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57" r:id="rId4"/>
    <p:sldId id="258" r:id="rId5"/>
    <p:sldId id="259" r:id="rId6"/>
    <p:sldId id="260" r:id="rId7"/>
    <p:sldId id="279" r:id="rId8"/>
    <p:sldId id="277" r:id="rId9"/>
    <p:sldId id="262" r:id="rId10"/>
    <p:sldId id="278" r:id="rId11"/>
    <p:sldId id="263" r:id="rId12"/>
    <p:sldId id="281" r:id="rId13"/>
    <p:sldId id="282" r:id="rId14"/>
    <p:sldId id="265" r:id="rId15"/>
    <p:sldId id="266" r:id="rId16"/>
    <p:sldId id="283" r:id="rId17"/>
    <p:sldId id="285" r:id="rId18"/>
    <p:sldId id="286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8CA1F9-73F9-40C0-91DD-E648BB9448CC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83A8DB3-1464-4EE9-9C82-6D9580A4A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70C786-1FAD-43FC-BCFE-EFDB6A6445DC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EBFEF4-405D-49C3-B70E-B9332F1D52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Chemistry 140 Fall 2002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26677-D9B6-4B94-81DA-63AB142C4258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ea typeface="ＭＳ Ｐゴシック" charset="-128"/>
              </a:rPr>
              <a:t>Click 1 exposes the work formulae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ea typeface="ＭＳ Ｐゴシック" charset="-128"/>
              </a:rPr>
              <a:t>Click 2 exposes the units of work, notice they are the same as the units of kinetic energy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Chemistry 140 Fall 2002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70810-B0F5-4672-A7C3-84DE2C95F92C}" type="slidenum">
              <a:rPr lang="en-US"/>
              <a:pPr/>
              <a:t>18</a:t>
            </a:fld>
            <a:endParaRPr lang="en-US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758825" y="1100138"/>
            <a:ext cx="7764882" cy="4830751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9B50E-F732-43BB-9C52-726ED3938AC8}" type="datetime1">
              <a:rPr lang="en-US"/>
              <a:pPr/>
              <a:t>7/22/2015</a:t>
            </a:fld>
            <a:r>
              <a:rPr lang="en-CA"/>
              <a:t>Copyright © 2011 Pearson Canada Inc.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General Chemistry: Chapter 7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F5A46B-2FFF-4479-B69B-25012E6B31D6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F52AB-6AC7-416F-B789-507D259DEFF4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524B-3328-49A4-9C85-70FB5CDBAE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00CC"/>
                </a:solidFill>
              </a:rPr>
              <a:t>Thermochemistry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4267200"/>
            <a:ext cx="181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Chapter </a:t>
            </a:r>
            <a:r>
              <a:rPr lang="en-US" sz="3200" dirty="0" smtClean="0">
                <a:solidFill>
                  <a:srgbClr val="0000CC"/>
                </a:solidFill>
              </a:rPr>
              <a:t>6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Thermal energy: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Thermal energy is the kinetic energy associated with the  random motion of atoms and molecules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Thermal energy is proportional to the temperature of system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Thermal energy can be calculated from temperature measurements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Thermal energy of a system also depends on the number of particles present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                                           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Heat is the amount of energy transferred between a system and its surroundings as a result of a temperature difference.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  <a:ea typeface="ＭＳ Ｐゴシック" charset="-128"/>
              </a:rPr>
              <a:t>Heat “</a:t>
            </a:r>
            <a:r>
              <a:rPr lang="en-US" sz="3200" i="1" dirty="0" smtClean="0">
                <a:solidFill>
                  <a:srgbClr val="0000CC"/>
                </a:solidFill>
                <a:ea typeface="ＭＳ Ｐゴシック" charset="-128"/>
              </a:rPr>
              <a:t>flows”</a:t>
            </a:r>
            <a:r>
              <a:rPr lang="en-US" sz="3200" dirty="0" smtClean="0">
                <a:solidFill>
                  <a:srgbClr val="0000CC"/>
                </a:solidFill>
                <a:ea typeface="ＭＳ Ｐゴシック" charset="-128"/>
              </a:rPr>
              <a:t> from hotter to colder.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rgbClr val="0000CC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  <a:ea typeface="ＭＳ Ｐゴシック" charset="-128"/>
              </a:rPr>
              <a:t> Heat transfer cause a change in temperature and can also change the state of a matter </a:t>
            </a:r>
          </a:p>
          <a:p>
            <a:pPr>
              <a:buFont typeface="Wingdings" pitchFamily="2" charset="2"/>
              <a:buChar char="§"/>
            </a:pPr>
            <a:endParaRPr lang="en-US" sz="3200" dirty="0" smtClean="0">
              <a:solidFill>
                <a:srgbClr val="0000CC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  <a:ea typeface="ＭＳ Ｐゴシック" charset="-128"/>
              </a:rPr>
              <a:t>The amount of heat transferred during a reaction can be measured with a device called </a:t>
            </a:r>
            <a:r>
              <a:rPr lang="en-US" sz="3200" dirty="0" smtClean="0">
                <a:solidFill>
                  <a:srgbClr val="FF0000"/>
                </a:solidFill>
                <a:ea typeface="ＭＳ Ｐゴシック" charset="-128"/>
              </a:rPr>
              <a:t>calorimeter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228600"/>
            <a:ext cx="10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Heat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Prentice-Hall </a:t>
            </a:r>
            <a:r>
              <a:rPr lang="en-US">
                <a:cs typeface="Times New Roman" pitchFamily="18" charset="0"/>
              </a:rPr>
              <a:t>© 2002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51CC7B-CEC2-4FDC-A456-B26D56241659}" type="slidenum">
              <a:rPr lang="en-US"/>
              <a:pPr/>
              <a:t>12</a:t>
            </a:fld>
            <a:r>
              <a:rPr lang="en-US"/>
              <a:t> of 50 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Units of Heat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2226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Calorie (cal)</a:t>
            </a:r>
          </a:p>
          <a:p>
            <a:pPr lvl="1" eaLnBrk="1" hangingPunct="1"/>
            <a:r>
              <a:rPr lang="en-US" dirty="0" smtClean="0">
                <a:solidFill>
                  <a:srgbClr val="0000CC"/>
                </a:solidFill>
              </a:rPr>
              <a:t>The quantity of heat required to change the temperature of </a:t>
            </a:r>
            <a:r>
              <a:rPr lang="en-US" dirty="0" smtClean="0">
                <a:solidFill>
                  <a:srgbClr val="FF0000"/>
                </a:solidFill>
              </a:rPr>
              <a:t>one gram </a:t>
            </a:r>
            <a:r>
              <a:rPr lang="en-US" dirty="0" smtClean="0">
                <a:solidFill>
                  <a:srgbClr val="0000CC"/>
                </a:solidFill>
              </a:rPr>
              <a:t>of water by </a:t>
            </a:r>
            <a:r>
              <a:rPr lang="en-US" dirty="0" smtClean="0">
                <a:solidFill>
                  <a:srgbClr val="FF0000"/>
                </a:solidFill>
              </a:rPr>
              <a:t>one degree Celsius.</a:t>
            </a: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Joule (J)</a:t>
            </a:r>
          </a:p>
          <a:p>
            <a:pPr lvl="1" eaLnBrk="1" hangingPunct="1"/>
            <a:r>
              <a:rPr lang="en-US" dirty="0" smtClean="0">
                <a:solidFill>
                  <a:srgbClr val="0000CC"/>
                </a:solidFill>
              </a:rPr>
              <a:t>SI unit for heat is </a:t>
            </a:r>
            <a:r>
              <a:rPr lang="en-US" dirty="0" err="1" smtClean="0">
                <a:solidFill>
                  <a:srgbClr val="0000CC"/>
                </a:solidFill>
              </a:rPr>
              <a:t>Joul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3163888" y="5089525"/>
            <a:ext cx="295433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1 cal = 4.184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Prentice-Hall </a:t>
            </a:r>
            <a:r>
              <a:rPr lang="en-US">
                <a:cs typeface="Times New Roman" pitchFamily="18" charset="0"/>
              </a:rPr>
              <a:t>© 2002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62B19BE-ADE5-43CB-8817-CE6626D7F04D}" type="slidenum">
              <a:rPr lang="en-US"/>
              <a:pPr/>
              <a:t>13</a:t>
            </a:fld>
            <a:r>
              <a:rPr lang="en-US"/>
              <a:t> of 50 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Heat Capacity (C)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rgbClr val="0000CC"/>
                </a:solidFill>
              </a:rPr>
              <a:t>The quantity of heat required to change the temperature of a system </a:t>
            </a:r>
            <a:r>
              <a:rPr lang="en-US" sz="4000" dirty="0" smtClean="0">
                <a:solidFill>
                  <a:srgbClr val="FF0000"/>
                </a:solidFill>
              </a:rPr>
              <a:t>by one degree </a:t>
            </a:r>
            <a:r>
              <a:rPr lang="en-US" sz="4000" dirty="0" smtClean="0">
                <a:solidFill>
                  <a:srgbClr val="0000CC"/>
                </a:solidFill>
              </a:rPr>
              <a:t>is called the heat capacity of the system.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4500" dirty="0" smtClean="0"/>
              <a:t>Where q is the quantity of heat transferred and </a:t>
            </a:r>
            <a:r>
              <a:rPr lang="en-US" sz="4500" dirty="0" smtClean="0">
                <a:sym typeface="Symbol" pitchFamily="18" charset="2"/>
              </a:rPr>
              <a:t></a:t>
            </a:r>
            <a:r>
              <a:rPr lang="en-US" sz="4500" dirty="0" smtClean="0"/>
              <a:t>T is the temperature change (</a:t>
            </a:r>
            <a:r>
              <a:rPr lang="en-US" sz="4500" dirty="0" smtClean="0">
                <a:sym typeface="Symbol" pitchFamily="18" charset="2"/>
              </a:rPr>
              <a:t></a:t>
            </a:r>
            <a:r>
              <a:rPr lang="en-US" sz="4500" dirty="0" smtClean="0"/>
              <a:t>T = </a:t>
            </a:r>
            <a:r>
              <a:rPr lang="en-US" sz="4500" dirty="0" err="1" smtClean="0"/>
              <a:t>T</a:t>
            </a:r>
            <a:r>
              <a:rPr lang="en-US" sz="4500" baseline="-25000" dirty="0" err="1" smtClean="0"/>
              <a:t>final</a:t>
            </a:r>
            <a:r>
              <a:rPr lang="en-US" sz="4500" dirty="0" smtClean="0"/>
              <a:t> - </a:t>
            </a:r>
            <a:r>
              <a:rPr lang="en-US" sz="4500" dirty="0" err="1" smtClean="0"/>
              <a:t>T</a:t>
            </a:r>
            <a:r>
              <a:rPr lang="en-US" sz="4500" baseline="-25000" dirty="0" err="1" smtClean="0"/>
              <a:t>initial</a:t>
            </a:r>
            <a:r>
              <a:rPr lang="en-US" sz="4500" dirty="0" smtClean="0"/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800" dirty="0" smtClean="0">
                <a:solidFill>
                  <a:srgbClr val="0000CC"/>
                </a:solidFill>
              </a:rPr>
              <a:t>Molar heat capacity (C</a:t>
            </a:r>
            <a:r>
              <a:rPr lang="en-US" sz="3800" baseline="-25000" dirty="0" smtClean="0">
                <a:solidFill>
                  <a:srgbClr val="0000CC"/>
                </a:solidFill>
              </a:rPr>
              <a:t>m</a:t>
            </a:r>
            <a:r>
              <a:rPr lang="en-US" sz="3800" dirty="0" smtClean="0">
                <a:solidFill>
                  <a:srgbClr val="0000CC"/>
                </a:solidFill>
              </a:rPr>
              <a:t>):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3800" dirty="0" smtClean="0"/>
              <a:t>Amount of heat necessary to raise the temperature of </a:t>
            </a:r>
            <a:r>
              <a:rPr lang="en-US" sz="3800" dirty="0" smtClean="0">
                <a:solidFill>
                  <a:srgbClr val="FF0000"/>
                </a:solidFill>
              </a:rPr>
              <a:t>1mol</a:t>
            </a:r>
            <a:r>
              <a:rPr lang="en-US" sz="3800" dirty="0" smtClean="0"/>
              <a:t> of a substance </a:t>
            </a:r>
            <a:r>
              <a:rPr lang="en-US" sz="3800" dirty="0" smtClean="0">
                <a:solidFill>
                  <a:srgbClr val="FF0000"/>
                </a:solidFill>
              </a:rPr>
              <a:t>by 1 °C.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94374" y="2207952"/>
            <a:ext cx="3552060" cy="1078821"/>
            <a:chOff x="3761" y="2319"/>
            <a:chExt cx="1137" cy="1167"/>
          </a:xfrm>
        </p:grpSpPr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3761" y="2321"/>
              <a:ext cx="683" cy="1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 smtClean="0"/>
                <a:t>Heat, q </a:t>
              </a:r>
              <a:r>
                <a:rPr lang="en-US" sz="3200" dirty="0">
                  <a:sym typeface="WP MathA" pitchFamily="2" charset="2"/>
                </a:rPr>
                <a:t>= </a:t>
              </a:r>
            </a:p>
          </p:txBody>
        </p:sp>
        <p:sp>
          <p:nvSpPr>
            <p:cNvPr id="12298" name="Text Box 11"/>
            <p:cNvSpPr txBox="1">
              <a:spLocks noChangeArrowheads="1"/>
            </p:cNvSpPr>
            <p:nvPr/>
          </p:nvSpPr>
          <p:spPr bwMode="auto">
            <a:xfrm>
              <a:off x="4298" y="2319"/>
              <a:ext cx="600" cy="8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</a:rPr>
                <a:t>C</a:t>
              </a:r>
              <a:r>
                <a:rPr lang="en-US" sz="3200" dirty="0">
                  <a:sym typeface="Symbol" pitchFamily="18" charset="2"/>
                </a:rPr>
                <a:t></a:t>
              </a:r>
              <a:r>
                <a:rPr lang="en-US" sz="3200" dirty="0"/>
                <a:t>T</a:t>
              </a:r>
            </a:p>
            <a:p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Specific heat capacity or specific heat (sp ht)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The amount of heat necessary to raise the temperature of </a:t>
            </a:r>
            <a:r>
              <a:rPr lang="en-US" sz="2800" dirty="0" smtClean="0">
                <a:solidFill>
                  <a:srgbClr val="FF0000"/>
                </a:solidFill>
              </a:rPr>
              <a:t>1 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CC"/>
                </a:solidFill>
              </a:rPr>
              <a:t>of a substance by </a:t>
            </a:r>
            <a:r>
              <a:rPr lang="en-US" sz="2800" dirty="0" smtClean="0">
                <a:solidFill>
                  <a:srgbClr val="FF0000"/>
                </a:solidFill>
              </a:rPr>
              <a:t>1 °C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766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 25 °C, the </a:t>
            </a:r>
            <a:r>
              <a:rPr lang="en-US" sz="2800" dirty="0" smtClean="0">
                <a:solidFill>
                  <a:srgbClr val="0000CC"/>
                </a:solidFill>
              </a:rPr>
              <a:t>specific heat </a:t>
            </a:r>
            <a:r>
              <a:rPr lang="en-US" sz="2800" dirty="0" smtClean="0"/>
              <a:t>of water is 4.18 J g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°C</a:t>
            </a:r>
            <a:r>
              <a:rPr lang="en-US" sz="2800" baseline="30000" dirty="0" smtClean="0"/>
              <a:t>-1</a:t>
            </a:r>
            <a:endParaRPr lang="en-US" sz="28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76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amount of heat necessary to raise the temperature of a </a:t>
            </a:r>
            <a:r>
              <a:rPr lang="en-US" sz="2800" dirty="0" smtClean="0">
                <a:solidFill>
                  <a:srgbClr val="FF0000"/>
                </a:solidFill>
              </a:rPr>
              <a:t>given object</a:t>
            </a:r>
            <a:r>
              <a:rPr lang="en-US" sz="2800" dirty="0" smtClean="0"/>
              <a:t>, then, is the </a:t>
            </a:r>
            <a:r>
              <a:rPr lang="en-US" sz="2800" dirty="0" smtClean="0">
                <a:solidFill>
                  <a:srgbClr val="0000CC"/>
                </a:solidFill>
              </a:rPr>
              <a:t>specific heat</a:t>
            </a:r>
            <a:r>
              <a:rPr lang="en-US" sz="2800" dirty="0" smtClean="0"/>
              <a:t> times </a:t>
            </a:r>
            <a:r>
              <a:rPr lang="en-US" sz="2800" dirty="0" smtClean="0">
                <a:solidFill>
                  <a:srgbClr val="0000CC"/>
                </a:solidFill>
              </a:rPr>
              <a:t>the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CC"/>
                </a:solidFill>
              </a:rPr>
              <a:t>mass</a:t>
            </a:r>
            <a:r>
              <a:rPr lang="en-US" sz="2800" dirty="0" smtClean="0"/>
              <a:t> of the object times </a:t>
            </a:r>
            <a:r>
              <a:rPr lang="en-US" sz="2800" dirty="0" smtClean="0">
                <a:solidFill>
                  <a:srgbClr val="0000CC"/>
                </a:solidFill>
              </a:rPr>
              <a:t>the rise in temperature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23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Quantity of heat, q = (specific heat) x (mass of substance) x </a:t>
            </a:r>
            <a:r>
              <a:rPr lang="en-US" sz="2800" dirty="0" smtClean="0">
                <a:sym typeface="Symbol" pitchFamily="18" charset="2"/>
              </a:rPr>
              <a:t></a:t>
            </a:r>
            <a:r>
              <a:rPr lang="en-US" sz="2800" dirty="0" smtClean="0"/>
              <a:t>T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420635" y="4125235"/>
            <a:ext cx="458850" cy="348267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6019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heat capacity =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6248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q = C X </a:t>
            </a:r>
            <a:r>
              <a:rPr lang="en-US" sz="2800" b="1" dirty="0" smtClean="0">
                <a:solidFill>
                  <a:srgbClr val="0000CC"/>
                </a:solidFill>
                <a:sym typeface="Symbol" pitchFamily="18" charset="2"/>
              </a:rPr>
              <a:t></a:t>
            </a:r>
            <a:r>
              <a:rPr lang="en-US" sz="2800" b="1" dirty="0" smtClean="0">
                <a:solidFill>
                  <a:srgbClr val="0000CC"/>
                </a:solidFill>
              </a:rPr>
              <a:t>T </a:t>
            </a:r>
            <a:endParaRPr 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3999" cy="94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8891588" cy="436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Prentice-Hall </a:t>
            </a:r>
            <a:r>
              <a:rPr lang="en-US">
                <a:cs typeface="Times New Roman" pitchFamily="18" charset="0"/>
              </a:rPr>
              <a:t>© 2002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0AA3BA5-A531-4384-918D-4B85E4548827}" type="slidenum">
              <a:rPr lang="en-US"/>
              <a:pPr/>
              <a:t>16</a:t>
            </a:fld>
            <a:r>
              <a:rPr lang="en-US"/>
              <a:t> of 50 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Law of Conservation of Energy</a:t>
            </a:r>
          </a:p>
        </p:txBody>
      </p:sp>
      <p:sp>
        <p:nvSpPr>
          <p:cNvPr id="1331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772400" cy="1881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interactions between a system and its surroundings the </a:t>
            </a:r>
            <a:r>
              <a:rPr lang="en-US" sz="2800" dirty="0" smtClean="0">
                <a:solidFill>
                  <a:srgbClr val="0000CC"/>
                </a:solidFill>
              </a:rPr>
              <a:t>total energy remains </a:t>
            </a:r>
            <a:r>
              <a:rPr lang="en-US" sz="2800" i="1" dirty="0" smtClean="0">
                <a:solidFill>
                  <a:srgbClr val="0000CC"/>
                </a:solidFill>
              </a:rPr>
              <a:t>constant</a:t>
            </a:r>
            <a:r>
              <a:rPr lang="en-US" sz="2800" i="1" dirty="0" smtClean="0"/>
              <a:t>— </a:t>
            </a:r>
            <a:r>
              <a:rPr lang="en-US" sz="2800" i="1" dirty="0" smtClean="0">
                <a:solidFill>
                  <a:srgbClr val="0000CC"/>
                </a:solidFill>
              </a:rPr>
              <a:t>energy is neither created nor destroyed</a:t>
            </a:r>
            <a:r>
              <a:rPr lang="en-US" sz="2800" i="1" dirty="0" smtClean="0"/>
              <a:t>.</a:t>
            </a:r>
            <a:endParaRPr lang="en-US" sz="2800" dirty="0" smtClean="0"/>
          </a:p>
        </p:txBody>
      </p:sp>
      <p:sp>
        <p:nvSpPr>
          <p:cNvPr id="13319" name="Text Box 18"/>
          <p:cNvSpPr txBox="1">
            <a:spLocks noChangeArrowheads="1"/>
          </p:cNvSpPr>
          <p:nvPr/>
        </p:nvSpPr>
        <p:spPr bwMode="auto">
          <a:xfrm>
            <a:off x="2774950" y="3181350"/>
            <a:ext cx="33734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q</a:t>
            </a:r>
            <a:r>
              <a:rPr lang="en-US" sz="2800" baseline="-25000"/>
              <a:t>system </a:t>
            </a:r>
            <a:r>
              <a:rPr lang="en-US" sz="2800"/>
              <a:t>+ q</a:t>
            </a:r>
            <a:r>
              <a:rPr lang="en-US" sz="2800" baseline="-25000"/>
              <a:t>surroundings</a:t>
            </a:r>
            <a:r>
              <a:rPr lang="en-US" sz="2800"/>
              <a:t> = 0</a:t>
            </a:r>
          </a:p>
        </p:txBody>
      </p:sp>
      <p:sp>
        <p:nvSpPr>
          <p:cNvPr id="13320" name="Text Box 19"/>
          <p:cNvSpPr txBox="1">
            <a:spLocks noChangeArrowheads="1"/>
          </p:cNvSpPr>
          <p:nvPr/>
        </p:nvSpPr>
        <p:spPr bwMode="auto">
          <a:xfrm>
            <a:off x="2819400" y="4114800"/>
            <a:ext cx="30257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system</a:t>
            </a:r>
            <a:r>
              <a:rPr lang="en-US" sz="2800" baseline="-25000" dirty="0"/>
              <a:t> </a:t>
            </a:r>
            <a:r>
              <a:rPr lang="en-US" sz="2800" dirty="0"/>
              <a:t>= -</a:t>
            </a:r>
            <a:r>
              <a:rPr lang="en-US" sz="2800" dirty="0" err="1"/>
              <a:t>q</a:t>
            </a:r>
            <a:r>
              <a:rPr lang="en-US" sz="2800" baseline="-25000" dirty="0" err="1"/>
              <a:t>surroundings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953000"/>
            <a:ext cx="712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Thus, heat gained by a system is lost by its surroundings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685800"/>
            <a:ext cx="5173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400" dirty="0" smtClean="0"/>
              <a:t>required to calculate quantities of heat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Prentice-Hall </a:t>
            </a:r>
            <a:r>
              <a:rPr lang="en-US">
                <a:cs typeface="Times New Roman" pitchFamily="18" charset="0"/>
              </a:rPr>
              <a:t>© 2002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F622F0F-B4B7-4174-B45E-D2B1F245E416}" type="slidenum">
              <a:rPr lang="en-US"/>
              <a:pPr/>
              <a:t>17</a:t>
            </a:fld>
            <a:r>
              <a:rPr lang="en-US"/>
              <a:t> of 50 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Determination of Specific Heat of lead</a:t>
            </a:r>
          </a:p>
        </p:txBody>
      </p:sp>
      <p:pic>
        <p:nvPicPr>
          <p:cNvPr id="14342" name="Picture 4" descr="FG07_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914400"/>
            <a:ext cx="5493738" cy="3221038"/>
          </a:xfr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62400"/>
            <a:ext cx="3295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419600" y="4876800"/>
            <a:ext cx="4337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calculate the specific heat of lead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Prentice-Hall </a:t>
            </a:r>
            <a:r>
              <a:rPr lang="en-US">
                <a:cs typeface="Times New Roman" pitchFamily="18" charset="0"/>
              </a:rPr>
              <a:t>© 2002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B20BA73-349C-4993-BDB0-32CD4D6EFE90}" type="slidenum">
              <a:rPr lang="en-US"/>
              <a:pPr/>
              <a:t>18</a:t>
            </a:fld>
            <a:r>
              <a:rPr lang="en-US"/>
              <a:t> of 50 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57200" y="261938"/>
            <a:ext cx="8077200" cy="6508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600" dirty="0" smtClean="0">
                <a:solidFill>
                  <a:schemeClr val="bg1"/>
                </a:solidFill>
              </a:rPr>
              <a:t>Solution of Example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 flipH="1">
            <a:off x="461963" y="261938"/>
            <a:ext cx="6350" cy="56880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7" name="Text Box 17"/>
          <p:cNvSpPr txBox="1">
            <a:spLocks noChangeArrowheads="1"/>
          </p:cNvSpPr>
          <p:nvPr/>
        </p:nvSpPr>
        <p:spPr bwMode="auto">
          <a:xfrm>
            <a:off x="534988" y="1179513"/>
            <a:ext cx="8158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Determining Specific Heat from Experimental Data.</a:t>
            </a:r>
            <a:endParaRPr lang="en-US" dirty="0"/>
          </a:p>
          <a:p>
            <a:r>
              <a:rPr lang="en-US" dirty="0" smtClean="0"/>
              <a:t>.</a:t>
            </a:r>
            <a:endParaRPr lang="el-GR" dirty="0"/>
          </a:p>
        </p:txBody>
      </p:sp>
      <p:sp>
        <p:nvSpPr>
          <p:cNvPr id="246805" name="Text Box 21"/>
          <p:cNvSpPr txBox="1">
            <a:spLocks noChangeArrowheads="1"/>
          </p:cNvSpPr>
          <p:nvPr/>
        </p:nvSpPr>
        <p:spPr bwMode="auto">
          <a:xfrm>
            <a:off x="1330325" y="2649538"/>
            <a:ext cx="1757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lead </a:t>
            </a:r>
            <a:r>
              <a:rPr lang="en-US"/>
              <a:t>= -q</a:t>
            </a:r>
            <a:r>
              <a:rPr lang="en-US" baseline="-25000"/>
              <a:t>water</a:t>
            </a:r>
            <a:r>
              <a:rPr lang="en-US"/>
              <a:t> </a:t>
            </a:r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1330325" y="3286125"/>
            <a:ext cx="53439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water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smtClean="0"/>
              <a:t>m x c x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dirty="0">
                <a:sym typeface="Symbol" pitchFamily="18" charset="2"/>
              </a:rPr>
              <a:t>T = (50.0 g)(4.184 J/g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°C)(28.8 - 22.0)</a:t>
            </a:r>
            <a:r>
              <a:rPr lang="en-US" dirty="0">
                <a:sym typeface="Symbol" pitchFamily="18" charset="2"/>
              </a:rPr>
              <a:t>°C</a:t>
            </a:r>
          </a:p>
        </p:txBody>
      </p:sp>
      <p:sp>
        <p:nvSpPr>
          <p:cNvPr id="246807" name="Text Box 23"/>
          <p:cNvSpPr txBox="1">
            <a:spLocks noChangeArrowheads="1"/>
          </p:cNvSpPr>
          <p:nvPr/>
        </p:nvSpPr>
        <p:spPr bwMode="auto">
          <a:xfrm>
            <a:off x="1330325" y="3924300"/>
            <a:ext cx="2222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water </a:t>
            </a:r>
            <a:r>
              <a:rPr lang="en-US"/>
              <a:t>=</a:t>
            </a:r>
            <a:r>
              <a:rPr lang="en-US">
                <a:solidFill>
                  <a:schemeClr val="hlink"/>
                </a:solidFill>
              </a:rPr>
              <a:t> 1.4x10</a:t>
            </a:r>
            <a:r>
              <a:rPr lang="en-US" baseline="30000">
                <a:solidFill>
                  <a:schemeClr val="hlink"/>
                </a:solidFill>
              </a:rPr>
              <a:t>3</a:t>
            </a:r>
            <a:r>
              <a:rPr lang="en-US">
                <a:solidFill>
                  <a:schemeClr val="hlink"/>
                </a:solidFill>
              </a:rPr>
              <a:t> J</a:t>
            </a:r>
            <a:endParaRPr lang="en-US">
              <a:solidFill>
                <a:schemeClr val="hlink"/>
              </a:solidFill>
              <a:sym typeface="Symbol" pitchFamily="18" charset="2"/>
            </a:endParaRPr>
          </a:p>
        </p:txBody>
      </p:sp>
      <p:sp>
        <p:nvSpPr>
          <p:cNvPr id="246808" name="Text Box 24"/>
          <p:cNvSpPr txBox="1">
            <a:spLocks noChangeArrowheads="1"/>
          </p:cNvSpPr>
          <p:nvPr/>
        </p:nvSpPr>
        <p:spPr bwMode="auto">
          <a:xfrm>
            <a:off x="1330325" y="4562475"/>
            <a:ext cx="621035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lead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>
                <a:solidFill>
                  <a:srgbClr val="FE0000"/>
                </a:solidFill>
                <a:sym typeface="Symbol" pitchFamily="18" charset="2"/>
              </a:rPr>
              <a:t>-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1.4x10</a:t>
            </a:r>
            <a:r>
              <a:rPr lang="en-US" baseline="30000" dirty="0">
                <a:solidFill>
                  <a:schemeClr val="hlink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 J</a:t>
            </a:r>
            <a:r>
              <a:rPr lang="en-US" dirty="0">
                <a:sym typeface="Symbol" pitchFamily="18" charset="2"/>
              </a:rPr>
              <a:t> =</a:t>
            </a:r>
            <a:r>
              <a:rPr lang="en-US" dirty="0"/>
              <a:t> </a:t>
            </a:r>
            <a:r>
              <a:rPr lang="en-US" dirty="0" smtClean="0"/>
              <a:t>m x c x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dirty="0">
                <a:sym typeface="Symbol" pitchFamily="18" charset="2"/>
              </a:rPr>
              <a:t>T = (150.0 g</a:t>
            </a:r>
            <a:r>
              <a:rPr lang="en-US" dirty="0" smtClean="0">
                <a:sym typeface="Symbol" pitchFamily="18" charset="2"/>
              </a:rPr>
              <a:t>) x (</a:t>
            </a:r>
            <a:r>
              <a:rPr lang="en-US" dirty="0" err="1" smtClean="0">
                <a:solidFill>
                  <a:srgbClr val="0000CC"/>
                </a:solidFill>
                <a:sym typeface="Symbol" pitchFamily="18" charset="2"/>
              </a:rPr>
              <a:t>c</a:t>
            </a:r>
            <a:r>
              <a:rPr lang="en-US" baseline="-25000" dirty="0" err="1" smtClean="0">
                <a:solidFill>
                  <a:srgbClr val="0000CC"/>
                </a:solidFill>
                <a:sym typeface="Symbol" pitchFamily="18" charset="2"/>
              </a:rPr>
              <a:t>lead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) x (28.8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- 100.0)</a:t>
            </a:r>
            <a:r>
              <a:rPr lang="en-US" dirty="0">
                <a:sym typeface="Symbol" pitchFamily="18" charset="2"/>
              </a:rPr>
              <a:t>°C</a:t>
            </a:r>
          </a:p>
        </p:txBody>
      </p:sp>
      <p:sp>
        <p:nvSpPr>
          <p:cNvPr id="246809" name="Text Box 25"/>
          <p:cNvSpPr txBox="1">
            <a:spLocks noChangeArrowheads="1"/>
          </p:cNvSpPr>
          <p:nvPr/>
        </p:nvSpPr>
        <p:spPr bwMode="auto">
          <a:xfrm>
            <a:off x="1330325" y="5200650"/>
            <a:ext cx="1848583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c</a:t>
            </a:r>
            <a:r>
              <a:rPr lang="en-US" baseline="-25000" dirty="0" err="1">
                <a:solidFill>
                  <a:srgbClr val="0000CC"/>
                </a:solidFill>
              </a:rPr>
              <a:t>lead</a:t>
            </a:r>
            <a:r>
              <a:rPr lang="en-US" baseline="-25000" dirty="0">
                <a:solidFill>
                  <a:srgbClr val="0000CC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E0000"/>
                </a:solidFill>
              </a:rPr>
              <a:t> 0.13 Jg</a:t>
            </a:r>
            <a:r>
              <a:rPr lang="en-US" baseline="30000" dirty="0">
                <a:solidFill>
                  <a:srgbClr val="FE0000"/>
                </a:solidFill>
              </a:rPr>
              <a:t>-1</a:t>
            </a:r>
            <a:r>
              <a:rPr lang="en-US" dirty="0">
                <a:solidFill>
                  <a:srgbClr val="FE0000"/>
                </a:solidFill>
                <a:sym typeface="Symbol" pitchFamily="18" charset="2"/>
              </a:rPr>
              <a:t>°C</a:t>
            </a:r>
            <a:r>
              <a:rPr lang="en-US" baseline="30000" dirty="0">
                <a:solidFill>
                  <a:srgbClr val="FE0000"/>
                </a:solidFill>
                <a:sym typeface="Symbol" pitchFamily="18" charset="2"/>
              </a:rPr>
              <a:t>-1</a:t>
            </a:r>
            <a:endParaRPr lang="en-US" dirty="0">
              <a:solidFill>
                <a:srgbClr val="FE0000"/>
              </a:solidFill>
              <a:sym typeface="Symbol" pitchFamily="18" charset="2"/>
            </a:endParaRPr>
          </a:p>
          <a:p>
            <a:r>
              <a:rPr lang="en-US" baseline="300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2057400"/>
            <a:ext cx="561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Consider, lead is the system and water is the surroundings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5" grpId="0"/>
      <p:bldP spid="246806" grpId="0"/>
      <p:bldP spid="246807" grpId="0"/>
      <p:bldP spid="246808" grpId="0"/>
      <p:bldP spid="2468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Prentice-Hall </a:t>
            </a:r>
            <a:r>
              <a:rPr lang="en-US">
                <a:cs typeface="Times New Roman" pitchFamily="18" charset="0"/>
              </a:rPr>
              <a:t>© 2002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4190312-A174-4722-A628-14910DC211AE}" type="slidenum">
              <a:rPr lang="en-US"/>
              <a:pPr/>
              <a:t>2</a:t>
            </a:fld>
            <a:r>
              <a:rPr lang="en-US"/>
              <a:t> of 50 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17500"/>
            <a:ext cx="77724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CA" dirty="0" smtClean="0">
              <a:solidFill>
                <a:srgbClr val="FF0000"/>
              </a:solidFill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712788" y="1289050"/>
            <a:ext cx="8126412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Getting </a:t>
            </a:r>
            <a:r>
              <a:rPr lang="en-US" sz="3200" dirty="0">
                <a:solidFill>
                  <a:srgbClr val="0000CC"/>
                </a:solidFill>
              </a:rPr>
              <a:t>Started: Some Terminology</a:t>
            </a:r>
          </a:p>
          <a:p>
            <a:pPr marL="901700" indent="-9017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Heat, Energy, Work</a:t>
            </a:r>
            <a:endParaRPr lang="en-US" sz="3200" dirty="0">
              <a:solidFill>
                <a:srgbClr val="0000CC"/>
              </a:solidFill>
            </a:endParaRPr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Heats </a:t>
            </a:r>
            <a:r>
              <a:rPr lang="en-US" sz="3200" dirty="0">
                <a:solidFill>
                  <a:srgbClr val="0000CC"/>
                </a:solidFill>
              </a:rPr>
              <a:t>of Reaction and </a:t>
            </a:r>
            <a:r>
              <a:rPr lang="en-US" sz="3200" dirty="0" err="1">
                <a:solidFill>
                  <a:srgbClr val="0000CC"/>
                </a:solidFill>
              </a:rPr>
              <a:t>Calorimetry</a:t>
            </a:r>
            <a:endParaRPr lang="en-US" sz="3200" dirty="0">
              <a:solidFill>
                <a:srgbClr val="0000CC"/>
              </a:solidFill>
            </a:endParaRPr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The </a:t>
            </a:r>
            <a:r>
              <a:rPr lang="en-US" sz="3200" dirty="0">
                <a:solidFill>
                  <a:srgbClr val="0000CC"/>
                </a:solidFill>
              </a:rPr>
              <a:t>First Law of Thermodynamics</a:t>
            </a:r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Heats </a:t>
            </a:r>
            <a:r>
              <a:rPr lang="en-US" sz="3200" dirty="0">
                <a:solidFill>
                  <a:srgbClr val="0000CC"/>
                </a:solidFill>
              </a:rPr>
              <a:t>of Reaction: </a:t>
            </a:r>
            <a:r>
              <a:rPr lang="en-US" sz="3200" dirty="0">
                <a:solidFill>
                  <a:srgbClr val="0000CC"/>
                </a:solidFill>
                <a:sym typeface="Symbol" pitchFamily="18" charset="2"/>
              </a:rPr>
              <a:t>U and H</a:t>
            </a:r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The </a:t>
            </a:r>
            <a:r>
              <a:rPr lang="en-US" sz="3200" dirty="0">
                <a:solidFill>
                  <a:srgbClr val="0000CC"/>
                </a:solidFill>
              </a:rPr>
              <a:t>Indirect Determination of </a:t>
            </a:r>
            <a:r>
              <a:rPr lang="en-US" sz="3200" dirty="0">
                <a:solidFill>
                  <a:srgbClr val="0000CC"/>
                </a:solidFill>
                <a:sym typeface="Symbol" pitchFamily="18" charset="2"/>
              </a:rPr>
              <a:t>H: Hess’s </a:t>
            </a:r>
            <a:r>
              <a:rPr lang="en-US" sz="3200" dirty="0" smtClean="0">
                <a:solidFill>
                  <a:srgbClr val="0000CC"/>
                </a:solidFill>
                <a:sym typeface="Symbol" pitchFamily="18" charset="2"/>
              </a:rPr>
              <a:t>Law</a:t>
            </a:r>
          </a:p>
          <a:p>
            <a:pPr marL="901700" indent="-9017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Standard Enthalpies of Formation</a:t>
            </a:r>
            <a:endParaRPr lang="en-US" sz="3200" dirty="0">
              <a:solidFill>
                <a:srgbClr val="0000CC"/>
              </a:solidFill>
            </a:endParaRPr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P IconicSymbolsA" pitchFamily="2" charset="2"/>
              <a:buNone/>
            </a:pP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P IconicSymbolsA" pitchFamily="2" charset="2"/>
              <a:buChar char="P"/>
            </a:pPr>
            <a:endParaRPr lang="en-US" sz="2800" dirty="0"/>
          </a:p>
          <a:p>
            <a:pPr marL="901700" indent="-901700" eaLnBrk="1" hangingPunct="1">
              <a:spcBef>
                <a:spcPct val="20000"/>
              </a:spcBef>
              <a:buClr>
                <a:schemeClr val="accent1"/>
              </a:buClr>
              <a:buFont typeface="WP IconicSymbolsA" pitchFamily="2" charset="2"/>
              <a:buChar char="P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497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00CC"/>
                </a:solidFill>
              </a:rPr>
              <a:t>Thermochemistry</a:t>
            </a:r>
            <a:r>
              <a:rPr lang="en-US" sz="3200" dirty="0">
                <a:solidFill>
                  <a:srgbClr val="0000CC"/>
                </a:solidFill>
              </a:rPr>
              <a:t> is the branch of chemistry </a:t>
            </a:r>
            <a:endParaRPr lang="en-US" sz="3200" dirty="0" smtClean="0">
              <a:solidFill>
                <a:srgbClr val="0000CC"/>
              </a:solidFill>
            </a:endParaRPr>
          </a:p>
          <a:p>
            <a:pPr algn="ctr"/>
            <a:r>
              <a:rPr lang="en-US" sz="3200" dirty="0" smtClean="0">
                <a:solidFill>
                  <a:srgbClr val="0000CC"/>
                </a:solidFill>
              </a:rPr>
              <a:t>concerned </a:t>
            </a:r>
            <a:r>
              <a:rPr lang="en-US" sz="3200" dirty="0">
                <a:solidFill>
                  <a:srgbClr val="0000CC"/>
                </a:solidFill>
              </a:rPr>
              <a:t>with the </a:t>
            </a:r>
            <a:r>
              <a:rPr lang="en-US" sz="3200" dirty="0" smtClean="0">
                <a:solidFill>
                  <a:srgbClr val="FF0000"/>
                </a:solidFill>
              </a:rPr>
              <a:t>heat effects </a:t>
            </a:r>
            <a:r>
              <a:rPr lang="en-US" sz="3200" dirty="0">
                <a:solidFill>
                  <a:srgbClr val="0000CC"/>
                </a:solidFill>
              </a:rPr>
              <a:t>that accompany </a:t>
            </a:r>
            <a:endParaRPr lang="en-US" sz="3200" dirty="0" smtClean="0">
              <a:solidFill>
                <a:srgbClr val="0000CC"/>
              </a:solidFill>
            </a:endParaRPr>
          </a:p>
          <a:p>
            <a:pPr algn="ctr"/>
            <a:r>
              <a:rPr lang="en-US" sz="3200" dirty="0" smtClean="0">
                <a:solidFill>
                  <a:srgbClr val="0000CC"/>
                </a:solidFill>
              </a:rPr>
              <a:t>chemical reactions</a:t>
            </a:r>
          </a:p>
          <a:p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05000"/>
            <a:ext cx="93773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FF0000"/>
                </a:solidFill>
              </a:rPr>
              <a:t> In </a:t>
            </a:r>
            <a:r>
              <a:rPr lang="en-US" sz="3200" dirty="0" err="1" smtClean="0">
                <a:solidFill>
                  <a:srgbClr val="FF0000"/>
                </a:solidFill>
              </a:rPr>
              <a:t>thermochemistry</a:t>
            </a:r>
            <a:r>
              <a:rPr lang="en-US" sz="3200" dirty="0" smtClean="0">
                <a:solidFill>
                  <a:srgbClr val="FF0000"/>
                </a:solidFill>
              </a:rPr>
              <a:t>, we will study the absorption or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 smtClean="0">
                <a:solidFill>
                  <a:srgbClr val="FF0000"/>
                </a:solidFill>
              </a:rPr>
              <a:t>elease of </a:t>
            </a:r>
            <a:r>
              <a:rPr lang="en-US" sz="3200" dirty="0" smtClean="0">
                <a:solidFill>
                  <a:srgbClr val="0000CC"/>
                </a:solidFill>
              </a:rPr>
              <a:t>heat energy </a:t>
            </a:r>
            <a:r>
              <a:rPr lang="en-US" sz="3200" dirty="0" smtClean="0">
                <a:solidFill>
                  <a:srgbClr val="FF0000"/>
                </a:solidFill>
              </a:rPr>
              <a:t>that accompanies chemical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 smtClean="0">
                <a:solidFill>
                  <a:srgbClr val="FF0000"/>
                </a:solidFill>
              </a:rPr>
              <a:t>eactions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srgbClr val="0000CC"/>
                </a:solidFill>
              </a:rPr>
              <a:t> The </a:t>
            </a:r>
            <a:r>
              <a:rPr lang="en-US" sz="3200" dirty="0">
                <a:solidFill>
                  <a:srgbClr val="FF0000"/>
                </a:solidFill>
              </a:rPr>
              <a:t>heat change </a:t>
            </a:r>
            <a:r>
              <a:rPr lang="en-US" sz="3200" dirty="0">
                <a:solidFill>
                  <a:srgbClr val="0000CC"/>
                </a:solidFill>
              </a:rPr>
              <a:t>is measured by </a:t>
            </a:r>
            <a:r>
              <a:rPr lang="en-US" sz="3200" dirty="0" smtClean="0">
                <a:solidFill>
                  <a:srgbClr val="0000CC"/>
                </a:solidFill>
              </a:rPr>
              <a:t>a calorimeter</a:t>
            </a:r>
          </a:p>
          <a:p>
            <a:pPr>
              <a:buFont typeface="Wingdings" pitchFamily="2" charset="2"/>
              <a:buChar char="q"/>
            </a:pPr>
            <a:endParaRPr lang="en-US" sz="3200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105400"/>
            <a:ext cx="982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Heat: </a:t>
            </a:r>
            <a:r>
              <a:rPr lang="en-US" sz="3200" dirty="0" smtClean="0">
                <a:solidFill>
                  <a:srgbClr val="0000CC"/>
                </a:solidFill>
              </a:rPr>
              <a:t>Heat is the transfer of thermal energy from one</a:t>
            </a:r>
          </a:p>
          <a:p>
            <a:r>
              <a:rPr lang="en-US" sz="3200" dirty="0">
                <a:solidFill>
                  <a:srgbClr val="0000CC"/>
                </a:solidFill>
              </a:rPr>
              <a:t>o</a:t>
            </a:r>
            <a:r>
              <a:rPr lang="en-US" sz="3200" dirty="0" smtClean="0">
                <a:solidFill>
                  <a:srgbClr val="0000CC"/>
                </a:solidFill>
              </a:rPr>
              <a:t>bject to another as a result of temperature difference</a:t>
            </a:r>
          </a:p>
          <a:p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 smtClean="0">
                <a:solidFill>
                  <a:srgbClr val="0000CC"/>
                </a:solidFill>
              </a:rPr>
              <a:t>etween the two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 surroundin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2739292" cy="400621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609600"/>
            <a:ext cx="5715000" cy="345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5600" y="0"/>
            <a:ext cx="440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System and Surroundings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2743200"/>
            <a:ext cx="826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Hot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Water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2743200"/>
            <a:ext cx="826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Hot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Water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2743200"/>
            <a:ext cx="826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Hot 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Water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2590800"/>
            <a:ext cx="826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Hot 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Water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3962400"/>
            <a:ext cx="1142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Open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System 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886200"/>
            <a:ext cx="1142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Closed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System 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3962400"/>
            <a:ext cx="1242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Isolated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System 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029200"/>
            <a:ext cx="8561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System: </a:t>
            </a:r>
            <a:r>
              <a:rPr lang="en-US" sz="3200" dirty="0" smtClean="0">
                <a:solidFill>
                  <a:srgbClr val="0000CC"/>
                </a:solidFill>
              </a:rPr>
              <a:t>The specific part of the universe that is of 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interest to us.</a:t>
            </a:r>
            <a:endParaRPr lang="en-US" sz="3200" dirty="0">
              <a:solidFill>
                <a:srgbClr val="00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120825"/>
            <a:ext cx="9249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Surroundings: </a:t>
            </a:r>
            <a:r>
              <a:rPr lang="en-US" sz="3200" dirty="0" smtClean="0">
                <a:solidFill>
                  <a:srgbClr val="0000CC"/>
                </a:solidFill>
              </a:rPr>
              <a:t>Rest of the universe outside the system.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07_01"/>
          <p:cNvPicPr>
            <a:picLocks noChangeAspect="1" noChangeArrowheads="1"/>
          </p:cNvPicPr>
          <p:nvPr/>
        </p:nvPicPr>
        <p:blipFill>
          <a:blip r:embed="rId2" cstate="print"/>
          <a:srcRect l="-69095" r="-69095"/>
          <a:stretch>
            <a:fillRect/>
          </a:stretch>
        </p:blipFill>
        <p:spPr>
          <a:xfrm>
            <a:off x="3276600" y="0"/>
            <a:ext cx="7744082" cy="5122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29718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(a)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400" y="3048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(b)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2971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(c)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5427574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96357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Open system: </a:t>
            </a:r>
            <a:r>
              <a:rPr lang="en-US" sz="2000" dirty="0" smtClean="0">
                <a:solidFill>
                  <a:srgbClr val="0000CC"/>
                </a:solidFill>
              </a:rPr>
              <a:t>An open system freely exchanges energy and matter with its surroundings</a:t>
            </a:r>
          </a:p>
          <a:p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b="1" dirty="0" smtClean="0">
                <a:solidFill>
                  <a:srgbClr val="0000CC"/>
                </a:solidFill>
              </a:rPr>
              <a:t>Closed system: </a:t>
            </a:r>
            <a:r>
              <a:rPr lang="en-US" sz="2000" dirty="0" smtClean="0">
                <a:solidFill>
                  <a:srgbClr val="0000CC"/>
                </a:solidFill>
              </a:rPr>
              <a:t>A closed system can exchange energy, but not matter, with its surroundings</a:t>
            </a:r>
          </a:p>
          <a:p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b="1" dirty="0" smtClean="0">
                <a:solidFill>
                  <a:srgbClr val="0000CC"/>
                </a:solidFill>
              </a:rPr>
              <a:t>Isolated system: </a:t>
            </a:r>
            <a:r>
              <a:rPr lang="en-US" sz="2000" dirty="0" smtClean="0">
                <a:solidFill>
                  <a:srgbClr val="0000CC"/>
                </a:solidFill>
              </a:rPr>
              <a:t>An isolated system does not interact with its surroundings 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533400"/>
            <a:ext cx="8001000" cy="632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Energy, </a:t>
            </a:r>
            <a:r>
              <a:rPr kumimoji="0" lang="en-US" sz="5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The capacity to do work.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59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Kinetic Energy, </a:t>
            </a:r>
            <a:r>
              <a:rPr kumimoji="0" lang="en-US" sz="59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e</a:t>
            </a:r>
            <a:r>
              <a:rPr kumimoji="0" lang="en-US" sz="59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K</a:t>
            </a:r>
            <a:endParaRPr kumimoji="0" lang="en-US" sz="59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Energy produced by a moving object.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59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Potential Energy, </a:t>
            </a:r>
            <a:r>
              <a:rPr kumimoji="0" lang="en-US" sz="5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900" dirty="0" smtClean="0">
                <a:solidFill>
                  <a:srgbClr val="0000CC"/>
                </a:solidFill>
                <a:ea typeface="ＭＳ Ｐゴシック" charset="-128"/>
              </a:rPr>
              <a:t>	- Potential energy is the stored energy. This energy is stored in an object because of  its height or in a molecule because of the reactions it might undergo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590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5900" b="1" dirty="0" smtClean="0">
                <a:solidFill>
                  <a:srgbClr val="0000CC"/>
                </a:solidFill>
                <a:ea typeface="ＭＳ Ｐゴシック" charset="-128"/>
              </a:rPr>
              <a:t>Work</a:t>
            </a:r>
            <a:r>
              <a:rPr lang="en-US" sz="5900" b="1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en-US" sz="5900" b="1" i="1" dirty="0" smtClean="0">
                <a:solidFill>
                  <a:srgbClr val="0000CC"/>
                </a:solidFill>
                <a:ea typeface="ＭＳ Ｐゴシック" charset="-128"/>
              </a:rPr>
              <a:t>w</a:t>
            </a:r>
            <a:endParaRPr lang="en-US" sz="5900" dirty="0">
              <a:solidFill>
                <a:srgbClr val="0000CC"/>
              </a:solidFill>
              <a:ea typeface="ＭＳ Ｐゴシック" charset="-128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5900" dirty="0" smtClean="0">
                <a:solidFill>
                  <a:srgbClr val="0000CC"/>
                </a:solidFill>
                <a:ea typeface="ＭＳ Ｐゴシック" charset="-128"/>
              </a:rPr>
              <a:t>Work is the product of a force and the distance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900" dirty="0" smtClean="0">
                <a:solidFill>
                  <a:srgbClr val="0000CC"/>
                </a:solidFill>
                <a:ea typeface="ＭＳ Ｐゴシック" charset="-128"/>
              </a:rPr>
              <a:t>    t</a:t>
            </a:r>
            <a:r>
              <a:rPr kumimoji="0" lang="en-US" sz="5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hrough</a:t>
            </a:r>
            <a:r>
              <a:rPr kumimoji="0" lang="en-US" sz="5900" b="0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which the force is applied.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5900" baseline="0" dirty="0" smtClean="0">
                <a:solidFill>
                  <a:srgbClr val="0000CC"/>
                </a:solidFill>
                <a:ea typeface="ＭＳ Ｐゴシック" charset="-128"/>
              </a:rPr>
              <a:t>SI unit of work: </a:t>
            </a:r>
            <a:r>
              <a:rPr lang="en-US" sz="5900" baseline="0" dirty="0" err="1" smtClean="0">
                <a:solidFill>
                  <a:srgbClr val="0000CC"/>
                </a:solidFill>
                <a:ea typeface="ＭＳ Ｐゴシック" charset="-128"/>
              </a:rPr>
              <a:t>joul</a:t>
            </a:r>
            <a:endParaRPr kumimoji="0" lang="en-US" sz="59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0"/>
            <a:ext cx="2241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Terminology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 KE car 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528782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/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/>
          <a:p>
            <a:r>
              <a:rPr lang="en-US"/>
              <a:t>Slide </a:t>
            </a:r>
            <a:fld id="{EFA5FA1A-F487-4EB2-960F-B423B71C8951}" type="slidenum">
              <a:rPr lang="en-US"/>
              <a:pPr/>
              <a:t>8</a:t>
            </a:fld>
            <a:r>
              <a:rPr lang="en-US"/>
              <a:t> of 57</a:t>
            </a:r>
          </a:p>
        </p:txBody>
      </p:sp>
      <p:sp>
        <p:nvSpPr>
          <p:cNvPr id="22530" name="Date Placeholder 3"/>
          <p:cNvSpPr>
            <a:spLocks noGrp="1"/>
          </p:cNvSpPr>
          <p:nvPr>
            <p:ph type="dt" sz="quarter" idx="18"/>
          </p:nvPr>
        </p:nvSpPr>
        <p:spPr>
          <a:noFill/>
        </p:spPr>
        <p:txBody>
          <a:bodyPr/>
          <a:lstStyle/>
          <a:p>
            <a:r>
              <a:rPr lang="en-CA"/>
              <a:t>Copyright © 2011 Pearson Canada Inc.</a:t>
            </a:r>
            <a:endParaRPr lang="en-US">
              <a:cs typeface="Times New Roman" pitchFamily="18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9"/>
          </p:nvPr>
        </p:nvSpPr>
        <p:spPr>
          <a:noFill/>
        </p:spPr>
        <p:txBody>
          <a:bodyPr/>
          <a:lstStyle/>
          <a:p>
            <a:r>
              <a:rPr lang="en-US"/>
              <a:t>General Chemistry: Chapter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0"/>
            <a:ext cx="4657725" cy="8223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  <a:ea typeface="ＭＳ Ｐゴシック" charset="-128"/>
              </a:rPr>
              <a:t>Kinetic Energy: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509713" y="2106613"/>
            <a:ext cx="1084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 dirty="0" err="1">
                <a:cs typeface="Times" charset="0"/>
              </a:rPr>
              <a:t>e</a:t>
            </a:r>
            <a:r>
              <a:rPr lang="en-US" sz="3200" baseline="-25000" dirty="0" err="1">
                <a:cs typeface="Times" charset="0"/>
              </a:rPr>
              <a:t>k</a:t>
            </a:r>
            <a:r>
              <a:rPr lang="en-US" sz="3200" dirty="0">
                <a:cs typeface="Times" charset="0"/>
              </a:rPr>
              <a:t> </a:t>
            </a:r>
            <a:r>
              <a:rPr lang="en-US" sz="3200" dirty="0">
                <a:cs typeface="Times" charset="0"/>
                <a:sym typeface="WP MathA" charset="0"/>
              </a:rPr>
              <a:t>= 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2720975" y="186213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cs typeface="Times" charset="0"/>
              </a:rPr>
              <a:t>1</a:t>
            </a:r>
            <a:endParaRPr lang="en-US" sz="3200" baseline="-25000">
              <a:cs typeface="Times" charset="0"/>
            </a:endParaRPr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2722563" y="2319338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cs typeface="Times" charset="0"/>
              </a:rPr>
              <a:t>2</a:t>
            </a:r>
            <a:endParaRPr lang="en-US" sz="3200" baseline="-25000">
              <a:cs typeface="Times" charset="0"/>
            </a:endParaRPr>
          </a:p>
        </p:txBody>
      </p:sp>
      <p:sp>
        <p:nvSpPr>
          <p:cNvPr id="22538" name="Line 7"/>
          <p:cNvSpPr>
            <a:spLocks noChangeShapeType="1"/>
          </p:cNvSpPr>
          <p:nvPr/>
        </p:nvSpPr>
        <p:spPr bwMode="auto">
          <a:xfrm>
            <a:off x="2497138" y="2384425"/>
            <a:ext cx="814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n-lt"/>
              <a:ea typeface="+mn-ea"/>
              <a:cs typeface="Times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359150" y="2093913"/>
            <a:ext cx="83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cs typeface="Times" charset="0"/>
              </a:rPr>
              <a:t>mv</a:t>
            </a:r>
            <a:r>
              <a:rPr lang="en-US" sz="3200" baseline="30000">
                <a:cs typeface="Times" charset="0"/>
              </a:rPr>
              <a:t>2</a:t>
            </a:r>
            <a:endParaRPr lang="en-US" sz="3200">
              <a:cs typeface="Times" charset="0"/>
            </a:endParaRP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4665663" y="2106613"/>
            <a:ext cx="1344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cs typeface="Times" charset="0"/>
              </a:rPr>
              <a:t>[</a:t>
            </a:r>
            <a:r>
              <a:rPr lang="en-US" sz="3200" i="1">
                <a:cs typeface="Times" charset="0"/>
              </a:rPr>
              <a:t>e</a:t>
            </a:r>
            <a:r>
              <a:rPr lang="en-US" sz="3200" baseline="-25000">
                <a:cs typeface="Times" charset="0"/>
              </a:rPr>
              <a:t>k</a:t>
            </a:r>
            <a:r>
              <a:rPr lang="en-US" sz="3200">
                <a:cs typeface="Times" charset="0"/>
              </a:rPr>
              <a:t> ] </a:t>
            </a:r>
            <a:r>
              <a:rPr lang="en-US" sz="3200">
                <a:cs typeface="Times" charset="0"/>
                <a:sym typeface="WP MathA" charset="0"/>
              </a:rPr>
              <a:t>= 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6435725" y="1862138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cs typeface="Times" charset="0"/>
              </a:rPr>
              <a:t>m</a:t>
            </a:r>
            <a:endParaRPr lang="en-US" sz="3200" baseline="-25000">
              <a:cs typeface="Times" charset="0"/>
            </a:endParaRP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6516688" y="2319338"/>
            <a:ext cx="342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cs typeface="Times" charset="0"/>
              </a:rPr>
              <a:t>s</a:t>
            </a:r>
            <a:endParaRPr lang="en-US" sz="3200" baseline="-25000">
              <a:cs typeface="Times" charset="0"/>
            </a:endParaRPr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>
            <a:off x="6492875" y="2384425"/>
            <a:ext cx="38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n-lt"/>
              <a:ea typeface="+mn-ea"/>
              <a:cs typeface="Times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6967538" y="2084388"/>
            <a:ext cx="1166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cs typeface="Times" charset="0"/>
                <a:sym typeface="WP MathA" charset="0"/>
              </a:rPr>
              <a:t>=  J</a:t>
            </a:r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5840413" y="2062163"/>
            <a:ext cx="593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cs typeface="Times" charset="0"/>
              </a:rPr>
              <a:t>kg </a:t>
            </a:r>
          </a:p>
        </p:txBody>
      </p:sp>
      <p:sp>
        <p:nvSpPr>
          <p:cNvPr id="22545" name="AutoShape 15"/>
          <p:cNvSpPr>
            <a:spLocks noChangeArrowheads="1"/>
          </p:cNvSpPr>
          <p:nvPr/>
        </p:nvSpPr>
        <p:spPr bwMode="auto">
          <a:xfrm>
            <a:off x="6362700" y="2165350"/>
            <a:ext cx="615950" cy="5111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CA">
              <a:cs typeface="Times" charset="0"/>
            </a:endParaRPr>
          </a:p>
        </p:txBody>
      </p:sp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6967538" y="1649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Times" charset="0"/>
              </a:rPr>
              <a:t>2</a:t>
            </a:r>
          </a:p>
        </p:txBody>
      </p:sp>
      <p:sp>
        <p:nvSpPr>
          <p:cNvPr id="22549" name="Text Box 18"/>
          <p:cNvSpPr txBox="1">
            <a:spLocks noChangeArrowheads="1"/>
          </p:cNvSpPr>
          <p:nvPr/>
        </p:nvSpPr>
        <p:spPr bwMode="auto">
          <a:xfrm>
            <a:off x="1557338" y="4181475"/>
            <a:ext cx="2130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 dirty="0" smtClean="0">
                <a:cs typeface="Times" charset="0"/>
              </a:rPr>
              <a:t>w </a:t>
            </a:r>
            <a:r>
              <a:rPr lang="en-US" sz="3200" dirty="0" smtClean="0">
                <a:cs typeface="Times" charset="0"/>
                <a:sym typeface="WP MathA" charset="0"/>
              </a:rPr>
              <a:t>=</a:t>
            </a:r>
            <a:r>
              <a:rPr lang="en-US" sz="3200" i="1" dirty="0" smtClean="0">
                <a:cs typeface="Times" charset="0"/>
                <a:sym typeface="WP MathA" charset="0"/>
              </a:rPr>
              <a:t> </a:t>
            </a:r>
            <a:r>
              <a:rPr lang="en-US" sz="3200" i="1" dirty="0">
                <a:cs typeface="Times" charset="0"/>
                <a:sym typeface="WP MathA" charset="0"/>
              </a:rPr>
              <a:t>F </a:t>
            </a:r>
            <a:r>
              <a:rPr lang="en-US" sz="3200" dirty="0">
                <a:latin typeface="Arial" pitchFamily="34" charset="0"/>
                <a:cs typeface="Times" charset="0"/>
                <a:sym typeface="WP MathA" charset="0"/>
              </a:rPr>
              <a:t>x</a:t>
            </a:r>
            <a:r>
              <a:rPr lang="en-US" sz="3200" i="1" dirty="0">
                <a:cs typeface="Times" charset="0"/>
                <a:sym typeface="WP MathA" charset="0"/>
              </a:rPr>
              <a:t> d </a:t>
            </a:r>
          </a:p>
        </p:txBody>
      </p:sp>
      <p:sp>
        <p:nvSpPr>
          <p:cNvPr id="22550" name="Text Box 19"/>
          <p:cNvSpPr txBox="1">
            <a:spLocks noChangeArrowheads="1"/>
          </p:cNvSpPr>
          <p:nvPr/>
        </p:nvSpPr>
        <p:spPr bwMode="auto">
          <a:xfrm>
            <a:off x="1936750" y="4899025"/>
            <a:ext cx="23567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cs typeface="Times" charset="0"/>
              </a:rPr>
              <a:t>=  </a:t>
            </a:r>
            <a:r>
              <a:rPr lang="en-US" sz="3200" dirty="0" smtClean="0">
                <a:cs typeface="Times" charset="0"/>
              </a:rPr>
              <a:t>(</a:t>
            </a:r>
            <a:r>
              <a:rPr lang="en-US" sz="3200" i="1" dirty="0" smtClean="0">
                <a:cs typeface="Times" charset="0"/>
              </a:rPr>
              <a:t>m</a:t>
            </a:r>
            <a:r>
              <a:rPr lang="en-US" sz="3200" dirty="0" smtClean="0">
                <a:cs typeface="Times" charset="0"/>
              </a:rPr>
              <a:t> </a:t>
            </a:r>
            <a:r>
              <a:rPr lang="en-US" sz="3200" dirty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3200" dirty="0">
                <a:cs typeface="Times" charset="0"/>
              </a:rPr>
              <a:t> </a:t>
            </a:r>
            <a:r>
              <a:rPr lang="en-US" sz="3200" i="1" dirty="0" smtClean="0">
                <a:cs typeface="Times" charset="0"/>
              </a:rPr>
              <a:t>a)</a:t>
            </a:r>
            <a:r>
              <a:rPr lang="en-US" sz="3200" dirty="0" smtClean="0">
                <a:cs typeface="Times" charset="0"/>
              </a:rPr>
              <a:t> </a:t>
            </a:r>
            <a:r>
              <a:rPr lang="en-US" sz="3200" dirty="0">
                <a:latin typeface="Arial" pitchFamily="34" charset="0"/>
              </a:rPr>
              <a:t>x</a:t>
            </a:r>
            <a:r>
              <a:rPr lang="en-US" sz="32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i="1" dirty="0">
                <a:cs typeface="Times" charset="0"/>
              </a:rPr>
              <a:t>d</a:t>
            </a:r>
          </a:p>
        </p:txBody>
      </p:sp>
      <p:sp>
        <p:nvSpPr>
          <p:cNvPr id="22557" name="Rectangle 26"/>
          <p:cNvSpPr>
            <a:spLocks noChangeArrowheads="1"/>
          </p:cNvSpPr>
          <p:nvPr/>
        </p:nvSpPr>
        <p:spPr bwMode="auto">
          <a:xfrm>
            <a:off x="152400" y="3825875"/>
            <a:ext cx="4657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818D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CC"/>
                </a:solidFill>
                <a:cs typeface="Times" charset="0"/>
              </a:rPr>
              <a:t>Work:</a:t>
            </a:r>
            <a:endParaRPr lang="en-US" sz="3200" dirty="0">
              <a:solidFill>
                <a:srgbClr val="0000CC"/>
              </a:solidFill>
              <a:cs typeface="Time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762000"/>
            <a:ext cx="9159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Amount of kinetic energy in a moving object with mass m and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 velocity, v is given by: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5400" y="5486400"/>
            <a:ext cx="4025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SI unit of work,</a:t>
            </a:r>
            <a:r>
              <a:rPr lang="en-US" sz="2800" i="1" dirty="0" smtClean="0">
                <a:cs typeface="Times" charset="0"/>
              </a:rPr>
              <a:t> </a:t>
            </a:r>
            <a:r>
              <a:rPr lang="en-US" sz="2800" i="1" dirty="0" smtClean="0">
                <a:solidFill>
                  <a:srgbClr val="0000CC"/>
                </a:solidFill>
                <a:cs typeface="Times" charset="0"/>
              </a:rPr>
              <a:t>w</a:t>
            </a:r>
            <a:r>
              <a:rPr lang="en-US" sz="2800" dirty="0" smtClean="0">
                <a:solidFill>
                  <a:srgbClr val="0000CC"/>
                </a:solidFill>
              </a:rPr>
              <a:t> = </a:t>
            </a:r>
            <a:r>
              <a:rPr lang="en-US" sz="2800" dirty="0" err="1" smtClean="0">
                <a:solidFill>
                  <a:srgbClr val="0000CC"/>
                </a:solidFill>
              </a:rPr>
              <a:t>joul</a:t>
            </a:r>
            <a:r>
              <a:rPr lang="en-US" sz="2800" dirty="0" smtClean="0">
                <a:solidFill>
                  <a:srgbClr val="0000CC"/>
                </a:solidFill>
              </a:rPr>
              <a:t> (J)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5791200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1 J = 1 kg m</a:t>
            </a:r>
            <a:r>
              <a:rPr lang="en-US" sz="2800" baseline="30000" dirty="0" smtClean="0">
                <a:solidFill>
                  <a:srgbClr val="0000CC"/>
                </a:solidFill>
              </a:rPr>
              <a:t>2 </a:t>
            </a:r>
            <a:r>
              <a:rPr lang="en-US" sz="2800" dirty="0" smtClean="0">
                <a:solidFill>
                  <a:srgbClr val="0000CC"/>
                </a:solidFill>
              </a:rPr>
              <a:t>S</a:t>
            </a:r>
            <a:r>
              <a:rPr lang="en-US" sz="2800" baseline="30000" dirty="0" smtClean="0">
                <a:solidFill>
                  <a:srgbClr val="0000CC"/>
                </a:solidFill>
              </a:rPr>
              <a:t>-2</a:t>
            </a:r>
            <a:endParaRPr lang="en-US" sz="2800" baseline="30000" dirty="0">
              <a:solidFill>
                <a:srgbClr val="0000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2819400"/>
            <a:ext cx="90149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CC"/>
                </a:solidFill>
              </a:rPr>
              <a:t> Potential energy:  Potential energy due to gravity is </a:t>
            </a:r>
          </a:p>
          <a:p>
            <a:r>
              <a:rPr lang="en-US" sz="3200" i="1" dirty="0" smtClean="0">
                <a:solidFill>
                  <a:srgbClr val="0000CC"/>
                </a:solidFill>
              </a:rPr>
              <a:t>                                       </a:t>
            </a:r>
            <a:r>
              <a:rPr lang="en-US" sz="3200" i="1" dirty="0" smtClean="0"/>
              <a:t>PE </a:t>
            </a:r>
            <a:r>
              <a:rPr lang="en-US" sz="3200" dirty="0" smtClean="0"/>
              <a:t>= </a:t>
            </a:r>
            <a:r>
              <a:rPr lang="en-US" sz="3200" i="1" dirty="0" err="1" smtClean="0"/>
              <a:t>mgh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9" grpId="0"/>
      <p:bldP spid="22550" grpId="0"/>
      <p:bldP spid="2255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2338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Internal energy: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Internal energy of the system is defined as the sum </a:t>
            </a:r>
          </a:p>
          <a:p>
            <a:r>
              <a:rPr lang="en-US" sz="3200" dirty="0">
                <a:solidFill>
                  <a:srgbClr val="0000CC"/>
                </a:solidFill>
              </a:rPr>
              <a:t>o</a:t>
            </a:r>
            <a:r>
              <a:rPr lang="en-US" sz="3200" dirty="0" smtClean="0">
                <a:solidFill>
                  <a:srgbClr val="0000CC"/>
                </a:solidFill>
              </a:rPr>
              <a:t>f all kinetic and potential energies for every molecule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 or ion in the system.</a:t>
            </a:r>
          </a:p>
          <a:p>
            <a:endParaRPr lang="en-US" sz="3200" dirty="0" smtClean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CC"/>
                </a:solidFill>
              </a:rPr>
              <a:t> Internal energy would be conserved and remain </a:t>
            </a:r>
          </a:p>
          <a:p>
            <a:r>
              <a:rPr lang="en-US" sz="3200" dirty="0">
                <a:solidFill>
                  <a:srgbClr val="0000CC"/>
                </a:solidFill>
              </a:rPr>
              <a:t>c</a:t>
            </a:r>
            <a:r>
              <a:rPr lang="en-US" sz="3200" dirty="0" smtClean="0">
                <a:solidFill>
                  <a:srgbClr val="0000CC"/>
                </a:solidFill>
              </a:rPr>
              <a:t>onstant </a:t>
            </a:r>
            <a:r>
              <a:rPr lang="en-US" sz="3200" dirty="0">
                <a:solidFill>
                  <a:srgbClr val="0000CC"/>
                </a:solidFill>
              </a:rPr>
              <a:t>t</a:t>
            </a:r>
            <a:r>
              <a:rPr lang="en-US" sz="3200" dirty="0" smtClean="0">
                <a:solidFill>
                  <a:srgbClr val="0000CC"/>
                </a:solidFill>
              </a:rPr>
              <a:t>hroughout the reaction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980</Words>
  <Application>Microsoft Office PowerPoint</Application>
  <PresentationFormat>On-screen Show (4:3)</PresentationFormat>
  <Paragraphs>176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Thermochemistry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Units of Heat</vt:lpstr>
      <vt:lpstr>Heat Capacity (C)</vt:lpstr>
      <vt:lpstr>Slide 14</vt:lpstr>
      <vt:lpstr>Slide 15</vt:lpstr>
      <vt:lpstr>Law of Conservation of Energy</vt:lpstr>
      <vt:lpstr>Determination of Specific Heat of lead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Thermochemistry</dc:title>
  <dc:creator>USER</dc:creator>
  <cp:lastModifiedBy>USER</cp:lastModifiedBy>
  <cp:revision>146</cp:revision>
  <dcterms:created xsi:type="dcterms:W3CDTF">2014-01-24T11:14:29Z</dcterms:created>
  <dcterms:modified xsi:type="dcterms:W3CDTF">2015-07-22T16:24:10Z</dcterms:modified>
</cp:coreProperties>
</file>