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8" r:id="rId3"/>
    <p:sldId id="257" r:id="rId4"/>
    <p:sldId id="260" r:id="rId5"/>
    <p:sldId id="262" r:id="rId6"/>
    <p:sldId id="261" r:id="rId7"/>
    <p:sldId id="267" r:id="rId8"/>
    <p:sldId id="266" r:id="rId9"/>
    <p:sldId id="268" r:id="rId10"/>
    <p:sldId id="264" r:id="rId11"/>
    <p:sldId id="265" r:id="rId12"/>
    <p:sldId id="263" r:id="rId13"/>
    <p:sldId id="269" r:id="rId14"/>
    <p:sldId id="270" r:id="rId15"/>
    <p:sldId id="271" r:id="rId16"/>
    <p:sldId id="272" r:id="rId17"/>
    <p:sldId id="274" r:id="rId18"/>
    <p:sldId id="273" r:id="rId19"/>
    <p:sldId id="288" r:id="rId20"/>
    <p:sldId id="289" r:id="rId21"/>
    <p:sldId id="284" r:id="rId22"/>
    <p:sldId id="276" r:id="rId23"/>
    <p:sldId id="277" r:id="rId24"/>
    <p:sldId id="285" r:id="rId25"/>
    <p:sldId id="286" r:id="rId26"/>
    <p:sldId id="287" r:id="rId27"/>
    <p:sldId id="281" r:id="rId28"/>
    <p:sldId id="282" r:id="rId29"/>
    <p:sldId id="283" r:id="rId30"/>
    <p:sldId id="290" r:id="rId31"/>
    <p:sldId id="303" r:id="rId32"/>
    <p:sldId id="302" r:id="rId33"/>
    <p:sldId id="292" r:id="rId34"/>
    <p:sldId id="293" r:id="rId35"/>
    <p:sldId id="291" r:id="rId36"/>
    <p:sldId id="294" r:id="rId37"/>
    <p:sldId id="295" r:id="rId38"/>
    <p:sldId id="304" r:id="rId39"/>
    <p:sldId id="296" r:id="rId40"/>
    <p:sldId id="297" r:id="rId41"/>
    <p:sldId id="298" r:id="rId42"/>
    <p:sldId id="305" r:id="rId43"/>
    <p:sldId id="299" r:id="rId44"/>
    <p:sldId id="300" r:id="rId45"/>
    <p:sldId id="306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FB3A05"/>
    <a:srgbClr val="FF9933"/>
    <a:srgbClr val="002B64"/>
    <a:srgbClr val="001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9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D98EC-C2AA-4E31-A134-1A935387450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70BC9FCA-24CB-46A7-BB47-3A9BEB621DF8}">
      <dgm:prSet phldrT="[Text]"/>
      <dgm:spPr/>
      <dgm:t>
        <a:bodyPr/>
        <a:lstStyle/>
        <a:p>
          <a:r>
            <a:rPr lang="en-US" dirty="0" smtClean="0"/>
            <a:t>Matter </a:t>
          </a:r>
          <a:endParaRPr lang="en-US" dirty="0"/>
        </a:p>
      </dgm:t>
    </dgm:pt>
    <dgm:pt modelId="{DE4EFAE6-C3C7-4DA3-BE91-CDB5BA93877D}" type="parTrans" cxnId="{10816DEF-C3CE-4E33-9F92-4C54AA018119}">
      <dgm:prSet/>
      <dgm:spPr/>
      <dgm:t>
        <a:bodyPr/>
        <a:lstStyle/>
        <a:p>
          <a:endParaRPr lang="en-US"/>
        </a:p>
      </dgm:t>
    </dgm:pt>
    <dgm:pt modelId="{80407667-720B-4AA4-A203-767470A0519C}" type="sibTrans" cxnId="{10816DEF-C3CE-4E33-9F92-4C54AA018119}">
      <dgm:prSet/>
      <dgm:spPr/>
      <dgm:t>
        <a:bodyPr/>
        <a:lstStyle/>
        <a:p>
          <a:endParaRPr lang="en-US"/>
        </a:p>
      </dgm:t>
    </dgm:pt>
    <dgm:pt modelId="{BE29AF5B-15F0-4641-AF55-4A929A33A540}">
      <dgm:prSet phldrT="[Text]"/>
      <dgm:spPr/>
      <dgm:t>
        <a:bodyPr/>
        <a:lstStyle/>
        <a:p>
          <a:r>
            <a:rPr lang="en-US" dirty="0" smtClean="0"/>
            <a:t>Mixture</a:t>
          </a:r>
          <a:endParaRPr lang="en-US" dirty="0"/>
        </a:p>
      </dgm:t>
    </dgm:pt>
    <dgm:pt modelId="{781E5A25-ADD3-4646-9498-6956EE89BB20}" type="parTrans" cxnId="{C5BA9CCC-46BC-4D0A-A9CC-23CEE550A461}">
      <dgm:prSet/>
      <dgm:spPr/>
      <dgm:t>
        <a:bodyPr/>
        <a:lstStyle/>
        <a:p>
          <a:endParaRPr lang="en-US"/>
        </a:p>
      </dgm:t>
    </dgm:pt>
    <dgm:pt modelId="{CADB6C6B-ECD0-4721-A623-B55DBC93D77D}" type="sibTrans" cxnId="{C5BA9CCC-46BC-4D0A-A9CC-23CEE550A461}">
      <dgm:prSet/>
      <dgm:spPr/>
      <dgm:t>
        <a:bodyPr/>
        <a:lstStyle/>
        <a:p>
          <a:endParaRPr lang="en-US"/>
        </a:p>
      </dgm:t>
    </dgm:pt>
    <dgm:pt modelId="{2B5D6C76-1CD4-42BB-B0E8-FBE1480D0911}">
      <dgm:prSet phldrT="[Text]"/>
      <dgm:spPr/>
      <dgm:t>
        <a:bodyPr/>
        <a:lstStyle/>
        <a:p>
          <a:r>
            <a:rPr lang="en-US" dirty="0" smtClean="0"/>
            <a:t>Homogenous Mixture	</a:t>
          </a:r>
          <a:endParaRPr lang="en-US" dirty="0"/>
        </a:p>
      </dgm:t>
    </dgm:pt>
    <dgm:pt modelId="{2CBEA80F-D1FB-4EA7-802E-60B8CBBF7BEE}" type="parTrans" cxnId="{FFCAC5EB-EAC0-4C5D-B4EF-52111B623326}">
      <dgm:prSet/>
      <dgm:spPr/>
      <dgm:t>
        <a:bodyPr/>
        <a:lstStyle/>
        <a:p>
          <a:endParaRPr lang="en-US"/>
        </a:p>
      </dgm:t>
    </dgm:pt>
    <dgm:pt modelId="{EBB0F46D-7247-4E4B-9B94-8427F81DB606}" type="sibTrans" cxnId="{FFCAC5EB-EAC0-4C5D-B4EF-52111B623326}">
      <dgm:prSet/>
      <dgm:spPr/>
      <dgm:t>
        <a:bodyPr/>
        <a:lstStyle/>
        <a:p>
          <a:endParaRPr lang="en-US"/>
        </a:p>
      </dgm:t>
    </dgm:pt>
    <dgm:pt modelId="{6EB9E67A-3B63-458F-A6F7-B0DD31F77826}">
      <dgm:prSet phldrT="[Text]"/>
      <dgm:spPr/>
      <dgm:t>
        <a:bodyPr/>
        <a:lstStyle/>
        <a:p>
          <a:r>
            <a:rPr lang="en-US" dirty="0" smtClean="0"/>
            <a:t>Heterogeneous Mixture</a:t>
          </a:r>
          <a:endParaRPr lang="en-US" dirty="0"/>
        </a:p>
      </dgm:t>
    </dgm:pt>
    <dgm:pt modelId="{D78B8FCF-03D2-4FBC-9F78-43532A23CEFB}" type="parTrans" cxnId="{F98A16B6-140A-4390-9B81-364699E86956}">
      <dgm:prSet/>
      <dgm:spPr/>
      <dgm:t>
        <a:bodyPr/>
        <a:lstStyle/>
        <a:p>
          <a:endParaRPr lang="en-US"/>
        </a:p>
      </dgm:t>
    </dgm:pt>
    <dgm:pt modelId="{D188FF63-D4FA-4192-903B-79F853C8F32A}" type="sibTrans" cxnId="{F98A16B6-140A-4390-9B81-364699E86956}">
      <dgm:prSet/>
      <dgm:spPr/>
      <dgm:t>
        <a:bodyPr/>
        <a:lstStyle/>
        <a:p>
          <a:endParaRPr lang="en-US"/>
        </a:p>
      </dgm:t>
    </dgm:pt>
    <dgm:pt modelId="{699C6A68-6290-4CAD-9F27-5054A2A7E9DE}">
      <dgm:prSet phldrT="[Text]"/>
      <dgm:spPr/>
      <dgm:t>
        <a:bodyPr/>
        <a:lstStyle/>
        <a:p>
          <a:r>
            <a:rPr lang="en-US" dirty="0" smtClean="0"/>
            <a:t>Pure Substance</a:t>
          </a:r>
          <a:endParaRPr lang="en-US" dirty="0"/>
        </a:p>
      </dgm:t>
    </dgm:pt>
    <dgm:pt modelId="{664140DE-8FE1-4B3A-A7C2-18840ADE4893}" type="parTrans" cxnId="{467459E5-7800-4D69-91E3-445529343452}">
      <dgm:prSet/>
      <dgm:spPr/>
      <dgm:t>
        <a:bodyPr/>
        <a:lstStyle/>
        <a:p>
          <a:endParaRPr lang="en-US"/>
        </a:p>
      </dgm:t>
    </dgm:pt>
    <dgm:pt modelId="{BFB42C41-902E-4C93-8580-F468EFF95BCC}" type="sibTrans" cxnId="{467459E5-7800-4D69-91E3-445529343452}">
      <dgm:prSet/>
      <dgm:spPr/>
      <dgm:t>
        <a:bodyPr/>
        <a:lstStyle/>
        <a:p>
          <a:endParaRPr lang="en-US"/>
        </a:p>
      </dgm:t>
    </dgm:pt>
    <dgm:pt modelId="{C210C6F6-9FEC-4013-B8CD-C35F618E6C14}">
      <dgm:prSet/>
      <dgm:spPr/>
      <dgm:t>
        <a:bodyPr/>
        <a:lstStyle/>
        <a:p>
          <a:r>
            <a:rPr lang="en-US" dirty="0" smtClean="0"/>
            <a:t>Compounds</a:t>
          </a:r>
          <a:endParaRPr lang="en-US" dirty="0"/>
        </a:p>
      </dgm:t>
    </dgm:pt>
    <dgm:pt modelId="{89128674-6E3D-459F-837D-177E821346B8}" type="parTrans" cxnId="{3A246CBB-B89F-49C5-A77E-4D81C43CF81D}">
      <dgm:prSet/>
      <dgm:spPr/>
      <dgm:t>
        <a:bodyPr/>
        <a:lstStyle/>
        <a:p>
          <a:endParaRPr lang="en-US"/>
        </a:p>
      </dgm:t>
    </dgm:pt>
    <dgm:pt modelId="{0B26E74D-F825-44ED-85D0-59B36D8F40F5}" type="sibTrans" cxnId="{3A246CBB-B89F-49C5-A77E-4D81C43CF81D}">
      <dgm:prSet/>
      <dgm:spPr/>
      <dgm:t>
        <a:bodyPr/>
        <a:lstStyle/>
        <a:p>
          <a:endParaRPr lang="en-US"/>
        </a:p>
      </dgm:t>
    </dgm:pt>
    <dgm:pt modelId="{756CB240-F794-4F9C-B5F2-44F1A339833A}">
      <dgm:prSet/>
      <dgm:spPr/>
      <dgm:t>
        <a:bodyPr/>
        <a:lstStyle/>
        <a:p>
          <a:r>
            <a:rPr lang="en-US" dirty="0" smtClean="0"/>
            <a:t>Elements</a:t>
          </a:r>
          <a:endParaRPr lang="en-US" dirty="0"/>
        </a:p>
      </dgm:t>
    </dgm:pt>
    <dgm:pt modelId="{E8B17119-71D2-43BC-924D-D238C11093D2}" type="parTrans" cxnId="{43A5A2D7-42EB-40FA-B5A1-3295613DFD44}">
      <dgm:prSet/>
      <dgm:spPr/>
      <dgm:t>
        <a:bodyPr/>
        <a:lstStyle/>
        <a:p>
          <a:endParaRPr lang="en-US"/>
        </a:p>
      </dgm:t>
    </dgm:pt>
    <dgm:pt modelId="{6895E647-F4DA-4C78-8360-D3E79C80C318}" type="sibTrans" cxnId="{43A5A2D7-42EB-40FA-B5A1-3295613DFD44}">
      <dgm:prSet/>
      <dgm:spPr/>
      <dgm:t>
        <a:bodyPr/>
        <a:lstStyle/>
        <a:p>
          <a:endParaRPr lang="en-US"/>
        </a:p>
      </dgm:t>
    </dgm:pt>
    <dgm:pt modelId="{1F818658-9694-47C5-B4BD-0D15B860B065}" type="pres">
      <dgm:prSet presAssocID="{59AD98EC-C2AA-4E31-A134-1A93538745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8E0511-0A0C-4D75-BA23-07B6EEF53600}" type="pres">
      <dgm:prSet presAssocID="{70BC9FCA-24CB-46A7-BB47-3A9BEB621DF8}" presName="hierRoot1" presStyleCnt="0"/>
      <dgm:spPr/>
    </dgm:pt>
    <dgm:pt modelId="{E0D73F95-8F5E-4F56-9C87-F553AF37EBC2}" type="pres">
      <dgm:prSet presAssocID="{70BC9FCA-24CB-46A7-BB47-3A9BEB621DF8}" presName="composite" presStyleCnt="0"/>
      <dgm:spPr/>
    </dgm:pt>
    <dgm:pt modelId="{3C20FCAC-AAE7-4B3E-B216-8D1994FD4753}" type="pres">
      <dgm:prSet presAssocID="{70BC9FCA-24CB-46A7-BB47-3A9BEB621DF8}" presName="background" presStyleLbl="node0" presStyleIdx="0" presStyleCnt="1"/>
      <dgm:spPr/>
    </dgm:pt>
    <dgm:pt modelId="{34DD7938-5C8F-49E1-A3E6-610F90C001C7}" type="pres">
      <dgm:prSet presAssocID="{70BC9FCA-24CB-46A7-BB47-3A9BEB621DF8}" presName="text" presStyleLbl="fgAcc0" presStyleIdx="0" presStyleCnt="1" custScaleX="1938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5B570B-937D-4595-993C-1A4A7607DDEE}" type="pres">
      <dgm:prSet presAssocID="{70BC9FCA-24CB-46A7-BB47-3A9BEB621DF8}" presName="hierChild2" presStyleCnt="0"/>
      <dgm:spPr/>
    </dgm:pt>
    <dgm:pt modelId="{A44B8C58-AD07-4DB7-8D3A-1E49B83A43D9}" type="pres">
      <dgm:prSet presAssocID="{781E5A25-ADD3-4646-9498-6956EE89BB20}" presName="Name10" presStyleLbl="parChTrans1D2" presStyleIdx="0" presStyleCnt="2"/>
      <dgm:spPr/>
      <dgm:t>
        <a:bodyPr/>
        <a:lstStyle/>
        <a:p>
          <a:endParaRPr lang="en-US"/>
        </a:p>
      </dgm:t>
    </dgm:pt>
    <dgm:pt modelId="{1E92CB9A-9775-401A-96BC-90E60B3CED99}" type="pres">
      <dgm:prSet presAssocID="{BE29AF5B-15F0-4641-AF55-4A929A33A540}" presName="hierRoot2" presStyleCnt="0"/>
      <dgm:spPr/>
    </dgm:pt>
    <dgm:pt modelId="{8A82BFFC-7ECB-4D77-A3B2-C6C963A2AB6A}" type="pres">
      <dgm:prSet presAssocID="{BE29AF5B-15F0-4641-AF55-4A929A33A540}" presName="composite2" presStyleCnt="0"/>
      <dgm:spPr/>
    </dgm:pt>
    <dgm:pt modelId="{15A368AB-AAD5-4DE8-A2B8-A7F33CCB9CFB}" type="pres">
      <dgm:prSet presAssocID="{BE29AF5B-15F0-4641-AF55-4A929A33A540}" presName="background2" presStyleLbl="node2" presStyleIdx="0" presStyleCnt="2"/>
      <dgm:spPr/>
    </dgm:pt>
    <dgm:pt modelId="{89B3ED00-48CE-4A0E-B18D-BF4EB48CAB1B}" type="pres">
      <dgm:prSet presAssocID="{BE29AF5B-15F0-4641-AF55-4A929A33A540}" presName="text2" presStyleLbl="fgAcc2" presStyleIdx="0" presStyleCnt="2" custScaleX="2370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75633-257B-4132-8235-EE9F670C1E38}" type="pres">
      <dgm:prSet presAssocID="{BE29AF5B-15F0-4641-AF55-4A929A33A540}" presName="hierChild3" presStyleCnt="0"/>
      <dgm:spPr/>
    </dgm:pt>
    <dgm:pt modelId="{4EAB4E9E-DA39-4130-A332-0F63D9164409}" type="pres">
      <dgm:prSet presAssocID="{2CBEA80F-D1FB-4EA7-802E-60B8CBBF7BEE}" presName="Name17" presStyleLbl="parChTrans1D3" presStyleIdx="0" presStyleCnt="4"/>
      <dgm:spPr/>
      <dgm:t>
        <a:bodyPr/>
        <a:lstStyle/>
        <a:p>
          <a:endParaRPr lang="en-US"/>
        </a:p>
      </dgm:t>
    </dgm:pt>
    <dgm:pt modelId="{DC092E5C-AE13-4B23-9F53-6CD4A16202C3}" type="pres">
      <dgm:prSet presAssocID="{2B5D6C76-1CD4-42BB-B0E8-FBE1480D0911}" presName="hierRoot3" presStyleCnt="0"/>
      <dgm:spPr/>
    </dgm:pt>
    <dgm:pt modelId="{2BA765CE-9576-4B5D-B8D6-8868AFA1B6FB}" type="pres">
      <dgm:prSet presAssocID="{2B5D6C76-1CD4-42BB-B0E8-FBE1480D0911}" presName="composite3" presStyleCnt="0"/>
      <dgm:spPr/>
    </dgm:pt>
    <dgm:pt modelId="{48A62E8D-1D74-44D0-AA1D-0530A2D862A7}" type="pres">
      <dgm:prSet presAssocID="{2B5D6C76-1CD4-42BB-B0E8-FBE1480D0911}" presName="background3" presStyleLbl="node3" presStyleIdx="0" presStyleCnt="4"/>
      <dgm:spPr/>
    </dgm:pt>
    <dgm:pt modelId="{0191D684-F258-4034-905E-163AFD534A72}" type="pres">
      <dgm:prSet presAssocID="{2B5D6C76-1CD4-42BB-B0E8-FBE1480D0911}" presName="text3" presStyleLbl="fgAcc3" presStyleIdx="0" presStyleCnt="4" custScaleX="2066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951542-C217-4EEB-BBC3-293399B2A4F2}" type="pres">
      <dgm:prSet presAssocID="{2B5D6C76-1CD4-42BB-B0E8-FBE1480D0911}" presName="hierChild4" presStyleCnt="0"/>
      <dgm:spPr/>
    </dgm:pt>
    <dgm:pt modelId="{D2B6EB78-B582-483D-944B-552FD7D7DB1C}" type="pres">
      <dgm:prSet presAssocID="{D78B8FCF-03D2-4FBC-9F78-43532A23CEFB}" presName="Name17" presStyleLbl="parChTrans1D3" presStyleIdx="1" presStyleCnt="4"/>
      <dgm:spPr/>
      <dgm:t>
        <a:bodyPr/>
        <a:lstStyle/>
        <a:p>
          <a:endParaRPr lang="en-US"/>
        </a:p>
      </dgm:t>
    </dgm:pt>
    <dgm:pt modelId="{F1D59937-AB43-4CD3-B343-66BA3FD5E4AE}" type="pres">
      <dgm:prSet presAssocID="{6EB9E67A-3B63-458F-A6F7-B0DD31F77826}" presName="hierRoot3" presStyleCnt="0"/>
      <dgm:spPr/>
    </dgm:pt>
    <dgm:pt modelId="{9F3E5D3F-D4DA-4939-9104-DFF215203F40}" type="pres">
      <dgm:prSet presAssocID="{6EB9E67A-3B63-458F-A6F7-B0DD31F77826}" presName="composite3" presStyleCnt="0"/>
      <dgm:spPr/>
    </dgm:pt>
    <dgm:pt modelId="{C11BF129-89F7-4F1D-99FD-FA60926E661D}" type="pres">
      <dgm:prSet presAssocID="{6EB9E67A-3B63-458F-A6F7-B0DD31F77826}" presName="background3" presStyleLbl="node3" presStyleIdx="1" presStyleCnt="4"/>
      <dgm:spPr/>
    </dgm:pt>
    <dgm:pt modelId="{A42D3BBD-DDCC-4FCA-AD04-9B4895245110}" type="pres">
      <dgm:prSet presAssocID="{6EB9E67A-3B63-458F-A6F7-B0DD31F77826}" presName="text3" presStyleLbl="fgAcc3" presStyleIdx="1" presStyleCnt="4" custScaleX="2120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B459B8-4E74-4E2C-A7D6-CCCB5DDEC907}" type="pres">
      <dgm:prSet presAssocID="{6EB9E67A-3B63-458F-A6F7-B0DD31F77826}" presName="hierChild4" presStyleCnt="0"/>
      <dgm:spPr/>
    </dgm:pt>
    <dgm:pt modelId="{C4339151-18B0-4D30-A587-0ECF8ECC6769}" type="pres">
      <dgm:prSet presAssocID="{664140DE-8FE1-4B3A-A7C2-18840ADE4893}" presName="Name10" presStyleLbl="parChTrans1D2" presStyleIdx="1" presStyleCnt="2"/>
      <dgm:spPr/>
      <dgm:t>
        <a:bodyPr/>
        <a:lstStyle/>
        <a:p>
          <a:endParaRPr lang="en-US"/>
        </a:p>
      </dgm:t>
    </dgm:pt>
    <dgm:pt modelId="{D6D37F29-7D4D-4A64-A204-6265285EF9D0}" type="pres">
      <dgm:prSet presAssocID="{699C6A68-6290-4CAD-9F27-5054A2A7E9DE}" presName="hierRoot2" presStyleCnt="0"/>
      <dgm:spPr/>
    </dgm:pt>
    <dgm:pt modelId="{44729384-7A6A-4D8E-9A28-BB18133AF056}" type="pres">
      <dgm:prSet presAssocID="{699C6A68-6290-4CAD-9F27-5054A2A7E9DE}" presName="composite2" presStyleCnt="0"/>
      <dgm:spPr/>
    </dgm:pt>
    <dgm:pt modelId="{24237392-6183-40FE-804C-825FED60A8D4}" type="pres">
      <dgm:prSet presAssocID="{699C6A68-6290-4CAD-9F27-5054A2A7E9DE}" presName="background2" presStyleLbl="node2" presStyleIdx="1" presStyleCnt="2"/>
      <dgm:spPr/>
    </dgm:pt>
    <dgm:pt modelId="{AD096C9F-2D3E-431E-BB67-E15FEF460A8F}" type="pres">
      <dgm:prSet presAssocID="{699C6A68-6290-4CAD-9F27-5054A2A7E9DE}" presName="text2" presStyleLbl="fgAcc2" presStyleIdx="1" presStyleCnt="2" custScaleX="2209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8D586B-DED5-4983-AEE8-06DD95DCECF8}" type="pres">
      <dgm:prSet presAssocID="{699C6A68-6290-4CAD-9F27-5054A2A7E9DE}" presName="hierChild3" presStyleCnt="0"/>
      <dgm:spPr/>
    </dgm:pt>
    <dgm:pt modelId="{6E6D08DA-D917-4D1D-93BA-45E3E3C940F8}" type="pres">
      <dgm:prSet presAssocID="{89128674-6E3D-459F-837D-177E821346B8}" presName="Name17" presStyleLbl="parChTrans1D3" presStyleIdx="2" presStyleCnt="4"/>
      <dgm:spPr/>
      <dgm:t>
        <a:bodyPr/>
        <a:lstStyle/>
        <a:p>
          <a:endParaRPr lang="en-US"/>
        </a:p>
      </dgm:t>
    </dgm:pt>
    <dgm:pt modelId="{72DE9122-6B03-4AEA-A560-E653404B7685}" type="pres">
      <dgm:prSet presAssocID="{C210C6F6-9FEC-4013-B8CD-C35F618E6C14}" presName="hierRoot3" presStyleCnt="0"/>
      <dgm:spPr/>
    </dgm:pt>
    <dgm:pt modelId="{72CAEFE6-5439-4A4C-BD7F-1CEAEE3E4E70}" type="pres">
      <dgm:prSet presAssocID="{C210C6F6-9FEC-4013-B8CD-C35F618E6C14}" presName="composite3" presStyleCnt="0"/>
      <dgm:spPr/>
    </dgm:pt>
    <dgm:pt modelId="{DB2641C1-0E70-4F17-A8AB-C81BCBCEB600}" type="pres">
      <dgm:prSet presAssocID="{C210C6F6-9FEC-4013-B8CD-C35F618E6C14}" presName="background3" presStyleLbl="node3" presStyleIdx="2" presStyleCnt="4"/>
      <dgm:spPr/>
    </dgm:pt>
    <dgm:pt modelId="{3E28FB63-FC0F-42BD-ADD6-72D6193CA9A1}" type="pres">
      <dgm:prSet presAssocID="{C210C6F6-9FEC-4013-B8CD-C35F618E6C14}" presName="text3" presStyleLbl="fgAcc3" presStyleIdx="2" presStyleCnt="4" custScaleX="1192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C81725-6ED6-4D7F-8CA9-7C91AFEC8757}" type="pres">
      <dgm:prSet presAssocID="{C210C6F6-9FEC-4013-B8CD-C35F618E6C14}" presName="hierChild4" presStyleCnt="0"/>
      <dgm:spPr/>
    </dgm:pt>
    <dgm:pt modelId="{10F469D4-AAC0-4DDE-9F74-F6C7F54F1C49}" type="pres">
      <dgm:prSet presAssocID="{E8B17119-71D2-43BC-924D-D238C11093D2}" presName="Name17" presStyleLbl="parChTrans1D3" presStyleIdx="3" presStyleCnt="4"/>
      <dgm:spPr/>
      <dgm:t>
        <a:bodyPr/>
        <a:lstStyle/>
        <a:p>
          <a:endParaRPr lang="en-US"/>
        </a:p>
      </dgm:t>
    </dgm:pt>
    <dgm:pt modelId="{054F6ECC-6818-4651-AAEE-34109730D700}" type="pres">
      <dgm:prSet presAssocID="{756CB240-F794-4F9C-B5F2-44F1A339833A}" presName="hierRoot3" presStyleCnt="0"/>
      <dgm:spPr/>
    </dgm:pt>
    <dgm:pt modelId="{D95D6B2B-93C4-42ED-803E-BC4B3F45503E}" type="pres">
      <dgm:prSet presAssocID="{756CB240-F794-4F9C-B5F2-44F1A339833A}" presName="composite3" presStyleCnt="0"/>
      <dgm:spPr/>
    </dgm:pt>
    <dgm:pt modelId="{62AAAFE5-936F-43E5-A06D-D91830BD4BDC}" type="pres">
      <dgm:prSet presAssocID="{756CB240-F794-4F9C-B5F2-44F1A339833A}" presName="background3" presStyleLbl="node3" presStyleIdx="3" presStyleCnt="4"/>
      <dgm:spPr/>
    </dgm:pt>
    <dgm:pt modelId="{63F370E8-A0A1-4696-B64B-A30581E63E53}" type="pres">
      <dgm:prSet presAssocID="{756CB240-F794-4F9C-B5F2-44F1A339833A}" presName="text3" presStyleLbl="fgAcc3" presStyleIdx="3" presStyleCnt="4" custScaleX="1447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D53A-917A-4CD1-AF7B-B5C1730876D9}" type="pres">
      <dgm:prSet presAssocID="{756CB240-F794-4F9C-B5F2-44F1A339833A}" presName="hierChild4" presStyleCnt="0"/>
      <dgm:spPr/>
    </dgm:pt>
  </dgm:ptLst>
  <dgm:cxnLst>
    <dgm:cxn modelId="{8D6BE49E-012E-4C31-AC12-2795B4E75F92}" type="presOf" srcId="{699C6A68-6290-4CAD-9F27-5054A2A7E9DE}" destId="{AD096C9F-2D3E-431E-BB67-E15FEF460A8F}" srcOrd="0" destOrd="0" presId="urn:microsoft.com/office/officeart/2005/8/layout/hierarchy1"/>
    <dgm:cxn modelId="{16DDA848-E050-436B-ABB8-548165EFDA44}" type="presOf" srcId="{6EB9E67A-3B63-458F-A6F7-B0DD31F77826}" destId="{A42D3BBD-DDCC-4FCA-AD04-9B4895245110}" srcOrd="0" destOrd="0" presId="urn:microsoft.com/office/officeart/2005/8/layout/hierarchy1"/>
    <dgm:cxn modelId="{F98A16B6-140A-4390-9B81-364699E86956}" srcId="{BE29AF5B-15F0-4641-AF55-4A929A33A540}" destId="{6EB9E67A-3B63-458F-A6F7-B0DD31F77826}" srcOrd="1" destOrd="0" parTransId="{D78B8FCF-03D2-4FBC-9F78-43532A23CEFB}" sibTransId="{D188FF63-D4FA-4192-903B-79F853C8F32A}"/>
    <dgm:cxn modelId="{A027805A-D722-4D3E-8B02-AF6E276C69A2}" type="presOf" srcId="{70BC9FCA-24CB-46A7-BB47-3A9BEB621DF8}" destId="{34DD7938-5C8F-49E1-A3E6-610F90C001C7}" srcOrd="0" destOrd="0" presId="urn:microsoft.com/office/officeart/2005/8/layout/hierarchy1"/>
    <dgm:cxn modelId="{C5BA9CCC-46BC-4D0A-A9CC-23CEE550A461}" srcId="{70BC9FCA-24CB-46A7-BB47-3A9BEB621DF8}" destId="{BE29AF5B-15F0-4641-AF55-4A929A33A540}" srcOrd="0" destOrd="0" parTransId="{781E5A25-ADD3-4646-9498-6956EE89BB20}" sibTransId="{CADB6C6B-ECD0-4721-A623-B55DBC93D77D}"/>
    <dgm:cxn modelId="{F89682F9-24E5-4CE6-9D3D-943C03BD0A56}" type="presOf" srcId="{59AD98EC-C2AA-4E31-A134-1A935387450A}" destId="{1F818658-9694-47C5-B4BD-0D15B860B065}" srcOrd="0" destOrd="0" presId="urn:microsoft.com/office/officeart/2005/8/layout/hierarchy1"/>
    <dgm:cxn modelId="{467459E5-7800-4D69-91E3-445529343452}" srcId="{70BC9FCA-24CB-46A7-BB47-3A9BEB621DF8}" destId="{699C6A68-6290-4CAD-9F27-5054A2A7E9DE}" srcOrd="1" destOrd="0" parTransId="{664140DE-8FE1-4B3A-A7C2-18840ADE4893}" sibTransId="{BFB42C41-902E-4C93-8580-F468EFF95BCC}"/>
    <dgm:cxn modelId="{38482283-95D7-4BF9-B174-FA935E6E390F}" type="presOf" srcId="{781E5A25-ADD3-4646-9498-6956EE89BB20}" destId="{A44B8C58-AD07-4DB7-8D3A-1E49B83A43D9}" srcOrd="0" destOrd="0" presId="urn:microsoft.com/office/officeart/2005/8/layout/hierarchy1"/>
    <dgm:cxn modelId="{ED1AEACA-25CE-4555-A7EB-02BF52E9002A}" type="presOf" srcId="{664140DE-8FE1-4B3A-A7C2-18840ADE4893}" destId="{C4339151-18B0-4D30-A587-0ECF8ECC6769}" srcOrd="0" destOrd="0" presId="urn:microsoft.com/office/officeart/2005/8/layout/hierarchy1"/>
    <dgm:cxn modelId="{AFCC6264-B7DB-446E-929C-DCF977BEA08D}" type="presOf" srcId="{C210C6F6-9FEC-4013-B8CD-C35F618E6C14}" destId="{3E28FB63-FC0F-42BD-ADD6-72D6193CA9A1}" srcOrd="0" destOrd="0" presId="urn:microsoft.com/office/officeart/2005/8/layout/hierarchy1"/>
    <dgm:cxn modelId="{042B6E7B-E1D7-4A69-B086-277A6A1BC341}" type="presOf" srcId="{D78B8FCF-03D2-4FBC-9F78-43532A23CEFB}" destId="{D2B6EB78-B582-483D-944B-552FD7D7DB1C}" srcOrd="0" destOrd="0" presId="urn:microsoft.com/office/officeart/2005/8/layout/hierarchy1"/>
    <dgm:cxn modelId="{FFCAC5EB-EAC0-4C5D-B4EF-52111B623326}" srcId="{BE29AF5B-15F0-4641-AF55-4A929A33A540}" destId="{2B5D6C76-1CD4-42BB-B0E8-FBE1480D0911}" srcOrd="0" destOrd="0" parTransId="{2CBEA80F-D1FB-4EA7-802E-60B8CBBF7BEE}" sibTransId="{EBB0F46D-7247-4E4B-9B94-8427F81DB606}"/>
    <dgm:cxn modelId="{DBB5372F-D5D4-47E6-9B7D-33EF594D7777}" type="presOf" srcId="{756CB240-F794-4F9C-B5F2-44F1A339833A}" destId="{63F370E8-A0A1-4696-B64B-A30581E63E53}" srcOrd="0" destOrd="0" presId="urn:microsoft.com/office/officeart/2005/8/layout/hierarchy1"/>
    <dgm:cxn modelId="{613DBBB4-545E-42EF-90A6-39672266B623}" type="presOf" srcId="{89128674-6E3D-459F-837D-177E821346B8}" destId="{6E6D08DA-D917-4D1D-93BA-45E3E3C940F8}" srcOrd="0" destOrd="0" presId="urn:microsoft.com/office/officeart/2005/8/layout/hierarchy1"/>
    <dgm:cxn modelId="{241C62C0-9E3F-4714-84B3-767A5A64815B}" type="presOf" srcId="{2CBEA80F-D1FB-4EA7-802E-60B8CBBF7BEE}" destId="{4EAB4E9E-DA39-4130-A332-0F63D9164409}" srcOrd="0" destOrd="0" presId="urn:microsoft.com/office/officeart/2005/8/layout/hierarchy1"/>
    <dgm:cxn modelId="{3EDFFC98-1D96-4F52-B574-9C4094692CD5}" type="presOf" srcId="{E8B17119-71D2-43BC-924D-D238C11093D2}" destId="{10F469D4-AAC0-4DDE-9F74-F6C7F54F1C49}" srcOrd="0" destOrd="0" presId="urn:microsoft.com/office/officeart/2005/8/layout/hierarchy1"/>
    <dgm:cxn modelId="{43A5A2D7-42EB-40FA-B5A1-3295613DFD44}" srcId="{699C6A68-6290-4CAD-9F27-5054A2A7E9DE}" destId="{756CB240-F794-4F9C-B5F2-44F1A339833A}" srcOrd="1" destOrd="0" parTransId="{E8B17119-71D2-43BC-924D-D238C11093D2}" sibTransId="{6895E647-F4DA-4C78-8360-D3E79C80C318}"/>
    <dgm:cxn modelId="{C3EBFE80-5180-4A7F-861F-34E82BA6763F}" type="presOf" srcId="{BE29AF5B-15F0-4641-AF55-4A929A33A540}" destId="{89B3ED00-48CE-4A0E-B18D-BF4EB48CAB1B}" srcOrd="0" destOrd="0" presId="urn:microsoft.com/office/officeart/2005/8/layout/hierarchy1"/>
    <dgm:cxn modelId="{8F58440D-7866-4737-AB93-D4ED057BDA74}" type="presOf" srcId="{2B5D6C76-1CD4-42BB-B0E8-FBE1480D0911}" destId="{0191D684-F258-4034-905E-163AFD534A72}" srcOrd="0" destOrd="0" presId="urn:microsoft.com/office/officeart/2005/8/layout/hierarchy1"/>
    <dgm:cxn modelId="{10816DEF-C3CE-4E33-9F92-4C54AA018119}" srcId="{59AD98EC-C2AA-4E31-A134-1A935387450A}" destId="{70BC9FCA-24CB-46A7-BB47-3A9BEB621DF8}" srcOrd="0" destOrd="0" parTransId="{DE4EFAE6-C3C7-4DA3-BE91-CDB5BA93877D}" sibTransId="{80407667-720B-4AA4-A203-767470A0519C}"/>
    <dgm:cxn modelId="{3A246CBB-B89F-49C5-A77E-4D81C43CF81D}" srcId="{699C6A68-6290-4CAD-9F27-5054A2A7E9DE}" destId="{C210C6F6-9FEC-4013-B8CD-C35F618E6C14}" srcOrd="0" destOrd="0" parTransId="{89128674-6E3D-459F-837D-177E821346B8}" sibTransId="{0B26E74D-F825-44ED-85D0-59B36D8F40F5}"/>
    <dgm:cxn modelId="{519C0654-F617-431A-8758-D66C3569FD92}" type="presParOf" srcId="{1F818658-9694-47C5-B4BD-0D15B860B065}" destId="{C98E0511-0A0C-4D75-BA23-07B6EEF53600}" srcOrd="0" destOrd="0" presId="urn:microsoft.com/office/officeart/2005/8/layout/hierarchy1"/>
    <dgm:cxn modelId="{37C2E72F-0750-479B-B0B2-C4997B2E6235}" type="presParOf" srcId="{C98E0511-0A0C-4D75-BA23-07B6EEF53600}" destId="{E0D73F95-8F5E-4F56-9C87-F553AF37EBC2}" srcOrd="0" destOrd="0" presId="urn:microsoft.com/office/officeart/2005/8/layout/hierarchy1"/>
    <dgm:cxn modelId="{2D757DC0-CEC8-4066-B1AC-A3FEC1221AF3}" type="presParOf" srcId="{E0D73F95-8F5E-4F56-9C87-F553AF37EBC2}" destId="{3C20FCAC-AAE7-4B3E-B216-8D1994FD4753}" srcOrd="0" destOrd="0" presId="urn:microsoft.com/office/officeart/2005/8/layout/hierarchy1"/>
    <dgm:cxn modelId="{3EA517C7-4F8B-4F01-81AF-F6D8DC7123C6}" type="presParOf" srcId="{E0D73F95-8F5E-4F56-9C87-F553AF37EBC2}" destId="{34DD7938-5C8F-49E1-A3E6-610F90C001C7}" srcOrd="1" destOrd="0" presId="urn:microsoft.com/office/officeart/2005/8/layout/hierarchy1"/>
    <dgm:cxn modelId="{3EB55DE3-E272-4A43-88C0-8B29C3A7A0AD}" type="presParOf" srcId="{C98E0511-0A0C-4D75-BA23-07B6EEF53600}" destId="{F35B570B-937D-4595-993C-1A4A7607DDEE}" srcOrd="1" destOrd="0" presId="urn:microsoft.com/office/officeart/2005/8/layout/hierarchy1"/>
    <dgm:cxn modelId="{A2D1F973-D2FB-47C2-AD40-02BE07477BED}" type="presParOf" srcId="{F35B570B-937D-4595-993C-1A4A7607DDEE}" destId="{A44B8C58-AD07-4DB7-8D3A-1E49B83A43D9}" srcOrd="0" destOrd="0" presId="urn:microsoft.com/office/officeart/2005/8/layout/hierarchy1"/>
    <dgm:cxn modelId="{F2768073-E603-4DCF-9AED-B15D3F247AAC}" type="presParOf" srcId="{F35B570B-937D-4595-993C-1A4A7607DDEE}" destId="{1E92CB9A-9775-401A-96BC-90E60B3CED99}" srcOrd="1" destOrd="0" presId="urn:microsoft.com/office/officeart/2005/8/layout/hierarchy1"/>
    <dgm:cxn modelId="{3DFFCAF5-9DF1-4060-9444-3EABD22A78F9}" type="presParOf" srcId="{1E92CB9A-9775-401A-96BC-90E60B3CED99}" destId="{8A82BFFC-7ECB-4D77-A3B2-C6C963A2AB6A}" srcOrd="0" destOrd="0" presId="urn:microsoft.com/office/officeart/2005/8/layout/hierarchy1"/>
    <dgm:cxn modelId="{4F4788A5-00DE-46DD-861C-540B3465E302}" type="presParOf" srcId="{8A82BFFC-7ECB-4D77-A3B2-C6C963A2AB6A}" destId="{15A368AB-AAD5-4DE8-A2B8-A7F33CCB9CFB}" srcOrd="0" destOrd="0" presId="urn:microsoft.com/office/officeart/2005/8/layout/hierarchy1"/>
    <dgm:cxn modelId="{4524004E-2FC5-4090-BC94-9E7932EAA7BA}" type="presParOf" srcId="{8A82BFFC-7ECB-4D77-A3B2-C6C963A2AB6A}" destId="{89B3ED00-48CE-4A0E-B18D-BF4EB48CAB1B}" srcOrd="1" destOrd="0" presId="urn:microsoft.com/office/officeart/2005/8/layout/hierarchy1"/>
    <dgm:cxn modelId="{1B044B3B-0FE0-4640-B67B-F45BEE29CABD}" type="presParOf" srcId="{1E92CB9A-9775-401A-96BC-90E60B3CED99}" destId="{FD175633-257B-4132-8235-EE9F670C1E38}" srcOrd="1" destOrd="0" presId="urn:microsoft.com/office/officeart/2005/8/layout/hierarchy1"/>
    <dgm:cxn modelId="{CE6677F2-F6A3-44C7-A778-C7F1AA73EB06}" type="presParOf" srcId="{FD175633-257B-4132-8235-EE9F670C1E38}" destId="{4EAB4E9E-DA39-4130-A332-0F63D9164409}" srcOrd="0" destOrd="0" presId="urn:microsoft.com/office/officeart/2005/8/layout/hierarchy1"/>
    <dgm:cxn modelId="{6B0D4543-8EEC-41B6-979F-92DBDB774399}" type="presParOf" srcId="{FD175633-257B-4132-8235-EE9F670C1E38}" destId="{DC092E5C-AE13-4B23-9F53-6CD4A16202C3}" srcOrd="1" destOrd="0" presId="urn:microsoft.com/office/officeart/2005/8/layout/hierarchy1"/>
    <dgm:cxn modelId="{C61DFA43-96F0-46BD-8F6B-C2112352A707}" type="presParOf" srcId="{DC092E5C-AE13-4B23-9F53-6CD4A16202C3}" destId="{2BA765CE-9576-4B5D-B8D6-8868AFA1B6FB}" srcOrd="0" destOrd="0" presId="urn:microsoft.com/office/officeart/2005/8/layout/hierarchy1"/>
    <dgm:cxn modelId="{BAB49046-7645-44C8-AD18-59C836AB7629}" type="presParOf" srcId="{2BA765CE-9576-4B5D-B8D6-8868AFA1B6FB}" destId="{48A62E8D-1D74-44D0-AA1D-0530A2D862A7}" srcOrd="0" destOrd="0" presId="urn:microsoft.com/office/officeart/2005/8/layout/hierarchy1"/>
    <dgm:cxn modelId="{B06E3AD3-2812-4467-AA9D-A4D29BFE3389}" type="presParOf" srcId="{2BA765CE-9576-4B5D-B8D6-8868AFA1B6FB}" destId="{0191D684-F258-4034-905E-163AFD534A72}" srcOrd="1" destOrd="0" presId="urn:microsoft.com/office/officeart/2005/8/layout/hierarchy1"/>
    <dgm:cxn modelId="{AA2F6977-E505-49CA-A822-7A61FEA447C0}" type="presParOf" srcId="{DC092E5C-AE13-4B23-9F53-6CD4A16202C3}" destId="{51951542-C217-4EEB-BBC3-293399B2A4F2}" srcOrd="1" destOrd="0" presId="urn:microsoft.com/office/officeart/2005/8/layout/hierarchy1"/>
    <dgm:cxn modelId="{A512635B-BA5F-4BE5-88D0-6D36FAC55D97}" type="presParOf" srcId="{FD175633-257B-4132-8235-EE9F670C1E38}" destId="{D2B6EB78-B582-483D-944B-552FD7D7DB1C}" srcOrd="2" destOrd="0" presId="urn:microsoft.com/office/officeart/2005/8/layout/hierarchy1"/>
    <dgm:cxn modelId="{DE629287-B7F1-4E38-8642-F5F98F55D043}" type="presParOf" srcId="{FD175633-257B-4132-8235-EE9F670C1E38}" destId="{F1D59937-AB43-4CD3-B343-66BA3FD5E4AE}" srcOrd="3" destOrd="0" presId="urn:microsoft.com/office/officeart/2005/8/layout/hierarchy1"/>
    <dgm:cxn modelId="{13BFCC85-1FB0-4687-AC7E-AA1A39AA9AD5}" type="presParOf" srcId="{F1D59937-AB43-4CD3-B343-66BA3FD5E4AE}" destId="{9F3E5D3F-D4DA-4939-9104-DFF215203F40}" srcOrd="0" destOrd="0" presId="urn:microsoft.com/office/officeart/2005/8/layout/hierarchy1"/>
    <dgm:cxn modelId="{008373C6-1EE5-42E0-B46C-3684AAF84280}" type="presParOf" srcId="{9F3E5D3F-D4DA-4939-9104-DFF215203F40}" destId="{C11BF129-89F7-4F1D-99FD-FA60926E661D}" srcOrd="0" destOrd="0" presId="urn:microsoft.com/office/officeart/2005/8/layout/hierarchy1"/>
    <dgm:cxn modelId="{68DB2015-69A2-4DE4-81C1-A454D1E65E7A}" type="presParOf" srcId="{9F3E5D3F-D4DA-4939-9104-DFF215203F40}" destId="{A42D3BBD-DDCC-4FCA-AD04-9B4895245110}" srcOrd="1" destOrd="0" presId="urn:microsoft.com/office/officeart/2005/8/layout/hierarchy1"/>
    <dgm:cxn modelId="{9AB10B27-4E96-4B40-A1D3-4CF958AEE5EB}" type="presParOf" srcId="{F1D59937-AB43-4CD3-B343-66BA3FD5E4AE}" destId="{94B459B8-4E74-4E2C-A7D6-CCCB5DDEC907}" srcOrd="1" destOrd="0" presId="urn:microsoft.com/office/officeart/2005/8/layout/hierarchy1"/>
    <dgm:cxn modelId="{1F87A897-AA0E-41AA-85A5-7D2F51BB8602}" type="presParOf" srcId="{F35B570B-937D-4595-993C-1A4A7607DDEE}" destId="{C4339151-18B0-4D30-A587-0ECF8ECC6769}" srcOrd="2" destOrd="0" presId="urn:microsoft.com/office/officeart/2005/8/layout/hierarchy1"/>
    <dgm:cxn modelId="{89606CE1-4E37-4747-8290-B20F42294AF4}" type="presParOf" srcId="{F35B570B-937D-4595-993C-1A4A7607DDEE}" destId="{D6D37F29-7D4D-4A64-A204-6265285EF9D0}" srcOrd="3" destOrd="0" presId="urn:microsoft.com/office/officeart/2005/8/layout/hierarchy1"/>
    <dgm:cxn modelId="{3E91B9EC-9457-42C9-8D4D-A671D9454A7B}" type="presParOf" srcId="{D6D37F29-7D4D-4A64-A204-6265285EF9D0}" destId="{44729384-7A6A-4D8E-9A28-BB18133AF056}" srcOrd="0" destOrd="0" presId="urn:microsoft.com/office/officeart/2005/8/layout/hierarchy1"/>
    <dgm:cxn modelId="{F7DB2827-FE99-42EC-B8FA-009AF37F8FC1}" type="presParOf" srcId="{44729384-7A6A-4D8E-9A28-BB18133AF056}" destId="{24237392-6183-40FE-804C-825FED60A8D4}" srcOrd="0" destOrd="0" presId="urn:microsoft.com/office/officeart/2005/8/layout/hierarchy1"/>
    <dgm:cxn modelId="{1F512305-7EFF-463E-9754-08A4A82FA591}" type="presParOf" srcId="{44729384-7A6A-4D8E-9A28-BB18133AF056}" destId="{AD096C9F-2D3E-431E-BB67-E15FEF460A8F}" srcOrd="1" destOrd="0" presId="urn:microsoft.com/office/officeart/2005/8/layout/hierarchy1"/>
    <dgm:cxn modelId="{4BC292CF-2D6E-4010-ACEA-56F90C9763FA}" type="presParOf" srcId="{D6D37F29-7D4D-4A64-A204-6265285EF9D0}" destId="{C98D586B-DED5-4983-AEE8-06DD95DCECF8}" srcOrd="1" destOrd="0" presId="urn:microsoft.com/office/officeart/2005/8/layout/hierarchy1"/>
    <dgm:cxn modelId="{32075F01-E0D9-40B9-9293-691B8DBDBB5C}" type="presParOf" srcId="{C98D586B-DED5-4983-AEE8-06DD95DCECF8}" destId="{6E6D08DA-D917-4D1D-93BA-45E3E3C940F8}" srcOrd="0" destOrd="0" presId="urn:microsoft.com/office/officeart/2005/8/layout/hierarchy1"/>
    <dgm:cxn modelId="{CC222667-D29C-495B-BC29-23726B325BD0}" type="presParOf" srcId="{C98D586B-DED5-4983-AEE8-06DD95DCECF8}" destId="{72DE9122-6B03-4AEA-A560-E653404B7685}" srcOrd="1" destOrd="0" presId="urn:microsoft.com/office/officeart/2005/8/layout/hierarchy1"/>
    <dgm:cxn modelId="{75BD4D84-4027-42E4-AE01-A012857B16FC}" type="presParOf" srcId="{72DE9122-6B03-4AEA-A560-E653404B7685}" destId="{72CAEFE6-5439-4A4C-BD7F-1CEAEE3E4E70}" srcOrd="0" destOrd="0" presId="urn:microsoft.com/office/officeart/2005/8/layout/hierarchy1"/>
    <dgm:cxn modelId="{7CB7A17E-672B-4DCA-A53B-94B56E036FF8}" type="presParOf" srcId="{72CAEFE6-5439-4A4C-BD7F-1CEAEE3E4E70}" destId="{DB2641C1-0E70-4F17-A8AB-C81BCBCEB600}" srcOrd="0" destOrd="0" presId="urn:microsoft.com/office/officeart/2005/8/layout/hierarchy1"/>
    <dgm:cxn modelId="{D2D6E71C-9E34-48CA-9C2D-42B902D29910}" type="presParOf" srcId="{72CAEFE6-5439-4A4C-BD7F-1CEAEE3E4E70}" destId="{3E28FB63-FC0F-42BD-ADD6-72D6193CA9A1}" srcOrd="1" destOrd="0" presId="urn:microsoft.com/office/officeart/2005/8/layout/hierarchy1"/>
    <dgm:cxn modelId="{283036A2-C51A-4774-B3E0-C6CA2261DB73}" type="presParOf" srcId="{72DE9122-6B03-4AEA-A560-E653404B7685}" destId="{A1C81725-6ED6-4D7F-8CA9-7C91AFEC8757}" srcOrd="1" destOrd="0" presId="urn:microsoft.com/office/officeart/2005/8/layout/hierarchy1"/>
    <dgm:cxn modelId="{9ECBC129-F2C2-475A-AC7B-6A5EE1290631}" type="presParOf" srcId="{C98D586B-DED5-4983-AEE8-06DD95DCECF8}" destId="{10F469D4-AAC0-4DDE-9F74-F6C7F54F1C49}" srcOrd="2" destOrd="0" presId="urn:microsoft.com/office/officeart/2005/8/layout/hierarchy1"/>
    <dgm:cxn modelId="{026090D5-6DB7-4D9E-9327-A0027F155CB3}" type="presParOf" srcId="{C98D586B-DED5-4983-AEE8-06DD95DCECF8}" destId="{054F6ECC-6818-4651-AAEE-34109730D700}" srcOrd="3" destOrd="0" presId="urn:microsoft.com/office/officeart/2005/8/layout/hierarchy1"/>
    <dgm:cxn modelId="{261408A4-2D51-4B53-81C6-B4AB633511EC}" type="presParOf" srcId="{054F6ECC-6818-4651-AAEE-34109730D700}" destId="{D95D6B2B-93C4-42ED-803E-BC4B3F45503E}" srcOrd="0" destOrd="0" presId="urn:microsoft.com/office/officeart/2005/8/layout/hierarchy1"/>
    <dgm:cxn modelId="{D7DC44C2-8633-4E83-8B95-E6EB405AFC16}" type="presParOf" srcId="{D95D6B2B-93C4-42ED-803E-BC4B3F45503E}" destId="{62AAAFE5-936F-43E5-A06D-D91830BD4BDC}" srcOrd="0" destOrd="0" presId="urn:microsoft.com/office/officeart/2005/8/layout/hierarchy1"/>
    <dgm:cxn modelId="{54DF4529-403F-42AB-9105-D52EBC8DD295}" type="presParOf" srcId="{D95D6B2B-93C4-42ED-803E-BC4B3F45503E}" destId="{63F370E8-A0A1-4696-B64B-A30581E63E53}" srcOrd="1" destOrd="0" presId="urn:microsoft.com/office/officeart/2005/8/layout/hierarchy1"/>
    <dgm:cxn modelId="{E130D6A6-83E4-4431-AD14-212CB2FEEA24}" type="presParOf" srcId="{054F6ECC-6818-4651-AAEE-34109730D700}" destId="{1DBED53A-917A-4CD1-AF7B-B5C1730876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A3AE4-77E0-464F-9FBB-050D156D6C1E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03D25-FBAD-49EF-8721-15EEE84798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2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03D25-FBAD-49EF-8721-15EEE847986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03D25-FBAD-49EF-8721-15EEE847986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add</a:t>
            </a:r>
            <a:r>
              <a:rPr lang="en-US" baseline="0" dirty="0" smtClean="0"/>
              <a:t> or subtract using scientific notation, we first write each quantity say </a:t>
            </a:r>
            <a:r>
              <a:rPr lang="en-US" i="1" baseline="0" dirty="0" smtClean="0"/>
              <a:t>N1</a:t>
            </a:r>
            <a:r>
              <a:rPr lang="en-US" baseline="0" dirty="0" smtClean="0"/>
              <a:t> and </a:t>
            </a:r>
            <a:r>
              <a:rPr lang="en-US" i="1" baseline="0" dirty="0" smtClean="0"/>
              <a:t>N2</a:t>
            </a:r>
            <a:r>
              <a:rPr lang="en-US" baseline="0" dirty="0" smtClean="0"/>
              <a:t> with the same exponent </a:t>
            </a:r>
            <a:r>
              <a:rPr lang="en-US" i="1" baseline="0" dirty="0" smtClean="0"/>
              <a:t>n</a:t>
            </a:r>
            <a:r>
              <a:rPr lang="en-US" baseline="0" dirty="0" smtClean="0"/>
              <a:t>, Then we combine </a:t>
            </a:r>
            <a:r>
              <a:rPr lang="en-US" i="1" baseline="0" dirty="0" smtClean="0"/>
              <a:t>N1 </a:t>
            </a:r>
            <a:r>
              <a:rPr lang="en-US" baseline="0" dirty="0" smtClean="0"/>
              <a:t>and </a:t>
            </a:r>
            <a:r>
              <a:rPr lang="en-US" i="1" baseline="0" dirty="0" smtClean="0"/>
              <a:t>N2</a:t>
            </a:r>
            <a:r>
              <a:rPr lang="en-US" baseline="0" dirty="0" smtClean="0"/>
              <a:t>; the exponent remain same.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A664E-7DF7-4DB6-9C65-606F3DE7A22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multiply numbers expressed in scientific notation, we multiply</a:t>
            </a:r>
            <a:r>
              <a:rPr lang="en-US" i="1" dirty="0" smtClean="0"/>
              <a:t> N2 </a:t>
            </a:r>
            <a:r>
              <a:rPr lang="en-US" dirty="0" smtClean="0"/>
              <a:t>and</a:t>
            </a:r>
            <a:r>
              <a:rPr lang="en-US" i="1" dirty="0" smtClean="0"/>
              <a:t> N2 </a:t>
            </a:r>
            <a:r>
              <a:rPr lang="en-US" dirty="0" smtClean="0"/>
              <a:t>in the usual way, but </a:t>
            </a:r>
            <a:r>
              <a:rPr lang="en-US" b="1" dirty="0" smtClean="0"/>
              <a:t>add</a:t>
            </a:r>
            <a:r>
              <a:rPr lang="en-US" dirty="0" smtClean="0"/>
              <a:t> the exponents</a:t>
            </a:r>
            <a:r>
              <a:rPr lang="en-US" baseline="0" dirty="0" smtClean="0"/>
              <a:t> together. To divide using scientific notation, we divide</a:t>
            </a:r>
            <a:r>
              <a:rPr lang="en-US" i="1" baseline="0" dirty="0" smtClean="0"/>
              <a:t> N1 </a:t>
            </a:r>
            <a:r>
              <a:rPr lang="en-US" baseline="0" dirty="0" smtClean="0"/>
              <a:t>and</a:t>
            </a:r>
            <a:r>
              <a:rPr lang="en-US" i="1" baseline="0" dirty="0" smtClean="0"/>
              <a:t> N2 </a:t>
            </a:r>
            <a:r>
              <a:rPr lang="en-US" baseline="0" dirty="0" smtClean="0"/>
              <a:t>as usual and </a:t>
            </a:r>
            <a:r>
              <a:rPr lang="en-US" b="1" baseline="0" dirty="0" smtClean="0"/>
              <a:t>subtract</a:t>
            </a:r>
            <a:r>
              <a:rPr lang="en-US" baseline="0" dirty="0" smtClean="0"/>
              <a:t> the exponents.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A664E-7DF7-4DB6-9C65-606F3DE7A22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03D25-FBAD-49EF-8721-15EEE847986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FFA8872-B51C-4925-B6E9-684912EF474A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47F8F48-A656-4595-A466-B52A1BE2E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8872-B51C-4925-B6E9-684912EF474A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8F48-A656-4595-A466-B52A1BE2E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8872-B51C-4925-B6E9-684912EF474A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8F48-A656-4595-A466-B52A1BE2E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FFA8872-B51C-4925-B6E9-684912EF474A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8F48-A656-4595-A466-B52A1BE2E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FFA8872-B51C-4925-B6E9-684912EF474A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47F8F48-A656-4595-A466-B52A1BE2E1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FFA8872-B51C-4925-B6E9-684912EF474A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47F8F48-A656-4595-A466-B52A1BE2E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FFA8872-B51C-4925-B6E9-684912EF474A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47F8F48-A656-4595-A466-B52A1BE2E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8872-B51C-4925-B6E9-684912EF474A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8F48-A656-4595-A466-B52A1BE2E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FFA8872-B51C-4925-B6E9-684912EF474A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47F8F48-A656-4595-A466-B52A1BE2E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FFA8872-B51C-4925-B6E9-684912EF474A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47F8F48-A656-4595-A466-B52A1BE2E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FFA8872-B51C-4925-B6E9-684912EF474A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47F8F48-A656-4595-A466-B52A1BE2E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FFA8872-B51C-4925-B6E9-684912EF474A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47F8F48-A656-4595-A466-B52A1BE2E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7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14488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6576" lvl="0" algn="ctr">
              <a:buClr>
                <a:srgbClr val="FF388C"/>
              </a:buClr>
              <a:buSzPct val="80000"/>
            </a:pPr>
            <a:endParaRPr lang="en-US" sz="3000" b="1" dirty="0" smtClean="0">
              <a:ln>
                <a:solidFill>
                  <a:srgbClr val="666666"/>
                </a:solidFill>
              </a:ln>
              <a:solidFill>
                <a:prstClr val="white">
                  <a:tint val="75000"/>
                </a:prstClr>
              </a:solidFill>
            </a:endParaRPr>
          </a:p>
          <a:p>
            <a:pPr marR="36576" lvl="0" algn="ctr">
              <a:buClr>
                <a:srgbClr val="FF388C"/>
              </a:buClr>
              <a:buSzPct val="80000"/>
            </a:pPr>
            <a:endParaRPr lang="en-US" sz="3600" b="1" dirty="0" smtClean="0">
              <a:ln>
                <a:solidFill>
                  <a:srgbClr val="666666"/>
                </a:solidFill>
              </a:ln>
              <a:solidFill>
                <a:prstClr val="white">
                  <a:tint val="75000"/>
                </a:prstClr>
              </a:solidFill>
            </a:endParaRPr>
          </a:p>
          <a:p>
            <a:pPr marR="36576" lvl="0" algn="ctr">
              <a:buClr>
                <a:srgbClr val="FF388C"/>
              </a:buClr>
              <a:buSzPct val="80000"/>
            </a:pPr>
            <a:r>
              <a:rPr lang="en-US" sz="3600" b="1" dirty="0" smtClean="0">
                <a:ln>
                  <a:solidFill>
                    <a:srgbClr val="666666"/>
                  </a:solidFill>
                </a:ln>
                <a:solidFill>
                  <a:prstClr val="white">
                    <a:tint val="75000"/>
                  </a:prstClr>
                </a:solidFill>
              </a:rPr>
              <a:t>Chemistry: The Study of Change</a:t>
            </a:r>
          </a:p>
          <a:p>
            <a:pPr marR="36576" lvl="0" algn="ctr">
              <a:buClr>
                <a:srgbClr val="FF388C"/>
              </a:buClr>
              <a:buSzPct val="80000"/>
            </a:pPr>
            <a:r>
              <a:rPr lang="en-US" sz="3600" b="1" i="1" dirty="0" smtClean="0">
                <a:ln>
                  <a:solidFill>
                    <a:srgbClr val="666666"/>
                  </a:solidFill>
                </a:ln>
                <a:solidFill>
                  <a:prstClr val="white">
                    <a:tint val="75000"/>
                  </a:prstClr>
                </a:solidFill>
              </a:rPr>
              <a:t>Chapter 1</a:t>
            </a:r>
          </a:p>
          <a:p>
            <a:pPr marR="36576" lvl="0" algn="ctr">
              <a:buClr>
                <a:srgbClr val="FF388C"/>
              </a:buClr>
              <a:buSzPct val="80000"/>
            </a:pPr>
            <a:endParaRPr lang="en-US" sz="3000" b="1" dirty="0">
              <a:ln>
                <a:solidFill>
                  <a:srgbClr val="666666"/>
                </a:solidFill>
              </a:ln>
              <a:solidFill>
                <a:prstClr val="white">
                  <a:tint val="75000"/>
                </a:prstClr>
              </a:solidFill>
            </a:endParaRPr>
          </a:p>
          <a:p>
            <a:pPr marR="36576" lvl="0" algn="ctr">
              <a:buClr>
                <a:srgbClr val="FF388C"/>
              </a:buClr>
              <a:buSzPct val="80000"/>
            </a:pPr>
            <a:endParaRPr lang="en-US" sz="3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R="36576" lvl="0" algn="ctr">
              <a:buClr>
                <a:srgbClr val="FF388C"/>
              </a:buClr>
              <a:buSzPct val="80000"/>
            </a:pP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Dr. Sultana </a:t>
            </a:r>
            <a:r>
              <a:rPr lang="en-US" sz="3200" b="1" dirty="0" err="1" smtClean="0">
                <a:solidFill>
                  <a:schemeClr val="accent6">
                    <a:lumMod val="50000"/>
                  </a:schemeClr>
                </a:solidFill>
              </a:rPr>
              <a:t>Bedoura</a:t>
            </a:r>
            <a:endParaRPr lang="en-US" sz="3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R="36576" lvl="0" algn="ctr">
              <a:buClr>
                <a:srgbClr val="FF388C"/>
              </a:buClr>
              <a:buSzPct val="80000"/>
            </a:pPr>
            <a:endParaRPr lang="en-US" sz="28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428604"/>
            <a:ext cx="8062912" cy="1470025"/>
          </a:xfrm>
        </p:spPr>
        <p:txBody>
          <a:bodyPr/>
          <a:lstStyle/>
          <a:p>
            <a:pPr algn="ctr"/>
            <a:r>
              <a:rPr lang="en-US" dirty="0" smtClean="0"/>
              <a:t>General Chemistry </a:t>
            </a:r>
            <a:br>
              <a:rPr lang="en-US" dirty="0" smtClean="0"/>
            </a:br>
            <a:r>
              <a:rPr lang="en-US" dirty="0" err="1" smtClean="0"/>
              <a:t>CHE</a:t>
            </a:r>
            <a:r>
              <a:rPr lang="en-US" dirty="0" smtClean="0"/>
              <a:t> 101</a:t>
            </a:r>
            <a:endParaRPr lang="en-US" dirty="0"/>
          </a:p>
        </p:txBody>
      </p:sp>
      <p:pic>
        <p:nvPicPr>
          <p:cNvPr id="4" name="Picture 3" descr="Logo_of_NS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"/>
            <a:ext cx="1571604" cy="1911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81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Chemistry and matter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871540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C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hemistry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: the study of matter and energy and the interactions between them</a:t>
            </a:r>
          </a:p>
          <a:p>
            <a:pPr marL="2651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US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Matter :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anything that occupies space and has mass</a:t>
            </a:r>
          </a:p>
          <a:p>
            <a:pPr marL="2651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US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Things that we can see and touch as well as we cannot (air)!</a:t>
            </a:r>
          </a:p>
          <a:p>
            <a:pPr marL="265113" marR="36576" lvl="0" algn="just">
              <a:lnSpc>
                <a:spcPct val="150000"/>
              </a:lnSpc>
              <a:buClr>
                <a:srgbClr val="FF388C"/>
              </a:buClr>
              <a:buSzPct val="80000"/>
            </a:pPr>
            <a:endParaRPr lang="en-US" sz="2800" b="1" dirty="0">
              <a:ln>
                <a:solidFill>
                  <a:srgbClr val="666666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85720" y="0"/>
          <a:ext cx="8429652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817"/>
          </a:xfrm>
        </p:spPr>
        <p:txBody>
          <a:bodyPr/>
          <a:lstStyle/>
          <a:p>
            <a:pPr algn="ctr"/>
            <a:r>
              <a:rPr lang="en-US" dirty="0" smtClean="0"/>
              <a:t>Classification of matter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8715404" cy="655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0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US" sz="2800" b="1" dirty="0">
              <a:ln>
                <a:solidFill>
                  <a:srgbClr val="666666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2928934"/>
            <a:ext cx="4714908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400" b="1" dirty="0" smtClean="0">
                <a:ln>
                  <a:solidFill>
                    <a:srgbClr val="666666"/>
                  </a:solidFill>
                </a:ln>
              </a:rPr>
              <a:t>A substance is a form of matter that has a definite composition and distinct properties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Differ form one another by their composition.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Identified by their taste, appearance- smell etc.</a:t>
            </a:r>
            <a:endParaRPr lang="en-US" sz="2400" b="1" dirty="0" smtClean="0">
              <a:ln>
                <a:solidFill>
                  <a:srgbClr val="666666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 smtClean="0">
                <a:ln>
                  <a:solidFill>
                    <a:srgbClr val="666666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Example: </a:t>
            </a:r>
            <a:r>
              <a:rPr lang="en-US" sz="2400" b="1" dirty="0" smtClean="0">
                <a:ln>
                  <a:solidFill>
                    <a:srgbClr val="666666"/>
                  </a:solidFill>
                </a:ln>
              </a:rPr>
              <a:t>water, NH</a:t>
            </a:r>
            <a:r>
              <a:rPr lang="en-US" sz="2400" b="1" baseline="-25000" dirty="0" smtClean="0">
                <a:ln>
                  <a:solidFill>
                    <a:srgbClr val="666666"/>
                  </a:solidFill>
                </a:ln>
              </a:rPr>
              <a:t>3</a:t>
            </a:r>
            <a:r>
              <a:rPr lang="en-US" sz="2400" b="1" dirty="0" smtClean="0">
                <a:ln>
                  <a:solidFill>
                    <a:srgbClr val="666666"/>
                  </a:solidFill>
                </a:ln>
              </a:rPr>
              <a:t>, gold etc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44" y="2928934"/>
            <a:ext cx="4429156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A mixture is a combination of two or more substances in which the substances retain their distinct identities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Physical means can be used to separate a mixture into its pure components.</a:t>
            </a:r>
          </a:p>
          <a:p>
            <a:r>
              <a:rPr lang="en-US" sz="2400" b="1" dirty="0" smtClean="0">
                <a:ln>
                  <a:solidFill>
                    <a:srgbClr val="666666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Example: </a:t>
            </a:r>
            <a:r>
              <a:rPr lang="en-US" sz="2400" b="1" dirty="0" smtClean="0">
                <a:ln>
                  <a:solidFill>
                    <a:srgbClr val="666666"/>
                  </a:solidFill>
                </a:ln>
              </a:rPr>
              <a:t>air, milk, soft drinks, </a:t>
            </a: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iron filings in sand </a:t>
            </a:r>
            <a:r>
              <a:rPr lang="en-US" sz="2400" b="1" dirty="0" smtClean="0">
                <a:ln>
                  <a:solidFill>
                    <a:srgbClr val="666666"/>
                  </a:solidFill>
                </a:ln>
              </a:rPr>
              <a:t>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817"/>
          </a:xfrm>
        </p:spPr>
        <p:txBody>
          <a:bodyPr/>
          <a:lstStyle/>
          <a:p>
            <a:pPr algn="ctr"/>
            <a:r>
              <a:rPr lang="en-US" dirty="0" smtClean="0"/>
              <a:t>Classification of mixture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871540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Mixtures do not have constant composition</a:t>
            </a:r>
            <a:endParaRPr lang="en-US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Mixtures are either homogeneous or heterogeneous</a:t>
            </a:r>
            <a:endParaRPr lang="en-US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</a:t>
            </a:r>
            <a:r>
              <a:rPr lang="en-SG" sz="2800" b="1" dirty="0" smtClean="0">
                <a:solidFill>
                  <a:schemeClr val="accent6">
                    <a:lumMod val="50000"/>
                  </a:schemeClr>
                </a:solidFill>
              </a:rPr>
              <a:t>Homogeneous mixture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: composition of the mixture is the same throughout. </a:t>
            </a:r>
          </a:p>
          <a:p>
            <a:pPr marL="7223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Example: air, milk, sugar-water solution etc</a:t>
            </a:r>
          </a:p>
          <a:p>
            <a:pPr marL="2651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</a:t>
            </a:r>
            <a:r>
              <a:rPr lang="en-SG" sz="2800" b="1" smtClean="0">
                <a:solidFill>
                  <a:schemeClr val="accent6">
                    <a:lumMod val="50000"/>
                  </a:schemeClr>
                </a:solidFill>
              </a:rPr>
              <a:t>Heterogeneous </a:t>
            </a:r>
            <a:r>
              <a:rPr lang="en-SG" sz="2800" b="1" dirty="0" smtClean="0">
                <a:solidFill>
                  <a:schemeClr val="accent6">
                    <a:lumMod val="50000"/>
                  </a:schemeClr>
                </a:solidFill>
              </a:rPr>
              <a:t>mixture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: composition is not uniform throughout. </a:t>
            </a:r>
          </a:p>
          <a:p>
            <a:pPr marL="6334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Example: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cement, iron filings in sand</a:t>
            </a:r>
          </a:p>
          <a:p>
            <a:pPr marL="2651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US" sz="2800" b="1" dirty="0">
              <a:ln>
                <a:solidFill>
                  <a:srgbClr val="666666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817"/>
          </a:xfrm>
        </p:spPr>
        <p:txBody>
          <a:bodyPr/>
          <a:lstStyle/>
          <a:p>
            <a:pPr algn="ctr"/>
            <a:r>
              <a:rPr lang="en-US" dirty="0" smtClean="0"/>
              <a:t>Separation of mixture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91440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Any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( homogeneous/ heterogeneous) mixture can be created and separated by physical means into pure component </a:t>
            </a:r>
          </a:p>
          <a:p>
            <a:pPr marL="6334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Example: sugar and water can be separated from their mixture by distillation.</a:t>
            </a:r>
          </a:p>
          <a:p>
            <a:pPr marL="6334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Magnet can be</a:t>
            </a:r>
          </a:p>
          <a:p>
            <a:pPr marL="633413" marR="36576" algn="just">
              <a:lnSpc>
                <a:spcPct val="150000"/>
              </a:lnSpc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used  to remove</a:t>
            </a:r>
          </a:p>
          <a:p>
            <a:pPr marL="633413" marR="36576" algn="just">
              <a:lnSpc>
                <a:spcPct val="150000"/>
              </a:lnSpc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the iron fillings</a:t>
            </a:r>
          </a:p>
          <a:p>
            <a:pPr marL="633413" marR="36576" algn="just">
              <a:lnSpc>
                <a:spcPct val="150000"/>
              </a:lnSpc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from the sand</a:t>
            </a:r>
          </a:p>
          <a:p>
            <a:pPr marL="6334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US" sz="2800" b="1" dirty="0">
              <a:ln>
                <a:solidFill>
                  <a:srgbClr val="666666"/>
                </a:solidFill>
              </a:ln>
            </a:endParaRPr>
          </a:p>
        </p:txBody>
      </p:sp>
      <p:pic>
        <p:nvPicPr>
          <p:cNvPr id="12" name="Picture 6" descr="cha56011_01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4286256"/>
            <a:ext cx="4394200" cy="22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817"/>
          </a:xfrm>
        </p:spPr>
        <p:txBody>
          <a:bodyPr/>
          <a:lstStyle/>
          <a:p>
            <a:pPr algn="ctr"/>
            <a:r>
              <a:rPr lang="en-US" dirty="0" smtClean="0"/>
              <a:t>Classification of Substances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914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</a:t>
            </a:r>
            <a:r>
              <a:rPr lang="en-SG" sz="2800" b="1" dirty="0" smtClean="0">
                <a:solidFill>
                  <a:schemeClr val="accent6">
                    <a:lumMod val="50000"/>
                  </a:schemeClr>
                </a:solidFill>
              </a:rPr>
              <a:t>Element: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a substance that </a:t>
            </a:r>
            <a:r>
              <a:rPr lang="en-SG" sz="2800" b="1" dirty="0" smtClean="0">
                <a:solidFill>
                  <a:schemeClr val="accent6">
                    <a:lumMod val="50000"/>
                  </a:schemeClr>
                </a:solidFill>
              </a:rPr>
              <a:t>cannot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be separated into simpler substances by chemical means </a:t>
            </a:r>
          </a:p>
          <a:p>
            <a:pPr marL="722313" marR="36576" lvl="1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118 elements have been identified</a:t>
            </a:r>
          </a:p>
          <a:p>
            <a:pPr marL="7223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About 98 elements exist  naturally on Earth</a:t>
            </a:r>
            <a:endParaRPr lang="en-US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</a:t>
            </a:r>
            <a:endParaRPr lang="en-US" sz="2800" b="1" dirty="0">
              <a:ln>
                <a:solidFill>
                  <a:srgbClr val="666666"/>
                </a:solidFill>
              </a:ln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0" y="3357562"/>
            <a:ext cx="9144000" cy="510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817"/>
          </a:xfrm>
        </p:spPr>
        <p:txBody>
          <a:bodyPr/>
          <a:lstStyle/>
          <a:p>
            <a:pPr algn="ctr"/>
            <a:r>
              <a:rPr lang="en-US" dirty="0" smtClean="0"/>
              <a:t>Classification of Substances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871540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solidFill>
                  <a:schemeClr val="accent6">
                    <a:lumMod val="50000"/>
                  </a:schemeClr>
                </a:solidFill>
              </a:rPr>
              <a:t> Compound :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a substance composed of atoms of two or more elements chemically united in fixed proportions.</a:t>
            </a:r>
          </a:p>
          <a:p>
            <a:pPr marL="265113" marR="36576" lvl="1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Compounds can only be separated into their pure components (elements) by chemical means</a:t>
            </a:r>
          </a:p>
          <a:p>
            <a:pPr marL="2651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US" sz="2800" b="1" dirty="0">
              <a:ln>
                <a:solidFill>
                  <a:srgbClr val="666666"/>
                </a:solidFill>
              </a:ln>
            </a:endParaRPr>
          </a:p>
        </p:txBody>
      </p:sp>
      <p:pic>
        <p:nvPicPr>
          <p:cNvPr id="6" name="Picture 5" descr="7343359_ori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4214818"/>
            <a:ext cx="5543550" cy="26431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7143768" y="4786322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286644" y="635795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43834" y="464344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ardvarkBold" pitchFamily="34" charset="0"/>
              </a:rPr>
              <a:t>?</a:t>
            </a:r>
            <a:endParaRPr lang="en-US" dirty="0">
              <a:latin typeface="AardvarkBol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3834" y="62029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ardvarkBold" pitchFamily="34" charset="0"/>
              </a:rPr>
              <a:t>?</a:t>
            </a:r>
            <a:endParaRPr lang="en-US" dirty="0">
              <a:latin typeface="Aardvark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817"/>
          </a:xfrm>
        </p:spPr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87154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/>
              <a:t>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Classify each of the following as an element, a compound a homogeneous mixture, or a heterogeneous mixture</a:t>
            </a:r>
            <a:r>
              <a:rPr lang="en-SG" sz="2800" dirty="0" smtClean="0"/>
              <a:t>: </a:t>
            </a:r>
          </a:p>
          <a:p>
            <a:pPr marL="627063" marR="36576" lvl="1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400" b="1" dirty="0" smtClean="0">
                <a:solidFill>
                  <a:schemeClr val="accent6">
                    <a:lumMod val="50000"/>
                  </a:schemeClr>
                </a:solidFill>
              </a:rPr>
              <a:t> seawater                              heterogeneous mixture</a:t>
            </a:r>
          </a:p>
          <a:p>
            <a:pPr marL="627063" marR="36576" lvl="1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400" b="1" dirty="0" smtClean="0">
                <a:solidFill>
                  <a:schemeClr val="accent6">
                    <a:lumMod val="50000"/>
                  </a:schemeClr>
                </a:solidFill>
              </a:rPr>
              <a:t> helium gas                           element</a:t>
            </a:r>
          </a:p>
          <a:p>
            <a:pPr marL="627063" marR="36576" lvl="1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400" b="1" dirty="0" smtClean="0">
                <a:solidFill>
                  <a:schemeClr val="accent6">
                    <a:lumMod val="50000"/>
                  </a:schemeClr>
                </a:solidFill>
              </a:rPr>
              <a:t> Sodium chloride                  compound</a:t>
            </a:r>
          </a:p>
          <a:p>
            <a:pPr marL="627063" marR="36576" lvl="1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400" b="1" dirty="0" smtClean="0">
                <a:solidFill>
                  <a:schemeClr val="accent6">
                    <a:lumMod val="50000"/>
                  </a:schemeClr>
                </a:solidFill>
              </a:rPr>
              <a:t> a bottle of soft drink            heterogeneous mixture</a:t>
            </a:r>
          </a:p>
          <a:p>
            <a:pPr marL="627063" marR="36576" lvl="1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400" b="1" dirty="0" smtClean="0">
                <a:solidFill>
                  <a:schemeClr val="accent6">
                    <a:lumMod val="50000"/>
                  </a:schemeClr>
                </a:solidFill>
              </a:rPr>
              <a:t> milkshake                             homogeneous mixture</a:t>
            </a:r>
          </a:p>
          <a:p>
            <a:pPr marL="627063" marR="36576" lvl="1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400" b="1" dirty="0" smtClean="0">
                <a:solidFill>
                  <a:schemeClr val="accent6">
                    <a:lumMod val="50000"/>
                  </a:schemeClr>
                </a:solidFill>
              </a:rPr>
              <a:t> air in a bottle                        homogeneous mixture</a:t>
            </a:r>
          </a:p>
          <a:p>
            <a:pPr marL="627063" marR="36576" lvl="1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400" b="1" dirty="0" smtClean="0">
                <a:solidFill>
                  <a:schemeClr val="accent6">
                    <a:lumMod val="50000"/>
                  </a:schemeClr>
                </a:solidFill>
              </a:rPr>
              <a:t>  concrete                              heterogeneous mixture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14876" y="2857496"/>
            <a:ext cx="3714776" cy="3714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817"/>
          </a:xfrm>
        </p:spPr>
        <p:txBody>
          <a:bodyPr/>
          <a:lstStyle/>
          <a:p>
            <a:pPr algn="ctr"/>
            <a:r>
              <a:rPr lang="en-US" dirty="0" smtClean="0"/>
              <a:t>Three states of matter</a:t>
            </a:r>
            <a:endParaRPr lang="en-US" dirty="0"/>
          </a:p>
        </p:txBody>
      </p:sp>
      <p:pic>
        <p:nvPicPr>
          <p:cNvPr id="17410" name="Picture 2" descr="http://static.wixstatic.com/media/f80e2f_3dc28ba7fd5bf10d157e8e5490da7a93.gif_5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91866"/>
            <a:ext cx="6572296" cy="23514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14282" y="3874851"/>
            <a:ext cx="3643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Particles are essentially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/>
              <a:t> in fixed positions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Holds shape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Particles close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/>
              <a:t>together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Ordered arrangement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Fixed volume</a:t>
            </a:r>
          </a:p>
          <a:p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357554" y="3929066"/>
            <a:ext cx="32861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Particles are free to move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Shape of container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Particles close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/>
              <a:t>together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Disorder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Fixed volume</a:t>
            </a:r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143636" y="3946289"/>
            <a:ext cx="3643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Particles have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/>
              <a:t>complete freedom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Shape of container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Particles far apart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Total disorder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Volume of container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817"/>
          </a:xfrm>
        </p:spPr>
        <p:txBody>
          <a:bodyPr/>
          <a:lstStyle/>
          <a:p>
            <a:pPr algn="ctr"/>
            <a:r>
              <a:rPr lang="en-US" dirty="0" smtClean="0"/>
              <a:t>Three states of matter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/>
              <a:t>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The three states of matter can be inter-converted without changing the composition of the substance. </a:t>
            </a:r>
          </a:p>
          <a:p>
            <a:pPr marL="265113" marR="36576" lvl="1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Upon heating or by removing the heat states of matter can be changeable .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endParaRPr lang="en-SG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Melting Point: The temperature at which the transition of a matter from solid state to liquid state occurs.</a:t>
            </a:r>
          </a:p>
          <a:p>
            <a:pPr marL="265113" marR="36576" lvl="1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Boiling Point: The temperature at which the transition of a matter from liquid state to gaseous state occurs.</a:t>
            </a:r>
          </a:p>
          <a:p>
            <a:pPr marL="265113" marR="36576" lvl="1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81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Types of changes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/>
              <a:t>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A physical change does not alter the composition or identity of a substance</a:t>
            </a:r>
          </a:p>
          <a:p>
            <a:pPr marL="623888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  <a:tabLst>
                <a:tab pos="711200" algn="l"/>
              </a:tabLst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Examples: Ice melting</a:t>
            </a: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A chemical change alters</a:t>
            </a:r>
          </a:p>
          <a:p>
            <a:pPr marL="265113" marR="36576" lvl="1" algn="just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the composition or identity of the substance(s) involved.</a:t>
            </a:r>
          </a:p>
          <a:p>
            <a:pPr marL="623888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Examples: hydrogen</a:t>
            </a:r>
          </a:p>
          <a:p>
            <a:pPr marL="623888" marR="36576" lvl="1" algn="just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burns in air to form water</a:t>
            </a:r>
          </a:p>
          <a:p>
            <a:pPr marL="623888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/>
          <a:srcRect t="13747"/>
          <a:stretch>
            <a:fillRect/>
          </a:stretch>
        </p:blipFill>
        <p:spPr bwMode="auto">
          <a:xfrm>
            <a:off x="5500694" y="4429132"/>
            <a:ext cx="3643306" cy="22333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ice-cubes-melting-wallpaper-630x39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45" y="1571612"/>
            <a:ext cx="3714755" cy="2317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3"/>
            <a:ext cx="9144000" cy="785817"/>
          </a:xfrm>
        </p:spPr>
        <p:txBody>
          <a:bodyPr/>
          <a:lstStyle/>
          <a:p>
            <a:pPr algn="ctr"/>
            <a:r>
              <a:rPr lang="en-US" dirty="0" smtClean="0"/>
              <a:t>Marks Distribution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42873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Attendance 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………………………… 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5 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points</a:t>
            </a:r>
          </a:p>
          <a:p>
            <a:pPr marL="265113" marR="36576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>
                <a:ln>
                  <a:solidFill>
                    <a:srgbClr val="666666"/>
                  </a:solidFill>
                </a:ln>
              </a:rPr>
              <a:t> 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Class Performance 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…………………</a:t>
            </a:r>
            <a:r>
              <a:rPr lang="en-US" sz="2800" b="1" dirty="0">
                <a:ln>
                  <a:solidFill>
                    <a:srgbClr val="666666"/>
                  </a:solidFill>
                </a:ln>
              </a:rPr>
              <a:t> 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5 </a:t>
            </a:r>
            <a:r>
              <a:rPr lang="en-US" sz="2800" b="1" dirty="0">
                <a:ln>
                  <a:solidFill>
                    <a:srgbClr val="666666"/>
                  </a:solidFill>
                </a:ln>
              </a:rPr>
              <a:t>points</a:t>
            </a:r>
            <a:endParaRPr lang="en-US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0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Quiz (Best 3 out of 5)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………………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30 points</a:t>
            </a:r>
          </a:p>
          <a:p>
            <a:pPr marL="265113" marR="36576" lvl="0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Mid-Term Exam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…………………….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25 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points</a:t>
            </a:r>
          </a:p>
          <a:p>
            <a:pPr marL="265113" marR="36576" lvl="0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Final Exam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…………………………..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35 points</a:t>
            </a:r>
          </a:p>
          <a:p>
            <a:pPr marL="265113" marR="36576" lvl="0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Total                                                100 points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4648200"/>
            <a:ext cx="792958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8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Extensive and Intensive properties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/>
              <a:t>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An extensive property of a material depends upon how much matter is being considered</a:t>
            </a:r>
          </a:p>
          <a:p>
            <a:pPr marL="623888" marR="36576" lvl="1">
              <a:buClr>
                <a:srgbClr val="FF388C"/>
              </a:buClr>
              <a:buSzPct val="80000"/>
              <a:buFont typeface="Wingdings" pitchFamily="2" charset="2"/>
              <a:buChar char="ü"/>
              <a:tabLst>
                <a:tab pos="711200" algn="l"/>
              </a:tabLst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Examples: Mass, weight, length, volume,</a:t>
            </a:r>
          </a:p>
          <a:p>
            <a:pPr marL="265113" marR="36576" lvl="1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An intensive property of a material does not depend upon how much matter is being considered</a:t>
            </a:r>
          </a:p>
          <a:p>
            <a:pPr marL="623888" marR="36576" lvl="1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Examples: density, temperature, colour,  odour, boiling point, melting point</a:t>
            </a:r>
          </a:p>
          <a:p>
            <a:pPr marL="623888" marR="36576" lvl="1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0" y="5143512"/>
            <a:ext cx="8143932" cy="120032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b="1" u="sng" dirty="0" smtClean="0">
                <a:solidFill>
                  <a:schemeClr val="accent6">
                    <a:lumMod val="75000"/>
                  </a:schemeClr>
                </a:solidFill>
              </a:rPr>
              <a:t>Intensive</a:t>
            </a:r>
            <a:r>
              <a:rPr lang="en-SG" dirty="0" smtClean="0">
                <a:solidFill>
                  <a:schemeClr val="accent6">
                    <a:lumMod val="75000"/>
                  </a:schemeClr>
                </a:solidFill>
              </a:rPr>
              <a:t> - Properties that do not depend on the amount of the matter present.</a:t>
            </a:r>
          </a:p>
          <a:p>
            <a:r>
              <a:rPr lang="en-SG" b="1" u="sng" dirty="0" smtClean="0">
                <a:solidFill>
                  <a:schemeClr val="accent6">
                    <a:lumMod val="75000"/>
                  </a:schemeClr>
                </a:solidFill>
              </a:rPr>
              <a:t>Extensive</a:t>
            </a:r>
            <a:r>
              <a:rPr lang="en-SG" dirty="0" smtClean="0">
                <a:solidFill>
                  <a:schemeClr val="accent6">
                    <a:lumMod val="75000"/>
                  </a:schemeClr>
                </a:solidFill>
              </a:rPr>
              <a:t> - Properties that do depend on the amount of matter present.</a:t>
            </a:r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817"/>
          </a:xfrm>
        </p:spPr>
        <p:txBody>
          <a:bodyPr/>
          <a:lstStyle/>
          <a:p>
            <a:pPr algn="ctr"/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/>
              <a:t>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Macroscopic Property Measurement:</a:t>
            </a:r>
          </a:p>
          <a:p>
            <a:pPr marL="627063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Length/Scale: meter stick</a:t>
            </a:r>
          </a:p>
          <a:p>
            <a:pPr marL="627063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Volume: Burette, pipette, graduated cylinder, volumetric flask</a:t>
            </a:r>
          </a:p>
          <a:p>
            <a:pPr marL="627063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Mass :balance measures</a:t>
            </a:r>
          </a:p>
          <a:p>
            <a:pPr marL="627063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Temperature: thermometers</a:t>
            </a: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Microscopic Property </a:t>
            </a:r>
          </a:p>
          <a:p>
            <a:pPr marL="265113" marR="36576" lvl="1" algn="just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Measurement:</a:t>
            </a:r>
          </a:p>
          <a:p>
            <a:pPr marL="627063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Indirect method</a:t>
            </a:r>
          </a:p>
        </p:txBody>
      </p:sp>
      <p:pic>
        <p:nvPicPr>
          <p:cNvPr id="4" name="Content Placeholder 3" descr="chemistry-glasswa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929066"/>
            <a:ext cx="3662659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5B6B79-4F1D-476A-B5D7-52F3AF27A92B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24580" name="Picture 14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0" y="1447800"/>
            <a:ext cx="9144000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785817"/>
          </a:xfrm>
          <a:prstGeom prst="rect">
            <a:avLst/>
          </a:prstGeom>
        </p:spPr>
        <p:txBody>
          <a:bodyPr/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International system of Units (SI)</a:t>
            </a: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C98E7B-0C19-42F5-B397-C8A3461257E7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25603" name="Picture 29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0" y="762000"/>
            <a:ext cx="9144000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" y="3276600"/>
            <a:ext cx="99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817"/>
          </a:xfrm>
        </p:spPr>
        <p:txBody>
          <a:bodyPr/>
          <a:lstStyle/>
          <a:p>
            <a:pPr algn="ctr"/>
            <a:r>
              <a:rPr lang="en-US" dirty="0" smtClean="0"/>
              <a:t>Mass and weight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885828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Mass:  </a:t>
            </a:r>
          </a:p>
          <a:p>
            <a:pPr marL="627063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a measure of the total amount matter in an object.</a:t>
            </a:r>
          </a:p>
          <a:p>
            <a:pPr marL="627063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fixed for a specific object</a:t>
            </a:r>
          </a:p>
          <a:p>
            <a:pPr marL="627063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SI unit of mass is the kilogram (kg)</a:t>
            </a:r>
          </a:p>
          <a:p>
            <a:pPr marL="627063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In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chemistry,the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smaller gram (g) is more convenient:</a:t>
            </a:r>
          </a:p>
          <a:p>
            <a:pPr marL="627063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1 kg = 1000 g = 1 x 10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3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g</a:t>
            </a:r>
          </a:p>
          <a:p>
            <a:pPr marL="627063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Weight:</a:t>
            </a:r>
          </a:p>
          <a:p>
            <a:pPr marL="627063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the force that gravity exerts on an object.</a:t>
            </a:r>
          </a:p>
          <a:p>
            <a:pPr marL="627063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not fixed in the universe</a:t>
            </a:r>
          </a:p>
          <a:p>
            <a:pPr marL="627063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627063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817"/>
          </a:xfrm>
        </p:spPr>
        <p:txBody>
          <a:bodyPr/>
          <a:lstStyle/>
          <a:p>
            <a:pPr algn="ctr"/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60721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Volume: is the quantity of three-dimensional space enclosed by some closed boundary.</a:t>
            </a:r>
          </a:p>
          <a:p>
            <a:pPr marL="265113" marR="36576" lvl="1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SI unit: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m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3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; as unit for length is Meter(m).</a:t>
            </a:r>
          </a:p>
          <a:p>
            <a:pPr marL="265113" marR="36576" lvl="1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For smaller objects chemist use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cm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3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and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dm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3</a:t>
            </a: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Liter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is also unit for volume of water/ liquid but not SI. </a:t>
            </a: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5929322" y="1000108"/>
            <a:ext cx="3214678" cy="484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57158" y="5143512"/>
            <a:ext cx="87868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</a:rPr>
              <a:t>1mL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= 1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</a:rPr>
              <a:t>cm</a:t>
            </a:r>
            <a:r>
              <a:rPr lang="en-US" sz="2000" b="1" baseline="30000" dirty="0" err="1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2000" dirty="0" smtClean="0"/>
              <a:t>        = (1 x 10</a:t>
            </a:r>
            <a:r>
              <a:rPr lang="en-US" sz="2000" baseline="30000" dirty="0" smtClean="0"/>
              <a:t>-2 </a:t>
            </a:r>
            <a:r>
              <a:rPr lang="en-US" sz="2000" dirty="0" smtClean="0"/>
              <a:t>m)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 = 1 x 10</a:t>
            </a:r>
            <a:r>
              <a:rPr lang="en-US" sz="2000" baseline="30000" dirty="0" smtClean="0"/>
              <a:t>-6</a:t>
            </a:r>
            <a:r>
              <a:rPr lang="en-US" sz="2000" dirty="0" smtClean="0"/>
              <a:t> </a:t>
            </a:r>
            <a:r>
              <a:rPr lang="en-US" sz="2000" dirty="0" err="1" smtClean="0"/>
              <a:t>m</a:t>
            </a:r>
            <a:r>
              <a:rPr lang="en-US" sz="2000" baseline="30000" dirty="0" err="1" smtClean="0"/>
              <a:t>3</a:t>
            </a: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err="1" smtClean="0"/>
              <a:t>1L</a:t>
            </a:r>
            <a:r>
              <a:rPr lang="en-US" sz="2000" b="1" dirty="0" smtClean="0"/>
              <a:t>    = 1 </a:t>
            </a:r>
            <a:r>
              <a:rPr lang="en-US" sz="2000" b="1" dirty="0" err="1" smtClean="0"/>
              <a:t>dm</a:t>
            </a:r>
            <a:r>
              <a:rPr lang="en-US" sz="2000" b="1" baseline="30000" dirty="0" err="1" smtClean="0"/>
              <a:t>3</a:t>
            </a:r>
            <a:r>
              <a:rPr lang="en-US" sz="2000" b="1" baseline="30000" dirty="0" smtClean="0"/>
              <a:t> </a:t>
            </a:r>
          </a:p>
          <a:p>
            <a:pPr>
              <a:buNone/>
            </a:pPr>
            <a:r>
              <a:rPr lang="en-US" sz="2000" baseline="30000" dirty="0" smtClean="0"/>
              <a:t>           </a:t>
            </a:r>
            <a:r>
              <a:rPr lang="en-US" sz="2000" dirty="0" smtClean="0"/>
              <a:t>= (1 x 10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 m)</a:t>
            </a:r>
            <a:r>
              <a:rPr lang="en-US" sz="2000" baseline="30000" dirty="0" smtClean="0"/>
              <a:t>3 </a:t>
            </a:r>
            <a:r>
              <a:rPr lang="en-US" sz="2000" dirty="0" smtClean="0"/>
              <a:t>= 1 x 10</a:t>
            </a:r>
            <a:r>
              <a:rPr lang="en-US" sz="2000" baseline="30000" dirty="0" smtClean="0"/>
              <a:t>-3</a:t>
            </a:r>
            <a:r>
              <a:rPr lang="en-US" sz="2000" dirty="0" smtClean="0"/>
              <a:t> </a:t>
            </a:r>
            <a:r>
              <a:rPr lang="en-US" sz="2000" dirty="0" err="1" smtClean="0"/>
              <a:t>m</a:t>
            </a:r>
            <a:r>
              <a:rPr lang="en-US" sz="2000" baseline="30000" dirty="0" err="1" smtClean="0"/>
              <a:t>3</a:t>
            </a:r>
            <a:r>
              <a:rPr lang="en-US" sz="2000" baseline="30000" dirty="0" smtClean="0"/>
              <a:t>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			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817"/>
          </a:xfrm>
        </p:spPr>
        <p:txBody>
          <a:bodyPr/>
          <a:lstStyle/>
          <a:p>
            <a:pPr algn="ctr"/>
            <a:r>
              <a:rPr lang="en-US" dirty="0" smtClean="0"/>
              <a:t>Density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8858280" cy="583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Density: Mass in per unit volume. </a:t>
            </a:r>
          </a:p>
          <a:p>
            <a:pPr marL="265113" marR="36576" lvl="1" algn="just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		</a:t>
            </a: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Unit: d= m/v</a:t>
            </a:r>
          </a:p>
          <a:p>
            <a:pPr marL="265113" marR="36576" lvl="1" algn="just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        d= g/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cm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3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= g/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mL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= 1000 kg/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m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3</a:t>
            </a:r>
            <a:endParaRPr lang="en-SG" sz="2800" b="1" baseline="30000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</a:pPr>
            <a:endParaRPr lang="en-SG" sz="2800" b="1" baseline="30000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</a:pPr>
            <a:endParaRPr lang="en-SG" sz="2800" b="1" baseline="30000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Problem</a:t>
            </a:r>
          </a:p>
          <a:p>
            <a:pPr marL="265113" marR="36576" lvl="1" algn="just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The density of mercury, the only metal that is a liquid at room temperature, is 13.6 g/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mL.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Calculate the mass of 5.50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mL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of the liquid.</a:t>
            </a: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</a:pPr>
            <a:endParaRPr lang="en-SG" sz="2800" b="1" baseline="30000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</a:pPr>
            <a:endParaRPr lang="en-SG" sz="2800" b="1" baseline="30000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</a:pPr>
            <a:endParaRPr lang="en-SG" sz="2800" b="1" baseline="30000" dirty="0" smtClean="0">
              <a:ln>
                <a:solidFill>
                  <a:srgbClr val="666666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8148" y="5702874"/>
            <a:ext cx="119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: 74.8 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295904" y="1524000"/>
            <a:ext cx="2713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 dirty="0"/>
              <a:t>K = </a:t>
            </a:r>
            <a:r>
              <a:rPr lang="en-US" sz="2800" baseline="30000" dirty="0" err="1"/>
              <a:t>0</a:t>
            </a:r>
            <a:r>
              <a:rPr lang="en-US" sz="2800" dirty="0" err="1"/>
              <a:t>C</a:t>
            </a:r>
            <a:r>
              <a:rPr lang="en-US" sz="2800" dirty="0"/>
              <a:t> + 273.15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43504" y="4003675"/>
            <a:ext cx="3001963" cy="873125"/>
            <a:chOff x="3948" y="1426"/>
            <a:chExt cx="1891" cy="550"/>
          </a:xfrm>
        </p:grpSpPr>
        <p:sp>
          <p:nvSpPr>
            <p:cNvPr id="30740" name="Text Box 4"/>
            <p:cNvSpPr txBox="1">
              <a:spLocks noChangeArrowheads="1"/>
            </p:cNvSpPr>
            <p:nvPr/>
          </p:nvSpPr>
          <p:spPr bwMode="auto">
            <a:xfrm>
              <a:off x="3948" y="1536"/>
              <a:ext cx="18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aseline="30000"/>
                <a:t>0</a:t>
              </a:r>
              <a:r>
                <a:rPr lang="en-US" sz="2800"/>
                <a:t>F =       x </a:t>
              </a:r>
              <a:r>
                <a:rPr lang="en-US" sz="2800" baseline="30000"/>
                <a:t>0</a:t>
              </a:r>
              <a:r>
                <a:rPr lang="en-US" sz="2800"/>
                <a:t>C + 32</a:t>
              </a:r>
              <a:endParaRPr lang="en-US" sz="2800" baseline="30000"/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536" y="1426"/>
              <a:ext cx="249" cy="550"/>
              <a:chOff x="4520" y="2585"/>
              <a:chExt cx="249" cy="550"/>
            </a:xfrm>
          </p:grpSpPr>
          <p:sp>
            <p:nvSpPr>
              <p:cNvPr id="30742" name="Text Box 5"/>
              <p:cNvSpPr txBox="1">
                <a:spLocks noChangeArrowheads="1"/>
              </p:cNvSpPr>
              <p:nvPr/>
            </p:nvSpPr>
            <p:spPr bwMode="auto">
              <a:xfrm>
                <a:off x="4528" y="2585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9</a:t>
                </a:r>
              </a:p>
            </p:txBody>
          </p:sp>
          <p:sp>
            <p:nvSpPr>
              <p:cNvPr id="30743" name="Text Box 6"/>
              <p:cNvSpPr txBox="1">
                <a:spLocks noChangeArrowheads="1"/>
              </p:cNvSpPr>
              <p:nvPr/>
            </p:nvSpPr>
            <p:spPr bwMode="auto">
              <a:xfrm>
                <a:off x="4528" y="2808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5</a:t>
                </a:r>
              </a:p>
            </p:txBody>
          </p:sp>
          <p:sp>
            <p:nvSpPr>
              <p:cNvPr id="30744" name="Line 7"/>
              <p:cNvSpPr>
                <a:spLocks noChangeShapeType="1"/>
              </p:cNvSpPr>
              <p:nvPr/>
            </p:nvSpPr>
            <p:spPr bwMode="auto">
              <a:xfrm>
                <a:off x="4520" y="2872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357826" y="2073275"/>
            <a:ext cx="262924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273 K = 0 </a:t>
            </a:r>
            <a:r>
              <a:rPr lang="en-US" sz="2800" baseline="30000" dirty="0" err="1"/>
              <a:t>0</a:t>
            </a:r>
            <a:r>
              <a:rPr lang="en-US" sz="2800" dirty="0" err="1"/>
              <a:t>C</a:t>
            </a:r>
            <a:r>
              <a:rPr lang="en-US" sz="2800" dirty="0"/>
              <a:t>    </a:t>
            </a:r>
          </a:p>
          <a:p>
            <a:r>
              <a:rPr lang="en-US" sz="2800" dirty="0"/>
              <a:t>373 K = 100 </a:t>
            </a:r>
            <a:r>
              <a:rPr lang="en-US" sz="2800" baseline="30000" dirty="0" err="1"/>
              <a:t>0</a:t>
            </a:r>
            <a:r>
              <a:rPr lang="en-US" sz="2800" dirty="0" err="1"/>
              <a:t>C</a:t>
            </a:r>
            <a:endParaRPr lang="en-US" sz="2800" dirty="0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5286388" y="4892675"/>
            <a:ext cx="28248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32 </a:t>
            </a:r>
            <a:r>
              <a:rPr lang="en-US" sz="2800" baseline="30000"/>
              <a:t>0</a:t>
            </a:r>
            <a:r>
              <a:rPr lang="en-US" sz="2800"/>
              <a:t>F = 0 </a:t>
            </a:r>
            <a:r>
              <a:rPr lang="en-US" sz="2800" baseline="30000"/>
              <a:t>0</a:t>
            </a:r>
            <a:r>
              <a:rPr lang="en-US" sz="2800"/>
              <a:t>C </a:t>
            </a:r>
          </a:p>
          <a:p>
            <a:r>
              <a:rPr lang="en-US" sz="2800"/>
              <a:t>212 </a:t>
            </a:r>
            <a:r>
              <a:rPr lang="en-US" sz="2800" baseline="30000"/>
              <a:t>0</a:t>
            </a:r>
            <a:r>
              <a:rPr lang="en-US" sz="2800"/>
              <a:t>F = 100 </a:t>
            </a:r>
            <a:r>
              <a:rPr lang="en-US" sz="2800" baseline="30000"/>
              <a:t>0</a:t>
            </a:r>
            <a:r>
              <a:rPr lang="en-US" sz="2800"/>
              <a:t>C 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0" y="-24"/>
            <a:ext cx="9144000" cy="785817"/>
          </a:xfrm>
          <a:prstGeom prst="rect">
            <a:avLst/>
          </a:prstGeom>
        </p:spPr>
        <p:txBody>
          <a:bodyPr/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C</a:t>
            </a:r>
            <a:r>
              <a:rPr kumimoji="0" lang="en-US" sz="4400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omparison</a:t>
            </a:r>
            <a:r>
              <a:rPr kumimoji="0" lang="en-US" sz="440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of temperature</a:t>
            </a:r>
            <a:r>
              <a:rPr kumimoji="0" lang="en-US" sz="440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i="0" u="none" strike="noStrike" kern="1200" cap="none" spc="0" normalizeH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sca</a:t>
            </a:r>
            <a:r>
              <a:rPr lang="en-US" sz="44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les</a:t>
            </a:r>
            <a:endParaRPr kumimoji="0" lang="en-US" sz="440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81000" y="1552575"/>
            <a:ext cx="4262431" cy="4162427"/>
            <a:chOff x="381000" y="1552575"/>
            <a:chExt cx="3905253" cy="4162427"/>
          </a:xfrm>
        </p:grpSpPr>
        <p:pic>
          <p:nvPicPr>
            <p:cNvPr id="34" name="Picture 2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1214443" y="1571626"/>
              <a:ext cx="2041528" cy="4143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15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381000" y="1552575"/>
              <a:ext cx="860425" cy="416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1" name="Group 38"/>
            <p:cNvGrpSpPr>
              <a:grpSpLocks/>
            </p:cNvGrpSpPr>
            <p:nvPr/>
          </p:nvGrpSpPr>
          <p:grpSpPr bwMode="auto">
            <a:xfrm>
              <a:off x="3214690" y="1571625"/>
              <a:ext cx="1071563" cy="4108451"/>
              <a:chOff x="2003" y="987"/>
              <a:chExt cx="675" cy="2588"/>
            </a:xfrm>
          </p:grpSpPr>
          <p:pic>
            <p:nvPicPr>
              <p:cNvPr id="32" name="Picture 36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/>
              </a:blip>
              <a:srcRect/>
              <a:stretch>
                <a:fillRect/>
              </a:stretch>
            </p:blipFill>
            <p:spPr bwMode="auto">
              <a:xfrm>
                <a:off x="2003" y="987"/>
                <a:ext cx="675" cy="2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37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/>
              </a:blip>
              <a:srcRect/>
              <a:stretch>
                <a:fillRect/>
              </a:stretch>
            </p:blipFill>
            <p:spPr bwMode="auto">
              <a:xfrm>
                <a:off x="2060" y="3462"/>
                <a:ext cx="454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0" name="Rectangle 19"/>
          <p:cNvSpPr/>
          <p:nvPr/>
        </p:nvSpPr>
        <p:spPr>
          <a:xfrm>
            <a:off x="3214678" y="5500702"/>
            <a:ext cx="357190" cy="14287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371600" y="304800"/>
            <a:ext cx="70580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Convert 172.9 </a:t>
            </a:r>
            <a:r>
              <a:rPr lang="en-US" sz="2800" baseline="30000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0</a:t>
            </a:r>
            <a:r>
              <a:rPr lang="en-US" sz="2800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F</a:t>
            </a:r>
            <a:r>
              <a:rPr lang="en-US" sz="28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to degrees </a:t>
            </a:r>
            <a:r>
              <a:rPr lang="en-US" sz="28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Celsius</a:t>
            </a:r>
            <a:endParaRPr lang="en-US" sz="28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22638" y="1066800"/>
            <a:ext cx="3001962" cy="873125"/>
            <a:chOff x="3948" y="1426"/>
            <a:chExt cx="1891" cy="550"/>
          </a:xfrm>
        </p:grpSpPr>
        <p:sp>
          <p:nvSpPr>
            <p:cNvPr id="1054" name="Text Box 6"/>
            <p:cNvSpPr txBox="1">
              <a:spLocks noChangeArrowheads="1"/>
            </p:cNvSpPr>
            <p:nvPr/>
          </p:nvSpPr>
          <p:spPr bwMode="auto">
            <a:xfrm>
              <a:off x="3948" y="1536"/>
              <a:ext cx="18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aseline="30000"/>
                <a:t>0</a:t>
              </a:r>
              <a:r>
                <a:rPr lang="en-US" sz="2800"/>
                <a:t>F =       x </a:t>
              </a:r>
              <a:r>
                <a:rPr lang="en-US" sz="2800" baseline="30000"/>
                <a:t>0</a:t>
              </a:r>
              <a:r>
                <a:rPr lang="en-US" sz="2800"/>
                <a:t>C + 32</a:t>
              </a:r>
              <a:endParaRPr lang="en-US" sz="2800" baseline="30000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536" y="1426"/>
              <a:ext cx="249" cy="550"/>
              <a:chOff x="4520" y="2585"/>
              <a:chExt cx="249" cy="550"/>
            </a:xfrm>
          </p:grpSpPr>
          <p:sp>
            <p:nvSpPr>
              <p:cNvPr id="1056" name="Text Box 8"/>
              <p:cNvSpPr txBox="1">
                <a:spLocks noChangeArrowheads="1"/>
              </p:cNvSpPr>
              <p:nvPr/>
            </p:nvSpPr>
            <p:spPr bwMode="auto">
              <a:xfrm>
                <a:off x="4528" y="2585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9</a:t>
                </a:r>
              </a:p>
            </p:txBody>
          </p:sp>
          <p:sp>
            <p:nvSpPr>
              <p:cNvPr id="1057" name="Text Box 9"/>
              <p:cNvSpPr txBox="1">
                <a:spLocks noChangeArrowheads="1"/>
              </p:cNvSpPr>
              <p:nvPr/>
            </p:nvSpPr>
            <p:spPr bwMode="auto">
              <a:xfrm>
                <a:off x="4528" y="2808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5</a:t>
                </a:r>
              </a:p>
            </p:txBody>
          </p:sp>
          <p:sp>
            <p:nvSpPr>
              <p:cNvPr id="1058" name="Line 10"/>
              <p:cNvSpPr>
                <a:spLocks noChangeShapeType="1"/>
              </p:cNvSpPr>
              <p:nvPr/>
            </p:nvSpPr>
            <p:spPr bwMode="auto">
              <a:xfrm>
                <a:off x="4520" y="2872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540000" y="1793875"/>
            <a:ext cx="2992438" cy="873125"/>
            <a:chOff x="1107" y="1130"/>
            <a:chExt cx="1885" cy="550"/>
          </a:xfrm>
        </p:grpSpPr>
        <p:sp>
          <p:nvSpPr>
            <p:cNvPr id="1049" name="Text Box 12"/>
            <p:cNvSpPr txBox="1">
              <a:spLocks noChangeArrowheads="1"/>
            </p:cNvSpPr>
            <p:nvPr/>
          </p:nvSpPr>
          <p:spPr bwMode="auto">
            <a:xfrm>
              <a:off x="1107" y="1240"/>
              <a:ext cx="188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aseline="30000"/>
                <a:t>0</a:t>
              </a:r>
              <a:r>
                <a:rPr lang="en-US" sz="2800"/>
                <a:t>F – 32 =       x </a:t>
              </a:r>
              <a:r>
                <a:rPr lang="en-US" sz="2800" baseline="30000"/>
                <a:t>0</a:t>
              </a:r>
              <a:r>
                <a:rPr lang="en-US" sz="2800"/>
                <a:t>C</a:t>
              </a:r>
              <a:endParaRPr lang="en-US" sz="2800" baseline="30000"/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183" y="1130"/>
              <a:ext cx="249" cy="550"/>
              <a:chOff x="4520" y="2585"/>
              <a:chExt cx="249" cy="550"/>
            </a:xfrm>
          </p:grpSpPr>
          <p:sp>
            <p:nvSpPr>
              <p:cNvPr id="1051" name="Text Box 14"/>
              <p:cNvSpPr txBox="1">
                <a:spLocks noChangeArrowheads="1"/>
              </p:cNvSpPr>
              <p:nvPr/>
            </p:nvSpPr>
            <p:spPr bwMode="auto">
              <a:xfrm>
                <a:off x="4528" y="2585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9</a:t>
                </a:r>
              </a:p>
            </p:txBody>
          </p:sp>
          <p:sp>
            <p:nvSpPr>
              <p:cNvPr id="1052" name="Text Box 15"/>
              <p:cNvSpPr txBox="1">
                <a:spLocks noChangeArrowheads="1"/>
              </p:cNvSpPr>
              <p:nvPr/>
            </p:nvSpPr>
            <p:spPr bwMode="auto">
              <a:xfrm>
                <a:off x="4528" y="2808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5</a:t>
                </a:r>
              </a:p>
            </p:txBody>
          </p:sp>
          <p:sp>
            <p:nvSpPr>
              <p:cNvPr id="1053" name="Line 16"/>
              <p:cNvSpPr>
                <a:spLocks noChangeShapeType="1"/>
              </p:cNvSpPr>
              <p:nvPr/>
            </p:nvSpPr>
            <p:spPr bwMode="auto">
              <a:xfrm>
                <a:off x="4520" y="2872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646238" y="2667000"/>
            <a:ext cx="3027362" cy="912813"/>
            <a:chOff x="479" y="1704"/>
            <a:chExt cx="1907" cy="575"/>
          </a:xfrm>
        </p:grpSpPr>
        <p:sp>
          <p:nvSpPr>
            <p:cNvPr id="1044" name="Text Box 25"/>
            <p:cNvSpPr txBox="1">
              <a:spLocks noChangeArrowheads="1"/>
            </p:cNvSpPr>
            <p:nvPr/>
          </p:nvSpPr>
          <p:spPr bwMode="auto">
            <a:xfrm>
              <a:off x="723" y="1790"/>
              <a:ext cx="16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x (</a:t>
              </a:r>
              <a:r>
                <a:rPr lang="en-US" sz="2800" baseline="30000"/>
                <a:t>0</a:t>
              </a:r>
              <a:r>
                <a:rPr lang="en-US" sz="2800"/>
                <a:t>F – 32) = </a:t>
              </a:r>
              <a:r>
                <a:rPr lang="en-US" sz="2800" baseline="30000"/>
                <a:t>0</a:t>
              </a:r>
              <a:r>
                <a:rPr lang="en-US" sz="2800"/>
                <a:t>C</a:t>
              </a:r>
              <a:endParaRPr lang="en-US" sz="2800" baseline="30000"/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479" y="1704"/>
              <a:ext cx="241" cy="575"/>
              <a:chOff x="960" y="2448"/>
              <a:chExt cx="241" cy="575"/>
            </a:xfrm>
          </p:grpSpPr>
          <p:sp>
            <p:nvSpPr>
              <p:cNvPr id="1046" name="Text Box 27"/>
              <p:cNvSpPr txBox="1">
                <a:spLocks noChangeArrowheads="1"/>
              </p:cNvSpPr>
              <p:nvPr/>
            </p:nvSpPr>
            <p:spPr bwMode="auto">
              <a:xfrm>
                <a:off x="960" y="2696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9</a:t>
                </a:r>
              </a:p>
            </p:txBody>
          </p:sp>
          <p:sp>
            <p:nvSpPr>
              <p:cNvPr id="1047" name="Text Box 28"/>
              <p:cNvSpPr txBox="1">
                <a:spLocks noChangeArrowheads="1"/>
              </p:cNvSpPr>
              <p:nvPr/>
            </p:nvSpPr>
            <p:spPr bwMode="auto">
              <a:xfrm>
                <a:off x="960" y="2448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5</a:t>
                </a:r>
              </a:p>
            </p:txBody>
          </p:sp>
          <p:sp>
            <p:nvSpPr>
              <p:cNvPr id="1048" name="Line 29"/>
              <p:cNvSpPr>
                <a:spLocks noChangeShapeType="1"/>
              </p:cNvSpPr>
              <p:nvPr/>
            </p:nvSpPr>
            <p:spPr bwMode="auto">
              <a:xfrm>
                <a:off x="960" y="273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3297238" y="3430588"/>
            <a:ext cx="3230562" cy="912812"/>
            <a:chOff x="1191" y="2392"/>
            <a:chExt cx="2035" cy="575"/>
          </a:xfrm>
        </p:grpSpPr>
        <p:sp>
          <p:nvSpPr>
            <p:cNvPr id="1039" name="Text Box 33"/>
            <p:cNvSpPr txBox="1">
              <a:spLocks noChangeArrowheads="1"/>
            </p:cNvSpPr>
            <p:nvPr/>
          </p:nvSpPr>
          <p:spPr bwMode="auto">
            <a:xfrm>
              <a:off x="1191" y="2487"/>
              <a:ext cx="20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aseline="30000"/>
                <a:t>0</a:t>
              </a:r>
              <a:r>
                <a:rPr lang="en-US" sz="2800"/>
                <a:t>C =       x (</a:t>
              </a:r>
              <a:r>
                <a:rPr lang="en-US" sz="2800" baseline="30000"/>
                <a:t>0</a:t>
              </a:r>
              <a:r>
                <a:rPr lang="en-US" sz="2800"/>
                <a:t>F – 32)</a:t>
              </a:r>
            </a:p>
          </p:txBody>
        </p: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1776" y="2392"/>
              <a:ext cx="241" cy="575"/>
              <a:chOff x="960" y="2448"/>
              <a:chExt cx="241" cy="575"/>
            </a:xfrm>
          </p:grpSpPr>
          <p:sp>
            <p:nvSpPr>
              <p:cNvPr id="1041" name="Text Box 35"/>
              <p:cNvSpPr txBox="1">
                <a:spLocks noChangeArrowheads="1"/>
              </p:cNvSpPr>
              <p:nvPr/>
            </p:nvSpPr>
            <p:spPr bwMode="auto">
              <a:xfrm>
                <a:off x="960" y="2696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9</a:t>
                </a:r>
              </a:p>
            </p:txBody>
          </p:sp>
          <p:sp>
            <p:nvSpPr>
              <p:cNvPr id="1042" name="Text Box 36"/>
              <p:cNvSpPr txBox="1">
                <a:spLocks noChangeArrowheads="1"/>
              </p:cNvSpPr>
              <p:nvPr/>
            </p:nvSpPr>
            <p:spPr bwMode="auto">
              <a:xfrm>
                <a:off x="960" y="2448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5</a:t>
                </a:r>
              </a:p>
            </p:txBody>
          </p:sp>
          <p:sp>
            <p:nvSpPr>
              <p:cNvPr id="1043" name="Line 37"/>
              <p:cNvSpPr>
                <a:spLocks noChangeShapeType="1"/>
              </p:cNvSpPr>
              <p:nvPr/>
            </p:nvSpPr>
            <p:spPr bwMode="auto">
              <a:xfrm>
                <a:off x="960" y="273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3302000" y="4268788"/>
            <a:ext cx="4868863" cy="912812"/>
            <a:chOff x="1191" y="2392"/>
            <a:chExt cx="3067" cy="575"/>
          </a:xfrm>
        </p:grpSpPr>
        <p:sp>
          <p:nvSpPr>
            <p:cNvPr id="1034" name="Text Box 40"/>
            <p:cNvSpPr txBox="1">
              <a:spLocks noChangeArrowheads="1"/>
            </p:cNvSpPr>
            <p:nvPr/>
          </p:nvSpPr>
          <p:spPr bwMode="auto">
            <a:xfrm>
              <a:off x="1191" y="2487"/>
              <a:ext cx="30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800" baseline="30000" dirty="0" err="1"/>
                <a:t>0</a:t>
              </a:r>
              <a:r>
                <a:rPr lang="en-US" sz="2800" dirty="0" err="1"/>
                <a:t>C</a:t>
              </a:r>
              <a:r>
                <a:rPr lang="en-US" sz="2800" dirty="0"/>
                <a:t> =       x (172.9 – 32) = 78.3</a:t>
              </a:r>
            </a:p>
          </p:txBody>
        </p:sp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1776" y="2392"/>
              <a:ext cx="241" cy="575"/>
              <a:chOff x="960" y="2448"/>
              <a:chExt cx="241" cy="575"/>
            </a:xfrm>
          </p:grpSpPr>
          <p:sp>
            <p:nvSpPr>
              <p:cNvPr id="1036" name="Text Box 42"/>
              <p:cNvSpPr txBox="1">
                <a:spLocks noChangeArrowheads="1"/>
              </p:cNvSpPr>
              <p:nvPr/>
            </p:nvSpPr>
            <p:spPr bwMode="auto">
              <a:xfrm>
                <a:off x="960" y="2696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9</a:t>
                </a:r>
              </a:p>
            </p:txBody>
          </p:sp>
          <p:sp>
            <p:nvSpPr>
              <p:cNvPr id="1037" name="Text Box 43"/>
              <p:cNvSpPr txBox="1">
                <a:spLocks noChangeArrowheads="1"/>
              </p:cNvSpPr>
              <p:nvPr/>
            </p:nvSpPr>
            <p:spPr bwMode="auto">
              <a:xfrm>
                <a:off x="960" y="2448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5</a:t>
                </a:r>
              </a:p>
            </p:txBody>
          </p:sp>
          <p:sp>
            <p:nvSpPr>
              <p:cNvPr id="1038" name="Line 44"/>
              <p:cNvSpPr>
                <a:spLocks noChangeShapeType="1"/>
              </p:cNvSpPr>
              <p:nvPr/>
            </p:nvSpPr>
            <p:spPr bwMode="auto">
              <a:xfrm>
                <a:off x="960" y="273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2400" y="152400"/>
          <a:ext cx="639763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Clip" r:id="rId3" imgW="863796" imgH="1628738" progId="">
                  <p:embed/>
                </p:oleObj>
              </mc:Choice>
              <mc:Fallback>
                <p:oleObj name="Clip" r:id="rId3" imgW="863796" imgH="1628738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2400"/>
                        <a:ext cx="639763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Convert the following temperature to </a:t>
            </a:r>
            <a:r>
              <a:rPr lang="en-US" dirty="0" smtClean="0">
                <a:latin typeface="Calibri"/>
              </a:rPr>
              <a:t>°</a:t>
            </a:r>
            <a:r>
              <a:rPr lang="en-US" dirty="0" smtClean="0"/>
              <a:t>Celsius/ </a:t>
            </a:r>
            <a:r>
              <a:rPr lang="en-US" dirty="0" smtClean="0">
                <a:latin typeface="Calibri"/>
              </a:rPr>
              <a:t>°</a:t>
            </a:r>
            <a:r>
              <a:rPr lang="en-US" dirty="0" smtClean="0"/>
              <a:t>Fahrenheit/Kelvin –</a:t>
            </a:r>
          </a:p>
          <a:p>
            <a:pPr>
              <a:buNone/>
            </a:pP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95 ° F</a:t>
            </a:r>
            <a:r>
              <a:rPr lang="en-US" dirty="0" smtClean="0">
                <a:sym typeface="Wingdings" pitchFamily="2" charset="2"/>
              </a:rPr>
              <a:t> C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77K  F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60198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Ans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: 	35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libri"/>
              </a:rPr>
              <a:t> °C 	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, -320.80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libri"/>
              </a:rPr>
              <a:t>°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F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78581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Practice Exercise</a:t>
            </a: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817"/>
          </a:xfrm>
        </p:spPr>
        <p:txBody>
          <a:bodyPr/>
          <a:lstStyle/>
          <a:p>
            <a:pPr algn="ctr"/>
            <a:r>
              <a:rPr lang="en-US" dirty="0" smtClean="0"/>
              <a:t>Class Rules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8715404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0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Bring the following items to every class</a:t>
            </a:r>
          </a:p>
          <a:p>
            <a:pPr marL="722313" marR="36576" lvl="0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Class work copy</a:t>
            </a:r>
          </a:p>
          <a:p>
            <a:pPr marL="722313" marR="36576" lvl="0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Calculator</a:t>
            </a:r>
          </a:p>
          <a:p>
            <a:pPr marL="722313" marR="36576" lvl="0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Text book</a:t>
            </a:r>
          </a:p>
          <a:p>
            <a:pPr marL="722313" marR="36576" lvl="0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endParaRPr lang="en-US" sz="20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0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No make-up quiz will be taken and no incomplete grade will be given</a:t>
            </a:r>
          </a:p>
          <a:p>
            <a:pPr marL="265113" marR="36576" lvl="0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US" sz="20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0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Make-up Mid will be taken only for considerable reasons and must be informed earlier by e-mail or phone. The terms &amp; patterns of the re-take questions will be different</a:t>
            </a:r>
            <a:endParaRPr lang="en-US" sz="2800" b="1" dirty="0">
              <a:ln>
                <a:solidFill>
                  <a:srgbClr val="666666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8581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Scientific Notations</a:t>
            </a: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85794"/>
            <a:ext cx="88582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Chemists often work with numbers which are either extremely large or extremely small.</a:t>
            </a: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1 g Hydrogen has </a:t>
            </a:r>
          </a:p>
          <a:p>
            <a:pPr marL="265113" marR="36576" lvl="1" algn="just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      602,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C00000"/>
                </a:solidFill>
              </a:rPr>
              <a:t>200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FB3A05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FFFF0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00B05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00B0F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atoms</a:t>
            </a:r>
          </a:p>
          <a:p>
            <a:pPr marL="265113" marR="36576" lvl="1" algn="just">
              <a:buClr>
                <a:srgbClr val="FF388C"/>
              </a:buClr>
              <a:buSzPct val="80000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Mass of Hydrogen atom</a:t>
            </a:r>
          </a:p>
          <a:p>
            <a:pPr marL="265113" marR="36576" lvl="1" algn="just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      0.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00B05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FFFF0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FB3A05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C0000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001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66 g</a:t>
            </a: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Working with very large and very small numbers we use a system called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Scientific Notation.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8581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Scientific Notations (N </a:t>
            </a:r>
            <a:r>
              <a:rPr lang="en-US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x</a:t>
            </a:r>
            <a:r>
              <a:rPr kumimoji="0" lang="en-US" sz="4200" b="0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10</a:t>
            </a:r>
            <a:r>
              <a:rPr kumimoji="0" lang="en-US" sz="4200" b="0" i="0" u="none" strike="noStrike" kern="1200" cap="none" spc="0" normalizeH="0" baseline="3000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</a:t>
            </a:r>
            <a:r>
              <a:rPr kumimoji="0" lang="en-US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85794"/>
            <a:ext cx="47148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n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  </a:t>
            </a:r>
          </a:p>
          <a:p>
            <a:pPr marL="265113" marR="36576" lvl="1" algn="just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If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n=0 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then,10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=1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If n=1 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then,10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1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=10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If n=2 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then,10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2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=100</a:t>
            </a:r>
          </a:p>
          <a:p>
            <a:pPr marL="6459538" marR="36576" lvl="1" indent="-6194425">
              <a:buClr>
                <a:srgbClr val="FF388C"/>
              </a:buClr>
              <a:buSzPct val="80000"/>
              <a:tabLst>
                <a:tab pos="6459538" algn="l"/>
                <a:tab pos="6548438" algn="l"/>
              </a:tabLst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If n=3 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then,10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3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=1000 </a:t>
            </a:r>
          </a:p>
          <a:p>
            <a:pPr marL="6459538" marR="36576" lvl="1" indent="-6194425">
              <a:buClr>
                <a:srgbClr val="FF388C"/>
              </a:buClr>
              <a:buSzPct val="80000"/>
              <a:tabLst>
                <a:tab pos="6459538" algn="l"/>
                <a:tab pos="6548438" algn="l"/>
              </a:tabLst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M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n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  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If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M=123.45 &amp;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n=4       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ym typeface="Symbol"/>
              </a:rPr>
              <a:t>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123.45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4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 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    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= 123.45 x 10000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  = 1234500</a:t>
            </a: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0528" y="785794"/>
            <a:ext cx="44291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Now,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Move the point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ym typeface="Symbol"/>
              </a:rPr>
              <a:t></a:t>
            </a: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123.45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4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  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   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=12345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x10</a:t>
            </a:r>
            <a:endParaRPr lang="en-SG" sz="2800" b="1" baseline="30000" dirty="0" smtClean="0">
              <a:ln>
                <a:solidFill>
                  <a:srgbClr val="666666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  <a:p>
            <a:pPr marL="265113" marR="36576" lvl="1">
              <a:buClr>
                <a:srgbClr val="FF388C"/>
              </a:buClr>
              <a:buSzPct val="80000"/>
            </a:pPr>
            <a:endParaRPr lang="en-SG" sz="2800" b="1" baseline="30000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>
              <a:buClr>
                <a:srgbClr val="FF388C"/>
              </a:buClr>
              <a:buSzPct val="80000"/>
            </a:pPr>
            <a:endParaRPr lang="en-SG" sz="2800" b="1" baseline="30000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Move the point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ym typeface="Symbol"/>
              </a:rPr>
              <a:t>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123.45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4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  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  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=1.2345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x10</a:t>
            </a: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 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>
              <a:buClr>
                <a:srgbClr val="FF388C"/>
              </a:buClr>
              <a:buSzPct val="80000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>
              <a:buClr>
                <a:srgbClr val="FF388C"/>
              </a:buClr>
              <a:buSzPct val="80000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3702" y="3916924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72264" y="2071678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71538" y="4214818"/>
            <a:ext cx="2000264" cy="42862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0100" y="5072074"/>
            <a:ext cx="2000264" cy="42862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29190" y="2143116"/>
            <a:ext cx="2000264" cy="42862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57752" y="4000504"/>
            <a:ext cx="2000264" cy="42862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643578"/>
            <a:ext cx="9144000" cy="1672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General practice: Take the first non zero number and give a point after that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  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  </a:t>
            </a: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71934" y="4500570"/>
            <a:ext cx="4286280" cy="95410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65113" marR="36576" lvl="1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point moves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ym typeface="Symbol"/>
              </a:rPr>
              <a:t> ;  n</a:t>
            </a:r>
          </a:p>
          <a:p>
            <a:pPr marL="265113" marR="36576" lvl="1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point moves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ym typeface="Symbol"/>
              </a:rPr>
              <a:t> ;  n 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9" grpId="0" animBg="1"/>
      <p:bldP spid="12" grpId="0" animBg="1"/>
      <p:bldP spid="13" grpId="0" animBg="1"/>
      <p:bldP spid="14" grpId="0" animBg="1"/>
      <p:bldP spid="15" grpId="0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8581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Scientific Notations (N </a:t>
            </a:r>
            <a:r>
              <a:rPr lang="en-US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x</a:t>
            </a:r>
            <a:r>
              <a:rPr kumimoji="0" lang="en-US" sz="4200" b="0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10</a:t>
            </a:r>
            <a:r>
              <a:rPr kumimoji="0" lang="en-US" sz="4200" b="0" i="0" u="none" strike="noStrike" kern="1200" cap="none" spc="0" normalizeH="0" baseline="3000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</a:t>
            </a:r>
            <a:r>
              <a:rPr kumimoji="0" lang="en-US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85794"/>
            <a:ext cx="492919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10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-n  </a:t>
            </a:r>
          </a:p>
          <a:p>
            <a:pPr marL="265113" marR="36576" lvl="1" algn="just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If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n=0 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then,10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=1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If n=1 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then,10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-1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=0.1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If n=2 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then,10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-2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=0.01</a:t>
            </a:r>
          </a:p>
          <a:p>
            <a:pPr marL="6459538" marR="36576" lvl="1" indent="-6194425">
              <a:buClr>
                <a:srgbClr val="FF388C"/>
              </a:buClr>
              <a:buSzPct val="80000"/>
              <a:tabLst>
                <a:tab pos="6459538" algn="l"/>
                <a:tab pos="6548438" algn="l"/>
              </a:tabLst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If n=3 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then,10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-3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=0.001</a:t>
            </a: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M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x10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-n  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If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M=123.45 &amp;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n=1       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ym typeface="Symbol"/>
              </a:rPr>
              <a:t>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123.45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x10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-1 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     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=123.45 x 0.1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  = 12.345</a:t>
            </a: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4876" y="785794"/>
            <a:ext cx="442912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If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n=2      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ym typeface="Symbol"/>
              </a:rPr>
              <a:t>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123.45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x10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-2 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     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= 1.2345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If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n=3      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ym typeface="Symbol"/>
              </a:rPr>
              <a:t>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123.45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x10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-3 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     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= 0.12345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If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n=4      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ym typeface="Symbol"/>
              </a:rPr>
              <a:t>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123.45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x10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-4 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     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= 0.012345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>
              <a:buClr>
                <a:srgbClr val="FF388C"/>
              </a:buClr>
              <a:buSzPct val="80000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>
              <a:buClr>
                <a:srgbClr val="FF388C"/>
              </a:buClr>
              <a:buSzPct val="80000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2910" y="5857892"/>
            <a:ext cx="71160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ym typeface="Symbol"/>
              </a:rPr>
              <a:t>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123.45 = 1234.5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x10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-1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= 12345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x10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-2</a:t>
            </a:r>
          </a:p>
          <a:p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              = 1.2345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2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= 0.012345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4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8581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algn="ctr">
              <a:spcBef>
                <a:spcPct val="0"/>
              </a:spcBef>
              <a:defRPr/>
            </a:pPr>
            <a:r>
              <a:rPr lang="en-US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Addition and subtraction</a:t>
            </a: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85794"/>
            <a:ext cx="8858280" cy="6258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Power should be same for addition and subtraction.</a:t>
            </a:r>
          </a:p>
          <a:p>
            <a:pPr marL="623888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sz="2800" dirty="0" smtClean="0"/>
              <a:t>(</a:t>
            </a:r>
            <a:r>
              <a:rPr lang="en-US" sz="2800" dirty="0" err="1" smtClean="0"/>
              <a:t>7.4x10</a:t>
            </a:r>
            <a:r>
              <a:rPr lang="en-US" sz="2800" baseline="30000" dirty="0" err="1" smtClean="0"/>
              <a:t>3</a:t>
            </a:r>
            <a:r>
              <a:rPr lang="en-US" sz="2800" dirty="0" smtClean="0"/>
              <a:t>) + (</a:t>
            </a:r>
            <a:r>
              <a:rPr lang="en-US" sz="2800" dirty="0" err="1" smtClean="0"/>
              <a:t>2.1x</a:t>
            </a:r>
            <a:r>
              <a:rPr lang="en-US" sz="2800" dirty="0" smtClean="0"/>
              <a:t> 10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)  = </a:t>
            </a:r>
            <a:r>
              <a:rPr lang="en-US" sz="2800" dirty="0" err="1" smtClean="0"/>
              <a:t>9.5x10</a:t>
            </a:r>
            <a:r>
              <a:rPr lang="en-US" sz="2800" baseline="30000" dirty="0" err="1" smtClean="0"/>
              <a:t>3</a:t>
            </a:r>
            <a:endParaRPr lang="en-US" sz="2800" baseline="30000" dirty="0" smtClean="0"/>
          </a:p>
          <a:p>
            <a:pPr marL="623888" marR="36576" lvl="1" algn="just">
              <a:buClr>
                <a:srgbClr val="FF388C"/>
              </a:buClr>
              <a:buSzPct val="80000"/>
            </a:pPr>
            <a:endParaRPr lang="en-US" sz="2800" baseline="30000" dirty="0" smtClean="0"/>
          </a:p>
          <a:p>
            <a:pPr marL="623888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US" sz="2800" dirty="0" smtClean="0"/>
              <a:t>  (</a:t>
            </a:r>
            <a:r>
              <a:rPr lang="en-US" sz="2800" dirty="0" err="1" smtClean="0"/>
              <a:t>4.31x10</a:t>
            </a:r>
            <a:r>
              <a:rPr lang="en-US" sz="2800" baseline="30000" dirty="0" err="1" smtClean="0"/>
              <a:t>4</a:t>
            </a:r>
            <a:r>
              <a:rPr lang="en-US" sz="2800" dirty="0" smtClean="0"/>
              <a:t>)+(</a:t>
            </a:r>
            <a:r>
              <a:rPr lang="en-US" sz="2800" dirty="0" err="1" smtClean="0"/>
              <a:t>3.9x10</a:t>
            </a:r>
            <a:r>
              <a:rPr lang="en-US" sz="2800" baseline="30000" dirty="0" err="1" smtClean="0"/>
              <a:t>3</a:t>
            </a:r>
            <a:r>
              <a:rPr lang="en-US" sz="2800" dirty="0" smtClean="0"/>
              <a:t>)</a:t>
            </a:r>
          </a:p>
          <a:p>
            <a:pPr marL="623888" marR="36576" lvl="1" algn="just">
              <a:buClr>
                <a:srgbClr val="FF388C"/>
              </a:buClr>
              <a:buSzPct val="80000"/>
            </a:pPr>
            <a:r>
              <a:rPr lang="en-US" sz="2800" dirty="0" smtClean="0"/>
              <a:t>   =(</a:t>
            </a:r>
            <a:r>
              <a:rPr lang="en-US" sz="2800" dirty="0" err="1" smtClean="0"/>
              <a:t>4.31x10</a:t>
            </a:r>
            <a:r>
              <a:rPr lang="en-US" sz="2800" baseline="30000" dirty="0" err="1" smtClean="0"/>
              <a:t>4</a:t>
            </a:r>
            <a:r>
              <a:rPr lang="en-US" sz="2800" dirty="0" smtClean="0"/>
              <a:t>)+(</a:t>
            </a:r>
            <a:r>
              <a:rPr lang="en-US" sz="2800" dirty="0" err="1" smtClean="0"/>
              <a:t>0.39x10</a:t>
            </a:r>
            <a:r>
              <a:rPr lang="en-US" sz="2800" baseline="30000" dirty="0" err="1" smtClean="0"/>
              <a:t>4</a:t>
            </a:r>
            <a:r>
              <a:rPr lang="en-US" sz="2800" dirty="0" smtClean="0"/>
              <a:t>)=</a:t>
            </a:r>
            <a:r>
              <a:rPr lang="en-US" sz="2800" dirty="0" err="1" smtClean="0"/>
              <a:t>4.70x10</a:t>
            </a:r>
            <a:r>
              <a:rPr lang="en-US" sz="2800" baseline="30000" dirty="0" err="1" smtClean="0"/>
              <a:t>4</a:t>
            </a:r>
            <a:endParaRPr lang="en-US" sz="2800" baseline="30000" dirty="0" smtClean="0"/>
          </a:p>
          <a:p>
            <a:pPr marL="623888" marR="36576" lvl="1" algn="just">
              <a:buClr>
                <a:srgbClr val="FF388C"/>
              </a:buClr>
              <a:buSzPct val="80000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623888" marR="36576" lvl="1" algn="just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Or,</a:t>
            </a:r>
            <a:r>
              <a:rPr lang="en-US" sz="2800" dirty="0" smtClean="0"/>
              <a:t>(</a:t>
            </a:r>
            <a:r>
              <a:rPr lang="en-US" sz="2800" dirty="0" err="1" smtClean="0"/>
              <a:t>4.31x10</a:t>
            </a:r>
            <a:r>
              <a:rPr lang="en-US" sz="2800" baseline="30000" dirty="0" err="1" smtClean="0"/>
              <a:t>4</a:t>
            </a:r>
            <a:r>
              <a:rPr lang="en-US" sz="2800" dirty="0" smtClean="0"/>
              <a:t>)+(</a:t>
            </a:r>
            <a:r>
              <a:rPr lang="en-US" sz="2800" dirty="0" err="1" smtClean="0"/>
              <a:t>3.9x10</a:t>
            </a:r>
            <a:r>
              <a:rPr lang="en-US" sz="2800" baseline="30000" dirty="0" err="1" smtClean="0"/>
              <a:t>3</a:t>
            </a:r>
            <a:r>
              <a:rPr lang="en-US" sz="2800" dirty="0" smtClean="0"/>
              <a:t>)</a:t>
            </a:r>
          </a:p>
          <a:p>
            <a:pPr marL="623888" marR="36576" lvl="1" algn="just">
              <a:buClr>
                <a:srgbClr val="FF388C"/>
              </a:buClr>
              <a:buSzPct val="80000"/>
            </a:pPr>
            <a:r>
              <a:rPr lang="en-US" sz="2800" dirty="0" smtClean="0"/>
              <a:t>  =(43.1 </a:t>
            </a:r>
            <a:r>
              <a:rPr lang="en-US" sz="2800" dirty="0" err="1" smtClean="0"/>
              <a:t>x10</a:t>
            </a:r>
            <a:r>
              <a:rPr lang="en-US" sz="2800" baseline="30000" dirty="0" err="1" smtClean="0"/>
              <a:t>3</a:t>
            </a:r>
            <a:r>
              <a:rPr lang="en-US" sz="2800" dirty="0" smtClean="0"/>
              <a:t>)+ (</a:t>
            </a:r>
            <a:r>
              <a:rPr lang="en-US" sz="2800" dirty="0" err="1" smtClean="0"/>
              <a:t>3.9x10</a:t>
            </a:r>
            <a:r>
              <a:rPr lang="en-US" sz="2800" baseline="30000" dirty="0" err="1" smtClean="0"/>
              <a:t>3</a:t>
            </a:r>
            <a:r>
              <a:rPr lang="en-US" sz="2800" dirty="0" smtClean="0"/>
              <a:t>)=</a:t>
            </a:r>
            <a:r>
              <a:rPr lang="en-US" sz="2800" dirty="0" err="1" smtClean="0"/>
              <a:t>47.0x10</a:t>
            </a:r>
            <a:r>
              <a:rPr lang="en-US" sz="2800" baseline="30000" dirty="0" err="1" smtClean="0"/>
              <a:t>3</a:t>
            </a:r>
            <a:r>
              <a:rPr lang="en-US" sz="2800" dirty="0" smtClean="0"/>
              <a:t>	</a:t>
            </a: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pPr marL="623888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en-US" sz="2800" dirty="0" smtClean="0"/>
              <a:t>  (</a:t>
            </a:r>
            <a:r>
              <a:rPr lang="en-US" sz="2800" dirty="0" err="1" smtClean="0"/>
              <a:t>2.22x10</a:t>
            </a:r>
            <a:r>
              <a:rPr lang="en-US" sz="2800" baseline="30000" dirty="0" smtClean="0"/>
              <a:t>-2</a:t>
            </a:r>
            <a:r>
              <a:rPr lang="en-US" sz="2800" dirty="0" smtClean="0"/>
              <a:t>)-(</a:t>
            </a:r>
            <a:r>
              <a:rPr lang="en-US" sz="2800" dirty="0" err="1" smtClean="0"/>
              <a:t>4.10x10</a:t>
            </a:r>
            <a:r>
              <a:rPr lang="en-US" sz="2800" baseline="30000" dirty="0" smtClean="0"/>
              <a:t>-3</a:t>
            </a:r>
            <a:r>
              <a:rPr lang="en-US" sz="2800" dirty="0" smtClean="0"/>
              <a:t>) </a:t>
            </a:r>
          </a:p>
          <a:p>
            <a:pPr marL="623888"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2800" dirty="0" smtClean="0"/>
              <a:t>   =(</a:t>
            </a:r>
            <a:r>
              <a:rPr lang="en-US" sz="2800" dirty="0" err="1" smtClean="0"/>
              <a:t>2.22x10</a:t>
            </a:r>
            <a:r>
              <a:rPr lang="en-US" sz="2800" baseline="30000" dirty="0" smtClean="0"/>
              <a:t>-2</a:t>
            </a:r>
            <a:r>
              <a:rPr lang="en-US" sz="2800" dirty="0" smtClean="0"/>
              <a:t>)-(</a:t>
            </a:r>
            <a:r>
              <a:rPr lang="en-US" sz="2800" dirty="0" err="1" smtClean="0"/>
              <a:t>0.41x10</a:t>
            </a:r>
            <a:r>
              <a:rPr lang="en-US" sz="2800" baseline="30000" dirty="0" smtClean="0"/>
              <a:t>-2</a:t>
            </a:r>
            <a:r>
              <a:rPr lang="en-US" sz="2800" dirty="0" smtClean="0"/>
              <a:t>) =</a:t>
            </a:r>
            <a:r>
              <a:rPr lang="en-US" sz="2800" dirty="0" err="1" smtClean="0"/>
              <a:t>1.81x10</a:t>
            </a:r>
            <a:r>
              <a:rPr lang="en-US" sz="2800" baseline="30000" dirty="0" smtClean="0"/>
              <a:t>-2		</a:t>
            </a: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785795"/>
            <a:ext cx="8858280" cy="5981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For multiplication, add the exponents</a:t>
            </a:r>
          </a:p>
          <a:p>
            <a:pPr marL="623888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  <a:tabLst>
                <a:tab pos="623888" algn="l"/>
              </a:tabLst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(</a:t>
            </a:r>
            <a:r>
              <a:rPr lang="en-US" sz="2800" b="1" dirty="0" err="1" smtClean="0">
                <a:ln>
                  <a:solidFill>
                    <a:srgbClr val="666666"/>
                  </a:solidFill>
                </a:ln>
              </a:rPr>
              <a:t>8.0x10</a:t>
            </a:r>
            <a:r>
              <a:rPr lang="en-US" sz="2800" b="1" baseline="30000" dirty="0" err="1" smtClean="0">
                <a:ln>
                  <a:solidFill>
                    <a:srgbClr val="666666"/>
                  </a:solidFill>
                </a:ln>
              </a:rPr>
              <a:t>4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) x (</a:t>
            </a:r>
            <a:r>
              <a:rPr lang="en-US" sz="2800" b="1" dirty="0" err="1" smtClean="0">
                <a:ln>
                  <a:solidFill>
                    <a:srgbClr val="666666"/>
                  </a:solidFill>
                </a:ln>
              </a:rPr>
              <a:t>5.0x10</a:t>
            </a:r>
            <a:r>
              <a:rPr lang="en-US" sz="2800" b="1" baseline="30000" dirty="0" err="1" smtClean="0">
                <a:ln>
                  <a:solidFill>
                    <a:srgbClr val="666666"/>
                  </a:solidFill>
                </a:ln>
              </a:rPr>
              <a:t>2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)     = (</a:t>
            </a:r>
            <a:r>
              <a:rPr lang="en-US" sz="2800" b="1" dirty="0" err="1" smtClean="0">
                <a:ln>
                  <a:solidFill>
                    <a:srgbClr val="666666"/>
                  </a:solidFill>
                </a:ln>
              </a:rPr>
              <a:t>8.0x5.0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) (10 </a:t>
            </a:r>
            <a:r>
              <a:rPr lang="en-US" sz="2800" b="1" baseline="30000" dirty="0" smtClean="0">
                <a:ln>
                  <a:solidFill>
                    <a:srgbClr val="666666"/>
                  </a:solidFill>
                </a:ln>
              </a:rPr>
              <a:t>4+2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)</a:t>
            </a:r>
          </a:p>
          <a:p>
            <a:pPr marR="36576" lvl="1" algn="just">
              <a:buClr>
                <a:srgbClr val="FF388C"/>
              </a:buClr>
              <a:buSzPct val="80000"/>
              <a:buNone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					  = 40 x 10</a:t>
            </a:r>
            <a:r>
              <a:rPr lang="en-US" sz="2800" b="1" baseline="30000" dirty="0" smtClean="0">
                <a:ln>
                  <a:solidFill>
                    <a:srgbClr val="666666"/>
                  </a:solidFill>
                </a:ln>
              </a:rPr>
              <a:t>6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</a:t>
            </a:r>
          </a:p>
          <a:p>
            <a:pPr marR="36576" lvl="1" algn="just">
              <a:buClr>
                <a:srgbClr val="FF388C"/>
              </a:buClr>
              <a:buSzPct val="80000"/>
              <a:buNone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					  = 4.0 </a:t>
            </a:r>
            <a:r>
              <a:rPr lang="en-US" sz="2800" b="1" dirty="0" err="1" smtClean="0">
                <a:ln>
                  <a:solidFill>
                    <a:srgbClr val="666666"/>
                  </a:solidFill>
                </a:ln>
              </a:rPr>
              <a:t>x10</a:t>
            </a:r>
            <a:r>
              <a:rPr lang="en-US" sz="2800" b="1" baseline="30000" dirty="0" err="1" smtClean="0">
                <a:ln>
                  <a:solidFill>
                    <a:srgbClr val="666666"/>
                  </a:solidFill>
                </a:ln>
              </a:rPr>
              <a:t>7</a:t>
            </a:r>
            <a:endParaRPr lang="en-US" sz="2800" b="1" baseline="30000" dirty="0" smtClean="0">
              <a:ln>
                <a:solidFill>
                  <a:srgbClr val="666666"/>
                </a:solidFill>
              </a:ln>
            </a:endParaRPr>
          </a:p>
          <a:p>
            <a:pPr>
              <a:buNone/>
            </a:pPr>
            <a:endParaRPr lang="en-US" sz="2800" baseline="30000" dirty="0" smtClean="0"/>
          </a:p>
          <a:p>
            <a:pPr marL="627063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(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4.0x10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-5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) x(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7.0x10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3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)    = (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4.0x7.0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) (10 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-5+3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) </a:t>
            </a:r>
          </a:p>
          <a:p>
            <a:pPr marL="265113" marR="36576" lvl="1" algn="just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					   =28 x 10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-2</a:t>
            </a:r>
          </a:p>
          <a:p>
            <a:pPr marL="265113" marR="36576" lvl="1" algn="just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					   =2.8 x 10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-1</a:t>
            </a: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For division,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substract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the exponents</a:t>
            </a:r>
          </a:p>
          <a:p>
            <a:pPr marL="536575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(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6.9x10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7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)/(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3.0x10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-5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)    = 6.9/3.0 x 10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7-(-5)</a:t>
            </a:r>
          </a:p>
          <a:p>
            <a:pPr marL="265113" marR="36576" lvl="1" algn="just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				            = 2.3 x 10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12</a:t>
            </a:r>
          </a:p>
          <a:p>
            <a:pPr marL="265113" marR="36576" lvl="1" algn="just">
              <a:buClr>
                <a:srgbClr val="FF388C"/>
              </a:buClr>
              <a:buSzPct val="80000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8581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algn="ctr">
              <a:spcBef>
                <a:spcPct val="0"/>
              </a:spcBef>
              <a:defRPr/>
            </a:pPr>
            <a:r>
              <a:rPr lang="en-US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Multiplication &amp; division</a:t>
            </a:r>
            <a:endParaRPr lang="en-US" sz="42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8581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Scientific Notations (N </a:t>
            </a:r>
            <a:r>
              <a:rPr lang="en-US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x</a:t>
            </a:r>
            <a:r>
              <a:rPr kumimoji="0" lang="en-US" sz="4200" b="0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10</a:t>
            </a:r>
            <a:r>
              <a:rPr kumimoji="0" lang="en-US" sz="4200" b="0" i="0" u="none" strike="noStrike" kern="1200" cap="none" spc="0" normalizeH="0" baseline="3000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</a:t>
            </a:r>
            <a:r>
              <a:rPr kumimoji="0" lang="en-US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85794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2"/>
                </a:solidFill>
              </a:rPr>
              <a:t>602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C00000"/>
                </a:solidFill>
              </a:rPr>
              <a:t>200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FB3A05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FFFF0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00B05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00B0F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000</a:t>
            </a:r>
          </a:p>
          <a:p>
            <a:pPr marL="265113" marR="36576" lvl="1" algn="just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=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2"/>
                </a:solidFill>
              </a:rPr>
              <a:t>602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C00000"/>
                </a:solidFill>
              </a:rPr>
              <a:t>200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FB3A05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FFFF0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00B05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00B0F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000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X 10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0  </a:t>
            </a:r>
          </a:p>
          <a:p>
            <a:pPr marL="265113" marR="36576" lvl="1" algn="just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                                                          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(n=0; 10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=1)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=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2"/>
                </a:solidFill>
              </a:rPr>
              <a:t>602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C00000"/>
                </a:solidFill>
              </a:rPr>
              <a:t>200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FB3A05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FFFF0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00B05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00B0F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000</a:t>
            </a:r>
          </a:p>
          <a:p>
            <a:pPr marL="6459538" marR="36576" lvl="1" indent="-6194425">
              <a:buClr>
                <a:srgbClr val="FF388C"/>
              </a:buClr>
              <a:buSzPct val="80000"/>
              <a:tabLst>
                <a:tab pos="6459538" algn="l"/>
                <a:tab pos="6548438" algn="l"/>
              </a:tabLst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=(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2"/>
                </a:solidFill>
              </a:rPr>
              <a:t>602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C00000"/>
                </a:solidFill>
              </a:rPr>
              <a:t>200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FB3A05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FFFF0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00B05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00B0F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)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1000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</a:t>
            </a:r>
          </a:p>
          <a:p>
            <a:pPr marL="6459538" marR="36576" lvl="1" indent="-6194425">
              <a:buClr>
                <a:srgbClr val="FF388C"/>
              </a:buClr>
              <a:buSzPct val="80000"/>
              <a:tabLst>
                <a:tab pos="6459538" algn="l"/>
                <a:tab pos="6548438" algn="l"/>
              </a:tabLst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=(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2"/>
                </a:solidFill>
              </a:rPr>
              <a:t>602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C00000"/>
                </a:solidFill>
              </a:rPr>
              <a:t>200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FB3A05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FFFF0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00B05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00B0F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)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(10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</a:rPr>
              <a:t>3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=1000)</a:t>
            </a:r>
            <a:endParaRPr lang="en-SG" sz="2800" b="1" dirty="0" smtClean="0">
              <a:ln>
                <a:solidFill>
                  <a:srgbClr val="666666"/>
                </a:solidFill>
              </a:ln>
              <a:solidFill>
                <a:schemeClr val="accent4">
                  <a:lumMod val="75000"/>
                </a:schemeClr>
              </a:solidFill>
            </a:endParaRPr>
          </a:p>
          <a:p>
            <a:pPr marL="6459538" marR="36576" lvl="1" indent="-6194425">
              <a:buClr>
                <a:srgbClr val="FF388C"/>
              </a:buClr>
              <a:buSzPct val="80000"/>
              <a:tabLst>
                <a:tab pos="6459538" algn="l"/>
                <a:tab pos="6548438" algn="l"/>
              </a:tabLst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=(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2"/>
                </a:solidFill>
              </a:rPr>
              <a:t>602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,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C00000"/>
                </a:solidFill>
              </a:rPr>
              <a:t>200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)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  <a:solidFill>
                  <a:srgbClr val="FB3A05"/>
                </a:solidFill>
              </a:rPr>
              <a:t>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  <a:solidFill>
                  <a:srgbClr val="FB3A05"/>
                </a:solidFill>
              </a:rPr>
              <a:t>3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  <a:solidFill>
                  <a:srgbClr val="FFFF00"/>
                </a:solidFill>
              </a:rPr>
              <a:t>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  <a:solidFill>
                  <a:srgbClr val="FFFF00"/>
                </a:solidFill>
              </a:rPr>
              <a:t>3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  <a:solidFill>
                  <a:srgbClr val="00B050"/>
                </a:solidFill>
              </a:rPr>
              <a:t>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  <a:solidFill>
                  <a:srgbClr val="00B050"/>
                </a:solidFill>
              </a:rPr>
              <a:t>3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  <a:solidFill>
                  <a:srgbClr val="00B0F0"/>
                </a:solidFill>
              </a:rPr>
              <a:t>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  <a:solidFill>
                  <a:srgbClr val="00B0F0"/>
                </a:solidFill>
              </a:rPr>
              <a:t>3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  <a:solidFill>
                  <a:schemeClr val="accent6"/>
                </a:solidFill>
              </a:rPr>
              <a:t>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  <a:solidFill>
                  <a:schemeClr val="accent6"/>
                </a:solidFill>
              </a:rPr>
              <a:t>3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6459538" marR="36576" lvl="1" indent="-6194425">
              <a:buClr>
                <a:srgbClr val="FF388C"/>
              </a:buClr>
              <a:buSzPct val="80000"/>
              <a:tabLst>
                <a:tab pos="6459538" algn="l"/>
                <a:tab pos="6548438" algn="l"/>
              </a:tabLst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=(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2"/>
                </a:solidFill>
              </a:rPr>
              <a:t>6.022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  <a:solidFill>
                  <a:srgbClr val="C00000"/>
                </a:solidFill>
              </a:rPr>
              <a:t>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  <a:solidFill>
                  <a:srgbClr val="C00000"/>
                </a:solidFill>
              </a:rPr>
              <a:t>5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)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  <a:solidFill>
                  <a:srgbClr val="FB3A05"/>
                </a:solidFill>
              </a:rPr>
              <a:t>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  <a:solidFill>
                  <a:srgbClr val="FB3A05"/>
                </a:solidFill>
              </a:rPr>
              <a:t>3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FB3A05"/>
                </a:solidFill>
              </a:rPr>
              <a:t>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x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FB3A05"/>
                </a:solidFill>
              </a:rPr>
              <a:t>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FFFF00"/>
                </a:solidFill>
              </a:rPr>
              <a:t>10</a:t>
            </a:r>
            <a:r>
              <a:rPr lang="en-SG" sz="2800" b="1" baseline="30000" dirty="0" smtClean="0">
                <a:ln>
                  <a:solidFill>
                    <a:srgbClr val="666666"/>
                  </a:solidFill>
                </a:ln>
                <a:solidFill>
                  <a:srgbClr val="FFFF00"/>
                </a:solidFill>
              </a:rPr>
              <a:t>3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FFFF00"/>
                </a:solidFill>
              </a:rPr>
              <a:t>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  <a:solidFill>
                  <a:srgbClr val="00B050"/>
                </a:solidFill>
              </a:rPr>
              <a:t>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  <a:solidFill>
                  <a:srgbClr val="00B050"/>
                </a:solidFill>
              </a:rPr>
              <a:t>3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00B050"/>
                </a:solidFill>
              </a:rPr>
              <a:t>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  <a:solidFill>
                  <a:srgbClr val="00B0F0"/>
                </a:solidFill>
              </a:rPr>
              <a:t>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  <a:solidFill>
                  <a:srgbClr val="00B0F0"/>
                </a:solidFill>
              </a:rPr>
              <a:t>3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  <a:solidFill>
                  <a:schemeClr val="accent6"/>
                </a:solidFill>
              </a:rPr>
              <a:t>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  <a:solidFill>
                  <a:schemeClr val="accent6"/>
                </a:solidFill>
              </a:rPr>
              <a:t>3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6459538" marR="36576" lvl="1" indent="-6194425">
              <a:buClr>
                <a:srgbClr val="FF388C"/>
              </a:buClr>
              <a:buSzPct val="80000"/>
              <a:tabLst>
                <a:tab pos="6459538" algn="l"/>
                <a:tab pos="6548438" algn="l"/>
              </a:tabLst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= 6.022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  <a:solidFill>
                  <a:srgbClr val="C00000"/>
                </a:solidFill>
              </a:rPr>
              <a:t>5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+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  <a:solidFill>
                  <a:srgbClr val="FB3A05"/>
                </a:solidFill>
              </a:rPr>
              <a:t>3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+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  <a:solidFill>
                  <a:srgbClr val="FFFF00"/>
                </a:solidFill>
              </a:rPr>
              <a:t>3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+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  <a:solidFill>
                  <a:srgbClr val="00B050"/>
                </a:solidFill>
              </a:rPr>
              <a:t>3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+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  <a:solidFill>
                  <a:srgbClr val="00B0F0"/>
                </a:solidFill>
              </a:rPr>
              <a:t>3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+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  <a:solidFill>
                  <a:schemeClr val="accent6"/>
                </a:solidFill>
              </a:rPr>
              <a:t>3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</a:rPr>
              <a:t>+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en-SG" sz="2800" b="1" baseline="30000" dirty="0" smtClean="0">
              <a:ln>
                <a:solidFill>
                  <a:srgbClr val="666666"/>
                </a:solidFill>
              </a:ln>
              <a:solidFill>
                <a:schemeClr val="accent4">
                  <a:lumMod val="75000"/>
                </a:schemeClr>
              </a:solidFill>
            </a:endParaRPr>
          </a:p>
          <a:p>
            <a:pPr marL="6459538" marR="36576" lvl="1" indent="-6194425">
              <a:buClr>
                <a:srgbClr val="FF388C"/>
              </a:buClr>
              <a:buSzPct val="80000"/>
              <a:tabLst>
                <a:tab pos="6459538" algn="l"/>
                <a:tab pos="6548438" algn="l"/>
              </a:tabLst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= 6.022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x10</a:t>
            </a:r>
            <a:r>
              <a:rPr lang="en-SG" sz="2800" b="1" baseline="30000" dirty="0" err="1" smtClean="0">
                <a:ln>
                  <a:solidFill>
                    <a:srgbClr val="666666"/>
                  </a:solidFill>
                </a:ln>
                <a:solidFill>
                  <a:srgbClr val="C00000"/>
                </a:solidFill>
              </a:rPr>
              <a:t>23</a:t>
            </a:r>
            <a:endParaRPr lang="en-SG" sz="2800" b="1" dirty="0" smtClean="0">
              <a:ln>
                <a:solidFill>
                  <a:srgbClr val="666666"/>
                </a:solidFill>
              </a:ln>
              <a:solidFill>
                <a:srgbClr val="C00000"/>
              </a:solidFill>
            </a:endParaRPr>
          </a:p>
          <a:p>
            <a:pPr marL="6459538" marR="36576" lvl="1" indent="-6194425">
              <a:buClr>
                <a:srgbClr val="FF388C"/>
              </a:buClr>
              <a:buSzPct val="80000"/>
              <a:tabLst>
                <a:tab pos="6459538" algn="l"/>
                <a:tab pos="6548438" algn="l"/>
              </a:tabLst>
            </a:pPr>
            <a:endParaRPr lang="en-SG" sz="2800" b="1" dirty="0" smtClean="0">
              <a:ln>
                <a:solidFill>
                  <a:srgbClr val="666666"/>
                </a:solidFill>
              </a:ln>
              <a:solidFill>
                <a:schemeClr val="accent2"/>
              </a:solidFill>
            </a:endParaRPr>
          </a:p>
          <a:p>
            <a:pPr marL="261938" marR="36576" lvl="1" indent="3175">
              <a:buClr>
                <a:srgbClr val="FF388C"/>
              </a:buClr>
              <a:buSzPct val="80000"/>
              <a:buFont typeface="Wingdings" pitchFamily="2" charset="2"/>
              <a:buChar char="v"/>
              <a:tabLst>
                <a:tab pos="261938" algn="l"/>
                <a:tab pos="6548438" algn="l"/>
              </a:tabLst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0.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00B05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FFFF0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FB3A05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rgbClr val="C00000"/>
                </a:solidFill>
              </a:rPr>
              <a:t>000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001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66</a:t>
            </a:r>
          </a:p>
          <a:p>
            <a:pPr marL="261938" marR="36576" lvl="1" indent="3175">
              <a:buClr>
                <a:srgbClr val="FF388C"/>
              </a:buClr>
              <a:buSzPct val="80000"/>
              <a:tabLst>
                <a:tab pos="261938" algn="l"/>
                <a:tab pos="6548438" algn="l"/>
              </a:tabLst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=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1.66x10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3108" y="585789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-24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785794"/>
            <a:ext cx="8929718" cy="56938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It is often impossible to obtain the exact value of the quantity under investigation</a:t>
            </a: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Significant figures: the meaningful digits in a measured or calculated quantity</a:t>
            </a: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when significant figures are used, </a:t>
            </a:r>
            <a:r>
              <a:rPr lang="en-SG" sz="2800" b="1" i="1" smtClean="0">
                <a:ln>
                  <a:solidFill>
                    <a:srgbClr val="666666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the last digit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is understood to be </a:t>
            </a:r>
            <a:r>
              <a:rPr lang="en-SG" sz="2800" b="1" i="1" dirty="0" smtClean="0">
                <a:ln>
                  <a:solidFill>
                    <a:srgbClr val="666666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uncertain</a:t>
            </a: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Example:  </a:t>
            </a: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Volume measured,           </a:t>
            </a:r>
            <a:r>
              <a:rPr lang="en-SG" sz="2400" b="1" dirty="0" err="1" smtClean="0">
                <a:ln>
                  <a:solidFill>
                    <a:srgbClr val="666666"/>
                  </a:solidFill>
                </a:ln>
              </a:rPr>
              <a:t>V</a:t>
            </a:r>
            <a:r>
              <a:rPr lang="en-SG" sz="2400" b="1" baseline="-25000" dirty="0" err="1" smtClean="0">
                <a:ln>
                  <a:solidFill>
                    <a:srgbClr val="666666"/>
                  </a:solidFill>
                </a:ln>
              </a:rPr>
              <a:t>m</a:t>
            </a:r>
            <a:r>
              <a:rPr lang="en-SG" sz="2400" b="1" baseline="-25000" dirty="0" smtClean="0">
                <a:ln>
                  <a:solidFill>
                    <a:srgbClr val="666666"/>
                  </a:solidFill>
                </a:ln>
              </a:rPr>
              <a:t> </a:t>
            </a: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= 6       </a:t>
            </a:r>
            <a:r>
              <a:rPr lang="en-SG" sz="2400" b="1" dirty="0" err="1" smtClean="0">
                <a:ln>
                  <a:solidFill>
                    <a:srgbClr val="666666"/>
                  </a:solidFill>
                </a:ln>
              </a:rPr>
              <a:t>mL</a:t>
            </a:r>
            <a:endParaRPr lang="en-SG" sz="24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uncertainty of measurement for </a:t>
            </a:r>
            <a:r>
              <a:rPr lang="en-SG" sz="2400" b="1" dirty="0" err="1" smtClean="0">
                <a:ln>
                  <a:solidFill>
                    <a:srgbClr val="666666"/>
                  </a:solidFill>
                </a:ln>
              </a:rPr>
              <a:t>device,V</a:t>
            </a:r>
            <a:r>
              <a:rPr lang="en-SG" sz="2400" b="1" baseline="-25000" dirty="0" err="1" smtClean="0">
                <a:ln>
                  <a:solidFill>
                    <a:srgbClr val="666666"/>
                  </a:solidFill>
                </a:ln>
              </a:rPr>
              <a:t>un</a:t>
            </a: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= 1       </a:t>
            </a:r>
            <a:r>
              <a:rPr lang="en-SG" sz="2400" b="1" dirty="0" err="1" smtClean="0">
                <a:ln>
                  <a:solidFill>
                    <a:srgbClr val="666666"/>
                  </a:solidFill>
                </a:ln>
              </a:rPr>
              <a:t>mL</a:t>
            </a:r>
            <a:endParaRPr lang="en-SG" sz="24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                                   So, actual volume, V</a:t>
            </a:r>
            <a:r>
              <a:rPr lang="en-SG" sz="2400" b="1" baseline="-25000" dirty="0" smtClean="0">
                <a:ln>
                  <a:solidFill>
                    <a:srgbClr val="666666"/>
                  </a:solidFill>
                </a:ln>
              </a:rPr>
              <a:t>ac</a:t>
            </a: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= (6</a:t>
            </a:r>
            <a:r>
              <a:rPr lang="en-SG" sz="2400" b="1" dirty="0" smtClean="0">
                <a:ln>
                  <a:solidFill>
                    <a:srgbClr val="666666"/>
                  </a:solidFill>
                </a:ln>
                <a:sym typeface="Symbol"/>
              </a:rPr>
              <a:t>1)</a:t>
            </a: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 </a:t>
            </a:r>
            <a:r>
              <a:rPr lang="en-SG" sz="2400" b="1" dirty="0" err="1" smtClean="0">
                <a:ln>
                  <a:solidFill>
                    <a:srgbClr val="666666"/>
                  </a:solidFill>
                </a:ln>
              </a:rPr>
              <a:t>mL</a:t>
            </a:r>
            <a:endParaRPr lang="en-SG" sz="2400" b="1" dirty="0" smtClean="0">
              <a:ln>
                <a:solidFill>
                  <a:srgbClr val="666666"/>
                </a:solidFill>
              </a:ln>
              <a:sym typeface="Symbol"/>
            </a:endParaRP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400" b="1" dirty="0" smtClean="0">
                <a:ln>
                  <a:solidFill>
                    <a:srgbClr val="666666"/>
                  </a:solidFill>
                </a:ln>
                <a:sym typeface="Symbol"/>
              </a:rPr>
              <a:t>                               </a:t>
            </a: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actual volume range </a:t>
            </a:r>
            <a:r>
              <a:rPr lang="en-SG" sz="2400" b="1" dirty="0" smtClean="0">
                <a:ln>
                  <a:solidFill>
                    <a:srgbClr val="666666"/>
                  </a:solidFill>
                </a:ln>
                <a:sym typeface="Symbol"/>
              </a:rPr>
              <a:t> 7  V</a:t>
            </a:r>
            <a:r>
              <a:rPr lang="en-SG" sz="2400" b="1" baseline="-25000" dirty="0" smtClean="0">
                <a:ln>
                  <a:solidFill>
                    <a:srgbClr val="666666"/>
                  </a:solidFill>
                </a:ln>
                <a:sym typeface="Symbol"/>
              </a:rPr>
              <a:t>ac</a:t>
            </a:r>
            <a:r>
              <a:rPr lang="en-SG" sz="2400" b="1" dirty="0" smtClean="0">
                <a:ln>
                  <a:solidFill>
                    <a:srgbClr val="666666"/>
                  </a:solidFill>
                </a:ln>
                <a:sym typeface="Symbol"/>
              </a:rPr>
              <a:t>  5 </a:t>
            </a:r>
            <a:r>
              <a:rPr lang="en-SG" sz="2400" b="1" dirty="0" err="1" smtClean="0">
                <a:ln>
                  <a:solidFill>
                    <a:srgbClr val="666666"/>
                  </a:solidFill>
                </a:ln>
              </a:rPr>
              <a:t>mL</a:t>
            </a:r>
            <a:endParaRPr lang="en-SG" sz="2400" b="1" dirty="0" smtClean="0">
              <a:ln>
                <a:solidFill>
                  <a:srgbClr val="666666"/>
                </a:solidFill>
              </a:ln>
              <a:sym typeface="Symbol"/>
            </a:endParaRP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400" b="1" dirty="0" smtClean="0">
                <a:ln>
                  <a:solidFill>
                    <a:srgbClr val="666666"/>
                  </a:solidFill>
                </a:ln>
                <a:sym typeface="Symbol"/>
              </a:rPr>
              <a:t>Here, 6 significant figure which is uncertain by  1 </a:t>
            </a:r>
            <a:r>
              <a:rPr lang="en-SG" sz="2400" b="1" dirty="0" err="1" smtClean="0">
                <a:ln>
                  <a:solidFill>
                    <a:srgbClr val="666666"/>
                  </a:solidFill>
                </a:ln>
              </a:rPr>
              <a:t>mL</a:t>
            </a:r>
            <a:r>
              <a:rPr lang="en-SG" sz="2400" b="1" dirty="0" smtClean="0">
                <a:ln>
                  <a:solidFill>
                    <a:srgbClr val="666666"/>
                  </a:solidFill>
                </a:ln>
                <a:sym typeface="Symbol"/>
              </a:rPr>
              <a:t> 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endParaRPr lang="en-SG" sz="2400" b="1" dirty="0" smtClean="0">
              <a:ln>
                <a:solidFill>
                  <a:srgbClr val="666666"/>
                </a:solidFill>
              </a:ln>
              <a:sym typeface="Symbol"/>
            </a:endParaRPr>
          </a:p>
          <a:p>
            <a:pPr marL="265113" marR="36576" lvl="1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400" b="1" dirty="0" smtClean="0">
                <a:ln>
                  <a:solidFill>
                    <a:srgbClr val="666666"/>
                  </a:solidFill>
                </a:ln>
                <a:sym typeface="Symbol"/>
              </a:rPr>
              <a:t> Further improved device, more significant figure</a:t>
            </a:r>
          </a:p>
          <a:p>
            <a:pPr marL="265113" marR="36576" lvl="1">
              <a:buClr>
                <a:srgbClr val="FF388C"/>
              </a:buClr>
              <a:buSzPct val="80000"/>
            </a:pPr>
            <a:r>
              <a:rPr lang="en-SG" sz="2400" b="1" dirty="0" smtClean="0">
                <a:ln>
                  <a:solidFill>
                    <a:srgbClr val="666666"/>
                  </a:solidFill>
                </a:ln>
                <a:sym typeface="Symbol"/>
              </a:rPr>
              <a:t>                             V</a:t>
            </a:r>
            <a:r>
              <a:rPr lang="en-SG" sz="2400" b="1" baseline="-25000" dirty="0" smtClean="0">
                <a:ln>
                  <a:solidFill>
                    <a:srgbClr val="666666"/>
                  </a:solidFill>
                </a:ln>
                <a:sym typeface="Symbol"/>
              </a:rPr>
              <a:t>ac</a:t>
            </a:r>
            <a:r>
              <a:rPr lang="en-SG" sz="2400" b="1" dirty="0" smtClean="0">
                <a:ln>
                  <a:solidFill>
                    <a:srgbClr val="666666"/>
                  </a:solidFill>
                </a:ln>
                <a:sym typeface="Symbol"/>
              </a:rPr>
              <a:t>=(6.0  0.1) </a:t>
            </a:r>
            <a:r>
              <a:rPr lang="en-SG" sz="2400" b="1" dirty="0" err="1" smtClean="0">
                <a:ln>
                  <a:solidFill>
                    <a:srgbClr val="666666"/>
                  </a:solidFill>
                </a:ln>
              </a:rPr>
              <a:t>mL</a:t>
            </a: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 </a:t>
            </a:r>
            <a:r>
              <a:rPr lang="en-SG" sz="2400" b="1" dirty="0" smtClean="0">
                <a:ln>
                  <a:solidFill>
                    <a:srgbClr val="666666"/>
                  </a:solidFill>
                </a:ln>
                <a:sym typeface="Symbol"/>
              </a:rPr>
              <a:t>; 6.1  V</a:t>
            </a:r>
            <a:r>
              <a:rPr lang="en-SG" sz="2400" b="1" baseline="-25000" dirty="0" smtClean="0">
                <a:ln>
                  <a:solidFill>
                    <a:srgbClr val="666666"/>
                  </a:solidFill>
                </a:ln>
                <a:sym typeface="Symbol"/>
              </a:rPr>
              <a:t>ac</a:t>
            </a:r>
            <a:r>
              <a:rPr lang="en-SG" sz="2400" b="1" dirty="0" smtClean="0">
                <a:ln>
                  <a:solidFill>
                    <a:srgbClr val="666666"/>
                  </a:solidFill>
                </a:ln>
                <a:sym typeface="Symbol"/>
              </a:rPr>
              <a:t>  5.9 </a:t>
            </a:r>
            <a:r>
              <a:rPr lang="en-SG" sz="2400" b="1" dirty="0" err="1" smtClean="0">
                <a:ln>
                  <a:solidFill>
                    <a:srgbClr val="666666"/>
                  </a:solidFill>
                </a:ln>
              </a:rPr>
              <a:t>mL</a:t>
            </a:r>
            <a:endParaRPr lang="en-SG" sz="2400" b="1" dirty="0" smtClean="0">
              <a:ln>
                <a:solidFill>
                  <a:srgbClr val="666666"/>
                </a:solidFill>
              </a:ln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971EC-64DA-4922-94A6-F1FC2261A24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0" y="0"/>
            <a:ext cx="9144000" cy="78581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Significant figures</a:t>
            </a: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6FCB0A-6FCB-4AEC-9899-3E2F943D0C0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2820988" y="106363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3200" dirty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-2071734" y="3143248"/>
            <a:ext cx="78486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78581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algn="ctr">
              <a:spcBef>
                <a:spcPct val="0"/>
              </a:spcBef>
              <a:defRPr/>
            </a:pPr>
            <a:r>
              <a:rPr lang="en-US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Guidelines for significant </a:t>
            </a:r>
            <a:r>
              <a:rPr kumimoji="0" lang="en-US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figures</a:t>
            </a: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85794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All non-zero numbers are significant</a:t>
            </a:r>
          </a:p>
          <a:p>
            <a:pPr marL="711200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1.234 kg           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 4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significant figures</a:t>
            </a:r>
          </a:p>
          <a:p>
            <a:pPr marL="265113" marR="36576" lvl="1" algn="just">
              <a:buClr>
                <a:srgbClr val="FF388C"/>
              </a:buClr>
              <a:buSzPct val="80000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Zeros between nonzero digits are significant</a:t>
            </a:r>
          </a:p>
          <a:p>
            <a:pPr marL="711200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6.06 m               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significant figures</a:t>
            </a:r>
          </a:p>
          <a:p>
            <a:pPr marL="265113" marR="36576" lvl="1" algn="just">
              <a:buClr>
                <a:srgbClr val="FF388C"/>
              </a:buClr>
              <a:buSzPct val="80000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Zeros that do nothing but set the decimal point are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not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significant</a:t>
            </a:r>
          </a:p>
          <a:p>
            <a:pPr marL="711200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0.08 L &amp; 0.0008 L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significant figure for both</a:t>
            </a: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If a number is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ym typeface="Symbol"/>
              </a:rPr>
              <a:t>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1, then all zeros to the right of the decimal point are significant</a:t>
            </a:r>
          </a:p>
          <a:p>
            <a:pPr marL="539750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2.0 mg               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significant figures</a:t>
            </a:r>
          </a:p>
          <a:p>
            <a:pPr marL="711200" marR="36576" lvl="1" algn="just">
              <a:buClr>
                <a:srgbClr val="FF388C"/>
              </a:buClr>
              <a:buSzPct val="80000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6FCB0A-6FCB-4AEC-9899-3E2F943D0C0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2820988" y="106363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3200" dirty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-2071734" y="3143248"/>
            <a:ext cx="78486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78581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algn="ctr">
              <a:spcBef>
                <a:spcPct val="0"/>
              </a:spcBef>
              <a:defRPr/>
            </a:pPr>
            <a:r>
              <a:rPr lang="en-US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Guidelines for significant </a:t>
            </a:r>
            <a:r>
              <a:rPr kumimoji="0" lang="en-US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figures</a:t>
            </a: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85794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If a number is &lt;1, then only the zeros that are at the end and in the middle of the number are significant</a:t>
            </a:r>
          </a:p>
          <a:p>
            <a:pPr marL="711200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0.00420 g 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significant figures</a:t>
            </a:r>
          </a:p>
          <a:p>
            <a:pPr marL="711200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endParaRPr lang="en-SG" sz="1600" b="1" dirty="0" smtClean="0">
              <a:ln>
                <a:solidFill>
                  <a:srgbClr val="666666"/>
                </a:solidFill>
              </a:ln>
            </a:endParaRPr>
          </a:p>
          <a:p>
            <a:pPr marL="261938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For numbers that do not contain decimal points, the trailing zeros (that is, zeros after the last nonzero digit) may or may not be significant.</a:t>
            </a:r>
          </a:p>
          <a:p>
            <a:pPr marL="623888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</a:t>
            </a:r>
            <a:r>
              <a:rPr lang="en-SG" sz="2800" b="1" dirty="0" err="1" smtClean="0">
                <a:ln>
                  <a:solidFill>
                    <a:srgbClr val="666666"/>
                  </a:solidFill>
                </a:ln>
              </a:rPr>
              <a:t>400cm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1 or 2 or 3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significant figures !!</a:t>
            </a:r>
          </a:p>
          <a:p>
            <a:pPr marL="261938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Can avoid this ambiguity by using the scientific notation. </a:t>
            </a:r>
          </a:p>
          <a:p>
            <a:pPr marL="623888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400                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significant figures</a:t>
            </a:r>
          </a:p>
          <a:p>
            <a:pPr marL="623888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4.0 x 10</a:t>
            </a:r>
            <a:r>
              <a:rPr lang="en-US" sz="2800" b="1" baseline="30000" dirty="0" smtClean="0">
                <a:ln>
                  <a:solidFill>
                    <a:srgbClr val="666666"/>
                  </a:solidFill>
                </a:ln>
              </a:rPr>
              <a:t>2          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 2 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significant figures</a:t>
            </a:r>
          </a:p>
          <a:p>
            <a:pPr marL="623888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</a:t>
            </a:r>
            <a:r>
              <a:rPr lang="en-US" sz="2800" b="1" dirty="0" err="1" smtClean="0">
                <a:ln>
                  <a:solidFill>
                    <a:srgbClr val="666666"/>
                  </a:solidFill>
                </a:ln>
              </a:rPr>
              <a:t>4.00x10</a:t>
            </a:r>
            <a:r>
              <a:rPr lang="en-US" sz="2800" b="1" baseline="30000" dirty="0" err="1" smtClean="0">
                <a:ln>
                  <a:solidFill>
                    <a:srgbClr val="666666"/>
                  </a:solidFill>
                </a:ln>
              </a:rPr>
              <a:t>2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      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3 </a:t>
            </a: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significant figures</a:t>
            </a: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CF3395-D98E-45F2-B60D-93C141C1615F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857224" y="304800"/>
            <a:ext cx="87154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many significant figures are in each of the following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measurements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142976" y="1538575"/>
            <a:ext cx="1314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/>
              <a:t>32 </a:t>
            </a:r>
            <a:r>
              <a:rPr lang="en-US" sz="2400" dirty="0" err="1"/>
              <a:t>mL</a:t>
            </a:r>
            <a:endParaRPr lang="en-US" sz="2400" dirty="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105400" y="1538575"/>
            <a:ext cx="29835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2 significant figures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142976" y="2252955"/>
            <a:ext cx="143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/>
              <a:t>3002 </a:t>
            </a:r>
            <a:r>
              <a:rPr lang="en-US" sz="2400" dirty="0"/>
              <a:t>g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5105400" y="2246605"/>
            <a:ext cx="29835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4 significant figures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142976" y="2967335"/>
            <a:ext cx="18806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/>
              <a:t>0.0320 </a:t>
            </a:r>
            <a:r>
              <a:rPr lang="en-US" sz="2400" dirty="0" err="1"/>
              <a:t>m</a:t>
            </a:r>
            <a:r>
              <a:rPr lang="en-US" sz="2400" baseline="30000" dirty="0" err="1"/>
              <a:t>3</a:t>
            </a:r>
            <a:endParaRPr lang="en-US" sz="2400" dirty="0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5105400" y="2967335"/>
            <a:ext cx="29835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/>
              <a:t>3 significant figures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1142976" y="3686483"/>
            <a:ext cx="32592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/>
              <a:t>3.2 </a:t>
            </a:r>
            <a:r>
              <a:rPr lang="en-US" sz="2400" dirty="0"/>
              <a:t>x 10</a:t>
            </a:r>
            <a:r>
              <a:rPr lang="en-US" sz="2400" baseline="30000" dirty="0"/>
              <a:t>4</a:t>
            </a:r>
            <a:r>
              <a:rPr lang="en-US" sz="2400" dirty="0"/>
              <a:t> molecules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105400" y="3692833"/>
            <a:ext cx="29835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/>
              <a:t>2 significant figures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142976" y="4429132"/>
            <a:ext cx="14141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/>
              <a:t>320 </a:t>
            </a:r>
            <a:r>
              <a:rPr lang="en-US" sz="2400" dirty="0"/>
              <a:t>kg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5105400" y="4429132"/>
            <a:ext cx="3618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2 or 3 significant figures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52400" y="152400"/>
          <a:ext cx="639763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name="Clip" r:id="rId3" imgW="863796" imgH="1628738" progId="">
                  <p:embed/>
                </p:oleObj>
              </mc:Choice>
              <mc:Fallback>
                <p:oleObj name="Clip" r:id="rId3" imgW="863796" imgH="1628738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2400"/>
                        <a:ext cx="639763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142976" y="5747067"/>
            <a:ext cx="18549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/>
              <a:t>0.00032 g</a:t>
            </a:r>
            <a:endParaRPr lang="en-US" sz="2400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105400" y="5753417"/>
            <a:ext cx="29835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2 significant figures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42976" y="5110475"/>
            <a:ext cx="1499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sz="2400" dirty="0" smtClean="0"/>
              <a:t>32.0 kg</a:t>
            </a:r>
            <a:endParaRPr lang="en-US" sz="2400" dirty="0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105400" y="5110475"/>
            <a:ext cx="29835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 smtClean="0"/>
              <a:t>3 </a:t>
            </a:r>
            <a:r>
              <a:rPr lang="en-US" sz="2400" dirty="0"/>
              <a:t>significant figures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3" grpId="0"/>
      <p:bldP spid="24585" grpId="0"/>
      <p:bldP spid="24587" grpId="0"/>
      <p:bldP spid="24589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817"/>
          </a:xfrm>
        </p:spPr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87154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0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Introduction</a:t>
            </a:r>
          </a:p>
          <a:p>
            <a:pPr marL="265113" marR="36576" lvl="0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Study of Chemistry</a:t>
            </a:r>
          </a:p>
          <a:p>
            <a:pPr marL="265113" marR="36576" lvl="0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Classification of matter</a:t>
            </a:r>
          </a:p>
          <a:p>
            <a:pPr marL="265113" marR="36576" lvl="0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States of matter</a:t>
            </a:r>
          </a:p>
          <a:p>
            <a:pPr marL="265113" marR="36576" lvl="0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Physical and chemical properties of matter</a:t>
            </a:r>
          </a:p>
          <a:p>
            <a:pPr marL="265113" marR="36576" lvl="0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Measurement</a:t>
            </a:r>
            <a:endParaRPr lang="en-US" sz="2800" b="1" dirty="0">
              <a:ln>
                <a:solidFill>
                  <a:srgbClr val="666666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785794"/>
            <a:ext cx="89297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The answer cannot have more digits to the right of the decimal point than any of the original numbers.</a:t>
            </a:r>
          </a:p>
          <a:p>
            <a:pPr marL="711200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711200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B8D1E4-8B8D-4154-A327-C6AA531CFE3D}" type="slidenum">
              <a:rPr lang="en-US" smtClean="0"/>
              <a:pPr/>
              <a:t>40</a:t>
            </a:fld>
            <a:endParaRPr lang="en-US" smtClean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38208" y="2454284"/>
            <a:ext cx="1169988" cy="1247774"/>
            <a:chOff x="440" y="1561"/>
            <a:chExt cx="737" cy="786"/>
          </a:xfrm>
        </p:grpSpPr>
        <p:sp>
          <p:nvSpPr>
            <p:cNvPr id="34840" name="Text Box 8"/>
            <p:cNvSpPr txBox="1">
              <a:spLocks noChangeArrowheads="1"/>
            </p:cNvSpPr>
            <p:nvPr/>
          </p:nvSpPr>
          <p:spPr bwMode="auto">
            <a:xfrm>
              <a:off x="470" y="1561"/>
              <a:ext cx="7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/>
                <a:t>89.332</a:t>
              </a:r>
            </a:p>
          </p:txBody>
        </p:sp>
        <p:sp>
          <p:nvSpPr>
            <p:cNvPr id="34841" name="Text Box 9"/>
            <p:cNvSpPr txBox="1">
              <a:spLocks noChangeArrowheads="1"/>
            </p:cNvSpPr>
            <p:nvPr/>
          </p:nvSpPr>
          <p:spPr bwMode="auto">
            <a:xfrm>
              <a:off x="576" y="1776"/>
              <a:ext cx="3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1.1</a:t>
              </a:r>
            </a:p>
          </p:txBody>
        </p:sp>
        <p:sp>
          <p:nvSpPr>
            <p:cNvPr id="34842" name="Text Box 10"/>
            <p:cNvSpPr txBox="1">
              <a:spLocks noChangeArrowheads="1"/>
            </p:cNvSpPr>
            <p:nvPr/>
          </p:nvSpPr>
          <p:spPr bwMode="auto">
            <a:xfrm>
              <a:off x="460" y="1776"/>
              <a:ext cx="2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+</a:t>
              </a:r>
            </a:p>
          </p:txBody>
        </p:sp>
        <p:sp>
          <p:nvSpPr>
            <p:cNvPr id="34843" name="Line 11"/>
            <p:cNvSpPr>
              <a:spLocks noChangeShapeType="1"/>
            </p:cNvSpPr>
            <p:nvPr/>
          </p:nvSpPr>
          <p:spPr bwMode="auto">
            <a:xfrm>
              <a:off x="440" y="2064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44" name="Text Box 12"/>
            <p:cNvSpPr txBox="1">
              <a:spLocks noChangeArrowheads="1"/>
            </p:cNvSpPr>
            <p:nvPr/>
          </p:nvSpPr>
          <p:spPr bwMode="auto">
            <a:xfrm>
              <a:off x="472" y="2056"/>
              <a:ext cx="7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90.432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100258" y="3240101"/>
            <a:ext cx="3368675" cy="461963"/>
            <a:chOff x="1200" y="2056"/>
            <a:chExt cx="2122" cy="291"/>
          </a:xfrm>
        </p:grpSpPr>
        <p:sp>
          <p:nvSpPr>
            <p:cNvPr id="34838" name="Line 14"/>
            <p:cNvSpPr>
              <a:spLocks noChangeShapeType="1"/>
            </p:cNvSpPr>
            <p:nvPr/>
          </p:nvSpPr>
          <p:spPr bwMode="auto">
            <a:xfrm flipH="1">
              <a:off x="1200" y="219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39" name="Text Box 15"/>
            <p:cNvSpPr txBox="1">
              <a:spLocks noChangeArrowheads="1"/>
            </p:cNvSpPr>
            <p:nvPr/>
          </p:nvSpPr>
          <p:spPr bwMode="auto">
            <a:xfrm>
              <a:off x="1674" y="2056"/>
              <a:ext cx="16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round off to 90.4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024058" y="2776550"/>
            <a:ext cx="6989763" cy="461963"/>
            <a:chOff x="1200" y="1776"/>
            <a:chExt cx="4403" cy="291"/>
          </a:xfrm>
        </p:grpSpPr>
        <p:sp>
          <p:nvSpPr>
            <p:cNvPr id="34836" name="Line 16"/>
            <p:cNvSpPr>
              <a:spLocks noChangeShapeType="1"/>
            </p:cNvSpPr>
            <p:nvPr/>
          </p:nvSpPr>
          <p:spPr bwMode="auto">
            <a:xfrm flipH="1">
              <a:off x="1200" y="1920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37" name="Text Box 17"/>
            <p:cNvSpPr txBox="1">
              <a:spLocks noChangeArrowheads="1"/>
            </p:cNvSpPr>
            <p:nvPr/>
          </p:nvSpPr>
          <p:spPr bwMode="auto">
            <a:xfrm>
              <a:off x="1674" y="1776"/>
              <a:ext cx="39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one significant figure after decimal point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857224" y="4243399"/>
            <a:ext cx="1222375" cy="1185863"/>
            <a:chOff x="512" y="2688"/>
            <a:chExt cx="770" cy="747"/>
          </a:xfrm>
        </p:grpSpPr>
        <p:sp>
          <p:nvSpPr>
            <p:cNvPr id="34832" name="Text Box 21"/>
            <p:cNvSpPr txBox="1">
              <a:spLocks noChangeArrowheads="1"/>
            </p:cNvSpPr>
            <p:nvPr/>
          </p:nvSpPr>
          <p:spPr bwMode="auto">
            <a:xfrm>
              <a:off x="576" y="2688"/>
              <a:ext cx="49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3.70</a:t>
              </a:r>
            </a:p>
          </p:txBody>
        </p:sp>
        <p:sp>
          <p:nvSpPr>
            <p:cNvPr id="34833" name="Text Box 22"/>
            <p:cNvSpPr txBox="1">
              <a:spLocks noChangeArrowheads="1"/>
            </p:cNvSpPr>
            <p:nvPr/>
          </p:nvSpPr>
          <p:spPr bwMode="auto">
            <a:xfrm>
              <a:off x="512" y="2880"/>
              <a:ext cx="7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/>
                <a:t>-2.9133</a:t>
              </a:r>
            </a:p>
          </p:txBody>
        </p:sp>
        <p:sp>
          <p:nvSpPr>
            <p:cNvPr id="34834" name="Line 23"/>
            <p:cNvSpPr>
              <a:spLocks noChangeShapeType="1"/>
            </p:cNvSpPr>
            <p:nvPr/>
          </p:nvSpPr>
          <p:spPr bwMode="auto">
            <a:xfrm>
              <a:off x="528" y="3168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35" name="Text Box 24"/>
            <p:cNvSpPr txBox="1">
              <a:spLocks noChangeArrowheads="1"/>
            </p:cNvSpPr>
            <p:nvPr/>
          </p:nvSpPr>
          <p:spPr bwMode="auto">
            <a:xfrm>
              <a:off x="576" y="3144"/>
              <a:ext cx="7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0.7867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071662" y="4324366"/>
            <a:ext cx="7069138" cy="461963"/>
            <a:chOff x="1209" y="1602"/>
            <a:chExt cx="4453" cy="291"/>
          </a:xfrm>
        </p:grpSpPr>
        <p:sp>
          <p:nvSpPr>
            <p:cNvPr id="34830" name="Line 26"/>
            <p:cNvSpPr>
              <a:spLocks noChangeShapeType="1"/>
            </p:cNvSpPr>
            <p:nvPr/>
          </p:nvSpPr>
          <p:spPr bwMode="auto">
            <a:xfrm flipH="1">
              <a:off x="1209" y="1758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31" name="Text Box 27"/>
            <p:cNvSpPr txBox="1">
              <a:spLocks noChangeArrowheads="1"/>
            </p:cNvSpPr>
            <p:nvPr/>
          </p:nvSpPr>
          <p:spPr bwMode="auto">
            <a:xfrm>
              <a:off x="1674" y="1602"/>
              <a:ext cx="39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/>
                <a:t>two significant figures after decimal point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057374" y="4967301"/>
            <a:ext cx="3368675" cy="461963"/>
            <a:chOff x="1200" y="2056"/>
            <a:chExt cx="2122" cy="291"/>
          </a:xfrm>
        </p:grpSpPr>
        <p:sp>
          <p:nvSpPr>
            <p:cNvPr id="34828" name="Line 29"/>
            <p:cNvSpPr>
              <a:spLocks noChangeShapeType="1"/>
            </p:cNvSpPr>
            <p:nvPr/>
          </p:nvSpPr>
          <p:spPr bwMode="auto">
            <a:xfrm flipH="1">
              <a:off x="1200" y="219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29" name="Text Box 30"/>
            <p:cNvSpPr txBox="1">
              <a:spLocks noChangeArrowheads="1"/>
            </p:cNvSpPr>
            <p:nvPr/>
          </p:nvSpPr>
          <p:spPr bwMode="auto">
            <a:xfrm>
              <a:off x="1674" y="2056"/>
              <a:ext cx="16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/>
                <a:t>round off to 0.79</a:t>
              </a:r>
            </a:p>
          </p:txBody>
        </p:sp>
      </p:grpSp>
      <p:sp>
        <p:nvSpPr>
          <p:cNvPr id="29" name="Title 1"/>
          <p:cNvSpPr txBox="1">
            <a:spLocks/>
          </p:cNvSpPr>
          <p:nvPr/>
        </p:nvSpPr>
        <p:spPr>
          <a:xfrm>
            <a:off x="0" y="0"/>
            <a:ext cx="9144000" cy="78581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algn="ctr">
              <a:spcBef>
                <a:spcPct val="0"/>
              </a:spcBef>
              <a:defRPr/>
            </a:pPr>
            <a:r>
              <a:rPr lang="en-US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Addition or subtraction </a:t>
            </a: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785794"/>
            <a:ext cx="89297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</a:t>
            </a:r>
            <a:r>
              <a:rPr lang="en-US" sz="2800" dirty="0" smtClean="0"/>
              <a:t>The number of significant figures in the result is set by the original number that has the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smallest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number of significant figures</a:t>
            </a: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711200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711200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0"/>
            <a:ext cx="9144000" cy="78581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algn="ctr">
              <a:spcBef>
                <a:spcPct val="0"/>
              </a:spcBef>
              <a:defRPr/>
            </a:pPr>
            <a:r>
              <a:rPr lang="en-US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Multiplication and division</a:t>
            </a: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42910" y="2285992"/>
            <a:ext cx="7215238" cy="4357718"/>
            <a:chOff x="1295400" y="2514600"/>
            <a:chExt cx="6161241" cy="3532189"/>
          </a:xfrm>
        </p:grpSpPr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2197100" y="2514600"/>
              <a:ext cx="42037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sz="2400" dirty="0"/>
                <a:t>4.51 x 3.6666 = </a:t>
              </a:r>
              <a:r>
                <a:rPr lang="en-US" sz="2400" dirty="0" smtClean="0"/>
                <a:t>     16.536366</a:t>
              </a:r>
              <a:endParaRPr lang="en-US" sz="2400" dirty="0"/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6184647" y="2514600"/>
              <a:ext cx="9781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/>
                <a:t>= 16.5</a:t>
              </a: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V="1">
              <a:off x="2578101" y="2908304"/>
              <a:ext cx="0" cy="5334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1879600" y="3429005"/>
              <a:ext cx="1047751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/>
                <a:t>3 sig figs</a:t>
              </a:r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5181600" y="2908302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46" name="Text Box 15"/>
            <p:cNvSpPr txBox="1">
              <a:spLocks noChangeArrowheads="1"/>
            </p:cNvSpPr>
            <p:nvPr/>
          </p:nvSpPr>
          <p:spPr bwMode="auto">
            <a:xfrm>
              <a:off x="4483100" y="3429002"/>
              <a:ext cx="1104900" cy="708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/>
                <a:t>round to</a:t>
              </a:r>
            </a:p>
            <a:p>
              <a:pPr algn="l"/>
              <a:r>
                <a:rPr lang="en-US" sz="2000" dirty="0"/>
                <a:t>3 sig figs</a:t>
              </a:r>
            </a:p>
          </p:txBody>
        </p:sp>
        <p:sp>
          <p:nvSpPr>
            <p:cNvPr id="47" name="Text Box 16"/>
            <p:cNvSpPr txBox="1">
              <a:spLocks noChangeArrowheads="1"/>
            </p:cNvSpPr>
            <p:nvPr/>
          </p:nvSpPr>
          <p:spPr bwMode="auto">
            <a:xfrm>
              <a:off x="1676400" y="4419600"/>
              <a:ext cx="440216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/>
                <a:t>6.8 </a:t>
              </a:r>
              <a:r>
                <a:rPr lang="en-US" sz="2400" dirty="0">
                  <a:cs typeface="Arial" charset="0"/>
                </a:rPr>
                <a:t>÷ 112.04 = </a:t>
              </a:r>
              <a:r>
                <a:rPr lang="en-US" sz="2400" dirty="0" smtClean="0">
                  <a:cs typeface="Arial" charset="0"/>
                </a:rPr>
                <a:t>           0.0606926 </a:t>
              </a:r>
              <a:endParaRPr lang="en-US" sz="2400" dirty="0"/>
            </a:p>
          </p:txBody>
        </p:sp>
        <p:sp>
          <p:nvSpPr>
            <p:cNvPr id="48" name="Line 18"/>
            <p:cNvSpPr>
              <a:spLocks noChangeShapeType="1"/>
            </p:cNvSpPr>
            <p:nvPr/>
          </p:nvSpPr>
          <p:spPr bwMode="auto">
            <a:xfrm flipV="1">
              <a:off x="1993900" y="4914902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19"/>
            <p:cNvSpPr txBox="1">
              <a:spLocks noChangeArrowheads="1"/>
            </p:cNvSpPr>
            <p:nvPr/>
          </p:nvSpPr>
          <p:spPr bwMode="auto">
            <a:xfrm>
              <a:off x="1295400" y="5435602"/>
              <a:ext cx="9604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2 sig figs</a:t>
              </a: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 flipV="1">
              <a:off x="5191125" y="4879976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4492625" y="5400676"/>
              <a:ext cx="1012825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round to</a:t>
              </a:r>
            </a:p>
            <a:p>
              <a:pPr algn="l"/>
              <a:r>
                <a:rPr lang="en-US"/>
                <a:t>2 sig figs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324600" y="4495800"/>
              <a:ext cx="11320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= 0.061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785794"/>
            <a:ext cx="8929718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</a:t>
            </a:r>
            <a:r>
              <a:rPr lang="en-SG" sz="2800" dirty="0" smtClean="0"/>
              <a:t>Numbers from definitions or numbers of objects are considered to have an infinite number of significant figures</a:t>
            </a: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2800" dirty="0" smtClean="0"/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dirty="0" smtClean="0"/>
              <a:t>  If an object has a mass of 5.0 g, then the mass of nine such objects is</a:t>
            </a:r>
          </a:p>
          <a:p>
            <a:pPr marL="265113" marR="36576" lvl="1" algn="just">
              <a:buClr>
                <a:srgbClr val="FF388C"/>
              </a:buClr>
              <a:buSzPct val="80000"/>
            </a:pPr>
            <a:r>
              <a:rPr lang="en-SG" sz="2800" dirty="0" smtClean="0"/>
              <a:t>                       5.0 g x 9  = 45 g =45.0 g</a:t>
            </a:r>
          </a:p>
          <a:p>
            <a:pPr marL="265113" marR="36576" lvl="1" algn="just">
              <a:buClr>
                <a:srgbClr val="FF388C"/>
              </a:buClr>
              <a:buSzPct val="80000"/>
            </a:pPr>
            <a:endParaRPr lang="en-SG" sz="2800" dirty="0" smtClean="0"/>
          </a:p>
          <a:p>
            <a:pPr marL="265113" marR="36576" lvl="1" algn="just">
              <a:buClr>
                <a:srgbClr val="FF388C"/>
              </a:buClr>
              <a:buSzPct val="80000"/>
            </a:pPr>
            <a:endParaRPr lang="en-SG" sz="2800" dirty="0" smtClean="0"/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2800" dirty="0" smtClean="0"/>
          </a:p>
          <a:p>
            <a:pPr marL="265113" marR="36576" lvl="1" algn="just">
              <a:buClr>
                <a:srgbClr val="FF388C"/>
              </a:buClr>
              <a:buSzPct val="80000"/>
            </a:pPr>
            <a:endParaRPr lang="en-SG" sz="2000" dirty="0" smtClean="0"/>
          </a:p>
          <a:p>
            <a:pPr marL="265113" marR="36576" lvl="1" algn="just">
              <a:buClr>
                <a:srgbClr val="FF388C"/>
              </a:buClr>
              <a:buSzPct val="80000"/>
            </a:pPr>
            <a:r>
              <a:rPr lang="en-SG" sz="2000" dirty="0" smtClean="0"/>
              <a:t>The number 9 is exact and does not determine the number of significant figures.</a:t>
            </a:r>
          </a:p>
          <a:p>
            <a:pPr marL="265113" marR="36576" lvl="1" algn="just">
              <a:buClr>
                <a:srgbClr val="FF388C"/>
              </a:buClr>
              <a:buSzPct val="80000"/>
            </a:pPr>
            <a:endParaRPr lang="en-US" sz="2800" dirty="0" smtClean="0"/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711200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711200" marR="36576" lvl="1" algn="just">
              <a:buClr>
                <a:srgbClr val="FF388C"/>
              </a:buClr>
              <a:buSzPct val="80000"/>
              <a:buFont typeface="Wingdings" pitchFamily="2" charset="2"/>
              <a:buChar char="ü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lvl="1" algn="just">
              <a:buClr>
                <a:srgbClr val="FF388C"/>
              </a:buClr>
              <a:buSzPct val="80000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0"/>
            <a:ext cx="9144000" cy="78581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algn="ctr">
              <a:spcBef>
                <a:spcPct val="0"/>
              </a:spcBef>
              <a:defRPr/>
            </a:pPr>
            <a:r>
              <a:rPr kumimoji="0" lang="en-US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Exact numbers</a:t>
            </a: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161393" y="3786190"/>
            <a:ext cx="3410739" cy="1143008"/>
            <a:chOff x="1071538" y="3786190"/>
            <a:chExt cx="3410739" cy="1143008"/>
          </a:xfrm>
        </p:grpSpPr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V="1">
              <a:off x="1714480" y="3786190"/>
              <a:ext cx="0" cy="6580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r>
                <a:rPr lang="en-US" sz="2000" dirty="0" smtClean="0"/>
                <a:t>  </a:t>
              </a:r>
              <a:endParaRPr lang="en-US" sz="2000" dirty="0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V="1">
              <a:off x="3786182" y="3786190"/>
              <a:ext cx="0" cy="6580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1071538" y="4500570"/>
              <a:ext cx="119616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 smtClean="0"/>
                <a:t>2 sig </a:t>
              </a:r>
              <a:r>
                <a:rPr lang="en-US" sz="2000" dirty="0"/>
                <a:t>figs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3286116" y="4529088"/>
              <a:ext cx="119616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 smtClean="0"/>
                <a:t>2 </a:t>
              </a:r>
              <a:r>
                <a:rPr lang="en-US" sz="2000" dirty="0"/>
                <a:t>sig figs</a:t>
              </a:r>
            </a:p>
          </p:txBody>
        </p:sp>
      </p:grpSp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5643570" y="3286124"/>
            <a:ext cx="714380" cy="571504"/>
            <a:chOff x="1536" y="3600"/>
            <a:chExt cx="3120" cy="480"/>
          </a:xfrm>
        </p:grpSpPr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1536" y="3600"/>
              <a:ext cx="3120" cy="480"/>
            </a:xfrm>
            <a:prstGeom prst="line">
              <a:avLst/>
            </a:prstGeom>
            <a:noFill/>
            <a:ln w="3175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H="1">
              <a:off x="1536" y="3600"/>
              <a:ext cx="3120" cy="480"/>
            </a:xfrm>
            <a:prstGeom prst="line">
              <a:avLst/>
            </a:prstGeom>
            <a:noFill/>
            <a:ln w="3175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876300" y="5678482"/>
            <a:ext cx="13541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accurate</a:t>
            </a:r>
          </a:p>
          <a:p>
            <a:r>
              <a:rPr lang="en-US"/>
              <a:t>&amp;</a:t>
            </a:r>
          </a:p>
          <a:p>
            <a:r>
              <a:rPr lang="en-US"/>
              <a:t>precise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640138" y="5678482"/>
            <a:ext cx="16706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precise</a:t>
            </a:r>
          </a:p>
          <a:p>
            <a:r>
              <a:rPr lang="en-US" dirty="0"/>
              <a:t>but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not</a:t>
            </a:r>
            <a:r>
              <a:rPr lang="en-US" dirty="0"/>
              <a:t> accurate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672263" y="5678482"/>
            <a:ext cx="16706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not </a:t>
            </a:r>
            <a:r>
              <a:rPr lang="en-US" dirty="0"/>
              <a:t>accurate</a:t>
            </a:r>
          </a:p>
          <a:p>
            <a:r>
              <a:rPr lang="en-US" dirty="0"/>
              <a:t>&amp;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not </a:t>
            </a:r>
            <a:r>
              <a:rPr lang="en-US" dirty="0"/>
              <a:t>precise</a:t>
            </a:r>
          </a:p>
        </p:txBody>
      </p:sp>
      <p:pic>
        <p:nvPicPr>
          <p:cNvPr id="37895" name="Picture 10" descr="01_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 t="4036" b="13623"/>
          <a:stretch>
            <a:fillRect/>
          </a:stretch>
        </p:blipFill>
        <p:spPr bwMode="auto">
          <a:xfrm>
            <a:off x="152400" y="2714620"/>
            <a:ext cx="88392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78581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algn="ctr">
              <a:spcBef>
                <a:spcPct val="0"/>
              </a:spcBef>
              <a:defRPr/>
            </a:pPr>
            <a:r>
              <a:rPr lang="en-US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Accuracy and precision</a:t>
            </a: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85794"/>
            <a:ext cx="89297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Accuracy : how close a measurement is to the true value</a:t>
            </a: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Precision – how close a set of measurements are to each 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utoUpdateAnimBg="0"/>
      <p:bldP spid="28678" grpId="0" autoUpdateAnimBg="0"/>
      <p:bldP spid="2867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9D9851-EB3D-49FB-8082-DBDAF4A2D17A}" type="slidenum">
              <a:rPr lang="en-US" smtClean="0"/>
              <a:pPr/>
              <a:t>44</a:t>
            </a:fld>
            <a:endParaRPr lang="en-US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500034" y="4071942"/>
            <a:ext cx="8021748" cy="1752600"/>
            <a:chOff x="1401936" y="2895600"/>
            <a:chExt cx="8021748" cy="1752600"/>
          </a:xfrm>
        </p:grpSpPr>
        <p:sp>
          <p:nvSpPr>
            <p:cNvPr id="29733" name="Text Box 37"/>
            <p:cNvSpPr txBox="1">
              <a:spLocks noChangeArrowheads="1"/>
            </p:cNvSpPr>
            <p:nvPr/>
          </p:nvSpPr>
          <p:spPr bwMode="auto">
            <a:xfrm>
              <a:off x="1401936" y="2895600"/>
              <a:ext cx="802174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given quantity x conversion factor = desired quantity</a:t>
              </a:r>
            </a:p>
          </p:txBody>
        </p:sp>
        <p:sp>
          <p:nvSpPr>
            <p:cNvPr id="29734" name="Text Box 38"/>
            <p:cNvSpPr txBox="1">
              <a:spLocks noChangeArrowheads="1"/>
            </p:cNvSpPr>
            <p:nvPr/>
          </p:nvSpPr>
          <p:spPr bwMode="auto">
            <a:xfrm>
              <a:off x="2382837" y="3803650"/>
              <a:ext cx="186781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given unit </a:t>
              </a:r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29738" name="Text Box 42"/>
            <p:cNvSpPr txBox="1">
              <a:spLocks noChangeArrowheads="1"/>
            </p:cNvSpPr>
            <p:nvPr/>
          </p:nvSpPr>
          <p:spPr bwMode="auto">
            <a:xfrm>
              <a:off x="5900737" y="3810000"/>
              <a:ext cx="21788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= desired unit</a:t>
              </a:r>
            </a:p>
          </p:txBody>
        </p:sp>
        <p:grpSp>
          <p:nvGrpSpPr>
            <p:cNvPr id="2" name="Group 44"/>
            <p:cNvGrpSpPr>
              <a:grpSpLocks/>
            </p:cNvGrpSpPr>
            <p:nvPr/>
          </p:nvGrpSpPr>
          <p:grpSpPr bwMode="auto">
            <a:xfrm>
              <a:off x="4181475" y="3581398"/>
              <a:ext cx="1908175" cy="955675"/>
              <a:chOff x="1810" y="2761"/>
              <a:chExt cx="1202" cy="602"/>
            </a:xfrm>
          </p:grpSpPr>
          <p:sp>
            <p:nvSpPr>
              <p:cNvPr id="38923" name="Text Box 39"/>
              <p:cNvSpPr txBox="1">
                <a:spLocks noChangeArrowheads="1"/>
              </p:cNvSpPr>
              <p:nvPr/>
            </p:nvSpPr>
            <p:spPr bwMode="auto">
              <a:xfrm>
                <a:off x="1810" y="2761"/>
                <a:ext cx="120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desired unit</a:t>
                </a:r>
              </a:p>
            </p:txBody>
          </p:sp>
          <p:sp>
            <p:nvSpPr>
              <p:cNvPr id="38924" name="Text Box 40"/>
              <p:cNvSpPr txBox="1">
                <a:spLocks noChangeArrowheads="1"/>
              </p:cNvSpPr>
              <p:nvPr/>
            </p:nvSpPr>
            <p:spPr bwMode="auto">
              <a:xfrm>
                <a:off x="1895" y="3072"/>
                <a:ext cx="103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given unit</a:t>
                </a:r>
              </a:p>
            </p:txBody>
          </p:sp>
          <p:sp>
            <p:nvSpPr>
              <p:cNvPr id="38925" name="Line 43"/>
              <p:cNvSpPr>
                <a:spLocks noChangeShapeType="1"/>
              </p:cNvSpPr>
              <p:nvPr/>
            </p:nvSpPr>
            <p:spPr bwMode="auto">
              <a:xfrm>
                <a:off x="1837" y="3060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</p:grpSp>
        <p:sp>
          <p:nvSpPr>
            <p:cNvPr id="29742" name="Line 46"/>
            <p:cNvSpPr>
              <a:spLocks noChangeShapeType="1"/>
            </p:cNvSpPr>
            <p:nvPr/>
          </p:nvSpPr>
          <p:spPr bwMode="auto">
            <a:xfrm flipV="1">
              <a:off x="2611437" y="3733800"/>
              <a:ext cx="1066800" cy="6096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9743" name="Line 47"/>
            <p:cNvSpPr>
              <a:spLocks noChangeShapeType="1"/>
            </p:cNvSpPr>
            <p:nvPr/>
          </p:nvSpPr>
          <p:spPr bwMode="auto">
            <a:xfrm flipV="1">
              <a:off x="4516437" y="4038600"/>
              <a:ext cx="1066800" cy="6096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</p:grpSp>
      <p:sp>
        <p:nvSpPr>
          <p:cNvPr id="26" name="Title 1"/>
          <p:cNvSpPr txBox="1">
            <a:spLocks/>
          </p:cNvSpPr>
          <p:nvPr/>
        </p:nvSpPr>
        <p:spPr>
          <a:xfrm>
            <a:off x="0" y="0"/>
            <a:ext cx="9144000" cy="78581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algn="ctr">
              <a:spcBef>
                <a:spcPct val="0"/>
              </a:spcBef>
              <a:defRPr/>
            </a:pPr>
            <a:r>
              <a:rPr lang="en-US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Dimensional analysis</a:t>
            </a: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785794"/>
            <a:ext cx="892971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</a:t>
            </a:r>
            <a:r>
              <a:rPr lang="en-SG" sz="2800" dirty="0" smtClean="0"/>
              <a:t>Determine which unit conversion factor(s) are needed</a:t>
            </a:r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SG" sz="1200" dirty="0" smtClean="0"/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dirty="0" smtClean="0"/>
              <a:t>Carry units through calculation</a:t>
            </a:r>
          </a:p>
          <a:p>
            <a:pPr marL="265113" marR="36576" lvl="1" algn="just">
              <a:buClr>
                <a:srgbClr val="FF388C"/>
              </a:buClr>
              <a:buSzPct val="80000"/>
            </a:pPr>
            <a:endParaRPr lang="en-SG" sz="1200" dirty="0" smtClean="0"/>
          </a:p>
          <a:p>
            <a:pPr marL="265113" marR="36576" lvl="1" algn="just"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dirty="0" smtClean="0"/>
              <a:t> If all units cancel except for the desired unit(s), then the problem was solved correctly</a:t>
            </a: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3CA742-DCAC-4629-833F-5EA95A644F4C}" type="slidenum">
              <a:rPr lang="en-US"/>
              <a:pPr/>
              <a:t>45</a:t>
            </a:fld>
            <a:endParaRPr lang="en-US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000100" y="3857628"/>
            <a:ext cx="7543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/>
              <a:t>The speed of sound in air is about 343 m/s.  What is this speed in miles per </a:t>
            </a:r>
            <a:r>
              <a:rPr lang="en-US" sz="2800" dirty="0" smtClean="0"/>
              <a:t>hour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85720" y="3643314"/>
          <a:ext cx="639762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Clip" r:id="rId3" imgW="863796" imgH="1628738" progId="">
                  <p:embed/>
                </p:oleObj>
              </mc:Choice>
              <mc:Fallback>
                <p:oleObj name="Clip" r:id="rId3" imgW="863796" imgH="1628738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3643314"/>
                        <a:ext cx="639762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1142976" y="2330446"/>
            <a:ext cx="4475163" cy="955678"/>
            <a:chOff x="4648200" y="5029215"/>
            <a:chExt cx="4475163" cy="955678"/>
          </a:xfrm>
        </p:grpSpPr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4648200" y="5029215"/>
              <a:ext cx="4475163" cy="955678"/>
              <a:chOff x="528" y="2944"/>
              <a:chExt cx="2819" cy="602"/>
            </a:xfrm>
          </p:grpSpPr>
          <p:grpSp>
            <p:nvGrpSpPr>
              <p:cNvPr id="58" name="Group 8"/>
              <p:cNvGrpSpPr>
                <a:grpSpLocks/>
              </p:cNvGrpSpPr>
              <p:nvPr/>
            </p:nvGrpSpPr>
            <p:grpSpPr bwMode="auto">
              <a:xfrm>
                <a:off x="1360" y="2944"/>
                <a:ext cx="917" cy="602"/>
                <a:chOff x="2448" y="2256"/>
                <a:chExt cx="917" cy="602"/>
              </a:xfrm>
            </p:grpSpPr>
            <p:sp>
              <p:nvSpPr>
                <p:cNvPr id="6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715" y="2528"/>
                  <a:ext cx="340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800"/>
                    <a:t>1L</a:t>
                  </a:r>
                </a:p>
              </p:txBody>
            </p:sp>
            <p:sp>
              <p:nvSpPr>
                <p:cNvPr id="6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448" y="2256"/>
                  <a:ext cx="917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800" dirty="0"/>
                    <a:t>1000 </a:t>
                  </a:r>
                  <a:r>
                    <a:rPr lang="en-US" sz="2800" dirty="0" err="1"/>
                    <a:t>mL</a:t>
                  </a:r>
                  <a:endParaRPr lang="en-US" sz="2800" dirty="0"/>
                </a:p>
              </p:txBody>
            </p:sp>
            <p:sp>
              <p:nvSpPr>
                <p:cNvPr id="63" name="Line 11"/>
                <p:cNvSpPr>
                  <a:spLocks noChangeShapeType="1"/>
                </p:cNvSpPr>
                <p:nvPr/>
              </p:nvSpPr>
              <p:spPr bwMode="auto">
                <a:xfrm>
                  <a:off x="2496" y="2544"/>
                  <a:ext cx="76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800"/>
                </a:p>
              </p:txBody>
            </p:sp>
          </p:grpSp>
          <p:sp>
            <p:nvSpPr>
              <p:cNvPr id="59" name="Text Box 12"/>
              <p:cNvSpPr txBox="1">
                <a:spLocks noChangeArrowheads="1"/>
              </p:cNvSpPr>
              <p:nvPr/>
            </p:nvSpPr>
            <p:spPr bwMode="auto">
              <a:xfrm>
                <a:off x="528" y="3072"/>
                <a:ext cx="85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800" dirty="0"/>
                  <a:t>1.63 L x</a:t>
                </a:r>
              </a:p>
            </p:txBody>
          </p:sp>
          <p:sp>
            <p:nvSpPr>
              <p:cNvPr id="60" name="Text Box 13"/>
              <p:cNvSpPr txBox="1">
                <a:spLocks noChangeArrowheads="1"/>
              </p:cNvSpPr>
              <p:nvPr/>
            </p:nvSpPr>
            <p:spPr bwMode="auto">
              <a:xfrm>
                <a:off x="2235" y="3088"/>
                <a:ext cx="111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800"/>
                  <a:t>= 1630 mL</a:t>
                </a:r>
              </a:p>
            </p:txBody>
          </p:sp>
        </p:grp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 flipV="1">
              <a:off x="5410200" y="5410200"/>
              <a:ext cx="228600" cy="228600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6" name="Line 15"/>
            <p:cNvSpPr>
              <a:spLocks noChangeShapeType="1"/>
            </p:cNvSpPr>
            <p:nvPr/>
          </p:nvSpPr>
          <p:spPr bwMode="auto">
            <a:xfrm flipV="1">
              <a:off x="6553200" y="5638800"/>
              <a:ext cx="228600" cy="228600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1000100" y="1544628"/>
            <a:ext cx="52629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 dirty="0"/>
              <a:t>Conversion Unit 1 L = 1000 </a:t>
            </a:r>
            <a:r>
              <a:rPr lang="en-US" sz="2800" dirty="0" err="1"/>
              <a:t>mL</a:t>
            </a:r>
            <a:endParaRPr lang="en-US" sz="2800" dirty="0"/>
          </a:p>
        </p:txBody>
      </p:sp>
      <p:sp>
        <p:nvSpPr>
          <p:cNvPr id="65" name="Text Box 6"/>
          <p:cNvSpPr txBox="1">
            <a:spLocks noChangeArrowheads="1"/>
          </p:cNvSpPr>
          <p:nvPr/>
        </p:nvSpPr>
        <p:spPr bwMode="auto">
          <a:xfrm>
            <a:off x="857224" y="758810"/>
            <a:ext cx="55130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2800" b="1" dirty="0" smtClean="0"/>
              <a:t>How </a:t>
            </a:r>
            <a:r>
              <a:rPr lang="en-US" sz="2800" b="1" dirty="0"/>
              <a:t>many </a:t>
            </a:r>
            <a:r>
              <a:rPr lang="en-US" sz="2800" b="1" dirty="0" err="1"/>
              <a:t>mL</a:t>
            </a:r>
            <a:r>
              <a:rPr lang="en-US" sz="2800" b="1" dirty="0"/>
              <a:t> are in 1.63 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85918" y="1928802"/>
            <a:ext cx="3886200" cy="2286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2362200" y="53340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Practice related mathematical problems from Raymond Chang, </a:t>
            </a:r>
            <a:r>
              <a:rPr lang="en-US" i="1" dirty="0" err="1" smtClean="0"/>
              <a:t>10thEd</a:t>
            </a:r>
            <a:r>
              <a:rPr lang="en-US" i="1" dirty="0" smtClean="0"/>
              <a:t>. </a:t>
            </a:r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817"/>
          </a:xfrm>
        </p:spPr>
        <p:txBody>
          <a:bodyPr/>
          <a:lstStyle/>
          <a:p>
            <a:pPr algn="ctr"/>
            <a:r>
              <a:rPr lang="en-US" dirty="0" smtClean="0"/>
              <a:t>Chemistry !!!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8715404" cy="655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lvl="0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</a:t>
            </a:r>
            <a:endParaRPr lang="en-US" sz="2800" b="1" dirty="0">
              <a:ln>
                <a:solidFill>
                  <a:srgbClr val="666666"/>
                </a:solidFill>
              </a:ln>
            </a:endParaRPr>
          </a:p>
        </p:txBody>
      </p:sp>
      <p:pic>
        <p:nvPicPr>
          <p:cNvPr id="7" name="Picture 6" descr="animatedfireworks-14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214421"/>
            <a:ext cx="6429420" cy="4997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817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8715404" cy="1301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Chemistry: the central science</a:t>
            </a:r>
          </a:p>
          <a:p>
            <a:pPr marL="2651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endParaRPr lang="en-US" sz="2800" b="1" dirty="0" smtClean="0">
              <a:ln>
                <a:solidFill>
                  <a:srgbClr val="666666"/>
                </a:solidFill>
              </a:ln>
            </a:endParaRPr>
          </a:p>
        </p:txBody>
      </p:sp>
      <p:pic>
        <p:nvPicPr>
          <p:cNvPr id="6" name="Picture 5" descr="735988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428736"/>
            <a:ext cx="8143932" cy="53578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817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871540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US" sz="2800" b="1" dirty="0" smtClean="0">
                <a:ln>
                  <a:solidFill>
                    <a:srgbClr val="666666"/>
                  </a:solidFill>
                </a:ln>
              </a:rPr>
              <a:t>  </a:t>
            </a: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Health and Medicine</a:t>
            </a:r>
          </a:p>
          <a:p>
            <a:pPr marL="7223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 Sanitation systems</a:t>
            </a:r>
          </a:p>
          <a:p>
            <a:pPr marL="7223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 Surgery with </a:t>
            </a:r>
            <a:r>
              <a:rPr lang="en-SG" sz="2400" b="1" dirty="0" err="1" smtClean="0">
                <a:ln>
                  <a:solidFill>
                    <a:srgbClr val="666666"/>
                  </a:solidFill>
                </a:ln>
              </a:rPr>
              <a:t>anesthesia</a:t>
            </a:r>
            <a:endParaRPr lang="en-SG" sz="2400" b="1" dirty="0" smtClean="0">
              <a:ln>
                <a:solidFill>
                  <a:srgbClr val="666666"/>
                </a:solidFill>
              </a:ln>
            </a:endParaRPr>
          </a:p>
          <a:p>
            <a:pPr marL="7223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 Vaccines and antibiotics</a:t>
            </a:r>
          </a:p>
          <a:p>
            <a:pPr marL="7223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 Gene therapy</a:t>
            </a:r>
          </a:p>
          <a:p>
            <a:pPr marL="2651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Energy and Environment</a:t>
            </a:r>
          </a:p>
          <a:p>
            <a:pPr marL="7223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</a:t>
            </a: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Fossil fuels</a:t>
            </a:r>
          </a:p>
          <a:p>
            <a:pPr marL="7223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 Solar energy</a:t>
            </a:r>
          </a:p>
          <a:p>
            <a:pPr marL="7223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 Nuclear energy</a:t>
            </a:r>
          </a:p>
          <a:p>
            <a:pPr marL="265113" marR="36576" algn="just">
              <a:lnSpc>
                <a:spcPct val="150000"/>
              </a:lnSpc>
              <a:buClr>
                <a:srgbClr val="FF388C"/>
              </a:buClr>
              <a:buSzPct val="80000"/>
            </a:pPr>
            <a:endParaRPr lang="en-SG" sz="2800" b="1" dirty="0" smtClean="0">
              <a:ln>
                <a:solidFill>
                  <a:srgbClr val="666666"/>
                </a:solidFill>
              </a:ln>
            </a:endParaRP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4" y="4857760"/>
            <a:ext cx="2695575" cy="1695450"/>
          </a:xfrm>
          <a:prstGeom prst="rect">
            <a:avLst/>
          </a:prstGeom>
        </p:spPr>
      </p:pic>
      <p:pic>
        <p:nvPicPr>
          <p:cNvPr id="7" name="Picture 6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881" y="950120"/>
            <a:ext cx="1905000" cy="1800225"/>
          </a:xfrm>
          <a:prstGeom prst="rect">
            <a:avLst/>
          </a:prstGeom>
        </p:spPr>
      </p:pic>
      <p:pic>
        <p:nvPicPr>
          <p:cNvPr id="8" name="Picture 7" descr="images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64" y="271462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mage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113613">
            <a:off x="5417600" y="3754742"/>
            <a:ext cx="2466975" cy="1847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85794"/>
            <a:ext cx="871540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Material and Technology</a:t>
            </a:r>
          </a:p>
          <a:p>
            <a:pPr marL="722313" marR="36576" lvl="1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 Polymers, ceramics, liquid crystals</a:t>
            </a:r>
          </a:p>
          <a:p>
            <a:pPr marL="722313" marR="36576" lvl="1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 Room-temperature superconductors</a:t>
            </a:r>
          </a:p>
          <a:p>
            <a:pPr marL="722313" marR="36576" lvl="1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 Molecular computing</a:t>
            </a:r>
          </a:p>
          <a:p>
            <a:pPr marL="2651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v"/>
            </a:pPr>
            <a:r>
              <a:rPr lang="en-SG" sz="2800" b="1" dirty="0" smtClean="0">
                <a:ln>
                  <a:solidFill>
                    <a:srgbClr val="666666"/>
                  </a:solidFill>
                </a:ln>
              </a:rPr>
              <a:t>  Food and Agriculture</a:t>
            </a:r>
          </a:p>
          <a:p>
            <a:pPr marL="7223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 Genetically modified crops</a:t>
            </a:r>
          </a:p>
          <a:p>
            <a:pPr marL="7223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 “Natural” pesticides</a:t>
            </a:r>
          </a:p>
          <a:p>
            <a:pPr marL="722313" marR="36576" algn="just">
              <a:lnSpc>
                <a:spcPct val="150000"/>
              </a:lnSpc>
              <a:buClr>
                <a:srgbClr val="FF388C"/>
              </a:buClr>
              <a:buSzPct val="80000"/>
              <a:buFont typeface="Wingdings" pitchFamily="2" charset="2"/>
              <a:buChar char="ü"/>
            </a:pPr>
            <a:r>
              <a:rPr lang="en-SG" sz="2400" b="1" dirty="0" smtClean="0">
                <a:ln>
                  <a:solidFill>
                    <a:srgbClr val="666666"/>
                  </a:solidFill>
                </a:ln>
              </a:rPr>
              <a:t> Specialized fertilizers</a:t>
            </a:r>
          </a:p>
          <a:p>
            <a:pPr marL="265113" marR="36576" algn="just">
              <a:buClr>
                <a:srgbClr val="FF388C"/>
              </a:buClr>
              <a:buSzPct val="80000"/>
            </a:pPr>
            <a:endParaRPr lang="en-SG" sz="2400" b="1" dirty="0" smtClean="0">
              <a:ln>
                <a:solidFill>
                  <a:srgbClr val="666666"/>
                </a:solidFill>
              </a:ln>
            </a:endParaRPr>
          </a:p>
          <a:p>
            <a:pPr marL="265113" marR="36576" algn="just">
              <a:buClr>
                <a:srgbClr val="FF388C"/>
              </a:buClr>
              <a:buSzPct val="80000"/>
            </a:pPr>
            <a:r>
              <a:rPr lang="en-SG" sz="2000" b="1" dirty="0" smtClean="0">
                <a:solidFill>
                  <a:schemeClr val="accent6">
                    <a:lumMod val="50000"/>
                  </a:schemeClr>
                </a:solidFill>
              </a:rPr>
              <a:t>A good knowledge of the subject will better enable you to appreciate its impact on society and on you as an individual.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817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9" name="Picture 8" descr="Hwang_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311691" y="571480"/>
            <a:ext cx="2832309" cy="17780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72330" y="2214554"/>
            <a:ext cx="2832309" cy="1837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81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Study of Chemistry</a:t>
            </a:r>
            <a:endParaRPr lang="en-US" dirty="0"/>
          </a:p>
        </p:txBody>
      </p:sp>
      <p:pic>
        <p:nvPicPr>
          <p:cNvPr id="4" name="Picture 5" descr="01_02"/>
          <p:cNvPicPr>
            <a:picLocks noChangeAspect="1" noChangeArrowheads="1"/>
          </p:cNvPicPr>
          <p:nvPr/>
        </p:nvPicPr>
        <p:blipFill>
          <a:blip r:embed="rId2"/>
          <a:srcRect t="4417"/>
          <a:stretch>
            <a:fillRect/>
          </a:stretch>
        </p:blipFill>
        <p:spPr bwMode="auto">
          <a:xfrm>
            <a:off x="0" y="1428736"/>
            <a:ext cx="8839200" cy="42862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inf_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1571612"/>
            <a:ext cx="5000660" cy="41434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160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Macroscopic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594350" y="1143000"/>
            <a:ext cx="1525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Microscopic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2050</TotalTime>
  <Words>2359</Words>
  <Application>Microsoft Office PowerPoint</Application>
  <PresentationFormat>On-screen Show (4:3)</PresentationFormat>
  <Paragraphs>490</Paragraphs>
  <Slides>46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Verve</vt:lpstr>
      <vt:lpstr>Clip</vt:lpstr>
      <vt:lpstr>General Chemistry  CHE 101</vt:lpstr>
      <vt:lpstr>Marks Distribution</vt:lpstr>
      <vt:lpstr>Class Rules</vt:lpstr>
      <vt:lpstr>Outline</vt:lpstr>
      <vt:lpstr>Chemistry !!!</vt:lpstr>
      <vt:lpstr>Introduction</vt:lpstr>
      <vt:lpstr>Introduction</vt:lpstr>
      <vt:lpstr>Introduction</vt:lpstr>
      <vt:lpstr>Study of Chemistry</vt:lpstr>
      <vt:lpstr>Chemistry and matter</vt:lpstr>
      <vt:lpstr>Classification of matter</vt:lpstr>
      <vt:lpstr>Classification of mixture</vt:lpstr>
      <vt:lpstr>Separation of mixture</vt:lpstr>
      <vt:lpstr>Classification of Substances</vt:lpstr>
      <vt:lpstr>Classification of Substances</vt:lpstr>
      <vt:lpstr>Tasks</vt:lpstr>
      <vt:lpstr>Three states of matter</vt:lpstr>
      <vt:lpstr>Three states of matter</vt:lpstr>
      <vt:lpstr>Types of changes</vt:lpstr>
      <vt:lpstr>Extensive and Intensive properties</vt:lpstr>
      <vt:lpstr>Measurement</vt:lpstr>
      <vt:lpstr>PowerPoint Presentation</vt:lpstr>
      <vt:lpstr>PowerPoint Presentation</vt:lpstr>
      <vt:lpstr>Mass and weight</vt:lpstr>
      <vt:lpstr>Volume</vt:lpstr>
      <vt:lpstr>Density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Chemistry  CHE 101</dc:title>
  <dc:creator>Sultana</dc:creator>
  <cp:lastModifiedBy>Sultana</cp:lastModifiedBy>
  <cp:revision>113</cp:revision>
  <dcterms:created xsi:type="dcterms:W3CDTF">2015-05-18T04:42:28Z</dcterms:created>
  <dcterms:modified xsi:type="dcterms:W3CDTF">2020-01-24T19:42:02Z</dcterms:modified>
</cp:coreProperties>
</file>