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60" r:id="rId3"/>
    <p:sldId id="290" r:id="rId4"/>
    <p:sldId id="292" r:id="rId5"/>
    <p:sldId id="293" r:id="rId6"/>
    <p:sldId id="294" r:id="rId7"/>
    <p:sldId id="295" r:id="rId8"/>
    <p:sldId id="296" r:id="rId9"/>
    <p:sldId id="297" r:id="rId10"/>
    <p:sldId id="298" r:id="rId11"/>
    <p:sldId id="299" r:id="rId12"/>
    <p:sldId id="302" r:id="rId13"/>
    <p:sldId id="308" r:id="rId14"/>
    <p:sldId id="315" r:id="rId15"/>
    <p:sldId id="311" r:id="rId16"/>
    <p:sldId id="312" r:id="rId17"/>
    <p:sldId id="316" r:id="rId18"/>
    <p:sldId id="317" r:id="rId19"/>
    <p:sldId id="307" r:id="rId20"/>
    <p:sldId id="303" r:id="rId21"/>
    <p:sldId id="304" r:id="rId22"/>
    <p:sldId id="305" r:id="rId23"/>
    <p:sldId id="306" r:id="rId24"/>
    <p:sldId id="351" r:id="rId25"/>
    <p:sldId id="352" r:id="rId26"/>
    <p:sldId id="353" r:id="rId27"/>
    <p:sldId id="355" r:id="rId28"/>
    <p:sldId id="356" r:id="rId29"/>
    <p:sldId id="357" r:id="rId30"/>
    <p:sldId id="323" r:id="rId31"/>
    <p:sldId id="358" r:id="rId32"/>
    <p:sldId id="325" r:id="rId33"/>
    <p:sldId id="326" r:id="rId34"/>
    <p:sldId id="327" r:id="rId35"/>
    <p:sldId id="328" r:id="rId36"/>
    <p:sldId id="359" r:id="rId37"/>
    <p:sldId id="361" r:id="rId38"/>
    <p:sldId id="360" r:id="rId39"/>
    <p:sldId id="362" r:id="rId40"/>
    <p:sldId id="331" r:id="rId41"/>
    <p:sldId id="332" r:id="rId42"/>
    <p:sldId id="333" r:id="rId43"/>
    <p:sldId id="334" r:id="rId44"/>
    <p:sldId id="335" r:id="rId45"/>
    <p:sldId id="336" r:id="rId46"/>
    <p:sldId id="337" r:id="rId47"/>
    <p:sldId id="338" r:id="rId48"/>
    <p:sldId id="348" r:id="rId49"/>
    <p:sldId id="339" r:id="rId50"/>
    <p:sldId id="340" r:id="rId51"/>
    <p:sldId id="341" r:id="rId52"/>
    <p:sldId id="342" r:id="rId53"/>
    <p:sldId id="344" r:id="rId54"/>
    <p:sldId id="343" r:id="rId55"/>
    <p:sldId id="345" r:id="rId56"/>
    <p:sldId id="346" r:id="rId57"/>
    <p:sldId id="347" r:id="rId58"/>
    <p:sldId id="349" r:id="rId59"/>
    <p:sldId id="350" r:id="rId60"/>
    <p:sldId id="36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2B64"/>
    <a:srgbClr val="001F4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69" autoAdjust="0"/>
    <p:restoredTop sz="86444" autoAdjust="0"/>
  </p:normalViewPr>
  <p:slideViewPr>
    <p:cSldViewPr>
      <p:cViewPr varScale="1">
        <p:scale>
          <a:sx n="60" d="100"/>
          <a:sy n="60" d="100"/>
        </p:scale>
        <p:origin x="-1692" y="-84"/>
      </p:cViewPr>
      <p:guideLst>
        <p:guide orient="horz" pos="2160"/>
        <p:guide pos="2880"/>
      </p:guideLst>
    </p:cSldViewPr>
  </p:slideViewPr>
  <p:notesTextViewPr>
    <p:cViewPr>
      <p:scale>
        <a:sx n="75" d="100"/>
        <a:sy n="75" d="100"/>
      </p:scale>
      <p:origin x="0" y="0"/>
    </p:cViewPr>
  </p:notesTextViewPr>
  <p:sorterViewPr>
    <p:cViewPr>
      <p:scale>
        <a:sx n="75" d="100"/>
        <a:sy n="75" d="100"/>
      </p:scale>
      <p:origin x="0" y="691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F1B981-F160-4F48-9D02-8BE6475B70EE}" type="datetimeFigureOut">
              <a:rPr lang="en-US" smtClean="0"/>
              <a:pPr/>
              <a:t>5/26/2015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406A3-962E-4028-BAC4-CB1E5B22D9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picture above is an example of the arrangement of the particles in an atom. Most of the atom is just empty space. The center of the atom consists of a positively charged nucleus of protons and neutrons that are surrounded by a cloud of negatively charged electrons. An atom is an extremely small particle of matter that retains its identity during chemical reactions. in an electrically neutral atom, the positive charge of the protons, combined with the negative charge of the electrons, would result in no charge because they would cancel each other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A5F97A-90FF-4AC4-9105-49A87C4D3D43}"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5F97A-90FF-4AC4-9105-49A87C4D3D43}"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this experiment, very thin foils of gold and other metals were used as targets for α particle from a radioactive source. They observed that the majority of the particles penetrated the foil either </a:t>
            </a:r>
            <a:r>
              <a:rPr lang="en-US" sz="1200" kern="1200" dirty="0" err="1" smtClean="0">
                <a:solidFill>
                  <a:schemeClr val="tx1"/>
                </a:solidFill>
                <a:latin typeface="+mn-lt"/>
                <a:ea typeface="+mn-ea"/>
                <a:cs typeface="+mn-cs"/>
              </a:rPr>
              <a:t>undeflected</a:t>
            </a:r>
            <a:r>
              <a:rPr lang="en-US" sz="1200" kern="1200" dirty="0" smtClean="0">
                <a:solidFill>
                  <a:schemeClr val="tx1"/>
                </a:solidFill>
                <a:latin typeface="+mn-lt"/>
                <a:ea typeface="+mn-ea"/>
                <a:cs typeface="+mn-cs"/>
              </a:rPr>
              <a:t> or with only a slight deflection. But every now and then an alpha particle was scattered at a large angle. In some instances, α particle actually bounced back in the direction from which it had come! Rutherford later explained the structure of the atom in terms of new model- most of the space in atom is free. This explains why the majority of the alpha particles passed through the gold foil with little or no deflection. The atom’s positive charges, Rutherford proposed, are all concentrated in the nucleus, which is a dense central core within the atom. Whenever, an α particle came close to a nucleus in the scattering experiment, it experiences a large repulsive force and therefore a large deflection. Moreover,  α particle travelling directly toward a nucleus would be completely repelled and its direction would be reversed. </a:t>
            </a:r>
          </a:p>
          <a:p>
            <a:endParaRPr lang="en-US" dirty="0"/>
          </a:p>
        </p:txBody>
      </p:sp>
      <p:sp>
        <p:nvSpPr>
          <p:cNvPr id="4" name="Slide Number Placeholder 3"/>
          <p:cNvSpPr>
            <a:spLocks noGrp="1"/>
          </p:cNvSpPr>
          <p:nvPr>
            <p:ph type="sldNum" sz="quarter" idx="10"/>
          </p:nvPr>
        </p:nvSpPr>
        <p:spPr/>
        <p:txBody>
          <a:bodyPr/>
          <a:lstStyle/>
          <a:p>
            <a:fld id="{DDA5F97A-90FF-4AC4-9105-49A87C4D3D43}"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5F97A-90FF-4AC4-9105-49A87C4D3D43}"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atom can loss or gain more than one electron.</a:t>
            </a:r>
            <a:r>
              <a:rPr lang="en-US" baseline="0" dirty="0" smtClean="0"/>
              <a:t> Example of ions formed by the loss or gain of more than one electron are Mg2+, Fe3+, S2- and N3-. These ions, as well as Na-, </a:t>
            </a:r>
            <a:r>
              <a:rPr lang="en-US" baseline="0" dirty="0" err="1" smtClean="0"/>
              <a:t>Cl</a:t>
            </a:r>
            <a:r>
              <a:rPr lang="en-US" baseline="0" dirty="0" smtClean="0"/>
              <a:t>- are called mono atomic ions. Because they contain one atom. In addition, Two or more atoms can combine to make ions that has net positive or net negative charges, they are polyatomic ions, </a:t>
            </a:r>
            <a:r>
              <a:rPr lang="en-US" baseline="0" dirty="0" err="1" smtClean="0"/>
              <a:t>eg</a:t>
            </a:r>
            <a:r>
              <a:rPr lang="en-US" baseline="0" dirty="0" smtClean="0"/>
              <a:t>, OH-, CN-, NH4+ etc. </a:t>
            </a:r>
            <a:endParaRPr lang="en-US" dirty="0"/>
          </a:p>
        </p:txBody>
      </p:sp>
      <p:sp>
        <p:nvSpPr>
          <p:cNvPr id="4" name="Slide Number Placeholder 3"/>
          <p:cNvSpPr>
            <a:spLocks noGrp="1"/>
          </p:cNvSpPr>
          <p:nvPr>
            <p:ph type="sldNum" sz="quarter" idx="10"/>
          </p:nvPr>
        </p:nvSpPr>
        <p:spPr/>
        <p:txBody>
          <a:bodyPr/>
          <a:lstStyle/>
          <a:p>
            <a:fld id="{DDA5F97A-90FF-4AC4-9105-49A87C4D3D43}"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C406A3-962E-4028-BAC4-CB1E5B22D916}"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6F6114-DBB6-4B04-B72D-37CDC2F9B86C}" type="datetime1">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300A4-A439-4E06-B57F-7861751F4F28}" type="datetime1">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CB2A11-B042-4F3B-A22C-CAAEA9BE9B5C}" type="datetime1">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11EEC5FD-3E8B-48F2-8362-E228B5263F43}" type="datetime1">
              <a:rPr lang="en-US" smtClean="0"/>
              <a:pPr>
                <a:defRPr/>
              </a:pPr>
              <a:t>5/26/2015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C627A8-31DE-4B92-92D8-8F96D8C685F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A71B1-1CE8-4890-966D-F92C8A4DA038}" type="datetime1">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B9CA6-49C3-42D3-A5C3-C48B814F240A}" type="datetime1">
              <a:rPr lang="en-US" smtClean="0"/>
              <a:pPr/>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29BEF3-74CE-400F-829B-D5932B45BBBE}" type="datetime1">
              <a:rPr lang="en-US" smtClean="0"/>
              <a:pPr/>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C13CCF-64E1-4AFA-8B19-42E9BE79AD5F}" type="datetime1">
              <a:rPr lang="en-US" smtClean="0"/>
              <a:pPr/>
              <a:t>5/26/2015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D10068-0C4C-4607-9005-DC5A540CE40B}" type="datetime1">
              <a:rPr lang="en-US" smtClean="0"/>
              <a:pPr/>
              <a:t>5/26/2015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F8F30-06A1-4E89-80D1-09236774F1A8}" type="datetime1">
              <a:rPr lang="en-US" smtClean="0"/>
              <a:pPr/>
              <a:t>5/26/2015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EF508-A9FC-4BD6-B427-B35AC7176A6C}" type="datetime1">
              <a:rPr lang="en-US" smtClean="0"/>
              <a:pPr/>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4A8C7-EAD3-4661-B179-16864ED10BAF}" type="datetime1">
              <a:rPr lang="en-US" smtClean="0"/>
              <a:pPr/>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F8F48-A656-4595-A466-B52A1BE2E1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EDEBE-B0D5-417E-BAE7-90FE71E4DF7D}" type="datetime1">
              <a:rPr lang="en-US" smtClean="0"/>
              <a:pPr/>
              <a:t>5/26/2015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F8F48-A656-4595-A466-B52A1BE2E1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4.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714488"/>
            <a:ext cx="9144000" cy="4093428"/>
          </a:xfrm>
          <a:prstGeom prst="rect">
            <a:avLst/>
          </a:prstGeom>
        </p:spPr>
        <p:txBody>
          <a:bodyPr wrap="square">
            <a:spAutoFit/>
          </a:bodyPr>
          <a:lstStyle/>
          <a:p>
            <a:pPr marR="36576" lvl="0" algn="ctr">
              <a:buClr>
                <a:srgbClr val="FF388C"/>
              </a:buClr>
              <a:buSzPct val="80000"/>
            </a:pPr>
            <a:endParaRPr lang="en-US" sz="3000" b="1" dirty="0" smtClean="0">
              <a:ln>
                <a:solidFill>
                  <a:srgbClr val="666666"/>
                </a:solidFill>
              </a:ln>
              <a:solidFill>
                <a:prstClr val="white">
                  <a:tint val="75000"/>
                </a:prstClr>
              </a:solidFill>
            </a:endParaRPr>
          </a:p>
          <a:p>
            <a:pPr marR="36576" lvl="0" algn="ctr">
              <a:buClr>
                <a:srgbClr val="FF388C"/>
              </a:buClr>
              <a:buSzPct val="80000"/>
            </a:pPr>
            <a:endParaRPr lang="en-US" sz="3600" b="1" dirty="0" smtClean="0">
              <a:ln>
                <a:solidFill>
                  <a:srgbClr val="666666"/>
                </a:solidFill>
              </a:ln>
              <a:solidFill>
                <a:prstClr val="white">
                  <a:tint val="75000"/>
                </a:prstClr>
              </a:solidFill>
            </a:endParaRPr>
          </a:p>
          <a:p>
            <a:pPr marR="36576" lvl="0" algn="ctr">
              <a:buClr>
                <a:srgbClr val="FF388C"/>
              </a:buClr>
              <a:buSzPct val="80000"/>
            </a:pPr>
            <a:r>
              <a:rPr lang="en-US" sz="3600" b="1" dirty="0" smtClean="0">
                <a:ln>
                  <a:solidFill>
                    <a:srgbClr val="666666"/>
                  </a:solidFill>
                </a:ln>
              </a:rPr>
              <a:t>Atoms, Molecules and Ions</a:t>
            </a:r>
          </a:p>
          <a:p>
            <a:pPr marR="36576" lvl="0" algn="ctr">
              <a:buClr>
                <a:srgbClr val="FF388C"/>
              </a:buClr>
              <a:buSzPct val="80000"/>
            </a:pPr>
            <a:r>
              <a:rPr lang="en-US" sz="3600" b="1" i="1" dirty="0" smtClean="0">
                <a:ln>
                  <a:solidFill>
                    <a:srgbClr val="666666"/>
                  </a:solidFill>
                </a:ln>
              </a:rPr>
              <a:t>Chapter 2</a:t>
            </a:r>
          </a:p>
          <a:p>
            <a:pPr marR="36576" lvl="0" algn="ctr">
              <a:buClr>
                <a:srgbClr val="FF388C"/>
              </a:buClr>
              <a:buSzPct val="80000"/>
            </a:pPr>
            <a:endParaRPr lang="en-US" sz="3000" b="1" dirty="0">
              <a:ln>
                <a:solidFill>
                  <a:srgbClr val="666666"/>
                </a:solidFill>
              </a:ln>
              <a:solidFill>
                <a:prstClr val="white">
                  <a:tint val="75000"/>
                </a:prstClr>
              </a:solidFill>
            </a:endParaRPr>
          </a:p>
          <a:p>
            <a:pPr marR="36576" lvl="0" algn="ctr">
              <a:buClr>
                <a:srgbClr val="FF388C"/>
              </a:buClr>
              <a:buSzPct val="80000"/>
            </a:pPr>
            <a:endParaRPr lang="en-US" sz="3200" b="1" dirty="0" smtClean="0">
              <a:solidFill>
                <a:schemeClr val="accent6">
                  <a:lumMod val="50000"/>
                </a:schemeClr>
              </a:solidFill>
            </a:endParaRPr>
          </a:p>
          <a:p>
            <a:pPr marR="36576" lvl="0" algn="ctr">
              <a:buClr>
                <a:srgbClr val="FF388C"/>
              </a:buClr>
              <a:buSzPct val="80000"/>
            </a:pPr>
            <a:r>
              <a:rPr lang="en-US" sz="3200" b="1" dirty="0" smtClean="0">
                <a:solidFill>
                  <a:srgbClr val="C00000"/>
                </a:solidFill>
              </a:rPr>
              <a:t>Dr. Sultana </a:t>
            </a:r>
            <a:r>
              <a:rPr lang="en-US" sz="3200" b="1" dirty="0" err="1" smtClean="0">
                <a:solidFill>
                  <a:srgbClr val="C00000"/>
                </a:solidFill>
              </a:rPr>
              <a:t>Bedoura</a:t>
            </a:r>
            <a:endParaRPr lang="en-US" sz="3200" b="1" dirty="0" smtClean="0">
              <a:solidFill>
                <a:srgbClr val="C00000"/>
              </a:solidFill>
            </a:endParaRPr>
          </a:p>
          <a:p>
            <a:pPr marR="36576" lvl="0" algn="ctr">
              <a:buClr>
                <a:srgbClr val="FF388C"/>
              </a:buClr>
              <a:buSzPct val="80000"/>
            </a:pPr>
            <a:endParaRPr lang="en-US" sz="2800" b="1" dirty="0" smtClean="0">
              <a:solidFill>
                <a:schemeClr val="accent6">
                  <a:lumMod val="50000"/>
                </a:schemeClr>
              </a:solidFill>
            </a:endParaRPr>
          </a:p>
        </p:txBody>
      </p:sp>
      <p:sp>
        <p:nvSpPr>
          <p:cNvPr id="2" name="Title 1"/>
          <p:cNvSpPr>
            <a:spLocks noGrp="1"/>
          </p:cNvSpPr>
          <p:nvPr>
            <p:ph type="ctrTitle"/>
          </p:nvPr>
        </p:nvSpPr>
        <p:spPr>
          <a:xfrm>
            <a:off x="540544" y="428604"/>
            <a:ext cx="8062912" cy="1470025"/>
          </a:xfrm>
        </p:spPr>
        <p:txBody>
          <a:bodyPr/>
          <a:lstStyle/>
          <a:p>
            <a:pPr algn="ctr"/>
            <a:r>
              <a:rPr lang="en-US" dirty="0" smtClean="0"/>
              <a:t>General Chemistry </a:t>
            </a:r>
            <a:br>
              <a:rPr lang="en-US" dirty="0" smtClean="0"/>
            </a:br>
            <a:r>
              <a:rPr lang="en-US" dirty="0" err="1" smtClean="0"/>
              <a:t>CHE</a:t>
            </a:r>
            <a:r>
              <a:rPr lang="en-US" dirty="0" smtClean="0"/>
              <a:t> 101</a:t>
            </a:r>
            <a:endParaRPr lang="en-US" dirty="0"/>
          </a:p>
        </p:txBody>
      </p:sp>
      <p:pic>
        <p:nvPicPr>
          <p:cNvPr id="4" name="Picture 3" descr="Logo_of_NSU.png"/>
          <p:cNvPicPr>
            <a:picLocks noChangeAspect="1"/>
          </p:cNvPicPr>
          <p:nvPr/>
        </p:nvPicPr>
        <p:blipFill>
          <a:blip r:embed="rId2"/>
          <a:stretch>
            <a:fillRect/>
          </a:stretch>
        </p:blipFill>
        <p:spPr>
          <a:xfrm>
            <a:off x="71438" y="89170"/>
            <a:ext cx="1571604" cy="191107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sz="half" idx="1"/>
          </p:nvPr>
        </p:nvSpPr>
        <p:spPr>
          <a:xfrm>
            <a:off x="685800" y="1257284"/>
            <a:ext cx="4267200" cy="3154363"/>
          </a:xfrm>
        </p:spPr>
        <p:txBody>
          <a:bodyPr>
            <a:normAutofit/>
          </a:bodyPr>
          <a:lstStyle/>
          <a:p>
            <a:pPr>
              <a:buClr>
                <a:srgbClr val="C00000"/>
              </a:buClr>
              <a:buFont typeface="Wingdings" pitchFamily="2" charset="2"/>
              <a:buChar char="v"/>
            </a:pPr>
            <a:r>
              <a:rPr lang="en-US" b="1" dirty="0" smtClean="0">
                <a:latin typeface="Times New Roman" pitchFamily="18" charset="0"/>
                <a:cs typeface="Times New Roman" pitchFamily="18" charset="0"/>
              </a:rPr>
              <a:t>Joseph John Thomson (1856 – 1940), British physicist received the Noble Prize in Physics in 1906 for discovering the </a:t>
            </a:r>
            <a:r>
              <a:rPr lang="en-US" b="1" i="1" dirty="0" smtClean="0">
                <a:solidFill>
                  <a:srgbClr val="C00000"/>
                </a:solidFill>
                <a:latin typeface="Times New Roman" pitchFamily="18" charset="0"/>
                <a:cs typeface="Times New Roman" pitchFamily="18" charset="0"/>
              </a:rPr>
              <a:t>electron</a:t>
            </a:r>
            <a:r>
              <a:rPr lang="en-US" b="1" dirty="0" smtClean="0">
                <a:latin typeface="Times New Roman" pitchFamily="18" charset="0"/>
                <a:cs typeface="Times New Roman" pitchFamily="18" charset="0"/>
              </a:rPr>
              <a:t>.</a:t>
            </a:r>
          </a:p>
        </p:txBody>
      </p:sp>
      <p:pic>
        <p:nvPicPr>
          <p:cNvPr id="7" name="Picture 4" descr="thomson"/>
          <p:cNvPicPr>
            <a:picLocks noGrp="1" noChangeAspect="1" noChangeArrowheads="1"/>
          </p:cNvPicPr>
          <p:nvPr>
            <p:ph sz="half" idx="2"/>
          </p:nvPr>
        </p:nvPicPr>
        <p:blipFill>
          <a:blip r:embed="rId2"/>
          <a:srcRect/>
          <a:stretch>
            <a:fillRect/>
          </a:stretch>
        </p:blipFill>
        <p:spPr>
          <a:xfrm>
            <a:off x="5229225" y="1142984"/>
            <a:ext cx="2640013" cy="3387725"/>
          </a:xfrm>
          <a:noFill/>
        </p:spPr>
      </p:pic>
      <p:sp>
        <p:nvSpPr>
          <p:cNvPr id="6"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rPr>
              <a:t>The Electron</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413000" y="5638800"/>
            <a:ext cx="6324600" cy="830263"/>
          </a:xfrm>
          <a:prstGeom prst="rect">
            <a:avLst/>
          </a:prstGeom>
          <a:noFill/>
          <a:ln w="9525">
            <a:noFill/>
            <a:miter lim="800000"/>
            <a:headEnd/>
            <a:tailEnd/>
          </a:ln>
        </p:spPr>
        <p:txBody>
          <a:bodyPr>
            <a:spAutoFit/>
          </a:bodyPr>
          <a:lstStyle/>
          <a:p>
            <a:pPr algn="ctr" eaLnBrk="0" hangingPunct="0">
              <a:spcBef>
                <a:spcPct val="50000"/>
              </a:spcBef>
            </a:pPr>
            <a:r>
              <a:rPr lang="en-US" sz="2400"/>
              <a:t>J.J. Thomson, </a:t>
            </a:r>
            <a:r>
              <a:rPr lang="en-US" sz="2400">
                <a:solidFill>
                  <a:srgbClr val="CC0000"/>
                </a:solidFill>
              </a:rPr>
              <a:t>measured mass/charge of e</a:t>
            </a:r>
            <a:r>
              <a:rPr lang="en-US" sz="2400" baseline="30000">
                <a:solidFill>
                  <a:srgbClr val="CC0000"/>
                </a:solidFill>
              </a:rPr>
              <a:t>-</a:t>
            </a:r>
            <a:r>
              <a:rPr lang="en-US" sz="2400">
                <a:latin typeface="Times New Roman" pitchFamily="18" charset="0"/>
              </a:rPr>
              <a:t> </a:t>
            </a:r>
            <a:r>
              <a:rPr lang="en-US" sz="2200"/>
              <a:t>(1906 Nobel Prize in Physics)</a:t>
            </a:r>
            <a:endParaRPr lang="en-US" sz="2200" baseline="30000"/>
          </a:p>
        </p:txBody>
      </p:sp>
      <p:pic>
        <p:nvPicPr>
          <p:cNvPr id="7173" name="Picture 5"/>
          <p:cNvPicPr>
            <a:picLocks noChangeAspect="1" noChangeArrowheads="1"/>
          </p:cNvPicPr>
          <p:nvPr/>
        </p:nvPicPr>
        <p:blipFill>
          <a:blip r:embed="rId2"/>
          <a:srcRect/>
          <a:stretch>
            <a:fillRect/>
          </a:stretch>
        </p:blipFill>
        <p:spPr bwMode="auto">
          <a:xfrm>
            <a:off x="304800" y="990600"/>
            <a:ext cx="8229600" cy="4452938"/>
          </a:xfrm>
          <a:prstGeom prst="rect">
            <a:avLst/>
          </a:prstGeom>
          <a:noFill/>
          <a:ln w="9525">
            <a:noFill/>
            <a:miter lim="800000"/>
            <a:headEnd/>
            <a:tailEnd/>
          </a:ln>
        </p:spPr>
      </p:pic>
      <p:sp>
        <p:nvSpPr>
          <p:cNvPr id="7" name="TextBox 6"/>
          <p:cNvSpPr txBox="1">
            <a:spLocks noChangeArrowheads="1"/>
          </p:cNvSpPr>
          <p:nvPr/>
        </p:nvSpPr>
        <p:spPr bwMode="auto">
          <a:xfrm>
            <a:off x="7454900" y="1498600"/>
            <a:ext cx="1263650" cy="369888"/>
          </a:xfrm>
          <a:prstGeom prst="rect">
            <a:avLst/>
          </a:prstGeom>
          <a:noFill/>
          <a:ln w="9525">
            <a:noFill/>
            <a:miter lim="800000"/>
            <a:headEnd/>
            <a:tailEnd/>
          </a:ln>
        </p:spPr>
        <p:txBody>
          <a:bodyPr wrap="none">
            <a:spAutoFit/>
          </a:bodyPr>
          <a:lstStyle/>
          <a:p>
            <a:r>
              <a:rPr lang="de-DE" sz="1800">
                <a:latin typeface="Times New Roman" pitchFamily="18" charset="0"/>
              </a:rPr>
              <a:t>-ve charged</a:t>
            </a:r>
            <a:endParaRPr lang="en-GB" sz="1800">
              <a:latin typeface="Times New Roman" pitchFamily="18" charset="0"/>
            </a:endParaRPr>
          </a:p>
        </p:txBody>
      </p:sp>
      <p:sp>
        <p:nvSpPr>
          <p:cNvPr id="8" name="TextBox 7"/>
          <p:cNvSpPr txBox="1">
            <a:spLocks noChangeArrowheads="1"/>
          </p:cNvSpPr>
          <p:nvPr/>
        </p:nvSpPr>
        <p:spPr bwMode="auto">
          <a:xfrm>
            <a:off x="6032500" y="1511300"/>
            <a:ext cx="1317625" cy="369888"/>
          </a:xfrm>
          <a:prstGeom prst="rect">
            <a:avLst/>
          </a:prstGeom>
          <a:noFill/>
          <a:ln w="9525">
            <a:noFill/>
            <a:miter lim="800000"/>
            <a:headEnd/>
            <a:tailEnd/>
          </a:ln>
        </p:spPr>
        <p:txBody>
          <a:bodyPr wrap="none">
            <a:spAutoFit/>
          </a:bodyPr>
          <a:lstStyle/>
          <a:p>
            <a:r>
              <a:rPr lang="de-DE" sz="1800">
                <a:latin typeface="Times New Roman" pitchFamily="18" charset="0"/>
              </a:rPr>
              <a:t>+ve charged</a:t>
            </a:r>
            <a:endParaRPr lang="en-GB" sz="1800">
              <a:latin typeface="Times New Roman" pitchFamily="18" charset="0"/>
            </a:endParaRPr>
          </a:p>
        </p:txBody>
      </p:sp>
      <p:sp>
        <p:nvSpPr>
          <p:cNvPr id="9" name="TextBox 8"/>
          <p:cNvSpPr txBox="1">
            <a:spLocks noChangeArrowheads="1"/>
          </p:cNvSpPr>
          <p:nvPr/>
        </p:nvSpPr>
        <p:spPr bwMode="auto">
          <a:xfrm>
            <a:off x="381000" y="5562600"/>
            <a:ext cx="1493838" cy="1016000"/>
          </a:xfrm>
          <a:prstGeom prst="rect">
            <a:avLst/>
          </a:prstGeom>
          <a:noFill/>
          <a:ln w="9525">
            <a:noFill/>
            <a:miter lim="800000"/>
            <a:headEnd/>
            <a:tailEnd/>
          </a:ln>
        </p:spPr>
        <p:txBody>
          <a:bodyPr wrap="none">
            <a:spAutoFit/>
          </a:bodyPr>
          <a:lstStyle/>
          <a:p>
            <a:r>
              <a:rPr lang="de-DE" sz="2000"/>
              <a:t>A = mf on</a:t>
            </a:r>
            <a:br>
              <a:rPr lang="de-DE" sz="2000"/>
            </a:br>
            <a:r>
              <a:rPr lang="de-DE" sz="2000"/>
              <a:t>C = ef on</a:t>
            </a:r>
            <a:br>
              <a:rPr lang="de-DE" sz="2000"/>
            </a:br>
            <a:r>
              <a:rPr lang="de-DE" sz="2000"/>
              <a:t>B = both off</a:t>
            </a:r>
            <a:endParaRPr lang="en-GB" sz="2000"/>
          </a:p>
        </p:txBody>
      </p:sp>
      <p:sp>
        <p:nvSpPr>
          <p:cNvPr id="10"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rPr>
              <a:t>Cathode Ray Tube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171"/>
                                        </p:tgtEl>
                                        <p:attrNameLst>
                                          <p:attrName>style.visibility</p:attrName>
                                        </p:attrNameLst>
                                      </p:cBhvr>
                                      <p:to>
                                        <p:strVal val="visible"/>
                                      </p:to>
                                    </p:set>
                                    <p:anim calcmode="lin" valueType="num">
                                      <p:cBhvr additive="base">
                                        <p:cTn id="22" dur="500" fill="hold"/>
                                        <p:tgtEl>
                                          <p:spTgt spid="7171"/>
                                        </p:tgtEl>
                                        <p:attrNameLst>
                                          <p:attrName>ppt_x</p:attrName>
                                        </p:attrNameLst>
                                      </p:cBhvr>
                                      <p:tavLst>
                                        <p:tav tm="0">
                                          <p:val>
                                            <p:strVal val="#ppt_x"/>
                                          </p:val>
                                        </p:tav>
                                        <p:tav tm="100000">
                                          <p:val>
                                            <p:strVal val="#ppt_x"/>
                                          </p:val>
                                        </p:tav>
                                      </p:tavLst>
                                    </p:anim>
                                    <p:anim calcmode="lin" valueType="num">
                                      <p:cBhvr additive="base">
                                        <p:cTn id="23"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sz="half" idx="1"/>
          </p:nvPr>
        </p:nvSpPr>
        <p:spPr>
          <a:xfrm>
            <a:off x="428596" y="4572008"/>
            <a:ext cx="8429684" cy="1643074"/>
          </a:xfrm>
        </p:spPr>
        <p:txBody>
          <a:bodyPr/>
          <a:lstStyle/>
          <a:p>
            <a:pPr>
              <a:buClr>
                <a:srgbClr val="C00000"/>
              </a:buClr>
              <a:buFont typeface="Wingdings" pitchFamily="2" charset="2"/>
              <a:buChar char="v"/>
            </a:pPr>
            <a:r>
              <a:rPr lang="en-US" b="1" dirty="0" smtClean="0">
                <a:latin typeface="Times New Roman" pitchFamily="18" charset="0"/>
                <a:cs typeface="Times New Roman" pitchFamily="18" charset="0"/>
              </a:rPr>
              <a:t>Robert Andrew Millikan</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(1868 – 1953), American physicist received the Noble Prize in Physics in 1923 for determining the </a:t>
            </a:r>
            <a:r>
              <a:rPr lang="en-US" b="1" dirty="0" smtClean="0">
                <a:solidFill>
                  <a:srgbClr val="C00000"/>
                </a:solidFill>
                <a:latin typeface="Times New Roman" pitchFamily="18" charset="0"/>
                <a:cs typeface="Times New Roman" pitchFamily="18" charset="0"/>
              </a:rPr>
              <a:t>charge of the electron</a:t>
            </a:r>
            <a:endParaRPr lang="en-US" b="1" dirty="0" smtClean="0">
              <a:latin typeface="Times New Roman" pitchFamily="18" charset="0"/>
              <a:cs typeface="Times New Roman" pitchFamily="18" charset="0"/>
            </a:endParaRPr>
          </a:p>
        </p:txBody>
      </p:sp>
      <p:pic>
        <p:nvPicPr>
          <p:cNvPr id="21508" name="Content Placeholder 5" descr="Democritus.jpeg"/>
          <p:cNvPicPr>
            <a:picLocks noGrp="1" noChangeAspect="1"/>
          </p:cNvPicPr>
          <p:nvPr>
            <p:ph sz="half" idx="2"/>
          </p:nvPr>
        </p:nvPicPr>
        <p:blipFill>
          <a:blip r:embed="rId2"/>
          <a:srcRect/>
          <a:stretch>
            <a:fillRect/>
          </a:stretch>
        </p:blipFill>
        <p:spPr>
          <a:xfrm>
            <a:off x="5572132" y="805936"/>
            <a:ext cx="2571767" cy="3610731"/>
          </a:xfrm>
          <a:prstGeom prst="ellipse">
            <a:avLst/>
          </a:prstGeom>
          <a:ln>
            <a:noFill/>
          </a:ln>
          <a:effectLst>
            <a:softEdge rad="112500"/>
          </a:effectLst>
        </p:spPr>
      </p:pic>
      <p:sp>
        <p:nvSpPr>
          <p:cNvPr id="6"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rPr>
              <a:t>The charge of electron</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pic>
        <p:nvPicPr>
          <p:cNvPr id="8" name="Picture 9"/>
          <p:cNvPicPr>
            <a:picLocks noChangeAspect="1" noChangeArrowheads="1"/>
          </p:cNvPicPr>
          <p:nvPr/>
        </p:nvPicPr>
        <p:blipFill>
          <a:blip r:embed="rId3"/>
          <a:srcRect/>
          <a:stretch>
            <a:fillRect/>
          </a:stretch>
        </p:blipFill>
        <p:spPr bwMode="auto">
          <a:xfrm>
            <a:off x="500034" y="1045447"/>
            <a:ext cx="4357718" cy="345512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rPr>
              <a:t>The mass of electron</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pic>
        <p:nvPicPr>
          <p:cNvPr id="7" name="Picture 1"/>
          <p:cNvPicPr>
            <a:picLocks noChangeAspect="1" noChangeArrowheads="1"/>
          </p:cNvPicPr>
          <p:nvPr/>
        </p:nvPicPr>
        <p:blipFill>
          <a:blip r:embed="rId3"/>
          <a:srcRect/>
          <a:stretch>
            <a:fillRect/>
          </a:stretch>
        </p:blipFill>
        <p:spPr bwMode="auto">
          <a:xfrm>
            <a:off x="928662" y="2786058"/>
            <a:ext cx="7658100" cy="2552700"/>
          </a:xfrm>
          <a:prstGeom prst="rect">
            <a:avLst/>
          </a:prstGeom>
          <a:noFill/>
          <a:ln w="9525">
            <a:noFill/>
            <a:miter lim="800000"/>
            <a:headEnd/>
            <a:tailEnd/>
          </a:ln>
          <a:effectLst/>
        </p:spPr>
      </p:pic>
      <p:sp>
        <p:nvSpPr>
          <p:cNvPr id="8" name="Text Box 6"/>
          <p:cNvSpPr txBox="1">
            <a:spLocks noChangeArrowheads="1"/>
          </p:cNvSpPr>
          <p:nvPr/>
        </p:nvSpPr>
        <p:spPr bwMode="auto">
          <a:xfrm>
            <a:off x="642910" y="1071546"/>
            <a:ext cx="7929618" cy="1277273"/>
          </a:xfrm>
          <a:prstGeom prst="rect">
            <a:avLst/>
          </a:prstGeom>
          <a:noFill/>
          <a:ln w="9525">
            <a:noFill/>
            <a:miter lim="800000"/>
            <a:headEnd/>
            <a:tailEnd/>
          </a:ln>
        </p:spPr>
        <p:txBody>
          <a:bodyPr wrap="square">
            <a:spAutoFit/>
          </a:bodyPr>
          <a:lstStyle/>
          <a:p>
            <a:pPr>
              <a:spcAft>
                <a:spcPts val="300"/>
              </a:spcAft>
              <a:buClr>
                <a:srgbClr val="C00000"/>
              </a:buClr>
              <a:buFont typeface="Wingdings" pitchFamily="2" charset="2"/>
              <a:buChar char="v"/>
            </a:pPr>
            <a:r>
              <a:rPr lang="en-US" sz="2400" b="1" dirty="0">
                <a:latin typeface="Times New Roman" pitchFamily="18" charset="0"/>
              </a:rPr>
              <a:t> </a:t>
            </a:r>
            <a:r>
              <a:rPr lang="en-US" sz="2800" b="1" dirty="0" smtClean="0">
                <a:latin typeface="Times New Roman" pitchFamily="18" charset="0"/>
                <a:cs typeface="Times New Roman" pitchFamily="18" charset="0"/>
              </a:rPr>
              <a:t>Millikan’s </a:t>
            </a:r>
            <a:r>
              <a:rPr lang="en-US" sz="2800" b="1" dirty="0">
                <a:latin typeface="Times New Roman" pitchFamily="18" charset="0"/>
                <a:cs typeface="Times New Roman" pitchFamily="18" charset="0"/>
              </a:rPr>
              <a:t>e</a:t>
            </a:r>
            <a:r>
              <a:rPr lang="en-US" sz="2800" b="1" baseline="30000" dirty="0">
                <a:latin typeface="Times New Roman" pitchFamily="18" charset="0"/>
                <a:cs typeface="Times New Roman" pitchFamily="18" charset="0"/>
              </a:rPr>
              <a:t>- </a:t>
            </a:r>
            <a:r>
              <a:rPr lang="en-US" sz="2800" b="1" dirty="0">
                <a:latin typeface="Times New Roman" pitchFamily="18" charset="0"/>
                <a:cs typeface="Times New Roman" pitchFamily="18" charset="0"/>
              </a:rPr>
              <a:t>charge </a:t>
            </a:r>
            <a:r>
              <a:rPr lang="en-US" sz="2800" b="1" dirty="0" smtClean="0">
                <a:latin typeface="Times New Roman" pitchFamily="18" charset="0"/>
                <a:cs typeface="Times New Roman" pitchFamily="18" charset="0"/>
              </a:rPr>
              <a:t>                  = </a:t>
            </a:r>
            <a:r>
              <a:rPr lang="en-US" sz="2800" b="1" dirty="0">
                <a:latin typeface="Times New Roman" pitchFamily="18" charset="0"/>
                <a:cs typeface="Times New Roman" pitchFamily="18" charset="0"/>
              </a:rPr>
              <a:t>-</a:t>
            </a:r>
            <a:r>
              <a:rPr lang="en-US" sz="2800" b="1" dirty="0" smtClean="0">
                <a:latin typeface="Times New Roman" pitchFamily="18" charset="0"/>
                <a:cs typeface="Times New Roman" pitchFamily="18" charset="0"/>
              </a:rPr>
              <a:t>1.60 </a:t>
            </a:r>
            <a:r>
              <a:rPr lang="en-US" sz="2800" b="1" dirty="0" err="1" smtClean="0">
                <a:latin typeface="Times New Roman" pitchFamily="18" charset="0"/>
                <a:cs typeface="Times New Roman" pitchFamily="18" charset="0"/>
              </a:rPr>
              <a:t>x10</a:t>
            </a:r>
            <a:r>
              <a:rPr lang="en-US" sz="2800" b="1" baseline="30000" dirty="0" smtClean="0">
                <a:latin typeface="Times New Roman" pitchFamily="18" charset="0"/>
                <a:cs typeface="Times New Roman" pitchFamily="18" charset="0"/>
              </a:rPr>
              <a:t>-19</a:t>
            </a:r>
            <a:r>
              <a:rPr lang="en-US" sz="2800" b="1" dirty="0" smtClean="0">
                <a:latin typeface="Times New Roman" pitchFamily="18" charset="0"/>
                <a:cs typeface="Times New Roman" pitchFamily="18" charset="0"/>
              </a:rPr>
              <a:t> C</a:t>
            </a:r>
          </a:p>
          <a:p>
            <a:pPr>
              <a:spcAft>
                <a:spcPts val="300"/>
              </a:spcAft>
              <a:buClr>
                <a:srgbClr val="C00000"/>
              </a:buClr>
            </a:pPr>
            <a:endParaRPr lang="en-US" sz="1600" b="1" dirty="0" smtClean="0">
              <a:latin typeface="Times New Roman" pitchFamily="18" charset="0"/>
              <a:cs typeface="Times New Roman" pitchFamily="18" charset="0"/>
            </a:endParaRPr>
          </a:p>
          <a:p>
            <a:pPr>
              <a:spcAft>
                <a:spcPts val="300"/>
              </a:spcAft>
              <a:buClr>
                <a:srgbClr val="C00000"/>
              </a:buClr>
              <a:buFont typeface="Wingdings" pitchFamily="2" charset="2"/>
              <a:buChar char="v"/>
            </a:pPr>
            <a:r>
              <a:rPr lang="en-US" sz="2800" b="1" dirty="0" smtClean="0">
                <a:latin typeface="Times New Roman" pitchFamily="18" charset="0"/>
                <a:cs typeface="Times New Roman" pitchFamily="18" charset="0"/>
              </a:rPr>
              <a:t>Thomson’s (charge/mass) </a:t>
            </a:r>
            <a:r>
              <a:rPr lang="en-US" sz="2800" b="1" dirty="0">
                <a:latin typeface="Times New Roman" pitchFamily="18" charset="0"/>
                <a:cs typeface="Times New Roman" pitchFamily="18" charset="0"/>
              </a:rPr>
              <a:t>of e</a:t>
            </a:r>
            <a:r>
              <a:rPr lang="en-US" sz="2800" b="1" baseline="30000" dirty="0">
                <a:latin typeface="Times New Roman" pitchFamily="18" charset="0"/>
                <a:cs typeface="Times New Roman" pitchFamily="18" charset="0"/>
              </a:rPr>
              <a:t>-</a:t>
            </a:r>
            <a:r>
              <a:rPr lang="en-US" sz="2800" b="1" dirty="0">
                <a:latin typeface="Times New Roman" pitchFamily="18" charset="0"/>
                <a:cs typeface="Times New Roman" pitchFamily="18" charset="0"/>
              </a:rPr>
              <a:t> = -1.76 x 10</a:t>
            </a:r>
            <a:r>
              <a:rPr lang="en-US" sz="2800" b="1" baseline="30000" dirty="0">
                <a:latin typeface="Times New Roman" pitchFamily="18" charset="0"/>
                <a:cs typeface="Times New Roman" pitchFamily="18" charset="0"/>
              </a:rPr>
              <a:t>8</a:t>
            </a: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C/g</a:t>
            </a:r>
          </a:p>
        </p:txBody>
      </p:sp>
      <p:sp>
        <p:nvSpPr>
          <p:cNvPr id="11" name="Rectangle 10"/>
          <p:cNvSpPr/>
          <p:nvPr/>
        </p:nvSpPr>
        <p:spPr>
          <a:xfrm>
            <a:off x="2000232" y="5572140"/>
            <a:ext cx="5460928" cy="523220"/>
          </a:xfrm>
          <a:prstGeom prst="rect">
            <a:avLst/>
          </a:prstGeom>
        </p:spPr>
        <p:txBody>
          <a:bodyPr wrap="square">
            <a:spAutoFit/>
          </a:bodyPr>
          <a:lstStyle/>
          <a:p>
            <a:pPr>
              <a:spcAft>
                <a:spcPts val="300"/>
              </a:spcAft>
              <a:buClr>
                <a:srgbClr val="C00000"/>
              </a:buClr>
            </a:pPr>
            <a:r>
              <a:rPr lang="en-US" sz="2800" b="1" dirty="0" smtClean="0">
                <a:solidFill>
                  <a:srgbClr val="C00000"/>
                </a:solidFill>
                <a:latin typeface="Times New Roman" pitchFamily="18" charset="0"/>
                <a:cs typeface="Times New Roman" pitchFamily="18" charset="0"/>
              </a:rPr>
              <a:t>Mass of electron = 9.10 x 10</a:t>
            </a:r>
            <a:r>
              <a:rPr lang="en-US" sz="2800" b="1" baseline="30000" dirty="0" smtClean="0">
                <a:solidFill>
                  <a:srgbClr val="C00000"/>
                </a:solidFill>
                <a:latin typeface="Times New Roman" pitchFamily="18" charset="0"/>
                <a:cs typeface="Times New Roman" pitchFamily="18" charset="0"/>
              </a:rPr>
              <a:t>-28</a:t>
            </a:r>
            <a:r>
              <a:rPr lang="en-US" sz="2800" b="1" dirty="0" smtClean="0">
                <a:solidFill>
                  <a:srgbClr val="C00000"/>
                </a:solidFill>
                <a:latin typeface="Times New Roman" pitchFamily="18" charset="0"/>
                <a:cs typeface="Times New Roman" pitchFamily="18" charset="0"/>
              </a:rPr>
              <a:t> g</a:t>
            </a:r>
            <a:endParaRPr lang="en-US" sz="2800"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sz="half" idx="1"/>
          </p:nvPr>
        </p:nvSpPr>
        <p:spPr>
          <a:xfrm>
            <a:off x="685800" y="1284286"/>
            <a:ext cx="4171952" cy="4141787"/>
          </a:xfrm>
        </p:spPr>
        <p:txBody>
          <a:bodyPr/>
          <a:lstStyle/>
          <a:p>
            <a:pPr>
              <a:buClr>
                <a:srgbClr val="C00000"/>
              </a:buClr>
              <a:buFont typeface="Wingdings" pitchFamily="2" charset="2"/>
              <a:buChar char="v"/>
            </a:pPr>
            <a:r>
              <a:rPr lang="en-US" b="1" dirty="0" smtClean="0">
                <a:latin typeface="Times New Roman" pitchFamily="18" charset="0"/>
                <a:cs typeface="Times New Roman" pitchFamily="18" charset="0"/>
              </a:rPr>
              <a:t>Ernest Rutherford  (1871 – 1937), New Zealand Physicist worked in England received the Noble Prize in Chemistry in 1908 for discovering the </a:t>
            </a:r>
            <a:r>
              <a:rPr lang="en-US" b="1" dirty="0" smtClean="0">
                <a:solidFill>
                  <a:srgbClr val="C00000"/>
                </a:solidFill>
                <a:latin typeface="Times New Roman" pitchFamily="18" charset="0"/>
                <a:cs typeface="Times New Roman" pitchFamily="18" charset="0"/>
              </a:rPr>
              <a:t>structure of atomic nucleus</a:t>
            </a:r>
          </a:p>
        </p:txBody>
      </p:sp>
      <p:pic>
        <p:nvPicPr>
          <p:cNvPr id="25604" name="Content Placeholder 5" descr="Democritus.jpeg"/>
          <p:cNvPicPr>
            <a:picLocks noGrp="1" noChangeAspect="1"/>
          </p:cNvPicPr>
          <p:nvPr>
            <p:ph sz="half" idx="2"/>
          </p:nvPr>
        </p:nvPicPr>
        <p:blipFill>
          <a:blip r:embed="rId2"/>
          <a:srcRect/>
          <a:stretch>
            <a:fillRect/>
          </a:stretch>
        </p:blipFill>
        <p:spPr>
          <a:xfrm>
            <a:off x="5000628" y="1000108"/>
            <a:ext cx="3276613" cy="4095766"/>
          </a:xfrm>
          <a:prstGeom prst="ellipse">
            <a:avLst/>
          </a:prstGeom>
          <a:ln>
            <a:noFill/>
          </a:ln>
          <a:effectLst>
            <a:softEdge rad="112500"/>
          </a:effectLst>
        </p:spPr>
      </p:pic>
      <p:sp>
        <p:nvSpPr>
          <p:cNvPr id="6"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rPr>
              <a:t>Proton</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rPr>
              <a:t>Rutherford’s Experiment</a:t>
            </a:r>
          </a:p>
        </p:txBody>
      </p:sp>
      <p:sp>
        <p:nvSpPr>
          <p:cNvPr id="11" name="Rectangle 10"/>
          <p:cNvSpPr/>
          <p:nvPr/>
        </p:nvSpPr>
        <p:spPr>
          <a:xfrm>
            <a:off x="142876" y="4184886"/>
            <a:ext cx="8715404" cy="1815882"/>
          </a:xfrm>
          <a:prstGeom prst="rect">
            <a:avLst/>
          </a:prstGeom>
        </p:spPr>
        <p:txBody>
          <a:bodyPr wrap="square">
            <a:spAutoFit/>
          </a:bodyPr>
          <a:lstStyle/>
          <a:p>
            <a:pPr marL="779463" marR="36576" indent="-514350" algn="just">
              <a:buClr>
                <a:srgbClr val="C00000"/>
              </a:buClr>
              <a:buSzPct val="80000"/>
              <a:buFont typeface="Wingdings" pitchFamily="2" charset="2"/>
              <a:buChar char="v"/>
            </a:pPr>
            <a:r>
              <a:rPr lang="en-SG" sz="2800" b="1" dirty="0" smtClean="0">
                <a:latin typeface="Times New Roman" pitchFamily="18" charset="0"/>
                <a:cs typeface="Times New Roman" pitchFamily="18" charset="0"/>
              </a:rPr>
              <a:t>Atom’s positive charge is concentrated in the nucleus</a:t>
            </a:r>
          </a:p>
          <a:p>
            <a:pPr marL="779463" marR="36576" indent="-514350" algn="just">
              <a:buClr>
                <a:srgbClr val="C00000"/>
              </a:buClr>
              <a:buSzPct val="80000"/>
              <a:buFont typeface="Wingdings" pitchFamily="2" charset="2"/>
              <a:buChar char="v"/>
            </a:pPr>
            <a:r>
              <a:rPr lang="en-SG" sz="2800" b="1" dirty="0" smtClean="0">
                <a:latin typeface="Times New Roman" pitchFamily="18" charset="0"/>
                <a:cs typeface="Times New Roman" pitchFamily="18" charset="0"/>
              </a:rPr>
              <a:t>proton (p) has opposite (+) charge of electron (-)</a:t>
            </a:r>
          </a:p>
          <a:p>
            <a:pPr marL="779463" marR="36576" indent="-514350" algn="just">
              <a:buClr>
                <a:srgbClr val="C00000"/>
              </a:buClr>
              <a:buSzPct val="80000"/>
              <a:buFont typeface="Wingdings" pitchFamily="2" charset="2"/>
              <a:buChar char="v"/>
            </a:pPr>
            <a:r>
              <a:rPr lang="en-SG" sz="2800" b="1" dirty="0" smtClean="0">
                <a:latin typeface="Times New Roman" pitchFamily="18" charset="0"/>
                <a:cs typeface="Times New Roman" pitchFamily="18" charset="0"/>
              </a:rPr>
              <a:t>mass of p is 1840 x mass of e - (1.67 x 10</a:t>
            </a:r>
            <a:r>
              <a:rPr lang="en-SG" sz="2800" b="1" baseline="30000" dirty="0" smtClean="0">
                <a:latin typeface="Times New Roman" pitchFamily="18" charset="0"/>
                <a:cs typeface="Times New Roman" pitchFamily="18" charset="0"/>
              </a:rPr>
              <a:t>-24</a:t>
            </a:r>
            <a:r>
              <a:rPr lang="en-SG" sz="2800" b="1" dirty="0" smtClean="0">
                <a:latin typeface="Times New Roman" pitchFamily="18" charset="0"/>
                <a:cs typeface="Times New Roman" pitchFamily="18" charset="0"/>
              </a:rPr>
              <a:t> g)</a:t>
            </a:r>
          </a:p>
        </p:txBody>
      </p:sp>
      <p:pic>
        <p:nvPicPr>
          <p:cNvPr id="13" name="Picture 12"/>
          <p:cNvPicPr>
            <a:picLocks noChangeAspect="1" noChangeArrowheads="1"/>
          </p:cNvPicPr>
          <p:nvPr/>
        </p:nvPicPr>
        <p:blipFill>
          <a:blip r:embed="rId3"/>
          <a:srcRect/>
          <a:stretch>
            <a:fillRect/>
          </a:stretch>
        </p:blipFill>
        <p:spPr bwMode="auto">
          <a:xfrm>
            <a:off x="0" y="714356"/>
            <a:ext cx="5181600" cy="2894013"/>
          </a:xfrm>
          <a:prstGeom prst="rect">
            <a:avLst/>
          </a:prstGeom>
          <a:noFill/>
          <a:ln w="9525">
            <a:noFill/>
            <a:miter lim="800000"/>
            <a:headEnd/>
            <a:tailEnd/>
          </a:ln>
        </p:spPr>
      </p:pic>
      <p:pic>
        <p:nvPicPr>
          <p:cNvPr id="14" name="Picture 13"/>
          <p:cNvPicPr>
            <a:picLocks noChangeAspect="1" noChangeArrowheads="1"/>
          </p:cNvPicPr>
          <p:nvPr/>
        </p:nvPicPr>
        <p:blipFill>
          <a:blip r:embed="rId4"/>
          <a:srcRect/>
          <a:stretch>
            <a:fillRect/>
          </a:stretch>
        </p:blipFill>
        <p:spPr bwMode="auto">
          <a:xfrm>
            <a:off x="5695950" y="1019156"/>
            <a:ext cx="3067050" cy="2398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85794"/>
            <a:ext cx="8715404" cy="5262979"/>
          </a:xfrm>
          <a:prstGeom prst="rect">
            <a:avLst/>
          </a:prstGeom>
        </p:spPr>
        <p:txBody>
          <a:bodyPr wrap="square">
            <a:spAutoFit/>
          </a:bodyPr>
          <a:lstStyle/>
          <a:p>
            <a:pPr marL="779463" marR="36576" indent="-514350" algn="just">
              <a:buClr>
                <a:srgbClr val="C00000"/>
              </a:buClr>
              <a:buSzPct val="80000"/>
              <a:buFont typeface="+mj-lt"/>
              <a:buAutoNum type="arabicPeriod"/>
            </a:pPr>
            <a:r>
              <a:rPr lang="en-SG" sz="2800" b="1" dirty="0" smtClean="0">
                <a:latin typeface="Times New Roman" pitchFamily="18" charset="0"/>
                <a:cs typeface="Times New Roman" pitchFamily="18" charset="0"/>
              </a:rPr>
              <a:t>Atom has a tiny dense central core or the nucleus which contains practically the entire mass of the atom, leaving the rest if the atom almost empty</a:t>
            </a:r>
          </a:p>
          <a:p>
            <a:pPr marL="779463" marR="36576" indent="-514350" algn="just">
              <a:buClr>
                <a:srgbClr val="C00000"/>
              </a:buClr>
              <a:buSzPct val="80000"/>
              <a:buFont typeface="+mj-lt"/>
              <a:buAutoNum type="arabicPeriod"/>
            </a:pPr>
            <a:endParaRPr lang="en-SG" sz="1600" b="1" dirty="0" smtClean="0">
              <a:latin typeface="Times New Roman" pitchFamily="18" charset="0"/>
              <a:cs typeface="Times New Roman" pitchFamily="18" charset="0"/>
            </a:endParaRPr>
          </a:p>
          <a:p>
            <a:pPr marL="779463" marR="36576" indent="-514350" algn="just">
              <a:buClr>
                <a:srgbClr val="C00000"/>
              </a:buClr>
              <a:buSzPct val="80000"/>
              <a:buFont typeface="+mj-lt"/>
              <a:buAutoNum type="arabicPeriod"/>
            </a:pPr>
            <a:r>
              <a:rPr lang="en-SG" sz="2800" b="1" dirty="0" smtClean="0">
                <a:latin typeface="Times New Roman" pitchFamily="18" charset="0"/>
                <a:cs typeface="Times New Roman" pitchFamily="18" charset="0"/>
              </a:rPr>
              <a:t>The entire positive charge of the atom is located on the nucleus, while electrons were distributed in vacant space around it</a:t>
            </a:r>
          </a:p>
          <a:p>
            <a:pPr marL="779463" marR="36576" indent="-514350" algn="just">
              <a:buClr>
                <a:srgbClr val="C00000"/>
              </a:buClr>
              <a:buSzPct val="80000"/>
              <a:buFont typeface="+mj-lt"/>
              <a:buAutoNum type="arabicPeriod"/>
            </a:pPr>
            <a:endParaRPr lang="en-SG" sz="1600" b="1" dirty="0" smtClean="0">
              <a:latin typeface="Times New Roman" pitchFamily="18" charset="0"/>
              <a:cs typeface="Times New Roman" pitchFamily="18" charset="0"/>
            </a:endParaRPr>
          </a:p>
          <a:p>
            <a:pPr marL="779463" marR="36576" indent="-514350" algn="just">
              <a:buClr>
                <a:srgbClr val="C00000"/>
              </a:buClr>
              <a:buSzPct val="80000"/>
              <a:buFont typeface="+mj-lt"/>
              <a:buAutoNum type="arabicPeriod"/>
            </a:pPr>
            <a:r>
              <a:rPr lang="en-SG" sz="2800" b="1" dirty="0" smtClean="0">
                <a:latin typeface="Times New Roman" pitchFamily="18" charset="0"/>
                <a:cs typeface="Times New Roman" pitchFamily="18" charset="0"/>
              </a:rPr>
              <a:t>The electrons were moving in orbits or closed circular paths around the nucleus </a:t>
            </a:r>
          </a:p>
          <a:p>
            <a:pPr marL="779463" marR="36576" indent="-514350" algn="just">
              <a:buClr>
                <a:srgbClr val="C00000"/>
              </a:buClr>
              <a:buSzPct val="80000"/>
            </a:pPr>
            <a:r>
              <a:rPr lang="en-SG" sz="2800" b="1" dirty="0" smtClean="0">
                <a:latin typeface="Times New Roman" pitchFamily="18" charset="0"/>
                <a:cs typeface="Times New Roman" pitchFamily="18" charset="0"/>
              </a:rPr>
              <a:t>      like planets around the sun</a:t>
            </a:r>
          </a:p>
          <a:p>
            <a:pPr marL="779463" marR="36576" indent="-514350" algn="just">
              <a:buClr>
                <a:srgbClr val="C00000"/>
              </a:buClr>
              <a:buSzPct val="80000"/>
              <a:buFont typeface="+mj-lt"/>
              <a:buAutoNum type="arabicPeriod"/>
            </a:pPr>
            <a:endParaRPr lang="en-SG" sz="2600" b="1" dirty="0" smtClean="0">
              <a:latin typeface="Times New Roman" pitchFamily="18" charset="0"/>
              <a:cs typeface="Times New Roman" pitchFamily="18" charset="0"/>
            </a:endParaRPr>
          </a:p>
          <a:p>
            <a:pPr marL="779463" marR="36576" lvl="0" indent="-514350" algn="just">
              <a:buClr>
                <a:srgbClr val="C00000"/>
              </a:buClr>
              <a:buSzPct val="80000"/>
              <a:buFont typeface="+mj-lt"/>
              <a:buAutoNum type="arabicPeriod"/>
            </a:pPr>
            <a:endParaRPr lang="en-SG" sz="1400" b="1" dirty="0" smtClean="0">
              <a:latin typeface="Times New Roman" pitchFamily="18" charset="0"/>
              <a:cs typeface="Times New Roman" pitchFamily="18" charset="0"/>
            </a:endParaRPr>
          </a:p>
        </p:txBody>
      </p:sp>
      <p:sp>
        <p:nvSpPr>
          <p:cNvPr id="5"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SG" sz="4400" b="1" dirty="0" smtClean="0">
                <a:solidFill>
                  <a:srgbClr val="C00000"/>
                </a:solidFill>
              </a:rPr>
              <a:t>Rutherford’s postulation</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pic>
        <p:nvPicPr>
          <p:cNvPr id="6" name="Picture 5" descr="images.jpg"/>
          <p:cNvPicPr>
            <a:picLocks noChangeAspect="1"/>
          </p:cNvPicPr>
          <p:nvPr/>
        </p:nvPicPr>
        <p:blipFill>
          <a:blip r:embed="rId3"/>
          <a:stretch>
            <a:fillRect/>
          </a:stretch>
        </p:blipFill>
        <p:spPr>
          <a:xfrm>
            <a:off x="6500826" y="4248150"/>
            <a:ext cx="1752600" cy="26098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sz="half" idx="1"/>
          </p:nvPr>
        </p:nvSpPr>
        <p:spPr>
          <a:xfrm>
            <a:off x="714348" y="1357298"/>
            <a:ext cx="4314828" cy="4141787"/>
          </a:xfrm>
        </p:spPr>
        <p:txBody>
          <a:bodyPr/>
          <a:lstStyle/>
          <a:p>
            <a:pPr>
              <a:lnSpc>
                <a:spcPct val="150000"/>
              </a:lnSpc>
              <a:buClr>
                <a:srgbClr val="C00000"/>
              </a:buClr>
              <a:buFont typeface="Wingdings" pitchFamily="2" charset="2"/>
              <a:buChar char="v"/>
            </a:pPr>
            <a:r>
              <a:rPr lang="en-US" b="1" dirty="0" smtClean="0">
                <a:latin typeface="Times New Roman" pitchFamily="18" charset="0"/>
                <a:cs typeface="Times New Roman" pitchFamily="18" charset="0"/>
              </a:rPr>
              <a:t>James Chadwick (1891 – 1972), British physicist received the Noble Prize in Physics in 1935 for discovering the </a:t>
            </a:r>
            <a:r>
              <a:rPr lang="en-US" b="1" dirty="0" smtClean="0">
                <a:solidFill>
                  <a:srgbClr val="C00000"/>
                </a:solidFill>
                <a:latin typeface="Times New Roman" pitchFamily="18" charset="0"/>
                <a:cs typeface="Times New Roman" pitchFamily="18" charset="0"/>
              </a:rPr>
              <a:t>neutrons</a:t>
            </a:r>
          </a:p>
        </p:txBody>
      </p:sp>
      <p:pic>
        <p:nvPicPr>
          <p:cNvPr id="27652" name="Content Placeholder 5" descr="Democritus.jpeg"/>
          <p:cNvPicPr>
            <a:picLocks noGrp="1" noChangeAspect="1"/>
          </p:cNvPicPr>
          <p:nvPr>
            <p:ph sz="half" idx="2"/>
          </p:nvPr>
        </p:nvPicPr>
        <p:blipFill>
          <a:blip r:embed="rId2"/>
          <a:srcRect/>
          <a:stretch>
            <a:fillRect/>
          </a:stretch>
        </p:blipFill>
        <p:spPr>
          <a:xfrm>
            <a:off x="5572132" y="1214422"/>
            <a:ext cx="2628438" cy="3714776"/>
          </a:xfrm>
          <a:prstGeom prst="ellipse">
            <a:avLst/>
          </a:prstGeom>
          <a:ln>
            <a:noFill/>
          </a:ln>
          <a:effectLst>
            <a:softEdge rad="112500"/>
          </a:effectLst>
        </p:spPr>
      </p:pic>
      <p:sp>
        <p:nvSpPr>
          <p:cNvPr id="6"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SG" sz="4400" b="1" dirty="0" smtClean="0">
                <a:solidFill>
                  <a:srgbClr val="C00000"/>
                </a:solidFill>
              </a:rPr>
              <a:t>The Neutron</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a:srcRect/>
          <a:stretch>
            <a:fillRect/>
          </a:stretch>
        </p:blipFill>
        <p:spPr bwMode="auto">
          <a:xfrm>
            <a:off x="4000496" y="3462359"/>
            <a:ext cx="5657850" cy="3038475"/>
          </a:xfrm>
          <a:prstGeom prst="rect">
            <a:avLst/>
          </a:prstGeom>
          <a:noFill/>
          <a:ln w="9525">
            <a:noFill/>
            <a:miter lim="800000"/>
            <a:headEnd/>
            <a:tailEnd/>
          </a:ln>
          <a:effectLst/>
        </p:spPr>
      </p:pic>
      <p:sp>
        <p:nvSpPr>
          <p:cNvPr id="13" name="Rectangle 12"/>
          <p:cNvSpPr/>
          <p:nvPr/>
        </p:nvSpPr>
        <p:spPr>
          <a:xfrm>
            <a:off x="0" y="785794"/>
            <a:ext cx="8715404" cy="2677656"/>
          </a:xfrm>
          <a:prstGeom prst="rect">
            <a:avLst/>
          </a:prstGeom>
        </p:spPr>
        <p:txBody>
          <a:bodyPr wrap="square">
            <a:spAutoFit/>
          </a:bodyPr>
          <a:lstStyle/>
          <a:p>
            <a:pPr marL="542925" marR="36576" indent="-514350" algn="just">
              <a:buClr>
                <a:srgbClr val="C00000"/>
              </a:buClr>
              <a:buSzPct val="80000"/>
              <a:buFont typeface="Wingdings" pitchFamily="2" charset="2"/>
              <a:buChar char="v"/>
            </a:pPr>
            <a:r>
              <a:rPr lang="en-SG" sz="2800" b="1" dirty="0" smtClean="0">
                <a:latin typeface="Times New Roman" pitchFamily="18" charset="0"/>
                <a:cs typeface="Times New Roman" pitchFamily="18" charset="0"/>
              </a:rPr>
              <a:t>In 1932 Sir James Chadwick discovered neutron.</a:t>
            </a:r>
          </a:p>
          <a:p>
            <a:pPr marL="542925" marR="36576" indent="-514350" algn="just">
              <a:buClr>
                <a:srgbClr val="C00000"/>
              </a:buClr>
              <a:buSzPct val="80000"/>
              <a:buFont typeface="Wingdings" pitchFamily="2" charset="2"/>
              <a:buChar char="v"/>
            </a:pPr>
            <a:r>
              <a:rPr lang="en-SG" sz="2800" b="1" dirty="0" smtClean="0">
                <a:latin typeface="Times New Roman" pitchFamily="18" charset="0"/>
                <a:cs typeface="Times New Roman" pitchFamily="18" charset="0"/>
              </a:rPr>
              <a:t>A stream of alpha particles were directed at a beryllium target. </a:t>
            </a:r>
          </a:p>
          <a:p>
            <a:pPr marL="542925" marR="36576" indent="-514350" algn="just">
              <a:buClr>
                <a:srgbClr val="C00000"/>
              </a:buClr>
              <a:buSzPct val="80000"/>
              <a:buFont typeface="Wingdings" pitchFamily="2" charset="2"/>
              <a:buChar char="v"/>
            </a:pPr>
            <a:r>
              <a:rPr lang="en-SG" sz="2800" b="1" dirty="0" smtClean="0">
                <a:latin typeface="Times New Roman" pitchFamily="18" charset="0"/>
                <a:cs typeface="Times New Roman" pitchFamily="18" charset="0"/>
              </a:rPr>
              <a:t>He found that a new particle were ejected who has a property like γ ray. It has almost the same mass as the proton and has no charge. </a:t>
            </a:r>
          </a:p>
        </p:txBody>
      </p:sp>
      <p:sp>
        <p:nvSpPr>
          <p:cNvPr id="10" name="Title 1"/>
          <p:cNvSpPr txBox="1">
            <a:spLocks/>
          </p:cNvSpPr>
          <p:nvPr/>
        </p:nvSpPr>
        <p:spPr>
          <a:xfrm>
            <a:off x="0" y="0"/>
            <a:ext cx="9144000" cy="785817"/>
          </a:xfrm>
          <a:prstGeom prst="rect">
            <a:avLst/>
          </a:prstGeom>
        </p:spPr>
        <p:txBody>
          <a:bodyPr vert="horz" lIns="91440" tIns="45720" rIns="91440" bIns="45720" rtlCol="0" anchor="ctr">
            <a:normAutofit/>
          </a:bodyPr>
          <a:lstStyle/>
          <a:p>
            <a:pPr algn="ctr">
              <a:spcBef>
                <a:spcPct val="0"/>
              </a:spcBef>
            </a:pPr>
            <a:r>
              <a:rPr lang="en-SG" sz="4400" b="1" dirty="0" smtClean="0">
                <a:solidFill>
                  <a:srgbClr val="C00000"/>
                </a:solidFill>
              </a:rPr>
              <a:t>Chadwick’s Experiment </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sp>
        <p:nvSpPr>
          <p:cNvPr id="27652" name="Text Box 3"/>
          <p:cNvSpPr txBox="1">
            <a:spLocks noChangeArrowheads="1"/>
          </p:cNvSpPr>
          <p:nvPr/>
        </p:nvSpPr>
        <p:spPr bwMode="auto">
          <a:xfrm>
            <a:off x="571472" y="4429132"/>
            <a:ext cx="5257800" cy="1477328"/>
          </a:xfrm>
          <a:prstGeom prst="rect">
            <a:avLst/>
          </a:prstGeom>
          <a:noFill/>
          <a:ln w="57150" cmpd="thinThick">
            <a:noFill/>
            <a:miter lim="800000"/>
            <a:headEnd/>
            <a:tailEnd/>
          </a:ln>
        </p:spPr>
        <p:txBody>
          <a:bodyPr>
            <a:spAutoFit/>
          </a:bodyPr>
          <a:lstStyle/>
          <a:p>
            <a:pPr eaLnBrk="0" hangingPunct="0">
              <a:spcBef>
                <a:spcPts val="1800"/>
              </a:spcBef>
            </a:pPr>
            <a:r>
              <a:rPr lang="en-US" sz="2000" b="1" dirty="0">
                <a:latin typeface="Times New Roman" pitchFamily="18" charset="0"/>
                <a:cs typeface="Times New Roman" pitchFamily="18" charset="0"/>
              </a:rPr>
              <a:t>H atoms - 1 p; He atoms - 2 p</a:t>
            </a:r>
          </a:p>
          <a:p>
            <a:pPr eaLnBrk="0" hangingPunct="0">
              <a:spcBef>
                <a:spcPts val="1800"/>
              </a:spcBef>
            </a:pPr>
            <a:r>
              <a:rPr lang="en-US" sz="2000" b="1" dirty="0">
                <a:latin typeface="Times New Roman" pitchFamily="18" charset="0"/>
                <a:cs typeface="Times New Roman" pitchFamily="18" charset="0"/>
              </a:rPr>
              <a:t>mass He/mass H should = 2</a:t>
            </a:r>
          </a:p>
          <a:p>
            <a:pPr eaLnBrk="0" hangingPunct="0">
              <a:spcBef>
                <a:spcPts val="1800"/>
              </a:spcBef>
            </a:pPr>
            <a:r>
              <a:rPr lang="en-US" sz="2000" b="1" dirty="0">
                <a:latin typeface="Times New Roman" pitchFamily="18" charset="0"/>
                <a:cs typeface="Times New Roman" pitchFamily="18" charset="0"/>
              </a:rPr>
              <a:t>measured mass He/mass H = 4</a:t>
            </a:r>
          </a:p>
        </p:txBody>
      </p:sp>
      <p:grpSp>
        <p:nvGrpSpPr>
          <p:cNvPr id="2" name="Group 11"/>
          <p:cNvGrpSpPr>
            <a:grpSpLocks/>
          </p:cNvGrpSpPr>
          <p:nvPr/>
        </p:nvGrpSpPr>
        <p:grpSpPr bwMode="auto">
          <a:xfrm>
            <a:off x="0" y="3643321"/>
            <a:ext cx="5715000" cy="425451"/>
            <a:chOff x="1152" y="2880"/>
            <a:chExt cx="3600" cy="268"/>
          </a:xfrm>
        </p:grpSpPr>
        <p:sp>
          <p:nvSpPr>
            <p:cNvPr id="27655" name="Text Box 6"/>
            <p:cNvSpPr txBox="1">
              <a:spLocks noChangeArrowheads="1"/>
            </p:cNvSpPr>
            <p:nvPr/>
          </p:nvSpPr>
          <p:spPr bwMode="auto">
            <a:xfrm>
              <a:off x="1152" y="2880"/>
              <a:ext cx="973" cy="252"/>
            </a:xfrm>
            <a:prstGeom prst="rect">
              <a:avLst/>
            </a:prstGeom>
            <a:noFill/>
            <a:ln w="9525">
              <a:noFill/>
              <a:miter lim="800000"/>
              <a:headEnd/>
              <a:tailEnd/>
            </a:ln>
          </p:spPr>
          <p:txBody>
            <a:bodyPr>
              <a:spAutoFit/>
            </a:bodyPr>
            <a:lstStyle/>
            <a:p>
              <a:pPr algn="r" eaLnBrk="0" hangingPunct="0">
                <a:spcBef>
                  <a:spcPct val="50000"/>
                </a:spcBef>
              </a:pPr>
              <a:r>
                <a:rPr lang="en-US" sz="2000">
                  <a:latin typeface="Times New Roman" pitchFamily="18" charset="0"/>
                  <a:cs typeface="Times New Roman" pitchFamily="18" charset="0"/>
                </a:rPr>
                <a:t>a + </a:t>
              </a:r>
              <a:r>
                <a:rPr lang="en-US" sz="2000" baseline="30000">
                  <a:latin typeface="Times New Roman" pitchFamily="18" charset="0"/>
                  <a:cs typeface="Times New Roman" pitchFamily="18" charset="0"/>
                </a:rPr>
                <a:t>9</a:t>
              </a:r>
              <a:r>
                <a:rPr lang="en-US" sz="2000">
                  <a:latin typeface="Times New Roman" pitchFamily="18" charset="0"/>
                  <a:cs typeface="Times New Roman" pitchFamily="18" charset="0"/>
                </a:rPr>
                <a:t>Be</a:t>
              </a:r>
            </a:p>
          </p:txBody>
        </p:sp>
        <p:sp>
          <p:nvSpPr>
            <p:cNvPr id="27656" name="Line 7"/>
            <p:cNvSpPr>
              <a:spLocks noChangeShapeType="1"/>
            </p:cNvSpPr>
            <p:nvPr/>
          </p:nvSpPr>
          <p:spPr bwMode="auto">
            <a:xfrm>
              <a:off x="2223" y="3072"/>
              <a:ext cx="535" cy="0"/>
            </a:xfrm>
            <a:prstGeom prst="line">
              <a:avLst/>
            </a:prstGeom>
            <a:noFill/>
            <a:ln w="38100">
              <a:solidFill>
                <a:schemeClr val="tx1"/>
              </a:solidFill>
              <a:round/>
              <a:headEnd/>
              <a:tailEnd type="triangle" w="med" len="med"/>
            </a:ln>
          </p:spPr>
          <p:txBody>
            <a:bodyPr wrap="none" anchor="ctr"/>
            <a:lstStyle/>
            <a:p>
              <a:endParaRPr lang="en-US" sz="2000">
                <a:latin typeface="Times New Roman" pitchFamily="18" charset="0"/>
                <a:cs typeface="Times New Roman" pitchFamily="18" charset="0"/>
              </a:endParaRPr>
            </a:p>
          </p:txBody>
        </p:sp>
        <p:sp>
          <p:nvSpPr>
            <p:cNvPr id="27657" name="Text Box 8"/>
            <p:cNvSpPr txBox="1">
              <a:spLocks noChangeArrowheads="1"/>
            </p:cNvSpPr>
            <p:nvPr/>
          </p:nvSpPr>
          <p:spPr bwMode="auto">
            <a:xfrm>
              <a:off x="2807" y="2896"/>
              <a:ext cx="1945" cy="252"/>
            </a:xfrm>
            <a:prstGeom prst="rect">
              <a:avLst/>
            </a:prstGeom>
            <a:noFill/>
            <a:ln w="9525">
              <a:noFill/>
              <a:miter lim="800000"/>
              <a:headEnd/>
              <a:tailEnd/>
            </a:ln>
          </p:spPr>
          <p:txBody>
            <a:bodyPr>
              <a:spAutoFit/>
            </a:bodyPr>
            <a:lstStyle/>
            <a:p>
              <a:pPr eaLnBrk="0" hangingPunct="0">
                <a:spcBef>
                  <a:spcPct val="50000"/>
                </a:spcBef>
              </a:pPr>
              <a:r>
                <a:rPr lang="en-US" sz="2000" baseline="30000" dirty="0" err="1">
                  <a:latin typeface="Times New Roman" pitchFamily="18" charset="0"/>
                  <a:cs typeface="Times New Roman" pitchFamily="18" charset="0"/>
                </a:rPr>
                <a:t>1</a:t>
              </a:r>
              <a:r>
                <a:rPr lang="en-US" sz="2000" dirty="0" err="1">
                  <a:latin typeface="Times New Roman" pitchFamily="18" charset="0"/>
                  <a:cs typeface="Times New Roman" pitchFamily="18" charset="0"/>
                </a:rPr>
                <a:t>n</a:t>
              </a:r>
              <a:r>
                <a:rPr lang="en-US" sz="2000" dirty="0">
                  <a:latin typeface="Times New Roman" pitchFamily="18" charset="0"/>
                  <a:cs typeface="Times New Roman" pitchFamily="18" charset="0"/>
                </a:rPr>
                <a:t> + </a:t>
              </a:r>
              <a:r>
                <a:rPr lang="en-US" sz="2000" baseline="30000" dirty="0" err="1">
                  <a:latin typeface="Times New Roman" pitchFamily="18" charset="0"/>
                  <a:cs typeface="Times New Roman" pitchFamily="18" charset="0"/>
                </a:rPr>
                <a:t>12</a:t>
              </a:r>
              <a:r>
                <a:rPr lang="en-US" sz="2000" dirty="0" err="1">
                  <a:latin typeface="Times New Roman" pitchFamily="18" charset="0"/>
                  <a:cs typeface="Times New Roman" pitchFamily="18" charset="0"/>
                </a:rPr>
                <a:t>C</a:t>
              </a:r>
              <a:r>
                <a:rPr lang="en-US" sz="2000" dirty="0">
                  <a:latin typeface="Times New Roman" pitchFamily="18" charset="0"/>
                  <a:cs typeface="Times New Roman" pitchFamily="18" charset="0"/>
                </a:rPr>
                <a:t> + energy</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1333500" y="5181600"/>
            <a:ext cx="6477000" cy="523220"/>
          </a:xfrm>
          <a:prstGeom prst="rect">
            <a:avLst/>
          </a:prstGeom>
          <a:noFill/>
          <a:ln w="9525">
            <a:noFill/>
            <a:miter lim="800000"/>
            <a:headEnd/>
            <a:tailEnd/>
          </a:ln>
        </p:spPr>
        <p:txBody>
          <a:bodyPr>
            <a:spAutoFit/>
          </a:bodyPr>
          <a:lstStyle/>
          <a:p>
            <a:pPr algn="ctr" eaLnBrk="0" hangingPunct="0">
              <a:spcBef>
                <a:spcPct val="50000"/>
              </a:spcBef>
            </a:pPr>
            <a:r>
              <a:rPr lang="en-US" sz="2800" b="1" dirty="0">
                <a:solidFill>
                  <a:srgbClr val="C00000"/>
                </a:solidFill>
                <a:latin typeface="Times New Roman" pitchFamily="18" charset="0"/>
                <a:cs typeface="Times New Roman" pitchFamily="18" charset="0"/>
              </a:rPr>
              <a:t>mass p ≈ mass n ≈ 1840 x mass e</a:t>
            </a:r>
            <a:r>
              <a:rPr lang="en-US" sz="2800" b="1" baseline="30000" dirty="0">
                <a:solidFill>
                  <a:srgbClr val="C00000"/>
                </a:solidFill>
                <a:latin typeface="Times New Roman" pitchFamily="18" charset="0"/>
                <a:cs typeface="Times New Roman" pitchFamily="18" charset="0"/>
              </a:rPr>
              <a:t>-</a:t>
            </a:r>
          </a:p>
        </p:txBody>
      </p:sp>
      <p:pic>
        <p:nvPicPr>
          <p:cNvPr id="29700" name="Picture 13"/>
          <p:cNvPicPr>
            <a:picLocks noChangeAspect="1" noChangeArrowheads="1"/>
          </p:cNvPicPr>
          <p:nvPr/>
        </p:nvPicPr>
        <p:blipFill>
          <a:blip r:embed="rId2"/>
          <a:srcRect/>
          <a:stretch>
            <a:fillRect/>
          </a:stretch>
        </p:blipFill>
        <p:spPr bwMode="auto">
          <a:xfrm>
            <a:off x="0" y="1250958"/>
            <a:ext cx="9144000" cy="3249612"/>
          </a:xfrm>
          <a:prstGeom prst="rect">
            <a:avLst/>
          </a:prstGeom>
          <a:noFill/>
          <a:ln w="9525">
            <a:noFill/>
            <a:miter lim="800000"/>
            <a:headEnd/>
            <a:tailEnd/>
          </a:ln>
        </p:spPr>
      </p:pic>
      <p:sp>
        <p:nvSpPr>
          <p:cNvPr id="6"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latin typeface="+mj-lt"/>
                <a:ea typeface="+mj-ea"/>
                <a:cs typeface="+mj-cs"/>
              </a:rPr>
              <a:t>Subatomic Particles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500" fill="hold"/>
                                        <p:tgtEl>
                                          <p:spTgt spid="14340"/>
                                        </p:tgtEl>
                                        <p:attrNameLst>
                                          <p:attrName>ppt_w</p:attrName>
                                        </p:attrNameLst>
                                      </p:cBhvr>
                                      <p:tavLst>
                                        <p:tav tm="0">
                                          <p:val>
                                            <p:fltVal val="0"/>
                                          </p:val>
                                        </p:tav>
                                        <p:tav tm="100000">
                                          <p:val>
                                            <p:strVal val="#ppt_w"/>
                                          </p:val>
                                        </p:tav>
                                      </p:tavLst>
                                    </p:anim>
                                    <p:anim calcmode="lin" valueType="num">
                                      <p:cBhvr>
                                        <p:cTn id="8" dur="500" fill="hold"/>
                                        <p:tgtEl>
                                          <p:spTgt spid="143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85817"/>
          </a:xfrm>
        </p:spPr>
        <p:txBody>
          <a:bodyPr/>
          <a:lstStyle/>
          <a:p>
            <a:pPr algn="ctr"/>
            <a:r>
              <a:rPr lang="en-US" b="1" dirty="0" smtClean="0">
                <a:solidFill>
                  <a:srgbClr val="C00000"/>
                </a:solidFill>
              </a:rPr>
              <a:t>Outline</a:t>
            </a:r>
            <a:endParaRPr lang="en-US" b="1" dirty="0">
              <a:solidFill>
                <a:srgbClr val="C00000"/>
              </a:solidFill>
            </a:endParaRPr>
          </a:p>
        </p:txBody>
      </p:sp>
      <p:sp>
        <p:nvSpPr>
          <p:cNvPr id="5" name="Rectangle 4"/>
          <p:cNvSpPr/>
          <p:nvPr/>
        </p:nvSpPr>
        <p:spPr>
          <a:xfrm>
            <a:off x="0" y="785794"/>
            <a:ext cx="8715404" cy="4616648"/>
          </a:xfrm>
          <a:prstGeom prst="rect">
            <a:avLst/>
          </a:prstGeom>
        </p:spPr>
        <p:txBody>
          <a:bodyPr wrap="square">
            <a:spAutoFit/>
          </a:bodyPr>
          <a:lstStyle/>
          <a:p>
            <a:pPr marL="265113" marR="36576" lvl="0" algn="just">
              <a:lnSpc>
                <a:spcPct val="150000"/>
              </a:lnSpc>
              <a:buClr>
                <a:srgbClr val="C00000"/>
              </a:buClr>
              <a:buSzPct val="80000"/>
              <a:buFont typeface="Wingdings" pitchFamily="2" charset="2"/>
              <a:buChar char="v"/>
            </a:pPr>
            <a:r>
              <a:rPr lang="en-US" sz="2800" b="1" dirty="0" smtClean="0"/>
              <a:t>  </a:t>
            </a:r>
            <a:r>
              <a:rPr lang="en-US" sz="2800" b="1" dirty="0" smtClean="0">
                <a:latin typeface="Times New Roman" pitchFamily="18" charset="0"/>
                <a:cs typeface="Times New Roman" pitchFamily="18" charset="0"/>
              </a:rPr>
              <a:t>The Atomic Theory</a:t>
            </a:r>
          </a:p>
          <a:p>
            <a:pPr marL="265113" marR="36576" lvl="0" algn="just">
              <a:lnSpc>
                <a:spcPct val="150000"/>
              </a:lnSpc>
              <a:buClr>
                <a:srgbClr val="C00000"/>
              </a:buClr>
              <a:buSzPct val="80000"/>
              <a:buFont typeface="Wingdings" pitchFamily="2" charset="2"/>
              <a:buChar char="v"/>
            </a:pPr>
            <a:r>
              <a:rPr lang="en-US" sz="2800" b="1" dirty="0" smtClean="0">
                <a:latin typeface="Times New Roman" pitchFamily="18" charset="0"/>
                <a:cs typeface="Times New Roman" pitchFamily="18" charset="0"/>
              </a:rPr>
              <a:t>  The structure of the atom</a:t>
            </a:r>
          </a:p>
          <a:p>
            <a:pPr marL="265113" marR="36576" lvl="0" algn="just">
              <a:lnSpc>
                <a:spcPct val="150000"/>
              </a:lnSpc>
              <a:buClr>
                <a:srgbClr val="C00000"/>
              </a:buClr>
              <a:buSzPct val="80000"/>
              <a:buFont typeface="Wingdings" pitchFamily="2" charset="2"/>
              <a:buChar char="v"/>
            </a:pPr>
            <a:r>
              <a:rPr lang="en-US" sz="2800" b="1" dirty="0" smtClean="0">
                <a:latin typeface="Times New Roman" pitchFamily="18" charset="0"/>
                <a:cs typeface="Times New Roman" pitchFamily="18" charset="0"/>
              </a:rPr>
              <a:t>  Atomic number, mass number and isotopes</a:t>
            </a:r>
          </a:p>
          <a:p>
            <a:pPr marL="265113" marR="36576" lvl="0" algn="just">
              <a:lnSpc>
                <a:spcPct val="150000"/>
              </a:lnSpc>
              <a:buClr>
                <a:srgbClr val="C00000"/>
              </a:buClr>
              <a:buSzPct val="80000"/>
              <a:buFont typeface="Wingdings" pitchFamily="2" charset="2"/>
              <a:buChar char="v"/>
            </a:pPr>
            <a:r>
              <a:rPr lang="en-US" sz="2800" b="1" dirty="0" smtClean="0">
                <a:latin typeface="Times New Roman" pitchFamily="18" charset="0"/>
                <a:cs typeface="Times New Roman" pitchFamily="18" charset="0"/>
              </a:rPr>
              <a:t>  The Periodic Table</a:t>
            </a:r>
          </a:p>
          <a:p>
            <a:pPr marL="265113" marR="36576" lvl="0" algn="just">
              <a:lnSpc>
                <a:spcPct val="150000"/>
              </a:lnSpc>
              <a:buClr>
                <a:srgbClr val="C00000"/>
              </a:buClr>
              <a:buSzPct val="80000"/>
              <a:buFont typeface="Wingdings" pitchFamily="2" charset="2"/>
              <a:buChar char="v"/>
            </a:pPr>
            <a:r>
              <a:rPr lang="en-US" sz="2800" b="1" dirty="0" smtClean="0">
                <a:latin typeface="Times New Roman" pitchFamily="18" charset="0"/>
                <a:cs typeface="Times New Roman" pitchFamily="18" charset="0"/>
              </a:rPr>
              <a:t>  Molecules and ions</a:t>
            </a:r>
          </a:p>
          <a:p>
            <a:pPr marL="265113" marR="36576" lvl="0" algn="just">
              <a:lnSpc>
                <a:spcPct val="150000"/>
              </a:lnSpc>
              <a:buClr>
                <a:srgbClr val="C00000"/>
              </a:buClr>
              <a:buSzPct val="80000"/>
              <a:buFont typeface="Wingdings" pitchFamily="2" charset="2"/>
              <a:buChar char="v"/>
            </a:pPr>
            <a:r>
              <a:rPr lang="en-US" sz="2800" b="1" dirty="0" smtClean="0">
                <a:latin typeface="Times New Roman" pitchFamily="18" charset="0"/>
                <a:cs typeface="Times New Roman" pitchFamily="18" charset="0"/>
              </a:rPr>
              <a:t>  Chemical formulas</a:t>
            </a:r>
          </a:p>
          <a:p>
            <a:pPr marL="265113" marR="36576" lvl="0" algn="just">
              <a:lnSpc>
                <a:spcPct val="150000"/>
              </a:lnSpc>
              <a:buClr>
                <a:srgbClr val="C00000"/>
              </a:buClr>
              <a:buSzPct val="80000"/>
              <a:buFont typeface="Wingdings" pitchFamily="2" charset="2"/>
              <a:buChar char="v"/>
            </a:pPr>
            <a:r>
              <a:rPr lang="en-US" sz="2800" b="1" dirty="0" smtClean="0">
                <a:latin typeface="Times New Roman" pitchFamily="18" charset="0"/>
                <a:cs typeface="Times New Roman" pitchFamily="18" charset="0"/>
              </a:rPr>
              <a:t>  Naming compounds</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3" nodeType="clickEffect">
                                  <p:stCondLst>
                                    <p:cond delay="0"/>
                                  </p:stCondLst>
                                  <p:childTnLst>
                                    <p:set>
                                      <p:cBhvr override="childStyle">
                                        <p:cTn id="6" dur="indefinite"/>
                                        <p:tgtEl>
                                          <p:spTgt spid="5">
                                            <p:txEl>
                                              <p:pRg st="0" end="0"/>
                                            </p:txEl>
                                          </p:spTgt>
                                        </p:tgtEl>
                                        <p:attrNameLst>
                                          <p:attrName>style.fontStyle</p:attrName>
                                        </p:attrNameLst>
                                      </p:cBhvr>
                                      <p:to>
                                        <p:strVal val="italic"/>
                                      </p:to>
                                    </p:set>
                                    <p:set>
                                      <p:cBhvr override="childStyle">
                                        <p:cTn id="7" dur="indefinite"/>
                                        <p:tgtEl>
                                          <p:spTgt spid="5">
                                            <p:txEl>
                                              <p:pRg st="0" end="0"/>
                                            </p:txEl>
                                          </p:spTgt>
                                        </p:tgtEl>
                                        <p:attrNameLst>
                                          <p:attrName>style.fontWeight</p:attrName>
                                        </p:attrNameLst>
                                      </p:cBhvr>
                                      <p:to>
                                        <p:strVal val="bold"/>
                                      </p:to>
                                    </p:set>
                                    <p:set>
                                      <p:cBhvr override="childStyle">
                                        <p:cTn id="8" dur="indefinite"/>
                                        <p:tgtEl>
                                          <p:spTgt spid="5">
                                            <p:txEl>
                                              <p:pRg st="0" end="0"/>
                                            </p:txEl>
                                          </p:spTgt>
                                        </p:tgtEl>
                                        <p:attrNameLst>
                                          <p:attrName>style.textDecorationUnderline</p:attrName>
                                        </p:attrNameLst>
                                      </p:cBhvr>
                                      <p:to>
                                        <p:strVal val="false"/>
                                      </p:to>
                                    </p:set>
                                  </p:childTnLst>
                                </p:cTn>
                              </p:par>
                              <p:par>
                                <p:cTn id="9" presetID="5" presetClass="emph" presetSubtype="3" nodeType="withEffect">
                                  <p:stCondLst>
                                    <p:cond delay="0"/>
                                  </p:stCondLst>
                                  <p:childTnLst>
                                    <p:set>
                                      <p:cBhvr override="childStyle">
                                        <p:cTn id="10" dur="indefinite"/>
                                        <p:tgtEl>
                                          <p:spTgt spid="5">
                                            <p:txEl>
                                              <p:pRg st="1" end="1"/>
                                            </p:txEl>
                                          </p:spTgt>
                                        </p:tgtEl>
                                        <p:attrNameLst>
                                          <p:attrName>style.fontStyle</p:attrName>
                                        </p:attrNameLst>
                                      </p:cBhvr>
                                      <p:to>
                                        <p:strVal val="italic"/>
                                      </p:to>
                                    </p:set>
                                    <p:set>
                                      <p:cBhvr override="childStyle">
                                        <p:cTn id="11" dur="indefinite"/>
                                        <p:tgtEl>
                                          <p:spTgt spid="5">
                                            <p:txEl>
                                              <p:pRg st="1" end="1"/>
                                            </p:txEl>
                                          </p:spTgt>
                                        </p:tgtEl>
                                        <p:attrNameLst>
                                          <p:attrName>style.fontWeight</p:attrName>
                                        </p:attrNameLst>
                                      </p:cBhvr>
                                      <p:to>
                                        <p:strVal val="bold"/>
                                      </p:to>
                                    </p:set>
                                    <p:set>
                                      <p:cBhvr override="childStyle">
                                        <p:cTn id="12" dur="indefinite"/>
                                        <p:tgtEl>
                                          <p:spTgt spid="5">
                                            <p:txEl>
                                              <p:pRg st="1" end="1"/>
                                            </p:txEl>
                                          </p:spTgt>
                                        </p:tgtEl>
                                        <p:attrNameLst>
                                          <p:attrName>style.textDecorationUnderline</p:attrName>
                                        </p:attrNameLst>
                                      </p:cBhvr>
                                      <p:to>
                                        <p:strVal val="false"/>
                                      </p:to>
                                    </p:set>
                                  </p:childTnLst>
                                </p:cTn>
                              </p:par>
                              <p:par>
                                <p:cTn id="13" presetID="5" presetClass="emph" presetSubtype="3" nodeType="withEffect">
                                  <p:stCondLst>
                                    <p:cond delay="0"/>
                                  </p:stCondLst>
                                  <p:childTnLst>
                                    <p:set>
                                      <p:cBhvr override="childStyle">
                                        <p:cTn id="14" dur="indefinite"/>
                                        <p:tgtEl>
                                          <p:spTgt spid="5">
                                            <p:txEl>
                                              <p:pRg st="2" end="2"/>
                                            </p:txEl>
                                          </p:spTgt>
                                        </p:tgtEl>
                                        <p:attrNameLst>
                                          <p:attrName>style.fontStyle</p:attrName>
                                        </p:attrNameLst>
                                      </p:cBhvr>
                                      <p:to>
                                        <p:strVal val="italic"/>
                                      </p:to>
                                    </p:set>
                                    <p:set>
                                      <p:cBhvr override="childStyle">
                                        <p:cTn id="15" dur="indefinite"/>
                                        <p:tgtEl>
                                          <p:spTgt spid="5">
                                            <p:txEl>
                                              <p:pRg st="2" end="2"/>
                                            </p:txEl>
                                          </p:spTgt>
                                        </p:tgtEl>
                                        <p:attrNameLst>
                                          <p:attrName>style.fontWeight</p:attrName>
                                        </p:attrNameLst>
                                      </p:cBhvr>
                                      <p:to>
                                        <p:strVal val="bold"/>
                                      </p:to>
                                    </p:set>
                                    <p:set>
                                      <p:cBhvr override="childStyle">
                                        <p:cTn id="16" dur="indefinite"/>
                                        <p:tgtEl>
                                          <p:spTgt spid="5">
                                            <p:txEl>
                                              <p:pRg st="2" end="2"/>
                                            </p:txEl>
                                          </p:spTgt>
                                        </p:tgtEl>
                                        <p:attrNameLst>
                                          <p:attrName>style.textDecorationUnderline</p:attrName>
                                        </p:attrNameLst>
                                      </p:cBhvr>
                                      <p:to>
                                        <p:strVal val="false"/>
                                      </p:to>
                                    </p:set>
                                  </p:childTnLst>
                                </p:cTn>
                              </p:par>
                              <p:par>
                                <p:cTn id="17" presetID="5" presetClass="emph" presetSubtype="3" nodeType="withEffect">
                                  <p:stCondLst>
                                    <p:cond delay="0"/>
                                  </p:stCondLst>
                                  <p:childTnLst>
                                    <p:set>
                                      <p:cBhvr override="childStyle">
                                        <p:cTn id="18" dur="indefinite"/>
                                        <p:tgtEl>
                                          <p:spTgt spid="5">
                                            <p:txEl>
                                              <p:pRg st="3" end="3"/>
                                            </p:txEl>
                                          </p:spTgt>
                                        </p:tgtEl>
                                        <p:attrNameLst>
                                          <p:attrName>style.fontStyle</p:attrName>
                                        </p:attrNameLst>
                                      </p:cBhvr>
                                      <p:to>
                                        <p:strVal val="italic"/>
                                      </p:to>
                                    </p:set>
                                    <p:set>
                                      <p:cBhvr override="childStyle">
                                        <p:cTn id="19" dur="indefinite"/>
                                        <p:tgtEl>
                                          <p:spTgt spid="5">
                                            <p:txEl>
                                              <p:pRg st="3" end="3"/>
                                            </p:txEl>
                                          </p:spTgt>
                                        </p:tgtEl>
                                        <p:attrNameLst>
                                          <p:attrName>style.fontWeight</p:attrName>
                                        </p:attrNameLst>
                                      </p:cBhvr>
                                      <p:to>
                                        <p:strVal val="bold"/>
                                      </p:to>
                                    </p:set>
                                    <p:set>
                                      <p:cBhvr override="childStyle">
                                        <p:cTn id="20" dur="indefinite"/>
                                        <p:tgtEl>
                                          <p:spTgt spid="5">
                                            <p:txEl>
                                              <p:pRg st="3" end="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785794"/>
            <a:ext cx="8715404" cy="4093428"/>
          </a:xfrm>
          <a:prstGeom prst="rect">
            <a:avLst/>
          </a:prstGeom>
        </p:spPr>
        <p:txBody>
          <a:bodyPr wrap="square">
            <a:spAutoFit/>
          </a:bodyPr>
          <a:lstStyle/>
          <a:p>
            <a:pPr marL="779463" marR="36576" lvl="0" indent="-514350" algn="just">
              <a:buClr>
                <a:srgbClr val="C00000"/>
              </a:buClr>
              <a:buSzPct val="80000"/>
              <a:buFont typeface="Wingdings" pitchFamily="2" charset="2"/>
              <a:buChar char="v"/>
            </a:pPr>
            <a:r>
              <a:rPr lang="en-SG" sz="2600" b="1" dirty="0" smtClean="0">
                <a:solidFill>
                  <a:srgbClr val="C00000"/>
                </a:solidFill>
                <a:latin typeface="Times New Roman" pitchFamily="18" charset="0"/>
                <a:cs typeface="Times New Roman" pitchFamily="18" charset="0"/>
              </a:rPr>
              <a:t>Atomic number </a:t>
            </a:r>
            <a:r>
              <a:rPr lang="en-SG" sz="2600" b="1" dirty="0" smtClean="0">
                <a:latin typeface="Times New Roman" pitchFamily="18" charset="0"/>
                <a:cs typeface="Times New Roman" pitchFamily="18" charset="0"/>
              </a:rPr>
              <a:t>(Z) </a:t>
            </a:r>
            <a:r>
              <a:rPr lang="en-SG" sz="2600" b="1" dirty="0" smtClean="0">
                <a:solidFill>
                  <a:srgbClr val="C00000"/>
                </a:solidFill>
                <a:latin typeface="Times New Roman" pitchFamily="18" charset="0"/>
                <a:cs typeface="Times New Roman" pitchFamily="18" charset="0"/>
              </a:rPr>
              <a:t>: </a:t>
            </a:r>
            <a:r>
              <a:rPr lang="en-SG" sz="2600" b="1" dirty="0" smtClean="0">
                <a:latin typeface="Times New Roman" pitchFamily="18" charset="0"/>
                <a:cs typeface="Times New Roman" pitchFamily="18" charset="0"/>
              </a:rPr>
              <a:t>Chemical identity of an atom </a:t>
            </a:r>
          </a:p>
          <a:p>
            <a:pPr marL="779463" marR="36576" lvl="0" indent="-68263" algn="just">
              <a:buClr>
                <a:srgbClr val="C00000"/>
              </a:buClr>
              <a:buSzPct val="80000"/>
              <a:buFont typeface="Wingdings" pitchFamily="2" charset="2"/>
              <a:buChar char="ü"/>
            </a:pPr>
            <a:r>
              <a:rPr lang="en-SG" sz="2600" b="1" dirty="0" smtClean="0">
                <a:latin typeface="Times New Roman" pitchFamily="18" charset="0"/>
                <a:cs typeface="Times New Roman" pitchFamily="18" charset="0"/>
              </a:rPr>
              <a:t> Z = number of protons (p) in nucleus</a:t>
            </a:r>
          </a:p>
          <a:p>
            <a:pPr marL="779463" marR="36576" lvl="0" indent="-68263" algn="just">
              <a:buClr>
                <a:srgbClr val="C00000"/>
              </a:buClr>
              <a:buSzPct val="80000"/>
              <a:buFont typeface="Wingdings" pitchFamily="2" charset="2"/>
              <a:buChar char="ü"/>
            </a:pPr>
            <a:r>
              <a:rPr lang="en-SG" sz="2600" b="1" dirty="0" smtClean="0">
                <a:latin typeface="Times New Roman" pitchFamily="18" charset="0"/>
                <a:cs typeface="Times New Roman" pitchFamily="18" charset="0"/>
              </a:rPr>
              <a:t>In a neutral atom, </a:t>
            </a:r>
          </a:p>
          <a:p>
            <a:pPr marL="779463" marR="36576" lvl="0" indent="-68263" algn="just">
              <a:buClr>
                <a:srgbClr val="C00000"/>
              </a:buClr>
              <a:buSzPct val="80000"/>
            </a:pPr>
            <a:r>
              <a:rPr lang="en-SG" sz="2600" b="1" dirty="0" smtClean="0">
                <a:latin typeface="Times New Roman" pitchFamily="18" charset="0"/>
                <a:cs typeface="Times New Roman" pitchFamily="18" charset="0"/>
              </a:rPr>
              <a:t>       number of electrons (e) = number of protons (p)</a:t>
            </a:r>
          </a:p>
          <a:p>
            <a:pPr marL="779463" marR="36576" indent="-514350" algn="just">
              <a:buClr>
                <a:srgbClr val="C00000"/>
              </a:buClr>
              <a:buSzPct val="80000"/>
              <a:buFont typeface="Wingdings" pitchFamily="2" charset="2"/>
              <a:buChar char="v"/>
            </a:pPr>
            <a:r>
              <a:rPr lang="en-SG" sz="2600" b="1" dirty="0" smtClean="0">
                <a:solidFill>
                  <a:srgbClr val="C00000"/>
                </a:solidFill>
                <a:latin typeface="Times New Roman" pitchFamily="18" charset="0"/>
                <a:cs typeface="Times New Roman" pitchFamily="18" charset="0"/>
              </a:rPr>
              <a:t>Mass number </a:t>
            </a:r>
            <a:r>
              <a:rPr lang="en-SG" sz="2600" b="1" dirty="0" smtClean="0">
                <a:latin typeface="Times New Roman" pitchFamily="18" charset="0"/>
                <a:cs typeface="Times New Roman" pitchFamily="18" charset="0"/>
              </a:rPr>
              <a:t>(A): the total number of neutrons (n) and protons in the nucleus of an atom </a:t>
            </a:r>
          </a:p>
          <a:p>
            <a:pPr marL="779463" marR="36576" lvl="0" indent="-514350" algn="just">
              <a:buClr>
                <a:srgbClr val="C00000"/>
              </a:buClr>
              <a:buSzPct val="80000"/>
            </a:pPr>
            <a:r>
              <a:rPr lang="en-SG" sz="2600" b="1" dirty="0" smtClean="0">
                <a:latin typeface="Times New Roman" pitchFamily="18" charset="0"/>
                <a:cs typeface="Times New Roman" pitchFamily="18" charset="0"/>
              </a:rPr>
              <a:t>                   A = p + n = Z + n</a:t>
            </a:r>
          </a:p>
          <a:p>
            <a:pPr marL="779463" marR="36576" lvl="0" indent="-514350" algn="just">
              <a:buClr>
                <a:srgbClr val="C00000"/>
              </a:buClr>
              <a:buSzPct val="80000"/>
            </a:pPr>
            <a:r>
              <a:rPr lang="en-SG" sz="2600" b="1" dirty="0" smtClean="0">
                <a:latin typeface="Times New Roman" pitchFamily="18" charset="0"/>
                <a:cs typeface="Times New Roman" pitchFamily="18" charset="0"/>
              </a:rPr>
              <a:t>               </a:t>
            </a:r>
            <a:r>
              <a:rPr lang="en-SG" sz="2600" b="1" dirty="0" smtClean="0">
                <a:latin typeface="Times New Roman" pitchFamily="18" charset="0"/>
                <a:cs typeface="Times New Roman" pitchFamily="18" charset="0"/>
                <a:sym typeface="Symbol"/>
              </a:rPr>
              <a:t>n </a:t>
            </a:r>
            <a:r>
              <a:rPr lang="en-SG" sz="2600" b="1" dirty="0" smtClean="0">
                <a:latin typeface="Times New Roman" pitchFamily="18" charset="0"/>
                <a:cs typeface="Times New Roman" pitchFamily="18" charset="0"/>
              </a:rPr>
              <a:t> = A- Z</a:t>
            </a:r>
          </a:p>
          <a:p>
            <a:pPr marL="779463" marR="36576" lvl="0" indent="-514350" algn="just">
              <a:buClr>
                <a:srgbClr val="C00000"/>
              </a:buClr>
              <a:buSzPct val="80000"/>
              <a:buFont typeface="Wingdings" pitchFamily="2" charset="2"/>
              <a:buChar char="v"/>
            </a:pPr>
            <a:r>
              <a:rPr lang="en-SG" sz="2600" b="1" dirty="0" smtClean="0">
                <a:solidFill>
                  <a:srgbClr val="C00000"/>
                </a:solidFill>
                <a:latin typeface="Times New Roman" pitchFamily="18" charset="0"/>
                <a:cs typeface="Times New Roman" pitchFamily="18" charset="0"/>
              </a:rPr>
              <a:t>Isotopes:</a:t>
            </a:r>
            <a:r>
              <a:rPr lang="en-SG" sz="2600" b="1" dirty="0" smtClean="0">
                <a:latin typeface="Times New Roman" pitchFamily="18" charset="0"/>
                <a:cs typeface="Times New Roman" pitchFamily="18" charset="0"/>
              </a:rPr>
              <a:t> atoms of the same element (X) with different numbers of neutrons in their nuclei</a:t>
            </a:r>
          </a:p>
        </p:txBody>
      </p:sp>
      <p:grpSp>
        <p:nvGrpSpPr>
          <p:cNvPr id="3" name="Group 7"/>
          <p:cNvGrpSpPr>
            <a:grpSpLocks/>
          </p:cNvGrpSpPr>
          <p:nvPr/>
        </p:nvGrpSpPr>
        <p:grpSpPr bwMode="auto">
          <a:xfrm>
            <a:off x="285721" y="5822972"/>
            <a:ext cx="4572032" cy="820738"/>
            <a:chOff x="1560" y="2303"/>
            <a:chExt cx="2922" cy="472"/>
          </a:xfrm>
        </p:grpSpPr>
        <p:grpSp>
          <p:nvGrpSpPr>
            <p:cNvPr id="4" name="Group 8"/>
            <p:cNvGrpSpPr>
              <a:grpSpLocks/>
            </p:cNvGrpSpPr>
            <p:nvPr/>
          </p:nvGrpSpPr>
          <p:grpSpPr bwMode="auto">
            <a:xfrm>
              <a:off x="1560" y="2303"/>
              <a:ext cx="434" cy="472"/>
              <a:chOff x="1560" y="2575"/>
              <a:chExt cx="434" cy="472"/>
            </a:xfrm>
          </p:grpSpPr>
          <p:sp>
            <p:nvSpPr>
              <p:cNvPr id="30754" name="Text Box 9"/>
              <p:cNvSpPr txBox="1">
                <a:spLocks noChangeArrowheads="1"/>
              </p:cNvSpPr>
              <p:nvPr/>
            </p:nvSpPr>
            <p:spPr bwMode="auto">
              <a:xfrm>
                <a:off x="1670" y="2620"/>
                <a:ext cx="324" cy="404"/>
              </a:xfrm>
              <a:prstGeom prst="rect">
                <a:avLst/>
              </a:prstGeom>
              <a:noFill/>
              <a:ln w="9525">
                <a:noFill/>
                <a:miter lim="800000"/>
                <a:headEnd/>
                <a:tailEnd/>
              </a:ln>
            </p:spPr>
            <p:txBody>
              <a:bodyPr wrap="none">
                <a:spAutoFit/>
              </a:bodyPr>
              <a:lstStyle/>
              <a:p>
                <a:pPr eaLnBrk="0" hangingPunct="0"/>
                <a:r>
                  <a:rPr lang="en-US" sz="3600"/>
                  <a:t>H</a:t>
                </a:r>
              </a:p>
            </p:txBody>
          </p:sp>
          <p:sp>
            <p:nvSpPr>
              <p:cNvPr id="30755" name="Text Box 10"/>
              <p:cNvSpPr txBox="1">
                <a:spLocks noChangeArrowheads="1"/>
              </p:cNvSpPr>
              <p:nvPr/>
            </p:nvSpPr>
            <p:spPr bwMode="auto">
              <a:xfrm>
                <a:off x="1560" y="2575"/>
                <a:ext cx="223" cy="288"/>
              </a:xfrm>
              <a:prstGeom prst="rect">
                <a:avLst/>
              </a:prstGeom>
              <a:noFill/>
              <a:ln w="9525">
                <a:noFill/>
                <a:miter lim="800000"/>
                <a:headEnd/>
                <a:tailEnd/>
              </a:ln>
            </p:spPr>
            <p:txBody>
              <a:bodyPr wrap="none">
                <a:spAutoFit/>
              </a:bodyPr>
              <a:lstStyle/>
              <a:p>
                <a:pPr eaLnBrk="0" hangingPunct="0"/>
                <a:r>
                  <a:rPr lang="en-US" sz="2400" dirty="0"/>
                  <a:t>1</a:t>
                </a:r>
              </a:p>
            </p:txBody>
          </p:sp>
          <p:sp>
            <p:nvSpPr>
              <p:cNvPr id="30756" name="Text Box 11"/>
              <p:cNvSpPr txBox="1">
                <a:spLocks noChangeArrowheads="1"/>
              </p:cNvSpPr>
              <p:nvPr/>
            </p:nvSpPr>
            <p:spPr bwMode="auto">
              <a:xfrm>
                <a:off x="1560" y="2759"/>
                <a:ext cx="223" cy="288"/>
              </a:xfrm>
              <a:prstGeom prst="rect">
                <a:avLst/>
              </a:prstGeom>
              <a:noFill/>
              <a:ln w="9525">
                <a:noFill/>
                <a:miter lim="800000"/>
                <a:headEnd/>
                <a:tailEnd/>
              </a:ln>
            </p:spPr>
            <p:txBody>
              <a:bodyPr wrap="none">
                <a:spAutoFit/>
              </a:bodyPr>
              <a:lstStyle/>
              <a:p>
                <a:pPr eaLnBrk="0" hangingPunct="0"/>
                <a:r>
                  <a:rPr lang="en-US" sz="2400"/>
                  <a:t>1</a:t>
                </a:r>
              </a:p>
            </p:txBody>
          </p:sp>
        </p:grpSp>
        <p:grpSp>
          <p:nvGrpSpPr>
            <p:cNvPr id="5" name="Group 12"/>
            <p:cNvGrpSpPr>
              <a:grpSpLocks/>
            </p:cNvGrpSpPr>
            <p:nvPr/>
          </p:nvGrpSpPr>
          <p:grpSpPr bwMode="auto">
            <a:xfrm>
              <a:off x="2406" y="2303"/>
              <a:ext cx="914" cy="472"/>
              <a:chOff x="1560" y="2575"/>
              <a:chExt cx="914" cy="472"/>
            </a:xfrm>
          </p:grpSpPr>
          <p:sp>
            <p:nvSpPr>
              <p:cNvPr id="30751" name="Text Box 13"/>
              <p:cNvSpPr txBox="1">
                <a:spLocks noChangeArrowheads="1"/>
              </p:cNvSpPr>
              <p:nvPr/>
            </p:nvSpPr>
            <p:spPr bwMode="auto">
              <a:xfrm>
                <a:off x="1670" y="2619"/>
                <a:ext cx="804" cy="404"/>
              </a:xfrm>
              <a:prstGeom prst="rect">
                <a:avLst/>
              </a:prstGeom>
              <a:noFill/>
              <a:ln w="9525">
                <a:noFill/>
                <a:miter lim="800000"/>
                <a:headEnd/>
                <a:tailEnd/>
              </a:ln>
            </p:spPr>
            <p:txBody>
              <a:bodyPr wrap="none">
                <a:spAutoFit/>
              </a:bodyPr>
              <a:lstStyle/>
              <a:p>
                <a:pPr eaLnBrk="0" hangingPunct="0"/>
                <a:r>
                  <a:rPr lang="en-US" sz="3600"/>
                  <a:t>H (D)</a:t>
                </a:r>
              </a:p>
            </p:txBody>
          </p:sp>
          <p:sp>
            <p:nvSpPr>
              <p:cNvPr id="30752" name="Text Box 14"/>
              <p:cNvSpPr txBox="1">
                <a:spLocks noChangeArrowheads="1"/>
              </p:cNvSpPr>
              <p:nvPr/>
            </p:nvSpPr>
            <p:spPr bwMode="auto">
              <a:xfrm>
                <a:off x="1560" y="2575"/>
                <a:ext cx="223" cy="288"/>
              </a:xfrm>
              <a:prstGeom prst="rect">
                <a:avLst/>
              </a:prstGeom>
              <a:noFill/>
              <a:ln w="9525">
                <a:noFill/>
                <a:miter lim="800000"/>
                <a:headEnd/>
                <a:tailEnd/>
              </a:ln>
            </p:spPr>
            <p:txBody>
              <a:bodyPr wrap="none">
                <a:spAutoFit/>
              </a:bodyPr>
              <a:lstStyle/>
              <a:p>
                <a:pPr eaLnBrk="0" hangingPunct="0"/>
                <a:r>
                  <a:rPr lang="en-US" sz="2400"/>
                  <a:t>2</a:t>
                </a:r>
              </a:p>
            </p:txBody>
          </p:sp>
          <p:sp>
            <p:nvSpPr>
              <p:cNvPr id="30753" name="Text Box 15"/>
              <p:cNvSpPr txBox="1">
                <a:spLocks noChangeArrowheads="1"/>
              </p:cNvSpPr>
              <p:nvPr/>
            </p:nvSpPr>
            <p:spPr bwMode="auto">
              <a:xfrm>
                <a:off x="1560" y="2759"/>
                <a:ext cx="223" cy="288"/>
              </a:xfrm>
              <a:prstGeom prst="rect">
                <a:avLst/>
              </a:prstGeom>
              <a:noFill/>
              <a:ln w="9525">
                <a:noFill/>
                <a:miter lim="800000"/>
                <a:headEnd/>
                <a:tailEnd/>
              </a:ln>
            </p:spPr>
            <p:txBody>
              <a:bodyPr wrap="none">
                <a:spAutoFit/>
              </a:bodyPr>
              <a:lstStyle/>
              <a:p>
                <a:pPr eaLnBrk="0" hangingPunct="0"/>
                <a:r>
                  <a:rPr lang="en-US" sz="2400"/>
                  <a:t>1</a:t>
                </a:r>
              </a:p>
            </p:txBody>
          </p:sp>
        </p:grpSp>
        <p:grpSp>
          <p:nvGrpSpPr>
            <p:cNvPr id="6" name="Group 16"/>
            <p:cNvGrpSpPr>
              <a:grpSpLocks/>
            </p:cNvGrpSpPr>
            <p:nvPr/>
          </p:nvGrpSpPr>
          <p:grpSpPr bwMode="auto">
            <a:xfrm>
              <a:off x="3600" y="2303"/>
              <a:ext cx="882" cy="472"/>
              <a:chOff x="1560" y="2575"/>
              <a:chExt cx="882" cy="472"/>
            </a:xfrm>
          </p:grpSpPr>
          <p:sp>
            <p:nvSpPr>
              <p:cNvPr id="30748" name="Text Box 17"/>
              <p:cNvSpPr txBox="1">
                <a:spLocks noChangeArrowheads="1"/>
              </p:cNvSpPr>
              <p:nvPr/>
            </p:nvSpPr>
            <p:spPr bwMode="auto">
              <a:xfrm>
                <a:off x="1670" y="2619"/>
                <a:ext cx="772" cy="404"/>
              </a:xfrm>
              <a:prstGeom prst="rect">
                <a:avLst/>
              </a:prstGeom>
              <a:noFill/>
              <a:ln w="9525">
                <a:noFill/>
                <a:miter lim="800000"/>
                <a:headEnd/>
                <a:tailEnd/>
              </a:ln>
            </p:spPr>
            <p:txBody>
              <a:bodyPr wrap="none">
                <a:spAutoFit/>
              </a:bodyPr>
              <a:lstStyle/>
              <a:p>
                <a:pPr eaLnBrk="0" hangingPunct="0"/>
                <a:r>
                  <a:rPr lang="en-US" sz="3600" dirty="0"/>
                  <a:t>H (T)</a:t>
                </a:r>
              </a:p>
            </p:txBody>
          </p:sp>
          <p:sp>
            <p:nvSpPr>
              <p:cNvPr id="30749" name="Text Box 18"/>
              <p:cNvSpPr txBox="1">
                <a:spLocks noChangeArrowheads="1"/>
              </p:cNvSpPr>
              <p:nvPr/>
            </p:nvSpPr>
            <p:spPr bwMode="auto">
              <a:xfrm>
                <a:off x="1560" y="2575"/>
                <a:ext cx="223" cy="288"/>
              </a:xfrm>
              <a:prstGeom prst="rect">
                <a:avLst/>
              </a:prstGeom>
              <a:noFill/>
              <a:ln w="9525">
                <a:noFill/>
                <a:miter lim="800000"/>
                <a:headEnd/>
                <a:tailEnd/>
              </a:ln>
            </p:spPr>
            <p:txBody>
              <a:bodyPr wrap="none">
                <a:spAutoFit/>
              </a:bodyPr>
              <a:lstStyle/>
              <a:p>
                <a:pPr eaLnBrk="0" hangingPunct="0"/>
                <a:r>
                  <a:rPr lang="en-US" sz="2400"/>
                  <a:t>3</a:t>
                </a:r>
              </a:p>
            </p:txBody>
          </p:sp>
          <p:sp>
            <p:nvSpPr>
              <p:cNvPr id="30750" name="Text Box 19"/>
              <p:cNvSpPr txBox="1">
                <a:spLocks noChangeArrowheads="1"/>
              </p:cNvSpPr>
              <p:nvPr/>
            </p:nvSpPr>
            <p:spPr bwMode="auto">
              <a:xfrm>
                <a:off x="1560" y="2759"/>
                <a:ext cx="223" cy="288"/>
              </a:xfrm>
              <a:prstGeom prst="rect">
                <a:avLst/>
              </a:prstGeom>
              <a:noFill/>
              <a:ln w="9525">
                <a:noFill/>
                <a:miter lim="800000"/>
                <a:headEnd/>
                <a:tailEnd/>
              </a:ln>
            </p:spPr>
            <p:txBody>
              <a:bodyPr wrap="none">
                <a:spAutoFit/>
              </a:bodyPr>
              <a:lstStyle/>
              <a:p>
                <a:pPr eaLnBrk="0" hangingPunct="0"/>
                <a:r>
                  <a:rPr lang="en-US" sz="2400" dirty="0"/>
                  <a:t>1</a:t>
                </a:r>
              </a:p>
            </p:txBody>
          </p:sp>
        </p:grpSp>
      </p:grpSp>
      <p:grpSp>
        <p:nvGrpSpPr>
          <p:cNvPr id="7" name="Group 28"/>
          <p:cNvGrpSpPr>
            <a:grpSpLocks/>
          </p:cNvGrpSpPr>
          <p:nvPr/>
        </p:nvGrpSpPr>
        <p:grpSpPr bwMode="auto">
          <a:xfrm>
            <a:off x="5072066" y="5894410"/>
            <a:ext cx="3155950" cy="749300"/>
            <a:chOff x="1838" y="3599"/>
            <a:chExt cx="1988" cy="472"/>
          </a:xfrm>
        </p:grpSpPr>
        <p:grpSp>
          <p:nvGrpSpPr>
            <p:cNvPr id="8" name="Group 20"/>
            <p:cNvGrpSpPr>
              <a:grpSpLocks/>
            </p:cNvGrpSpPr>
            <p:nvPr/>
          </p:nvGrpSpPr>
          <p:grpSpPr bwMode="auto">
            <a:xfrm>
              <a:off x="1838" y="3599"/>
              <a:ext cx="706" cy="472"/>
              <a:chOff x="1336" y="3511"/>
              <a:chExt cx="706" cy="472"/>
            </a:xfrm>
          </p:grpSpPr>
          <p:sp>
            <p:nvSpPr>
              <p:cNvPr id="30742" name="Text Box 21"/>
              <p:cNvSpPr txBox="1">
                <a:spLocks noChangeArrowheads="1"/>
              </p:cNvSpPr>
              <p:nvPr/>
            </p:nvSpPr>
            <p:spPr bwMode="auto">
              <a:xfrm>
                <a:off x="1718" y="3532"/>
                <a:ext cx="324" cy="404"/>
              </a:xfrm>
              <a:prstGeom prst="rect">
                <a:avLst/>
              </a:prstGeom>
              <a:noFill/>
              <a:ln w="9525">
                <a:noFill/>
                <a:miter lim="800000"/>
                <a:headEnd/>
                <a:tailEnd/>
              </a:ln>
            </p:spPr>
            <p:txBody>
              <a:bodyPr wrap="none">
                <a:spAutoFit/>
              </a:bodyPr>
              <a:lstStyle/>
              <a:p>
                <a:pPr eaLnBrk="0" hangingPunct="0"/>
                <a:r>
                  <a:rPr lang="en-US" sz="3600" dirty="0"/>
                  <a:t>U</a:t>
                </a:r>
              </a:p>
            </p:txBody>
          </p:sp>
          <p:sp>
            <p:nvSpPr>
              <p:cNvPr id="30743" name="Text Box 22"/>
              <p:cNvSpPr txBox="1">
                <a:spLocks noChangeArrowheads="1"/>
              </p:cNvSpPr>
              <p:nvPr/>
            </p:nvSpPr>
            <p:spPr bwMode="auto">
              <a:xfrm>
                <a:off x="1336" y="3511"/>
                <a:ext cx="437" cy="288"/>
              </a:xfrm>
              <a:prstGeom prst="rect">
                <a:avLst/>
              </a:prstGeom>
              <a:noFill/>
              <a:ln w="9525">
                <a:noFill/>
                <a:miter lim="800000"/>
                <a:headEnd/>
                <a:tailEnd/>
              </a:ln>
            </p:spPr>
            <p:txBody>
              <a:bodyPr wrap="none">
                <a:spAutoFit/>
              </a:bodyPr>
              <a:lstStyle/>
              <a:p>
                <a:pPr eaLnBrk="0" hangingPunct="0"/>
                <a:r>
                  <a:rPr lang="en-US" sz="2400" dirty="0"/>
                  <a:t>235</a:t>
                </a:r>
              </a:p>
            </p:txBody>
          </p:sp>
          <p:sp>
            <p:nvSpPr>
              <p:cNvPr id="30744" name="Text Box 23"/>
              <p:cNvSpPr txBox="1">
                <a:spLocks noChangeArrowheads="1"/>
              </p:cNvSpPr>
              <p:nvPr/>
            </p:nvSpPr>
            <p:spPr bwMode="auto">
              <a:xfrm>
                <a:off x="1440" y="3695"/>
                <a:ext cx="330" cy="288"/>
              </a:xfrm>
              <a:prstGeom prst="rect">
                <a:avLst/>
              </a:prstGeom>
              <a:noFill/>
              <a:ln w="9525">
                <a:noFill/>
                <a:miter lim="800000"/>
                <a:headEnd/>
                <a:tailEnd/>
              </a:ln>
            </p:spPr>
            <p:txBody>
              <a:bodyPr wrap="none">
                <a:spAutoFit/>
              </a:bodyPr>
              <a:lstStyle/>
              <a:p>
                <a:pPr eaLnBrk="0" hangingPunct="0"/>
                <a:r>
                  <a:rPr lang="en-US" sz="2400" dirty="0"/>
                  <a:t>92</a:t>
                </a:r>
              </a:p>
            </p:txBody>
          </p:sp>
        </p:grpSp>
        <p:grpSp>
          <p:nvGrpSpPr>
            <p:cNvPr id="9" name="Group 24"/>
            <p:cNvGrpSpPr>
              <a:grpSpLocks/>
            </p:cNvGrpSpPr>
            <p:nvPr/>
          </p:nvGrpSpPr>
          <p:grpSpPr bwMode="auto">
            <a:xfrm>
              <a:off x="3120" y="3599"/>
              <a:ext cx="706" cy="472"/>
              <a:chOff x="1336" y="3511"/>
              <a:chExt cx="706" cy="472"/>
            </a:xfrm>
          </p:grpSpPr>
          <p:sp>
            <p:nvSpPr>
              <p:cNvPr id="30739" name="Text Box 25"/>
              <p:cNvSpPr txBox="1">
                <a:spLocks noChangeArrowheads="1"/>
              </p:cNvSpPr>
              <p:nvPr/>
            </p:nvSpPr>
            <p:spPr bwMode="auto">
              <a:xfrm>
                <a:off x="1718" y="3532"/>
                <a:ext cx="324" cy="404"/>
              </a:xfrm>
              <a:prstGeom prst="rect">
                <a:avLst/>
              </a:prstGeom>
              <a:noFill/>
              <a:ln w="9525">
                <a:noFill/>
                <a:miter lim="800000"/>
                <a:headEnd/>
                <a:tailEnd/>
              </a:ln>
            </p:spPr>
            <p:txBody>
              <a:bodyPr wrap="none">
                <a:spAutoFit/>
              </a:bodyPr>
              <a:lstStyle/>
              <a:p>
                <a:pPr eaLnBrk="0" hangingPunct="0"/>
                <a:r>
                  <a:rPr lang="en-US" sz="3600"/>
                  <a:t>U</a:t>
                </a:r>
              </a:p>
            </p:txBody>
          </p:sp>
          <p:sp>
            <p:nvSpPr>
              <p:cNvPr id="30740" name="Text Box 26"/>
              <p:cNvSpPr txBox="1">
                <a:spLocks noChangeArrowheads="1"/>
              </p:cNvSpPr>
              <p:nvPr/>
            </p:nvSpPr>
            <p:spPr bwMode="auto">
              <a:xfrm>
                <a:off x="1336" y="3511"/>
                <a:ext cx="437" cy="288"/>
              </a:xfrm>
              <a:prstGeom prst="rect">
                <a:avLst/>
              </a:prstGeom>
              <a:noFill/>
              <a:ln w="9525">
                <a:noFill/>
                <a:miter lim="800000"/>
                <a:headEnd/>
                <a:tailEnd/>
              </a:ln>
            </p:spPr>
            <p:txBody>
              <a:bodyPr wrap="none">
                <a:spAutoFit/>
              </a:bodyPr>
              <a:lstStyle/>
              <a:p>
                <a:pPr eaLnBrk="0" hangingPunct="0"/>
                <a:r>
                  <a:rPr lang="en-US" sz="2400"/>
                  <a:t>238</a:t>
                </a:r>
              </a:p>
            </p:txBody>
          </p:sp>
          <p:sp>
            <p:nvSpPr>
              <p:cNvPr id="30741" name="Text Box 27"/>
              <p:cNvSpPr txBox="1">
                <a:spLocks noChangeArrowheads="1"/>
              </p:cNvSpPr>
              <p:nvPr/>
            </p:nvSpPr>
            <p:spPr bwMode="auto">
              <a:xfrm>
                <a:off x="1440" y="3695"/>
                <a:ext cx="330" cy="288"/>
              </a:xfrm>
              <a:prstGeom prst="rect">
                <a:avLst/>
              </a:prstGeom>
              <a:noFill/>
              <a:ln w="9525">
                <a:noFill/>
                <a:miter lim="800000"/>
                <a:headEnd/>
                <a:tailEnd/>
              </a:ln>
            </p:spPr>
            <p:txBody>
              <a:bodyPr wrap="none">
                <a:spAutoFit/>
              </a:bodyPr>
              <a:lstStyle/>
              <a:p>
                <a:pPr eaLnBrk="0" hangingPunct="0"/>
                <a:r>
                  <a:rPr lang="en-US" sz="2400" dirty="0"/>
                  <a:t>92</a:t>
                </a:r>
              </a:p>
            </p:txBody>
          </p:sp>
        </p:grpSp>
      </p:grpSp>
      <p:sp>
        <p:nvSpPr>
          <p:cNvPr id="40" name="Title 1"/>
          <p:cNvSpPr txBox="1">
            <a:spLocks/>
          </p:cNvSpPr>
          <p:nvPr/>
        </p:nvSpPr>
        <p:spPr>
          <a:xfrm>
            <a:off x="0" y="0"/>
            <a:ext cx="9144000" cy="785817"/>
          </a:xfrm>
          <a:prstGeom prst="rect">
            <a:avLst/>
          </a:prstGeom>
        </p:spPr>
        <p:txBody>
          <a:bodyPr>
            <a:noAutofit/>
          </a:bodyPr>
          <a:lstStyle/>
          <a:p>
            <a:pPr algn="ctr">
              <a:spcBef>
                <a:spcPct val="0"/>
              </a:spcBef>
            </a:pPr>
            <a:r>
              <a:rPr lang="en-SG" sz="4000" b="1" dirty="0" smtClean="0">
                <a:solidFill>
                  <a:srgbClr val="C00000"/>
                </a:solidFill>
                <a:latin typeface="+mj-lt"/>
                <a:ea typeface="+mj-ea"/>
                <a:cs typeface="+mj-cs"/>
              </a:rPr>
              <a:t>Atomic number, Mass number &amp; Isotopes</a:t>
            </a:r>
          </a:p>
        </p:txBody>
      </p:sp>
      <p:sp>
        <p:nvSpPr>
          <p:cNvPr id="42" name="Rectangle 41"/>
          <p:cNvSpPr/>
          <p:nvPr/>
        </p:nvSpPr>
        <p:spPr>
          <a:xfrm>
            <a:off x="357158" y="5786454"/>
            <a:ext cx="4357718" cy="7858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072066" y="5786454"/>
            <a:ext cx="3143272" cy="7858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1714480" y="4813315"/>
            <a:ext cx="5491167" cy="835028"/>
            <a:chOff x="1830388" y="3730625"/>
            <a:chExt cx="5491167" cy="835028"/>
          </a:xfrm>
        </p:grpSpPr>
        <p:grpSp>
          <p:nvGrpSpPr>
            <p:cNvPr id="45" name="Group 3"/>
            <p:cNvGrpSpPr>
              <a:grpSpLocks/>
            </p:cNvGrpSpPr>
            <p:nvPr/>
          </p:nvGrpSpPr>
          <p:grpSpPr bwMode="auto">
            <a:xfrm>
              <a:off x="4176715" y="3746502"/>
              <a:ext cx="701675" cy="819151"/>
              <a:chOff x="2657" y="1807"/>
              <a:chExt cx="442" cy="516"/>
            </a:xfrm>
          </p:grpSpPr>
          <p:sp>
            <p:nvSpPr>
              <p:cNvPr id="55" name="Text Box 4"/>
              <p:cNvSpPr txBox="1">
                <a:spLocks noChangeArrowheads="1"/>
              </p:cNvSpPr>
              <p:nvPr/>
            </p:nvSpPr>
            <p:spPr bwMode="auto">
              <a:xfrm>
                <a:off x="2822" y="1851"/>
                <a:ext cx="277" cy="407"/>
              </a:xfrm>
              <a:prstGeom prst="rect">
                <a:avLst/>
              </a:prstGeom>
              <a:noFill/>
              <a:ln w="9525">
                <a:noFill/>
                <a:miter lim="800000"/>
                <a:headEnd/>
                <a:tailEnd/>
              </a:ln>
            </p:spPr>
            <p:txBody>
              <a:bodyPr wrap="none">
                <a:spAutoFit/>
              </a:bodyPr>
              <a:lstStyle/>
              <a:p>
                <a:pPr eaLnBrk="0" hangingPunct="0"/>
                <a:r>
                  <a:rPr lang="en-US" sz="3600" b="1" dirty="0"/>
                  <a:t>X</a:t>
                </a:r>
              </a:p>
            </p:txBody>
          </p:sp>
          <p:sp>
            <p:nvSpPr>
              <p:cNvPr id="56" name="Text Box 5"/>
              <p:cNvSpPr txBox="1">
                <a:spLocks noChangeArrowheads="1"/>
              </p:cNvSpPr>
              <p:nvPr/>
            </p:nvSpPr>
            <p:spPr bwMode="auto">
              <a:xfrm>
                <a:off x="2657" y="1807"/>
                <a:ext cx="233" cy="291"/>
              </a:xfrm>
              <a:prstGeom prst="rect">
                <a:avLst/>
              </a:prstGeom>
              <a:noFill/>
              <a:ln w="9525">
                <a:noFill/>
                <a:miter lim="800000"/>
                <a:headEnd/>
                <a:tailEnd/>
              </a:ln>
            </p:spPr>
            <p:txBody>
              <a:bodyPr wrap="none">
                <a:spAutoFit/>
              </a:bodyPr>
              <a:lstStyle/>
              <a:p>
                <a:pPr eaLnBrk="0" hangingPunct="0"/>
                <a:r>
                  <a:rPr lang="en-US" sz="2400" b="1"/>
                  <a:t>A</a:t>
                </a:r>
              </a:p>
            </p:txBody>
          </p:sp>
          <p:sp>
            <p:nvSpPr>
              <p:cNvPr id="57" name="Text Box 6"/>
              <p:cNvSpPr txBox="1">
                <a:spLocks noChangeArrowheads="1"/>
              </p:cNvSpPr>
              <p:nvPr/>
            </p:nvSpPr>
            <p:spPr bwMode="auto">
              <a:xfrm>
                <a:off x="2679" y="2032"/>
                <a:ext cx="209" cy="291"/>
              </a:xfrm>
              <a:prstGeom prst="rect">
                <a:avLst/>
              </a:prstGeom>
              <a:noFill/>
              <a:ln w="9525">
                <a:noFill/>
                <a:miter lim="800000"/>
                <a:headEnd/>
                <a:tailEnd/>
              </a:ln>
            </p:spPr>
            <p:txBody>
              <a:bodyPr wrap="none">
                <a:spAutoFit/>
              </a:bodyPr>
              <a:lstStyle/>
              <a:p>
                <a:pPr eaLnBrk="0" hangingPunct="0"/>
                <a:r>
                  <a:rPr lang="en-US" sz="2400" b="1"/>
                  <a:t>Z</a:t>
                </a:r>
              </a:p>
            </p:txBody>
          </p:sp>
        </p:grpSp>
        <p:grpSp>
          <p:nvGrpSpPr>
            <p:cNvPr id="46" name="Group 38"/>
            <p:cNvGrpSpPr>
              <a:grpSpLocks/>
            </p:cNvGrpSpPr>
            <p:nvPr/>
          </p:nvGrpSpPr>
          <p:grpSpPr bwMode="auto">
            <a:xfrm>
              <a:off x="1985963" y="3730625"/>
              <a:ext cx="2220912" cy="400050"/>
              <a:chOff x="1251" y="1909"/>
              <a:chExt cx="1399" cy="252"/>
            </a:xfrm>
          </p:grpSpPr>
          <p:sp>
            <p:nvSpPr>
              <p:cNvPr id="53" name="Text Box 29"/>
              <p:cNvSpPr txBox="1">
                <a:spLocks noChangeArrowheads="1"/>
              </p:cNvSpPr>
              <p:nvPr/>
            </p:nvSpPr>
            <p:spPr bwMode="auto">
              <a:xfrm>
                <a:off x="1251" y="1909"/>
                <a:ext cx="1094" cy="252"/>
              </a:xfrm>
              <a:prstGeom prst="rect">
                <a:avLst/>
              </a:prstGeom>
              <a:noFill/>
              <a:ln w="9525">
                <a:noFill/>
                <a:miter lim="800000"/>
                <a:headEnd/>
                <a:tailEnd/>
              </a:ln>
            </p:spPr>
            <p:txBody>
              <a:bodyPr wrap="none">
                <a:spAutoFit/>
              </a:bodyPr>
              <a:lstStyle/>
              <a:p>
                <a:r>
                  <a:rPr lang="en-US" sz="2000" b="1" dirty="0">
                    <a:solidFill>
                      <a:srgbClr val="C00000"/>
                    </a:solidFill>
                  </a:rPr>
                  <a:t>Mass Number</a:t>
                </a:r>
                <a:r>
                  <a:rPr lang="en-US" sz="2000" b="1" dirty="0">
                    <a:solidFill>
                      <a:srgbClr val="C00000"/>
                    </a:solidFill>
                    <a:latin typeface="Times New Roman" pitchFamily="18" charset="0"/>
                  </a:rPr>
                  <a:t> </a:t>
                </a:r>
              </a:p>
            </p:txBody>
          </p:sp>
          <p:sp>
            <p:nvSpPr>
              <p:cNvPr id="54" name="Line 31"/>
              <p:cNvSpPr>
                <a:spLocks noChangeShapeType="1"/>
              </p:cNvSpPr>
              <p:nvPr/>
            </p:nvSpPr>
            <p:spPr bwMode="auto">
              <a:xfrm>
                <a:off x="2314" y="2044"/>
                <a:ext cx="336" cy="0"/>
              </a:xfrm>
              <a:prstGeom prst="line">
                <a:avLst/>
              </a:prstGeom>
              <a:noFill/>
              <a:ln w="25400">
                <a:solidFill>
                  <a:srgbClr val="CC0000"/>
                </a:solidFill>
                <a:round/>
                <a:headEnd/>
                <a:tailEnd type="triangle" w="med" len="med"/>
              </a:ln>
            </p:spPr>
            <p:txBody>
              <a:bodyPr/>
              <a:lstStyle/>
              <a:p>
                <a:endParaRPr lang="en-US" b="1"/>
              </a:p>
            </p:txBody>
          </p:sp>
        </p:grpSp>
        <p:grpSp>
          <p:nvGrpSpPr>
            <p:cNvPr id="47" name="Group 39"/>
            <p:cNvGrpSpPr>
              <a:grpSpLocks/>
            </p:cNvGrpSpPr>
            <p:nvPr/>
          </p:nvGrpSpPr>
          <p:grpSpPr bwMode="auto">
            <a:xfrm>
              <a:off x="1830388" y="4125913"/>
              <a:ext cx="2376488" cy="400050"/>
              <a:chOff x="1153" y="2158"/>
              <a:chExt cx="1497" cy="252"/>
            </a:xfrm>
          </p:grpSpPr>
          <p:sp>
            <p:nvSpPr>
              <p:cNvPr id="51" name="Text Box 30"/>
              <p:cNvSpPr txBox="1">
                <a:spLocks noChangeArrowheads="1"/>
              </p:cNvSpPr>
              <p:nvPr/>
            </p:nvSpPr>
            <p:spPr bwMode="auto">
              <a:xfrm>
                <a:off x="1153" y="2158"/>
                <a:ext cx="1175" cy="252"/>
              </a:xfrm>
              <a:prstGeom prst="rect">
                <a:avLst/>
              </a:prstGeom>
              <a:noFill/>
              <a:ln w="9525">
                <a:noFill/>
                <a:miter lim="800000"/>
                <a:headEnd/>
                <a:tailEnd/>
              </a:ln>
            </p:spPr>
            <p:txBody>
              <a:bodyPr wrap="none">
                <a:spAutoFit/>
              </a:bodyPr>
              <a:lstStyle/>
              <a:p>
                <a:r>
                  <a:rPr lang="en-US" sz="2000" b="1" dirty="0">
                    <a:solidFill>
                      <a:srgbClr val="C00000"/>
                    </a:solidFill>
                  </a:rPr>
                  <a:t>Atomic Number</a:t>
                </a:r>
              </a:p>
            </p:txBody>
          </p:sp>
          <p:sp>
            <p:nvSpPr>
              <p:cNvPr id="52" name="Line 32"/>
              <p:cNvSpPr>
                <a:spLocks noChangeShapeType="1"/>
              </p:cNvSpPr>
              <p:nvPr/>
            </p:nvSpPr>
            <p:spPr bwMode="auto">
              <a:xfrm>
                <a:off x="2314" y="2295"/>
                <a:ext cx="336" cy="0"/>
              </a:xfrm>
              <a:prstGeom prst="line">
                <a:avLst/>
              </a:prstGeom>
              <a:noFill/>
              <a:ln w="25400">
                <a:solidFill>
                  <a:srgbClr val="CC0000"/>
                </a:solidFill>
                <a:round/>
                <a:headEnd/>
                <a:tailEnd type="triangle" w="med" len="med"/>
              </a:ln>
            </p:spPr>
            <p:txBody>
              <a:bodyPr/>
              <a:lstStyle/>
              <a:p>
                <a:endParaRPr lang="en-US" b="1"/>
              </a:p>
            </p:txBody>
          </p:sp>
        </p:grpSp>
        <p:grpSp>
          <p:nvGrpSpPr>
            <p:cNvPr id="48" name="Group 37"/>
            <p:cNvGrpSpPr>
              <a:grpSpLocks/>
            </p:cNvGrpSpPr>
            <p:nvPr/>
          </p:nvGrpSpPr>
          <p:grpSpPr bwMode="auto">
            <a:xfrm>
              <a:off x="4910141" y="3956050"/>
              <a:ext cx="2411414" cy="400050"/>
              <a:chOff x="3609" y="1975"/>
              <a:chExt cx="1519" cy="252"/>
            </a:xfrm>
          </p:grpSpPr>
          <p:sp>
            <p:nvSpPr>
              <p:cNvPr id="49" name="Text Box 35"/>
              <p:cNvSpPr txBox="1">
                <a:spLocks noChangeArrowheads="1"/>
              </p:cNvSpPr>
              <p:nvPr/>
            </p:nvSpPr>
            <p:spPr bwMode="auto">
              <a:xfrm>
                <a:off x="3926" y="1975"/>
                <a:ext cx="1202" cy="252"/>
              </a:xfrm>
              <a:prstGeom prst="rect">
                <a:avLst/>
              </a:prstGeom>
              <a:noFill/>
              <a:ln w="9525">
                <a:noFill/>
                <a:miter lim="800000"/>
                <a:headEnd/>
                <a:tailEnd/>
              </a:ln>
            </p:spPr>
            <p:txBody>
              <a:bodyPr wrap="none">
                <a:spAutoFit/>
              </a:bodyPr>
              <a:lstStyle/>
              <a:p>
                <a:r>
                  <a:rPr lang="en-US" sz="2000" b="1" dirty="0">
                    <a:solidFill>
                      <a:srgbClr val="C00000"/>
                    </a:solidFill>
                  </a:rPr>
                  <a:t>Element Symbol</a:t>
                </a:r>
              </a:p>
            </p:txBody>
          </p:sp>
          <p:sp>
            <p:nvSpPr>
              <p:cNvPr id="50" name="Line 36"/>
              <p:cNvSpPr>
                <a:spLocks noChangeShapeType="1"/>
              </p:cNvSpPr>
              <p:nvPr/>
            </p:nvSpPr>
            <p:spPr bwMode="auto">
              <a:xfrm flipH="1">
                <a:off x="3609" y="2103"/>
                <a:ext cx="336" cy="0"/>
              </a:xfrm>
              <a:prstGeom prst="line">
                <a:avLst/>
              </a:prstGeom>
              <a:noFill/>
              <a:ln w="25400">
                <a:solidFill>
                  <a:srgbClr val="CC0000"/>
                </a:solidFill>
                <a:round/>
                <a:headEnd/>
                <a:tailEnd type="triangle" w="med" len="med"/>
              </a:ln>
            </p:spPr>
            <p:txBody>
              <a:bodyPr/>
              <a:lstStyle/>
              <a:p>
                <a:endParaRPr lang="en-US" b="1"/>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dissolv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5"/>
          <p:cNvPicPr>
            <a:picLocks noChangeAspect="1" noChangeArrowheads="1"/>
          </p:cNvPicPr>
          <p:nvPr/>
        </p:nvPicPr>
        <p:blipFill>
          <a:blip r:embed="rId2"/>
          <a:srcRect/>
          <a:stretch>
            <a:fillRect/>
          </a:stretch>
        </p:blipFill>
        <p:spPr bwMode="auto">
          <a:xfrm>
            <a:off x="914400" y="1665288"/>
            <a:ext cx="7200900" cy="3287712"/>
          </a:xfrm>
          <a:prstGeom prst="rect">
            <a:avLst/>
          </a:prstGeom>
          <a:noFill/>
          <a:ln w="9525">
            <a:noFill/>
            <a:miter lim="800000"/>
            <a:headEnd/>
            <a:tailEnd/>
          </a:ln>
        </p:spPr>
      </p:pic>
      <p:sp>
        <p:nvSpPr>
          <p:cNvPr id="6" name="TextBox 5"/>
          <p:cNvSpPr txBox="1">
            <a:spLocks noChangeArrowheads="1"/>
          </p:cNvSpPr>
          <p:nvPr/>
        </p:nvSpPr>
        <p:spPr bwMode="auto">
          <a:xfrm>
            <a:off x="1727200" y="5281613"/>
            <a:ext cx="1746250" cy="523875"/>
          </a:xfrm>
          <a:prstGeom prst="rect">
            <a:avLst/>
          </a:prstGeom>
          <a:noFill/>
          <a:ln w="9525">
            <a:noFill/>
            <a:miter lim="800000"/>
            <a:headEnd/>
            <a:tailEnd/>
          </a:ln>
        </p:spPr>
        <p:txBody>
          <a:bodyPr wrap="none">
            <a:spAutoFit/>
          </a:bodyPr>
          <a:lstStyle/>
          <a:p>
            <a:r>
              <a:rPr lang="en-US"/>
              <a:t>Hydrogen</a:t>
            </a:r>
          </a:p>
        </p:txBody>
      </p:sp>
      <p:sp>
        <p:nvSpPr>
          <p:cNvPr id="7" name="TextBox 6"/>
          <p:cNvSpPr txBox="1">
            <a:spLocks noChangeArrowheads="1"/>
          </p:cNvSpPr>
          <p:nvPr/>
        </p:nvSpPr>
        <p:spPr bwMode="auto">
          <a:xfrm>
            <a:off x="3787775" y="5265738"/>
            <a:ext cx="1844675" cy="523875"/>
          </a:xfrm>
          <a:prstGeom prst="rect">
            <a:avLst/>
          </a:prstGeom>
          <a:noFill/>
          <a:ln w="9525">
            <a:noFill/>
            <a:miter lim="800000"/>
            <a:headEnd/>
            <a:tailEnd/>
          </a:ln>
        </p:spPr>
        <p:txBody>
          <a:bodyPr wrap="none">
            <a:spAutoFit/>
          </a:bodyPr>
          <a:lstStyle/>
          <a:p>
            <a:r>
              <a:rPr lang="en-US"/>
              <a:t>Deuterium</a:t>
            </a:r>
          </a:p>
        </p:txBody>
      </p:sp>
      <p:sp>
        <p:nvSpPr>
          <p:cNvPr id="8" name="TextBox 7"/>
          <p:cNvSpPr txBox="1">
            <a:spLocks noChangeArrowheads="1"/>
          </p:cNvSpPr>
          <p:nvPr/>
        </p:nvSpPr>
        <p:spPr bwMode="auto">
          <a:xfrm>
            <a:off x="6149975" y="5265738"/>
            <a:ext cx="1271588" cy="522287"/>
          </a:xfrm>
          <a:prstGeom prst="rect">
            <a:avLst/>
          </a:prstGeom>
          <a:noFill/>
          <a:ln w="9525">
            <a:noFill/>
            <a:miter lim="800000"/>
            <a:headEnd/>
            <a:tailEnd/>
          </a:ln>
        </p:spPr>
        <p:txBody>
          <a:bodyPr wrap="none">
            <a:spAutoFit/>
          </a:bodyPr>
          <a:lstStyle/>
          <a:p>
            <a:r>
              <a:rPr lang="en-US"/>
              <a:t>Tritium</a:t>
            </a:r>
          </a:p>
        </p:txBody>
      </p:sp>
      <p:sp>
        <p:nvSpPr>
          <p:cNvPr id="9"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latin typeface="+mj-lt"/>
                <a:ea typeface="+mj-ea"/>
                <a:cs typeface="+mj-cs"/>
              </a:rPr>
              <a:t>The Isotopes of Hydrogen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8" name="Text Box 16"/>
          <p:cNvSpPr txBox="1">
            <a:spLocks noChangeArrowheads="1"/>
          </p:cNvSpPr>
          <p:nvPr/>
        </p:nvSpPr>
        <p:spPr bwMode="auto">
          <a:xfrm>
            <a:off x="1212850" y="2663825"/>
            <a:ext cx="1415773" cy="461665"/>
          </a:xfrm>
          <a:prstGeom prst="rect">
            <a:avLst/>
          </a:prstGeom>
          <a:noFill/>
          <a:ln w="9525">
            <a:noFill/>
            <a:miter lim="800000"/>
            <a:headEnd/>
            <a:tailEnd/>
          </a:ln>
        </p:spPr>
        <p:txBody>
          <a:bodyPr wrap="none">
            <a:spAutoFit/>
          </a:bodyPr>
          <a:lstStyle/>
          <a:p>
            <a:pPr algn="ctr" eaLnBrk="0" hangingPunct="0"/>
            <a:r>
              <a:rPr lang="en-US" sz="2400" dirty="0">
                <a:solidFill>
                  <a:srgbClr val="C00000"/>
                </a:solidFill>
                <a:latin typeface="Times New Roman" pitchFamily="18" charset="0"/>
                <a:cs typeface="Times New Roman" pitchFamily="18" charset="0"/>
              </a:rPr>
              <a:t>6 protons,</a:t>
            </a:r>
          </a:p>
        </p:txBody>
      </p:sp>
      <p:grpSp>
        <p:nvGrpSpPr>
          <p:cNvPr id="2" name="Group 26"/>
          <p:cNvGrpSpPr>
            <a:grpSpLocks/>
          </p:cNvGrpSpPr>
          <p:nvPr/>
        </p:nvGrpSpPr>
        <p:grpSpPr bwMode="auto">
          <a:xfrm>
            <a:off x="285630" y="1071546"/>
            <a:ext cx="8370324" cy="838200"/>
            <a:chOff x="101" y="1182"/>
            <a:chExt cx="5500" cy="528"/>
          </a:xfrm>
        </p:grpSpPr>
        <p:sp>
          <p:nvSpPr>
            <p:cNvPr id="4115" name="Text Box 3"/>
            <p:cNvSpPr txBox="1">
              <a:spLocks noChangeArrowheads="1"/>
            </p:cNvSpPr>
            <p:nvPr/>
          </p:nvSpPr>
          <p:spPr bwMode="auto">
            <a:xfrm>
              <a:off x="101" y="1275"/>
              <a:ext cx="5130" cy="330"/>
            </a:xfrm>
            <a:prstGeom prst="rect">
              <a:avLst/>
            </a:prstGeom>
            <a:noFill/>
            <a:ln w="9525">
              <a:noFill/>
              <a:miter lim="800000"/>
              <a:headEnd/>
              <a:tailEnd/>
            </a:ln>
          </p:spPr>
          <p:txBody>
            <a:bodyPr wrap="square">
              <a:spAutoFit/>
            </a:bodyPr>
            <a:lstStyle/>
            <a:p>
              <a:pPr eaLnBrk="0" hangingPunct="0">
                <a:buClr>
                  <a:srgbClr val="C00000"/>
                </a:buClr>
                <a:buFont typeface="Wingdings" pitchFamily="2" charset="2"/>
                <a:buChar char="v"/>
              </a:pPr>
              <a:r>
                <a:rPr lang="en-US" sz="2800" dirty="0" smtClean="0">
                  <a:latin typeface="Times New Roman" pitchFamily="18" charset="0"/>
                  <a:cs typeface="Times New Roman" pitchFamily="18" charset="0"/>
                </a:rPr>
                <a:t>How </a:t>
              </a:r>
              <a:r>
                <a:rPr lang="en-US" sz="2800" dirty="0">
                  <a:latin typeface="Times New Roman" pitchFamily="18" charset="0"/>
                  <a:cs typeface="Times New Roman" pitchFamily="18" charset="0"/>
                </a:rPr>
                <a:t>many protons, neutrons, and electrons are in</a:t>
              </a:r>
            </a:p>
          </p:txBody>
        </p:sp>
        <p:grpSp>
          <p:nvGrpSpPr>
            <p:cNvPr id="3" name="Group 24"/>
            <p:cNvGrpSpPr>
              <a:grpSpLocks/>
            </p:cNvGrpSpPr>
            <p:nvPr/>
          </p:nvGrpSpPr>
          <p:grpSpPr bwMode="auto">
            <a:xfrm>
              <a:off x="4985" y="1182"/>
              <a:ext cx="466" cy="528"/>
              <a:chOff x="5034" y="720"/>
              <a:chExt cx="466" cy="528"/>
            </a:xfrm>
          </p:grpSpPr>
          <p:sp>
            <p:nvSpPr>
              <p:cNvPr id="4118" name="Text Box 21"/>
              <p:cNvSpPr txBox="1">
                <a:spLocks noChangeArrowheads="1"/>
              </p:cNvSpPr>
              <p:nvPr/>
            </p:nvSpPr>
            <p:spPr bwMode="auto">
              <a:xfrm>
                <a:off x="5222" y="809"/>
                <a:ext cx="278" cy="33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C</a:t>
                </a:r>
              </a:p>
            </p:txBody>
          </p:sp>
          <p:sp>
            <p:nvSpPr>
              <p:cNvPr id="4119" name="Text Box 22"/>
              <p:cNvSpPr txBox="1">
                <a:spLocks noChangeArrowheads="1"/>
              </p:cNvSpPr>
              <p:nvPr/>
            </p:nvSpPr>
            <p:spPr bwMode="auto">
              <a:xfrm>
                <a:off x="5034" y="720"/>
                <a:ext cx="292" cy="252"/>
              </a:xfrm>
              <a:prstGeom prst="rect">
                <a:avLst/>
              </a:prstGeom>
              <a:noFill/>
              <a:ln w="9525">
                <a:noFill/>
                <a:miter lim="800000"/>
                <a:headEnd/>
                <a:tailEnd/>
              </a:ln>
            </p:spPr>
            <p:txBody>
              <a:bodyPr wrap="none">
                <a:spAutoFit/>
              </a:bodyPr>
              <a:lstStyle/>
              <a:p>
                <a:r>
                  <a:rPr lang="en-US" sz="2000"/>
                  <a:t>14</a:t>
                </a:r>
              </a:p>
            </p:txBody>
          </p:sp>
          <p:sp>
            <p:nvSpPr>
              <p:cNvPr id="4120" name="Text Box 23"/>
              <p:cNvSpPr txBox="1">
                <a:spLocks noChangeArrowheads="1"/>
              </p:cNvSpPr>
              <p:nvPr/>
            </p:nvSpPr>
            <p:spPr bwMode="auto">
              <a:xfrm>
                <a:off x="5093" y="996"/>
                <a:ext cx="206" cy="252"/>
              </a:xfrm>
              <a:prstGeom prst="rect">
                <a:avLst/>
              </a:prstGeom>
              <a:noFill/>
              <a:ln w="9525">
                <a:noFill/>
                <a:miter lim="800000"/>
                <a:headEnd/>
                <a:tailEnd/>
              </a:ln>
            </p:spPr>
            <p:txBody>
              <a:bodyPr wrap="none">
                <a:spAutoFit/>
              </a:bodyPr>
              <a:lstStyle/>
              <a:p>
                <a:pPr algn="r"/>
                <a:r>
                  <a:rPr lang="en-US" sz="2000" dirty="0">
                    <a:latin typeface="Times New Roman" pitchFamily="18" charset="0"/>
                    <a:cs typeface="Times New Roman" pitchFamily="18" charset="0"/>
                  </a:rPr>
                  <a:t>6</a:t>
                </a:r>
              </a:p>
            </p:txBody>
          </p:sp>
        </p:grpSp>
        <p:sp>
          <p:nvSpPr>
            <p:cNvPr id="4117" name="Text Box 25"/>
            <p:cNvSpPr txBox="1">
              <a:spLocks noChangeArrowheads="1"/>
            </p:cNvSpPr>
            <p:nvPr/>
          </p:nvSpPr>
          <p:spPr bwMode="auto">
            <a:xfrm>
              <a:off x="5375" y="1278"/>
              <a:ext cx="226" cy="330"/>
            </a:xfrm>
            <a:prstGeom prst="rect">
              <a:avLst/>
            </a:prstGeom>
            <a:noFill/>
            <a:ln w="9525">
              <a:noFill/>
              <a:miter lim="800000"/>
              <a:headEnd/>
              <a:tailEnd/>
            </a:ln>
          </p:spPr>
          <p:txBody>
            <a:bodyPr wrap="none">
              <a:spAutoFit/>
            </a:bodyPr>
            <a:lstStyle/>
            <a:p>
              <a:r>
                <a:rPr lang="en-US" sz="2800" dirty="0">
                  <a:latin typeface="Times New Roman" pitchFamily="18" charset="0"/>
                  <a:cs typeface="Times New Roman" pitchFamily="18" charset="0"/>
                </a:rPr>
                <a:t>?</a:t>
              </a:r>
            </a:p>
          </p:txBody>
        </p:sp>
      </p:grpSp>
      <p:graphicFrame>
        <p:nvGraphicFramePr>
          <p:cNvPr id="4098" name="Object 2"/>
          <p:cNvGraphicFramePr>
            <a:graphicFrameLocks noChangeAspect="1"/>
          </p:cNvGraphicFramePr>
          <p:nvPr/>
        </p:nvGraphicFramePr>
        <p:xfrm>
          <a:off x="0" y="0"/>
          <a:ext cx="649287" cy="1239837"/>
        </p:xfrm>
        <a:graphic>
          <a:graphicData uri="http://schemas.openxmlformats.org/presentationml/2006/ole">
            <p:oleObj spid="_x0000_s70658" name="Clip" r:id="rId3" imgW="856440" imgH="1637640" progId="">
              <p:embed/>
            </p:oleObj>
          </a:graphicData>
        </a:graphic>
      </p:graphicFrame>
      <p:sp>
        <p:nvSpPr>
          <p:cNvPr id="4103" name="Text Box 4"/>
          <p:cNvSpPr txBox="1">
            <a:spLocks noChangeArrowheads="1"/>
          </p:cNvSpPr>
          <p:nvPr/>
        </p:nvSpPr>
        <p:spPr bwMode="auto">
          <a:xfrm>
            <a:off x="488810" y="0"/>
            <a:ext cx="8655190" cy="707886"/>
          </a:xfrm>
          <a:prstGeom prst="rect">
            <a:avLst/>
          </a:prstGeom>
          <a:noFill/>
          <a:ln w="9525">
            <a:noFill/>
            <a:miter lim="800000"/>
            <a:headEnd/>
            <a:tailEnd/>
          </a:ln>
        </p:spPr>
        <p:txBody>
          <a:bodyPr wrap="none">
            <a:spAutoFit/>
          </a:bodyPr>
          <a:lstStyle/>
          <a:p>
            <a:pPr algn="ctr"/>
            <a:r>
              <a:rPr lang="en-US" sz="4000" b="1" dirty="0" smtClean="0">
                <a:solidFill>
                  <a:srgbClr val="C00000"/>
                </a:solidFill>
                <a:latin typeface="+mj-lt"/>
                <a:ea typeface="+mj-ea"/>
                <a:cs typeface="+mj-cs"/>
              </a:rPr>
              <a:t>Counting Protons, Neutrons &amp; Electrons</a:t>
            </a:r>
          </a:p>
        </p:txBody>
      </p:sp>
      <p:sp>
        <p:nvSpPr>
          <p:cNvPr id="21" name="Text Box 16"/>
          <p:cNvSpPr txBox="1">
            <a:spLocks noChangeArrowheads="1"/>
          </p:cNvSpPr>
          <p:nvPr/>
        </p:nvSpPr>
        <p:spPr bwMode="auto">
          <a:xfrm>
            <a:off x="3081338" y="2667000"/>
            <a:ext cx="2552302" cy="461665"/>
          </a:xfrm>
          <a:prstGeom prst="rect">
            <a:avLst/>
          </a:prstGeom>
          <a:noFill/>
          <a:ln w="9525">
            <a:noFill/>
            <a:miter lim="800000"/>
            <a:headEnd/>
            <a:tailEnd/>
          </a:ln>
        </p:spPr>
        <p:txBody>
          <a:bodyPr wrap="none">
            <a:spAutoFit/>
          </a:bodyPr>
          <a:lstStyle/>
          <a:p>
            <a:pPr algn="ctr" eaLnBrk="0" hangingPunct="0"/>
            <a:r>
              <a:rPr lang="en-US" sz="2400">
                <a:solidFill>
                  <a:srgbClr val="C00000"/>
                </a:solidFill>
                <a:latin typeface="Times New Roman" pitchFamily="18" charset="0"/>
                <a:cs typeface="Times New Roman" pitchFamily="18" charset="0"/>
              </a:rPr>
              <a:t>8 (14 - 6) neutrons,</a:t>
            </a:r>
          </a:p>
        </p:txBody>
      </p:sp>
      <p:sp>
        <p:nvSpPr>
          <p:cNvPr id="23" name="Text Box 16"/>
          <p:cNvSpPr txBox="1">
            <a:spLocks noChangeArrowheads="1"/>
          </p:cNvSpPr>
          <p:nvPr/>
        </p:nvSpPr>
        <p:spPr bwMode="auto">
          <a:xfrm>
            <a:off x="6427788" y="2668588"/>
            <a:ext cx="1524776" cy="461665"/>
          </a:xfrm>
          <a:prstGeom prst="rect">
            <a:avLst/>
          </a:prstGeom>
          <a:noFill/>
          <a:ln w="9525">
            <a:noFill/>
            <a:miter lim="800000"/>
            <a:headEnd/>
            <a:tailEnd/>
          </a:ln>
        </p:spPr>
        <p:txBody>
          <a:bodyPr wrap="none">
            <a:spAutoFit/>
          </a:bodyPr>
          <a:lstStyle/>
          <a:p>
            <a:pPr algn="ctr" eaLnBrk="0" hangingPunct="0"/>
            <a:r>
              <a:rPr lang="en-US" sz="2400">
                <a:solidFill>
                  <a:srgbClr val="C00000"/>
                </a:solidFill>
                <a:latin typeface="Times New Roman" pitchFamily="18" charset="0"/>
                <a:cs typeface="Times New Roman" pitchFamily="18" charset="0"/>
              </a:rPr>
              <a:t>6 electrons</a:t>
            </a:r>
          </a:p>
        </p:txBody>
      </p:sp>
      <p:sp>
        <p:nvSpPr>
          <p:cNvPr id="26" name="Text Box 16"/>
          <p:cNvSpPr txBox="1">
            <a:spLocks noChangeArrowheads="1"/>
          </p:cNvSpPr>
          <p:nvPr/>
        </p:nvSpPr>
        <p:spPr bwMode="auto">
          <a:xfrm>
            <a:off x="1219200" y="4953000"/>
            <a:ext cx="1415773" cy="461665"/>
          </a:xfrm>
          <a:prstGeom prst="rect">
            <a:avLst/>
          </a:prstGeom>
          <a:noFill/>
          <a:ln w="9525">
            <a:noFill/>
            <a:miter lim="800000"/>
            <a:headEnd/>
            <a:tailEnd/>
          </a:ln>
        </p:spPr>
        <p:txBody>
          <a:bodyPr wrap="none">
            <a:spAutoFit/>
          </a:bodyPr>
          <a:lstStyle/>
          <a:p>
            <a:pPr algn="ctr" eaLnBrk="0" hangingPunct="0"/>
            <a:r>
              <a:rPr lang="en-US" sz="2400" dirty="0">
                <a:solidFill>
                  <a:srgbClr val="C00000"/>
                </a:solidFill>
                <a:latin typeface="Times New Roman" pitchFamily="18" charset="0"/>
                <a:cs typeface="Times New Roman" pitchFamily="18" charset="0"/>
              </a:rPr>
              <a:t>6 protons,</a:t>
            </a:r>
          </a:p>
        </p:txBody>
      </p:sp>
      <p:sp>
        <p:nvSpPr>
          <p:cNvPr id="27" name="Text Box 16"/>
          <p:cNvSpPr txBox="1">
            <a:spLocks noChangeArrowheads="1"/>
          </p:cNvSpPr>
          <p:nvPr/>
        </p:nvSpPr>
        <p:spPr bwMode="auto">
          <a:xfrm>
            <a:off x="3087688" y="4956175"/>
            <a:ext cx="2540888" cy="461665"/>
          </a:xfrm>
          <a:prstGeom prst="rect">
            <a:avLst/>
          </a:prstGeom>
          <a:noFill/>
          <a:ln w="9525">
            <a:noFill/>
            <a:miter lim="800000"/>
            <a:headEnd/>
            <a:tailEnd/>
          </a:ln>
        </p:spPr>
        <p:txBody>
          <a:bodyPr wrap="none">
            <a:spAutoFit/>
          </a:bodyPr>
          <a:lstStyle/>
          <a:p>
            <a:pPr algn="ctr" eaLnBrk="0" hangingPunct="0"/>
            <a:r>
              <a:rPr lang="en-US" sz="2400">
                <a:solidFill>
                  <a:srgbClr val="C00000"/>
                </a:solidFill>
                <a:latin typeface="Times New Roman" pitchFamily="18" charset="0"/>
                <a:cs typeface="Times New Roman" pitchFamily="18" charset="0"/>
              </a:rPr>
              <a:t>5 (11 - 6) neutrons,</a:t>
            </a:r>
          </a:p>
        </p:txBody>
      </p:sp>
      <p:sp>
        <p:nvSpPr>
          <p:cNvPr id="28" name="Text Box 16"/>
          <p:cNvSpPr txBox="1">
            <a:spLocks noChangeArrowheads="1"/>
          </p:cNvSpPr>
          <p:nvPr/>
        </p:nvSpPr>
        <p:spPr bwMode="auto">
          <a:xfrm>
            <a:off x="6434138" y="4957763"/>
            <a:ext cx="1524776" cy="461665"/>
          </a:xfrm>
          <a:prstGeom prst="rect">
            <a:avLst/>
          </a:prstGeom>
          <a:noFill/>
          <a:ln w="9525">
            <a:noFill/>
            <a:miter lim="800000"/>
            <a:headEnd/>
            <a:tailEnd/>
          </a:ln>
        </p:spPr>
        <p:txBody>
          <a:bodyPr wrap="none">
            <a:spAutoFit/>
          </a:bodyPr>
          <a:lstStyle/>
          <a:p>
            <a:pPr algn="ctr" eaLnBrk="0" hangingPunct="0"/>
            <a:r>
              <a:rPr lang="en-US" sz="2400">
                <a:solidFill>
                  <a:srgbClr val="C00000"/>
                </a:solidFill>
                <a:latin typeface="Times New Roman" pitchFamily="18" charset="0"/>
                <a:cs typeface="Times New Roman" pitchFamily="18" charset="0"/>
              </a:rPr>
              <a:t>6 electrons</a:t>
            </a:r>
          </a:p>
        </p:txBody>
      </p:sp>
      <p:grpSp>
        <p:nvGrpSpPr>
          <p:cNvPr id="35" name="Group 26"/>
          <p:cNvGrpSpPr>
            <a:grpSpLocks/>
          </p:cNvGrpSpPr>
          <p:nvPr/>
        </p:nvGrpSpPr>
        <p:grpSpPr bwMode="auto">
          <a:xfrm>
            <a:off x="285720" y="3500438"/>
            <a:ext cx="8355105" cy="838200"/>
            <a:chOff x="101" y="1182"/>
            <a:chExt cx="5490" cy="528"/>
          </a:xfrm>
        </p:grpSpPr>
        <p:sp>
          <p:nvSpPr>
            <p:cNvPr id="36" name="Text Box 3"/>
            <p:cNvSpPr txBox="1">
              <a:spLocks noChangeArrowheads="1"/>
            </p:cNvSpPr>
            <p:nvPr/>
          </p:nvSpPr>
          <p:spPr bwMode="auto">
            <a:xfrm>
              <a:off x="101" y="1275"/>
              <a:ext cx="5130" cy="330"/>
            </a:xfrm>
            <a:prstGeom prst="rect">
              <a:avLst/>
            </a:prstGeom>
            <a:noFill/>
            <a:ln w="9525">
              <a:noFill/>
              <a:miter lim="800000"/>
              <a:headEnd/>
              <a:tailEnd/>
            </a:ln>
          </p:spPr>
          <p:txBody>
            <a:bodyPr wrap="square">
              <a:spAutoFit/>
            </a:bodyPr>
            <a:lstStyle/>
            <a:p>
              <a:pPr eaLnBrk="0" hangingPunct="0">
                <a:buClr>
                  <a:srgbClr val="C00000"/>
                </a:buClr>
                <a:buFont typeface="Wingdings" pitchFamily="2" charset="2"/>
                <a:buChar char="v"/>
              </a:pPr>
              <a:r>
                <a:rPr lang="en-US" sz="2800" dirty="0" smtClean="0">
                  <a:latin typeface="Times New Roman" pitchFamily="18" charset="0"/>
                  <a:cs typeface="Times New Roman" pitchFamily="18" charset="0"/>
                </a:rPr>
                <a:t>How </a:t>
              </a:r>
              <a:r>
                <a:rPr lang="en-US" sz="2800" dirty="0">
                  <a:latin typeface="Times New Roman" pitchFamily="18" charset="0"/>
                  <a:cs typeface="Times New Roman" pitchFamily="18" charset="0"/>
                </a:rPr>
                <a:t>many protons, neutrons, and electrons are in</a:t>
              </a:r>
            </a:p>
          </p:txBody>
        </p:sp>
        <p:grpSp>
          <p:nvGrpSpPr>
            <p:cNvPr id="37" name="Group 24"/>
            <p:cNvGrpSpPr>
              <a:grpSpLocks/>
            </p:cNvGrpSpPr>
            <p:nvPr/>
          </p:nvGrpSpPr>
          <p:grpSpPr bwMode="auto">
            <a:xfrm>
              <a:off x="4985" y="1182"/>
              <a:ext cx="455" cy="528"/>
              <a:chOff x="5034" y="720"/>
              <a:chExt cx="455" cy="528"/>
            </a:xfrm>
          </p:grpSpPr>
          <p:sp>
            <p:nvSpPr>
              <p:cNvPr id="39" name="Text Box 21"/>
              <p:cNvSpPr txBox="1">
                <a:spLocks noChangeArrowheads="1"/>
              </p:cNvSpPr>
              <p:nvPr/>
            </p:nvSpPr>
            <p:spPr bwMode="auto">
              <a:xfrm>
                <a:off x="5222" y="809"/>
                <a:ext cx="267" cy="33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C</a:t>
                </a:r>
              </a:p>
            </p:txBody>
          </p:sp>
          <p:sp>
            <p:nvSpPr>
              <p:cNvPr id="40" name="Text Box 22"/>
              <p:cNvSpPr txBox="1">
                <a:spLocks noChangeArrowheads="1"/>
              </p:cNvSpPr>
              <p:nvPr/>
            </p:nvSpPr>
            <p:spPr bwMode="auto">
              <a:xfrm>
                <a:off x="5034" y="720"/>
                <a:ext cx="292" cy="252"/>
              </a:xfrm>
              <a:prstGeom prst="rect">
                <a:avLst/>
              </a:prstGeom>
              <a:noFill/>
              <a:ln w="9525">
                <a:noFill/>
                <a:miter lim="800000"/>
                <a:headEnd/>
                <a:tailEnd/>
              </a:ln>
            </p:spPr>
            <p:txBody>
              <a:bodyPr wrap="none">
                <a:spAutoFit/>
              </a:bodyPr>
              <a:lstStyle/>
              <a:p>
                <a:r>
                  <a:rPr lang="en-US" sz="2000" dirty="0" smtClean="0"/>
                  <a:t>11</a:t>
                </a:r>
                <a:endParaRPr lang="en-US" sz="2000" dirty="0"/>
              </a:p>
            </p:txBody>
          </p:sp>
          <p:sp>
            <p:nvSpPr>
              <p:cNvPr id="41" name="Text Box 23"/>
              <p:cNvSpPr txBox="1">
                <a:spLocks noChangeArrowheads="1"/>
              </p:cNvSpPr>
              <p:nvPr/>
            </p:nvSpPr>
            <p:spPr bwMode="auto">
              <a:xfrm>
                <a:off x="5102" y="996"/>
                <a:ext cx="197" cy="252"/>
              </a:xfrm>
              <a:prstGeom prst="rect">
                <a:avLst/>
              </a:prstGeom>
              <a:noFill/>
              <a:ln w="9525">
                <a:noFill/>
                <a:miter lim="800000"/>
                <a:headEnd/>
                <a:tailEnd/>
              </a:ln>
            </p:spPr>
            <p:txBody>
              <a:bodyPr wrap="none">
                <a:spAutoFit/>
              </a:bodyPr>
              <a:lstStyle/>
              <a:p>
                <a:pPr algn="r"/>
                <a:r>
                  <a:rPr lang="en-US" sz="2000" dirty="0">
                    <a:latin typeface="Times New Roman" pitchFamily="18" charset="0"/>
                    <a:cs typeface="Times New Roman" pitchFamily="18" charset="0"/>
                  </a:rPr>
                  <a:t>6</a:t>
                </a:r>
              </a:p>
            </p:txBody>
          </p:sp>
        </p:grpSp>
        <p:sp>
          <p:nvSpPr>
            <p:cNvPr id="38" name="Text Box 25"/>
            <p:cNvSpPr txBox="1">
              <a:spLocks noChangeArrowheads="1"/>
            </p:cNvSpPr>
            <p:nvPr/>
          </p:nvSpPr>
          <p:spPr bwMode="auto">
            <a:xfrm>
              <a:off x="5375" y="1278"/>
              <a:ext cx="216" cy="330"/>
            </a:xfrm>
            <a:prstGeom prst="rect">
              <a:avLst/>
            </a:prstGeom>
            <a:noFill/>
            <a:ln w="9525">
              <a:noFill/>
              <a:miter lim="800000"/>
              <a:headEnd/>
              <a:tailEnd/>
            </a:ln>
          </p:spPr>
          <p:txBody>
            <a:bodyPr wrap="none">
              <a:spAutoFit/>
            </a:bodyPr>
            <a:lstStyle/>
            <a:p>
              <a:r>
                <a:rPr lang="en-US" sz="2800" dirty="0">
                  <a:latin typeface="Times New Roman" pitchFamily="18" charset="0"/>
                  <a:cs typeface="Times New Roman"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anim calcmode="lin" valueType="num">
                                      <p:cBhvr>
                                        <p:cTn id="7" dur="500" fill="hold"/>
                                        <p:tgtEl>
                                          <p:spTgt spid="18448"/>
                                        </p:tgtEl>
                                        <p:attrNameLst>
                                          <p:attrName>ppt_w</p:attrName>
                                        </p:attrNameLst>
                                      </p:cBhvr>
                                      <p:tavLst>
                                        <p:tav tm="0">
                                          <p:val>
                                            <p:fltVal val="0"/>
                                          </p:val>
                                        </p:tav>
                                        <p:tav tm="100000">
                                          <p:val>
                                            <p:strVal val="#ppt_w"/>
                                          </p:val>
                                        </p:tav>
                                      </p:tavLst>
                                    </p:anim>
                                    <p:anim calcmode="lin" valueType="num">
                                      <p:cBhvr>
                                        <p:cTn id="8" dur="500" fill="hold"/>
                                        <p:tgtEl>
                                          <p:spTgt spid="1844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0-#ppt_w/2"/>
                                          </p:val>
                                        </p:tav>
                                        <p:tav tm="100000">
                                          <p:val>
                                            <p:strVal val="#ppt_x"/>
                                          </p:val>
                                        </p:tav>
                                      </p:tavLst>
                                    </p:anim>
                                    <p:anim calcmode="lin" valueType="num">
                                      <p:cBhvr additive="base">
                                        <p:cTn id="2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8" grpId="0" autoUpdateAnimBg="0"/>
      <p:bldP spid="21" grpId="0" autoUpdateAnimBg="0"/>
      <p:bldP spid="23" grpId="0" autoUpdateAnimBg="0"/>
      <p:bldP spid="26" grpId="0" autoUpdateAnimBg="0"/>
      <p:bldP spid="27" grpId="0" autoUpdateAnimBg="0"/>
      <p:bldP spid="2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latin typeface="+mj-lt"/>
                <a:ea typeface="+mj-ea"/>
                <a:cs typeface="+mj-cs"/>
              </a:rPr>
              <a:t>The Modern Periodic Table</a:t>
            </a:r>
          </a:p>
        </p:txBody>
      </p:sp>
      <p:pic>
        <p:nvPicPr>
          <p:cNvPr id="17451" name="Picture 43"/>
          <p:cNvPicPr>
            <a:picLocks noChangeAspect="1" noChangeArrowheads="1"/>
          </p:cNvPicPr>
          <p:nvPr/>
        </p:nvPicPr>
        <p:blipFill>
          <a:blip r:embed="rId2"/>
          <a:srcRect/>
          <a:stretch>
            <a:fillRect/>
          </a:stretch>
        </p:blipFill>
        <p:spPr bwMode="auto">
          <a:xfrm>
            <a:off x="25400" y="609600"/>
            <a:ext cx="9059863" cy="5589588"/>
          </a:xfrm>
          <a:prstGeom prst="rect">
            <a:avLst/>
          </a:prstGeom>
          <a:noFill/>
          <a:ln w="9525">
            <a:noFill/>
            <a:miter lim="800000"/>
            <a:headEnd/>
            <a:tailEnd/>
          </a:ln>
        </p:spPr>
      </p:pic>
      <p:grpSp>
        <p:nvGrpSpPr>
          <p:cNvPr id="2" name="Group 14"/>
          <p:cNvGrpSpPr>
            <a:grpSpLocks/>
          </p:cNvGrpSpPr>
          <p:nvPr/>
        </p:nvGrpSpPr>
        <p:grpSpPr bwMode="auto">
          <a:xfrm>
            <a:off x="1941513" y="2908300"/>
            <a:ext cx="2447925" cy="403225"/>
            <a:chOff x="831" y="1808"/>
            <a:chExt cx="1542" cy="254"/>
          </a:xfrm>
          <a:solidFill>
            <a:schemeClr val="accent5">
              <a:lumMod val="75000"/>
            </a:schemeClr>
          </a:solidFill>
        </p:grpSpPr>
        <p:sp>
          <p:nvSpPr>
            <p:cNvPr id="32794" name="Text Box 4"/>
            <p:cNvSpPr txBox="1">
              <a:spLocks noChangeArrowheads="1"/>
            </p:cNvSpPr>
            <p:nvPr/>
          </p:nvSpPr>
          <p:spPr bwMode="auto">
            <a:xfrm>
              <a:off x="1268" y="1808"/>
              <a:ext cx="614" cy="254"/>
            </a:xfrm>
            <a:prstGeom prst="rect">
              <a:avLst/>
            </a:prstGeom>
            <a:grpFill/>
            <a:ln w="9525">
              <a:noFill/>
              <a:miter lim="800000"/>
              <a:headEnd/>
              <a:tailEnd/>
            </a:ln>
          </p:spPr>
          <p:txBody>
            <a:bodyPr wrap="none" lIns="45720" tIns="18288" rIns="45720" bIns="18288">
              <a:spAutoFit/>
            </a:bodyPr>
            <a:lstStyle/>
            <a:p>
              <a:r>
                <a:rPr lang="en-US" sz="2400" dirty="0"/>
                <a:t>Period</a:t>
              </a:r>
            </a:p>
          </p:txBody>
        </p:sp>
        <p:sp>
          <p:nvSpPr>
            <p:cNvPr id="32795" name="Line 5"/>
            <p:cNvSpPr>
              <a:spLocks noChangeShapeType="1"/>
            </p:cNvSpPr>
            <p:nvPr/>
          </p:nvSpPr>
          <p:spPr bwMode="auto">
            <a:xfrm>
              <a:off x="1845" y="1936"/>
              <a:ext cx="528" cy="0"/>
            </a:xfrm>
            <a:prstGeom prst="line">
              <a:avLst/>
            </a:prstGeom>
            <a:grpFill/>
            <a:ln w="38100">
              <a:solidFill>
                <a:schemeClr val="accent5">
                  <a:lumMod val="75000"/>
                </a:schemeClr>
              </a:solidFill>
              <a:round/>
              <a:headEnd/>
              <a:tailEnd type="triangle" w="med" len="med"/>
            </a:ln>
          </p:spPr>
          <p:txBody>
            <a:bodyPr lIns="45720" tIns="18288" rIns="45720" bIns="18288"/>
            <a:lstStyle/>
            <a:p>
              <a:endParaRPr lang="en-US"/>
            </a:p>
          </p:txBody>
        </p:sp>
        <p:sp>
          <p:nvSpPr>
            <p:cNvPr id="32796" name="Line 6"/>
            <p:cNvSpPr>
              <a:spLocks noChangeShapeType="1"/>
            </p:cNvSpPr>
            <p:nvPr/>
          </p:nvSpPr>
          <p:spPr bwMode="auto">
            <a:xfrm>
              <a:off x="831" y="1936"/>
              <a:ext cx="432" cy="0"/>
            </a:xfrm>
            <a:prstGeom prst="line">
              <a:avLst/>
            </a:prstGeom>
            <a:grpFill/>
            <a:ln w="38100">
              <a:solidFill>
                <a:schemeClr val="accent5">
                  <a:lumMod val="75000"/>
                </a:schemeClr>
              </a:solidFill>
              <a:round/>
              <a:headEnd/>
              <a:tailEnd/>
            </a:ln>
          </p:spPr>
          <p:txBody>
            <a:bodyPr lIns="45720" tIns="18288" rIns="45720" bIns="18288"/>
            <a:lstStyle/>
            <a:p>
              <a:endParaRPr lang="en-US"/>
            </a:p>
          </p:txBody>
        </p:sp>
      </p:grpSp>
      <p:grpSp>
        <p:nvGrpSpPr>
          <p:cNvPr id="3" name="Group 19"/>
          <p:cNvGrpSpPr>
            <a:grpSpLocks/>
          </p:cNvGrpSpPr>
          <p:nvPr/>
        </p:nvGrpSpPr>
        <p:grpSpPr bwMode="auto">
          <a:xfrm rot="5400000">
            <a:off x="5418138" y="2627312"/>
            <a:ext cx="2419350" cy="403225"/>
            <a:chOff x="3329" y="3936"/>
            <a:chExt cx="1524" cy="254"/>
          </a:xfrm>
          <a:solidFill>
            <a:schemeClr val="accent5">
              <a:lumMod val="75000"/>
            </a:schemeClr>
          </a:solidFill>
        </p:grpSpPr>
        <p:sp>
          <p:nvSpPr>
            <p:cNvPr id="32791" name="Text Box 16"/>
            <p:cNvSpPr txBox="1">
              <a:spLocks noChangeArrowheads="1"/>
            </p:cNvSpPr>
            <p:nvPr/>
          </p:nvSpPr>
          <p:spPr bwMode="auto">
            <a:xfrm>
              <a:off x="3747" y="3936"/>
              <a:ext cx="592" cy="254"/>
            </a:xfrm>
            <a:prstGeom prst="rect">
              <a:avLst/>
            </a:prstGeom>
            <a:grpFill/>
            <a:ln w="9525">
              <a:solidFill>
                <a:schemeClr val="accent5">
                  <a:lumMod val="75000"/>
                </a:schemeClr>
              </a:solidFill>
              <a:miter lim="800000"/>
              <a:headEnd/>
              <a:tailEnd/>
            </a:ln>
          </p:spPr>
          <p:txBody>
            <a:bodyPr wrap="none" lIns="45720" tIns="18288" rIns="45720" bIns="18288">
              <a:spAutoFit/>
            </a:bodyPr>
            <a:lstStyle/>
            <a:p>
              <a:r>
                <a:rPr lang="en-US" sz="2400" dirty="0"/>
                <a:t>Group</a:t>
              </a:r>
            </a:p>
          </p:txBody>
        </p:sp>
        <p:sp>
          <p:nvSpPr>
            <p:cNvPr id="32792" name="Line 17"/>
            <p:cNvSpPr>
              <a:spLocks noChangeShapeType="1"/>
            </p:cNvSpPr>
            <p:nvPr/>
          </p:nvSpPr>
          <p:spPr bwMode="auto">
            <a:xfrm>
              <a:off x="4325" y="4062"/>
              <a:ext cx="528" cy="0"/>
            </a:xfrm>
            <a:prstGeom prst="line">
              <a:avLst/>
            </a:prstGeom>
            <a:grpFill/>
            <a:ln w="38100">
              <a:solidFill>
                <a:schemeClr val="accent5">
                  <a:lumMod val="75000"/>
                </a:schemeClr>
              </a:solidFill>
              <a:round/>
              <a:headEnd/>
              <a:tailEnd type="triangle" w="med" len="med"/>
            </a:ln>
          </p:spPr>
          <p:txBody>
            <a:bodyPr lIns="45720" tIns="18288" rIns="45720" bIns="18288"/>
            <a:lstStyle/>
            <a:p>
              <a:endParaRPr lang="en-US"/>
            </a:p>
          </p:txBody>
        </p:sp>
        <p:sp>
          <p:nvSpPr>
            <p:cNvPr id="32793" name="Line 18"/>
            <p:cNvSpPr>
              <a:spLocks noChangeShapeType="1"/>
            </p:cNvSpPr>
            <p:nvPr/>
          </p:nvSpPr>
          <p:spPr bwMode="auto">
            <a:xfrm>
              <a:off x="3329" y="4062"/>
              <a:ext cx="432" cy="0"/>
            </a:xfrm>
            <a:prstGeom prst="line">
              <a:avLst/>
            </a:prstGeom>
            <a:grpFill/>
            <a:ln w="38100">
              <a:solidFill>
                <a:schemeClr val="accent5">
                  <a:lumMod val="75000"/>
                </a:schemeClr>
              </a:solidFill>
              <a:round/>
              <a:headEnd/>
              <a:tailEnd/>
            </a:ln>
          </p:spPr>
          <p:txBody>
            <a:bodyPr lIns="45720" tIns="18288" rIns="45720" bIns="18288"/>
            <a:lstStyle/>
            <a:p>
              <a:endParaRPr lang="en-US"/>
            </a:p>
          </p:txBody>
        </p:sp>
      </p:grpSp>
      <p:grpSp>
        <p:nvGrpSpPr>
          <p:cNvPr id="4" name="Group 24"/>
          <p:cNvGrpSpPr>
            <a:grpSpLocks/>
          </p:cNvGrpSpPr>
          <p:nvPr/>
        </p:nvGrpSpPr>
        <p:grpSpPr bwMode="auto">
          <a:xfrm rot="5400000">
            <a:off x="-1006475" y="2444750"/>
            <a:ext cx="3159125" cy="403225"/>
            <a:chOff x="2886" y="3936"/>
            <a:chExt cx="1990" cy="254"/>
          </a:xfrm>
        </p:grpSpPr>
        <p:sp>
          <p:nvSpPr>
            <p:cNvPr id="32788" name="Text Box 21"/>
            <p:cNvSpPr txBox="1">
              <a:spLocks noChangeArrowheads="1"/>
            </p:cNvSpPr>
            <p:nvPr/>
          </p:nvSpPr>
          <p:spPr bwMode="auto">
            <a:xfrm>
              <a:off x="3312" y="3936"/>
              <a:ext cx="1041" cy="254"/>
            </a:xfrm>
            <a:prstGeom prst="rect">
              <a:avLst/>
            </a:prstGeom>
            <a:solidFill>
              <a:srgbClr val="C00000"/>
            </a:solidFill>
            <a:ln w="9525">
              <a:solidFill>
                <a:srgbClr val="C00000"/>
              </a:solidFill>
              <a:miter lim="800000"/>
              <a:headEnd/>
              <a:tailEnd/>
            </a:ln>
          </p:spPr>
          <p:txBody>
            <a:bodyPr wrap="none" lIns="45720" tIns="18288" rIns="45720" bIns="18288">
              <a:spAutoFit/>
            </a:bodyPr>
            <a:lstStyle/>
            <a:p>
              <a:r>
                <a:rPr lang="en-US" sz="2400" dirty="0"/>
                <a:t>Alkali Metal</a:t>
              </a:r>
            </a:p>
          </p:txBody>
        </p:sp>
        <p:sp>
          <p:nvSpPr>
            <p:cNvPr id="32789" name="Line 22"/>
            <p:cNvSpPr>
              <a:spLocks noChangeShapeType="1"/>
            </p:cNvSpPr>
            <p:nvPr/>
          </p:nvSpPr>
          <p:spPr bwMode="auto">
            <a:xfrm>
              <a:off x="4348" y="4060"/>
              <a:ext cx="528" cy="0"/>
            </a:xfrm>
            <a:prstGeom prst="line">
              <a:avLst/>
            </a:prstGeom>
            <a:noFill/>
            <a:ln w="38100">
              <a:solidFill>
                <a:srgbClr val="C00000"/>
              </a:solidFill>
              <a:round/>
              <a:headEnd/>
              <a:tailEnd type="triangle" w="med" len="med"/>
            </a:ln>
          </p:spPr>
          <p:txBody>
            <a:bodyPr lIns="45720" tIns="18288" rIns="45720" bIns="18288"/>
            <a:lstStyle/>
            <a:p>
              <a:endParaRPr lang="en-US"/>
            </a:p>
          </p:txBody>
        </p:sp>
        <p:sp>
          <p:nvSpPr>
            <p:cNvPr id="32790" name="Line 23"/>
            <p:cNvSpPr>
              <a:spLocks noChangeShapeType="1"/>
            </p:cNvSpPr>
            <p:nvPr/>
          </p:nvSpPr>
          <p:spPr bwMode="auto">
            <a:xfrm>
              <a:off x="2886" y="4060"/>
              <a:ext cx="432" cy="0"/>
            </a:xfrm>
            <a:prstGeom prst="line">
              <a:avLst/>
            </a:prstGeom>
            <a:noFill/>
            <a:ln w="38100">
              <a:solidFill>
                <a:srgbClr val="C00000"/>
              </a:solidFill>
              <a:round/>
              <a:headEnd/>
              <a:tailEnd/>
            </a:ln>
          </p:spPr>
          <p:txBody>
            <a:bodyPr lIns="45720" tIns="18288" rIns="45720" bIns="18288"/>
            <a:lstStyle/>
            <a:p>
              <a:endParaRPr lang="en-US"/>
            </a:p>
          </p:txBody>
        </p:sp>
      </p:grpSp>
      <p:grpSp>
        <p:nvGrpSpPr>
          <p:cNvPr id="5" name="Group 29"/>
          <p:cNvGrpSpPr>
            <a:grpSpLocks/>
          </p:cNvGrpSpPr>
          <p:nvPr/>
        </p:nvGrpSpPr>
        <p:grpSpPr bwMode="auto">
          <a:xfrm>
            <a:off x="8293100" y="1219200"/>
            <a:ext cx="403225" cy="2928938"/>
            <a:chOff x="909" y="287"/>
            <a:chExt cx="254" cy="1845"/>
          </a:xfrm>
          <a:solidFill>
            <a:srgbClr val="C00000"/>
          </a:solidFill>
        </p:grpSpPr>
        <p:sp>
          <p:nvSpPr>
            <p:cNvPr id="32785" name="Text Box 26"/>
            <p:cNvSpPr txBox="1">
              <a:spLocks noChangeArrowheads="1"/>
            </p:cNvSpPr>
            <p:nvPr/>
          </p:nvSpPr>
          <p:spPr bwMode="auto">
            <a:xfrm rot="5400000">
              <a:off x="553" y="1070"/>
              <a:ext cx="966" cy="254"/>
            </a:xfrm>
            <a:prstGeom prst="rect">
              <a:avLst/>
            </a:prstGeom>
            <a:grpFill/>
            <a:ln w="9525">
              <a:solidFill>
                <a:srgbClr val="C00000"/>
              </a:solidFill>
              <a:miter lim="800000"/>
              <a:headEnd/>
              <a:tailEnd/>
            </a:ln>
          </p:spPr>
          <p:txBody>
            <a:bodyPr wrap="none" lIns="45720" tIns="18288" rIns="45720" bIns="18288">
              <a:spAutoFit/>
            </a:bodyPr>
            <a:lstStyle/>
            <a:p>
              <a:r>
                <a:rPr lang="en-US" sz="2400"/>
                <a:t>Noble Gas</a:t>
              </a:r>
            </a:p>
          </p:txBody>
        </p:sp>
        <p:sp>
          <p:nvSpPr>
            <p:cNvPr id="32786" name="Line 27"/>
            <p:cNvSpPr>
              <a:spLocks noChangeShapeType="1"/>
            </p:cNvSpPr>
            <p:nvPr/>
          </p:nvSpPr>
          <p:spPr bwMode="auto">
            <a:xfrm rot="5400000">
              <a:off x="774" y="1868"/>
              <a:ext cx="528" cy="0"/>
            </a:xfrm>
            <a:prstGeom prst="line">
              <a:avLst/>
            </a:prstGeom>
            <a:grpFill/>
            <a:ln w="38100">
              <a:solidFill>
                <a:srgbClr val="C00000"/>
              </a:solidFill>
              <a:round/>
              <a:headEnd/>
              <a:tailEnd type="triangle" w="med" len="med"/>
            </a:ln>
          </p:spPr>
          <p:txBody>
            <a:bodyPr lIns="45720" tIns="18288" rIns="45720" bIns="18288"/>
            <a:lstStyle/>
            <a:p>
              <a:endParaRPr lang="en-US"/>
            </a:p>
          </p:txBody>
        </p:sp>
        <p:sp>
          <p:nvSpPr>
            <p:cNvPr id="32787" name="Line 28"/>
            <p:cNvSpPr>
              <a:spLocks noChangeShapeType="1"/>
            </p:cNvSpPr>
            <p:nvPr/>
          </p:nvSpPr>
          <p:spPr bwMode="auto">
            <a:xfrm rot="5400000">
              <a:off x="822" y="503"/>
              <a:ext cx="432" cy="0"/>
            </a:xfrm>
            <a:prstGeom prst="line">
              <a:avLst/>
            </a:prstGeom>
            <a:grpFill/>
            <a:ln w="38100">
              <a:solidFill>
                <a:srgbClr val="C00000"/>
              </a:solidFill>
              <a:round/>
              <a:headEnd/>
              <a:tailEnd/>
            </a:ln>
          </p:spPr>
          <p:txBody>
            <a:bodyPr lIns="45720" tIns="18288" rIns="45720" bIns="18288"/>
            <a:lstStyle/>
            <a:p>
              <a:endParaRPr lang="en-US"/>
            </a:p>
          </p:txBody>
        </p:sp>
      </p:grpSp>
      <p:grpSp>
        <p:nvGrpSpPr>
          <p:cNvPr id="6" name="Group 34"/>
          <p:cNvGrpSpPr>
            <a:grpSpLocks/>
          </p:cNvGrpSpPr>
          <p:nvPr/>
        </p:nvGrpSpPr>
        <p:grpSpPr bwMode="auto">
          <a:xfrm>
            <a:off x="7848600" y="1531938"/>
            <a:ext cx="403225" cy="2671762"/>
            <a:chOff x="4991" y="816"/>
            <a:chExt cx="254" cy="1683"/>
          </a:xfrm>
          <a:solidFill>
            <a:srgbClr val="C00000"/>
          </a:solidFill>
        </p:grpSpPr>
        <p:sp>
          <p:nvSpPr>
            <p:cNvPr id="32782" name="Text Box 31"/>
            <p:cNvSpPr txBox="1">
              <a:spLocks noChangeArrowheads="1"/>
            </p:cNvSpPr>
            <p:nvPr/>
          </p:nvSpPr>
          <p:spPr bwMode="auto">
            <a:xfrm rot="5400000">
              <a:off x="4730" y="1503"/>
              <a:ext cx="775" cy="254"/>
            </a:xfrm>
            <a:prstGeom prst="rect">
              <a:avLst/>
            </a:prstGeom>
            <a:grpFill/>
            <a:ln w="9525">
              <a:solidFill>
                <a:srgbClr val="C00000"/>
              </a:solidFill>
              <a:miter lim="800000"/>
              <a:headEnd/>
              <a:tailEnd/>
            </a:ln>
          </p:spPr>
          <p:txBody>
            <a:bodyPr wrap="none" lIns="45720" tIns="18288" rIns="45720" bIns="18288">
              <a:spAutoFit/>
            </a:bodyPr>
            <a:lstStyle/>
            <a:p>
              <a:r>
                <a:rPr lang="en-US" sz="2400" dirty="0"/>
                <a:t>Halogen</a:t>
              </a:r>
            </a:p>
          </p:txBody>
        </p:sp>
        <p:sp>
          <p:nvSpPr>
            <p:cNvPr id="32783" name="Line 32"/>
            <p:cNvSpPr>
              <a:spLocks noChangeShapeType="1"/>
            </p:cNvSpPr>
            <p:nvPr/>
          </p:nvSpPr>
          <p:spPr bwMode="auto">
            <a:xfrm rot="5400000">
              <a:off x="4857" y="2235"/>
              <a:ext cx="528" cy="0"/>
            </a:xfrm>
            <a:prstGeom prst="line">
              <a:avLst/>
            </a:prstGeom>
            <a:grpFill/>
            <a:ln w="38100">
              <a:solidFill>
                <a:srgbClr val="C00000"/>
              </a:solidFill>
              <a:round/>
              <a:headEnd/>
              <a:tailEnd type="triangle" w="med" len="med"/>
            </a:ln>
          </p:spPr>
          <p:txBody>
            <a:bodyPr lIns="45720" tIns="18288" rIns="45720" bIns="18288"/>
            <a:lstStyle/>
            <a:p>
              <a:endParaRPr lang="en-US"/>
            </a:p>
          </p:txBody>
        </p:sp>
        <p:sp>
          <p:nvSpPr>
            <p:cNvPr id="32784" name="Line 33"/>
            <p:cNvSpPr>
              <a:spLocks noChangeShapeType="1"/>
            </p:cNvSpPr>
            <p:nvPr/>
          </p:nvSpPr>
          <p:spPr bwMode="auto">
            <a:xfrm rot="5400000">
              <a:off x="4905" y="1032"/>
              <a:ext cx="432" cy="0"/>
            </a:xfrm>
            <a:prstGeom prst="line">
              <a:avLst/>
            </a:prstGeom>
            <a:grpFill/>
            <a:ln w="38100">
              <a:solidFill>
                <a:srgbClr val="C00000"/>
              </a:solidFill>
              <a:round/>
              <a:headEnd/>
              <a:tailEnd/>
            </a:ln>
          </p:spPr>
          <p:txBody>
            <a:bodyPr lIns="45720" tIns="18288" rIns="45720" bIns="18288"/>
            <a:lstStyle/>
            <a:p>
              <a:endParaRPr lang="en-US"/>
            </a:p>
          </p:txBody>
        </p:sp>
      </p:grpSp>
      <p:grpSp>
        <p:nvGrpSpPr>
          <p:cNvPr id="7" name="Group 39"/>
          <p:cNvGrpSpPr>
            <a:grpSpLocks/>
          </p:cNvGrpSpPr>
          <p:nvPr/>
        </p:nvGrpSpPr>
        <p:grpSpPr bwMode="auto">
          <a:xfrm>
            <a:off x="869950" y="1524000"/>
            <a:ext cx="344488" cy="2641600"/>
            <a:chOff x="879" y="863"/>
            <a:chExt cx="217" cy="1664"/>
          </a:xfrm>
        </p:grpSpPr>
        <p:sp>
          <p:nvSpPr>
            <p:cNvPr id="32779" name="Line 38"/>
            <p:cNvSpPr>
              <a:spLocks noChangeShapeType="1"/>
            </p:cNvSpPr>
            <p:nvPr/>
          </p:nvSpPr>
          <p:spPr bwMode="auto">
            <a:xfrm rot="5400000">
              <a:off x="774" y="1079"/>
              <a:ext cx="432" cy="0"/>
            </a:xfrm>
            <a:prstGeom prst="line">
              <a:avLst/>
            </a:prstGeom>
            <a:noFill/>
            <a:ln w="38100">
              <a:solidFill>
                <a:srgbClr val="C00000"/>
              </a:solidFill>
              <a:round/>
              <a:headEnd/>
              <a:tailEnd/>
            </a:ln>
          </p:spPr>
          <p:txBody>
            <a:bodyPr lIns="45720" tIns="18288" rIns="45720" bIns="18288"/>
            <a:lstStyle/>
            <a:p>
              <a:endParaRPr lang="en-US"/>
            </a:p>
          </p:txBody>
        </p:sp>
        <p:sp>
          <p:nvSpPr>
            <p:cNvPr id="32780" name="Line 37"/>
            <p:cNvSpPr>
              <a:spLocks noChangeShapeType="1"/>
            </p:cNvSpPr>
            <p:nvPr/>
          </p:nvSpPr>
          <p:spPr bwMode="auto">
            <a:xfrm rot="5400000">
              <a:off x="726" y="2263"/>
              <a:ext cx="528" cy="0"/>
            </a:xfrm>
            <a:prstGeom prst="line">
              <a:avLst/>
            </a:prstGeom>
            <a:noFill/>
            <a:ln w="38100">
              <a:solidFill>
                <a:srgbClr val="C00000"/>
              </a:solidFill>
              <a:round/>
              <a:headEnd/>
              <a:tailEnd type="triangle" w="med" len="med"/>
            </a:ln>
          </p:spPr>
          <p:txBody>
            <a:bodyPr lIns="45720" tIns="18288" rIns="45720" bIns="18288"/>
            <a:lstStyle/>
            <a:p>
              <a:endParaRPr lang="en-US"/>
            </a:p>
          </p:txBody>
        </p:sp>
        <p:sp>
          <p:nvSpPr>
            <p:cNvPr id="32781" name="Text Box 36"/>
            <p:cNvSpPr txBox="1">
              <a:spLocks noChangeArrowheads="1"/>
            </p:cNvSpPr>
            <p:nvPr/>
          </p:nvSpPr>
          <p:spPr bwMode="auto">
            <a:xfrm rot="5400000">
              <a:off x="330" y="1573"/>
              <a:ext cx="1315" cy="217"/>
            </a:xfrm>
            <a:prstGeom prst="rect">
              <a:avLst/>
            </a:prstGeom>
            <a:solidFill>
              <a:srgbClr val="C00000"/>
            </a:solidFill>
            <a:ln w="9525">
              <a:solidFill>
                <a:srgbClr val="C00000"/>
              </a:solidFill>
              <a:miter lim="800000"/>
              <a:headEnd/>
              <a:tailEnd/>
            </a:ln>
          </p:spPr>
          <p:txBody>
            <a:bodyPr wrap="none" lIns="45720" tIns="18288" rIns="45720" bIns="18288">
              <a:spAutoFit/>
            </a:bodyPr>
            <a:lstStyle/>
            <a:p>
              <a:r>
                <a:rPr lang="en-US" sz="2000" dirty="0"/>
                <a:t>Alkali Earth Metal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785817"/>
          </a:xfrm>
          <a:prstGeom prst="rect">
            <a:avLst/>
          </a:prstGeom>
        </p:spPr>
        <p:txBody>
          <a:bodyPr>
            <a:noAutofit/>
          </a:bodyPr>
          <a:lstStyle/>
          <a:p>
            <a:pPr algn="ctr">
              <a:spcBef>
                <a:spcPct val="0"/>
              </a:spcBef>
            </a:pPr>
            <a:r>
              <a:rPr lang="en-SG" sz="4000" b="1" dirty="0" smtClean="0">
                <a:solidFill>
                  <a:srgbClr val="C00000"/>
                </a:solidFill>
                <a:latin typeface="+mj-lt"/>
                <a:ea typeface="+mj-ea"/>
                <a:cs typeface="+mj-cs"/>
              </a:rPr>
              <a:t>Molecules</a:t>
            </a:r>
          </a:p>
        </p:txBody>
      </p:sp>
      <p:sp>
        <p:nvSpPr>
          <p:cNvPr id="6" name="Rectangle 5"/>
          <p:cNvSpPr/>
          <p:nvPr/>
        </p:nvSpPr>
        <p:spPr>
          <a:xfrm>
            <a:off x="0" y="785794"/>
            <a:ext cx="8715404" cy="5016758"/>
          </a:xfrm>
          <a:prstGeom prst="rect">
            <a:avLst/>
          </a:prstGeom>
        </p:spPr>
        <p:txBody>
          <a:bodyPr wrap="square">
            <a:spAutoFit/>
          </a:bodyPr>
          <a:lstStyle/>
          <a:p>
            <a:pPr marL="779463" marR="36576" indent="-514350" algn="just">
              <a:lnSpc>
                <a:spcPct val="150000"/>
              </a:lnSpc>
              <a:buClr>
                <a:srgbClr val="C00000"/>
              </a:buClr>
              <a:buSzPct val="80000"/>
              <a:buFont typeface="Wingdings" pitchFamily="2" charset="2"/>
              <a:buChar char="v"/>
            </a:pPr>
            <a:r>
              <a:rPr lang="en-SG" sz="2800" b="1" dirty="0" smtClean="0">
                <a:solidFill>
                  <a:srgbClr val="C00000"/>
                </a:solidFill>
                <a:latin typeface="Times New Roman" pitchFamily="18" charset="0"/>
                <a:cs typeface="Times New Roman" pitchFamily="18" charset="0"/>
              </a:rPr>
              <a:t>Molecules</a:t>
            </a:r>
            <a:r>
              <a:rPr lang="en-SG" sz="2800" b="1" dirty="0" smtClean="0">
                <a:latin typeface="Times New Roman" pitchFamily="18" charset="0"/>
                <a:cs typeface="Times New Roman" pitchFamily="18" charset="0"/>
              </a:rPr>
              <a:t>:  is an aggregate of at least two atoms in a definite arrangement held together by chemical forces( bonds).</a:t>
            </a:r>
          </a:p>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Molecules can contain atoms of same elements or different elements.</a:t>
            </a:r>
          </a:p>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They should join in a fixed ratio.</a:t>
            </a:r>
          </a:p>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Electrically neutral like atom</a:t>
            </a:r>
            <a:endParaRPr lang="en-SG" sz="2800" b="1" dirty="0" smtClean="0">
              <a:solidFill>
                <a:srgbClr val="C00000"/>
              </a:solidFill>
              <a:latin typeface="Times New Roman" pitchFamily="18" charset="0"/>
              <a:cs typeface="Times New Roman" pitchFamily="18" charset="0"/>
            </a:endParaRPr>
          </a:p>
          <a:p>
            <a:pPr marL="779463" marR="36576" indent="-514350" algn="just">
              <a:buClr>
                <a:srgbClr val="C00000"/>
              </a:buClr>
              <a:buSzPct val="80000"/>
            </a:pPr>
            <a:endParaRPr lang="en-SG" sz="26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8"/>
          <p:cNvPicPr>
            <a:picLocks noChangeAspect="1" noChangeArrowheads="1"/>
          </p:cNvPicPr>
          <p:nvPr/>
        </p:nvPicPr>
        <p:blipFill>
          <a:blip r:embed="rId2"/>
          <a:srcRect/>
          <a:stretch>
            <a:fillRect/>
          </a:stretch>
        </p:blipFill>
        <p:spPr bwMode="auto">
          <a:xfrm>
            <a:off x="1428728" y="3786190"/>
            <a:ext cx="6486318" cy="2857520"/>
          </a:xfrm>
          <a:prstGeom prst="rect">
            <a:avLst/>
          </a:prstGeom>
          <a:noFill/>
          <a:ln w="9525">
            <a:noFill/>
            <a:miter lim="800000"/>
            <a:headEnd/>
            <a:tailEnd/>
          </a:ln>
        </p:spPr>
      </p:pic>
      <p:sp>
        <p:nvSpPr>
          <p:cNvPr id="7" name="Rectangle 6"/>
          <p:cNvSpPr/>
          <p:nvPr/>
        </p:nvSpPr>
        <p:spPr>
          <a:xfrm>
            <a:off x="0" y="785794"/>
            <a:ext cx="8715404" cy="3831818"/>
          </a:xfrm>
          <a:prstGeom prst="rect">
            <a:avLst/>
          </a:prstGeom>
        </p:spPr>
        <p:txBody>
          <a:bodyPr wrap="square">
            <a:spAutoFit/>
          </a:bodyPr>
          <a:lstStyle/>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Of all the elements, only the six noble gases in Group </a:t>
            </a:r>
            <a:r>
              <a:rPr lang="en-SG" sz="2800" b="1" dirty="0" err="1" smtClean="0">
                <a:latin typeface="Times New Roman" pitchFamily="18" charset="0"/>
                <a:cs typeface="Times New Roman" pitchFamily="18" charset="0"/>
              </a:rPr>
              <a:t>8A</a:t>
            </a:r>
            <a:r>
              <a:rPr lang="en-SG" sz="2800" b="1" dirty="0" smtClean="0">
                <a:latin typeface="Times New Roman" pitchFamily="18" charset="0"/>
                <a:cs typeface="Times New Roman" pitchFamily="18" charset="0"/>
              </a:rPr>
              <a:t> exist in nature as single atoms, called monatomic gases</a:t>
            </a:r>
          </a:p>
          <a:p>
            <a:pPr marL="779463" marR="36576" indent="-514350" algn="just">
              <a:lnSpc>
                <a:spcPct val="150000"/>
              </a:lnSpc>
              <a:buClr>
                <a:srgbClr val="C00000"/>
              </a:buClr>
              <a:buSzPct val="80000"/>
              <a:buFont typeface="Wingdings" pitchFamily="2" charset="2"/>
              <a:buChar char="v"/>
            </a:pPr>
            <a:r>
              <a:rPr lang="en-SG" sz="2600" b="1" dirty="0" smtClean="0">
                <a:latin typeface="Times New Roman" pitchFamily="18" charset="0"/>
                <a:cs typeface="Times New Roman" pitchFamily="18" charset="0"/>
              </a:rPr>
              <a:t>Most matter is composed of molecules or ions formed by atoms.</a:t>
            </a:r>
          </a:p>
          <a:p>
            <a:pPr marL="779463" marR="36576" indent="-514350" algn="just">
              <a:lnSpc>
                <a:spcPct val="150000"/>
              </a:lnSpc>
              <a:buClr>
                <a:srgbClr val="C00000"/>
              </a:buClr>
              <a:buSzPct val="80000"/>
              <a:buFont typeface="Wingdings" pitchFamily="2" charset="2"/>
              <a:buChar char="v"/>
            </a:pPr>
            <a:endParaRPr lang="en-SG" sz="2600" b="1" dirty="0" smtClean="0">
              <a:latin typeface="Times New Roman" pitchFamily="18" charset="0"/>
              <a:cs typeface="Times New Roman" pitchFamily="18" charset="0"/>
            </a:endParaRPr>
          </a:p>
        </p:txBody>
      </p:sp>
      <p:sp>
        <p:nvSpPr>
          <p:cNvPr id="6" name="Title 1"/>
          <p:cNvSpPr txBox="1">
            <a:spLocks/>
          </p:cNvSpPr>
          <p:nvPr/>
        </p:nvSpPr>
        <p:spPr>
          <a:xfrm>
            <a:off x="0" y="0"/>
            <a:ext cx="9144000" cy="785817"/>
          </a:xfrm>
          <a:prstGeom prst="rect">
            <a:avLst/>
          </a:prstGeom>
        </p:spPr>
        <p:txBody>
          <a:bodyPr>
            <a:noAutofit/>
          </a:bodyPr>
          <a:lstStyle/>
          <a:p>
            <a:pPr algn="ctr">
              <a:spcBef>
                <a:spcPct val="0"/>
              </a:spcBef>
            </a:pPr>
            <a:r>
              <a:rPr lang="en-SG" sz="4000" b="1" dirty="0" smtClean="0">
                <a:solidFill>
                  <a:srgbClr val="C00000"/>
                </a:solidFill>
                <a:latin typeface="+mj-lt"/>
                <a:ea typeface="+mj-ea"/>
                <a:cs typeface="+mj-cs"/>
              </a:rPr>
              <a:t>Monatomic gases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8"/>
          <p:cNvGrpSpPr>
            <a:grpSpLocks/>
          </p:cNvGrpSpPr>
          <p:nvPr/>
        </p:nvGrpSpPr>
        <p:grpSpPr bwMode="auto">
          <a:xfrm>
            <a:off x="1571604" y="2071678"/>
            <a:ext cx="4786346" cy="2500330"/>
            <a:chOff x="3168" y="2064"/>
            <a:chExt cx="1938" cy="990"/>
          </a:xfrm>
        </p:grpSpPr>
        <p:pic>
          <p:nvPicPr>
            <p:cNvPr id="35854" name="Picture 16"/>
            <p:cNvPicPr>
              <a:picLocks noChangeAspect="1" noChangeArrowheads="1"/>
            </p:cNvPicPr>
            <p:nvPr/>
          </p:nvPicPr>
          <p:blipFill>
            <a:blip r:embed="rId2"/>
            <a:srcRect/>
            <a:stretch>
              <a:fillRect/>
            </a:stretch>
          </p:blipFill>
          <p:spPr bwMode="auto">
            <a:xfrm>
              <a:off x="3168" y="2064"/>
              <a:ext cx="1938" cy="849"/>
            </a:xfrm>
            <a:prstGeom prst="rect">
              <a:avLst/>
            </a:prstGeom>
            <a:noFill/>
            <a:ln w="9525">
              <a:noFill/>
              <a:miter lim="800000"/>
              <a:headEnd/>
              <a:tailEnd/>
            </a:ln>
          </p:spPr>
        </p:pic>
        <p:sp>
          <p:nvSpPr>
            <p:cNvPr id="35855" name="Text Box 17"/>
            <p:cNvSpPr txBox="1">
              <a:spLocks noChangeArrowheads="1"/>
            </p:cNvSpPr>
            <p:nvPr/>
          </p:nvSpPr>
          <p:spPr bwMode="auto">
            <a:xfrm>
              <a:off x="3476" y="2889"/>
              <a:ext cx="1023" cy="165"/>
            </a:xfrm>
            <a:prstGeom prst="rect">
              <a:avLst/>
            </a:prstGeom>
            <a:noFill/>
            <a:ln w="9525">
              <a:noFill/>
              <a:miter lim="800000"/>
              <a:headEnd/>
              <a:tailEnd/>
            </a:ln>
          </p:spPr>
          <p:txBody>
            <a:bodyPr wrap="none">
              <a:spAutoFit/>
            </a:bodyPr>
            <a:lstStyle/>
            <a:p>
              <a:r>
                <a:rPr lang="en-US" sz="1800" b="1" dirty="0">
                  <a:latin typeface="Times New Roman" pitchFamily="18" charset="0"/>
                  <a:cs typeface="Times New Roman" pitchFamily="18" charset="0"/>
                </a:rPr>
                <a:t>diatomic elements</a:t>
              </a:r>
            </a:p>
          </p:txBody>
        </p:sp>
      </p:grpSp>
      <p:grpSp>
        <p:nvGrpSpPr>
          <p:cNvPr id="2" name="Group 14"/>
          <p:cNvGrpSpPr/>
          <p:nvPr/>
        </p:nvGrpSpPr>
        <p:grpSpPr>
          <a:xfrm rot="16200000">
            <a:off x="4661388" y="2582391"/>
            <a:ext cx="6400800" cy="2150419"/>
            <a:chOff x="1371600" y="381000"/>
            <a:chExt cx="6400800" cy="2150419"/>
          </a:xfrm>
        </p:grpSpPr>
        <p:pic>
          <p:nvPicPr>
            <p:cNvPr id="19475" name="Picture 19"/>
            <p:cNvPicPr>
              <a:picLocks noChangeAspect="1" noChangeArrowheads="1"/>
            </p:cNvPicPr>
            <p:nvPr/>
          </p:nvPicPr>
          <p:blipFill>
            <a:blip r:embed="rId3"/>
            <a:srcRect/>
            <a:stretch>
              <a:fillRect/>
            </a:stretch>
          </p:blipFill>
          <p:spPr bwMode="auto">
            <a:xfrm>
              <a:off x="1371600" y="381000"/>
              <a:ext cx="6400800" cy="1520825"/>
            </a:xfrm>
            <a:prstGeom prst="rect">
              <a:avLst/>
            </a:prstGeom>
            <a:noFill/>
            <a:ln w="9525">
              <a:noFill/>
              <a:miter lim="800000"/>
              <a:headEnd/>
              <a:tailEnd/>
            </a:ln>
          </p:spPr>
        </p:pic>
        <p:sp>
          <p:nvSpPr>
            <p:cNvPr id="19460" name="Text Box 4"/>
            <p:cNvSpPr txBox="1">
              <a:spLocks noChangeArrowheads="1"/>
            </p:cNvSpPr>
            <p:nvPr/>
          </p:nvSpPr>
          <p:spPr bwMode="auto">
            <a:xfrm rot="5400000">
              <a:off x="1676400" y="1828800"/>
              <a:ext cx="517525" cy="457200"/>
            </a:xfrm>
            <a:prstGeom prst="rect">
              <a:avLst/>
            </a:prstGeom>
            <a:noFill/>
            <a:ln w="9525">
              <a:noFill/>
              <a:miter lim="800000"/>
              <a:headEnd/>
              <a:tailEnd/>
            </a:ln>
          </p:spPr>
          <p:txBody>
            <a:bodyPr wrap="none">
              <a:spAutoFit/>
            </a:bodyPr>
            <a:lstStyle/>
            <a:p>
              <a:r>
                <a:rPr lang="en-US" sz="2400" dirty="0"/>
                <a:t>H</a:t>
              </a:r>
              <a:r>
                <a:rPr lang="en-US" sz="2400" baseline="-25000" dirty="0"/>
                <a:t>2</a:t>
              </a:r>
              <a:endParaRPr lang="en-US" sz="2400" dirty="0"/>
            </a:p>
          </p:txBody>
        </p:sp>
        <p:sp>
          <p:nvSpPr>
            <p:cNvPr id="19461" name="Text Box 5"/>
            <p:cNvSpPr txBox="1">
              <a:spLocks noChangeArrowheads="1"/>
            </p:cNvSpPr>
            <p:nvPr/>
          </p:nvSpPr>
          <p:spPr bwMode="auto">
            <a:xfrm rot="5400000">
              <a:off x="3086099" y="1824336"/>
              <a:ext cx="952500" cy="461665"/>
            </a:xfrm>
            <a:prstGeom prst="rect">
              <a:avLst/>
            </a:prstGeom>
            <a:noFill/>
            <a:ln w="9525">
              <a:noFill/>
              <a:miter lim="800000"/>
              <a:headEnd/>
              <a:tailEnd/>
            </a:ln>
          </p:spPr>
          <p:txBody>
            <a:bodyPr wrap="square">
              <a:spAutoFit/>
            </a:bodyPr>
            <a:lstStyle/>
            <a:p>
              <a:r>
                <a:rPr lang="en-US" sz="2400" dirty="0"/>
                <a:t>H</a:t>
              </a:r>
              <a:r>
                <a:rPr lang="en-US" sz="2400" baseline="-25000" dirty="0"/>
                <a:t>2</a:t>
              </a:r>
              <a:r>
                <a:rPr lang="en-US" sz="2400" dirty="0"/>
                <a:t>O</a:t>
              </a:r>
            </a:p>
          </p:txBody>
        </p:sp>
        <p:sp>
          <p:nvSpPr>
            <p:cNvPr id="19462" name="Text Box 6"/>
            <p:cNvSpPr txBox="1">
              <a:spLocks noChangeArrowheads="1"/>
            </p:cNvSpPr>
            <p:nvPr/>
          </p:nvSpPr>
          <p:spPr bwMode="auto">
            <a:xfrm rot="5400000">
              <a:off x="4517230" y="1905000"/>
              <a:ext cx="738188" cy="457200"/>
            </a:xfrm>
            <a:prstGeom prst="rect">
              <a:avLst/>
            </a:prstGeom>
            <a:noFill/>
            <a:ln w="9525">
              <a:noFill/>
              <a:miter lim="800000"/>
              <a:headEnd/>
              <a:tailEnd/>
            </a:ln>
          </p:spPr>
          <p:txBody>
            <a:bodyPr wrap="none">
              <a:spAutoFit/>
            </a:bodyPr>
            <a:lstStyle/>
            <a:p>
              <a:r>
                <a:rPr lang="en-US" sz="2400" dirty="0"/>
                <a:t>NH</a:t>
              </a:r>
              <a:r>
                <a:rPr lang="en-US" sz="2400" baseline="-25000" dirty="0"/>
                <a:t>3</a:t>
              </a:r>
              <a:endParaRPr lang="en-US" sz="2400" dirty="0"/>
            </a:p>
          </p:txBody>
        </p:sp>
        <p:sp>
          <p:nvSpPr>
            <p:cNvPr id="19463" name="Text Box 7"/>
            <p:cNvSpPr txBox="1">
              <a:spLocks noChangeArrowheads="1"/>
            </p:cNvSpPr>
            <p:nvPr/>
          </p:nvSpPr>
          <p:spPr bwMode="auto">
            <a:xfrm rot="5400000">
              <a:off x="6060294" y="1905001"/>
              <a:ext cx="738187" cy="457200"/>
            </a:xfrm>
            <a:prstGeom prst="rect">
              <a:avLst/>
            </a:prstGeom>
            <a:noFill/>
            <a:ln w="9525">
              <a:noFill/>
              <a:miter lim="800000"/>
              <a:headEnd/>
              <a:tailEnd/>
            </a:ln>
          </p:spPr>
          <p:txBody>
            <a:bodyPr wrap="none">
              <a:spAutoFit/>
            </a:bodyPr>
            <a:lstStyle/>
            <a:p>
              <a:r>
                <a:rPr lang="en-US" sz="2400" dirty="0"/>
                <a:t>CH</a:t>
              </a:r>
              <a:r>
                <a:rPr lang="en-US" sz="2400" baseline="-25000" dirty="0"/>
                <a:t>4</a:t>
              </a:r>
              <a:endParaRPr lang="en-US" sz="2400" dirty="0"/>
            </a:p>
          </p:txBody>
        </p:sp>
      </p:grpSp>
      <p:sp>
        <p:nvSpPr>
          <p:cNvPr id="16" name="Rectangle 15"/>
          <p:cNvSpPr/>
          <p:nvPr/>
        </p:nvSpPr>
        <p:spPr>
          <a:xfrm>
            <a:off x="0" y="785794"/>
            <a:ext cx="8715404" cy="5770811"/>
          </a:xfrm>
          <a:prstGeom prst="rect">
            <a:avLst/>
          </a:prstGeom>
        </p:spPr>
        <p:txBody>
          <a:bodyPr wrap="square">
            <a:spAutoFit/>
          </a:bodyPr>
          <a:lstStyle/>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A diatomic molecule contains only two</a:t>
            </a:r>
          </a:p>
          <a:p>
            <a:pPr marL="779463" marR="36576" indent="-514350" algn="just">
              <a:lnSpc>
                <a:spcPct val="150000"/>
              </a:lnSpc>
              <a:buClr>
                <a:srgbClr val="C00000"/>
              </a:buClr>
              <a:buSzPct val="80000"/>
            </a:pPr>
            <a:r>
              <a:rPr lang="en-SG" sz="2800" b="1" dirty="0" smtClean="0">
                <a:latin typeface="Times New Roman" pitchFamily="18" charset="0"/>
                <a:cs typeface="Times New Roman" pitchFamily="18" charset="0"/>
              </a:rPr>
              <a:t> atoms.</a:t>
            </a:r>
          </a:p>
          <a:p>
            <a:pPr marL="779463" marR="36576" indent="-514350" algn="just">
              <a:lnSpc>
                <a:spcPct val="150000"/>
              </a:lnSpc>
              <a:buClr>
                <a:srgbClr val="C00000"/>
              </a:buClr>
              <a:buSzPct val="80000"/>
              <a:buFont typeface="Wingdings" pitchFamily="2" charset="2"/>
              <a:buChar char="v"/>
            </a:pPr>
            <a:endParaRPr lang="en-SG" sz="2600" b="1" dirty="0" smtClean="0">
              <a:latin typeface="Times New Roman" pitchFamily="18" charset="0"/>
              <a:cs typeface="Times New Roman" pitchFamily="18" charset="0"/>
            </a:endParaRPr>
          </a:p>
          <a:p>
            <a:pPr marL="779463" marR="36576" indent="-514350" algn="just">
              <a:lnSpc>
                <a:spcPct val="150000"/>
              </a:lnSpc>
              <a:buClr>
                <a:srgbClr val="C00000"/>
              </a:buClr>
              <a:buSzPct val="80000"/>
              <a:buFont typeface="Wingdings" pitchFamily="2" charset="2"/>
              <a:buChar char="v"/>
            </a:pPr>
            <a:endParaRPr lang="en-SG" sz="2600" b="1" dirty="0" smtClean="0">
              <a:latin typeface="Times New Roman" pitchFamily="18" charset="0"/>
              <a:cs typeface="Times New Roman" pitchFamily="18" charset="0"/>
            </a:endParaRPr>
          </a:p>
          <a:p>
            <a:pPr marL="779463" marR="36576" indent="-514350" algn="just">
              <a:lnSpc>
                <a:spcPct val="150000"/>
              </a:lnSpc>
              <a:buClr>
                <a:srgbClr val="C00000"/>
              </a:buClr>
              <a:buSzPct val="80000"/>
              <a:buFont typeface="Wingdings" pitchFamily="2" charset="2"/>
              <a:buChar char="v"/>
            </a:pPr>
            <a:endParaRPr lang="en-US"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buFont typeface="Wingdings" pitchFamily="2" charset="2"/>
              <a:buChar char="v"/>
            </a:pPr>
            <a:endParaRPr lang="en-US"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buFont typeface="Wingdings" pitchFamily="2" charset="2"/>
              <a:buChar char="v"/>
            </a:pPr>
            <a:r>
              <a:rPr lang="en-US" sz="2800" b="1" dirty="0" smtClean="0">
                <a:latin typeface="Times New Roman" pitchFamily="18" charset="0"/>
                <a:cs typeface="Times New Roman" pitchFamily="18" charset="0"/>
              </a:rPr>
              <a:t>A polyatomic molecule contains more </a:t>
            </a:r>
          </a:p>
          <a:p>
            <a:pPr marL="779463" marR="36576" indent="-514350" algn="just">
              <a:lnSpc>
                <a:spcPct val="150000"/>
              </a:lnSpc>
              <a:buClr>
                <a:srgbClr val="C00000"/>
              </a:buClr>
              <a:buSzPct val="80000"/>
            </a:pPr>
            <a:r>
              <a:rPr lang="en-US" sz="2800" b="1" dirty="0" smtClean="0">
                <a:latin typeface="Times New Roman" pitchFamily="18" charset="0"/>
                <a:cs typeface="Times New Roman" pitchFamily="18" charset="0"/>
              </a:rPr>
              <a:t>     than two atoms</a:t>
            </a:r>
            <a:endParaRPr lang="en-SG"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buFont typeface="Wingdings" pitchFamily="2" charset="2"/>
              <a:buChar char="v"/>
            </a:pPr>
            <a:endParaRPr lang="en-SG" sz="2600" b="1" dirty="0" smtClean="0">
              <a:latin typeface="Times New Roman" pitchFamily="18" charset="0"/>
              <a:cs typeface="Times New Roman" pitchFamily="18" charset="0"/>
            </a:endParaRPr>
          </a:p>
        </p:txBody>
      </p:sp>
      <p:sp>
        <p:nvSpPr>
          <p:cNvPr id="19467" name="Text Box 11"/>
          <p:cNvSpPr txBox="1">
            <a:spLocks noChangeArrowheads="1"/>
          </p:cNvSpPr>
          <p:nvPr/>
        </p:nvSpPr>
        <p:spPr bwMode="auto">
          <a:xfrm>
            <a:off x="1928794" y="1785926"/>
            <a:ext cx="3701334" cy="523220"/>
          </a:xfrm>
          <a:prstGeom prst="rect">
            <a:avLst/>
          </a:prstGeom>
          <a:noFill/>
          <a:ln w="9525">
            <a:noFill/>
            <a:miter lim="800000"/>
            <a:headEnd/>
            <a:tailEnd/>
          </a:ln>
        </p:spPr>
        <p:txBody>
          <a:bodyPr wrap="none">
            <a:spAutoFit/>
          </a:bodyPr>
          <a:lstStyle/>
          <a:p>
            <a:r>
              <a:rPr lang="en-US" sz="2800" dirty="0" err="1"/>
              <a:t>H</a:t>
            </a:r>
            <a:r>
              <a:rPr lang="en-US" sz="2800" baseline="-25000" dirty="0" err="1"/>
              <a:t>2</a:t>
            </a:r>
            <a:r>
              <a:rPr lang="en-US" sz="2800" dirty="0"/>
              <a:t>, </a:t>
            </a:r>
            <a:r>
              <a:rPr lang="en-US" sz="2800" dirty="0" err="1"/>
              <a:t>N</a:t>
            </a:r>
            <a:r>
              <a:rPr lang="en-US" sz="2800" baseline="-25000" dirty="0" err="1"/>
              <a:t>2</a:t>
            </a:r>
            <a:r>
              <a:rPr lang="en-US" sz="2800" dirty="0"/>
              <a:t>, </a:t>
            </a:r>
            <a:r>
              <a:rPr lang="en-US" sz="2800" dirty="0" err="1"/>
              <a:t>O</a:t>
            </a:r>
            <a:r>
              <a:rPr lang="en-US" sz="2800" baseline="-25000" dirty="0" err="1"/>
              <a:t>2</a:t>
            </a:r>
            <a:r>
              <a:rPr lang="en-US" sz="2800" dirty="0"/>
              <a:t>, </a:t>
            </a:r>
            <a:r>
              <a:rPr lang="en-US" sz="2800" dirty="0" err="1"/>
              <a:t>Br</a:t>
            </a:r>
            <a:r>
              <a:rPr lang="en-US" sz="2800" baseline="-25000" dirty="0" err="1"/>
              <a:t>2</a:t>
            </a:r>
            <a:r>
              <a:rPr lang="en-US" sz="2800" dirty="0"/>
              <a:t>, </a:t>
            </a:r>
            <a:r>
              <a:rPr lang="en-US" sz="2800" dirty="0" err="1"/>
              <a:t>HCl</a:t>
            </a:r>
            <a:r>
              <a:rPr lang="en-US" sz="2800" dirty="0"/>
              <a:t>, CO</a:t>
            </a:r>
          </a:p>
        </p:txBody>
      </p:sp>
      <p:sp>
        <p:nvSpPr>
          <p:cNvPr id="19470" name="Text Box 14"/>
          <p:cNvSpPr txBox="1">
            <a:spLocks noChangeArrowheads="1"/>
          </p:cNvSpPr>
          <p:nvPr/>
        </p:nvSpPr>
        <p:spPr bwMode="auto">
          <a:xfrm>
            <a:off x="2285984" y="6000768"/>
            <a:ext cx="2979085" cy="523220"/>
          </a:xfrm>
          <a:prstGeom prst="rect">
            <a:avLst/>
          </a:prstGeom>
          <a:noFill/>
          <a:ln w="9525">
            <a:noFill/>
            <a:miter lim="800000"/>
            <a:headEnd/>
            <a:tailEnd/>
          </a:ln>
        </p:spPr>
        <p:txBody>
          <a:bodyPr wrap="none">
            <a:spAutoFit/>
          </a:bodyPr>
          <a:lstStyle/>
          <a:p>
            <a:r>
              <a:rPr lang="en-US" sz="2800" dirty="0"/>
              <a:t>O</a:t>
            </a:r>
            <a:r>
              <a:rPr lang="en-US" sz="2800" baseline="-25000" dirty="0"/>
              <a:t>3</a:t>
            </a:r>
            <a:r>
              <a:rPr lang="en-US" sz="2800" dirty="0"/>
              <a:t>, H</a:t>
            </a:r>
            <a:r>
              <a:rPr lang="en-US" sz="2800" baseline="-25000" dirty="0"/>
              <a:t>2</a:t>
            </a:r>
            <a:r>
              <a:rPr lang="en-US" sz="2800" dirty="0"/>
              <a:t>O, NH</a:t>
            </a:r>
            <a:r>
              <a:rPr lang="en-US" sz="2800" baseline="-25000" dirty="0"/>
              <a:t>3</a:t>
            </a:r>
            <a:r>
              <a:rPr lang="en-US" sz="2800" dirty="0"/>
              <a:t>, CH</a:t>
            </a:r>
            <a:r>
              <a:rPr lang="en-US" sz="2800" baseline="-25000" dirty="0"/>
              <a:t>4</a:t>
            </a:r>
            <a:endParaRPr lang="en-US" sz="2800" dirty="0"/>
          </a:p>
        </p:txBody>
      </p:sp>
      <p:sp>
        <p:nvSpPr>
          <p:cNvPr id="15" name="Title 1"/>
          <p:cNvSpPr txBox="1">
            <a:spLocks/>
          </p:cNvSpPr>
          <p:nvPr/>
        </p:nvSpPr>
        <p:spPr>
          <a:xfrm>
            <a:off x="0" y="0"/>
            <a:ext cx="9144000" cy="785817"/>
          </a:xfrm>
          <a:prstGeom prst="rect">
            <a:avLst/>
          </a:prstGeom>
        </p:spPr>
        <p:txBody>
          <a:bodyPr>
            <a:noAutofit/>
          </a:bodyPr>
          <a:lstStyle/>
          <a:p>
            <a:pPr algn="ctr">
              <a:spcBef>
                <a:spcPct val="0"/>
              </a:spcBef>
            </a:pPr>
            <a:r>
              <a:rPr lang="en-SG" sz="4000" b="1" dirty="0" smtClean="0">
                <a:solidFill>
                  <a:srgbClr val="C00000"/>
                </a:solidFill>
                <a:latin typeface="+mj-lt"/>
                <a:ea typeface="+mj-ea"/>
                <a:cs typeface="+mj-cs"/>
              </a:rPr>
              <a:t>Diatomic &amp; polyatomic molecules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642918"/>
            <a:ext cx="8715404" cy="7802136"/>
          </a:xfrm>
          <a:prstGeom prst="rect">
            <a:avLst/>
          </a:prstGeom>
        </p:spPr>
        <p:txBody>
          <a:bodyPr wrap="square">
            <a:spAutoFit/>
          </a:bodyPr>
          <a:lstStyle/>
          <a:p>
            <a:pPr marL="779463" marR="36576" indent="-514350" algn="just">
              <a:lnSpc>
                <a:spcPct val="150000"/>
              </a:lnSpc>
              <a:buClr>
                <a:srgbClr val="C00000"/>
              </a:buClr>
              <a:buSzPct val="80000"/>
              <a:buFont typeface="Wingdings" pitchFamily="2" charset="2"/>
              <a:buChar char="v"/>
            </a:pPr>
            <a:r>
              <a:rPr lang="en-SG" sz="2800" b="1" dirty="0" err="1" smtClean="0">
                <a:latin typeface="Times New Roman" pitchFamily="18" charset="0"/>
                <a:cs typeface="Times New Roman" pitchFamily="18" charset="0"/>
              </a:rPr>
              <a:t>Cation</a:t>
            </a:r>
            <a:r>
              <a:rPr lang="en-SG" sz="2800" b="1" dirty="0" smtClean="0">
                <a:latin typeface="Times New Roman" pitchFamily="18" charset="0"/>
                <a:cs typeface="Times New Roman" pitchFamily="18" charset="0"/>
              </a:rPr>
              <a:t> – ion with a positive charge. If a neutral atom loses one or more electrons, it becomes a </a:t>
            </a:r>
            <a:r>
              <a:rPr lang="en-SG" sz="2800" b="1" dirty="0" err="1" smtClean="0">
                <a:latin typeface="Times New Roman" pitchFamily="18" charset="0"/>
                <a:cs typeface="Times New Roman" pitchFamily="18" charset="0"/>
              </a:rPr>
              <a:t>cation</a:t>
            </a:r>
            <a:endParaRPr lang="en-SG"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pPr>
            <a:endParaRPr lang="en-SG"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pPr>
            <a:endParaRPr lang="en-SG"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Anion – ion with a negative charge. If a neutral atom gains one or more electrons, it becomes an anion.</a:t>
            </a:r>
          </a:p>
          <a:p>
            <a:pPr marL="779463" marR="36576" indent="-514350" algn="just">
              <a:lnSpc>
                <a:spcPct val="150000"/>
              </a:lnSpc>
              <a:buClr>
                <a:srgbClr val="C00000"/>
              </a:buClr>
              <a:buSzPct val="80000"/>
            </a:pPr>
            <a:r>
              <a:rPr lang="en-SG" sz="2800" b="1" dirty="0" smtClean="0">
                <a:latin typeface="Times New Roman" pitchFamily="18" charset="0"/>
                <a:cs typeface="Times New Roman" pitchFamily="18" charset="0"/>
              </a:rPr>
              <a:t>  </a:t>
            </a:r>
          </a:p>
          <a:p>
            <a:pPr marL="779463" marR="36576" indent="-514350" algn="just">
              <a:lnSpc>
                <a:spcPct val="150000"/>
              </a:lnSpc>
              <a:buClr>
                <a:srgbClr val="C00000"/>
              </a:buClr>
              <a:buSzPct val="80000"/>
            </a:pPr>
            <a:endParaRPr lang="en-SG"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pPr>
            <a:endParaRPr lang="en-SG"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pPr>
            <a:endParaRPr lang="en-SG" sz="2600" b="1" dirty="0" smtClean="0">
              <a:latin typeface="Times New Roman" pitchFamily="18" charset="0"/>
              <a:cs typeface="Times New Roman" pitchFamily="18" charset="0"/>
            </a:endParaRPr>
          </a:p>
        </p:txBody>
      </p:sp>
      <p:sp>
        <p:nvSpPr>
          <p:cNvPr id="20485" name="Text Box 5"/>
          <p:cNvSpPr txBox="1">
            <a:spLocks noChangeArrowheads="1"/>
          </p:cNvSpPr>
          <p:nvPr/>
        </p:nvSpPr>
        <p:spPr bwMode="auto">
          <a:xfrm>
            <a:off x="990600" y="1293813"/>
            <a:ext cx="7575550" cy="461665"/>
          </a:xfrm>
          <a:prstGeom prst="rect">
            <a:avLst/>
          </a:prstGeom>
          <a:noFill/>
          <a:ln w="9525">
            <a:noFill/>
            <a:miter lim="800000"/>
            <a:headEnd/>
            <a:tailEnd/>
          </a:ln>
        </p:spPr>
        <p:txBody>
          <a:bodyPr wrap="square">
            <a:spAutoFit/>
          </a:bodyPr>
          <a:lstStyle/>
          <a:p>
            <a:r>
              <a:rPr lang="en-US" sz="2400" dirty="0" smtClean="0"/>
              <a:t>.</a:t>
            </a:r>
            <a:endParaRPr lang="en-US" sz="2400" b="1" i="1" dirty="0"/>
          </a:p>
        </p:txBody>
      </p:sp>
      <p:grpSp>
        <p:nvGrpSpPr>
          <p:cNvPr id="2" name="Group 27"/>
          <p:cNvGrpSpPr>
            <a:grpSpLocks/>
          </p:cNvGrpSpPr>
          <p:nvPr/>
        </p:nvGrpSpPr>
        <p:grpSpPr bwMode="auto">
          <a:xfrm>
            <a:off x="2000284" y="2357430"/>
            <a:ext cx="2705100" cy="1295400"/>
            <a:chOff x="696" y="1680"/>
            <a:chExt cx="1704" cy="816"/>
          </a:xfrm>
        </p:grpSpPr>
        <p:grpSp>
          <p:nvGrpSpPr>
            <p:cNvPr id="3" name="Group 10"/>
            <p:cNvGrpSpPr>
              <a:grpSpLocks/>
            </p:cNvGrpSpPr>
            <p:nvPr/>
          </p:nvGrpSpPr>
          <p:grpSpPr bwMode="auto">
            <a:xfrm>
              <a:off x="696" y="1680"/>
              <a:ext cx="816" cy="816"/>
              <a:chOff x="768" y="2160"/>
              <a:chExt cx="816" cy="816"/>
            </a:xfrm>
          </p:grpSpPr>
          <p:sp>
            <p:nvSpPr>
              <p:cNvPr id="36888" name="Oval 6"/>
              <p:cNvSpPr>
                <a:spLocks noChangeArrowheads="1"/>
              </p:cNvSpPr>
              <p:nvPr/>
            </p:nvSpPr>
            <p:spPr bwMode="auto">
              <a:xfrm>
                <a:off x="768" y="2160"/>
                <a:ext cx="816" cy="816"/>
              </a:xfrm>
              <a:prstGeom prst="ellipse">
                <a:avLst/>
              </a:prstGeom>
              <a:solidFill>
                <a:schemeClr val="accent2">
                  <a:lumMod val="75000"/>
                </a:schemeClr>
              </a:solidFill>
              <a:ln w="9525">
                <a:noFill/>
                <a:round/>
                <a:headEnd/>
                <a:tailEnd/>
              </a:ln>
            </p:spPr>
            <p:txBody>
              <a:bodyPr wrap="none" anchor="ctr"/>
              <a:lstStyle/>
              <a:p>
                <a:endParaRPr lang="en-US"/>
              </a:p>
            </p:txBody>
          </p:sp>
          <p:sp>
            <p:nvSpPr>
              <p:cNvPr id="36889" name="Text Box 7"/>
              <p:cNvSpPr txBox="1">
                <a:spLocks noChangeArrowheads="1"/>
              </p:cNvSpPr>
              <p:nvPr/>
            </p:nvSpPr>
            <p:spPr bwMode="auto">
              <a:xfrm>
                <a:off x="960" y="2404"/>
                <a:ext cx="403" cy="327"/>
              </a:xfrm>
              <a:prstGeom prst="rect">
                <a:avLst/>
              </a:prstGeom>
              <a:noFill/>
              <a:ln w="9525">
                <a:noFill/>
                <a:miter lim="800000"/>
                <a:headEnd/>
                <a:tailEnd/>
              </a:ln>
            </p:spPr>
            <p:txBody>
              <a:bodyPr wrap="none">
                <a:spAutoFit/>
              </a:bodyPr>
              <a:lstStyle/>
              <a:p>
                <a:r>
                  <a:rPr lang="en-US"/>
                  <a:t>Na</a:t>
                </a:r>
              </a:p>
            </p:txBody>
          </p:sp>
        </p:grpSp>
        <p:sp>
          <p:nvSpPr>
            <p:cNvPr id="36887" name="Text Box 20"/>
            <p:cNvSpPr txBox="1">
              <a:spLocks noChangeArrowheads="1"/>
            </p:cNvSpPr>
            <p:nvPr/>
          </p:nvSpPr>
          <p:spPr bwMode="auto">
            <a:xfrm>
              <a:off x="1506" y="1905"/>
              <a:ext cx="894" cy="446"/>
            </a:xfrm>
            <a:prstGeom prst="rect">
              <a:avLst/>
            </a:prstGeom>
            <a:noFill/>
            <a:ln w="9525">
              <a:noFill/>
              <a:miter lim="800000"/>
              <a:headEnd/>
              <a:tailEnd/>
            </a:ln>
          </p:spPr>
          <p:txBody>
            <a:bodyPr wrap="none">
              <a:spAutoFit/>
            </a:bodyPr>
            <a:lstStyle/>
            <a:p>
              <a:r>
                <a:rPr lang="en-US" sz="2000" dirty="0">
                  <a:latin typeface="Times New Roman" pitchFamily="18" charset="0"/>
                  <a:cs typeface="Times New Roman" pitchFamily="18" charset="0"/>
                </a:rPr>
                <a:t>11 protons</a:t>
              </a:r>
            </a:p>
            <a:p>
              <a:r>
                <a:rPr lang="en-US" sz="2000" dirty="0">
                  <a:latin typeface="Times New Roman" pitchFamily="18" charset="0"/>
                  <a:cs typeface="Times New Roman" pitchFamily="18" charset="0"/>
                </a:rPr>
                <a:t>11 electrons</a:t>
              </a:r>
            </a:p>
          </p:txBody>
        </p:sp>
      </p:grpSp>
      <p:grpSp>
        <p:nvGrpSpPr>
          <p:cNvPr id="4" name="Group 28"/>
          <p:cNvGrpSpPr>
            <a:grpSpLocks/>
          </p:cNvGrpSpPr>
          <p:nvPr/>
        </p:nvGrpSpPr>
        <p:grpSpPr bwMode="auto">
          <a:xfrm>
            <a:off x="5286381" y="2509830"/>
            <a:ext cx="2757488" cy="1143000"/>
            <a:chOff x="3552" y="1776"/>
            <a:chExt cx="1737" cy="720"/>
          </a:xfrm>
        </p:grpSpPr>
        <p:grpSp>
          <p:nvGrpSpPr>
            <p:cNvPr id="5" name="Group 11"/>
            <p:cNvGrpSpPr>
              <a:grpSpLocks/>
            </p:cNvGrpSpPr>
            <p:nvPr/>
          </p:nvGrpSpPr>
          <p:grpSpPr bwMode="auto">
            <a:xfrm>
              <a:off x="3552" y="1776"/>
              <a:ext cx="720" cy="720"/>
              <a:chOff x="3024" y="2160"/>
              <a:chExt cx="720" cy="720"/>
            </a:xfrm>
          </p:grpSpPr>
          <p:sp>
            <p:nvSpPr>
              <p:cNvPr id="36884" name="Oval 8"/>
              <p:cNvSpPr>
                <a:spLocks noChangeArrowheads="1"/>
              </p:cNvSpPr>
              <p:nvPr/>
            </p:nvSpPr>
            <p:spPr bwMode="auto">
              <a:xfrm>
                <a:off x="3024" y="2160"/>
                <a:ext cx="720" cy="720"/>
              </a:xfrm>
              <a:prstGeom prst="ellipse">
                <a:avLst/>
              </a:prstGeom>
              <a:solidFill>
                <a:schemeClr val="accent2">
                  <a:lumMod val="75000"/>
                </a:schemeClr>
              </a:solidFill>
              <a:ln w="9525">
                <a:noFill/>
                <a:round/>
                <a:headEnd/>
                <a:tailEnd/>
              </a:ln>
            </p:spPr>
            <p:txBody>
              <a:bodyPr wrap="none" anchor="ctr"/>
              <a:lstStyle/>
              <a:p>
                <a:endParaRPr lang="en-US"/>
              </a:p>
            </p:txBody>
          </p:sp>
          <p:sp>
            <p:nvSpPr>
              <p:cNvPr id="36885" name="Text Box 9"/>
              <p:cNvSpPr txBox="1">
                <a:spLocks noChangeArrowheads="1"/>
              </p:cNvSpPr>
              <p:nvPr/>
            </p:nvSpPr>
            <p:spPr bwMode="auto">
              <a:xfrm>
                <a:off x="3138" y="2357"/>
                <a:ext cx="492" cy="327"/>
              </a:xfrm>
              <a:prstGeom prst="rect">
                <a:avLst/>
              </a:prstGeom>
              <a:noFill/>
              <a:ln w="9525">
                <a:noFill/>
                <a:miter lim="800000"/>
                <a:headEnd/>
                <a:tailEnd/>
              </a:ln>
            </p:spPr>
            <p:txBody>
              <a:bodyPr wrap="none">
                <a:spAutoFit/>
              </a:bodyPr>
              <a:lstStyle/>
              <a:p>
                <a:r>
                  <a:rPr lang="en-US"/>
                  <a:t>Na</a:t>
                </a:r>
                <a:r>
                  <a:rPr lang="en-US" baseline="30000"/>
                  <a:t>+</a:t>
                </a:r>
                <a:endParaRPr lang="en-US"/>
              </a:p>
            </p:txBody>
          </p:sp>
        </p:grpSp>
        <p:sp>
          <p:nvSpPr>
            <p:cNvPr id="36883" name="Text Box 21"/>
            <p:cNvSpPr txBox="1">
              <a:spLocks noChangeArrowheads="1"/>
            </p:cNvSpPr>
            <p:nvPr/>
          </p:nvSpPr>
          <p:spPr bwMode="auto">
            <a:xfrm>
              <a:off x="4389" y="1910"/>
              <a:ext cx="900" cy="446"/>
            </a:xfrm>
            <a:prstGeom prst="rect">
              <a:avLst/>
            </a:prstGeom>
            <a:noFill/>
            <a:ln w="9525">
              <a:noFill/>
              <a:miter lim="800000"/>
              <a:headEnd/>
              <a:tailEnd/>
            </a:ln>
          </p:spPr>
          <p:txBody>
            <a:bodyPr wrap="none">
              <a:spAutoFit/>
            </a:bodyPr>
            <a:lstStyle/>
            <a:p>
              <a:r>
                <a:rPr lang="en-US" sz="2000" dirty="0">
                  <a:latin typeface="Times New Roman" pitchFamily="18" charset="0"/>
                  <a:cs typeface="Times New Roman" pitchFamily="18" charset="0"/>
                </a:rPr>
                <a:t>11 protons</a:t>
              </a:r>
            </a:p>
            <a:p>
              <a:r>
                <a:rPr lang="en-US" sz="2000" dirty="0">
                  <a:latin typeface="Times New Roman" pitchFamily="18" charset="0"/>
                  <a:cs typeface="Times New Roman" pitchFamily="18" charset="0"/>
                </a:rPr>
                <a:t>10 electrons</a:t>
              </a:r>
            </a:p>
          </p:txBody>
        </p:sp>
      </p:grpSp>
      <p:grpSp>
        <p:nvGrpSpPr>
          <p:cNvPr id="6" name="Group 29"/>
          <p:cNvGrpSpPr>
            <a:grpSpLocks/>
          </p:cNvGrpSpPr>
          <p:nvPr/>
        </p:nvGrpSpPr>
        <p:grpSpPr bwMode="auto">
          <a:xfrm>
            <a:off x="2076484" y="5486400"/>
            <a:ext cx="2638425" cy="1143000"/>
            <a:chOff x="744" y="3456"/>
            <a:chExt cx="1662" cy="720"/>
          </a:xfrm>
        </p:grpSpPr>
        <p:grpSp>
          <p:nvGrpSpPr>
            <p:cNvPr id="7" name="Group 23"/>
            <p:cNvGrpSpPr>
              <a:grpSpLocks/>
            </p:cNvGrpSpPr>
            <p:nvPr/>
          </p:nvGrpSpPr>
          <p:grpSpPr bwMode="auto">
            <a:xfrm>
              <a:off x="744" y="3456"/>
              <a:ext cx="720" cy="720"/>
              <a:chOff x="672" y="3552"/>
              <a:chExt cx="720" cy="720"/>
            </a:xfrm>
          </p:grpSpPr>
          <p:sp>
            <p:nvSpPr>
              <p:cNvPr id="36880" name="Oval 14"/>
              <p:cNvSpPr>
                <a:spLocks noChangeArrowheads="1"/>
              </p:cNvSpPr>
              <p:nvPr/>
            </p:nvSpPr>
            <p:spPr bwMode="auto">
              <a:xfrm>
                <a:off x="672" y="3552"/>
                <a:ext cx="720" cy="720"/>
              </a:xfrm>
              <a:prstGeom prst="ellipse">
                <a:avLst/>
              </a:prstGeom>
              <a:solidFill>
                <a:schemeClr val="accent6">
                  <a:lumMod val="60000"/>
                  <a:lumOff val="40000"/>
                </a:schemeClr>
              </a:solidFill>
              <a:ln w="9525">
                <a:noFill/>
                <a:round/>
                <a:headEnd/>
                <a:tailEnd/>
              </a:ln>
            </p:spPr>
            <p:txBody>
              <a:bodyPr wrap="none" anchor="ctr"/>
              <a:lstStyle/>
              <a:p>
                <a:endParaRPr lang="en-US"/>
              </a:p>
            </p:txBody>
          </p:sp>
          <p:sp>
            <p:nvSpPr>
              <p:cNvPr id="36881" name="Text Box 15"/>
              <p:cNvSpPr txBox="1">
                <a:spLocks noChangeArrowheads="1"/>
              </p:cNvSpPr>
              <p:nvPr/>
            </p:nvSpPr>
            <p:spPr bwMode="auto">
              <a:xfrm>
                <a:off x="868" y="3748"/>
                <a:ext cx="328" cy="327"/>
              </a:xfrm>
              <a:prstGeom prst="rect">
                <a:avLst/>
              </a:prstGeom>
              <a:noFill/>
              <a:ln w="9525">
                <a:noFill/>
                <a:miter lim="800000"/>
                <a:headEnd/>
                <a:tailEnd/>
              </a:ln>
            </p:spPr>
            <p:txBody>
              <a:bodyPr wrap="none">
                <a:spAutoFit/>
              </a:bodyPr>
              <a:lstStyle/>
              <a:p>
                <a:r>
                  <a:rPr lang="en-US"/>
                  <a:t>Cl</a:t>
                </a:r>
              </a:p>
            </p:txBody>
          </p:sp>
        </p:grpSp>
        <p:sp>
          <p:nvSpPr>
            <p:cNvPr id="36879" name="Text Box 22"/>
            <p:cNvSpPr txBox="1">
              <a:spLocks noChangeArrowheads="1"/>
            </p:cNvSpPr>
            <p:nvPr/>
          </p:nvSpPr>
          <p:spPr bwMode="auto">
            <a:xfrm>
              <a:off x="1506" y="3555"/>
              <a:ext cx="900" cy="446"/>
            </a:xfrm>
            <a:prstGeom prst="rect">
              <a:avLst/>
            </a:prstGeom>
            <a:noFill/>
            <a:ln w="9525">
              <a:noFill/>
              <a:miter lim="800000"/>
              <a:headEnd/>
              <a:tailEnd/>
            </a:ln>
          </p:spPr>
          <p:txBody>
            <a:bodyPr wrap="none">
              <a:spAutoFit/>
            </a:bodyPr>
            <a:lstStyle/>
            <a:p>
              <a:r>
                <a:rPr lang="en-US" sz="2000" dirty="0">
                  <a:latin typeface="Times New Roman" pitchFamily="18" charset="0"/>
                  <a:cs typeface="Times New Roman" pitchFamily="18" charset="0"/>
                </a:rPr>
                <a:t>17 protons</a:t>
              </a:r>
            </a:p>
            <a:p>
              <a:r>
                <a:rPr lang="en-US" sz="2000" dirty="0">
                  <a:latin typeface="Times New Roman" pitchFamily="18" charset="0"/>
                  <a:cs typeface="Times New Roman" pitchFamily="18" charset="0"/>
                </a:rPr>
                <a:t>17 electrons</a:t>
              </a:r>
            </a:p>
          </p:txBody>
        </p:sp>
      </p:grpSp>
      <p:grpSp>
        <p:nvGrpSpPr>
          <p:cNvPr id="8" name="Group 30"/>
          <p:cNvGrpSpPr>
            <a:grpSpLocks/>
          </p:cNvGrpSpPr>
          <p:nvPr/>
        </p:nvGrpSpPr>
        <p:grpSpPr bwMode="auto">
          <a:xfrm>
            <a:off x="5357819" y="5143512"/>
            <a:ext cx="2909888" cy="1447800"/>
            <a:chOff x="3456" y="3360"/>
            <a:chExt cx="1833" cy="912"/>
          </a:xfrm>
        </p:grpSpPr>
        <p:grpSp>
          <p:nvGrpSpPr>
            <p:cNvPr id="9" name="Group 24"/>
            <p:cNvGrpSpPr>
              <a:grpSpLocks/>
            </p:cNvGrpSpPr>
            <p:nvPr/>
          </p:nvGrpSpPr>
          <p:grpSpPr bwMode="auto">
            <a:xfrm>
              <a:off x="3456" y="3360"/>
              <a:ext cx="912" cy="912"/>
              <a:chOff x="3456" y="3360"/>
              <a:chExt cx="912" cy="912"/>
            </a:xfrm>
          </p:grpSpPr>
          <p:sp>
            <p:nvSpPr>
              <p:cNvPr id="36876" name="Oval 18"/>
              <p:cNvSpPr>
                <a:spLocks noChangeArrowheads="1"/>
              </p:cNvSpPr>
              <p:nvPr/>
            </p:nvSpPr>
            <p:spPr bwMode="auto">
              <a:xfrm>
                <a:off x="3456" y="3360"/>
                <a:ext cx="912" cy="912"/>
              </a:xfrm>
              <a:prstGeom prst="ellipse">
                <a:avLst/>
              </a:prstGeom>
              <a:solidFill>
                <a:schemeClr val="accent6">
                  <a:lumMod val="60000"/>
                  <a:lumOff val="40000"/>
                </a:schemeClr>
              </a:solidFill>
              <a:ln w="9525">
                <a:noFill/>
                <a:round/>
                <a:headEnd/>
                <a:tailEnd/>
              </a:ln>
            </p:spPr>
            <p:txBody>
              <a:bodyPr wrap="none" anchor="ctr"/>
              <a:lstStyle/>
              <a:p>
                <a:endParaRPr lang="en-US"/>
              </a:p>
            </p:txBody>
          </p:sp>
          <p:sp>
            <p:nvSpPr>
              <p:cNvPr id="36877" name="Text Box 19"/>
              <p:cNvSpPr txBox="1">
                <a:spLocks noChangeArrowheads="1"/>
              </p:cNvSpPr>
              <p:nvPr/>
            </p:nvSpPr>
            <p:spPr bwMode="auto">
              <a:xfrm>
                <a:off x="3734" y="3629"/>
                <a:ext cx="379" cy="327"/>
              </a:xfrm>
              <a:prstGeom prst="rect">
                <a:avLst/>
              </a:prstGeom>
              <a:noFill/>
              <a:ln w="9525">
                <a:noFill/>
                <a:miter lim="800000"/>
                <a:headEnd/>
                <a:tailEnd/>
              </a:ln>
            </p:spPr>
            <p:txBody>
              <a:bodyPr wrap="none">
                <a:spAutoFit/>
              </a:bodyPr>
              <a:lstStyle/>
              <a:p>
                <a:r>
                  <a:rPr lang="en-US"/>
                  <a:t>Cl</a:t>
                </a:r>
                <a:r>
                  <a:rPr lang="en-US" baseline="30000"/>
                  <a:t>-</a:t>
                </a:r>
                <a:endParaRPr lang="en-US"/>
              </a:p>
            </p:txBody>
          </p:sp>
        </p:grpSp>
        <p:sp>
          <p:nvSpPr>
            <p:cNvPr id="36875" name="Text Box 26"/>
            <p:cNvSpPr txBox="1">
              <a:spLocks noChangeArrowheads="1"/>
            </p:cNvSpPr>
            <p:nvPr/>
          </p:nvSpPr>
          <p:spPr bwMode="auto">
            <a:xfrm>
              <a:off x="4389" y="3590"/>
              <a:ext cx="900" cy="446"/>
            </a:xfrm>
            <a:prstGeom prst="rect">
              <a:avLst/>
            </a:prstGeom>
            <a:noFill/>
            <a:ln w="9525">
              <a:noFill/>
              <a:miter lim="800000"/>
              <a:headEnd/>
              <a:tailEnd/>
            </a:ln>
          </p:spPr>
          <p:txBody>
            <a:bodyPr wrap="none">
              <a:spAutoFit/>
            </a:bodyPr>
            <a:lstStyle/>
            <a:p>
              <a:r>
                <a:rPr lang="en-US" sz="2000" dirty="0">
                  <a:latin typeface="Times New Roman" pitchFamily="18" charset="0"/>
                  <a:cs typeface="Times New Roman" pitchFamily="18" charset="0"/>
                </a:rPr>
                <a:t>17 protons</a:t>
              </a:r>
            </a:p>
            <a:p>
              <a:r>
                <a:rPr lang="en-US" sz="2000" dirty="0">
                  <a:latin typeface="Times New Roman" pitchFamily="18" charset="0"/>
                  <a:cs typeface="Times New Roman" pitchFamily="18" charset="0"/>
                </a:rPr>
                <a:t>18 electrons</a:t>
              </a:r>
            </a:p>
          </p:txBody>
        </p:sp>
      </p:grpSp>
      <p:sp>
        <p:nvSpPr>
          <p:cNvPr id="28" name="Title 1"/>
          <p:cNvSpPr txBox="1">
            <a:spLocks/>
          </p:cNvSpPr>
          <p:nvPr/>
        </p:nvSpPr>
        <p:spPr>
          <a:xfrm>
            <a:off x="0" y="0"/>
            <a:ext cx="9144000" cy="785817"/>
          </a:xfrm>
          <a:prstGeom prst="rect">
            <a:avLst/>
          </a:prstGeom>
        </p:spPr>
        <p:txBody>
          <a:bodyPr>
            <a:noAutofit/>
          </a:bodyPr>
          <a:lstStyle/>
          <a:p>
            <a:pPr algn="ctr">
              <a:spcBef>
                <a:spcPct val="0"/>
              </a:spcBef>
            </a:pPr>
            <a:r>
              <a:rPr lang="en-SG" sz="4000" b="1" dirty="0" smtClean="0">
                <a:solidFill>
                  <a:srgbClr val="C00000"/>
                </a:solidFill>
                <a:latin typeface="+mj-lt"/>
                <a:ea typeface="+mj-ea"/>
                <a:cs typeface="+mj-cs"/>
              </a:rPr>
              <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2000232" y="1000108"/>
            <a:ext cx="4452172" cy="1295400"/>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2000232" y="2786058"/>
            <a:ext cx="4826801" cy="1219200"/>
          </a:xfrm>
          <a:prstGeom prst="rect">
            <a:avLst/>
          </a:prstGeom>
          <a:noFill/>
          <a:ln w="9525">
            <a:noFill/>
            <a:miter lim="800000"/>
            <a:headEnd/>
            <a:tailEnd/>
          </a:ln>
        </p:spPr>
      </p:pic>
      <p:sp>
        <p:nvSpPr>
          <p:cNvPr id="11" name="TextBox 10"/>
          <p:cNvSpPr txBox="1"/>
          <p:nvPr/>
        </p:nvSpPr>
        <p:spPr>
          <a:xfrm>
            <a:off x="214282" y="4714884"/>
            <a:ext cx="8715436" cy="1261884"/>
          </a:xfrm>
          <a:prstGeom prst="rect">
            <a:avLst/>
          </a:prstGeom>
          <a:noFill/>
        </p:spPr>
        <p:txBody>
          <a:bodyPr wrap="square" rtlCol="0">
            <a:spAutoFit/>
          </a:bodyPr>
          <a:lstStyle/>
          <a:p>
            <a:pPr marL="173038">
              <a:buClr>
                <a:srgbClr val="C00000"/>
              </a:buClr>
              <a:buFont typeface="Wingdings" pitchFamily="2" charset="2"/>
              <a:buChar char="v"/>
            </a:pP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NaCl</a:t>
            </a:r>
            <a:r>
              <a:rPr lang="en-US" sz="2800" b="1" dirty="0" smtClean="0">
                <a:latin typeface="Times New Roman" pitchFamily="18" charset="0"/>
                <a:cs typeface="Times New Roman" pitchFamily="18" charset="0"/>
              </a:rPr>
              <a:t> is an ionic compound, because it is composed of  </a:t>
            </a:r>
            <a:r>
              <a:rPr lang="en-US" sz="2800" b="1" dirty="0" err="1" smtClean="0">
                <a:latin typeface="Times New Roman" pitchFamily="18" charset="0"/>
                <a:cs typeface="Times New Roman" pitchFamily="18" charset="0"/>
              </a:rPr>
              <a:t>cation</a:t>
            </a:r>
            <a:r>
              <a:rPr lang="en-US" sz="2800" b="1" dirty="0" smtClean="0">
                <a:latin typeface="Times New Roman" pitchFamily="18" charset="0"/>
                <a:cs typeface="Times New Roman" pitchFamily="18" charset="0"/>
              </a:rPr>
              <a:t> (Na+) and anion (</a:t>
            </a:r>
            <a:r>
              <a:rPr lang="en-US" sz="2800" b="1" dirty="0" err="1" smtClean="0">
                <a:latin typeface="Times New Roman" pitchFamily="18" charset="0"/>
                <a:cs typeface="Times New Roman" pitchFamily="18" charset="0"/>
              </a:rPr>
              <a:t>Cl</a:t>
            </a:r>
            <a:r>
              <a:rPr lang="en-US" sz="2800" b="1" dirty="0" smtClean="0">
                <a:latin typeface="Times New Roman" pitchFamily="18" charset="0"/>
                <a:cs typeface="Times New Roman" pitchFamily="18" charset="0"/>
              </a:rPr>
              <a:t>-)</a:t>
            </a:r>
          </a:p>
          <a:p>
            <a:endParaRPr lang="en-US" sz="2000" dirty="0"/>
          </a:p>
        </p:txBody>
      </p:sp>
      <p:sp>
        <p:nvSpPr>
          <p:cNvPr id="13" name="Title 1"/>
          <p:cNvSpPr txBox="1">
            <a:spLocks/>
          </p:cNvSpPr>
          <p:nvPr/>
        </p:nvSpPr>
        <p:spPr>
          <a:xfrm>
            <a:off x="0" y="0"/>
            <a:ext cx="9144000" cy="785817"/>
          </a:xfrm>
          <a:prstGeom prst="rect">
            <a:avLst/>
          </a:prstGeom>
        </p:spPr>
        <p:txBody>
          <a:bodyPr>
            <a:noAutofit/>
          </a:bodyPr>
          <a:lstStyle/>
          <a:p>
            <a:pPr algn="ctr">
              <a:spcBef>
                <a:spcPct val="0"/>
              </a:spcBef>
            </a:pPr>
            <a:r>
              <a:rPr lang="en-SG" sz="4000" b="1" dirty="0" smtClean="0">
                <a:solidFill>
                  <a:srgbClr val="C00000"/>
                </a:solidFill>
                <a:latin typeface="+mj-lt"/>
                <a:ea typeface="+mj-ea"/>
                <a:cs typeface="+mj-cs"/>
              </a:rPr>
              <a: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785794"/>
            <a:ext cx="8715404" cy="5185522"/>
          </a:xfrm>
          <a:prstGeom prst="rect">
            <a:avLst/>
          </a:prstGeom>
        </p:spPr>
        <p:txBody>
          <a:bodyPr wrap="square">
            <a:spAutoFit/>
          </a:bodyPr>
          <a:lstStyle/>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A  monatomic ion contains only one atom</a:t>
            </a:r>
          </a:p>
          <a:p>
            <a:pPr marL="779463" marR="36576" indent="-514350" algn="just">
              <a:lnSpc>
                <a:spcPct val="150000"/>
              </a:lnSpc>
              <a:buClr>
                <a:srgbClr val="C00000"/>
              </a:buClr>
              <a:buSzPct val="80000"/>
              <a:buFont typeface="Wingdings" pitchFamily="2" charset="2"/>
              <a:buChar char="v"/>
            </a:pPr>
            <a:endParaRPr lang="en-SG"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buFont typeface="Wingdings" pitchFamily="2" charset="2"/>
              <a:buChar char="v"/>
            </a:pPr>
            <a:endParaRPr lang="en-SG" sz="2800" b="1" dirty="0" smtClean="0">
              <a:latin typeface="Times New Roman" pitchFamily="18" charset="0"/>
              <a:cs typeface="Times New Roman" pitchFamily="18" charset="0"/>
            </a:endParaRPr>
          </a:p>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A polyatomic ion, also known as a molecular ion, is a charged chemical species (ion) composed of two or more atoms covalently bonded or of a metal complex that can be considered to be acting as a single unit.</a:t>
            </a:r>
          </a:p>
        </p:txBody>
      </p:sp>
      <p:sp>
        <p:nvSpPr>
          <p:cNvPr id="21530" name="Text Box 26"/>
          <p:cNvSpPr txBox="1">
            <a:spLocks noChangeArrowheads="1"/>
          </p:cNvSpPr>
          <p:nvPr/>
        </p:nvSpPr>
        <p:spPr bwMode="auto">
          <a:xfrm>
            <a:off x="2143108" y="1714488"/>
            <a:ext cx="4058099" cy="523220"/>
          </a:xfrm>
          <a:prstGeom prst="rect">
            <a:avLst/>
          </a:prstGeom>
          <a:noFill/>
          <a:ln w="9525">
            <a:noFill/>
            <a:miter lim="800000"/>
            <a:headEnd/>
            <a:tailEnd/>
          </a:ln>
        </p:spPr>
        <p:txBody>
          <a:bodyPr wrap="none">
            <a:spAutoFit/>
          </a:bodyPr>
          <a:lstStyle/>
          <a:p>
            <a:pPr algn="ctr"/>
            <a:r>
              <a:rPr lang="en-US" sz="2800" dirty="0"/>
              <a:t>Na</a:t>
            </a:r>
            <a:r>
              <a:rPr lang="en-US" sz="2800" baseline="30000" dirty="0"/>
              <a:t>+</a:t>
            </a:r>
            <a:r>
              <a:rPr lang="en-US" sz="2800" dirty="0"/>
              <a:t>, </a:t>
            </a:r>
            <a:r>
              <a:rPr lang="en-US" sz="2800" dirty="0" err="1"/>
              <a:t>Cl</a:t>
            </a:r>
            <a:r>
              <a:rPr lang="en-US" sz="2800" baseline="30000" dirty="0"/>
              <a:t>-</a:t>
            </a:r>
            <a:r>
              <a:rPr lang="en-US" sz="2800" dirty="0"/>
              <a:t>, </a:t>
            </a:r>
            <a:r>
              <a:rPr lang="en-US" sz="2800" dirty="0" err="1"/>
              <a:t>Ca</a:t>
            </a:r>
            <a:r>
              <a:rPr lang="en-US" sz="2800" baseline="30000" dirty="0" err="1"/>
              <a:t>2</a:t>
            </a:r>
            <a:r>
              <a:rPr lang="en-US" sz="2800" baseline="30000" dirty="0"/>
              <a:t>+</a:t>
            </a:r>
            <a:r>
              <a:rPr lang="en-US" sz="2800" dirty="0"/>
              <a:t>, </a:t>
            </a:r>
            <a:r>
              <a:rPr lang="en-US" sz="2800" dirty="0" err="1"/>
              <a:t>O</a:t>
            </a:r>
            <a:r>
              <a:rPr lang="en-US" sz="2800" baseline="30000" dirty="0" err="1"/>
              <a:t>2</a:t>
            </a:r>
            <a:r>
              <a:rPr lang="en-US" sz="2800" baseline="30000" dirty="0"/>
              <a:t>-</a:t>
            </a:r>
            <a:r>
              <a:rPr lang="en-US" sz="2800" dirty="0"/>
              <a:t>, </a:t>
            </a:r>
            <a:r>
              <a:rPr lang="en-US" sz="2800" dirty="0" err="1"/>
              <a:t>Al</a:t>
            </a:r>
            <a:r>
              <a:rPr lang="en-US" sz="2800" baseline="30000" dirty="0" err="1"/>
              <a:t>3</a:t>
            </a:r>
            <a:r>
              <a:rPr lang="en-US" sz="2800" baseline="30000" dirty="0"/>
              <a:t>+</a:t>
            </a:r>
            <a:r>
              <a:rPr lang="en-US" sz="2800" dirty="0"/>
              <a:t>, </a:t>
            </a:r>
            <a:r>
              <a:rPr lang="en-US" sz="2800" dirty="0" err="1"/>
              <a:t>N</a:t>
            </a:r>
            <a:r>
              <a:rPr lang="en-US" sz="2800" baseline="30000" dirty="0" err="1"/>
              <a:t>3</a:t>
            </a:r>
            <a:r>
              <a:rPr lang="en-US" sz="2800" baseline="30000" dirty="0"/>
              <a:t>-</a:t>
            </a:r>
            <a:endParaRPr lang="en-US" sz="2800" dirty="0"/>
          </a:p>
        </p:txBody>
      </p:sp>
      <p:sp>
        <p:nvSpPr>
          <p:cNvPr id="21531" name="Text Box 27"/>
          <p:cNvSpPr txBox="1">
            <a:spLocks noChangeArrowheads="1"/>
          </p:cNvSpPr>
          <p:nvPr/>
        </p:nvSpPr>
        <p:spPr bwMode="auto">
          <a:xfrm>
            <a:off x="2928926" y="5786454"/>
            <a:ext cx="3430234" cy="523220"/>
          </a:xfrm>
          <a:prstGeom prst="rect">
            <a:avLst/>
          </a:prstGeom>
          <a:noFill/>
          <a:ln w="9525">
            <a:noFill/>
            <a:miter lim="800000"/>
            <a:headEnd/>
            <a:tailEnd/>
          </a:ln>
        </p:spPr>
        <p:txBody>
          <a:bodyPr wrap="none">
            <a:spAutoFit/>
          </a:bodyPr>
          <a:lstStyle/>
          <a:p>
            <a:pPr algn="ctr"/>
            <a:r>
              <a:rPr lang="en-US" sz="2800" dirty="0"/>
              <a:t>OH</a:t>
            </a:r>
            <a:r>
              <a:rPr lang="en-US" sz="2800" baseline="30000" dirty="0"/>
              <a:t>-</a:t>
            </a:r>
            <a:r>
              <a:rPr lang="en-US" sz="2800" dirty="0"/>
              <a:t>, CN</a:t>
            </a:r>
            <a:r>
              <a:rPr lang="en-US" sz="2800" baseline="30000" dirty="0"/>
              <a:t>-</a:t>
            </a:r>
            <a:r>
              <a:rPr lang="en-US" sz="2800" dirty="0"/>
              <a:t>, NH</a:t>
            </a:r>
            <a:r>
              <a:rPr lang="en-US" sz="2800" baseline="-25000" dirty="0"/>
              <a:t>4</a:t>
            </a:r>
            <a:r>
              <a:rPr lang="en-US" sz="2800" baseline="30000" dirty="0"/>
              <a:t>+</a:t>
            </a:r>
            <a:r>
              <a:rPr lang="en-US" sz="2800" dirty="0"/>
              <a:t>, NO</a:t>
            </a:r>
            <a:r>
              <a:rPr lang="en-US" sz="2800" baseline="-25000" dirty="0"/>
              <a:t>3</a:t>
            </a:r>
            <a:r>
              <a:rPr lang="en-US" sz="2800" baseline="30000" dirty="0"/>
              <a:t>-</a:t>
            </a:r>
            <a:endParaRPr lang="en-US" sz="2800" dirty="0"/>
          </a:p>
        </p:txBody>
      </p:sp>
      <p:sp>
        <p:nvSpPr>
          <p:cNvPr id="7" name="Title 1"/>
          <p:cNvSpPr txBox="1">
            <a:spLocks/>
          </p:cNvSpPr>
          <p:nvPr/>
        </p:nvSpPr>
        <p:spPr>
          <a:xfrm>
            <a:off x="0" y="0"/>
            <a:ext cx="9144000" cy="785817"/>
          </a:xfrm>
          <a:prstGeom prst="rect">
            <a:avLst/>
          </a:prstGeom>
        </p:spPr>
        <p:txBody>
          <a:bodyPr>
            <a:noAutofit/>
          </a:bodyPr>
          <a:lstStyle/>
          <a:p>
            <a:pPr algn="ctr">
              <a:spcBef>
                <a:spcPct val="0"/>
              </a:spcBef>
            </a:pPr>
            <a:r>
              <a:rPr lang="en-SG" sz="4000" b="1" dirty="0" smtClean="0">
                <a:solidFill>
                  <a:srgbClr val="C00000"/>
                </a:solidFill>
                <a:latin typeface="+mj-lt"/>
                <a:ea typeface="+mj-ea"/>
                <a:cs typeface="+mj-cs"/>
              </a:rPr>
              <a:t>Monatomic ions &amp; polyatomic 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sz="half" idx="1"/>
          </p:nvPr>
        </p:nvSpPr>
        <p:spPr>
          <a:xfrm>
            <a:off x="685800" y="1557350"/>
            <a:ext cx="4495800" cy="3657600"/>
          </a:xfrm>
        </p:spPr>
        <p:txBody>
          <a:bodyPr>
            <a:noAutofit/>
          </a:bodyPr>
          <a:lstStyle/>
          <a:p>
            <a:pPr>
              <a:buClr>
                <a:srgbClr val="C00000"/>
              </a:buClr>
              <a:buFont typeface="Wingdings" pitchFamily="2" charset="2"/>
              <a:buChar char="v"/>
            </a:pPr>
            <a:r>
              <a:rPr lang="en-US" b="1" dirty="0" smtClean="0">
                <a:latin typeface="Times New Roman" pitchFamily="18" charset="0"/>
                <a:cs typeface="Times New Roman" pitchFamily="18" charset="0"/>
              </a:rPr>
              <a:t>In the fifth century B.C. the Greek philosopher  Democritus said –</a:t>
            </a:r>
          </a:p>
          <a:p>
            <a:pPr>
              <a:buClr>
                <a:srgbClr val="C00000"/>
              </a:buClr>
              <a:buNone/>
            </a:pPr>
            <a:r>
              <a:rPr lang="en-US" b="1" dirty="0" smtClean="0">
                <a:latin typeface="Times New Roman" pitchFamily="18" charset="0"/>
                <a:cs typeface="Times New Roman" pitchFamily="18" charset="0"/>
              </a:rPr>
              <a:t>    Matter consists of very small indivisible particles, named </a:t>
            </a:r>
            <a:r>
              <a:rPr lang="en-US" b="1" dirty="0" err="1" smtClean="0">
                <a:solidFill>
                  <a:srgbClr val="C00000"/>
                </a:solidFill>
                <a:latin typeface="Times New Roman" pitchFamily="18" charset="0"/>
                <a:cs typeface="Times New Roman" pitchFamily="18" charset="0"/>
              </a:rPr>
              <a:t>atomos</a:t>
            </a:r>
            <a:r>
              <a:rPr lang="en-US" b="1" dirty="0" smtClean="0">
                <a:latin typeface="Times New Roman" pitchFamily="18" charset="0"/>
                <a:cs typeface="Times New Roman" pitchFamily="18" charset="0"/>
              </a:rPr>
              <a:t> (meaning </a:t>
            </a:r>
            <a:r>
              <a:rPr lang="en-US" b="1" dirty="0" err="1" smtClean="0">
                <a:latin typeface="Times New Roman" pitchFamily="18" charset="0"/>
                <a:cs typeface="Times New Roman" pitchFamily="18" charset="0"/>
              </a:rPr>
              <a:t>uncuttable</a:t>
            </a:r>
            <a:r>
              <a:rPr lang="en-US" b="1" dirty="0" smtClean="0">
                <a:latin typeface="Times New Roman" pitchFamily="18" charset="0"/>
                <a:cs typeface="Times New Roman" pitchFamily="18" charset="0"/>
              </a:rPr>
              <a:t> or indivisible)</a:t>
            </a:r>
          </a:p>
        </p:txBody>
      </p:sp>
      <p:sp>
        <p:nvSpPr>
          <p:cNvPr id="6" name="Title 1"/>
          <p:cNvSpPr txBox="1">
            <a:spLocks/>
          </p:cNvSpPr>
          <p:nvPr/>
        </p:nvSpPr>
        <p:spPr>
          <a:xfrm>
            <a:off x="0" y="0"/>
            <a:ext cx="9144000" cy="78581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C00000"/>
                </a:solidFill>
                <a:effectLst/>
                <a:uLnTx/>
                <a:uFillTx/>
                <a:latin typeface="+mj-lt"/>
                <a:ea typeface="+mj-ea"/>
                <a:cs typeface="+mj-cs"/>
              </a:rPr>
              <a:t>The Atomic Theory</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pic>
        <p:nvPicPr>
          <p:cNvPr id="8" name="Picture 7" descr="Democritus_by_Agostino_Carracci.jpg"/>
          <p:cNvPicPr>
            <a:picLocks noChangeAspect="1"/>
          </p:cNvPicPr>
          <p:nvPr/>
        </p:nvPicPr>
        <p:blipFill>
          <a:blip r:embed="rId2"/>
          <a:stretch>
            <a:fillRect/>
          </a:stretch>
        </p:blipFill>
        <p:spPr>
          <a:xfrm>
            <a:off x="5572132" y="1285860"/>
            <a:ext cx="2814203" cy="3786215"/>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p:cNvPicPr>
            <a:picLocks noChangeAspect="1" noChangeArrowheads="1"/>
          </p:cNvPicPr>
          <p:nvPr/>
        </p:nvPicPr>
        <p:blipFill>
          <a:blip r:embed="rId2"/>
          <a:srcRect/>
          <a:stretch>
            <a:fillRect/>
          </a:stretch>
        </p:blipFill>
        <p:spPr bwMode="auto">
          <a:xfrm>
            <a:off x="0" y="1474788"/>
            <a:ext cx="9067800" cy="3859212"/>
          </a:xfrm>
          <a:prstGeom prst="rect">
            <a:avLst/>
          </a:prstGeom>
          <a:noFill/>
          <a:ln w="9525">
            <a:noFill/>
            <a:miter lim="800000"/>
            <a:headEnd/>
            <a:tailEnd/>
          </a:ln>
        </p:spPr>
      </p:pic>
      <p:sp>
        <p:nvSpPr>
          <p:cNvPr id="5" name="Title 1"/>
          <p:cNvSpPr txBox="1">
            <a:spLocks/>
          </p:cNvSpPr>
          <p:nvPr/>
        </p:nvSpPr>
        <p:spPr>
          <a:xfrm>
            <a:off x="0" y="0"/>
            <a:ext cx="9144000" cy="785817"/>
          </a:xfrm>
          <a:prstGeom prst="rect">
            <a:avLst/>
          </a:prstGeom>
        </p:spPr>
        <p:txBody>
          <a:bodyPr>
            <a:noAutofit/>
          </a:bodyPr>
          <a:lstStyle/>
          <a:p>
            <a:pPr algn="ctr"/>
            <a:r>
              <a:rPr lang="en-US" sz="4000" b="1" dirty="0" smtClean="0">
                <a:solidFill>
                  <a:srgbClr val="C00000"/>
                </a:solidFill>
              </a:rPr>
              <a:t>Common ions in Periodic Table</a:t>
            </a:r>
            <a:endParaRPr lang="en-US" sz="4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p:cTn id="7" dur="1000" fill="hold"/>
                                        <p:tgtEl>
                                          <p:spTgt spid="49156"/>
                                        </p:tgtEl>
                                        <p:attrNameLst>
                                          <p:attrName>ppt_w</p:attrName>
                                        </p:attrNameLst>
                                      </p:cBhvr>
                                      <p:tavLst>
                                        <p:tav tm="0">
                                          <p:val>
                                            <p:strVal val="#ppt_w*0.70"/>
                                          </p:val>
                                        </p:tav>
                                        <p:tav tm="100000">
                                          <p:val>
                                            <p:strVal val="#ppt_w"/>
                                          </p:val>
                                        </p:tav>
                                      </p:tavLst>
                                    </p:anim>
                                    <p:anim calcmode="lin" valueType="num">
                                      <p:cBhvr>
                                        <p:cTn id="8" dur="1000" fill="hold"/>
                                        <p:tgtEl>
                                          <p:spTgt spid="49156"/>
                                        </p:tgtEl>
                                        <p:attrNameLst>
                                          <p:attrName>ppt_h</p:attrName>
                                        </p:attrNameLst>
                                      </p:cBhvr>
                                      <p:tavLst>
                                        <p:tav tm="0">
                                          <p:val>
                                            <p:strVal val="#ppt_h"/>
                                          </p:val>
                                        </p:tav>
                                        <p:tav tm="100000">
                                          <p:val>
                                            <p:strVal val="#ppt_h"/>
                                          </p:val>
                                        </p:tav>
                                      </p:tavLst>
                                    </p:anim>
                                    <p:animEffect transition="in" filter="fade">
                                      <p:cBhvr>
                                        <p:cTn id="9" dur="10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4" name="Text Box 16"/>
          <p:cNvSpPr txBox="1">
            <a:spLocks noChangeArrowheads="1"/>
          </p:cNvSpPr>
          <p:nvPr/>
        </p:nvSpPr>
        <p:spPr bwMode="auto">
          <a:xfrm>
            <a:off x="2668588" y="2528888"/>
            <a:ext cx="1705916" cy="461665"/>
          </a:xfrm>
          <a:prstGeom prst="rect">
            <a:avLst/>
          </a:prstGeom>
          <a:noFill/>
          <a:ln w="9525">
            <a:noFill/>
            <a:miter lim="800000"/>
            <a:headEnd/>
            <a:tailEnd/>
          </a:ln>
        </p:spPr>
        <p:txBody>
          <a:bodyPr wrap="none">
            <a:spAutoFit/>
          </a:bodyPr>
          <a:lstStyle/>
          <a:p>
            <a:pPr algn="ctr" eaLnBrk="0" hangingPunct="0"/>
            <a:r>
              <a:rPr lang="en-US" sz="2400">
                <a:latin typeface="Times New Roman" pitchFamily="18" charset="0"/>
                <a:cs typeface="Times New Roman" pitchFamily="18" charset="0"/>
              </a:rPr>
              <a:t>14 neutrons,</a:t>
            </a:r>
          </a:p>
        </p:txBody>
      </p:sp>
      <p:sp>
        <p:nvSpPr>
          <p:cNvPr id="22545" name="Text Box 17"/>
          <p:cNvSpPr txBox="1">
            <a:spLocks noChangeArrowheads="1"/>
          </p:cNvSpPr>
          <p:nvPr/>
        </p:nvSpPr>
        <p:spPr bwMode="auto">
          <a:xfrm>
            <a:off x="2576513" y="4965700"/>
            <a:ext cx="1705916" cy="461665"/>
          </a:xfrm>
          <a:prstGeom prst="rect">
            <a:avLst/>
          </a:prstGeom>
          <a:noFill/>
          <a:ln w="9525">
            <a:noFill/>
            <a:miter lim="800000"/>
            <a:headEnd/>
            <a:tailEnd/>
          </a:ln>
        </p:spPr>
        <p:txBody>
          <a:bodyPr wrap="none">
            <a:spAutoFit/>
          </a:bodyPr>
          <a:lstStyle/>
          <a:p>
            <a:pPr algn="ctr" eaLnBrk="0" hangingPunct="0"/>
            <a:r>
              <a:rPr lang="en-US" sz="2400">
                <a:latin typeface="Times New Roman" pitchFamily="18" charset="0"/>
                <a:cs typeface="Times New Roman" pitchFamily="18" charset="0"/>
              </a:rPr>
              <a:t>44 neutrons,</a:t>
            </a:r>
          </a:p>
        </p:txBody>
      </p:sp>
      <p:grpSp>
        <p:nvGrpSpPr>
          <p:cNvPr id="2" name="Group 40"/>
          <p:cNvGrpSpPr>
            <a:grpSpLocks/>
          </p:cNvGrpSpPr>
          <p:nvPr/>
        </p:nvGrpSpPr>
        <p:grpSpPr bwMode="auto">
          <a:xfrm>
            <a:off x="428596" y="1028833"/>
            <a:ext cx="8826324" cy="899679"/>
            <a:chOff x="38" y="1007"/>
            <a:chExt cx="5606" cy="734"/>
          </a:xfrm>
        </p:grpSpPr>
        <p:sp>
          <p:nvSpPr>
            <p:cNvPr id="5139" name="Text Box 34"/>
            <p:cNvSpPr txBox="1">
              <a:spLocks noChangeArrowheads="1"/>
            </p:cNvSpPr>
            <p:nvPr/>
          </p:nvSpPr>
          <p:spPr bwMode="auto">
            <a:xfrm>
              <a:off x="38" y="1193"/>
              <a:ext cx="5606" cy="427"/>
            </a:xfrm>
            <a:prstGeom prst="rect">
              <a:avLst/>
            </a:prstGeom>
            <a:noFill/>
            <a:ln w="9525">
              <a:noFill/>
              <a:miter lim="800000"/>
              <a:headEnd/>
              <a:tailEnd/>
            </a:ln>
          </p:spPr>
          <p:txBody>
            <a:bodyPr wrap="none">
              <a:spAutoFit/>
            </a:bodyPr>
            <a:lstStyle/>
            <a:p>
              <a:pPr>
                <a:buClr>
                  <a:srgbClr val="C00000"/>
                </a:buClr>
                <a:buFont typeface="Wingdings" pitchFamily="2" charset="2"/>
                <a:buChar char="v"/>
              </a:pPr>
              <a:r>
                <a:rPr lang="en-US" sz="2800" dirty="0">
                  <a:latin typeface="Times New Roman" pitchFamily="18" charset="0"/>
                  <a:cs typeface="Times New Roman" pitchFamily="18" charset="0"/>
                </a:rPr>
                <a:t>How many protons, neutrons and electrons are in </a:t>
              </a:r>
              <a:r>
                <a:rPr lang="en-US" sz="2400" dirty="0"/>
                <a:t> </a:t>
              </a:r>
              <a:r>
                <a:rPr lang="en-US" sz="2400" dirty="0" smtClean="0"/>
                <a:t>            ?</a:t>
              </a:r>
              <a:endParaRPr lang="en-US" sz="2400" dirty="0"/>
            </a:p>
          </p:txBody>
        </p:sp>
        <p:grpSp>
          <p:nvGrpSpPr>
            <p:cNvPr id="3" name="Group 39"/>
            <p:cNvGrpSpPr>
              <a:grpSpLocks/>
            </p:cNvGrpSpPr>
            <p:nvPr/>
          </p:nvGrpSpPr>
          <p:grpSpPr bwMode="auto">
            <a:xfrm>
              <a:off x="4794" y="1007"/>
              <a:ext cx="661" cy="734"/>
              <a:chOff x="865" y="3359"/>
              <a:chExt cx="661" cy="734"/>
            </a:xfrm>
          </p:grpSpPr>
          <p:sp>
            <p:nvSpPr>
              <p:cNvPr id="5141" name="Text Box 35"/>
              <p:cNvSpPr txBox="1">
                <a:spLocks noChangeArrowheads="1"/>
              </p:cNvSpPr>
              <p:nvPr/>
            </p:nvSpPr>
            <p:spPr bwMode="auto">
              <a:xfrm>
                <a:off x="1034" y="3529"/>
                <a:ext cx="348" cy="377"/>
              </a:xfrm>
              <a:prstGeom prst="rect">
                <a:avLst/>
              </a:prstGeom>
              <a:noFill/>
              <a:ln w="9525">
                <a:noFill/>
                <a:miter lim="800000"/>
                <a:headEnd/>
                <a:tailEnd/>
              </a:ln>
            </p:spPr>
            <p:txBody>
              <a:bodyPr wrap="square">
                <a:spAutoFit/>
              </a:bodyPr>
              <a:lstStyle/>
              <a:p>
                <a:r>
                  <a:rPr lang="en-US" sz="2400" dirty="0"/>
                  <a:t>Al</a:t>
                </a:r>
              </a:p>
            </p:txBody>
          </p:sp>
          <p:sp>
            <p:nvSpPr>
              <p:cNvPr id="5142" name="Text Box 36"/>
              <p:cNvSpPr txBox="1">
                <a:spLocks noChangeArrowheads="1"/>
              </p:cNvSpPr>
              <p:nvPr/>
            </p:nvSpPr>
            <p:spPr bwMode="auto">
              <a:xfrm>
                <a:off x="873" y="3359"/>
                <a:ext cx="280" cy="326"/>
              </a:xfrm>
              <a:prstGeom prst="rect">
                <a:avLst/>
              </a:prstGeom>
              <a:noFill/>
              <a:ln w="9525">
                <a:noFill/>
                <a:miter lim="800000"/>
                <a:headEnd/>
                <a:tailEnd/>
              </a:ln>
            </p:spPr>
            <p:txBody>
              <a:bodyPr wrap="none">
                <a:spAutoFit/>
              </a:bodyPr>
              <a:lstStyle/>
              <a:p>
                <a:r>
                  <a:rPr lang="en-US" sz="2000" dirty="0">
                    <a:latin typeface="Times New Roman" pitchFamily="18" charset="0"/>
                    <a:cs typeface="Times New Roman" pitchFamily="18" charset="0"/>
                  </a:rPr>
                  <a:t>27</a:t>
                </a:r>
              </a:p>
            </p:txBody>
          </p:sp>
          <p:sp>
            <p:nvSpPr>
              <p:cNvPr id="5143" name="Text Box 37"/>
              <p:cNvSpPr txBox="1">
                <a:spLocks noChangeArrowheads="1"/>
              </p:cNvSpPr>
              <p:nvPr/>
            </p:nvSpPr>
            <p:spPr bwMode="auto">
              <a:xfrm>
                <a:off x="865" y="3767"/>
                <a:ext cx="280" cy="326"/>
              </a:xfrm>
              <a:prstGeom prst="rect">
                <a:avLst/>
              </a:prstGeom>
              <a:noFill/>
              <a:ln w="9525">
                <a:noFill/>
                <a:miter lim="800000"/>
                <a:headEnd/>
                <a:tailEnd/>
              </a:ln>
            </p:spPr>
            <p:txBody>
              <a:bodyPr wrap="none">
                <a:spAutoFit/>
              </a:bodyPr>
              <a:lstStyle/>
              <a:p>
                <a:r>
                  <a:rPr lang="en-US" sz="2000" dirty="0">
                    <a:latin typeface="Times New Roman" pitchFamily="18" charset="0"/>
                    <a:cs typeface="Times New Roman" pitchFamily="18" charset="0"/>
                  </a:rPr>
                  <a:t>13</a:t>
                </a:r>
              </a:p>
            </p:txBody>
          </p:sp>
          <p:sp>
            <p:nvSpPr>
              <p:cNvPr id="5144" name="Text Box 38"/>
              <p:cNvSpPr txBox="1">
                <a:spLocks noChangeArrowheads="1"/>
              </p:cNvSpPr>
              <p:nvPr/>
            </p:nvSpPr>
            <p:spPr bwMode="auto">
              <a:xfrm>
                <a:off x="1236" y="3394"/>
                <a:ext cx="290" cy="326"/>
              </a:xfrm>
              <a:prstGeom prst="rect">
                <a:avLst/>
              </a:prstGeom>
              <a:noFill/>
              <a:ln w="9525">
                <a:noFill/>
                <a:miter lim="800000"/>
                <a:headEnd/>
                <a:tailEnd/>
              </a:ln>
            </p:spPr>
            <p:txBody>
              <a:bodyPr wrap="none">
                <a:spAutoFit/>
              </a:bodyPr>
              <a:lstStyle/>
              <a:p>
                <a:r>
                  <a:rPr lang="en-US" sz="2000" dirty="0">
                    <a:latin typeface="Times New Roman" pitchFamily="18" charset="0"/>
                    <a:cs typeface="Times New Roman" pitchFamily="18" charset="0"/>
                  </a:rPr>
                  <a:t>3+</a:t>
                </a:r>
              </a:p>
            </p:txBody>
          </p:sp>
        </p:grpSp>
      </p:grpSp>
      <p:grpSp>
        <p:nvGrpSpPr>
          <p:cNvPr id="4" name="Group 49"/>
          <p:cNvGrpSpPr>
            <a:grpSpLocks/>
          </p:cNvGrpSpPr>
          <p:nvPr/>
        </p:nvGrpSpPr>
        <p:grpSpPr bwMode="auto">
          <a:xfrm>
            <a:off x="357158" y="3573142"/>
            <a:ext cx="8869212" cy="1112032"/>
            <a:chOff x="0" y="2492"/>
            <a:chExt cx="5566" cy="395"/>
          </a:xfrm>
        </p:grpSpPr>
        <p:sp>
          <p:nvSpPr>
            <p:cNvPr id="5133" name="Text Box 42"/>
            <p:cNvSpPr txBox="1">
              <a:spLocks noChangeArrowheads="1"/>
            </p:cNvSpPr>
            <p:nvPr/>
          </p:nvSpPr>
          <p:spPr bwMode="auto">
            <a:xfrm>
              <a:off x="0" y="2566"/>
              <a:ext cx="5566" cy="186"/>
            </a:xfrm>
            <a:prstGeom prst="rect">
              <a:avLst/>
            </a:prstGeom>
            <a:noFill/>
            <a:ln w="9525">
              <a:noFill/>
              <a:miter lim="800000"/>
              <a:headEnd/>
              <a:tailEnd/>
            </a:ln>
          </p:spPr>
          <p:txBody>
            <a:bodyPr wrap="none">
              <a:spAutoFit/>
            </a:bodyPr>
            <a:lstStyle/>
            <a:p>
              <a:pPr>
                <a:buClr>
                  <a:srgbClr val="C00000"/>
                </a:buClr>
                <a:buFont typeface="Wingdings" pitchFamily="2" charset="2"/>
                <a:buChar char="v"/>
              </a:pPr>
              <a:r>
                <a:rPr lang="en-US" sz="2800" dirty="0" smtClean="0">
                  <a:latin typeface="Times New Roman" pitchFamily="18" charset="0"/>
                  <a:cs typeface="Times New Roman" pitchFamily="18" charset="0"/>
                </a:rPr>
                <a:t> How </a:t>
              </a:r>
              <a:r>
                <a:rPr lang="en-US" sz="2800" dirty="0">
                  <a:latin typeface="Times New Roman" pitchFamily="18" charset="0"/>
                  <a:cs typeface="Times New Roman" pitchFamily="18" charset="0"/>
                </a:rPr>
                <a:t>many protons, neutrons and electrons are </a:t>
              </a:r>
              <a:r>
                <a:rPr lang="en-US" sz="2800" dirty="0" smtClean="0">
                  <a:latin typeface="Times New Roman" pitchFamily="18" charset="0"/>
                  <a:cs typeface="Times New Roman" pitchFamily="18" charset="0"/>
                </a:rPr>
                <a:t>in </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dirty="0" smtClean="0"/>
                <a:t>?</a:t>
              </a:r>
              <a:endParaRPr lang="en-US" sz="2400" dirty="0"/>
            </a:p>
          </p:txBody>
        </p:sp>
        <p:grpSp>
          <p:nvGrpSpPr>
            <p:cNvPr id="5" name="Group 48"/>
            <p:cNvGrpSpPr>
              <a:grpSpLocks/>
            </p:cNvGrpSpPr>
            <p:nvPr/>
          </p:nvGrpSpPr>
          <p:grpSpPr bwMode="auto">
            <a:xfrm>
              <a:off x="4618" y="2492"/>
              <a:ext cx="629" cy="395"/>
              <a:chOff x="4618" y="2492"/>
              <a:chExt cx="629" cy="395"/>
            </a:xfrm>
          </p:grpSpPr>
          <p:sp>
            <p:nvSpPr>
              <p:cNvPr id="5135" name="Text Box 44"/>
              <p:cNvSpPr txBox="1">
                <a:spLocks noChangeArrowheads="1"/>
              </p:cNvSpPr>
              <p:nvPr/>
            </p:nvSpPr>
            <p:spPr bwMode="auto">
              <a:xfrm>
                <a:off x="4752" y="2618"/>
                <a:ext cx="388" cy="164"/>
              </a:xfrm>
              <a:prstGeom prst="rect">
                <a:avLst/>
              </a:prstGeom>
              <a:noFill/>
              <a:ln w="9525">
                <a:noFill/>
                <a:miter lim="800000"/>
                <a:headEnd/>
                <a:tailEnd/>
              </a:ln>
            </p:spPr>
            <p:txBody>
              <a:bodyPr wrap="none">
                <a:spAutoFit/>
              </a:bodyPr>
              <a:lstStyle/>
              <a:p>
                <a:r>
                  <a:rPr lang="en-US" sz="2400" dirty="0" smtClean="0"/>
                  <a:t>  Se</a:t>
                </a:r>
                <a:endParaRPr lang="en-US" sz="2400" dirty="0"/>
              </a:p>
            </p:txBody>
          </p:sp>
          <p:sp>
            <p:nvSpPr>
              <p:cNvPr id="5136" name="Text Box 45"/>
              <p:cNvSpPr txBox="1">
                <a:spLocks noChangeArrowheads="1"/>
              </p:cNvSpPr>
              <p:nvPr/>
            </p:nvSpPr>
            <p:spPr bwMode="auto">
              <a:xfrm>
                <a:off x="4663" y="2492"/>
                <a:ext cx="277" cy="142"/>
              </a:xfrm>
              <a:prstGeom prst="rect">
                <a:avLst/>
              </a:prstGeom>
              <a:noFill/>
              <a:ln w="9525">
                <a:noFill/>
                <a:miter lim="800000"/>
                <a:headEnd/>
                <a:tailEnd/>
              </a:ln>
            </p:spPr>
            <p:txBody>
              <a:bodyPr wrap="none">
                <a:spAutoFit/>
              </a:bodyPr>
              <a:lstStyle/>
              <a:p>
                <a:r>
                  <a:rPr lang="en-US" sz="2000" dirty="0">
                    <a:latin typeface="Times New Roman" pitchFamily="18" charset="0"/>
                    <a:cs typeface="Times New Roman" pitchFamily="18" charset="0"/>
                  </a:rPr>
                  <a:t>78</a:t>
                </a:r>
              </a:p>
            </p:txBody>
          </p:sp>
          <p:sp>
            <p:nvSpPr>
              <p:cNvPr id="5137" name="Text Box 46"/>
              <p:cNvSpPr txBox="1">
                <a:spLocks noChangeArrowheads="1"/>
              </p:cNvSpPr>
              <p:nvPr/>
            </p:nvSpPr>
            <p:spPr bwMode="auto">
              <a:xfrm>
                <a:off x="4618" y="2745"/>
                <a:ext cx="279" cy="142"/>
              </a:xfrm>
              <a:prstGeom prst="rect">
                <a:avLst/>
              </a:prstGeom>
              <a:noFill/>
              <a:ln w="9525">
                <a:noFill/>
                <a:miter lim="800000"/>
                <a:headEnd/>
                <a:tailEnd/>
              </a:ln>
            </p:spPr>
            <p:txBody>
              <a:bodyPr wrap="none">
                <a:spAutoFit/>
              </a:bodyPr>
              <a:lstStyle/>
              <a:p>
                <a:r>
                  <a:rPr lang="en-US" sz="2000" dirty="0"/>
                  <a:t>34</a:t>
                </a:r>
              </a:p>
            </p:txBody>
          </p:sp>
          <p:sp>
            <p:nvSpPr>
              <p:cNvPr id="5138" name="Text Box 47"/>
              <p:cNvSpPr txBox="1">
                <a:spLocks noChangeArrowheads="1"/>
              </p:cNvSpPr>
              <p:nvPr/>
            </p:nvSpPr>
            <p:spPr bwMode="auto">
              <a:xfrm>
                <a:off x="4997" y="2576"/>
                <a:ext cx="250" cy="142"/>
              </a:xfrm>
              <a:prstGeom prst="rect">
                <a:avLst/>
              </a:prstGeom>
              <a:noFill/>
              <a:ln w="9525">
                <a:noFill/>
                <a:miter lim="800000"/>
                <a:headEnd/>
                <a:tailEnd/>
              </a:ln>
            </p:spPr>
            <p:txBody>
              <a:bodyPr wrap="none">
                <a:spAutoFit/>
              </a:bodyPr>
              <a:lstStyle/>
              <a:p>
                <a:r>
                  <a:rPr lang="en-US" sz="2000" dirty="0">
                    <a:latin typeface="Times New Roman" pitchFamily="18" charset="0"/>
                    <a:cs typeface="Times New Roman" pitchFamily="18" charset="0"/>
                  </a:rPr>
                  <a:t>2-</a:t>
                </a:r>
              </a:p>
            </p:txBody>
          </p:sp>
        </p:grpSp>
      </p:grpSp>
      <p:graphicFrame>
        <p:nvGraphicFramePr>
          <p:cNvPr id="5122" name="Object 2"/>
          <p:cNvGraphicFramePr>
            <a:graphicFrameLocks noChangeAspect="1"/>
          </p:cNvGraphicFramePr>
          <p:nvPr/>
        </p:nvGraphicFramePr>
        <p:xfrm>
          <a:off x="0" y="571480"/>
          <a:ext cx="649287" cy="1239837"/>
        </p:xfrm>
        <a:graphic>
          <a:graphicData uri="http://schemas.openxmlformats.org/presentationml/2006/ole">
            <p:oleObj spid="_x0000_s112642" name="Clip" r:id="rId3" imgW="856440" imgH="1637640" progId="">
              <p:embed/>
            </p:oleObj>
          </a:graphicData>
        </a:graphic>
      </p:graphicFrame>
      <p:sp>
        <p:nvSpPr>
          <p:cNvPr id="21" name="Text Box 16"/>
          <p:cNvSpPr txBox="1">
            <a:spLocks noChangeArrowheads="1"/>
          </p:cNvSpPr>
          <p:nvPr/>
        </p:nvSpPr>
        <p:spPr bwMode="auto">
          <a:xfrm>
            <a:off x="4729163" y="2551113"/>
            <a:ext cx="2730235" cy="461665"/>
          </a:xfrm>
          <a:prstGeom prst="rect">
            <a:avLst/>
          </a:prstGeom>
          <a:noFill/>
          <a:ln w="9525">
            <a:noFill/>
            <a:miter lim="800000"/>
            <a:headEnd/>
            <a:tailEnd/>
          </a:ln>
        </p:spPr>
        <p:txBody>
          <a:bodyPr wrap="none">
            <a:spAutoFit/>
          </a:bodyPr>
          <a:lstStyle/>
          <a:p>
            <a:pPr algn="ctr" eaLnBrk="0" hangingPunct="0"/>
            <a:r>
              <a:rPr lang="en-US" sz="2400">
                <a:latin typeface="Times New Roman" pitchFamily="18" charset="0"/>
                <a:cs typeface="Times New Roman" pitchFamily="18" charset="0"/>
              </a:rPr>
              <a:t>10 (13 – 3) electrons</a:t>
            </a:r>
          </a:p>
        </p:txBody>
      </p:sp>
      <p:sp>
        <p:nvSpPr>
          <p:cNvPr id="22" name="Text Box 16"/>
          <p:cNvSpPr txBox="1">
            <a:spLocks noChangeArrowheads="1"/>
          </p:cNvSpPr>
          <p:nvPr/>
        </p:nvSpPr>
        <p:spPr bwMode="auto">
          <a:xfrm>
            <a:off x="769938" y="2544763"/>
            <a:ext cx="1569660" cy="461665"/>
          </a:xfrm>
          <a:prstGeom prst="rect">
            <a:avLst/>
          </a:prstGeom>
          <a:noFill/>
          <a:ln w="9525">
            <a:noFill/>
            <a:miter lim="800000"/>
            <a:headEnd/>
            <a:tailEnd/>
          </a:ln>
        </p:spPr>
        <p:txBody>
          <a:bodyPr wrap="none">
            <a:spAutoFit/>
          </a:bodyPr>
          <a:lstStyle/>
          <a:p>
            <a:pPr algn="ctr" eaLnBrk="0" hangingPunct="0"/>
            <a:r>
              <a:rPr lang="en-US" sz="2400" dirty="0">
                <a:latin typeface="Times New Roman" pitchFamily="18" charset="0"/>
                <a:cs typeface="Times New Roman" pitchFamily="18" charset="0"/>
              </a:rPr>
              <a:t>13 protons,</a:t>
            </a:r>
          </a:p>
        </p:txBody>
      </p:sp>
      <p:sp>
        <p:nvSpPr>
          <p:cNvPr id="23" name="Text Box 17"/>
          <p:cNvSpPr txBox="1">
            <a:spLocks noChangeArrowheads="1"/>
          </p:cNvSpPr>
          <p:nvPr/>
        </p:nvSpPr>
        <p:spPr bwMode="auto">
          <a:xfrm>
            <a:off x="4694238" y="4962525"/>
            <a:ext cx="2749472" cy="461665"/>
          </a:xfrm>
          <a:prstGeom prst="rect">
            <a:avLst/>
          </a:prstGeom>
          <a:noFill/>
          <a:ln w="9525">
            <a:noFill/>
            <a:miter lim="800000"/>
            <a:headEnd/>
            <a:tailEnd/>
          </a:ln>
        </p:spPr>
        <p:txBody>
          <a:bodyPr wrap="none">
            <a:spAutoFit/>
          </a:bodyPr>
          <a:lstStyle/>
          <a:p>
            <a:pPr algn="ctr" eaLnBrk="0" hangingPunct="0"/>
            <a:r>
              <a:rPr lang="en-US" sz="2400">
                <a:latin typeface="Times New Roman" pitchFamily="18" charset="0"/>
                <a:cs typeface="Times New Roman" pitchFamily="18" charset="0"/>
              </a:rPr>
              <a:t>36 (34 + 2) electrons</a:t>
            </a:r>
          </a:p>
        </p:txBody>
      </p:sp>
      <p:sp>
        <p:nvSpPr>
          <p:cNvPr id="24" name="Text Box 17"/>
          <p:cNvSpPr txBox="1">
            <a:spLocks noChangeArrowheads="1"/>
          </p:cNvSpPr>
          <p:nvPr/>
        </p:nvSpPr>
        <p:spPr bwMode="auto">
          <a:xfrm>
            <a:off x="615950" y="4962525"/>
            <a:ext cx="1569660" cy="461665"/>
          </a:xfrm>
          <a:prstGeom prst="rect">
            <a:avLst/>
          </a:prstGeom>
          <a:noFill/>
          <a:ln w="9525">
            <a:noFill/>
            <a:miter lim="800000"/>
            <a:headEnd/>
            <a:tailEnd/>
          </a:ln>
        </p:spPr>
        <p:txBody>
          <a:bodyPr wrap="none">
            <a:spAutoFit/>
          </a:bodyPr>
          <a:lstStyle/>
          <a:p>
            <a:pPr algn="ctr" eaLnBrk="0" hangingPunct="0"/>
            <a:r>
              <a:rPr lang="en-US" sz="2400">
                <a:latin typeface="Times New Roman" pitchFamily="18" charset="0"/>
                <a:cs typeface="Times New Roman" pitchFamily="18" charset="0"/>
              </a:rPr>
              <a:t>34 protons,</a:t>
            </a:r>
          </a:p>
        </p:txBody>
      </p:sp>
      <p:sp>
        <p:nvSpPr>
          <p:cNvPr id="25" name="Title 1"/>
          <p:cNvSpPr txBox="1">
            <a:spLocks/>
          </p:cNvSpPr>
          <p:nvPr/>
        </p:nvSpPr>
        <p:spPr>
          <a:xfrm>
            <a:off x="0" y="0"/>
            <a:ext cx="9144000" cy="785817"/>
          </a:xfrm>
          <a:prstGeom prst="rect">
            <a:avLst/>
          </a:prstGeom>
        </p:spPr>
        <p:txBody>
          <a:bodyPr>
            <a:noAutofit/>
          </a:bodyPr>
          <a:lstStyle/>
          <a:p>
            <a:pPr algn="ctr"/>
            <a:r>
              <a:rPr lang="en-US" sz="4000" b="1" dirty="0" smtClean="0">
                <a:solidFill>
                  <a:srgbClr val="C00000"/>
                </a:solidFill>
              </a:rPr>
              <a:t>Counting protons, neutrons &amp; electrons</a:t>
            </a:r>
            <a:endParaRPr lang="en-US" sz="4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2544"/>
                                        </p:tgtEl>
                                        <p:attrNameLst>
                                          <p:attrName>style.visibility</p:attrName>
                                        </p:attrNameLst>
                                      </p:cBhvr>
                                      <p:to>
                                        <p:strVal val="visible"/>
                                      </p:to>
                                    </p:set>
                                    <p:anim calcmode="lin" valueType="num">
                                      <p:cBhvr>
                                        <p:cTn id="13" dur="500" fill="hold"/>
                                        <p:tgtEl>
                                          <p:spTgt spid="22544"/>
                                        </p:tgtEl>
                                        <p:attrNameLst>
                                          <p:attrName>ppt_w</p:attrName>
                                        </p:attrNameLst>
                                      </p:cBhvr>
                                      <p:tavLst>
                                        <p:tav tm="0">
                                          <p:val>
                                            <p:fltVal val="0"/>
                                          </p:val>
                                        </p:tav>
                                        <p:tav tm="100000">
                                          <p:val>
                                            <p:strVal val="#ppt_w"/>
                                          </p:val>
                                        </p:tav>
                                      </p:tavLst>
                                    </p:anim>
                                    <p:anim calcmode="lin" valueType="num">
                                      <p:cBhvr>
                                        <p:cTn id="14" dur="500" fill="hold"/>
                                        <p:tgtEl>
                                          <p:spTgt spid="2254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2545"/>
                                        </p:tgtEl>
                                        <p:attrNameLst>
                                          <p:attrName>style.visibility</p:attrName>
                                        </p:attrNameLst>
                                      </p:cBhvr>
                                      <p:to>
                                        <p:strVal val="visible"/>
                                      </p:to>
                                    </p:set>
                                    <p:anim calcmode="lin" valueType="num">
                                      <p:cBhvr>
                                        <p:cTn id="31" dur="500" fill="hold"/>
                                        <p:tgtEl>
                                          <p:spTgt spid="22545"/>
                                        </p:tgtEl>
                                        <p:attrNameLst>
                                          <p:attrName>ppt_w</p:attrName>
                                        </p:attrNameLst>
                                      </p:cBhvr>
                                      <p:tavLst>
                                        <p:tav tm="0">
                                          <p:val>
                                            <p:fltVal val="0"/>
                                          </p:val>
                                        </p:tav>
                                        <p:tav tm="100000">
                                          <p:val>
                                            <p:strVal val="#ppt_w"/>
                                          </p:val>
                                        </p:tav>
                                      </p:tavLst>
                                    </p:anim>
                                    <p:anim calcmode="lin" valueType="num">
                                      <p:cBhvr>
                                        <p:cTn id="32" dur="500" fill="hold"/>
                                        <p:tgtEl>
                                          <p:spTgt spid="2254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4" grpId="0" autoUpdateAnimBg="0"/>
      <p:bldP spid="22545" grpId="0" autoUpdateAnimBg="0"/>
      <p:bldP spid="21" grpId="0" autoUpdateAnimBg="0"/>
      <p:bldP spid="22" grpId="0" autoUpdateAnimBg="0"/>
      <p:bldP spid="23" grpId="0" autoUpdateAnimBg="0"/>
      <p:bldP spid="2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0"/>
            <a:ext cx="9144000" cy="785817"/>
          </a:xfrm>
          <a:prstGeom prst="rect">
            <a:avLst/>
          </a:prstGeom>
        </p:spPr>
        <p:txBody>
          <a:bodyPr>
            <a:noAutofit/>
          </a:bodyPr>
          <a:lstStyle/>
          <a:p>
            <a:pPr algn="ctr"/>
            <a:r>
              <a:rPr lang="en-US" sz="4000" b="1" dirty="0" smtClean="0">
                <a:solidFill>
                  <a:srgbClr val="C00000"/>
                </a:solidFill>
              </a:rPr>
              <a:t>Formulas and models</a:t>
            </a:r>
          </a:p>
        </p:txBody>
      </p:sp>
      <p:pic>
        <p:nvPicPr>
          <p:cNvPr id="24580" name="Picture 4"/>
          <p:cNvPicPr>
            <a:picLocks noChangeAspect="1" noChangeArrowheads="1"/>
          </p:cNvPicPr>
          <p:nvPr/>
        </p:nvPicPr>
        <p:blipFill>
          <a:blip r:embed="rId2"/>
          <a:srcRect/>
          <a:stretch>
            <a:fillRect/>
          </a:stretch>
        </p:blipFill>
        <p:spPr bwMode="auto">
          <a:xfrm>
            <a:off x="76200" y="762000"/>
            <a:ext cx="9067800" cy="911225"/>
          </a:xfrm>
          <a:prstGeom prst="rect">
            <a:avLst/>
          </a:prstGeom>
          <a:noFill/>
          <a:ln w="9525">
            <a:noFill/>
            <a:miter lim="800000"/>
            <a:headEnd/>
            <a:tailEnd/>
          </a:ln>
        </p:spPr>
      </p:pic>
      <p:pic>
        <p:nvPicPr>
          <p:cNvPr id="24583" name="Picture 7"/>
          <p:cNvPicPr>
            <a:picLocks noChangeAspect="1" noChangeArrowheads="1"/>
          </p:cNvPicPr>
          <p:nvPr/>
        </p:nvPicPr>
        <p:blipFill>
          <a:blip r:embed="rId3"/>
          <a:srcRect/>
          <a:stretch>
            <a:fillRect/>
          </a:stretch>
        </p:blipFill>
        <p:spPr bwMode="auto">
          <a:xfrm>
            <a:off x="76200" y="1778000"/>
            <a:ext cx="9067800" cy="965200"/>
          </a:xfrm>
          <a:prstGeom prst="rect">
            <a:avLst/>
          </a:prstGeom>
          <a:noFill/>
          <a:ln w="9525">
            <a:noFill/>
            <a:miter lim="800000"/>
            <a:headEnd/>
            <a:tailEnd/>
          </a:ln>
        </p:spPr>
      </p:pic>
      <p:pic>
        <p:nvPicPr>
          <p:cNvPr id="24584" name="Picture 8"/>
          <p:cNvPicPr>
            <a:picLocks noChangeAspect="1" noChangeArrowheads="1"/>
          </p:cNvPicPr>
          <p:nvPr/>
        </p:nvPicPr>
        <p:blipFill>
          <a:blip r:embed="rId4"/>
          <a:srcRect/>
          <a:stretch>
            <a:fillRect/>
          </a:stretch>
        </p:blipFill>
        <p:spPr bwMode="auto">
          <a:xfrm>
            <a:off x="152400" y="2743200"/>
            <a:ext cx="8991600" cy="1790700"/>
          </a:xfrm>
          <a:prstGeom prst="rect">
            <a:avLst/>
          </a:prstGeom>
          <a:noFill/>
          <a:ln w="9525">
            <a:noFill/>
            <a:miter lim="800000"/>
            <a:headEnd/>
            <a:tailEnd/>
          </a:ln>
        </p:spPr>
      </p:pic>
      <p:pic>
        <p:nvPicPr>
          <p:cNvPr id="24585" name="Picture 9"/>
          <p:cNvPicPr>
            <a:picLocks noChangeAspect="1" noChangeArrowheads="1"/>
          </p:cNvPicPr>
          <p:nvPr/>
        </p:nvPicPr>
        <p:blipFill>
          <a:blip r:embed="rId5"/>
          <a:srcRect/>
          <a:stretch>
            <a:fillRect/>
          </a:stretch>
        </p:blipFill>
        <p:spPr bwMode="auto">
          <a:xfrm>
            <a:off x="152400" y="4625975"/>
            <a:ext cx="8991600" cy="1698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p:cTn id="7" dur="1000" fill="hold"/>
                                        <p:tgtEl>
                                          <p:spTgt spid="24580"/>
                                        </p:tgtEl>
                                        <p:attrNameLst>
                                          <p:attrName>ppt_w</p:attrName>
                                        </p:attrNameLst>
                                      </p:cBhvr>
                                      <p:tavLst>
                                        <p:tav tm="0">
                                          <p:val>
                                            <p:strVal val="#ppt_w*0.70"/>
                                          </p:val>
                                        </p:tav>
                                        <p:tav tm="100000">
                                          <p:val>
                                            <p:strVal val="#ppt_w"/>
                                          </p:val>
                                        </p:tav>
                                      </p:tavLst>
                                    </p:anim>
                                    <p:anim calcmode="lin" valueType="num">
                                      <p:cBhvr>
                                        <p:cTn id="8" dur="1000" fill="hold"/>
                                        <p:tgtEl>
                                          <p:spTgt spid="24580"/>
                                        </p:tgtEl>
                                        <p:attrNameLst>
                                          <p:attrName>ppt_h</p:attrName>
                                        </p:attrNameLst>
                                      </p:cBhvr>
                                      <p:tavLst>
                                        <p:tav tm="0">
                                          <p:val>
                                            <p:strVal val="#ppt_h"/>
                                          </p:val>
                                        </p:tav>
                                        <p:tav tm="100000">
                                          <p:val>
                                            <p:strVal val="#ppt_h"/>
                                          </p:val>
                                        </p:tav>
                                      </p:tavLst>
                                    </p:anim>
                                    <p:animEffect transition="in" filter="fade">
                                      <p:cBhvr>
                                        <p:cTn id="9" dur="1000"/>
                                        <p:tgtEl>
                                          <p:spTgt spid="2458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4583"/>
                                        </p:tgtEl>
                                        <p:attrNameLst>
                                          <p:attrName>style.visibility</p:attrName>
                                        </p:attrNameLst>
                                      </p:cBhvr>
                                      <p:to>
                                        <p:strVal val="visible"/>
                                      </p:to>
                                    </p:set>
                                    <p:anim calcmode="lin" valueType="num">
                                      <p:cBhvr>
                                        <p:cTn id="14" dur="1000" fill="hold"/>
                                        <p:tgtEl>
                                          <p:spTgt spid="24583"/>
                                        </p:tgtEl>
                                        <p:attrNameLst>
                                          <p:attrName>ppt_w</p:attrName>
                                        </p:attrNameLst>
                                      </p:cBhvr>
                                      <p:tavLst>
                                        <p:tav tm="0">
                                          <p:val>
                                            <p:strVal val="#ppt_w*0.70"/>
                                          </p:val>
                                        </p:tav>
                                        <p:tav tm="100000">
                                          <p:val>
                                            <p:strVal val="#ppt_w"/>
                                          </p:val>
                                        </p:tav>
                                      </p:tavLst>
                                    </p:anim>
                                    <p:anim calcmode="lin" valueType="num">
                                      <p:cBhvr>
                                        <p:cTn id="15" dur="1000" fill="hold"/>
                                        <p:tgtEl>
                                          <p:spTgt spid="24583"/>
                                        </p:tgtEl>
                                        <p:attrNameLst>
                                          <p:attrName>ppt_h</p:attrName>
                                        </p:attrNameLst>
                                      </p:cBhvr>
                                      <p:tavLst>
                                        <p:tav tm="0">
                                          <p:val>
                                            <p:strVal val="#ppt_h"/>
                                          </p:val>
                                        </p:tav>
                                        <p:tav tm="100000">
                                          <p:val>
                                            <p:strVal val="#ppt_h"/>
                                          </p:val>
                                        </p:tav>
                                      </p:tavLst>
                                    </p:anim>
                                    <p:animEffect transition="in" filter="fade">
                                      <p:cBhvr>
                                        <p:cTn id="16" dur="1000"/>
                                        <p:tgtEl>
                                          <p:spTgt spid="2458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4584"/>
                                        </p:tgtEl>
                                        <p:attrNameLst>
                                          <p:attrName>style.visibility</p:attrName>
                                        </p:attrNameLst>
                                      </p:cBhvr>
                                      <p:to>
                                        <p:strVal val="visible"/>
                                      </p:to>
                                    </p:set>
                                    <p:anim calcmode="lin" valueType="num">
                                      <p:cBhvr>
                                        <p:cTn id="21" dur="1000" fill="hold"/>
                                        <p:tgtEl>
                                          <p:spTgt spid="24584"/>
                                        </p:tgtEl>
                                        <p:attrNameLst>
                                          <p:attrName>ppt_w</p:attrName>
                                        </p:attrNameLst>
                                      </p:cBhvr>
                                      <p:tavLst>
                                        <p:tav tm="0">
                                          <p:val>
                                            <p:strVal val="#ppt_w*0.70"/>
                                          </p:val>
                                        </p:tav>
                                        <p:tav tm="100000">
                                          <p:val>
                                            <p:strVal val="#ppt_w"/>
                                          </p:val>
                                        </p:tav>
                                      </p:tavLst>
                                    </p:anim>
                                    <p:anim calcmode="lin" valueType="num">
                                      <p:cBhvr>
                                        <p:cTn id="22" dur="1000" fill="hold"/>
                                        <p:tgtEl>
                                          <p:spTgt spid="24584"/>
                                        </p:tgtEl>
                                        <p:attrNameLst>
                                          <p:attrName>ppt_h</p:attrName>
                                        </p:attrNameLst>
                                      </p:cBhvr>
                                      <p:tavLst>
                                        <p:tav tm="0">
                                          <p:val>
                                            <p:strVal val="#ppt_h"/>
                                          </p:val>
                                        </p:tav>
                                        <p:tav tm="100000">
                                          <p:val>
                                            <p:strVal val="#ppt_h"/>
                                          </p:val>
                                        </p:tav>
                                      </p:tavLst>
                                    </p:anim>
                                    <p:animEffect transition="in" filter="fade">
                                      <p:cBhvr>
                                        <p:cTn id="23" dur="1000"/>
                                        <p:tgtEl>
                                          <p:spTgt spid="24584"/>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24585"/>
                                        </p:tgtEl>
                                        <p:attrNameLst>
                                          <p:attrName>style.visibility</p:attrName>
                                        </p:attrNameLst>
                                      </p:cBhvr>
                                      <p:to>
                                        <p:strVal val="visible"/>
                                      </p:to>
                                    </p:set>
                                    <p:anim calcmode="lin" valueType="num">
                                      <p:cBhvr>
                                        <p:cTn id="28" dur="1000" fill="hold"/>
                                        <p:tgtEl>
                                          <p:spTgt spid="24585"/>
                                        </p:tgtEl>
                                        <p:attrNameLst>
                                          <p:attrName>ppt_w</p:attrName>
                                        </p:attrNameLst>
                                      </p:cBhvr>
                                      <p:tavLst>
                                        <p:tav tm="0">
                                          <p:val>
                                            <p:strVal val="#ppt_w*0.70"/>
                                          </p:val>
                                        </p:tav>
                                        <p:tav tm="100000">
                                          <p:val>
                                            <p:strVal val="#ppt_w"/>
                                          </p:val>
                                        </p:tav>
                                      </p:tavLst>
                                    </p:anim>
                                    <p:anim calcmode="lin" valueType="num">
                                      <p:cBhvr>
                                        <p:cTn id="29" dur="1000" fill="hold"/>
                                        <p:tgtEl>
                                          <p:spTgt spid="24585"/>
                                        </p:tgtEl>
                                        <p:attrNameLst>
                                          <p:attrName>ppt_h</p:attrName>
                                        </p:attrNameLst>
                                      </p:cBhvr>
                                      <p:tavLst>
                                        <p:tav tm="0">
                                          <p:val>
                                            <p:strVal val="#ppt_h"/>
                                          </p:val>
                                        </p:tav>
                                        <p:tav tm="100000">
                                          <p:val>
                                            <p:strVal val="#ppt_h"/>
                                          </p:val>
                                        </p:tav>
                                      </p:tavLst>
                                    </p:anim>
                                    <p:animEffect transition="in" filter="fade">
                                      <p:cBhvr>
                                        <p:cTn id="30" dur="10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785794"/>
            <a:ext cx="8715404" cy="3970318"/>
          </a:xfrm>
          <a:prstGeom prst="rect">
            <a:avLst/>
          </a:prstGeom>
        </p:spPr>
        <p:txBody>
          <a:bodyPr wrap="square">
            <a:spAutoFit/>
          </a:bodyPr>
          <a:lstStyle/>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A molecular formula shows the exact number of atoms of each element in the smallest unit of a substance.</a:t>
            </a:r>
          </a:p>
          <a:p>
            <a:pPr marL="779463" marR="36576" indent="-514350" algn="just">
              <a:lnSpc>
                <a:spcPct val="150000"/>
              </a:lnSpc>
              <a:buClr>
                <a:srgbClr val="C00000"/>
              </a:buClr>
              <a:buSzPct val="80000"/>
              <a:buFont typeface="Wingdings" pitchFamily="2" charset="2"/>
              <a:buChar char="v"/>
            </a:pPr>
            <a:r>
              <a:rPr lang="en-SG" sz="2800" b="1" dirty="0" smtClean="0">
                <a:latin typeface="Times New Roman" pitchFamily="18" charset="0"/>
                <a:cs typeface="Times New Roman" pitchFamily="18" charset="0"/>
              </a:rPr>
              <a:t>An empirical formula shows the simplest whole-number ratio of the atoms in a substance.</a:t>
            </a:r>
          </a:p>
          <a:p>
            <a:pPr marL="779463" marR="36576" indent="-514350" algn="just">
              <a:lnSpc>
                <a:spcPct val="150000"/>
              </a:lnSpc>
              <a:buClr>
                <a:srgbClr val="C00000"/>
              </a:buClr>
              <a:buSzPct val="80000"/>
            </a:pPr>
            <a:endParaRPr lang="en-SG" sz="2800" b="1" dirty="0" smtClean="0">
              <a:latin typeface="Times New Roman" pitchFamily="18" charset="0"/>
              <a:cs typeface="Times New Roman" pitchFamily="18" charset="0"/>
            </a:endParaRPr>
          </a:p>
        </p:txBody>
      </p:sp>
      <p:sp>
        <p:nvSpPr>
          <p:cNvPr id="17" name="Title 1"/>
          <p:cNvSpPr txBox="1">
            <a:spLocks/>
          </p:cNvSpPr>
          <p:nvPr/>
        </p:nvSpPr>
        <p:spPr>
          <a:xfrm>
            <a:off x="0" y="0"/>
            <a:ext cx="9144000" cy="785817"/>
          </a:xfrm>
          <a:prstGeom prst="rect">
            <a:avLst/>
          </a:prstGeom>
        </p:spPr>
        <p:txBody>
          <a:bodyPr>
            <a:noAutofit/>
          </a:bodyPr>
          <a:lstStyle/>
          <a:p>
            <a:pPr algn="ctr"/>
            <a:r>
              <a:rPr lang="en-US" sz="4000" b="1" dirty="0" smtClean="0">
                <a:solidFill>
                  <a:srgbClr val="C00000"/>
                </a:solidFill>
              </a:rPr>
              <a:t>Molecular &amp; empirical  formulas </a:t>
            </a:r>
          </a:p>
        </p:txBody>
      </p:sp>
      <p:sp>
        <p:nvSpPr>
          <p:cNvPr id="25607" name="Text Box 7"/>
          <p:cNvSpPr txBox="1">
            <a:spLocks noChangeArrowheads="1"/>
          </p:cNvSpPr>
          <p:nvPr/>
        </p:nvSpPr>
        <p:spPr bwMode="auto">
          <a:xfrm>
            <a:off x="5589588" y="4496478"/>
            <a:ext cx="824265"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H</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O</a:t>
            </a:r>
          </a:p>
        </p:txBody>
      </p:sp>
      <p:grpSp>
        <p:nvGrpSpPr>
          <p:cNvPr id="2" name="Group 16"/>
          <p:cNvGrpSpPr>
            <a:grpSpLocks/>
          </p:cNvGrpSpPr>
          <p:nvPr/>
        </p:nvGrpSpPr>
        <p:grpSpPr bwMode="auto">
          <a:xfrm>
            <a:off x="2057400" y="4039280"/>
            <a:ext cx="4722813" cy="1001713"/>
            <a:chOff x="1296" y="2064"/>
            <a:chExt cx="2975" cy="631"/>
          </a:xfrm>
        </p:grpSpPr>
        <p:sp>
          <p:nvSpPr>
            <p:cNvPr id="40974" name="Text Box 6"/>
            <p:cNvSpPr txBox="1">
              <a:spLocks noChangeArrowheads="1"/>
            </p:cNvSpPr>
            <p:nvPr/>
          </p:nvSpPr>
          <p:spPr bwMode="auto">
            <a:xfrm>
              <a:off x="1615" y="2365"/>
              <a:ext cx="519" cy="33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H</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O</a:t>
              </a:r>
            </a:p>
          </p:txBody>
        </p:sp>
        <p:sp>
          <p:nvSpPr>
            <p:cNvPr id="40975" name="Text Box 8"/>
            <p:cNvSpPr txBox="1">
              <a:spLocks noChangeArrowheads="1"/>
            </p:cNvSpPr>
            <p:nvPr/>
          </p:nvSpPr>
          <p:spPr bwMode="auto">
            <a:xfrm>
              <a:off x="1296" y="2064"/>
              <a:ext cx="1083" cy="330"/>
            </a:xfrm>
            <a:prstGeom prst="rect">
              <a:avLst/>
            </a:prstGeom>
            <a:noFill/>
            <a:ln w="9525">
              <a:noFill/>
              <a:miter lim="800000"/>
              <a:headEnd/>
              <a:tailEnd/>
            </a:ln>
          </p:spPr>
          <p:txBody>
            <a:bodyPr wrap="none">
              <a:spAutoFit/>
            </a:bodyPr>
            <a:lstStyle/>
            <a:p>
              <a:r>
                <a:rPr lang="en-US" sz="2800" b="1" u="sng">
                  <a:latin typeface="Times New Roman" pitchFamily="18" charset="0"/>
                  <a:cs typeface="Times New Roman" pitchFamily="18" charset="0"/>
                </a:rPr>
                <a:t>molecular</a:t>
              </a:r>
            </a:p>
          </p:txBody>
        </p:sp>
        <p:sp>
          <p:nvSpPr>
            <p:cNvPr id="40976" name="Text Box 9"/>
            <p:cNvSpPr txBox="1">
              <a:spLocks noChangeArrowheads="1"/>
            </p:cNvSpPr>
            <p:nvPr/>
          </p:nvSpPr>
          <p:spPr bwMode="auto">
            <a:xfrm>
              <a:off x="3239" y="2064"/>
              <a:ext cx="1032" cy="330"/>
            </a:xfrm>
            <a:prstGeom prst="rect">
              <a:avLst/>
            </a:prstGeom>
            <a:noFill/>
            <a:ln w="9525">
              <a:noFill/>
              <a:miter lim="800000"/>
              <a:headEnd/>
              <a:tailEnd/>
            </a:ln>
          </p:spPr>
          <p:txBody>
            <a:bodyPr wrap="none">
              <a:spAutoFit/>
            </a:bodyPr>
            <a:lstStyle/>
            <a:p>
              <a:r>
                <a:rPr lang="en-US" sz="2800" b="1" u="sng">
                  <a:latin typeface="Times New Roman" pitchFamily="18" charset="0"/>
                  <a:cs typeface="Times New Roman" pitchFamily="18" charset="0"/>
                </a:rPr>
                <a:t>empirical</a:t>
              </a:r>
            </a:p>
          </p:txBody>
        </p:sp>
      </p:grpSp>
      <p:sp>
        <p:nvSpPr>
          <p:cNvPr id="25610" name="Text Box 10"/>
          <p:cNvSpPr txBox="1">
            <a:spLocks noChangeArrowheads="1"/>
          </p:cNvSpPr>
          <p:nvPr/>
        </p:nvSpPr>
        <p:spPr bwMode="auto">
          <a:xfrm>
            <a:off x="2232025" y="5067978"/>
            <a:ext cx="1423788"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C</a:t>
            </a:r>
            <a:r>
              <a:rPr lang="en-US" sz="2800" baseline="-25000">
                <a:latin typeface="Times New Roman" pitchFamily="18" charset="0"/>
                <a:cs typeface="Times New Roman" pitchFamily="18" charset="0"/>
              </a:rPr>
              <a:t>6</a:t>
            </a:r>
            <a:r>
              <a:rPr lang="en-US" sz="2800">
                <a:latin typeface="Times New Roman" pitchFamily="18" charset="0"/>
                <a:cs typeface="Times New Roman" pitchFamily="18" charset="0"/>
              </a:rPr>
              <a:t>H</a:t>
            </a:r>
            <a:r>
              <a:rPr lang="en-US" sz="2800" baseline="-25000">
                <a:latin typeface="Times New Roman" pitchFamily="18" charset="0"/>
                <a:cs typeface="Times New Roman" pitchFamily="18" charset="0"/>
              </a:rPr>
              <a:t>12</a:t>
            </a:r>
            <a:r>
              <a:rPr lang="en-US" sz="2800">
                <a:latin typeface="Times New Roman" pitchFamily="18" charset="0"/>
                <a:cs typeface="Times New Roman" pitchFamily="18" charset="0"/>
              </a:rPr>
              <a:t>O</a:t>
            </a:r>
            <a:r>
              <a:rPr lang="en-US" sz="2800" baseline="-25000">
                <a:latin typeface="Times New Roman" pitchFamily="18" charset="0"/>
                <a:cs typeface="Times New Roman" pitchFamily="18" charset="0"/>
              </a:rPr>
              <a:t>6</a:t>
            </a:r>
            <a:endParaRPr lang="en-US" sz="2800">
              <a:latin typeface="Times New Roman" pitchFamily="18" charset="0"/>
              <a:cs typeface="Times New Roman" pitchFamily="18" charset="0"/>
            </a:endParaRPr>
          </a:p>
        </p:txBody>
      </p:sp>
      <p:sp>
        <p:nvSpPr>
          <p:cNvPr id="25611" name="Text Box 11"/>
          <p:cNvSpPr txBox="1">
            <a:spLocks noChangeArrowheads="1"/>
          </p:cNvSpPr>
          <p:nvPr/>
        </p:nvSpPr>
        <p:spPr bwMode="auto">
          <a:xfrm>
            <a:off x="5461000" y="5066391"/>
            <a:ext cx="1063112"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CH</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O</a:t>
            </a:r>
          </a:p>
        </p:txBody>
      </p:sp>
      <p:sp>
        <p:nvSpPr>
          <p:cNvPr id="25612" name="Text Box 12"/>
          <p:cNvSpPr txBox="1">
            <a:spLocks noChangeArrowheads="1"/>
          </p:cNvSpPr>
          <p:nvPr/>
        </p:nvSpPr>
        <p:spPr bwMode="auto">
          <a:xfrm>
            <a:off x="2692400" y="5675991"/>
            <a:ext cx="564578"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O</a:t>
            </a:r>
            <a:r>
              <a:rPr lang="en-US" sz="2800" baseline="-25000">
                <a:latin typeface="Times New Roman" pitchFamily="18" charset="0"/>
                <a:cs typeface="Times New Roman" pitchFamily="18" charset="0"/>
              </a:rPr>
              <a:t>3</a:t>
            </a:r>
            <a:endParaRPr lang="en-US" sz="2800">
              <a:latin typeface="Times New Roman" pitchFamily="18" charset="0"/>
              <a:cs typeface="Times New Roman" pitchFamily="18" charset="0"/>
            </a:endParaRPr>
          </a:p>
        </p:txBody>
      </p:sp>
      <p:sp>
        <p:nvSpPr>
          <p:cNvPr id="25613" name="Text Box 13"/>
          <p:cNvSpPr txBox="1">
            <a:spLocks noChangeArrowheads="1"/>
          </p:cNvSpPr>
          <p:nvPr/>
        </p:nvSpPr>
        <p:spPr bwMode="auto">
          <a:xfrm>
            <a:off x="5784850" y="5675991"/>
            <a:ext cx="444352"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O</a:t>
            </a:r>
          </a:p>
        </p:txBody>
      </p:sp>
      <p:sp>
        <p:nvSpPr>
          <p:cNvPr id="25614" name="Text Box 14"/>
          <p:cNvSpPr txBox="1">
            <a:spLocks noChangeArrowheads="1"/>
          </p:cNvSpPr>
          <p:nvPr/>
        </p:nvSpPr>
        <p:spPr bwMode="auto">
          <a:xfrm>
            <a:off x="2505075" y="6263366"/>
            <a:ext cx="944489"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N</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H</a:t>
            </a:r>
            <a:r>
              <a:rPr lang="en-US" sz="2800" baseline="-25000">
                <a:latin typeface="Times New Roman" pitchFamily="18" charset="0"/>
                <a:cs typeface="Times New Roman" pitchFamily="18" charset="0"/>
              </a:rPr>
              <a:t>4</a:t>
            </a:r>
            <a:endParaRPr lang="en-US" sz="2800">
              <a:latin typeface="Times New Roman" pitchFamily="18" charset="0"/>
              <a:cs typeface="Times New Roman" pitchFamily="18" charset="0"/>
            </a:endParaRPr>
          </a:p>
        </p:txBody>
      </p:sp>
      <p:sp>
        <p:nvSpPr>
          <p:cNvPr id="25615" name="Text Box 15"/>
          <p:cNvSpPr txBox="1">
            <a:spLocks noChangeArrowheads="1"/>
          </p:cNvSpPr>
          <p:nvPr/>
        </p:nvSpPr>
        <p:spPr bwMode="auto">
          <a:xfrm>
            <a:off x="5597525" y="6225266"/>
            <a:ext cx="824265"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NH</a:t>
            </a:r>
            <a:r>
              <a:rPr lang="en-US" sz="2800" baseline="-25000">
                <a:latin typeface="Times New Roman" pitchFamily="18" charset="0"/>
                <a:cs typeface="Times New Roman" pitchFamily="18" charset="0"/>
              </a:rPr>
              <a:t>2</a:t>
            </a:r>
            <a:endParaRPr lang="en-US"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0" y="3352800"/>
            <a:ext cx="9144000" cy="2865438"/>
            <a:chOff x="0" y="2112"/>
            <a:chExt cx="5760" cy="1805"/>
          </a:xfrm>
        </p:grpSpPr>
        <p:pic>
          <p:nvPicPr>
            <p:cNvPr id="41990" name="Picture 6"/>
            <p:cNvPicPr>
              <a:picLocks noChangeAspect="1" noChangeArrowheads="1"/>
            </p:cNvPicPr>
            <p:nvPr/>
          </p:nvPicPr>
          <p:blipFill>
            <a:blip r:embed="rId2"/>
            <a:srcRect/>
            <a:stretch>
              <a:fillRect/>
            </a:stretch>
          </p:blipFill>
          <p:spPr bwMode="auto">
            <a:xfrm>
              <a:off x="0" y="2160"/>
              <a:ext cx="5760" cy="1757"/>
            </a:xfrm>
            <a:prstGeom prst="rect">
              <a:avLst/>
            </a:prstGeom>
            <a:noFill/>
            <a:ln w="9525">
              <a:noFill/>
              <a:miter lim="800000"/>
              <a:headEnd/>
              <a:tailEnd/>
            </a:ln>
          </p:spPr>
        </p:pic>
        <p:pic>
          <p:nvPicPr>
            <p:cNvPr id="41991" name="Picture 7"/>
            <p:cNvPicPr>
              <a:picLocks noChangeAspect="1" noChangeArrowheads="1"/>
            </p:cNvPicPr>
            <p:nvPr/>
          </p:nvPicPr>
          <p:blipFill>
            <a:blip r:embed="rId3"/>
            <a:srcRect/>
            <a:stretch>
              <a:fillRect/>
            </a:stretch>
          </p:blipFill>
          <p:spPr bwMode="auto">
            <a:xfrm>
              <a:off x="4368" y="2112"/>
              <a:ext cx="816" cy="255"/>
            </a:xfrm>
            <a:prstGeom prst="rect">
              <a:avLst/>
            </a:prstGeom>
            <a:noFill/>
            <a:ln w="9525">
              <a:noFill/>
              <a:miter lim="800000"/>
              <a:headEnd/>
              <a:tailEnd/>
            </a:ln>
          </p:spPr>
        </p:pic>
      </p:grpSp>
      <p:sp>
        <p:nvSpPr>
          <p:cNvPr id="8" name="Rectangle 7"/>
          <p:cNvSpPr/>
          <p:nvPr/>
        </p:nvSpPr>
        <p:spPr>
          <a:xfrm>
            <a:off x="0" y="785794"/>
            <a:ext cx="8715404" cy="2677656"/>
          </a:xfrm>
          <a:prstGeom prst="rect">
            <a:avLst/>
          </a:prstGeom>
        </p:spPr>
        <p:txBody>
          <a:bodyPr wrap="square">
            <a:spAutoFit/>
          </a:bodyPr>
          <a:lstStyle/>
          <a:p>
            <a:pPr marL="779463" marR="36576" indent="-514350" algn="just">
              <a:buClr>
                <a:srgbClr val="C00000"/>
              </a:buClr>
              <a:buSzPct val="80000"/>
              <a:buFont typeface="Wingdings" pitchFamily="2" charset="2"/>
              <a:buChar char="v"/>
            </a:pPr>
            <a:r>
              <a:rPr lang="en-SG" sz="2800" b="1" dirty="0" smtClean="0">
                <a:solidFill>
                  <a:srgbClr val="C00000"/>
                </a:solidFill>
                <a:latin typeface="Times New Roman" pitchFamily="18" charset="0"/>
                <a:cs typeface="Times New Roman" pitchFamily="18" charset="0"/>
              </a:rPr>
              <a:t>Ionic compound</a:t>
            </a:r>
            <a:r>
              <a:rPr lang="en-SG" sz="2800" b="1" dirty="0" smtClean="0">
                <a:latin typeface="Times New Roman" pitchFamily="18" charset="0"/>
                <a:cs typeface="Times New Roman" pitchFamily="18" charset="0"/>
              </a:rPr>
              <a:t>: A combination of </a:t>
            </a:r>
            <a:r>
              <a:rPr lang="en-SG" sz="2800" b="1" dirty="0" err="1" smtClean="0">
                <a:latin typeface="Times New Roman" pitchFamily="18" charset="0"/>
                <a:cs typeface="Times New Roman" pitchFamily="18" charset="0"/>
              </a:rPr>
              <a:t>cations</a:t>
            </a:r>
            <a:r>
              <a:rPr lang="en-SG" sz="2800" b="1" dirty="0" smtClean="0">
                <a:latin typeface="Times New Roman" pitchFamily="18" charset="0"/>
                <a:cs typeface="Times New Roman" pitchFamily="18" charset="0"/>
              </a:rPr>
              <a:t> and an anions.</a:t>
            </a:r>
          </a:p>
          <a:p>
            <a:pPr marL="779463" marR="36576" indent="-514350" algn="just">
              <a:buClr>
                <a:srgbClr val="C00000"/>
              </a:buClr>
              <a:buSzPct val="80000"/>
              <a:buFont typeface="Wingdings" pitchFamily="2" charset="2"/>
              <a:buChar char="v"/>
            </a:pPr>
            <a:r>
              <a:rPr lang="en-SG" sz="2800" b="1" dirty="0" smtClean="0">
                <a:latin typeface="Times New Roman" pitchFamily="18" charset="0"/>
                <a:cs typeface="Times New Roman" pitchFamily="18" charset="0"/>
              </a:rPr>
              <a:t>The formula is usually the same as the empirical formula.</a:t>
            </a:r>
          </a:p>
          <a:p>
            <a:pPr marL="779463" marR="36576" indent="-514350" algn="just">
              <a:buClr>
                <a:srgbClr val="C00000"/>
              </a:buClr>
              <a:buSzPct val="80000"/>
              <a:buFont typeface="Wingdings" pitchFamily="2" charset="2"/>
              <a:buChar char="v"/>
            </a:pPr>
            <a:r>
              <a:rPr lang="en-SG" sz="2800" b="1" dirty="0" smtClean="0">
                <a:latin typeface="Times New Roman" pitchFamily="18" charset="0"/>
                <a:cs typeface="Times New Roman" pitchFamily="18" charset="0"/>
              </a:rPr>
              <a:t>The sum of the charges on the </a:t>
            </a:r>
            <a:r>
              <a:rPr lang="en-SG" sz="2800" b="1" dirty="0" err="1" smtClean="0">
                <a:latin typeface="Times New Roman" pitchFamily="18" charset="0"/>
                <a:cs typeface="Times New Roman" pitchFamily="18" charset="0"/>
              </a:rPr>
              <a:t>cation</a:t>
            </a:r>
            <a:r>
              <a:rPr lang="en-SG" sz="2800" b="1" dirty="0" smtClean="0">
                <a:latin typeface="Times New Roman" pitchFamily="18" charset="0"/>
                <a:cs typeface="Times New Roman" pitchFamily="18" charset="0"/>
              </a:rPr>
              <a:t>(s) and anion(s) in each formula unit must equal zero.</a:t>
            </a:r>
          </a:p>
        </p:txBody>
      </p:sp>
      <p:sp>
        <p:nvSpPr>
          <p:cNvPr id="26628" name="Text Box 4"/>
          <p:cNvSpPr txBox="1">
            <a:spLocks noChangeArrowheads="1"/>
          </p:cNvSpPr>
          <p:nvPr/>
        </p:nvSpPr>
        <p:spPr bwMode="auto">
          <a:xfrm>
            <a:off x="3111339" y="6000768"/>
            <a:ext cx="3103735" cy="400110"/>
          </a:xfrm>
          <a:prstGeom prst="rect">
            <a:avLst/>
          </a:prstGeom>
          <a:noFill/>
          <a:ln w="9525">
            <a:noFill/>
            <a:miter lim="800000"/>
            <a:headEnd/>
            <a:tailEnd/>
          </a:ln>
        </p:spPr>
        <p:txBody>
          <a:bodyPr wrap="none">
            <a:spAutoFit/>
          </a:bodyPr>
          <a:lstStyle/>
          <a:p>
            <a:pPr algn="ctr"/>
            <a:r>
              <a:rPr lang="en-US" sz="2000" dirty="0">
                <a:latin typeface="Times New Roman" pitchFamily="18" charset="0"/>
                <a:cs typeface="Times New Roman" pitchFamily="18" charset="0"/>
              </a:rPr>
              <a:t>The ionic compound </a:t>
            </a:r>
            <a:r>
              <a:rPr lang="en-US" sz="2000" dirty="0" err="1" smtClean="0">
                <a:latin typeface="Times New Roman" pitchFamily="18" charset="0"/>
                <a:cs typeface="Times New Roman" pitchFamily="18" charset="0"/>
              </a:rPr>
              <a:t>NaCl</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9" name="Title 1"/>
          <p:cNvSpPr txBox="1">
            <a:spLocks/>
          </p:cNvSpPr>
          <p:nvPr/>
        </p:nvSpPr>
        <p:spPr>
          <a:xfrm>
            <a:off x="0" y="0"/>
            <a:ext cx="9144000" cy="785817"/>
          </a:xfrm>
          <a:prstGeom prst="rect">
            <a:avLst/>
          </a:prstGeom>
        </p:spPr>
        <p:txBody>
          <a:bodyPr>
            <a:noAutofit/>
          </a:bodyPr>
          <a:lstStyle/>
          <a:p>
            <a:pPr algn="ctr"/>
            <a:r>
              <a:rPr lang="en-US" sz="4000" b="1" dirty="0" smtClean="0">
                <a:solidFill>
                  <a:srgbClr val="C00000"/>
                </a:solidFill>
              </a:rPr>
              <a:t>Ionic compounds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3"/>
          <p:cNvSpPr txBox="1">
            <a:spLocks noChangeArrowheads="1"/>
          </p:cNvSpPr>
          <p:nvPr/>
        </p:nvSpPr>
        <p:spPr bwMode="auto">
          <a:xfrm>
            <a:off x="4048125" y="1600200"/>
            <a:ext cx="1046163" cy="519113"/>
          </a:xfrm>
          <a:prstGeom prst="rect">
            <a:avLst/>
          </a:prstGeom>
          <a:noFill/>
          <a:ln w="9525">
            <a:noFill/>
            <a:miter lim="800000"/>
            <a:headEnd/>
            <a:tailEnd/>
          </a:ln>
        </p:spPr>
        <p:txBody>
          <a:bodyPr wrap="none">
            <a:spAutoFit/>
          </a:bodyPr>
          <a:lstStyle/>
          <a:p>
            <a:pPr algn="ctr"/>
            <a:r>
              <a:rPr lang="en-US"/>
              <a:t>Al</a:t>
            </a:r>
            <a:r>
              <a:rPr lang="en-US" baseline="-25000"/>
              <a:t>2</a:t>
            </a:r>
            <a:r>
              <a:rPr lang="en-US"/>
              <a:t>O</a:t>
            </a:r>
            <a:r>
              <a:rPr lang="en-US" baseline="-25000"/>
              <a:t>3</a:t>
            </a:r>
            <a:endParaRPr lang="en-US"/>
          </a:p>
        </p:txBody>
      </p:sp>
      <p:grpSp>
        <p:nvGrpSpPr>
          <p:cNvPr id="2" name="Group 33"/>
          <p:cNvGrpSpPr>
            <a:grpSpLocks/>
          </p:cNvGrpSpPr>
          <p:nvPr/>
        </p:nvGrpSpPr>
        <p:grpSpPr bwMode="auto">
          <a:xfrm>
            <a:off x="2667000" y="1143000"/>
            <a:ext cx="3621088" cy="533400"/>
            <a:chOff x="1680" y="720"/>
            <a:chExt cx="2281" cy="336"/>
          </a:xfrm>
        </p:grpSpPr>
        <p:grpSp>
          <p:nvGrpSpPr>
            <p:cNvPr id="3" name="Group 9"/>
            <p:cNvGrpSpPr>
              <a:grpSpLocks/>
            </p:cNvGrpSpPr>
            <p:nvPr/>
          </p:nvGrpSpPr>
          <p:grpSpPr bwMode="auto">
            <a:xfrm>
              <a:off x="1680" y="720"/>
              <a:ext cx="960" cy="336"/>
              <a:chOff x="1680" y="720"/>
              <a:chExt cx="960" cy="336"/>
            </a:xfrm>
          </p:grpSpPr>
          <p:sp>
            <p:nvSpPr>
              <p:cNvPr id="43040" name="Text Box 4"/>
              <p:cNvSpPr txBox="1">
                <a:spLocks noChangeArrowheads="1"/>
              </p:cNvSpPr>
              <p:nvPr/>
            </p:nvSpPr>
            <p:spPr bwMode="auto">
              <a:xfrm>
                <a:off x="1680" y="720"/>
                <a:ext cx="918" cy="250"/>
              </a:xfrm>
              <a:prstGeom prst="rect">
                <a:avLst/>
              </a:prstGeom>
              <a:noFill/>
              <a:ln w="9525">
                <a:noFill/>
                <a:miter lim="800000"/>
                <a:headEnd/>
                <a:tailEnd/>
              </a:ln>
            </p:spPr>
            <p:txBody>
              <a:bodyPr wrap="none">
                <a:spAutoFit/>
              </a:bodyPr>
              <a:lstStyle/>
              <a:p>
                <a:pPr algn="ctr"/>
                <a:r>
                  <a:rPr lang="en-US" sz="2000">
                    <a:solidFill>
                      <a:srgbClr val="CC0000"/>
                    </a:solidFill>
                  </a:rPr>
                  <a:t>2 x +3 = +6</a:t>
                </a:r>
              </a:p>
            </p:txBody>
          </p:sp>
          <p:sp>
            <p:nvSpPr>
              <p:cNvPr id="43041" name="Line 7"/>
              <p:cNvSpPr>
                <a:spLocks noChangeShapeType="1"/>
              </p:cNvSpPr>
              <p:nvPr/>
            </p:nvSpPr>
            <p:spPr bwMode="auto">
              <a:xfrm>
                <a:off x="2544" y="912"/>
                <a:ext cx="96" cy="144"/>
              </a:xfrm>
              <a:prstGeom prst="line">
                <a:avLst/>
              </a:prstGeom>
              <a:noFill/>
              <a:ln w="38100">
                <a:solidFill>
                  <a:srgbClr val="CC0000"/>
                </a:solidFill>
                <a:round/>
                <a:headEnd/>
                <a:tailEnd/>
              </a:ln>
            </p:spPr>
            <p:txBody>
              <a:bodyPr/>
              <a:lstStyle/>
              <a:p>
                <a:endParaRPr lang="en-US"/>
              </a:p>
            </p:txBody>
          </p:sp>
        </p:grpSp>
        <p:grpSp>
          <p:nvGrpSpPr>
            <p:cNvPr id="4" name="Group 10"/>
            <p:cNvGrpSpPr>
              <a:grpSpLocks/>
            </p:cNvGrpSpPr>
            <p:nvPr/>
          </p:nvGrpSpPr>
          <p:grpSpPr bwMode="auto">
            <a:xfrm>
              <a:off x="3072" y="720"/>
              <a:ext cx="889" cy="336"/>
              <a:chOff x="3072" y="720"/>
              <a:chExt cx="889" cy="336"/>
            </a:xfrm>
          </p:grpSpPr>
          <p:sp>
            <p:nvSpPr>
              <p:cNvPr id="43038" name="Text Box 6"/>
              <p:cNvSpPr txBox="1">
                <a:spLocks noChangeArrowheads="1"/>
              </p:cNvSpPr>
              <p:nvPr/>
            </p:nvSpPr>
            <p:spPr bwMode="auto">
              <a:xfrm>
                <a:off x="3123" y="720"/>
                <a:ext cx="838" cy="250"/>
              </a:xfrm>
              <a:prstGeom prst="rect">
                <a:avLst/>
              </a:prstGeom>
              <a:noFill/>
              <a:ln w="9525">
                <a:noFill/>
                <a:miter lim="800000"/>
                <a:headEnd/>
                <a:tailEnd/>
              </a:ln>
            </p:spPr>
            <p:txBody>
              <a:bodyPr wrap="none">
                <a:spAutoFit/>
              </a:bodyPr>
              <a:lstStyle/>
              <a:p>
                <a:pPr algn="ctr"/>
                <a:r>
                  <a:rPr lang="en-US" sz="2000">
                    <a:solidFill>
                      <a:srgbClr val="CC0000"/>
                    </a:solidFill>
                  </a:rPr>
                  <a:t>3 x -2 = -6</a:t>
                </a:r>
              </a:p>
            </p:txBody>
          </p:sp>
          <p:sp>
            <p:nvSpPr>
              <p:cNvPr id="43039" name="Line 8"/>
              <p:cNvSpPr>
                <a:spLocks noChangeShapeType="1"/>
              </p:cNvSpPr>
              <p:nvPr/>
            </p:nvSpPr>
            <p:spPr bwMode="auto">
              <a:xfrm flipH="1">
                <a:off x="3072" y="912"/>
                <a:ext cx="96" cy="144"/>
              </a:xfrm>
              <a:prstGeom prst="line">
                <a:avLst/>
              </a:prstGeom>
              <a:noFill/>
              <a:ln w="38100">
                <a:solidFill>
                  <a:srgbClr val="CC0000"/>
                </a:solidFill>
                <a:round/>
                <a:headEnd/>
                <a:tailEnd/>
              </a:ln>
            </p:spPr>
            <p:txBody>
              <a:bodyPr/>
              <a:lstStyle/>
              <a:p>
                <a:endParaRPr lang="en-US"/>
              </a:p>
            </p:txBody>
          </p:sp>
        </p:grpSp>
      </p:grpSp>
      <p:sp>
        <p:nvSpPr>
          <p:cNvPr id="27659" name="Text Box 11"/>
          <p:cNvSpPr txBox="1">
            <a:spLocks noChangeArrowheads="1"/>
          </p:cNvSpPr>
          <p:nvPr/>
        </p:nvSpPr>
        <p:spPr bwMode="auto">
          <a:xfrm>
            <a:off x="3200400" y="1981200"/>
            <a:ext cx="776288" cy="519113"/>
          </a:xfrm>
          <a:prstGeom prst="rect">
            <a:avLst/>
          </a:prstGeom>
          <a:noFill/>
          <a:ln w="9525">
            <a:noFill/>
            <a:miter lim="800000"/>
            <a:headEnd/>
            <a:tailEnd/>
          </a:ln>
        </p:spPr>
        <p:txBody>
          <a:bodyPr wrap="none">
            <a:spAutoFit/>
          </a:bodyPr>
          <a:lstStyle/>
          <a:p>
            <a:pPr algn="ctr"/>
            <a:r>
              <a:rPr lang="en-US">
                <a:solidFill>
                  <a:srgbClr val="CC0000"/>
                </a:solidFill>
              </a:rPr>
              <a:t>Al</a:t>
            </a:r>
            <a:r>
              <a:rPr lang="en-US" baseline="30000">
                <a:solidFill>
                  <a:srgbClr val="CC0000"/>
                </a:solidFill>
              </a:rPr>
              <a:t>3+</a:t>
            </a:r>
            <a:endParaRPr lang="en-US">
              <a:solidFill>
                <a:srgbClr val="CC0000"/>
              </a:solidFill>
            </a:endParaRPr>
          </a:p>
        </p:txBody>
      </p:sp>
      <p:sp>
        <p:nvSpPr>
          <p:cNvPr id="27660" name="Text Box 12"/>
          <p:cNvSpPr txBox="1">
            <a:spLocks noChangeArrowheads="1"/>
          </p:cNvSpPr>
          <p:nvPr/>
        </p:nvSpPr>
        <p:spPr bwMode="auto">
          <a:xfrm>
            <a:off x="5105400" y="1981200"/>
            <a:ext cx="676275" cy="519113"/>
          </a:xfrm>
          <a:prstGeom prst="rect">
            <a:avLst/>
          </a:prstGeom>
          <a:noFill/>
          <a:ln w="9525">
            <a:noFill/>
            <a:miter lim="800000"/>
            <a:headEnd/>
            <a:tailEnd/>
          </a:ln>
        </p:spPr>
        <p:txBody>
          <a:bodyPr wrap="none">
            <a:spAutoFit/>
          </a:bodyPr>
          <a:lstStyle/>
          <a:p>
            <a:pPr algn="ctr"/>
            <a:r>
              <a:rPr lang="en-US">
                <a:solidFill>
                  <a:srgbClr val="CC0000"/>
                </a:solidFill>
              </a:rPr>
              <a:t>O</a:t>
            </a:r>
            <a:r>
              <a:rPr lang="en-US" baseline="30000">
                <a:solidFill>
                  <a:srgbClr val="CC0000"/>
                </a:solidFill>
              </a:rPr>
              <a:t>2-</a:t>
            </a:r>
            <a:endParaRPr lang="en-US">
              <a:solidFill>
                <a:srgbClr val="CC0000"/>
              </a:solidFill>
            </a:endParaRPr>
          </a:p>
        </p:txBody>
      </p:sp>
      <p:sp>
        <p:nvSpPr>
          <p:cNvPr id="43016" name="Text Box 13"/>
          <p:cNvSpPr txBox="1">
            <a:spLocks noChangeArrowheads="1"/>
          </p:cNvSpPr>
          <p:nvPr/>
        </p:nvSpPr>
        <p:spPr bwMode="auto">
          <a:xfrm>
            <a:off x="4005263" y="3267075"/>
            <a:ext cx="1130300" cy="519113"/>
          </a:xfrm>
          <a:prstGeom prst="rect">
            <a:avLst/>
          </a:prstGeom>
          <a:noFill/>
          <a:ln w="9525">
            <a:noFill/>
            <a:miter lim="800000"/>
            <a:headEnd/>
            <a:tailEnd/>
          </a:ln>
        </p:spPr>
        <p:txBody>
          <a:bodyPr wrap="none">
            <a:spAutoFit/>
          </a:bodyPr>
          <a:lstStyle/>
          <a:p>
            <a:pPr algn="ctr"/>
            <a:r>
              <a:rPr lang="en-US"/>
              <a:t>CaBr</a:t>
            </a:r>
            <a:r>
              <a:rPr lang="en-US" baseline="-25000"/>
              <a:t>2</a:t>
            </a:r>
            <a:endParaRPr lang="en-US"/>
          </a:p>
        </p:txBody>
      </p:sp>
      <p:grpSp>
        <p:nvGrpSpPr>
          <p:cNvPr id="5" name="Group 32"/>
          <p:cNvGrpSpPr>
            <a:grpSpLocks/>
          </p:cNvGrpSpPr>
          <p:nvPr/>
        </p:nvGrpSpPr>
        <p:grpSpPr bwMode="auto">
          <a:xfrm>
            <a:off x="2667000" y="2809875"/>
            <a:ext cx="3621088" cy="533400"/>
            <a:chOff x="1680" y="1770"/>
            <a:chExt cx="2281" cy="336"/>
          </a:xfrm>
        </p:grpSpPr>
        <p:grpSp>
          <p:nvGrpSpPr>
            <p:cNvPr id="6" name="Group 14"/>
            <p:cNvGrpSpPr>
              <a:grpSpLocks/>
            </p:cNvGrpSpPr>
            <p:nvPr/>
          </p:nvGrpSpPr>
          <p:grpSpPr bwMode="auto">
            <a:xfrm>
              <a:off x="1680" y="1770"/>
              <a:ext cx="960" cy="336"/>
              <a:chOff x="1680" y="720"/>
              <a:chExt cx="960" cy="336"/>
            </a:xfrm>
          </p:grpSpPr>
          <p:sp>
            <p:nvSpPr>
              <p:cNvPr id="43034" name="Text Box 15"/>
              <p:cNvSpPr txBox="1">
                <a:spLocks noChangeArrowheads="1"/>
              </p:cNvSpPr>
              <p:nvPr/>
            </p:nvSpPr>
            <p:spPr bwMode="auto">
              <a:xfrm>
                <a:off x="1680" y="720"/>
                <a:ext cx="918" cy="250"/>
              </a:xfrm>
              <a:prstGeom prst="rect">
                <a:avLst/>
              </a:prstGeom>
              <a:noFill/>
              <a:ln w="9525">
                <a:noFill/>
                <a:miter lim="800000"/>
                <a:headEnd/>
                <a:tailEnd/>
              </a:ln>
            </p:spPr>
            <p:txBody>
              <a:bodyPr wrap="none">
                <a:spAutoFit/>
              </a:bodyPr>
              <a:lstStyle/>
              <a:p>
                <a:pPr algn="ctr"/>
                <a:r>
                  <a:rPr lang="en-US" sz="2000">
                    <a:solidFill>
                      <a:srgbClr val="CC0000"/>
                    </a:solidFill>
                  </a:rPr>
                  <a:t>1 x +2 = +2</a:t>
                </a:r>
              </a:p>
            </p:txBody>
          </p:sp>
          <p:sp>
            <p:nvSpPr>
              <p:cNvPr id="43035" name="Line 16"/>
              <p:cNvSpPr>
                <a:spLocks noChangeShapeType="1"/>
              </p:cNvSpPr>
              <p:nvPr/>
            </p:nvSpPr>
            <p:spPr bwMode="auto">
              <a:xfrm>
                <a:off x="2544" y="912"/>
                <a:ext cx="96" cy="144"/>
              </a:xfrm>
              <a:prstGeom prst="line">
                <a:avLst/>
              </a:prstGeom>
              <a:noFill/>
              <a:ln w="38100">
                <a:solidFill>
                  <a:srgbClr val="CC0000"/>
                </a:solidFill>
                <a:round/>
                <a:headEnd/>
                <a:tailEnd/>
              </a:ln>
            </p:spPr>
            <p:txBody>
              <a:bodyPr/>
              <a:lstStyle/>
              <a:p>
                <a:endParaRPr lang="en-US"/>
              </a:p>
            </p:txBody>
          </p:sp>
        </p:grpSp>
        <p:grpSp>
          <p:nvGrpSpPr>
            <p:cNvPr id="7" name="Group 17"/>
            <p:cNvGrpSpPr>
              <a:grpSpLocks/>
            </p:cNvGrpSpPr>
            <p:nvPr/>
          </p:nvGrpSpPr>
          <p:grpSpPr bwMode="auto">
            <a:xfrm>
              <a:off x="3072" y="1770"/>
              <a:ext cx="889" cy="336"/>
              <a:chOff x="3072" y="720"/>
              <a:chExt cx="889" cy="336"/>
            </a:xfrm>
          </p:grpSpPr>
          <p:sp>
            <p:nvSpPr>
              <p:cNvPr id="43032" name="Text Box 18"/>
              <p:cNvSpPr txBox="1">
                <a:spLocks noChangeArrowheads="1"/>
              </p:cNvSpPr>
              <p:nvPr/>
            </p:nvSpPr>
            <p:spPr bwMode="auto">
              <a:xfrm>
                <a:off x="3123" y="720"/>
                <a:ext cx="838" cy="250"/>
              </a:xfrm>
              <a:prstGeom prst="rect">
                <a:avLst/>
              </a:prstGeom>
              <a:noFill/>
              <a:ln w="9525">
                <a:noFill/>
                <a:miter lim="800000"/>
                <a:headEnd/>
                <a:tailEnd/>
              </a:ln>
            </p:spPr>
            <p:txBody>
              <a:bodyPr wrap="none">
                <a:spAutoFit/>
              </a:bodyPr>
              <a:lstStyle/>
              <a:p>
                <a:pPr algn="ctr"/>
                <a:r>
                  <a:rPr lang="en-US" sz="2000">
                    <a:solidFill>
                      <a:srgbClr val="CC0000"/>
                    </a:solidFill>
                  </a:rPr>
                  <a:t>2 x -1 = -2</a:t>
                </a:r>
              </a:p>
            </p:txBody>
          </p:sp>
          <p:sp>
            <p:nvSpPr>
              <p:cNvPr id="43033" name="Line 19"/>
              <p:cNvSpPr>
                <a:spLocks noChangeShapeType="1"/>
              </p:cNvSpPr>
              <p:nvPr/>
            </p:nvSpPr>
            <p:spPr bwMode="auto">
              <a:xfrm flipH="1">
                <a:off x="3072" y="912"/>
                <a:ext cx="96" cy="144"/>
              </a:xfrm>
              <a:prstGeom prst="line">
                <a:avLst/>
              </a:prstGeom>
              <a:noFill/>
              <a:ln w="38100">
                <a:solidFill>
                  <a:srgbClr val="CC0000"/>
                </a:solidFill>
                <a:round/>
                <a:headEnd/>
                <a:tailEnd/>
              </a:ln>
            </p:spPr>
            <p:txBody>
              <a:bodyPr/>
              <a:lstStyle/>
              <a:p>
                <a:endParaRPr lang="en-US"/>
              </a:p>
            </p:txBody>
          </p:sp>
        </p:grpSp>
      </p:grpSp>
      <p:sp>
        <p:nvSpPr>
          <p:cNvPr id="27668" name="Text Box 20"/>
          <p:cNvSpPr txBox="1">
            <a:spLocks noChangeArrowheads="1"/>
          </p:cNvSpPr>
          <p:nvPr/>
        </p:nvSpPr>
        <p:spPr bwMode="auto">
          <a:xfrm>
            <a:off x="3130550" y="3648075"/>
            <a:ext cx="915988" cy="519113"/>
          </a:xfrm>
          <a:prstGeom prst="rect">
            <a:avLst/>
          </a:prstGeom>
          <a:noFill/>
          <a:ln w="9525">
            <a:noFill/>
            <a:miter lim="800000"/>
            <a:headEnd/>
            <a:tailEnd/>
          </a:ln>
        </p:spPr>
        <p:txBody>
          <a:bodyPr wrap="none">
            <a:spAutoFit/>
          </a:bodyPr>
          <a:lstStyle/>
          <a:p>
            <a:pPr algn="ctr"/>
            <a:r>
              <a:rPr lang="en-US">
                <a:solidFill>
                  <a:srgbClr val="CC0000"/>
                </a:solidFill>
              </a:rPr>
              <a:t>Ca</a:t>
            </a:r>
            <a:r>
              <a:rPr lang="en-US" baseline="30000">
                <a:solidFill>
                  <a:srgbClr val="CC0000"/>
                </a:solidFill>
              </a:rPr>
              <a:t>2+</a:t>
            </a:r>
            <a:endParaRPr lang="en-US">
              <a:solidFill>
                <a:srgbClr val="CC0000"/>
              </a:solidFill>
            </a:endParaRPr>
          </a:p>
        </p:txBody>
      </p:sp>
      <p:sp>
        <p:nvSpPr>
          <p:cNvPr id="27669" name="Text Box 21"/>
          <p:cNvSpPr txBox="1">
            <a:spLocks noChangeArrowheads="1"/>
          </p:cNvSpPr>
          <p:nvPr/>
        </p:nvSpPr>
        <p:spPr bwMode="auto">
          <a:xfrm>
            <a:off x="5132388" y="3648075"/>
            <a:ext cx="620712" cy="519113"/>
          </a:xfrm>
          <a:prstGeom prst="rect">
            <a:avLst/>
          </a:prstGeom>
          <a:noFill/>
          <a:ln w="9525">
            <a:noFill/>
            <a:miter lim="800000"/>
            <a:headEnd/>
            <a:tailEnd/>
          </a:ln>
        </p:spPr>
        <p:txBody>
          <a:bodyPr wrap="none">
            <a:spAutoFit/>
          </a:bodyPr>
          <a:lstStyle/>
          <a:p>
            <a:pPr algn="ctr"/>
            <a:r>
              <a:rPr lang="en-US">
                <a:solidFill>
                  <a:srgbClr val="CC0000"/>
                </a:solidFill>
              </a:rPr>
              <a:t>Br</a:t>
            </a:r>
            <a:r>
              <a:rPr lang="en-US" b="1" baseline="30000">
                <a:solidFill>
                  <a:srgbClr val="CC0000"/>
                </a:solidFill>
              </a:rPr>
              <a:t>-</a:t>
            </a:r>
            <a:endParaRPr lang="en-US" b="1">
              <a:solidFill>
                <a:srgbClr val="CC0000"/>
              </a:solidFill>
            </a:endParaRPr>
          </a:p>
        </p:txBody>
      </p:sp>
      <p:sp>
        <p:nvSpPr>
          <p:cNvPr id="43020" name="Text Box 22"/>
          <p:cNvSpPr txBox="1">
            <a:spLocks noChangeArrowheads="1"/>
          </p:cNvSpPr>
          <p:nvPr/>
        </p:nvSpPr>
        <p:spPr bwMode="auto">
          <a:xfrm>
            <a:off x="3851275" y="5257800"/>
            <a:ext cx="1443038" cy="519113"/>
          </a:xfrm>
          <a:prstGeom prst="rect">
            <a:avLst/>
          </a:prstGeom>
          <a:noFill/>
          <a:ln w="9525">
            <a:noFill/>
            <a:miter lim="800000"/>
            <a:headEnd/>
            <a:tailEnd/>
          </a:ln>
        </p:spPr>
        <p:txBody>
          <a:bodyPr wrap="none">
            <a:spAutoFit/>
          </a:bodyPr>
          <a:lstStyle/>
          <a:p>
            <a:pPr algn="ctr"/>
            <a:r>
              <a:rPr lang="en-US"/>
              <a:t>Na</a:t>
            </a:r>
            <a:r>
              <a:rPr lang="en-US" baseline="-25000"/>
              <a:t>2</a:t>
            </a:r>
            <a:r>
              <a:rPr lang="en-US"/>
              <a:t>CO</a:t>
            </a:r>
            <a:r>
              <a:rPr lang="en-US" baseline="-25000"/>
              <a:t>3</a:t>
            </a:r>
          </a:p>
        </p:txBody>
      </p:sp>
      <p:grpSp>
        <p:nvGrpSpPr>
          <p:cNvPr id="8" name="Group 31"/>
          <p:cNvGrpSpPr>
            <a:grpSpLocks/>
          </p:cNvGrpSpPr>
          <p:nvPr/>
        </p:nvGrpSpPr>
        <p:grpSpPr bwMode="auto">
          <a:xfrm>
            <a:off x="2668588" y="4800600"/>
            <a:ext cx="3621087" cy="533400"/>
            <a:chOff x="1681" y="3024"/>
            <a:chExt cx="2281" cy="336"/>
          </a:xfrm>
        </p:grpSpPr>
        <p:grpSp>
          <p:nvGrpSpPr>
            <p:cNvPr id="9" name="Group 23"/>
            <p:cNvGrpSpPr>
              <a:grpSpLocks/>
            </p:cNvGrpSpPr>
            <p:nvPr/>
          </p:nvGrpSpPr>
          <p:grpSpPr bwMode="auto">
            <a:xfrm>
              <a:off x="1681" y="3024"/>
              <a:ext cx="960" cy="336"/>
              <a:chOff x="1680" y="720"/>
              <a:chExt cx="960" cy="336"/>
            </a:xfrm>
          </p:grpSpPr>
          <p:sp>
            <p:nvSpPr>
              <p:cNvPr id="43028" name="Text Box 24"/>
              <p:cNvSpPr txBox="1">
                <a:spLocks noChangeArrowheads="1"/>
              </p:cNvSpPr>
              <p:nvPr/>
            </p:nvSpPr>
            <p:spPr bwMode="auto">
              <a:xfrm>
                <a:off x="1680" y="720"/>
                <a:ext cx="918" cy="250"/>
              </a:xfrm>
              <a:prstGeom prst="rect">
                <a:avLst/>
              </a:prstGeom>
              <a:noFill/>
              <a:ln w="9525">
                <a:noFill/>
                <a:miter lim="800000"/>
                <a:headEnd/>
                <a:tailEnd/>
              </a:ln>
            </p:spPr>
            <p:txBody>
              <a:bodyPr wrap="none">
                <a:spAutoFit/>
              </a:bodyPr>
              <a:lstStyle/>
              <a:p>
                <a:pPr algn="ctr"/>
                <a:r>
                  <a:rPr lang="en-US" sz="2000">
                    <a:solidFill>
                      <a:srgbClr val="CC0000"/>
                    </a:solidFill>
                  </a:rPr>
                  <a:t>2 x +1 = +2</a:t>
                </a:r>
              </a:p>
            </p:txBody>
          </p:sp>
          <p:sp>
            <p:nvSpPr>
              <p:cNvPr id="43029" name="Line 25"/>
              <p:cNvSpPr>
                <a:spLocks noChangeShapeType="1"/>
              </p:cNvSpPr>
              <p:nvPr/>
            </p:nvSpPr>
            <p:spPr bwMode="auto">
              <a:xfrm>
                <a:off x="2544" y="912"/>
                <a:ext cx="96" cy="144"/>
              </a:xfrm>
              <a:prstGeom prst="line">
                <a:avLst/>
              </a:prstGeom>
              <a:noFill/>
              <a:ln w="38100">
                <a:solidFill>
                  <a:srgbClr val="CC0000"/>
                </a:solidFill>
                <a:round/>
                <a:headEnd/>
                <a:tailEnd/>
              </a:ln>
            </p:spPr>
            <p:txBody>
              <a:bodyPr/>
              <a:lstStyle/>
              <a:p>
                <a:endParaRPr lang="en-US"/>
              </a:p>
            </p:txBody>
          </p:sp>
        </p:grpSp>
        <p:grpSp>
          <p:nvGrpSpPr>
            <p:cNvPr id="10" name="Group 26"/>
            <p:cNvGrpSpPr>
              <a:grpSpLocks/>
            </p:cNvGrpSpPr>
            <p:nvPr/>
          </p:nvGrpSpPr>
          <p:grpSpPr bwMode="auto">
            <a:xfrm>
              <a:off x="3073" y="3024"/>
              <a:ext cx="889" cy="336"/>
              <a:chOff x="3072" y="720"/>
              <a:chExt cx="889" cy="336"/>
            </a:xfrm>
          </p:grpSpPr>
          <p:sp>
            <p:nvSpPr>
              <p:cNvPr id="43026" name="Text Box 27"/>
              <p:cNvSpPr txBox="1">
                <a:spLocks noChangeArrowheads="1"/>
              </p:cNvSpPr>
              <p:nvPr/>
            </p:nvSpPr>
            <p:spPr bwMode="auto">
              <a:xfrm>
                <a:off x="3123" y="720"/>
                <a:ext cx="838" cy="250"/>
              </a:xfrm>
              <a:prstGeom prst="rect">
                <a:avLst/>
              </a:prstGeom>
              <a:noFill/>
              <a:ln w="9525">
                <a:noFill/>
                <a:miter lim="800000"/>
                <a:headEnd/>
                <a:tailEnd/>
              </a:ln>
            </p:spPr>
            <p:txBody>
              <a:bodyPr wrap="none">
                <a:spAutoFit/>
              </a:bodyPr>
              <a:lstStyle/>
              <a:p>
                <a:pPr algn="ctr"/>
                <a:r>
                  <a:rPr lang="en-US" sz="2000">
                    <a:solidFill>
                      <a:srgbClr val="CC0000"/>
                    </a:solidFill>
                  </a:rPr>
                  <a:t>1 x -2 = -2</a:t>
                </a:r>
              </a:p>
            </p:txBody>
          </p:sp>
          <p:sp>
            <p:nvSpPr>
              <p:cNvPr id="43027" name="Line 28"/>
              <p:cNvSpPr>
                <a:spLocks noChangeShapeType="1"/>
              </p:cNvSpPr>
              <p:nvPr/>
            </p:nvSpPr>
            <p:spPr bwMode="auto">
              <a:xfrm flipH="1">
                <a:off x="3072" y="912"/>
                <a:ext cx="96" cy="144"/>
              </a:xfrm>
              <a:prstGeom prst="line">
                <a:avLst/>
              </a:prstGeom>
              <a:noFill/>
              <a:ln w="38100">
                <a:solidFill>
                  <a:srgbClr val="CC0000"/>
                </a:solidFill>
                <a:round/>
                <a:headEnd/>
                <a:tailEnd/>
              </a:ln>
            </p:spPr>
            <p:txBody>
              <a:bodyPr/>
              <a:lstStyle/>
              <a:p>
                <a:endParaRPr lang="en-US"/>
              </a:p>
            </p:txBody>
          </p:sp>
        </p:grpSp>
      </p:grpSp>
      <p:sp>
        <p:nvSpPr>
          <p:cNvPr id="27677" name="Text Box 29"/>
          <p:cNvSpPr txBox="1">
            <a:spLocks noChangeArrowheads="1"/>
          </p:cNvSpPr>
          <p:nvPr/>
        </p:nvSpPr>
        <p:spPr bwMode="auto">
          <a:xfrm>
            <a:off x="3198813" y="5638800"/>
            <a:ext cx="781050" cy="519113"/>
          </a:xfrm>
          <a:prstGeom prst="rect">
            <a:avLst/>
          </a:prstGeom>
          <a:noFill/>
          <a:ln w="9525">
            <a:noFill/>
            <a:miter lim="800000"/>
            <a:headEnd/>
            <a:tailEnd/>
          </a:ln>
        </p:spPr>
        <p:txBody>
          <a:bodyPr wrap="none">
            <a:spAutoFit/>
          </a:bodyPr>
          <a:lstStyle/>
          <a:p>
            <a:pPr algn="ctr"/>
            <a:r>
              <a:rPr lang="en-US">
                <a:solidFill>
                  <a:srgbClr val="CC0000"/>
                </a:solidFill>
              </a:rPr>
              <a:t>Na</a:t>
            </a:r>
            <a:r>
              <a:rPr lang="en-US" baseline="30000">
                <a:solidFill>
                  <a:srgbClr val="CC0000"/>
                </a:solidFill>
              </a:rPr>
              <a:t>+</a:t>
            </a:r>
            <a:endParaRPr lang="en-US">
              <a:solidFill>
                <a:srgbClr val="CC0000"/>
              </a:solidFill>
            </a:endParaRPr>
          </a:p>
        </p:txBody>
      </p:sp>
      <p:sp>
        <p:nvSpPr>
          <p:cNvPr id="27678" name="Text Box 30"/>
          <p:cNvSpPr txBox="1">
            <a:spLocks noChangeArrowheads="1"/>
          </p:cNvSpPr>
          <p:nvPr/>
        </p:nvSpPr>
        <p:spPr bwMode="auto">
          <a:xfrm>
            <a:off x="5180013" y="5638800"/>
            <a:ext cx="1068387" cy="519113"/>
          </a:xfrm>
          <a:prstGeom prst="rect">
            <a:avLst/>
          </a:prstGeom>
          <a:noFill/>
          <a:ln w="9525">
            <a:noFill/>
            <a:miter lim="800000"/>
            <a:headEnd/>
            <a:tailEnd/>
          </a:ln>
        </p:spPr>
        <p:txBody>
          <a:bodyPr wrap="none">
            <a:spAutoFit/>
          </a:bodyPr>
          <a:lstStyle/>
          <a:p>
            <a:pPr algn="ctr"/>
            <a:r>
              <a:rPr lang="en-US">
                <a:solidFill>
                  <a:srgbClr val="CC0000"/>
                </a:solidFill>
              </a:rPr>
              <a:t>CO</a:t>
            </a:r>
            <a:r>
              <a:rPr lang="en-US" baseline="-25000">
                <a:solidFill>
                  <a:srgbClr val="CC0000"/>
                </a:solidFill>
              </a:rPr>
              <a:t>3</a:t>
            </a:r>
            <a:r>
              <a:rPr lang="en-US" baseline="30000">
                <a:solidFill>
                  <a:srgbClr val="CC0000"/>
                </a:solidFill>
              </a:rPr>
              <a:t>2</a:t>
            </a:r>
            <a:r>
              <a:rPr lang="en-US" b="1" baseline="30000">
                <a:solidFill>
                  <a:srgbClr val="CC0000"/>
                </a:solidFill>
              </a:rPr>
              <a:t>-</a:t>
            </a:r>
            <a:endParaRPr lang="en-US" b="1">
              <a:solidFill>
                <a:srgbClr val="CC0000"/>
              </a:solidFill>
            </a:endParaRPr>
          </a:p>
        </p:txBody>
      </p:sp>
      <p:sp>
        <p:nvSpPr>
          <p:cNvPr id="34" name="Title 1"/>
          <p:cNvSpPr txBox="1">
            <a:spLocks/>
          </p:cNvSpPr>
          <p:nvPr/>
        </p:nvSpPr>
        <p:spPr>
          <a:xfrm>
            <a:off x="0" y="0"/>
            <a:ext cx="9144000" cy="785817"/>
          </a:xfrm>
          <a:prstGeom prst="rect">
            <a:avLst/>
          </a:prstGeom>
        </p:spPr>
        <p:txBody>
          <a:bodyPr>
            <a:noAutofit/>
          </a:bodyPr>
          <a:lstStyle/>
          <a:p>
            <a:pPr algn="ctr"/>
            <a:r>
              <a:rPr lang="en-US" sz="4000" b="1" dirty="0" smtClean="0">
                <a:solidFill>
                  <a:srgbClr val="C00000"/>
                </a:solidFill>
              </a:rPr>
              <a:t>Formula of Ionic Compounds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Compounds</a:t>
            </a:r>
          </a:p>
        </p:txBody>
      </p:sp>
      <p:sp>
        <p:nvSpPr>
          <p:cNvPr id="6" name="Rectangle 5"/>
          <p:cNvSpPr/>
          <p:nvPr/>
        </p:nvSpPr>
        <p:spPr>
          <a:xfrm>
            <a:off x="0" y="785794"/>
            <a:ext cx="9144000" cy="4832092"/>
          </a:xfrm>
          <a:prstGeom prst="rect">
            <a:avLst/>
          </a:prstGeom>
        </p:spPr>
        <p:txBody>
          <a:bodyPr wrap="square">
            <a:spAutoFit/>
          </a:bodyPr>
          <a:lstStyle/>
          <a:p>
            <a:pPr marL="779463" marR="36576" indent="-514350">
              <a:buClr>
                <a:srgbClr val="C00000"/>
              </a:buClr>
              <a:buSzPct val="80000"/>
              <a:buFont typeface="Wingdings" pitchFamily="2" charset="2"/>
              <a:buChar char="v"/>
            </a:pPr>
            <a:r>
              <a:rPr lang="en-SG" sz="2800" dirty="0" smtClean="0">
                <a:latin typeface="Times New Roman" pitchFamily="18" charset="0"/>
                <a:cs typeface="Times New Roman" pitchFamily="18" charset="0"/>
              </a:rPr>
              <a:t>A chemical compound is a pure chemical substance consisting of two or more different chemical elements that can be separated into simpler substances by chemical reactions.</a:t>
            </a:r>
          </a:p>
          <a:p>
            <a:pPr marL="779463" marR="36576" indent="-514350">
              <a:buClr>
                <a:srgbClr val="C00000"/>
              </a:buClr>
              <a:buSzPct val="80000"/>
              <a:buFont typeface="Wingdings" pitchFamily="2" charset="2"/>
              <a:buChar char="v"/>
            </a:pPr>
            <a:endParaRPr lang="en-SG" sz="2800" dirty="0" smtClean="0">
              <a:latin typeface="Times New Roman" pitchFamily="18" charset="0"/>
              <a:cs typeface="Times New Roman" pitchFamily="18" charset="0"/>
            </a:endParaRPr>
          </a:p>
          <a:p>
            <a:pPr marL="779463" marR="36576" indent="-514350">
              <a:buClr>
                <a:srgbClr val="C00000"/>
              </a:buClr>
              <a:buSzPct val="80000"/>
              <a:buFont typeface="Wingdings" pitchFamily="2" charset="2"/>
              <a:buChar char="v"/>
            </a:pPr>
            <a:r>
              <a:rPr lang="en-SG" sz="2800" dirty="0" smtClean="0">
                <a:latin typeface="Times New Roman" pitchFamily="18" charset="0"/>
                <a:cs typeface="Times New Roman" pitchFamily="18" charset="0"/>
              </a:rPr>
              <a:t>Chemical compounds have a unique and defined chemical structure; they consist of a fixed ratio of atoms.</a:t>
            </a:r>
          </a:p>
          <a:p>
            <a:pPr marL="779463" marR="36576" indent="-514350">
              <a:buClr>
                <a:srgbClr val="C00000"/>
              </a:buClr>
              <a:buSzPct val="80000"/>
              <a:buFont typeface="Wingdings" pitchFamily="2" charset="2"/>
              <a:buChar char="v"/>
            </a:pPr>
            <a:endParaRPr lang="en-SG" sz="2800" dirty="0" smtClean="0">
              <a:latin typeface="Times New Roman" pitchFamily="18" charset="0"/>
              <a:cs typeface="Times New Roman" pitchFamily="18" charset="0"/>
            </a:endParaRPr>
          </a:p>
          <a:p>
            <a:pPr marL="779463" marR="36576" indent="-514350">
              <a:buClr>
                <a:srgbClr val="C00000"/>
              </a:buClr>
              <a:buSzPct val="80000"/>
              <a:buFont typeface="Wingdings" pitchFamily="2" charset="2"/>
              <a:buChar char="v"/>
            </a:pPr>
            <a:r>
              <a:rPr lang="en-SG" sz="2800" dirty="0" smtClean="0">
                <a:latin typeface="Times New Roman" pitchFamily="18" charset="0"/>
                <a:cs typeface="Times New Roman" pitchFamily="18" charset="0"/>
              </a:rPr>
              <a:t>They are held together in a defined spatial arrangement by chemical bonds.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sz="half" idx="1"/>
          </p:nvPr>
        </p:nvSpPr>
        <p:spPr>
          <a:xfrm>
            <a:off x="571472" y="1142984"/>
            <a:ext cx="4305328" cy="4648200"/>
          </a:xfrm>
        </p:spPr>
        <p:txBody>
          <a:bodyPr>
            <a:normAutofit/>
          </a:bodyPr>
          <a:lstStyle/>
          <a:p>
            <a:pPr algn="ctr">
              <a:buNone/>
            </a:pPr>
            <a:r>
              <a:rPr lang="de-DE" b="1" dirty="0" smtClean="0">
                <a:solidFill>
                  <a:srgbClr val="C00000"/>
                </a:solidFill>
                <a:latin typeface="Times New Roman" pitchFamily="18" charset="0"/>
                <a:cs typeface="Times New Roman" pitchFamily="18" charset="0"/>
              </a:rPr>
              <a:t>Organic compounds</a:t>
            </a:r>
          </a:p>
          <a:p>
            <a:pPr lvl="1"/>
            <a:r>
              <a:rPr lang="de-DE" sz="2800" dirty="0" smtClean="0">
                <a:latin typeface="Times New Roman" pitchFamily="18" charset="0"/>
                <a:cs typeface="Times New Roman" pitchFamily="18" charset="0"/>
              </a:rPr>
              <a:t>Contain carbon.</a:t>
            </a:r>
          </a:p>
          <a:p>
            <a:pPr lvl="1"/>
            <a:r>
              <a:rPr lang="de-DE" sz="2800" dirty="0" smtClean="0">
                <a:latin typeface="Times New Roman" pitchFamily="18" charset="0"/>
                <a:cs typeface="Times New Roman" pitchFamily="18" charset="0"/>
              </a:rPr>
              <a:t>Usually in combination with elements such as H, O, N, and S.</a:t>
            </a:r>
          </a:p>
          <a:p>
            <a:pPr lvl="1"/>
            <a:r>
              <a:rPr lang="de-DE" sz="2800" dirty="0" smtClean="0">
                <a:latin typeface="Times New Roman" pitchFamily="18" charset="0"/>
                <a:cs typeface="Times New Roman" pitchFamily="18" charset="0"/>
              </a:rPr>
              <a:t>Can contain functional groups.</a:t>
            </a:r>
          </a:p>
          <a:p>
            <a:pPr lvl="1"/>
            <a:endParaRPr lang="de-DE" sz="2800" dirty="0" smtClean="0">
              <a:latin typeface="Times New Roman" pitchFamily="18" charset="0"/>
              <a:cs typeface="Times New Roman" pitchFamily="18" charset="0"/>
            </a:endParaRPr>
          </a:p>
        </p:txBody>
      </p:sp>
      <p:sp>
        <p:nvSpPr>
          <p:cNvPr id="44036" name="Content Placeholder 3"/>
          <p:cNvSpPr>
            <a:spLocks noGrp="1"/>
          </p:cNvSpPr>
          <p:nvPr>
            <p:ph sz="half" idx="2"/>
          </p:nvPr>
        </p:nvSpPr>
        <p:spPr>
          <a:xfrm>
            <a:off x="4648200" y="1142984"/>
            <a:ext cx="4267200" cy="4648200"/>
          </a:xfrm>
        </p:spPr>
        <p:txBody>
          <a:bodyPr>
            <a:normAutofit/>
          </a:bodyPr>
          <a:lstStyle/>
          <a:p>
            <a:pPr algn="ctr">
              <a:buNone/>
            </a:pPr>
            <a:r>
              <a:rPr lang="de-DE" b="1" dirty="0" smtClean="0">
                <a:solidFill>
                  <a:srgbClr val="C00000"/>
                </a:solidFill>
                <a:latin typeface="Times New Roman" pitchFamily="18" charset="0"/>
                <a:cs typeface="Times New Roman" pitchFamily="18" charset="0"/>
              </a:rPr>
              <a:t>Inorganic compounds</a:t>
            </a:r>
          </a:p>
          <a:p>
            <a:pPr lvl="1"/>
            <a:r>
              <a:rPr lang="de-DE" sz="2800" dirty="0" smtClean="0">
                <a:latin typeface="Times New Roman" pitchFamily="18" charset="0"/>
                <a:cs typeface="Times New Roman" pitchFamily="18" charset="0"/>
              </a:rPr>
              <a:t>All other compounds are classified as inorganic compounds.</a:t>
            </a:r>
          </a:p>
          <a:p>
            <a:pPr lvl="1"/>
            <a:r>
              <a:rPr lang="de-DE" sz="2800" dirty="0" smtClean="0">
                <a:latin typeface="Times New Roman" pitchFamily="18" charset="0"/>
                <a:cs typeface="Times New Roman" pitchFamily="18" charset="0"/>
              </a:rPr>
              <a:t>CO, CO</a:t>
            </a:r>
            <a:r>
              <a:rPr lang="de-DE" sz="2800" baseline="-25000" dirty="0" smtClean="0">
                <a:latin typeface="Times New Roman" pitchFamily="18" charset="0"/>
                <a:cs typeface="Times New Roman" pitchFamily="18" charset="0"/>
              </a:rPr>
              <a:t>2</a:t>
            </a:r>
            <a:r>
              <a:rPr lang="de-DE" sz="2800" dirty="0" smtClean="0">
                <a:latin typeface="Times New Roman" pitchFamily="18" charset="0"/>
                <a:cs typeface="Times New Roman" pitchFamily="18" charset="0"/>
              </a:rPr>
              <a:t>, CS</a:t>
            </a:r>
            <a:r>
              <a:rPr lang="de-DE" sz="2800" baseline="-25000" dirty="0" smtClean="0">
                <a:latin typeface="Times New Roman" pitchFamily="18" charset="0"/>
                <a:cs typeface="Times New Roman" pitchFamily="18" charset="0"/>
              </a:rPr>
              <a:t>2</a:t>
            </a:r>
            <a:r>
              <a:rPr lang="de-DE" sz="2800" dirty="0" smtClean="0">
                <a:latin typeface="Times New Roman" pitchFamily="18" charset="0"/>
                <a:cs typeface="Times New Roman" pitchFamily="18" charset="0"/>
              </a:rPr>
              <a:t>, and compounds containing CN</a:t>
            </a:r>
            <a:r>
              <a:rPr lang="de-DE" sz="2800" baseline="30000" dirty="0" smtClean="0">
                <a:latin typeface="Times New Roman" pitchFamily="18" charset="0"/>
                <a:cs typeface="Times New Roman" pitchFamily="18" charset="0"/>
              </a:rPr>
              <a:t>−</a:t>
            </a:r>
            <a:r>
              <a:rPr lang="de-DE" sz="2800" dirty="0" smtClean="0">
                <a:latin typeface="Times New Roman" pitchFamily="18" charset="0"/>
                <a:cs typeface="Times New Roman" pitchFamily="18" charset="0"/>
              </a:rPr>
              <a:t>, CO</a:t>
            </a:r>
            <a:r>
              <a:rPr lang="de-DE" sz="2800" baseline="-25000" dirty="0" smtClean="0">
                <a:latin typeface="Times New Roman" pitchFamily="18" charset="0"/>
                <a:cs typeface="Times New Roman" pitchFamily="18" charset="0"/>
              </a:rPr>
              <a:t>3</a:t>
            </a:r>
            <a:r>
              <a:rPr lang="de-DE" sz="2800" baseline="30000" dirty="0" smtClean="0">
                <a:latin typeface="Times New Roman" pitchFamily="18" charset="0"/>
                <a:cs typeface="Times New Roman" pitchFamily="18" charset="0"/>
              </a:rPr>
              <a:t>2−</a:t>
            </a:r>
            <a:r>
              <a:rPr lang="de-DE" sz="2800" dirty="0" smtClean="0">
                <a:latin typeface="Times New Roman" pitchFamily="18" charset="0"/>
                <a:cs typeface="Times New Roman" pitchFamily="18" charset="0"/>
              </a:rPr>
              <a:t>, and HCO</a:t>
            </a:r>
            <a:r>
              <a:rPr lang="de-DE" sz="2800" baseline="-25000" dirty="0" smtClean="0">
                <a:latin typeface="Times New Roman" pitchFamily="18" charset="0"/>
                <a:cs typeface="Times New Roman" pitchFamily="18" charset="0"/>
              </a:rPr>
              <a:t>3</a:t>
            </a:r>
            <a:r>
              <a:rPr lang="de-DE" sz="2800" baseline="30000" dirty="0" smtClean="0">
                <a:latin typeface="Times New Roman" pitchFamily="18" charset="0"/>
                <a:cs typeface="Times New Roman" pitchFamily="18" charset="0"/>
              </a:rPr>
              <a:t>−</a:t>
            </a:r>
            <a:r>
              <a:rPr lang="de-DE" sz="2800" dirty="0" smtClean="0">
                <a:latin typeface="Times New Roman" pitchFamily="18" charset="0"/>
                <a:cs typeface="Times New Roman" pitchFamily="18" charset="0"/>
              </a:rPr>
              <a:t> groups.</a:t>
            </a:r>
            <a:endParaRPr lang="en-GB" sz="2800"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p:txBody>
      </p:sp>
      <p:pic>
        <p:nvPicPr>
          <p:cNvPr id="6" name="Picture 52" descr="02_p068a"/>
          <p:cNvPicPr>
            <a:picLocks noChangeAspect="1" noChangeArrowheads="1"/>
          </p:cNvPicPr>
          <p:nvPr/>
        </p:nvPicPr>
        <p:blipFill>
          <a:blip r:embed="rId2"/>
          <a:srcRect l="3125" t="6248" r="3125"/>
          <a:stretch>
            <a:fillRect/>
          </a:stretch>
        </p:blipFill>
        <p:spPr bwMode="auto">
          <a:xfrm>
            <a:off x="1447800" y="4572000"/>
            <a:ext cx="2133600" cy="2057400"/>
          </a:xfrm>
          <a:prstGeom prst="rect">
            <a:avLst/>
          </a:prstGeom>
          <a:noFill/>
          <a:ln w="9525">
            <a:noFill/>
            <a:miter lim="800000"/>
            <a:headEnd/>
            <a:tailEnd/>
          </a:ln>
        </p:spPr>
      </p:pic>
      <p:pic>
        <p:nvPicPr>
          <p:cNvPr id="7" name="Picture 19"/>
          <p:cNvPicPr>
            <a:picLocks noChangeAspect="1" noChangeArrowheads="1"/>
          </p:cNvPicPr>
          <p:nvPr/>
        </p:nvPicPr>
        <p:blipFill>
          <a:blip r:embed="rId3"/>
          <a:srcRect/>
          <a:stretch>
            <a:fillRect/>
          </a:stretch>
        </p:blipFill>
        <p:spPr bwMode="auto">
          <a:xfrm>
            <a:off x="5715008" y="5286388"/>
            <a:ext cx="2371725" cy="1095375"/>
          </a:xfrm>
          <a:prstGeom prst="rect">
            <a:avLst/>
          </a:prstGeom>
          <a:noFill/>
          <a:ln w="9525">
            <a:noFill/>
            <a:miter lim="800000"/>
            <a:headEnd/>
            <a:tailEnd/>
          </a:ln>
        </p:spPr>
      </p:pic>
      <p:sp>
        <p:nvSpPr>
          <p:cNvPr id="8"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Naming of compounds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Compounds</a:t>
            </a:r>
          </a:p>
        </p:txBody>
      </p:sp>
      <p:sp>
        <p:nvSpPr>
          <p:cNvPr id="6" name="Rectangle 5"/>
          <p:cNvSpPr/>
          <p:nvPr/>
        </p:nvSpPr>
        <p:spPr>
          <a:xfrm>
            <a:off x="0" y="785794"/>
            <a:ext cx="8929718" cy="5262979"/>
          </a:xfrm>
          <a:prstGeom prst="rect">
            <a:avLst/>
          </a:prstGeom>
        </p:spPr>
        <p:txBody>
          <a:bodyPr wrap="square">
            <a:spAutoFit/>
          </a:bodyPr>
          <a:lstStyle/>
          <a:p>
            <a:pPr marL="779463" marR="36576" indent="-514350">
              <a:buClr>
                <a:srgbClr val="C00000"/>
              </a:buClr>
              <a:buSzPct val="80000"/>
              <a:buFont typeface="Wingdings" pitchFamily="2" charset="2"/>
              <a:buChar char="v"/>
            </a:pPr>
            <a:r>
              <a:rPr lang="en-SG" sz="2800" b="1" dirty="0" smtClean="0">
                <a:latin typeface="Times New Roman" pitchFamily="18" charset="0"/>
                <a:cs typeface="Times New Roman" pitchFamily="18" charset="0"/>
              </a:rPr>
              <a:t>Characteristic properties of compounds</a:t>
            </a:r>
            <a:r>
              <a:rPr lang="en-SG" sz="2800" dirty="0" smtClean="0">
                <a:latin typeface="Times New Roman" pitchFamily="18" charset="0"/>
                <a:cs typeface="Times New Roman" pitchFamily="18" charset="0"/>
              </a:rPr>
              <a:t>:</a:t>
            </a:r>
          </a:p>
          <a:p>
            <a:pPr marL="779463" marR="36576" indent="-514350">
              <a:buClr>
                <a:srgbClr val="C00000"/>
              </a:buClr>
              <a:buSzPct val="80000"/>
            </a:pPr>
            <a:endParaRPr lang="en-SG" sz="2800" dirty="0" smtClean="0">
              <a:latin typeface="Times New Roman" pitchFamily="18" charset="0"/>
              <a:cs typeface="Times New Roman" pitchFamily="18" charset="0"/>
            </a:endParaRPr>
          </a:p>
          <a:p>
            <a:pPr marL="779463" marR="36576" indent="23813">
              <a:buClr>
                <a:srgbClr val="C00000"/>
              </a:buClr>
              <a:buSzPct val="80000"/>
              <a:buFont typeface="Wingdings" pitchFamily="2" charset="2"/>
              <a:buChar char="ü"/>
            </a:pPr>
            <a:r>
              <a:rPr lang="en-SG" sz="2800" dirty="0" smtClean="0">
                <a:latin typeface="Times New Roman" pitchFamily="18" charset="0"/>
                <a:cs typeface="Times New Roman" pitchFamily="18" charset="0"/>
              </a:rPr>
              <a:t>Elements in a compound are present in a definite proportion</a:t>
            </a:r>
          </a:p>
          <a:p>
            <a:pPr marL="779463" marR="36576" indent="23813">
              <a:buClr>
                <a:srgbClr val="C00000"/>
              </a:buClr>
              <a:buSzPct val="80000"/>
              <a:buFont typeface="Wingdings" pitchFamily="2" charset="2"/>
              <a:buChar char="ü"/>
            </a:pPr>
            <a:endParaRPr lang="en-SG" sz="2800" dirty="0" smtClean="0">
              <a:latin typeface="Times New Roman" pitchFamily="18" charset="0"/>
              <a:cs typeface="Times New Roman" pitchFamily="18" charset="0"/>
            </a:endParaRPr>
          </a:p>
          <a:p>
            <a:pPr marL="779463" marR="36576" indent="23813">
              <a:buClr>
                <a:srgbClr val="C00000"/>
              </a:buClr>
              <a:buSzPct val="80000"/>
              <a:buFont typeface="Wingdings" pitchFamily="2" charset="2"/>
              <a:buChar char="ü"/>
            </a:pPr>
            <a:r>
              <a:rPr lang="en-SG" sz="2800" dirty="0" smtClean="0">
                <a:latin typeface="Times New Roman" pitchFamily="18" charset="0"/>
                <a:cs typeface="Times New Roman" pitchFamily="18" charset="0"/>
              </a:rPr>
              <a:t>Example- 2 atoms of hydrogen + 1 atom of oxygen becomes 1 molecule of compound-water.</a:t>
            </a:r>
            <a:br>
              <a:rPr lang="en-SG" sz="2800" dirty="0" smtClean="0">
                <a:latin typeface="Times New Roman" pitchFamily="18" charset="0"/>
                <a:cs typeface="Times New Roman" pitchFamily="18" charset="0"/>
              </a:rPr>
            </a:br>
            <a:endParaRPr lang="en-SG" sz="2800" dirty="0" smtClean="0">
              <a:latin typeface="Times New Roman" pitchFamily="18" charset="0"/>
              <a:cs typeface="Times New Roman" pitchFamily="18" charset="0"/>
            </a:endParaRPr>
          </a:p>
          <a:p>
            <a:pPr marL="779463" marR="36576" indent="-53975">
              <a:buClr>
                <a:srgbClr val="C00000"/>
              </a:buClr>
              <a:buSzPct val="80000"/>
              <a:buFont typeface="Wingdings" pitchFamily="2" charset="2"/>
              <a:buChar char="ü"/>
            </a:pPr>
            <a:r>
              <a:rPr lang="en-SG" sz="2800" dirty="0" smtClean="0">
                <a:latin typeface="Times New Roman" pitchFamily="18" charset="0"/>
                <a:cs typeface="Times New Roman" pitchFamily="18" charset="0"/>
              </a:rPr>
              <a:t>Compounds have a definite set of properties</a:t>
            </a:r>
          </a:p>
          <a:p>
            <a:pPr marL="779463" marR="36576" indent="-53975">
              <a:buClr>
                <a:srgbClr val="C00000"/>
              </a:buClr>
              <a:buSzPct val="80000"/>
              <a:buFont typeface="Wingdings" pitchFamily="2" charset="2"/>
              <a:buChar char="ü"/>
            </a:pPr>
            <a:endParaRPr lang="en-SG" sz="2800" dirty="0" smtClean="0">
              <a:latin typeface="Times New Roman" pitchFamily="18" charset="0"/>
              <a:cs typeface="Times New Roman" pitchFamily="18" charset="0"/>
            </a:endParaRPr>
          </a:p>
          <a:p>
            <a:pPr marL="779463" marR="36576" indent="23813">
              <a:buClr>
                <a:srgbClr val="C00000"/>
              </a:buClr>
              <a:buSzPct val="80000"/>
              <a:buFont typeface="Wingdings" pitchFamily="2" charset="2"/>
              <a:buChar char="ü"/>
            </a:pPr>
            <a:r>
              <a:rPr lang="en-SG" sz="2800" dirty="0" smtClean="0">
                <a:latin typeface="Times New Roman" pitchFamily="18" charset="0"/>
                <a:cs typeface="Times New Roman" pitchFamily="18" charset="0"/>
              </a:rPr>
              <a:t>Elements that comprise a compound do not retain their original properties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Naming compounds</a:t>
            </a:r>
          </a:p>
        </p:txBody>
      </p:sp>
      <p:sp>
        <p:nvSpPr>
          <p:cNvPr id="6" name="Rectangle 5"/>
          <p:cNvSpPr/>
          <p:nvPr/>
        </p:nvSpPr>
        <p:spPr>
          <a:xfrm>
            <a:off x="0" y="785794"/>
            <a:ext cx="8929718" cy="5755422"/>
          </a:xfrm>
          <a:prstGeom prst="rect">
            <a:avLst/>
          </a:prstGeom>
        </p:spPr>
        <p:txBody>
          <a:bodyPr wrap="square">
            <a:spAutoFit/>
          </a:bodyPr>
          <a:lstStyle/>
          <a:p>
            <a:pPr marL="441325">
              <a:spcAft>
                <a:spcPts val="1200"/>
              </a:spcAft>
              <a:buClr>
                <a:srgbClr val="C00000"/>
              </a:buClr>
            </a:pPr>
            <a:r>
              <a:rPr lang="de-DE" sz="2400" b="1" dirty="0" smtClean="0">
                <a:latin typeface="Times New Roman" pitchFamily="18" charset="0"/>
                <a:cs typeface="Times New Roman" pitchFamily="18" charset="0"/>
              </a:rPr>
              <a:t>Inorganic compounds are divided into four categories:</a:t>
            </a:r>
          </a:p>
          <a:p>
            <a:pPr marL="441325">
              <a:spcBef>
                <a:spcPts val="1200"/>
              </a:spcBef>
              <a:buClr>
                <a:srgbClr val="C00000"/>
              </a:buClr>
              <a:buFont typeface="Wingdings" pitchFamily="2" charset="2"/>
              <a:buChar char="v"/>
            </a:pPr>
            <a:r>
              <a:rPr lang="de-DE" sz="2400" b="1" dirty="0" smtClean="0">
                <a:latin typeface="Times New Roman" pitchFamily="18" charset="0"/>
                <a:cs typeface="Times New Roman" pitchFamily="18" charset="0"/>
              </a:rPr>
              <a:t>Ionic compounds: </a:t>
            </a:r>
            <a:r>
              <a:rPr lang="de-DE" sz="2400" dirty="0" smtClean="0">
                <a:latin typeface="Times New Roman" pitchFamily="18" charset="0"/>
                <a:cs typeface="Times New Roman" pitchFamily="18" charset="0"/>
              </a:rPr>
              <a:t>often metal + non metals. e.g. </a:t>
            </a:r>
            <a:r>
              <a:rPr lang="en-US" sz="2400" dirty="0" smtClean="0">
                <a:latin typeface="Times New Roman" pitchFamily="18" charset="0"/>
                <a:cs typeface="Times New Roman" pitchFamily="18" charset="0"/>
              </a:rPr>
              <a:t>Mg(OH)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KNO</a:t>
            </a:r>
            <a:r>
              <a:rPr lang="en-US" sz="2400" baseline="-25000" dirty="0" err="1" smtClean="0">
                <a:latin typeface="Times New Roman" pitchFamily="18" charset="0"/>
                <a:cs typeface="Times New Roman" pitchFamily="18" charset="0"/>
              </a:rPr>
              <a:t>3</a:t>
            </a:r>
            <a:r>
              <a:rPr lang="en-US" sz="2400" baseline="-25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NaCl</a:t>
            </a:r>
            <a:r>
              <a:rPr lang="en-US" sz="2400" dirty="0" smtClean="0">
                <a:latin typeface="Times New Roman" pitchFamily="18" charset="0"/>
                <a:cs typeface="Times New Roman" pitchFamily="18" charset="0"/>
              </a:rPr>
              <a:t> etc.</a:t>
            </a:r>
          </a:p>
          <a:p>
            <a:pPr marL="441325">
              <a:spcBef>
                <a:spcPts val="1200"/>
              </a:spcBef>
              <a:buClr>
                <a:srgbClr val="C00000"/>
              </a:buClr>
              <a:buFont typeface="Wingdings" pitchFamily="2" charset="2"/>
              <a:buChar char="v"/>
            </a:pPr>
            <a:endParaRPr lang="de-DE" sz="1200" b="1" dirty="0" smtClean="0">
              <a:latin typeface="Times New Roman" pitchFamily="18" charset="0"/>
              <a:cs typeface="Times New Roman" pitchFamily="18" charset="0"/>
            </a:endParaRPr>
          </a:p>
          <a:p>
            <a:pPr marL="441325">
              <a:spcBef>
                <a:spcPts val="1200"/>
              </a:spcBef>
              <a:buClr>
                <a:srgbClr val="C00000"/>
              </a:buClr>
              <a:buFont typeface="Wingdings" pitchFamily="2" charset="2"/>
              <a:buChar char="v"/>
            </a:pPr>
            <a:r>
              <a:rPr lang="de-DE" sz="2400" b="1" dirty="0" smtClean="0">
                <a:latin typeface="Times New Roman" pitchFamily="18" charset="0"/>
                <a:cs typeface="Times New Roman" pitchFamily="18" charset="0"/>
              </a:rPr>
              <a:t>Molecular compounds:</a:t>
            </a:r>
            <a:r>
              <a:rPr lang="de-DE" sz="2400" dirty="0" smtClean="0">
                <a:latin typeface="Times New Roman" pitchFamily="18" charset="0"/>
                <a:cs typeface="Times New Roman" pitchFamily="18" charset="0"/>
              </a:rPr>
              <a:t>nonmetal + nonmetal/metaloids. e.g. H</a:t>
            </a:r>
            <a:r>
              <a:rPr lang="de-DE" sz="2400" baseline="-25000" dirty="0" smtClean="0">
                <a:latin typeface="Times New Roman" pitchFamily="18" charset="0"/>
                <a:cs typeface="Times New Roman" pitchFamily="18" charset="0"/>
              </a:rPr>
              <a:t>2</a:t>
            </a:r>
            <a:r>
              <a:rPr lang="de-DE" sz="2400" dirty="0" smtClean="0">
                <a:latin typeface="Times New Roman" pitchFamily="18" charset="0"/>
                <a:cs typeface="Times New Roman" pitchFamily="18" charset="0"/>
              </a:rPr>
              <a:t>O, NH</a:t>
            </a:r>
            <a:r>
              <a:rPr lang="de-DE" sz="2400" baseline="-25000" dirty="0" smtClean="0">
                <a:latin typeface="Times New Roman" pitchFamily="18" charset="0"/>
                <a:cs typeface="Times New Roman" pitchFamily="18" charset="0"/>
              </a:rPr>
              <a:t>3,</a:t>
            </a:r>
            <a:r>
              <a:rPr lang="de-DE"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a:t>
            </a:r>
            <a:r>
              <a:rPr lang="en-US" sz="2400" baseline="-25000" dirty="0" err="1" smtClean="0">
                <a:latin typeface="Times New Roman" pitchFamily="18" charset="0"/>
                <a:cs typeface="Times New Roman" pitchFamily="18" charset="0"/>
              </a:rPr>
              <a:t>4</a:t>
            </a:r>
            <a:r>
              <a:rPr lang="en-US" sz="2400" baseline="-25000" dirty="0" smtClean="0">
                <a:latin typeface="Times New Roman" pitchFamily="18" charset="0"/>
                <a:cs typeface="Times New Roman" pitchFamily="18" charset="0"/>
              </a:rPr>
              <a:t>.</a:t>
            </a:r>
          </a:p>
          <a:p>
            <a:pPr marL="441325">
              <a:spcBef>
                <a:spcPts val="1200"/>
              </a:spcBef>
              <a:buClr>
                <a:srgbClr val="C00000"/>
              </a:buClr>
              <a:buFont typeface="Wingdings" pitchFamily="2" charset="2"/>
              <a:buChar char="v"/>
            </a:pPr>
            <a:endParaRPr lang="de-DE" sz="1200" b="1" dirty="0" smtClean="0">
              <a:latin typeface="Times New Roman" pitchFamily="18" charset="0"/>
              <a:cs typeface="Times New Roman" pitchFamily="18" charset="0"/>
            </a:endParaRPr>
          </a:p>
          <a:p>
            <a:pPr marL="441325">
              <a:spcBef>
                <a:spcPts val="1200"/>
              </a:spcBef>
              <a:buClr>
                <a:srgbClr val="C00000"/>
              </a:buClr>
              <a:buFont typeface="Wingdings" pitchFamily="2" charset="2"/>
              <a:buChar char="v"/>
            </a:pPr>
            <a:r>
              <a:rPr lang="de-DE" sz="2400" b="1" dirty="0" smtClean="0">
                <a:latin typeface="Times New Roman" pitchFamily="18" charset="0"/>
                <a:cs typeface="Times New Roman" pitchFamily="18" charset="0"/>
              </a:rPr>
              <a:t>Acids and bases:</a:t>
            </a:r>
            <a:r>
              <a:rPr lang="de-DE" sz="2400" dirty="0" smtClean="0">
                <a:latin typeface="Times New Roman" pitchFamily="18" charset="0"/>
                <a:cs typeface="Times New Roman" pitchFamily="18" charset="0"/>
              </a:rPr>
              <a:t>H</a:t>
            </a:r>
            <a:r>
              <a:rPr lang="de-DE" sz="2400" baseline="30000" dirty="0" smtClean="0">
                <a:latin typeface="Times New Roman" pitchFamily="18" charset="0"/>
                <a:cs typeface="Times New Roman" pitchFamily="18" charset="0"/>
              </a:rPr>
              <a:t>+</a:t>
            </a:r>
            <a:r>
              <a:rPr lang="de-DE" sz="2400" dirty="0" smtClean="0">
                <a:latin typeface="Times New Roman" pitchFamily="18" charset="0"/>
                <a:cs typeface="Times New Roman" pitchFamily="18" charset="0"/>
              </a:rPr>
              <a:t> / proton donar/acceptor: acids and bases respectively. e.g: HCl, NaOH.</a:t>
            </a:r>
          </a:p>
          <a:p>
            <a:pPr marL="441325">
              <a:spcBef>
                <a:spcPts val="1200"/>
              </a:spcBef>
              <a:buClr>
                <a:srgbClr val="C00000"/>
              </a:buClr>
              <a:buFont typeface="Wingdings" pitchFamily="2" charset="2"/>
              <a:buChar char="v"/>
            </a:pPr>
            <a:endParaRPr lang="de-DE" sz="1200" dirty="0" smtClean="0">
              <a:latin typeface="Times New Roman" pitchFamily="18" charset="0"/>
              <a:cs typeface="Times New Roman" pitchFamily="18" charset="0"/>
            </a:endParaRPr>
          </a:p>
          <a:p>
            <a:pPr marL="441325">
              <a:spcBef>
                <a:spcPts val="1200"/>
              </a:spcBef>
              <a:buClr>
                <a:srgbClr val="C00000"/>
              </a:buClr>
              <a:buFont typeface="Wingdings" pitchFamily="2" charset="2"/>
              <a:buChar char="v"/>
            </a:pPr>
            <a:r>
              <a:rPr lang="de-DE" sz="2400" b="1" dirty="0" smtClean="0">
                <a:latin typeface="Times New Roman" pitchFamily="18" charset="0"/>
                <a:cs typeface="Times New Roman" pitchFamily="18" charset="0"/>
              </a:rPr>
              <a:t>Hydrates:</a:t>
            </a:r>
            <a:r>
              <a:rPr lang="de-DE" sz="2400" dirty="0" smtClean="0">
                <a:latin typeface="Times New Roman" pitchFamily="18" charset="0"/>
                <a:cs typeface="Times New Roman" pitchFamily="18" charset="0"/>
              </a:rPr>
              <a:t> specific number of water molecules will be attached. e.g. </a:t>
            </a:r>
            <a:r>
              <a:rPr lang="en-US" sz="2400" dirty="0" err="1" smtClean="0">
                <a:latin typeface="Times New Roman" pitchFamily="18" charset="0"/>
                <a:cs typeface="Times New Roman" pitchFamily="18" charset="0"/>
              </a:rPr>
              <a:t>BaCl</a:t>
            </a:r>
            <a:r>
              <a:rPr lang="en-US" sz="2400" baseline="-25000" dirty="0" err="1" smtClean="0">
                <a:latin typeface="Times New Roman" pitchFamily="18" charset="0"/>
                <a:cs typeface="Times New Roman" pitchFamily="18" charset="0"/>
              </a:rPr>
              <a:t>2</a:t>
            </a:r>
            <a:r>
              <a:rPr lang="en-US" sz="2400" dirty="0" err="1" smtClean="0">
                <a:latin typeface="Times New Roman" pitchFamily="18" charset="0"/>
                <a:cs typeface="Times New Roman" pitchFamily="18" charset="0"/>
              </a:rPr>
              <a:t>•2H</a:t>
            </a:r>
            <a:r>
              <a:rPr lang="en-US" sz="2400" baseline="-25000" dirty="0" err="1" smtClean="0">
                <a:latin typeface="Times New Roman" pitchFamily="18" charset="0"/>
                <a:cs typeface="Times New Roman" pitchFamily="18" charset="0"/>
              </a:rPr>
              <a:t>2</a:t>
            </a:r>
            <a:r>
              <a:rPr lang="en-US" sz="2400" dirty="0" err="1"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 : barium chloride </a:t>
            </a:r>
            <a:r>
              <a:rPr lang="en-US" sz="2400" dirty="0" err="1" smtClean="0">
                <a:latin typeface="Times New Roman" pitchFamily="18" charset="0"/>
                <a:cs typeface="Times New Roman" pitchFamily="18" charset="0"/>
              </a:rPr>
              <a:t>dihydrate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LiCl•H</a:t>
            </a:r>
            <a:r>
              <a:rPr lang="en-US" sz="2400" baseline="-25000" dirty="0" err="1" smtClean="0">
                <a:latin typeface="Times New Roman" pitchFamily="18" charset="0"/>
                <a:cs typeface="Times New Roman" pitchFamily="18" charset="0"/>
              </a:rPr>
              <a:t>2</a:t>
            </a:r>
            <a:r>
              <a:rPr lang="en-US" sz="2400" dirty="0" err="1"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 :  lithium chloride monohydrate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0"/>
            <a:ext cx="9144000" cy="78581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C00000"/>
                </a:solidFill>
                <a:effectLst/>
                <a:uLnTx/>
                <a:uFillTx/>
                <a:latin typeface="+mj-lt"/>
                <a:ea typeface="+mj-ea"/>
                <a:cs typeface="+mj-cs"/>
              </a:rPr>
              <a:t>The Atomic Theory</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sp>
        <p:nvSpPr>
          <p:cNvPr id="10" name="Content Placeholder 2"/>
          <p:cNvSpPr txBox="1">
            <a:spLocks/>
          </p:cNvSpPr>
          <p:nvPr/>
        </p:nvSpPr>
        <p:spPr>
          <a:xfrm>
            <a:off x="928662" y="4143380"/>
            <a:ext cx="7715304" cy="3657600"/>
          </a:xfrm>
          <a:prstGeom prst="rect">
            <a:avLst/>
          </a:prstGeom>
        </p:spPr>
        <p:txBody>
          <a:bodyPr vert="horz" lIns="91440" tIns="45720" rIns="91440" bIns="45720" rtlCol="0">
            <a:noAutofit/>
          </a:bodyPr>
          <a:lstStyle/>
          <a:p>
            <a:pPr algn="ctr">
              <a:spcBef>
                <a:spcPct val="20000"/>
              </a:spcBef>
              <a:buClr>
                <a:srgbClr val="C00000"/>
              </a:buClr>
            </a:pPr>
            <a:r>
              <a:rPr lang="en-SG" sz="2800" b="1" dirty="0" smtClean="0">
                <a:latin typeface="Times New Roman" pitchFamily="18" charset="0"/>
                <a:cs typeface="Times New Roman" pitchFamily="18" charset="0"/>
              </a:rPr>
              <a:t>    1808 - English scientist and school </a:t>
            </a:r>
          </a:p>
          <a:p>
            <a:pPr algn="ctr">
              <a:spcBef>
                <a:spcPct val="20000"/>
              </a:spcBef>
              <a:buClr>
                <a:srgbClr val="C00000"/>
              </a:buClr>
            </a:pPr>
            <a:r>
              <a:rPr lang="en-SG" sz="2800" b="1" dirty="0" smtClean="0">
                <a:latin typeface="Times New Roman" pitchFamily="18" charset="0"/>
                <a:cs typeface="Times New Roman" pitchFamily="18" charset="0"/>
              </a:rPr>
              <a:t>teacher, John Dalton, formulated a precise definition of the individual building block of matter that we call </a:t>
            </a:r>
            <a:r>
              <a:rPr lang="en-SG" sz="2800" b="1" i="1" dirty="0" smtClean="0">
                <a:solidFill>
                  <a:srgbClr val="C00000"/>
                </a:solidFill>
                <a:latin typeface="Times New Roman" pitchFamily="18" charset="0"/>
                <a:cs typeface="Times New Roman" pitchFamily="18" charset="0"/>
              </a:rPr>
              <a:t>atom</a:t>
            </a:r>
          </a:p>
        </p:txBody>
      </p:sp>
      <p:pic>
        <p:nvPicPr>
          <p:cNvPr id="13" name="Picture 12" descr="john-dalton.jpg"/>
          <p:cNvPicPr>
            <a:picLocks noChangeAspect="1"/>
          </p:cNvPicPr>
          <p:nvPr/>
        </p:nvPicPr>
        <p:blipFill>
          <a:blip r:embed="rId2"/>
          <a:stretch>
            <a:fillRect/>
          </a:stretch>
        </p:blipFill>
        <p:spPr>
          <a:xfrm>
            <a:off x="2857488" y="1000108"/>
            <a:ext cx="3500462" cy="2894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1714480" y="3092450"/>
            <a:ext cx="1040670"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BaCl</a:t>
            </a:r>
            <a:r>
              <a:rPr lang="en-US" sz="2800" baseline="-25000">
                <a:latin typeface="Times New Roman" pitchFamily="18" charset="0"/>
                <a:cs typeface="Times New Roman" pitchFamily="18" charset="0"/>
              </a:rPr>
              <a:t>2</a:t>
            </a:r>
            <a:endParaRPr lang="en-US" sz="2800">
              <a:latin typeface="Times New Roman" pitchFamily="18" charset="0"/>
              <a:cs typeface="Times New Roman" pitchFamily="18" charset="0"/>
            </a:endParaRPr>
          </a:p>
        </p:txBody>
      </p:sp>
      <p:sp>
        <p:nvSpPr>
          <p:cNvPr id="29701" name="Text Box 5"/>
          <p:cNvSpPr txBox="1">
            <a:spLocks noChangeArrowheads="1"/>
          </p:cNvSpPr>
          <p:nvPr/>
        </p:nvSpPr>
        <p:spPr bwMode="auto">
          <a:xfrm>
            <a:off x="4381480" y="3090863"/>
            <a:ext cx="2465740"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barium chloride</a:t>
            </a:r>
          </a:p>
        </p:txBody>
      </p:sp>
      <p:sp>
        <p:nvSpPr>
          <p:cNvPr id="29702" name="Text Box 6"/>
          <p:cNvSpPr txBox="1">
            <a:spLocks noChangeArrowheads="1"/>
          </p:cNvSpPr>
          <p:nvPr/>
        </p:nvSpPr>
        <p:spPr bwMode="auto">
          <a:xfrm>
            <a:off x="1714480" y="3702050"/>
            <a:ext cx="824265"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K</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O</a:t>
            </a:r>
          </a:p>
        </p:txBody>
      </p:sp>
      <p:sp>
        <p:nvSpPr>
          <p:cNvPr id="29703" name="Text Box 7"/>
          <p:cNvSpPr txBox="1">
            <a:spLocks noChangeArrowheads="1"/>
          </p:cNvSpPr>
          <p:nvPr/>
        </p:nvSpPr>
        <p:spPr bwMode="auto">
          <a:xfrm>
            <a:off x="4381480" y="3700463"/>
            <a:ext cx="2525050"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potassium oxide</a:t>
            </a:r>
          </a:p>
        </p:txBody>
      </p:sp>
      <p:sp>
        <p:nvSpPr>
          <p:cNvPr id="29704" name="Text Box 8"/>
          <p:cNvSpPr txBox="1">
            <a:spLocks noChangeArrowheads="1"/>
          </p:cNvSpPr>
          <p:nvPr/>
        </p:nvSpPr>
        <p:spPr bwMode="auto">
          <a:xfrm>
            <a:off x="1714480" y="4311650"/>
            <a:ext cx="1563248"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Mg(OH)</a:t>
            </a:r>
            <a:r>
              <a:rPr lang="en-US" sz="2800" baseline="-25000">
                <a:latin typeface="Times New Roman" pitchFamily="18" charset="0"/>
                <a:cs typeface="Times New Roman" pitchFamily="18" charset="0"/>
              </a:rPr>
              <a:t>2</a:t>
            </a:r>
            <a:endParaRPr lang="en-US" sz="2800">
              <a:latin typeface="Times New Roman" pitchFamily="18" charset="0"/>
              <a:cs typeface="Times New Roman" pitchFamily="18" charset="0"/>
            </a:endParaRPr>
          </a:p>
        </p:txBody>
      </p:sp>
      <p:sp>
        <p:nvSpPr>
          <p:cNvPr id="29705" name="Text Box 9"/>
          <p:cNvSpPr txBox="1">
            <a:spLocks noChangeArrowheads="1"/>
          </p:cNvSpPr>
          <p:nvPr/>
        </p:nvSpPr>
        <p:spPr bwMode="auto">
          <a:xfrm>
            <a:off x="4381480" y="4310063"/>
            <a:ext cx="3382657" cy="523220"/>
          </a:xfrm>
          <a:prstGeom prst="rect">
            <a:avLst/>
          </a:prstGeom>
          <a:noFill/>
          <a:ln w="9525">
            <a:noFill/>
            <a:miter lim="800000"/>
            <a:headEnd/>
            <a:tailEnd/>
          </a:ln>
        </p:spPr>
        <p:txBody>
          <a:bodyPr wrap="none">
            <a:spAutoFit/>
          </a:bodyPr>
          <a:lstStyle/>
          <a:p>
            <a:pPr eaLnBrk="0" hangingPunct="0"/>
            <a:r>
              <a:rPr lang="en-US" sz="2800" dirty="0">
                <a:latin typeface="Times New Roman" pitchFamily="18" charset="0"/>
                <a:cs typeface="Times New Roman" pitchFamily="18" charset="0"/>
              </a:rPr>
              <a:t>magnesium hydroxide</a:t>
            </a:r>
          </a:p>
        </p:txBody>
      </p:sp>
      <p:sp>
        <p:nvSpPr>
          <p:cNvPr id="29706" name="Text Box 10"/>
          <p:cNvSpPr txBox="1">
            <a:spLocks noChangeArrowheads="1"/>
          </p:cNvSpPr>
          <p:nvPr/>
        </p:nvSpPr>
        <p:spPr bwMode="auto">
          <a:xfrm>
            <a:off x="1714480" y="5035550"/>
            <a:ext cx="1083951"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KNO</a:t>
            </a:r>
            <a:r>
              <a:rPr lang="en-US" sz="2800" baseline="-25000">
                <a:latin typeface="Times New Roman" pitchFamily="18" charset="0"/>
                <a:cs typeface="Times New Roman" pitchFamily="18" charset="0"/>
              </a:rPr>
              <a:t>3</a:t>
            </a:r>
            <a:endParaRPr lang="en-US" sz="2800">
              <a:latin typeface="Times New Roman" pitchFamily="18" charset="0"/>
              <a:cs typeface="Times New Roman" pitchFamily="18" charset="0"/>
            </a:endParaRPr>
          </a:p>
        </p:txBody>
      </p:sp>
      <p:sp>
        <p:nvSpPr>
          <p:cNvPr id="29707" name="Text Box 11"/>
          <p:cNvSpPr txBox="1">
            <a:spLocks noChangeArrowheads="1"/>
          </p:cNvSpPr>
          <p:nvPr/>
        </p:nvSpPr>
        <p:spPr bwMode="auto">
          <a:xfrm>
            <a:off x="4381480" y="5033963"/>
            <a:ext cx="2643672" cy="523220"/>
          </a:xfrm>
          <a:prstGeom prst="rect">
            <a:avLst/>
          </a:prstGeom>
          <a:noFill/>
          <a:ln w="9525">
            <a:noFill/>
            <a:miter lim="800000"/>
            <a:headEnd/>
            <a:tailEnd/>
          </a:ln>
        </p:spPr>
        <p:txBody>
          <a:bodyPr wrap="none">
            <a:spAutoFit/>
          </a:bodyPr>
          <a:lstStyle/>
          <a:p>
            <a:pPr eaLnBrk="0" hangingPunct="0"/>
            <a:r>
              <a:rPr lang="en-US" sz="2800" dirty="0">
                <a:latin typeface="Times New Roman" pitchFamily="18" charset="0"/>
                <a:cs typeface="Times New Roman" pitchFamily="18" charset="0"/>
              </a:rPr>
              <a:t>potassium nitrate</a:t>
            </a:r>
          </a:p>
        </p:txBody>
      </p:sp>
      <p:sp>
        <p:nvSpPr>
          <p:cNvPr id="13"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Chemical Nomenclature</a:t>
            </a:r>
          </a:p>
        </p:txBody>
      </p:sp>
      <p:sp>
        <p:nvSpPr>
          <p:cNvPr id="14" name="Rectangle 13"/>
          <p:cNvSpPr/>
          <p:nvPr/>
        </p:nvSpPr>
        <p:spPr>
          <a:xfrm>
            <a:off x="0" y="785794"/>
            <a:ext cx="9144000" cy="2677656"/>
          </a:xfrm>
          <a:prstGeom prst="rect">
            <a:avLst/>
          </a:prstGeom>
        </p:spPr>
        <p:txBody>
          <a:bodyPr wrap="square">
            <a:spAutoFit/>
          </a:bodyPr>
          <a:lstStyle/>
          <a:p>
            <a:pPr marL="779463" marR="36576" indent="-514350">
              <a:buClr>
                <a:srgbClr val="C00000"/>
              </a:buClr>
              <a:buSzPct val="80000"/>
              <a:buFont typeface="Wingdings" pitchFamily="2" charset="2"/>
              <a:buChar char="v"/>
            </a:pPr>
            <a:r>
              <a:rPr lang="en-US" sz="2800" b="1" dirty="0" smtClean="0">
                <a:solidFill>
                  <a:srgbClr val="C00000"/>
                </a:solidFill>
                <a:latin typeface="Arial" charset="0"/>
              </a:rPr>
              <a:t>Ionic Compounds</a:t>
            </a:r>
          </a:p>
          <a:p>
            <a:pPr marL="779463" marR="36576" indent="-514350">
              <a:buClr>
                <a:srgbClr val="C00000"/>
              </a:buClr>
              <a:buSzPct val="80000"/>
              <a:buFont typeface="Wingdings" pitchFamily="2" charset="2"/>
              <a:buChar char="v"/>
            </a:pPr>
            <a:endParaRPr lang="en-SG" sz="2800" b="1" dirty="0" smtClean="0">
              <a:latin typeface="Arial" charset="0"/>
            </a:endParaRPr>
          </a:p>
          <a:p>
            <a:pPr marL="779463" marR="36576" indent="-53975">
              <a:buClr>
                <a:srgbClr val="C00000"/>
              </a:buClr>
              <a:buSzPct val="80000"/>
              <a:buFont typeface="Wingdings" pitchFamily="2" charset="2"/>
              <a:buChar char="ü"/>
            </a:pPr>
            <a:r>
              <a:rPr lang="en-SG" sz="2800" b="1" dirty="0" smtClean="0">
                <a:latin typeface="Arial" charset="0"/>
              </a:rPr>
              <a:t>Often a metal + </a:t>
            </a:r>
            <a:r>
              <a:rPr lang="en-SG" sz="2800" b="1" dirty="0" err="1" smtClean="0">
                <a:latin typeface="Arial" charset="0"/>
              </a:rPr>
              <a:t>nonmetal</a:t>
            </a:r>
            <a:endParaRPr lang="en-SG" sz="2800" b="1" dirty="0" smtClean="0">
              <a:latin typeface="Arial" charset="0"/>
            </a:endParaRPr>
          </a:p>
          <a:p>
            <a:pPr marL="779463" marR="36576" indent="-53975">
              <a:buClr>
                <a:srgbClr val="C00000"/>
              </a:buClr>
              <a:buSzPct val="80000"/>
              <a:buFont typeface="Wingdings" pitchFamily="2" charset="2"/>
              <a:buChar char="ü"/>
            </a:pPr>
            <a:r>
              <a:rPr lang="en-SG" sz="2800" b="1" dirty="0" smtClean="0">
                <a:latin typeface="Arial" charset="0"/>
              </a:rPr>
              <a:t>Anion (</a:t>
            </a:r>
            <a:r>
              <a:rPr lang="en-SG" sz="2800" b="1" dirty="0" err="1" smtClean="0">
                <a:latin typeface="Arial" charset="0"/>
              </a:rPr>
              <a:t>nonmetal</a:t>
            </a:r>
            <a:r>
              <a:rPr lang="en-SG" sz="2800" b="1" dirty="0" smtClean="0">
                <a:latin typeface="Arial" charset="0"/>
              </a:rPr>
              <a:t>), add “</a:t>
            </a:r>
            <a:r>
              <a:rPr lang="en-SG" sz="2800" b="1" dirty="0" err="1" smtClean="0">
                <a:latin typeface="Arial" charset="0"/>
              </a:rPr>
              <a:t>ide</a:t>
            </a:r>
            <a:r>
              <a:rPr lang="en-SG" sz="2800" b="1" dirty="0" smtClean="0">
                <a:latin typeface="Arial" charset="0"/>
              </a:rPr>
              <a:t>” to element name</a:t>
            </a:r>
          </a:p>
          <a:p>
            <a:pPr marL="779463" marR="36576" indent="-514350">
              <a:buClr>
                <a:srgbClr val="C00000"/>
              </a:buClr>
              <a:buSzPct val="80000"/>
              <a:buFont typeface="Wingdings" pitchFamily="2" charset="2"/>
              <a:buChar char="v"/>
            </a:pPr>
            <a:endParaRPr lang="en-US" sz="2800" b="1" dirty="0" smtClean="0">
              <a:latin typeface="Arial" charset="0"/>
            </a:endParaRPr>
          </a:p>
          <a:p>
            <a:pPr marL="779463" marR="36576" indent="-514350">
              <a:buClr>
                <a:srgbClr val="C00000"/>
              </a:buClr>
              <a:buSzPct val="80000"/>
              <a:buFont typeface="Wingdings" pitchFamily="2" charset="2"/>
              <a:buChar char="v"/>
            </a:pPr>
            <a:endParaRPr lang="en-SG"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p:cNvPicPr>
            <a:picLocks noChangeAspect="1" noChangeArrowheads="1"/>
          </p:cNvPicPr>
          <p:nvPr/>
        </p:nvPicPr>
        <p:blipFill>
          <a:blip r:embed="rId2"/>
          <a:srcRect/>
          <a:stretch>
            <a:fillRect/>
          </a:stretch>
        </p:blipFill>
        <p:spPr bwMode="auto">
          <a:xfrm>
            <a:off x="152400" y="760413"/>
            <a:ext cx="8763000" cy="3887787"/>
          </a:xfrm>
          <a:prstGeom prst="rect">
            <a:avLst/>
          </a:prstGeom>
          <a:noFill/>
          <a:ln w="9525">
            <a:noFill/>
            <a:miter lim="800000"/>
            <a:headEnd/>
            <a:tailEnd/>
          </a:ln>
        </p:spPr>
      </p:pic>
      <p:sp>
        <p:nvSpPr>
          <p:cNvPr id="50181" name="Text Box 5"/>
          <p:cNvSpPr txBox="1">
            <a:spLocks noChangeArrowheads="1"/>
          </p:cNvSpPr>
          <p:nvPr/>
        </p:nvSpPr>
        <p:spPr bwMode="auto">
          <a:xfrm>
            <a:off x="214282" y="4929198"/>
            <a:ext cx="9144000" cy="954107"/>
          </a:xfrm>
          <a:prstGeom prst="rect">
            <a:avLst/>
          </a:prstGeom>
          <a:noFill/>
          <a:ln w="9525">
            <a:noFill/>
            <a:miter lim="800000"/>
            <a:headEnd/>
            <a:tailEnd/>
          </a:ln>
        </p:spPr>
        <p:txBody>
          <a:bodyPr>
            <a:spAutoFit/>
          </a:bodyPr>
          <a:lstStyle/>
          <a:p>
            <a:pPr>
              <a:buClr>
                <a:srgbClr val="C00000"/>
              </a:buClr>
              <a:buFont typeface="Wingdings" pitchFamily="2" charset="2"/>
              <a:buChar char="v"/>
            </a:pPr>
            <a:r>
              <a:rPr lang="en-US" sz="2800" dirty="0">
                <a:latin typeface="Times New Roman" pitchFamily="18" charset="0"/>
                <a:cs typeface="Times New Roman" pitchFamily="18" charset="0"/>
              </a:rPr>
              <a:t>The most reactive </a:t>
            </a:r>
            <a:r>
              <a:rPr lang="en-US" sz="2800" b="1" dirty="0">
                <a:solidFill>
                  <a:srgbClr val="C00000"/>
                </a:solidFill>
                <a:latin typeface="Times New Roman" pitchFamily="18" charset="0"/>
                <a:cs typeface="Times New Roman" pitchFamily="18" charset="0"/>
              </a:rPr>
              <a:t>metals</a:t>
            </a:r>
            <a:r>
              <a:rPr lang="en-US" sz="2800" dirty="0">
                <a:solidFill>
                  <a:srgbClr val="C00000"/>
                </a:solidFill>
                <a:latin typeface="Times New Roman" pitchFamily="18" charset="0"/>
                <a:cs typeface="Times New Roman" pitchFamily="18" charset="0"/>
              </a:rPr>
              <a:t> </a:t>
            </a:r>
            <a:r>
              <a:rPr lang="en-US" sz="2800" dirty="0">
                <a:latin typeface="Times New Roman" pitchFamily="18" charset="0"/>
                <a:cs typeface="Times New Roman" pitchFamily="18" charset="0"/>
              </a:rPr>
              <a:t>(green) and the most reactive </a:t>
            </a:r>
            <a:r>
              <a:rPr lang="en-US" sz="2800" b="1" dirty="0">
                <a:solidFill>
                  <a:srgbClr val="C00000"/>
                </a:solidFill>
                <a:latin typeface="Times New Roman" pitchFamily="18" charset="0"/>
                <a:cs typeface="Times New Roman" pitchFamily="18" charset="0"/>
              </a:rPr>
              <a:t>nonmetals</a:t>
            </a:r>
            <a:r>
              <a:rPr lang="en-US" sz="2800" dirty="0">
                <a:latin typeface="Times New Roman" pitchFamily="18" charset="0"/>
                <a:cs typeface="Times New Roman" pitchFamily="18" charset="0"/>
              </a:rPr>
              <a:t> (blue) combine to form ionic compounds</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6"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Ionic compounds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body" idx="1"/>
          </p:nvPr>
        </p:nvSpPr>
        <p:spPr>
          <a:xfrm>
            <a:off x="357158" y="2857496"/>
            <a:ext cx="7772400" cy="1219200"/>
          </a:xfrm>
        </p:spPr>
        <p:txBody>
          <a:bodyPr>
            <a:normAutofit/>
          </a:bodyPr>
          <a:lstStyle/>
          <a:p>
            <a:pPr lvl="1" eaLnBrk="1" hangingPunct="1">
              <a:buClr>
                <a:srgbClr val="C00000"/>
              </a:buClr>
              <a:buFont typeface="Wingdings" pitchFamily="2" charset="2"/>
              <a:buChar char="v"/>
            </a:pPr>
            <a:r>
              <a:rPr lang="en-US" dirty="0" smtClean="0">
                <a:latin typeface="Times New Roman" pitchFamily="18" charset="0"/>
                <a:cs typeface="Times New Roman" pitchFamily="18" charset="0"/>
              </a:rPr>
              <a:t> indicate charge on metal with Roman numerals</a:t>
            </a:r>
          </a:p>
        </p:txBody>
      </p:sp>
      <p:sp>
        <p:nvSpPr>
          <p:cNvPr id="30723" name="Text Box 3"/>
          <p:cNvSpPr txBox="1">
            <a:spLocks noChangeArrowheads="1"/>
          </p:cNvSpPr>
          <p:nvPr/>
        </p:nvSpPr>
        <p:spPr bwMode="auto">
          <a:xfrm>
            <a:off x="632312" y="3824288"/>
            <a:ext cx="885179"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FeCl</a:t>
            </a:r>
            <a:r>
              <a:rPr lang="en-US" sz="2400" baseline="-25000">
                <a:latin typeface="Times New Roman" pitchFamily="18" charset="0"/>
                <a:cs typeface="Times New Roman" pitchFamily="18" charset="0"/>
              </a:rPr>
              <a:t>2</a:t>
            </a:r>
          </a:p>
        </p:txBody>
      </p:sp>
      <p:sp>
        <p:nvSpPr>
          <p:cNvPr id="30724" name="Text Box 4"/>
          <p:cNvSpPr txBox="1">
            <a:spLocks noChangeArrowheads="1"/>
          </p:cNvSpPr>
          <p:nvPr/>
        </p:nvSpPr>
        <p:spPr bwMode="auto">
          <a:xfrm>
            <a:off x="2002325" y="3824288"/>
            <a:ext cx="2606804"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2 Cl</a:t>
            </a:r>
            <a:r>
              <a:rPr lang="en-US" sz="2400" baseline="30000">
                <a:latin typeface="Times New Roman" pitchFamily="18" charset="0"/>
                <a:cs typeface="Times New Roman" pitchFamily="18" charset="0"/>
              </a:rPr>
              <a:t>-</a:t>
            </a:r>
            <a:r>
              <a:rPr lang="en-US" sz="2400">
                <a:latin typeface="Times New Roman" pitchFamily="18" charset="0"/>
                <a:cs typeface="Times New Roman" pitchFamily="18" charset="0"/>
              </a:rPr>
              <a:t>  -2 so Fe is +2</a:t>
            </a:r>
          </a:p>
        </p:txBody>
      </p:sp>
      <p:sp>
        <p:nvSpPr>
          <p:cNvPr id="30725" name="Text Box 5"/>
          <p:cNvSpPr txBox="1">
            <a:spLocks noChangeArrowheads="1"/>
          </p:cNvSpPr>
          <p:nvPr/>
        </p:nvSpPr>
        <p:spPr bwMode="auto">
          <a:xfrm>
            <a:off x="5983775" y="3824288"/>
            <a:ext cx="2250937"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iron(II) chloride </a:t>
            </a:r>
          </a:p>
        </p:txBody>
      </p:sp>
      <p:sp>
        <p:nvSpPr>
          <p:cNvPr id="30726" name="Text Box 6"/>
          <p:cNvSpPr txBox="1">
            <a:spLocks noChangeArrowheads="1"/>
          </p:cNvSpPr>
          <p:nvPr/>
        </p:nvSpPr>
        <p:spPr bwMode="auto">
          <a:xfrm>
            <a:off x="632312" y="4738688"/>
            <a:ext cx="885179"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FeCl</a:t>
            </a:r>
            <a:r>
              <a:rPr lang="en-US" sz="2400" baseline="-25000">
                <a:latin typeface="Times New Roman" pitchFamily="18" charset="0"/>
                <a:cs typeface="Times New Roman" pitchFamily="18" charset="0"/>
              </a:rPr>
              <a:t>3</a:t>
            </a:r>
          </a:p>
        </p:txBody>
      </p:sp>
      <p:sp>
        <p:nvSpPr>
          <p:cNvPr id="30727" name="Text Box 7"/>
          <p:cNvSpPr txBox="1">
            <a:spLocks noChangeArrowheads="1"/>
          </p:cNvSpPr>
          <p:nvPr/>
        </p:nvSpPr>
        <p:spPr bwMode="auto">
          <a:xfrm>
            <a:off x="2002325" y="4738688"/>
            <a:ext cx="2606804"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3 Cl</a:t>
            </a:r>
            <a:r>
              <a:rPr lang="en-US" sz="2400" baseline="30000">
                <a:latin typeface="Times New Roman" pitchFamily="18" charset="0"/>
                <a:cs typeface="Times New Roman" pitchFamily="18" charset="0"/>
              </a:rPr>
              <a:t>-</a:t>
            </a:r>
            <a:r>
              <a:rPr lang="en-US" sz="2400">
                <a:latin typeface="Times New Roman" pitchFamily="18" charset="0"/>
                <a:cs typeface="Times New Roman" pitchFamily="18" charset="0"/>
              </a:rPr>
              <a:t>  -3 so Fe is +3</a:t>
            </a:r>
          </a:p>
        </p:txBody>
      </p:sp>
      <p:sp>
        <p:nvSpPr>
          <p:cNvPr id="30728" name="Text Box 8"/>
          <p:cNvSpPr txBox="1">
            <a:spLocks noChangeArrowheads="1"/>
          </p:cNvSpPr>
          <p:nvPr/>
        </p:nvSpPr>
        <p:spPr bwMode="auto">
          <a:xfrm>
            <a:off x="5983775" y="4738688"/>
            <a:ext cx="2353529"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iron(III) chloride </a:t>
            </a:r>
          </a:p>
        </p:txBody>
      </p:sp>
      <p:sp>
        <p:nvSpPr>
          <p:cNvPr id="30729" name="Text Box 9"/>
          <p:cNvSpPr txBox="1">
            <a:spLocks noChangeArrowheads="1"/>
          </p:cNvSpPr>
          <p:nvPr/>
        </p:nvSpPr>
        <p:spPr bwMode="auto">
          <a:xfrm>
            <a:off x="632312" y="5653088"/>
            <a:ext cx="869149"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Cr</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S</a:t>
            </a:r>
            <a:r>
              <a:rPr lang="en-US" sz="2400" baseline="-25000">
                <a:latin typeface="Times New Roman" pitchFamily="18" charset="0"/>
                <a:cs typeface="Times New Roman" pitchFamily="18" charset="0"/>
              </a:rPr>
              <a:t>3</a:t>
            </a:r>
            <a:endParaRPr lang="en-US" sz="2400">
              <a:latin typeface="Times New Roman" pitchFamily="18" charset="0"/>
              <a:cs typeface="Times New Roman" pitchFamily="18" charset="0"/>
            </a:endParaRPr>
          </a:p>
        </p:txBody>
      </p:sp>
      <p:sp>
        <p:nvSpPr>
          <p:cNvPr id="30730" name="Text Box 10"/>
          <p:cNvSpPr txBox="1">
            <a:spLocks noChangeArrowheads="1"/>
          </p:cNvSpPr>
          <p:nvPr/>
        </p:nvSpPr>
        <p:spPr bwMode="auto">
          <a:xfrm>
            <a:off x="2002325" y="5653088"/>
            <a:ext cx="3188693"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3 S</a:t>
            </a:r>
            <a:r>
              <a:rPr lang="en-US" sz="2400" baseline="30000">
                <a:latin typeface="Times New Roman" pitchFamily="18" charset="0"/>
                <a:cs typeface="Times New Roman" pitchFamily="18" charset="0"/>
              </a:rPr>
              <a:t>-2</a:t>
            </a:r>
            <a:r>
              <a:rPr lang="en-US" sz="2400">
                <a:latin typeface="Times New Roman" pitchFamily="18" charset="0"/>
                <a:cs typeface="Times New Roman" pitchFamily="18" charset="0"/>
              </a:rPr>
              <a:t> -6 so Cr is +3 (6/2)</a:t>
            </a:r>
          </a:p>
        </p:txBody>
      </p:sp>
      <p:sp>
        <p:nvSpPr>
          <p:cNvPr id="30731" name="Text Box 11"/>
          <p:cNvSpPr txBox="1">
            <a:spLocks noChangeArrowheads="1"/>
          </p:cNvSpPr>
          <p:nvPr/>
        </p:nvSpPr>
        <p:spPr bwMode="auto">
          <a:xfrm>
            <a:off x="5983775" y="5653088"/>
            <a:ext cx="2874505"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chromium(III) sulfide</a:t>
            </a:r>
          </a:p>
        </p:txBody>
      </p:sp>
      <p:pic>
        <p:nvPicPr>
          <p:cNvPr id="30733" name="Picture 13"/>
          <p:cNvPicPr>
            <a:picLocks noChangeAspect="1" noChangeArrowheads="1"/>
          </p:cNvPicPr>
          <p:nvPr/>
        </p:nvPicPr>
        <p:blipFill>
          <a:blip r:embed="rId2"/>
          <a:srcRect/>
          <a:stretch>
            <a:fillRect/>
          </a:stretch>
        </p:blipFill>
        <p:spPr bwMode="auto">
          <a:xfrm>
            <a:off x="1857356" y="785794"/>
            <a:ext cx="4733925" cy="1962150"/>
          </a:xfrm>
          <a:prstGeom prst="rect">
            <a:avLst/>
          </a:prstGeom>
          <a:noFill/>
          <a:ln w="9525">
            <a:noFill/>
            <a:miter lim="800000"/>
            <a:headEnd/>
            <a:tailEnd/>
          </a:ln>
        </p:spPr>
      </p:pic>
      <p:sp>
        <p:nvSpPr>
          <p:cNvPr id="14"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Transition metal ionic compounds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10"/>
          <p:cNvPicPr>
            <a:picLocks noChangeAspect="1" noChangeArrowheads="1"/>
          </p:cNvPicPr>
          <p:nvPr/>
        </p:nvPicPr>
        <p:blipFill>
          <a:blip r:embed="rId2"/>
          <a:srcRect/>
          <a:stretch>
            <a:fillRect/>
          </a:stretch>
        </p:blipFill>
        <p:spPr bwMode="auto">
          <a:xfrm>
            <a:off x="0" y="1600200"/>
            <a:ext cx="9067800" cy="345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10"/>
          <p:cNvPicPr>
            <a:picLocks noChangeAspect="1" noChangeArrowheads="1"/>
          </p:cNvPicPr>
          <p:nvPr/>
        </p:nvPicPr>
        <p:blipFill>
          <a:blip r:embed="rId2"/>
          <a:srcRect/>
          <a:stretch>
            <a:fillRect/>
          </a:stretch>
        </p:blipFill>
        <p:spPr bwMode="auto">
          <a:xfrm>
            <a:off x="1787525" y="0"/>
            <a:ext cx="5678488"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0" y="533400"/>
            <a:ext cx="6400800" cy="5486400"/>
          </a:xfrm>
        </p:spPr>
        <p:txBody>
          <a:bodyPr>
            <a:normAutofit fontScale="92500" lnSpcReduction="10000"/>
          </a:bodyPr>
          <a:lstStyle/>
          <a:p>
            <a:pPr lvl="1" eaLnBrk="1" hangingPunct="1">
              <a:buClr>
                <a:srgbClr val="C00000"/>
              </a:buClr>
              <a:buFont typeface="Wingdings" pitchFamily="2" charset="2"/>
              <a:buChar char="v"/>
            </a:pPr>
            <a:endParaRPr lang="en-US" sz="3000" dirty="0" smtClean="0">
              <a:latin typeface="Times New Roman" pitchFamily="18" charset="0"/>
              <a:cs typeface="Times New Roman" pitchFamily="18" charset="0"/>
            </a:endParaRPr>
          </a:p>
          <a:p>
            <a:pPr lvl="1" indent="-474663" eaLnBrk="1" hangingPunct="1">
              <a:buClr>
                <a:srgbClr val="C00000"/>
              </a:buClr>
              <a:buFont typeface="Wingdings" pitchFamily="2" charset="2"/>
              <a:buChar char="v"/>
            </a:pPr>
            <a:r>
              <a:rPr lang="en-US" sz="3000" dirty="0" smtClean="0">
                <a:latin typeface="Times New Roman" pitchFamily="18" charset="0"/>
                <a:cs typeface="Times New Roman" pitchFamily="18" charset="0"/>
              </a:rPr>
              <a:t>Nonmetals or nonmetals + metalloids</a:t>
            </a:r>
          </a:p>
          <a:p>
            <a:pPr lvl="1" indent="-474663" eaLnBrk="1" hangingPunct="1">
              <a:buClr>
                <a:srgbClr val="C00000"/>
              </a:buClr>
              <a:buFont typeface="Wingdings" pitchFamily="2" charset="2"/>
              <a:buChar char="v"/>
            </a:pPr>
            <a:r>
              <a:rPr lang="en-US" sz="3000" dirty="0" smtClean="0">
                <a:latin typeface="Times New Roman" pitchFamily="18" charset="0"/>
                <a:cs typeface="Times New Roman" pitchFamily="18" charset="0"/>
              </a:rPr>
              <a:t>Common names </a:t>
            </a:r>
            <a:r>
              <a:rPr lang="en-US" sz="3000" dirty="0" err="1" smtClean="0">
                <a:latin typeface="Times New Roman" pitchFamily="18" charset="0"/>
                <a:cs typeface="Times New Roman" pitchFamily="18" charset="0"/>
              </a:rPr>
              <a:t>H</a:t>
            </a:r>
            <a:r>
              <a:rPr lang="en-US" sz="3000" baseline="-25000" dirty="0" err="1" smtClean="0">
                <a:latin typeface="Times New Roman" pitchFamily="18" charset="0"/>
                <a:cs typeface="Times New Roman" pitchFamily="18" charset="0"/>
              </a:rPr>
              <a:t>2</a:t>
            </a:r>
            <a:r>
              <a:rPr lang="en-US" sz="3000" dirty="0" err="1" smtClean="0">
                <a:latin typeface="Times New Roman" pitchFamily="18" charset="0"/>
                <a:cs typeface="Times New Roman" pitchFamily="18" charset="0"/>
              </a:rPr>
              <a:t>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a:t>
            </a:r>
            <a:r>
              <a:rPr lang="en-US" sz="3000" baseline="-25000" dirty="0" err="1" smtClean="0">
                <a:latin typeface="Times New Roman" pitchFamily="18" charset="0"/>
                <a:cs typeface="Times New Roman" pitchFamily="18" charset="0"/>
              </a:rPr>
              <a:t>3</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a:t>
            </a:r>
            <a:r>
              <a:rPr lang="en-US" sz="3000" baseline="-25000" dirty="0" err="1" smtClean="0">
                <a:latin typeface="Times New Roman" pitchFamily="18" charset="0"/>
                <a:cs typeface="Times New Roman" pitchFamily="18" charset="0"/>
              </a:rPr>
              <a:t>4</a:t>
            </a:r>
            <a:r>
              <a:rPr lang="en-US" sz="3000" dirty="0" smtClean="0">
                <a:latin typeface="Times New Roman" pitchFamily="18" charset="0"/>
                <a:cs typeface="Times New Roman" pitchFamily="18" charset="0"/>
              </a:rPr>
              <a:t>, </a:t>
            </a:r>
          </a:p>
          <a:p>
            <a:pPr lvl="1" indent="-474663" eaLnBrk="1" hangingPunct="1">
              <a:lnSpc>
                <a:spcPct val="110000"/>
              </a:lnSpc>
              <a:buClr>
                <a:srgbClr val="C00000"/>
              </a:buClr>
              <a:buFont typeface="Wingdings" pitchFamily="2" charset="2"/>
              <a:buChar char="v"/>
            </a:pPr>
            <a:r>
              <a:rPr lang="en-US" sz="3000" dirty="0" smtClean="0">
                <a:latin typeface="Times New Roman" pitchFamily="18" charset="0"/>
                <a:cs typeface="Times New Roman" pitchFamily="18" charset="0"/>
              </a:rPr>
              <a:t>Element furthest to the left in a period and closest to the bottom of a group on periodic table is placed first in formula</a:t>
            </a:r>
            <a:endParaRPr lang="en-US" sz="3000" baseline="30000" dirty="0" smtClean="0">
              <a:latin typeface="Times New Roman" pitchFamily="18" charset="0"/>
              <a:cs typeface="Times New Roman" pitchFamily="18" charset="0"/>
            </a:endParaRPr>
          </a:p>
          <a:p>
            <a:pPr lvl="1" indent="-474663" eaLnBrk="1" hangingPunct="1">
              <a:buClr>
                <a:srgbClr val="C00000"/>
              </a:buClr>
              <a:buFont typeface="Wingdings" pitchFamily="2" charset="2"/>
              <a:buChar char="v"/>
            </a:pPr>
            <a:r>
              <a:rPr lang="en-US" sz="3000" dirty="0" smtClean="0">
                <a:latin typeface="Times New Roman" pitchFamily="18" charset="0"/>
                <a:cs typeface="Times New Roman" pitchFamily="18" charset="0"/>
              </a:rPr>
              <a:t>If more than one compound can be formed from the same elements, use prefixes to indicate number of each kind of atom</a:t>
            </a:r>
          </a:p>
          <a:p>
            <a:pPr lvl="1" indent="-474663" eaLnBrk="1" hangingPunct="1">
              <a:buClr>
                <a:srgbClr val="C00000"/>
              </a:buClr>
              <a:buFont typeface="Wingdings" pitchFamily="2" charset="2"/>
              <a:buChar char="v"/>
            </a:pPr>
            <a:r>
              <a:rPr lang="en-US" sz="3000" dirty="0" smtClean="0">
                <a:latin typeface="Times New Roman" pitchFamily="18" charset="0"/>
                <a:cs typeface="Times New Roman" pitchFamily="18" charset="0"/>
              </a:rPr>
              <a:t>Last element name ends in </a:t>
            </a:r>
            <a:r>
              <a:rPr lang="en-US" sz="3000" i="1" dirty="0" err="1" smtClean="0">
                <a:latin typeface="Times New Roman" pitchFamily="18" charset="0"/>
                <a:cs typeface="Times New Roman" pitchFamily="18" charset="0"/>
              </a:rPr>
              <a:t>ide</a:t>
            </a:r>
            <a:endParaRPr lang="en-US" sz="3000" i="1" dirty="0" smtClean="0">
              <a:latin typeface="Times New Roman" pitchFamily="18" charset="0"/>
              <a:cs typeface="Times New Roman" pitchFamily="18" charset="0"/>
            </a:endParaRPr>
          </a:p>
        </p:txBody>
      </p:sp>
      <p:pic>
        <p:nvPicPr>
          <p:cNvPr id="31752" name="Picture 8"/>
          <p:cNvPicPr>
            <a:picLocks noChangeAspect="1" noChangeArrowheads="1"/>
          </p:cNvPicPr>
          <p:nvPr/>
        </p:nvPicPr>
        <p:blipFill>
          <a:blip r:embed="rId2"/>
          <a:srcRect/>
          <a:stretch>
            <a:fillRect/>
          </a:stretch>
        </p:blipFill>
        <p:spPr bwMode="auto">
          <a:xfrm>
            <a:off x="6318283" y="1195406"/>
            <a:ext cx="2897187" cy="4876800"/>
          </a:xfrm>
          <a:prstGeom prst="rect">
            <a:avLst/>
          </a:prstGeom>
          <a:noFill/>
          <a:ln w="9525">
            <a:noFill/>
            <a:miter lim="800000"/>
            <a:headEnd/>
            <a:tailEnd/>
          </a:ln>
        </p:spPr>
      </p:pic>
      <p:sp>
        <p:nvSpPr>
          <p:cNvPr id="5"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Molecular compounds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357290" y="1293813"/>
            <a:ext cx="564578"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HI</a:t>
            </a:r>
          </a:p>
        </p:txBody>
      </p:sp>
      <p:sp>
        <p:nvSpPr>
          <p:cNvPr id="32771" name="Text Box 3"/>
          <p:cNvSpPr txBox="1">
            <a:spLocks noChangeArrowheads="1"/>
          </p:cNvSpPr>
          <p:nvPr/>
        </p:nvSpPr>
        <p:spPr bwMode="auto">
          <a:xfrm>
            <a:off x="3033690" y="1293813"/>
            <a:ext cx="2526654"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hydrogen iodide</a:t>
            </a:r>
          </a:p>
        </p:txBody>
      </p:sp>
      <p:sp>
        <p:nvSpPr>
          <p:cNvPr id="32772" name="Text Box 4"/>
          <p:cNvSpPr txBox="1">
            <a:spLocks noChangeArrowheads="1"/>
          </p:cNvSpPr>
          <p:nvPr/>
        </p:nvSpPr>
        <p:spPr bwMode="auto">
          <a:xfrm>
            <a:off x="1357290" y="2093913"/>
            <a:ext cx="764953"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NF</a:t>
            </a:r>
            <a:r>
              <a:rPr lang="en-US" sz="2800" baseline="-25000">
                <a:latin typeface="Times New Roman" pitchFamily="18" charset="0"/>
                <a:cs typeface="Times New Roman" pitchFamily="18" charset="0"/>
              </a:rPr>
              <a:t>3</a:t>
            </a:r>
            <a:endParaRPr lang="en-US" sz="2800">
              <a:latin typeface="Times New Roman" pitchFamily="18" charset="0"/>
              <a:cs typeface="Times New Roman" pitchFamily="18" charset="0"/>
            </a:endParaRPr>
          </a:p>
        </p:txBody>
      </p:sp>
      <p:sp>
        <p:nvSpPr>
          <p:cNvPr id="32773" name="Text Box 5"/>
          <p:cNvSpPr txBox="1">
            <a:spLocks noChangeArrowheads="1"/>
          </p:cNvSpPr>
          <p:nvPr/>
        </p:nvSpPr>
        <p:spPr bwMode="auto">
          <a:xfrm>
            <a:off x="3033690" y="2093913"/>
            <a:ext cx="2925801" cy="523220"/>
          </a:xfrm>
          <a:prstGeom prst="rect">
            <a:avLst/>
          </a:prstGeom>
          <a:noFill/>
          <a:ln w="9525">
            <a:noFill/>
            <a:miter lim="800000"/>
            <a:headEnd/>
            <a:tailEnd/>
          </a:ln>
        </p:spPr>
        <p:txBody>
          <a:bodyPr wrap="none">
            <a:spAutoFit/>
          </a:bodyPr>
          <a:lstStyle/>
          <a:p>
            <a:pPr eaLnBrk="0" hangingPunct="0"/>
            <a:r>
              <a:rPr lang="en-US" sz="2800" dirty="0">
                <a:latin typeface="Times New Roman" pitchFamily="18" charset="0"/>
                <a:cs typeface="Times New Roman" pitchFamily="18" charset="0"/>
              </a:rPr>
              <a:t>nitrogen </a:t>
            </a:r>
            <a:r>
              <a:rPr lang="en-US" sz="2800" dirty="0" err="1">
                <a:solidFill>
                  <a:srgbClr val="C00000"/>
                </a:solidFill>
                <a:latin typeface="Times New Roman" pitchFamily="18" charset="0"/>
                <a:cs typeface="Times New Roman" pitchFamily="18" charset="0"/>
              </a:rPr>
              <a:t>tri</a:t>
            </a:r>
            <a:r>
              <a:rPr lang="en-US" sz="2800" dirty="0" err="1">
                <a:latin typeface="Times New Roman" pitchFamily="18" charset="0"/>
                <a:cs typeface="Times New Roman" pitchFamily="18" charset="0"/>
              </a:rPr>
              <a:t>fluoride</a:t>
            </a:r>
            <a:endParaRPr lang="en-US" sz="2800" dirty="0">
              <a:latin typeface="Times New Roman" pitchFamily="18" charset="0"/>
              <a:cs typeface="Times New Roman" pitchFamily="18" charset="0"/>
            </a:endParaRPr>
          </a:p>
        </p:txBody>
      </p:sp>
      <p:sp>
        <p:nvSpPr>
          <p:cNvPr id="32774" name="Text Box 6"/>
          <p:cNvSpPr txBox="1">
            <a:spLocks noChangeArrowheads="1"/>
          </p:cNvSpPr>
          <p:nvPr/>
        </p:nvSpPr>
        <p:spPr bwMode="auto">
          <a:xfrm>
            <a:off x="1357290" y="2855913"/>
            <a:ext cx="764953"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SO</a:t>
            </a:r>
            <a:r>
              <a:rPr lang="en-US" sz="2800" baseline="-25000">
                <a:latin typeface="Times New Roman" pitchFamily="18" charset="0"/>
                <a:cs typeface="Times New Roman" pitchFamily="18" charset="0"/>
              </a:rPr>
              <a:t>2</a:t>
            </a:r>
            <a:endParaRPr lang="en-US" sz="2800">
              <a:latin typeface="Times New Roman" pitchFamily="18" charset="0"/>
              <a:cs typeface="Times New Roman" pitchFamily="18" charset="0"/>
            </a:endParaRPr>
          </a:p>
        </p:txBody>
      </p:sp>
      <p:sp>
        <p:nvSpPr>
          <p:cNvPr id="32775" name="Text Box 7"/>
          <p:cNvSpPr txBox="1">
            <a:spLocks noChangeArrowheads="1"/>
          </p:cNvSpPr>
          <p:nvPr/>
        </p:nvSpPr>
        <p:spPr bwMode="auto">
          <a:xfrm>
            <a:off x="3033690" y="2855913"/>
            <a:ext cx="2188420" cy="523220"/>
          </a:xfrm>
          <a:prstGeom prst="rect">
            <a:avLst/>
          </a:prstGeom>
          <a:noFill/>
          <a:ln w="9525">
            <a:noFill/>
            <a:miter lim="800000"/>
            <a:headEnd/>
            <a:tailEnd/>
          </a:ln>
        </p:spPr>
        <p:txBody>
          <a:bodyPr wrap="none">
            <a:spAutoFit/>
          </a:bodyPr>
          <a:lstStyle/>
          <a:p>
            <a:pPr eaLnBrk="0" hangingPunct="0"/>
            <a:r>
              <a:rPr lang="en-US" sz="2800" dirty="0">
                <a:latin typeface="Times New Roman" pitchFamily="18" charset="0"/>
                <a:cs typeface="Times New Roman" pitchFamily="18" charset="0"/>
              </a:rPr>
              <a:t>sulfur </a:t>
            </a:r>
            <a:r>
              <a:rPr lang="en-US" sz="2800" dirty="0">
                <a:solidFill>
                  <a:srgbClr val="C00000"/>
                </a:solidFill>
                <a:latin typeface="Times New Roman" pitchFamily="18" charset="0"/>
                <a:cs typeface="Times New Roman" pitchFamily="18" charset="0"/>
              </a:rPr>
              <a:t>di</a:t>
            </a:r>
            <a:r>
              <a:rPr lang="en-US" sz="2800" dirty="0">
                <a:latin typeface="Times New Roman" pitchFamily="18" charset="0"/>
                <a:cs typeface="Times New Roman" pitchFamily="18" charset="0"/>
              </a:rPr>
              <a:t>oxide</a:t>
            </a:r>
          </a:p>
        </p:txBody>
      </p:sp>
      <p:sp>
        <p:nvSpPr>
          <p:cNvPr id="32776" name="Text Box 8"/>
          <p:cNvSpPr txBox="1">
            <a:spLocks noChangeArrowheads="1"/>
          </p:cNvSpPr>
          <p:nvPr/>
        </p:nvSpPr>
        <p:spPr bwMode="auto">
          <a:xfrm>
            <a:off x="1357290" y="3656013"/>
            <a:ext cx="1023037"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N</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Cl</a:t>
            </a:r>
            <a:r>
              <a:rPr lang="en-US" sz="2800" baseline="-25000">
                <a:latin typeface="Times New Roman" pitchFamily="18" charset="0"/>
                <a:cs typeface="Times New Roman" pitchFamily="18" charset="0"/>
              </a:rPr>
              <a:t>4</a:t>
            </a:r>
            <a:endParaRPr lang="en-US" sz="2800">
              <a:latin typeface="Times New Roman" pitchFamily="18" charset="0"/>
              <a:cs typeface="Times New Roman" pitchFamily="18" charset="0"/>
            </a:endParaRPr>
          </a:p>
        </p:txBody>
      </p:sp>
      <p:sp>
        <p:nvSpPr>
          <p:cNvPr id="32777" name="Text Box 9"/>
          <p:cNvSpPr txBox="1">
            <a:spLocks noChangeArrowheads="1"/>
          </p:cNvSpPr>
          <p:nvPr/>
        </p:nvSpPr>
        <p:spPr bwMode="auto">
          <a:xfrm>
            <a:off x="3033690" y="3656013"/>
            <a:ext cx="3560590" cy="523220"/>
          </a:xfrm>
          <a:prstGeom prst="rect">
            <a:avLst/>
          </a:prstGeom>
          <a:noFill/>
          <a:ln w="9525">
            <a:noFill/>
            <a:miter lim="800000"/>
            <a:headEnd/>
            <a:tailEnd/>
          </a:ln>
        </p:spPr>
        <p:txBody>
          <a:bodyPr wrap="none">
            <a:spAutoFit/>
          </a:bodyPr>
          <a:lstStyle/>
          <a:p>
            <a:pPr eaLnBrk="0" hangingPunct="0"/>
            <a:r>
              <a:rPr lang="en-US" sz="2800" dirty="0" err="1">
                <a:solidFill>
                  <a:srgbClr val="C00000"/>
                </a:solidFill>
                <a:latin typeface="Times New Roman" pitchFamily="18" charset="0"/>
                <a:cs typeface="Times New Roman" pitchFamily="18" charset="0"/>
              </a:rPr>
              <a:t>di</a:t>
            </a:r>
            <a:r>
              <a:rPr lang="en-US" sz="2800" dirty="0" err="1">
                <a:latin typeface="Times New Roman" pitchFamily="18" charset="0"/>
                <a:cs typeface="Times New Roman" pitchFamily="18" charset="0"/>
              </a:rPr>
              <a:t>nitrogen</a:t>
            </a:r>
            <a:r>
              <a:rPr lang="en-US" sz="2800" dirty="0">
                <a:latin typeface="Times New Roman" pitchFamily="18" charset="0"/>
                <a:cs typeface="Times New Roman" pitchFamily="18" charset="0"/>
              </a:rPr>
              <a:t> </a:t>
            </a:r>
            <a:r>
              <a:rPr lang="en-US" sz="2800" dirty="0">
                <a:solidFill>
                  <a:srgbClr val="C00000"/>
                </a:solidFill>
                <a:latin typeface="Times New Roman" pitchFamily="18" charset="0"/>
                <a:cs typeface="Times New Roman" pitchFamily="18" charset="0"/>
              </a:rPr>
              <a:t>tetra</a:t>
            </a:r>
            <a:r>
              <a:rPr lang="en-US" sz="2800" dirty="0">
                <a:latin typeface="Times New Roman" pitchFamily="18" charset="0"/>
                <a:cs typeface="Times New Roman" pitchFamily="18" charset="0"/>
              </a:rPr>
              <a:t>chloride</a:t>
            </a:r>
          </a:p>
        </p:txBody>
      </p:sp>
      <p:sp>
        <p:nvSpPr>
          <p:cNvPr id="32778" name="Text Box 10"/>
          <p:cNvSpPr txBox="1">
            <a:spLocks noChangeArrowheads="1"/>
          </p:cNvSpPr>
          <p:nvPr/>
        </p:nvSpPr>
        <p:spPr bwMode="auto">
          <a:xfrm>
            <a:off x="1357290" y="4494213"/>
            <a:ext cx="824265"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NO</a:t>
            </a:r>
            <a:r>
              <a:rPr lang="en-US" sz="2800" baseline="-25000">
                <a:latin typeface="Times New Roman" pitchFamily="18" charset="0"/>
                <a:cs typeface="Times New Roman" pitchFamily="18" charset="0"/>
              </a:rPr>
              <a:t>2</a:t>
            </a:r>
            <a:endParaRPr lang="en-US" sz="2800">
              <a:latin typeface="Times New Roman" pitchFamily="18" charset="0"/>
              <a:cs typeface="Times New Roman" pitchFamily="18" charset="0"/>
            </a:endParaRPr>
          </a:p>
        </p:txBody>
      </p:sp>
      <p:sp>
        <p:nvSpPr>
          <p:cNvPr id="32779" name="Text Box 11"/>
          <p:cNvSpPr txBox="1">
            <a:spLocks noChangeArrowheads="1"/>
          </p:cNvSpPr>
          <p:nvPr/>
        </p:nvSpPr>
        <p:spPr bwMode="auto">
          <a:xfrm>
            <a:off x="3033690" y="4494213"/>
            <a:ext cx="2545890" cy="523220"/>
          </a:xfrm>
          <a:prstGeom prst="rect">
            <a:avLst/>
          </a:prstGeom>
          <a:noFill/>
          <a:ln w="9525">
            <a:noFill/>
            <a:miter lim="800000"/>
            <a:headEnd/>
            <a:tailEnd/>
          </a:ln>
        </p:spPr>
        <p:txBody>
          <a:bodyPr wrap="none">
            <a:spAutoFit/>
          </a:bodyPr>
          <a:lstStyle/>
          <a:p>
            <a:pPr eaLnBrk="0" hangingPunct="0"/>
            <a:r>
              <a:rPr lang="en-US" sz="2800" dirty="0">
                <a:latin typeface="Times New Roman" pitchFamily="18" charset="0"/>
                <a:cs typeface="Times New Roman" pitchFamily="18" charset="0"/>
              </a:rPr>
              <a:t>nitrogen </a:t>
            </a:r>
            <a:r>
              <a:rPr lang="en-US" sz="2800" dirty="0">
                <a:solidFill>
                  <a:srgbClr val="C00000"/>
                </a:solidFill>
                <a:latin typeface="Times New Roman" pitchFamily="18" charset="0"/>
                <a:cs typeface="Times New Roman" pitchFamily="18" charset="0"/>
              </a:rPr>
              <a:t>di</a:t>
            </a:r>
            <a:r>
              <a:rPr lang="en-US" sz="2800" dirty="0">
                <a:latin typeface="Times New Roman" pitchFamily="18" charset="0"/>
                <a:cs typeface="Times New Roman" pitchFamily="18" charset="0"/>
              </a:rPr>
              <a:t>oxide</a:t>
            </a:r>
          </a:p>
        </p:txBody>
      </p:sp>
      <p:sp>
        <p:nvSpPr>
          <p:cNvPr id="32780" name="Text Box 12"/>
          <p:cNvSpPr txBox="1">
            <a:spLocks noChangeArrowheads="1"/>
          </p:cNvSpPr>
          <p:nvPr/>
        </p:nvSpPr>
        <p:spPr bwMode="auto">
          <a:xfrm>
            <a:off x="1357290" y="5256213"/>
            <a:ext cx="824265" cy="523220"/>
          </a:xfrm>
          <a:prstGeom prst="rect">
            <a:avLst/>
          </a:prstGeom>
          <a:noFill/>
          <a:ln w="9525">
            <a:noFill/>
            <a:miter lim="800000"/>
            <a:headEnd/>
            <a:tailEnd/>
          </a:ln>
        </p:spPr>
        <p:txBody>
          <a:bodyPr wrap="none">
            <a:spAutoFit/>
          </a:bodyPr>
          <a:lstStyle/>
          <a:p>
            <a:pPr eaLnBrk="0" hangingPunct="0"/>
            <a:r>
              <a:rPr lang="en-US" sz="2800">
                <a:latin typeface="Times New Roman" pitchFamily="18" charset="0"/>
                <a:cs typeface="Times New Roman" pitchFamily="18" charset="0"/>
              </a:rPr>
              <a:t>N</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O</a:t>
            </a:r>
          </a:p>
        </p:txBody>
      </p:sp>
      <p:sp>
        <p:nvSpPr>
          <p:cNvPr id="32781" name="Text Box 13"/>
          <p:cNvSpPr txBox="1">
            <a:spLocks noChangeArrowheads="1"/>
          </p:cNvSpPr>
          <p:nvPr/>
        </p:nvSpPr>
        <p:spPr bwMode="auto">
          <a:xfrm>
            <a:off x="3033690" y="5256213"/>
            <a:ext cx="3183885" cy="523220"/>
          </a:xfrm>
          <a:prstGeom prst="rect">
            <a:avLst/>
          </a:prstGeom>
          <a:noFill/>
          <a:ln w="9525">
            <a:noFill/>
            <a:miter lim="800000"/>
            <a:headEnd/>
            <a:tailEnd/>
          </a:ln>
        </p:spPr>
        <p:txBody>
          <a:bodyPr wrap="none">
            <a:spAutoFit/>
          </a:bodyPr>
          <a:lstStyle/>
          <a:p>
            <a:pPr eaLnBrk="0" hangingPunct="0"/>
            <a:r>
              <a:rPr lang="en-US" sz="2800" dirty="0" err="1">
                <a:solidFill>
                  <a:srgbClr val="C00000"/>
                </a:solidFill>
                <a:latin typeface="Times New Roman" pitchFamily="18" charset="0"/>
                <a:cs typeface="Times New Roman" pitchFamily="18" charset="0"/>
              </a:rPr>
              <a:t>di</a:t>
            </a:r>
            <a:r>
              <a:rPr lang="en-US" sz="2800" dirty="0" err="1">
                <a:latin typeface="Times New Roman" pitchFamily="18" charset="0"/>
                <a:cs typeface="Times New Roman" pitchFamily="18" charset="0"/>
              </a:rPr>
              <a:t>nitrogen</a:t>
            </a:r>
            <a:r>
              <a:rPr lang="en-US" sz="2800" dirty="0">
                <a:solidFill>
                  <a:srgbClr val="C00000"/>
                </a:solidFill>
                <a:latin typeface="Times New Roman" pitchFamily="18" charset="0"/>
                <a:cs typeface="Times New Roman" pitchFamily="18" charset="0"/>
              </a:rPr>
              <a:t> mo</a:t>
            </a:r>
            <a:r>
              <a:rPr lang="en-US" sz="2800" dirty="0">
                <a:latin typeface="Times New Roman" pitchFamily="18" charset="0"/>
                <a:cs typeface="Times New Roman" pitchFamily="18" charset="0"/>
              </a:rPr>
              <a:t>noxide</a:t>
            </a:r>
          </a:p>
        </p:txBody>
      </p:sp>
      <p:sp>
        <p:nvSpPr>
          <p:cNvPr id="16"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Molecular compounds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03300"/>
            <a:ext cx="4038600" cy="5257800"/>
          </a:xfrm>
        </p:spPr>
        <p:txBody>
          <a:bodyPr>
            <a:normAutofit lnSpcReduction="10000"/>
          </a:bodyPr>
          <a:lstStyle/>
          <a:p>
            <a:pPr eaLnBrk="1" hangingPunct="1">
              <a:buClr>
                <a:srgbClr val="C00000"/>
              </a:buClr>
              <a:buFont typeface="Wingdings" pitchFamily="2" charset="2"/>
              <a:buChar char="v"/>
            </a:pPr>
            <a:r>
              <a:rPr lang="en-US" sz="2800" b="1" dirty="0" smtClean="0">
                <a:latin typeface="Times New Roman" pitchFamily="18" charset="0"/>
                <a:cs typeface="Times New Roman" pitchFamily="18" charset="0"/>
              </a:rPr>
              <a:t>Exceptions</a:t>
            </a:r>
          </a:p>
          <a:p>
            <a:pPr lvl="1" eaLnBrk="1" hangingPunct="1">
              <a:buFont typeface="Arial" charset="0"/>
              <a:buChar char="−"/>
            </a:pPr>
            <a:r>
              <a:rPr lang="de-DE" sz="2400" dirty="0" smtClean="0">
                <a:latin typeface="Times New Roman" pitchFamily="18" charset="0"/>
                <a:cs typeface="Times New Roman" pitchFamily="18" charset="0"/>
              </a:rPr>
              <a:t>exceptions to the use of Greek prefixes are molecular compounds containing hydrogen </a:t>
            </a:r>
          </a:p>
          <a:p>
            <a:pPr lvl="1" eaLnBrk="1" hangingPunct="1">
              <a:buFont typeface="Arial" charset="0"/>
              <a:buChar char="−"/>
            </a:pPr>
            <a:endParaRPr lang="en-US" sz="800" dirty="0" smtClean="0">
              <a:latin typeface="Times New Roman" pitchFamily="18" charset="0"/>
              <a:cs typeface="Times New Roman" pitchFamily="18" charset="0"/>
            </a:endParaRPr>
          </a:p>
          <a:p>
            <a:pPr lvl="1" eaLnBrk="1" hangingPunct="1">
              <a:lnSpc>
                <a:spcPct val="110000"/>
              </a:lnSpc>
              <a:buFont typeface="Arial" charset="0"/>
              <a:buChar char="−"/>
            </a:pPr>
            <a:r>
              <a:rPr lang="de-DE" sz="2400" dirty="0" smtClean="0">
                <a:latin typeface="Times New Roman" pitchFamily="18" charset="0"/>
                <a:cs typeface="Times New Roman" pitchFamily="18" charset="0"/>
              </a:rPr>
              <a:t>called by their common name</a:t>
            </a:r>
            <a:r>
              <a:rPr lang="en-US" sz="2400" dirty="0" smtClean="0">
                <a:latin typeface="Times New Roman" pitchFamily="18" charset="0"/>
                <a:cs typeface="Times New Roman" pitchFamily="18" charset="0"/>
              </a:rPr>
              <a:t> </a:t>
            </a:r>
          </a:p>
          <a:p>
            <a:pPr lvl="1" eaLnBrk="1" hangingPunct="1">
              <a:lnSpc>
                <a:spcPct val="110000"/>
              </a:lnSpc>
              <a:buFont typeface="Arial" charset="0"/>
              <a:buChar char="−"/>
            </a:pPr>
            <a:endParaRPr lang="en-US" sz="800" baseline="30000" dirty="0" smtClean="0">
              <a:latin typeface="Times New Roman" pitchFamily="18" charset="0"/>
              <a:cs typeface="Times New Roman" pitchFamily="18" charset="0"/>
            </a:endParaRPr>
          </a:p>
          <a:p>
            <a:pPr lvl="1" eaLnBrk="1" hangingPunct="1">
              <a:buFont typeface="Arial" charset="0"/>
              <a:buChar char="−"/>
            </a:pPr>
            <a:r>
              <a:rPr lang="de-DE" sz="2400" dirty="0" smtClean="0">
                <a:latin typeface="Times New Roman" pitchFamily="18" charset="0"/>
                <a:cs typeface="Times New Roman" pitchFamily="18" charset="0"/>
              </a:rPr>
              <a:t>do not indicate the number of hydrogen atom present</a:t>
            </a:r>
            <a:r>
              <a:rPr lang="en-US" sz="2400" dirty="0" smtClean="0">
                <a:latin typeface="Times New Roman" pitchFamily="18" charset="0"/>
                <a:cs typeface="Times New Roman" pitchFamily="18" charset="0"/>
              </a:rPr>
              <a:t> </a:t>
            </a:r>
          </a:p>
          <a:p>
            <a:pPr lvl="1" eaLnBrk="1" hangingPunct="1">
              <a:buFont typeface="Arial" charset="0"/>
              <a:buChar char="−"/>
            </a:pPr>
            <a:endParaRPr lang="en-US" sz="900" dirty="0" smtClean="0">
              <a:latin typeface="Times New Roman" pitchFamily="18" charset="0"/>
              <a:cs typeface="Times New Roman" pitchFamily="18" charset="0"/>
            </a:endParaRPr>
          </a:p>
          <a:p>
            <a:pPr lvl="1" eaLnBrk="1" hangingPunct="1">
              <a:buFont typeface="Arial" charset="0"/>
              <a:buChar char="−"/>
            </a:pPr>
            <a:r>
              <a:rPr lang="en-US" sz="2400" dirty="0" smtClean="0">
                <a:latin typeface="Times New Roman" pitchFamily="18" charset="0"/>
                <a:cs typeface="Times New Roman" pitchFamily="18" charset="0"/>
              </a:rPr>
              <a:t>order of writing elements in the formulas is irregular</a:t>
            </a:r>
          </a:p>
        </p:txBody>
      </p:sp>
      <p:sp>
        <p:nvSpPr>
          <p:cNvPr id="5" name="Text Box 2"/>
          <p:cNvSpPr txBox="1">
            <a:spLocks noChangeArrowheads="1"/>
          </p:cNvSpPr>
          <p:nvPr/>
        </p:nvSpPr>
        <p:spPr bwMode="auto">
          <a:xfrm>
            <a:off x="4651375" y="1112838"/>
            <a:ext cx="839788" cy="461962"/>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B</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H</a:t>
            </a:r>
            <a:r>
              <a:rPr lang="en-US" sz="2400" baseline="-25000">
                <a:latin typeface="Times New Roman" pitchFamily="18" charset="0"/>
                <a:cs typeface="Times New Roman" pitchFamily="18" charset="0"/>
              </a:rPr>
              <a:t>6</a:t>
            </a:r>
          </a:p>
        </p:txBody>
      </p:sp>
      <p:sp>
        <p:nvSpPr>
          <p:cNvPr id="6" name="Text Box 3"/>
          <p:cNvSpPr txBox="1">
            <a:spLocks noChangeArrowheads="1"/>
          </p:cNvSpPr>
          <p:nvPr/>
        </p:nvSpPr>
        <p:spPr bwMode="auto">
          <a:xfrm>
            <a:off x="5881688" y="1112838"/>
            <a:ext cx="1260281"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diborane</a:t>
            </a:r>
          </a:p>
        </p:txBody>
      </p:sp>
      <p:sp>
        <p:nvSpPr>
          <p:cNvPr id="7" name="Text Box 4"/>
          <p:cNvSpPr txBox="1">
            <a:spLocks noChangeArrowheads="1"/>
          </p:cNvSpPr>
          <p:nvPr/>
        </p:nvSpPr>
        <p:spPr bwMode="auto">
          <a:xfrm>
            <a:off x="4651375" y="1836738"/>
            <a:ext cx="715260"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CH</a:t>
            </a:r>
            <a:r>
              <a:rPr lang="en-US" sz="2400" baseline="-25000">
                <a:latin typeface="Times New Roman" pitchFamily="18" charset="0"/>
                <a:cs typeface="Times New Roman" pitchFamily="18" charset="0"/>
              </a:rPr>
              <a:t>4</a:t>
            </a:r>
            <a:endParaRPr lang="en-US" sz="2400">
              <a:latin typeface="Times New Roman" pitchFamily="18" charset="0"/>
              <a:cs typeface="Times New Roman" pitchFamily="18" charset="0"/>
            </a:endParaRPr>
          </a:p>
        </p:txBody>
      </p:sp>
      <p:sp>
        <p:nvSpPr>
          <p:cNvPr id="8" name="Text Box 5"/>
          <p:cNvSpPr txBox="1">
            <a:spLocks noChangeArrowheads="1"/>
          </p:cNvSpPr>
          <p:nvPr/>
        </p:nvSpPr>
        <p:spPr bwMode="auto">
          <a:xfrm>
            <a:off x="5881688" y="1836738"/>
            <a:ext cx="1225015"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methane</a:t>
            </a:r>
          </a:p>
        </p:txBody>
      </p:sp>
      <p:sp>
        <p:nvSpPr>
          <p:cNvPr id="9" name="Text Box 6"/>
          <p:cNvSpPr txBox="1">
            <a:spLocks noChangeArrowheads="1"/>
          </p:cNvSpPr>
          <p:nvPr/>
        </p:nvSpPr>
        <p:spPr bwMode="auto">
          <a:xfrm>
            <a:off x="4651375" y="2560638"/>
            <a:ext cx="766557"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SiH</a:t>
            </a:r>
            <a:r>
              <a:rPr lang="en-US" sz="2400" baseline="-25000">
                <a:latin typeface="Times New Roman" pitchFamily="18" charset="0"/>
                <a:cs typeface="Times New Roman" pitchFamily="18" charset="0"/>
              </a:rPr>
              <a:t>4</a:t>
            </a:r>
            <a:endParaRPr lang="en-US" sz="2400">
              <a:latin typeface="Times New Roman" pitchFamily="18" charset="0"/>
              <a:cs typeface="Times New Roman" pitchFamily="18" charset="0"/>
            </a:endParaRPr>
          </a:p>
        </p:txBody>
      </p:sp>
      <p:sp>
        <p:nvSpPr>
          <p:cNvPr id="10" name="Text Box 7"/>
          <p:cNvSpPr txBox="1">
            <a:spLocks noChangeArrowheads="1"/>
          </p:cNvSpPr>
          <p:nvPr/>
        </p:nvSpPr>
        <p:spPr bwMode="auto">
          <a:xfrm>
            <a:off x="5881688" y="2560638"/>
            <a:ext cx="901209"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silane</a:t>
            </a:r>
          </a:p>
        </p:txBody>
      </p:sp>
      <p:sp>
        <p:nvSpPr>
          <p:cNvPr id="11" name="Text Box 8"/>
          <p:cNvSpPr txBox="1">
            <a:spLocks noChangeArrowheads="1"/>
          </p:cNvSpPr>
          <p:nvPr/>
        </p:nvSpPr>
        <p:spPr bwMode="auto">
          <a:xfrm>
            <a:off x="4651375" y="3322638"/>
            <a:ext cx="744538" cy="461962"/>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NH</a:t>
            </a:r>
            <a:r>
              <a:rPr lang="en-US" sz="2400" baseline="-25000">
                <a:latin typeface="Times New Roman" pitchFamily="18" charset="0"/>
                <a:cs typeface="Times New Roman" pitchFamily="18" charset="0"/>
              </a:rPr>
              <a:t>3</a:t>
            </a:r>
            <a:endParaRPr lang="en-US" sz="2400">
              <a:latin typeface="Times New Roman" pitchFamily="18" charset="0"/>
              <a:cs typeface="Times New Roman" pitchFamily="18" charset="0"/>
            </a:endParaRPr>
          </a:p>
        </p:txBody>
      </p:sp>
      <p:sp>
        <p:nvSpPr>
          <p:cNvPr id="12" name="Text Box 9"/>
          <p:cNvSpPr txBox="1">
            <a:spLocks noChangeArrowheads="1"/>
          </p:cNvSpPr>
          <p:nvPr/>
        </p:nvSpPr>
        <p:spPr bwMode="auto">
          <a:xfrm>
            <a:off x="5881688" y="3322638"/>
            <a:ext cx="1327608"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ammonia</a:t>
            </a:r>
          </a:p>
        </p:txBody>
      </p:sp>
      <p:sp>
        <p:nvSpPr>
          <p:cNvPr id="13" name="Text Box 10"/>
          <p:cNvSpPr txBox="1">
            <a:spLocks noChangeArrowheads="1"/>
          </p:cNvSpPr>
          <p:nvPr/>
        </p:nvSpPr>
        <p:spPr bwMode="auto">
          <a:xfrm>
            <a:off x="4651375" y="4122738"/>
            <a:ext cx="681597"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PH</a:t>
            </a:r>
            <a:r>
              <a:rPr lang="en-US" sz="2400" baseline="-25000">
                <a:latin typeface="Times New Roman" pitchFamily="18" charset="0"/>
                <a:cs typeface="Times New Roman" pitchFamily="18" charset="0"/>
              </a:rPr>
              <a:t>3</a:t>
            </a:r>
            <a:endParaRPr lang="en-US" sz="2400">
              <a:latin typeface="Times New Roman" pitchFamily="18" charset="0"/>
              <a:cs typeface="Times New Roman" pitchFamily="18" charset="0"/>
            </a:endParaRPr>
          </a:p>
        </p:txBody>
      </p:sp>
      <p:sp>
        <p:nvSpPr>
          <p:cNvPr id="14" name="Text Box 11"/>
          <p:cNvSpPr txBox="1">
            <a:spLocks noChangeArrowheads="1"/>
          </p:cNvSpPr>
          <p:nvPr/>
        </p:nvSpPr>
        <p:spPr bwMode="auto">
          <a:xfrm>
            <a:off x="5881688" y="4122738"/>
            <a:ext cx="1449436"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phosphine</a:t>
            </a:r>
          </a:p>
        </p:txBody>
      </p:sp>
      <p:sp>
        <p:nvSpPr>
          <p:cNvPr id="15" name="Text Box 12"/>
          <p:cNvSpPr txBox="1">
            <a:spLocks noChangeArrowheads="1"/>
          </p:cNvSpPr>
          <p:nvPr/>
        </p:nvSpPr>
        <p:spPr bwMode="auto">
          <a:xfrm>
            <a:off x="4651375" y="4935538"/>
            <a:ext cx="760413" cy="461962"/>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H</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O</a:t>
            </a:r>
          </a:p>
        </p:txBody>
      </p:sp>
      <p:sp>
        <p:nvSpPr>
          <p:cNvPr id="16" name="Text Box 13"/>
          <p:cNvSpPr txBox="1">
            <a:spLocks noChangeArrowheads="1"/>
          </p:cNvSpPr>
          <p:nvPr/>
        </p:nvSpPr>
        <p:spPr bwMode="auto">
          <a:xfrm>
            <a:off x="5881688" y="4935538"/>
            <a:ext cx="867545"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water</a:t>
            </a:r>
          </a:p>
        </p:txBody>
      </p:sp>
      <p:sp>
        <p:nvSpPr>
          <p:cNvPr id="17" name="Text Box 12"/>
          <p:cNvSpPr txBox="1">
            <a:spLocks noChangeArrowheads="1"/>
          </p:cNvSpPr>
          <p:nvPr/>
        </p:nvSpPr>
        <p:spPr bwMode="auto">
          <a:xfrm>
            <a:off x="4654550" y="5722938"/>
            <a:ext cx="681597"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H</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S</a:t>
            </a:r>
          </a:p>
        </p:txBody>
      </p:sp>
      <p:sp>
        <p:nvSpPr>
          <p:cNvPr id="18" name="Text Box 13"/>
          <p:cNvSpPr txBox="1">
            <a:spLocks noChangeArrowheads="1"/>
          </p:cNvSpPr>
          <p:nvPr/>
        </p:nvSpPr>
        <p:spPr bwMode="auto">
          <a:xfrm>
            <a:off x="5884863" y="5697538"/>
            <a:ext cx="2260555" cy="461665"/>
          </a:xfrm>
          <a:prstGeom prst="rect">
            <a:avLst/>
          </a:prstGeom>
          <a:noFill/>
          <a:ln w="9525">
            <a:noFill/>
            <a:miter lim="800000"/>
            <a:headEnd/>
            <a:tailEnd/>
          </a:ln>
        </p:spPr>
        <p:txBody>
          <a:bodyPr wrap="none">
            <a:spAutoFit/>
          </a:bodyPr>
          <a:lstStyle/>
          <a:p>
            <a:pPr eaLnBrk="0" hangingPunct="0"/>
            <a:r>
              <a:rPr lang="en-US" sz="2400">
                <a:latin typeface="Times New Roman" pitchFamily="18" charset="0"/>
                <a:cs typeface="Times New Roman" pitchFamily="18" charset="0"/>
              </a:rPr>
              <a:t>hydrogen sulfide</a:t>
            </a:r>
          </a:p>
        </p:txBody>
      </p:sp>
      <p:sp>
        <p:nvSpPr>
          <p:cNvPr id="20"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Molecular compounds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10"/>
          <p:cNvPicPr>
            <a:picLocks noChangeAspect="1" noChangeArrowheads="1"/>
          </p:cNvPicPr>
          <p:nvPr/>
        </p:nvPicPr>
        <p:blipFill>
          <a:blip r:embed="rId2"/>
          <a:srcRect/>
          <a:stretch>
            <a:fillRect/>
          </a:stretch>
        </p:blipFill>
        <p:spPr bwMode="auto">
          <a:xfrm>
            <a:off x="47625" y="457200"/>
            <a:ext cx="9067800" cy="560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5"/>
          <p:cNvPicPr>
            <a:picLocks noChangeAspect="1" noChangeArrowheads="1"/>
          </p:cNvPicPr>
          <p:nvPr/>
        </p:nvPicPr>
        <p:blipFill>
          <a:blip r:embed="rId2"/>
          <a:srcRect/>
          <a:stretch>
            <a:fillRect/>
          </a:stretch>
        </p:blipFill>
        <p:spPr bwMode="auto">
          <a:xfrm>
            <a:off x="685800" y="152400"/>
            <a:ext cx="7162800" cy="6656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785794"/>
            <a:ext cx="8715404" cy="5970865"/>
          </a:xfrm>
          <a:prstGeom prst="rect">
            <a:avLst/>
          </a:prstGeom>
        </p:spPr>
        <p:txBody>
          <a:bodyPr wrap="square">
            <a:spAutoFit/>
          </a:bodyPr>
          <a:lstStyle/>
          <a:p>
            <a:pPr marL="779463" marR="36576" lvl="0" indent="-514350" algn="just">
              <a:buClr>
                <a:srgbClr val="C00000"/>
              </a:buClr>
              <a:buSzPct val="80000"/>
              <a:buFont typeface="+mj-lt"/>
              <a:buAutoNum type="arabicPeriod"/>
            </a:pPr>
            <a:r>
              <a:rPr lang="en-SG" sz="2800" dirty="0" smtClean="0">
                <a:latin typeface="Times New Roman" pitchFamily="18" charset="0"/>
                <a:cs typeface="Times New Roman" pitchFamily="18" charset="0"/>
              </a:rPr>
              <a:t> </a:t>
            </a:r>
            <a:r>
              <a:rPr lang="en-SG" sz="2600" b="1" dirty="0" smtClean="0">
                <a:latin typeface="Times New Roman" pitchFamily="18" charset="0"/>
                <a:cs typeface="Times New Roman" pitchFamily="18" charset="0"/>
              </a:rPr>
              <a:t>Elements are composed of extremely small particles called </a:t>
            </a:r>
            <a:r>
              <a:rPr lang="en-SG" sz="2600" b="1" dirty="0" smtClean="0">
                <a:solidFill>
                  <a:srgbClr val="C00000"/>
                </a:solidFill>
                <a:latin typeface="Times New Roman" pitchFamily="18" charset="0"/>
                <a:cs typeface="Times New Roman" pitchFamily="18" charset="0"/>
              </a:rPr>
              <a:t>atoms</a:t>
            </a:r>
            <a:r>
              <a:rPr lang="en-SG" sz="2600" b="1" dirty="0" smtClean="0">
                <a:latin typeface="Times New Roman" pitchFamily="18" charset="0"/>
                <a:cs typeface="Times New Roman" pitchFamily="18" charset="0"/>
              </a:rPr>
              <a:t>. </a:t>
            </a:r>
          </a:p>
          <a:p>
            <a:pPr marL="779463" marR="36576" lvl="0" indent="-514350" algn="just">
              <a:buClr>
                <a:srgbClr val="C00000"/>
              </a:buClr>
              <a:buSzPct val="80000"/>
              <a:buFont typeface="+mj-lt"/>
              <a:buAutoNum type="arabicPeriod"/>
            </a:pPr>
            <a:endParaRPr lang="en-SG" sz="1400" b="1" dirty="0" smtClean="0">
              <a:latin typeface="Times New Roman" pitchFamily="18" charset="0"/>
              <a:cs typeface="Times New Roman" pitchFamily="18" charset="0"/>
            </a:endParaRPr>
          </a:p>
          <a:p>
            <a:pPr marL="779463" marR="36576" lvl="0" indent="-514350" algn="just">
              <a:buClr>
                <a:srgbClr val="C00000"/>
              </a:buClr>
              <a:buSzPct val="80000"/>
              <a:buFont typeface="+mj-lt"/>
              <a:buAutoNum type="arabicPeriod"/>
            </a:pPr>
            <a:r>
              <a:rPr lang="en-SG" sz="2600" b="1" dirty="0" smtClean="0">
                <a:latin typeface="Times New Roman" pitchFamily="18" charset="0"/>
                <a:cs typeface="Times New Roman" pitchFamily="18" charset="0"/>
              </a:rPr>
              <a:t>All </a:t>
            </a:r>
            <a:r>
              <a:rPr lang="en-SG" sz="2600" b="1" dirty="0" smtClean="0">
                <a:solidFill>
                  <a:srgbClr val="C00000"/>
                </a:solidFill>
                <a:latin typeface="Times New Roman" pitchFamily="18" charset="0"/>
                <a:cs typeface="Times New Roman" pitchFamily="18" charset="0"/>
              </a:rPr>
              <a:t>atoms</a:t>
            </a:r>
            <a:r>
              <a:rPr lang="en-SG" sz="2600" b="1" dirty="0" smtClean="0">
                <a:latin typeface="Times New Roman" pitchFamily="18" charset="0"/>
                <a:cs typeface="Times New Roman" pitchFamily="18" charset="0"/>
              </a:rPr>
              <a:t> of a given element are identical, having the same size, mass and chemical properties.  The atoms of one element are different from the atoms of all other elements.</a:t>
            </a:r>
          </a:p>
          <a:p>
            <a:pPr marL="779463" marR="36576" lvl="0" indent="-514350" algn="just">
              <a:buClr>
                <a:srgbClr val="C00000"/>
              </a:buClr>
              <a:buSzPct val="80000"/>
              <a:buFont typeface="+mj-lt"/>
              <a:buAutoNum type="arabicPeriod"/>
            </a:pPr>
            <a:endParaRPr lang="en-SG" sz="1400" b="1" dirty="0" smtClean="0">
              <a:latin typeface="Times New Roman" pitchFamily="18" charset="0"/>
              <a:cs typeface="Times New Roman" pitchFamily="18" charset="0"/>
            </a:endParaRPr>
          </a:p>
          <a:p>
            <a:pPr marL="779463" marR="36576" lvl="0" indent="-514350" algn="just">
              <a:buClr>
                <a:srgbClr val="C00000"/>
              </a:buClr>
              <a:buSzPct val="80000"/>
              <a:buFont typeface="+mj-lt"/>
              <a:buAutoNum type="arabicPeriod"/>
            </a:pPr>
            <a:r>
              <a:rPr lang="en-SG" sz="2600" b="1" dirty="0" smtClean="0">
                <a:solidFill>
                  <a:srgbClr val="C00000"/>
                </a:solidFill>
                <a:latin typeface="Times New Roman" pitchFamily="18" charset="0"/>
                <a:cs typeface="Times New Roman" pitchFamily="18" charset="0"/>
              </a:rPr>
              <a:t>Compounds</a:t>
            </a:r>
            <a:r>
              <a:rPr lang="en-SG" sz="2600" b="1" dirty="0" smtClean="0">
                <a:latin typeface="Times New Roman" pitchFamily="18" charset="0"/>
                <a:cs typeface="Times New Roman" pitchFamily="18" charset="0"/>
              </a:rPr>
              <a:t> are composed of atoms of more than one element. In any compound, the ratio of the numbers of atoms of any two of the elements present is either an integer or a simple fraction.</a:t>
            </a:r>
          </a:p>
          <a:p>
            <a:pPr marL="779463" marR="36576" lvl="0" indent="-514350" algn="just">
              <a:buClr>
                <a:srgbClr val="C00000"/>
              </a:buClr>
              <a:buSzPct val="80000"/>
              <a:buFont typeface="+mj-lt"/>
              <a:buAutoNum type="arabicPeriod"/>
            </a:pPr>
            <a:endParaRPr lang="en-SG" sz="1400" b="1" dirty="0" smtClean="0">
              <a:latin typeface="Times New Roman" pitchFamily="18" charset="0"/>
              <a:cs typeface="Times New Roman" pitchFamily="18" charset="0"/>
            </a:endParaRPr>
          </a:p>
          <a:p>
            <a:pPr marL="779463" marR="36576" lvl="0" indent="-514350" algn="just">
              <a:buClr>
                <a:srgbClr val="C00000"/>
              </a:buClr>
              <a:buSzPct val="80000"/>
              <a:buFont typeface="+mj-lt"/>
              <a:buAutoNum type="arabicPeriod"/>
            </a:pPr>
            <a:r>
              <a:rPr lang="en-SG" sz="2600" b="1" dirty="0" smtClean="0">
                <a:latin typeface="Times New Roman" pitchFamily="18" charset="0"/>
                <a:cs typeface="Times New Roman" pitchFamily="18" charset="0"/>
              </a:rPr>
              <a:t>A </a:t>
            </a:r>
            <a:r>
              <a:rPr lang="en-SG" sz="2600" b="1" dirty="0" smtClean="0">
                <a:solidFill>
                  <a:srgbClr val="C00000"/>
                </a:solidFill>
                <a:latin typeface="Times New Roman" pitchFamily="18" charset="0"/>
                <a:cs typeface="Times New Roman" pitchFamily="18" charset="0"/>
              </a:rPr>
              <a:t>chemical reaction </a:t>
            </a:r>
            <a:r>
              <a:rPr lang="en-SG" sz="2600" b="1" dirty="0" smtClean="0">
                <a:latin typeface="Times New Roman" pitchFamily="18" charset="0"/>
                <a:cs typeface="Times New Roman" pitchFamily="18" charset="0"/>
              </a:rPr>
              <a:t>involves only the separation, combination, or rearrangement of atoms; it does not result in their creation or destruction</a:t>
            </a:r>
            <a:endParaRPr lang="en-US" sz="2600" b="1" dirty="0"/>
          </a:p>
        </p:txBody>
      </p:sp>
      <p:sp>
        <p:nvSpPr>
          <p:cNvPr id="5"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latin typeface="+mj-lt"/>
                <a:ea typeface="+mj-ea"/>
                <a:cs typeface="+mj-cs"/>
              </a:rPr>
              <a:t>Dalton’s Atomic Theory (1808)</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2908" y="785794"/>
            <a:ext cx="6715140" cy="4431983"/>
          </a:xfrm>
          <a:prstGeom prst="rect">
            <a:avLst/>
          </a:prstGeom>
        </p:spPr>
        <p:txBody>
          <a:bodyPr wrap="square">
            <a:spAutoFit/>
          </a:bodyPr>
          <a:lstStyle/>
          <a:p>
            <a:pPr marL="441325">
              <a:spcAft>
                <a:spcPts val="1200"/>
              </a:spcAft>
              <a:buClr>
                <a:srgbClr val="C00000"/>
              </a:buClr>
              <a:buFont typeface="Wingdings" pitchFamily="2" charset="2"/>
              <a:buChar char="v"/>
            </a:pPr>
            <a:r>
              <a:rPr lang="en-SG" sz="2800" b="1" dirty="0" smtClean="0">
                <a:latin typeface="Times New Roman" pitchFamily="18" charset="0"/>
                <a:cs typeface="Times New Roman" pitchFamily="18" charset="0"/>
              </a:rPr>
              <a:t>An acid can be defined as a substance that yields hydrogen ions (H</a:t>
            </a:r>
            <a:r>
              <a:rPr lang="en-SG" sz="2800" b="1" baseline="30000" dirty="0" smtClean="0">
                <a:latin typeface="Times New Roman" pitchFamily="18" charset="0"/>
                <a:cs typeface="Times New Roman" pitchFamily="18" charset="0"/>
              </a:rPr>
              <a:t>+</a:t>
            </a:r>
            <a:r>
              <a:rPr lang="en-SG" sz="2800" b="1" dirty="0" smtClean="0">
                <a:latin typeface="Times New Roman" pitchFamily="18" charset="0"/>
                <a:cs typeface="Times New Roman" pitchFamily="18" charset="0"/>
              </a:rPr>
              <a:t>) when dissolved in water.</a:t>
            </a:r>
          </a:p>
          <a:p>
            <a:pPr marL="441325">
              <a:spcBef>
                <a:spcPts val="1200"/>
              </a:spcBef>
              <a:buClr>
                <a:srgbClr val="C00000"/>
              </a:buClr>
              <a:buFont typeface="Wingdings" pitchFamily="2" charset="2"/>
              <a:buChar char="v"/>
            </a:pPr>
            <a:r>
              <a:rPr lang="en-SG" sz="2800" b="1" dirty="0" smtClean="0">
                <a:latin typeface="Times New Roman" pitchFamily="18" charset="0"/>
                <a:cs typeface="Times New Roman" pitchFamily="18" charset="0"/>
              </a:rPr>
              <a:t>For example: </a:t>
            </a:r>
            <a:r>
              <a:rPr lang="en-SG" sz="2800" b="1" dirty="0" err="1" smtClean="0">
                <a:latin typeface="Times New Roman" pitchFamily="18" charset="0"/>
                <a:cs typeface="Times New Roman" pitchFamily="18" charset="0"/>
              </a:rPr>
              <a:t>HCl</a:t>
            </a:r>
            <a:r>
              <a:rPr lang="en-SG" sz="2800" b="1" dirty="0" smtClean="0">
                <a:latin typeface="Times New Roman" pitchFamily="18" charset="0"/>
                <a:cs typeface="Times New Roman" pitchFamily="18" charset="0"/>
              </a:rPr>
              <a:t> gas and </a:t>
            </a:r>
            <a:r>
              <a:rPr lang="en-SG" sz="2800" b="1" dirty="0" err="1" smtClean="0">
                <a:latin typeface="Times New Roman" pitchFamily="18" charset="0"/>
                <a:cs typeface="Times New Roman" pitchFamily="18" charset="0"/>
              </a:rPr>
              <a:t>HCl</a:t>
            </a:r>
            <a:r>
              <a:rPr lang="en-SG" sz="2800" b="1" dirty="0" smtClean="0">
                <a:latin typeface="Times New Roman" pitchFamily="18" charset="0"/>
                <a:cs typeface="Times New Roman" pitchFamily="18" charset="0"/>
              </a:rPr>
              <a:t> in water</a:t>
            </a:r>
          </a:p>
          <a:p>
            <a:pPr marL="441325">
              <a:spcBef>
                <a:spcPts val="1200"/>
              </a:spcBef>
              <a:buClr>
                <a:srgbClr val="C00000"/>
              </a:buClr>
              <a:buFont typeface="Wingdings" pitchFamily="2" charset="2"/>
              <a:buChar char="v"/>
            </a:pPr>
            <a:endParaRPr lang="en-SG" sz="800" b="1" dirty="0" smtClean="0">
              <a:latin typeface="Times New Roman" pitchFamily="18" charset="0"/>
              <a:cs typeface="Times New Roman" pitchFamily="18" charset="0"/>
            </a:endParaRPr>
          </a:p>
          <a:p>
            <a:pPr marL="803275">
              <a:spcBef>
                <a:spcPts val="1200"/>
              </a:spcBef>
              <a:buClr>
                <a:srgbClr val="C00000"/>
              </a:buClr>
              <a:buFont typeface="Wingdings" pitchFamily="2" charset="2"/>
              <a:buChar char="ü"/>
            </a:pPr>
            <a:r>
              <a:rPr lang="en-SG" sz="2800" b="1" dirty="0" smtClean="0">
                <a:latin typeface="Times New Roman" pitchFamily="18" charset="0"/>
                <a:cs typeface="Times New Roman" pitchFamily="18" charset="0"/>
              </a:rPr>
              <a:t> Pure substance, hydrogen chloride</a:t>
            </a:r>
          </a:p>
          <a:p>
            <a:pPr marL="803275">
              <a:spcBef>
                <a:spcPts val="1200"/>
              </a:spcBef>
              <a:buClr>
                <a:srgbClr val="C00000"/>
              </a:buClr>
              <a:buFont typeface="Wingdings" pitchFamily="2" charset="2"/>
              <a:buChar char="ü"/>
            </a:pPr>
            <a:r>
              <a:rPr lang="en-SG" sz="2800" b="1" dirty="0" smtClean="0">
                <a:latin typeface="Times New Roman" pitchFamily="18" charset="0"/>
                <a:cs typeface="Times New Roman" pitchFamily="18" charset="0"/>
              </a:rPr>
              <a:t> Dissolved in water (</a:t>
            </a:r>
            <a:r>
              <a:rPr lang="en-SG" sz="2800" b="1" dirty="0" err="1" smtClean="0">
                <a:latin typeface="Times New Roman" pitchFamily="18" charset="0"/>
                <a:cs typeface="Times New Roman" pitchFamily="18" charset="0"/>
              </a:rPr>
              <a:t>H</a:t>
            </a:r>
            <a:r>
              <a:rPr lang="en-SG" sz="2800" b="1" baseline="-25000" dirty="0" err="1" smtClean="0">
                <a:latin typeface="Times New Roman" pitchFamily="18" charset="0"/>
                <a:cs typeface="Times New Roman" pitchFamily="18" charset="0"/>
              </a:rPr>
              <a:t>3</a:t>
            </a:r>
            <a:r>
              <a:rPr lang="en-SG" sz="2800" b="1" dirty="0" err="1" smtClean="0">
                <a:latin typeface="Times New Roman" pitchFamily="18" charset="0"/>
                <a:cs typeface="Times New Roman" pitchFamily="18" charset="0"/>
              </a:rPr>
              <a:t>O</a:t>
            </a:r>
            <a:r>
              <a:rPr lang="en-SG" sz="2800" b="1" baseline="30000" dirty="0" smtClean="0">
                <a:latin typeface="Times New Roman" pitchFamily="18" charset="0"/>
                <a:cs typeface="Times New Roman" pitchFamily="18" charset="0"/>
              </a:rPr>
              <a:t>+</a:t>
            </a:r>
            <a:r>
              <a:rPr lang="en-SG" sz="2800" b="1" dirty="0" smtClean="0">
                <a:latin typeface="Times New Roman" pitchFamily="18" charset="0"/>
                <a:cs typeface="Times New Roman" pitchFamily="18" charset="0"/>
              </a:rPr>
              <a:t> and </a:t>
            </a:r>
            <a:r>
              <a:rPr lang="en-SG" sz="2800" b="1" dirty="0" err="1" smtClean="0">
                <a:latin typeface="Times New Roman" pitchFamily="18" charset="0"/>
                <a:cs typeface="Times New Roman" pitchFamily="18" charset="0"/>
              </a:rPr>
              <a:t>Cl</a:t>
            </a:r>
            <a:r>
              <a:rPr lang="en-SG" sz="2800" b="1" baseline="30000" dirty="0" smtClean="0">
                <a:latin typeface="Times New Roman" pitchFamily="18" charset="0"/>
                <a:cs typeface="Times New Roman" pitchFamily="18" charset="0"/>
              </a:rPr>
              <a:t>−</a:t>
            </a:r>
            <a:r>
              <a:rPr lang="en-SG" sz="2800" b="1" dirty="0" smtClean="0">
                <a:latin typeface="Times New Roman" pitchFamily="18" charset="0"/>
                <a:cs typeface="Times New Roman" pitchFamily="18" charset="0"/>
              </a:rPr>
              <a:t>),</a:t>
            </a:r>
            <a:br>
              <a:rPr lang="en-SG" sz="2800" b="1" dirty="0" smtClean="0">
                <a:latin typeface="Times New Roman" pitchFamily="18" charset="0"/>
                <a:cs typeface="Times New Roman" pitchFamily="18" charset="0"/>
              </a:rPr>
            </a:br>
            <a:r>
              <a:rPr lang="en-SG" sz="2800" b="1" dirty="0" smtClean="0">
                <a:latin typeface="Times New Roman" pitchFamily="18" charset="0"/>
                <a:cs typeface="Times New Roman" pitchFamily="18" charset="0"/>
              </a:rPr>
              <a:t>  hydrochloric acid</a:t>
            </a:r>
          </a:p>
        </p:txBody>
      </p:sp>
      <p:sp>
        <p:nvSpPr>
          <p:cNvPr id="8"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Acids and Bases</a:t>
            </a:r>
          </a:p>
        </p:txBody>
      </p:sp>
      <p:pic>
        <p:nvPicPr>
          <p:cNvPr id="33811" name="Picture 19"/>
          <p:cNvPicPr>
            <a:picLocks noChangeAspect="1" noChangeArrowheads="1"/>
          </p:cNvPicPr>
          <p:nvPr/>
        </p:nvPicPr>
        <p:blipFill>
          <a:blip r:embed="rId3"/>
          <a:srcRect/>
          <a:stretch>
            <a:fillRect/>
          </a:stretch>
        </p:blipFill>
        <p:spPr bwMode="auto">
          <a:xfrm>
            <a:off x="6772275" y="1142984"/>
            <a:ext cx="2371725" cy="1095375"/>
          </a:xfrm>
          <a:prstGeom prst="rect">
            <a:avLst/>
          </a:prstGeom>
          <a:noFill/>
          <a:ln w="9525">
            <a:noFill/>
            <a:miter lim="800000"/>
            <a:headEnd/>
            <a:tailEnd/>
          </a:ln>
        </p:spPr>
      </p:pic>
      <p:pic>
        <p:nvPicPr>
          <p:cNvPr id="33812" name="Picture 20"/>
          <p:cNvPicPr>
            <a:picLocks noChangeAspect="1" noChangeArrowheads="1"/>
          </p:cNvPicPr>
          <p:nvPr/>
        </p:nvPicPr>
        <p:blipFill>
          <a:blip r:embed="rId4"/>
          <a:srcRect/>
          <a:stretch>
            <a:fillRect/>
          </a:stretch>
        </p:blipFill>
        <p:spPr bwMode="auto">
          <a:xfrm>
            <a:off x="6643718" y="2143116"/>
            <a:ext cx="2286000"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10"/>
          <p:cNvPicPr>
            <a:picLocks noChangeAspect="1" noChangeArrowheads="1"/>
          </p:cNvPicPr>
          <p:nvPr/>
        </p:nvPicPr>
        <p:blipFill>
          <a:blip r:embed="rId2"/>
          <a:srcRect/>
          <a:stretch>
            <a:fillRect/>
          </a:stretch>
        </p:blipFill>
        <p:spPr bwMode="auto">
          <a:xfrm>
            <a:off x="0" y="1524000"/>
            <a:ext cx="9144000" cy="352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
          <p:cNvSpPr txBox="1">
            <a:spLocks noChangeArrowheads="1"/>
          </p:cNvSpPr>
          <p:nvPr/>
        </p:nvSpPr>
        <p:spPr bwMode="auto">
          <a:xfrm>
            <a:off x="304800" y="917592"/>
            <a:ext cx="8305800" cy="954107"/>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cs typeface="Times New Roman" pitchFamily="18" charset="0"/>
              </a:rPr>
              <a:t>An </a:t>
            </a:r>
            <a:r>
              <a:rPr lang="en-US" sz="2800" b="1" i="1">
                <a:latin typeface="Times New Roman" pitchFamily="18" charset="0"/>
                <a:cs typeface="Times New Roman" pitchFamily="18" charset="0"/>
              </a:rPr>
              <a:t>oxoacid</a:t>
            </a:r>
            <a:r>
              <a:rPr lang="en-US" sz="2800">
                <a:latin typeface="Times New Roman" pitchFamily="18" charset="0"/>
                <a:cs typeface="Times New Roman" pitchFamily="18" charset="0"/>
              </a:rPr>
              <a:t> is an acid that contains hydrogen, oxygen, and another element.</a:t>
            </a:r>
          </a:p>
        </p:txBody>
      </p:sp>
      <p:grpSp>
        <p:nvGrpSpPr>
          <p:cNvPr id="2" name="Group 5"/>
          <p:cNvGrpSpPr>
            <a:grpSpLocks/>
          </p:cNvGrpSpPr>
          <p:nvPr/>
        </p:nvGrpSpPr>
        <p:grpSpPr bwMode="auto">
          <a:xfrm>
            <a:off x="671513" y="2289196"/>
            <a:ext cx="3913188" cy="525463"/>
            <a:chOff x="1382" y="2804"/>
            <a:chExt cx="2465" cy="331"/>
          </a:xfrm>
        </p:grpSpPr>
        <p:sp>
          <p:nvSpPr>
            <p:cNvPr id="57358" name="Text Box 6"/>
            <p:cNvSpPr txBox="1">
              <a:spLocks noChangeArrowheads="1"/>
            </p:cNvSpPr>
            <p:nvPr/>
          </p:nvSpPr>
          <p:spPr bwMode="auto">
            <a:xfrm>
              <a:off x="1382" y="2805"/>
              <a:ext cx="720" cy="330"/>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cs typeface="Times New Roman" pitchFamily="18" charset="0"/>
                </a:rPr>
                <a:t>HNO</a:t>
              </a:r>
              <a:r>
                <a:rPr lang="en-US" sz="2800" baseline="-25000">
                  <a:latin typeface="Times New Roman" pitchFamily="18" charset="0"/>
                  <a:cs typeface="Times New Roman" pitchFamily="18" charset="0"/>
                </a:rPr>
                <a:t>3</a:t>
              </a:r>
              <a:endParaRPr lang="en-US" sz="2800">
                <a:latin typeface="Times New Roman" pitchFamily="18" charset="0"/>
                <a:cs typeface="Times New Roman" pitchFamily="18" charset="0"/>
              </a:endParaRPr>
            </a:p>
          </p:txBody>
        </p:sp>
        <p:sp>
          <p:nvSpPr>
            <p:cNvPr id="57359" name="Text Box 7"/>
            <p:cNvSpPr txBox="1">
              <a:spLocks noChangeArrowheads="1"/>
            </p:cNvSpPr>
            <p:nvPr/>
          </p:nvSpPr>
          <p:spPr bwMode="auto">
            <a:xfrm>
              <a:off x="2822" y="2804"/>
              <a:ext cx="1025" cy="33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nitric acid</a:t>
              </a:r>
            </a:p>
          </p:txBody>
        </p:sp>
      </p:grpSp>
      <p:grpSp>
        <p:nvGrpSpPr>
          <p:cNvPr id="3" name="Group 8"/>
          <p:cNvGrpSpPr>
            <a:grpSpLocks/>
          </p:cNvGrpSpPr>
          <p:nvPr/>
        </p:nvGrpSpPr>
        <p:grpSpPr bwMode="auto">
          <a:xfrm>
            <a:off x="609600" y="3813197"/>
            <a:ext cx="4391025" cy="525463"/>
            <a:chOff x="1382" y="3236"/>
            <a:chExt cx="2766" cy="331"/>
          </a:xfrm>
        </p:grpSpPr>
        <p:sp>
          <p:nvSpPr>
            <p:cNvPr id="57356" name="Text Box 9"/>
            <p:cNvSpPr txBox="1">
              <a:spLocks noChangeArrowheads="1"/>
            </p:cNvSpPr>
            <p:nvPr/>
          </p:nvSpPr>
          <p:spPr bwMode="auto">
            <a:xfrm>
              <a:off x="1382" y="3237"/>
              <a:ext cx="745" cy="33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H</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CO</a:t>
              </a:r>
              <a:r>
                <a:rPr lang="en-US" sz="2800" baseline="-25000">
                  <a:latin typeface="Times New Roman" pitchFamily="18" charset="0"/>
                  <a:cs typeface="Times New Roman" pitchFamily="18" charset="0"/>
                </a:rPr>
                <a:t>3</a:t>
              </a:r>
              <a:endParaRPr lang="en-US" sz="2800">
                <a:latin typeface="Times New Roman" pitchFamily="18" charset="0"/>
                <a:cs typeface="Times New Roman" pitchFamily="18" charset="0"/>
              </a:endParaRPr>
            </a:p>
          </p:txBody>
        </p:sp>
        <p:sp>
          <p:nvSpPr>
            <p:cNvPr id="57357" name="Text Box 10"/>
            <p:cNvSpPr txBox="1">
              <a:spLocks noChangeArrowheads="1"/>
            </p:cNvSpPr>
            <p:nvPr/>
          </p:nvSpPr>
          <p:spPr bwMode="auto">
            <a:xfrm>
              <a:off x="2822" y="3236"/>
              <a:ext cx="1326" cy="330"/>
            </a:xfrm>
            <a:prstGeom prst="rect">
              <a:avLst/>
            </a:prstGeom>
            <a:noFill/>
            <a:ln w="9525">
              <a:noFill/>
              <a:miter lim="800000"/>
              <a:headEnd/>
              <a:tailEnd/>
            </a:ln>
          </p:spPr>
          <p:txBody>
            <a:bodyPr wrap="none">
              <a:spAutoFit/>
            </a:bodyPr>
            <a:lstStyle/>
            <a:p>
              <a:r>
                <a:rPr lang="en-US" sz="2800" dirty="0">
                  <a:latin typeface="Times New Roman" pitchFamily="18" charset="0"/>
                  <a:cs typeface="Times New Roman" pitchFamily="18" charset="0"/>
                </a:rPr>
                <a:t>carbonic acid</a:t>
              </a:r>
            </a:p>
          </p:txBody>
        </p:sp>
      </p:grpSp>
      <p:grpSp>
        <p:nvGrpSpPr>
          <p:cNvPr id="4" name="Group 11"/>
          <p:cNvGrpSpPr>
            <a:grpSpLocks/>
          </p:cNvGrpSpPr>
          <p:nvPr/>
        </p:nvGrpSpPr>
        <p:grpSpPr bwMode="auto">
          <a:xfrm>
            <a:off x="671513" y="5489597"/>
            <a:ext cx="4751387" cy="523876"/>
            <a:chOff x="1382" y="3665"/>
            <a:chExt cx="2993" cy="330"/>
          </a:xfrm>
        </p:grpSpPr>
        <p:sp>
          <p:nvSpPr>
            <p:cNvPr id="57354" name="Text Box 12"/>
            <p:cNvSpPr txBox="1">
              <a:spLocks noChangeArrowheads="1"/>
            </p:cNvSpPr>
            <p:nvPr/>
          </p:nvSpPr>
          <p:spPr bwMode="auto">
            <a:xfrm>
              <a:off x="1382" y="3665"/>
              <a:ext cx="721" cy="33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H</a:t>
              </a:r>
              <a:r>
                <a:rPr lang="en-US" sz="2800" baseline="-25000">
                  <a:latin typeface="Times New Roman" pitchFamily="18" charset="0"/>
                  <a:cs typeface="Times New Roman" pitchFamily="18" charset="0"/>
                </a:rPr>
                <a:t>3</a:t>
              </a:r>
              <a:r>
                <a:rPr lang="en-US" sz="2800">
                  <a:latin typeface="Times New Roman" pitchFamily="18" charset="0"/>
                  <a:cs typeface="Times New Roman" pitchFamily="18" charset="0"/>
                </a:rPr>
                <a:t>PO</a:t>
              </a:r>
              <a:r>
                <a:rPr lang="en-US" sz="2800" baseline="-25000">
                  <a:latin typeface="Times New Roman" pitchFamily="18" charset="0"/>
                  <a:cs typeface="Times New Roman" pitchFamily="18" charset="0"/>
                </a:rPr>
                <a:t>4</a:t>
              </a:r>
              <a:endParaRPr lang="en-US" sz="2800">
                <a:latin typeface="Times New Roman" pitchFamily="18" charset="0"/>
                <a:cs typeface="Times New Roman" pitchFamily="18" charset="0"/>
              </a:endParaRPr>
            </a:p>
          </p:txBody>
        </p:sp>
        <p:sp>
          <p:nvSpPr>
            <p:cNvPr id="57355" name="Text Box 13"/>
            <p:cNvSpPr txBox="1">
              <a:spLocks noChangeArrowheads="1"/>
            </p:cNvSpPr>
            <p:nvPr/>
          </p:nvSpPr>
          <p:spPr bwMode="auto">
            <a:xfrm>
              <a:off x="2822" y="3665"/>
              <a:ext cx="1553" cy="33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phosphoric acid</a:t>
              </a:r>
            </a:p>
          </p:txBody>
        </p:sp>
      </p:grpSp>
      <p:pic>
        <p:nvPicPr>
          <p:cNvPr id="52242" name="Picture 18"/>
          <p:cNvPicPr>
            <a:picLocks noChangeAspect="1" noChangeArrowheads="1"/>
          </p:cNvPicPr>
          <p:nvPr/>
        </p:nvPicPr>
        <p:blipFill>
          <a:blip r:embed="rId2"/>
          <a:srcRect/>
          <a:stretch>
            <a:fillRect/>
          </a:stretch>
        </p:blipFill>
        <p:spPr bwMode="auto">
          <a:xfrm>
            <a:off x="5949950" y="1450992"/>
            <a:ext cx="1368425" cy="1528763"/>
          </a:xfrm>
          <a:prstGeom prst="rect">
            <a:avLst/>
          </a:prstGeom>
          <a:noFill/>
          <a:ln w="9525">
            <a:noFill/>
            <a:miter lim="800000"/>
            <a:headEnd/>
            <a:tailEnd/>
          </a:ln>
        </p:spPr>
      </p:pic>
      <p:pic>
        <p:nvPicPr>
          <p:cNvPr id="52243" name="Picture 19"/>
          <p:cNvPicPr>
            <a:picLocks noChangeAspect="1" noChangeArrowheads="1"/>
          </p:cNvPicPr>
          <p:nvPr/>
        </p:nvPicPr>
        <p:blipFill>
          <a:blip r:embed="rId3"/>
          <a:srcRect/>
          <a:stretch>
            <a:fillRect/>
          </a:stretch>
        </p:blipFill>
        <p:spPr bwMode="auto">
          <a:xfrm>
            <a:off x="6034088" y="3432192"/>
            <a:ext cx="1585912" cy="1579563"/>
          </a:xfrm>
          <a:prstGeom prst="rect">
            <a:avLst/>
          </a:prstGeom>
          <a:noFill/>
          <a:ln w="9525">
            <a:noFill/>
            <a:miter lim="800000"/>
            <a:headEnd/>
            <a:tailEnd/>
          </a:ln>
        </p:spPr>
      </p:pic>
      <p:pic>
        <p:nvPicPr>
          <p:cNvPr id="52244" name="Picture 20"/>
          <p:cNvPicPr>
            <a:picLocks noChangeAspect="1" noChangeArrowheads="1"/>
          </p:cNvPicPr>
          <p:nvPr/>
        </p:nvPicPr>
        <p:blipFill>
          <a:blip r:embed="rId4"/>
          <a:srcRect/>
          <a:stretch>
            <a:fillRect/>
          </a:stretch>
        </p:blipFill>
        <p:spPr bwMode="auto">
          <a:xfrm>
            <a:off x="5929322" y="5341962"/>
            <a:ext cx="1833562" cy="1587500"/>
          </a:xfrm>
          <a:prstGeom prst="rect">
            <a:avLst/>
          </a:prstGeom>
          <a:noFill/>
          <a:ln w="9525">
            <a:noFill/>
            <a:miter lim="800000"/>
            <a:headEnd/>
            <a:tailEnd/>
          </a:ln>
        </p:spPr>
      </p:pic>
      <p:sp>
        <p:nvSpPr>
          <p:cNvPr id="16" name="Title 1"/>
          <p:cNvSpPr txBox="1">
            <a:spLocks/>
          </p:cNvSpPr>
          <p:nvPr/>
        </p:nvSpPr>
        <p:spPr>
          <a:xfrm>
            <a:off x="0" y="0"/>
            <a:ext cx="9144000" cy="785817"/>
          </a:xfrm>
          <a:prstGeom prst="rect">
            <a:avLst/>
          </a:prstGeom>
        </p:spPr>
        <p:txBody>
          <a:bodyPr>
            <a:noAutofit/>
          </a:bodyPr>
          <a:lstStyle/>
          <a:p>
            <a:pPr algn="ctr"/>
            <a:r>
              <a:rPr lang="en-US" sz="4400" b="1" dirty="0" err="1" smtClean="0">
                <a:solidFill>
                  <a:srgbClr val="C00000"/>
                </a:solidFill>
              </a:rPr>
              <a:t>Oxoacid</a:t>
            </a:r>
            <a:endParaRPr lang="en-US" sz="4400" b="1" dirty="0" smtClean="0">
              <a:solidFill>
                <a:srgbClr val="C0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785817"/>
          </a:xfrm>
          <a:prstGeom prst="rect">
            <a:avLst/>
          </a:prstGeom>
        </p:spPr>
        <p:txBody>
          <a:bodyPr>
            <a:noAutofit/>
          </a:bodyPr>
          <a:lstStyle/>
          <a:p>
            <a:pPr algn="ctr">
              <a:spcBef>
                <a:spcPct val="0"/>
              </a:spcBef>
              <a:spcAft>
                <a:spcPts val="1000"/>
              </a:spcAft>
              <a:buClr>
                <a:srgbClr val="C00000"/>
              </a:buClr>
            </a:pPr>
            <a:r>
              <a:rPr lang="en-SG" sz="4400" b="1" dirty="0" err="1" smtClean="0">
                <a:solidFill>
                  <a:srgbClr val="C00000"/>
                </a:solidFill>
              </a:rPr>
              <a:t>Oxoanion</a:t>
            </a:r>
            <a:r>
              <a:rPr lang="en-SG" sz="4400" b="1" dirty="0" smtClean="0">
                <a:solidFill>
                  <a:srgbClr val="C00000"/>
                </a:solidFill>
              </a:rPr>
              <a:t> </a:t>
            </a:r>
          </a:p>
          <a:p>
            <a:pPr marL="361950">
              <a:spcBef>
                <a:spcPct val="0"/>
              </a:spcBef>
              <a:spcAft>
                <a:spcPts val="1000"/>
              </a:spcAft>
              <a:buClr>
                <a:srgbClr val="C00000"/>
              </a:buClr>
              <a:buFont typeface="Wingdings" pitchFamily="2" charset="2"/>
              <a:buChar char="v"/>
            </a:pPr>
            <a:r>
              <a:rPr lang="en-US" sz="2800" dirty="0" smtClean="0">
                <a:latin typeface="Times New Roman" pitchFamily="18" charset="0"/>
                <a:cs typeface="Times New Roman" pitchFamily="18" charset="0"/>
              </a:rPr>
              <a:t>The rules for naming </a:t>
            </a:r>
            <a:r>
              <a:rPr lang="en-US" sz="2800" b="1" i="1" dirty="0" err="1" smtClean="0">
                <a:latin typeface="Times New Roman" pitchFamily="18" charset="0"/>
                <a:cs typeface="Times New Roman" pitchFamily="18" charset="0"/>
              </a:rPr>
              <a:t>oxoanions</a:t>
            </a:r>
            <a:r>
              <a:rPr lang="en-US" sz="2800" b="1" i="1"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anions of </a:t>
            </a:r>
            <a:r>
              <a:rPr lang="en-US" sz="2800" i="1" dirty="0" err="1" smtClean="0">
                <a:latin typeface="Times New Roman" pitchFamily="18" charset="0"/>
                <a:cs typeface="Times New Roman" pitchFamily="18" charset="0"/>
              </a:rPr>
              <a:t>oxoacids</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are as follows:</a:t>
            </a:r>
          </a:p>
          <a:p>
            <a:pPr marL="725488">
              <a:spcBef>
                <a:spcPct val="0"/>
              </a:spcBef>
              <a:spcAft>
                <a:spcPts val="1000"/>
              </a:spcAft>
              <a:buClr>
                <a:srgbClr val="C00000"/>
              </a:buClr>
              <a:buFont typeface="Wingdings" pitchFamily="2" charset="2"/>
              <a:buChar char="ü"/>
            </a:pPr>
            <a:r>
              <a:rPr lang="en-US" sz="2800" dirty="0" smtClean="0">
                <a:latin typeface="Times New Roman" pitchFamily="18" charset="0"/>
                <a:cs typeface="Times New Roman" pitchFamily="18" charset="0"/>
              </a:rPr>
              <a:t> When all the H ions are removed from the    </a:t>
            </a:r>
            <a:r>
              <a:rPr lang="en-US" sz="2800" dirty="0" smtClean="0">
                <a:solidFill>
                  <a:srgbClr val="C00000"/>
                </a:solidFill>
                <a:latin typeface="Times New Roman" pitchFamily="18" charset="0"/>
                <a:cs typeface="Times New Roman" pitchFamily="18" charset="0"/>
              </a:rPr>
              <a:t>“-</a:t>
            </a:r>
            <a:r>
              <a:rPr lang="en-US" sz="2800" dirty="0" err="1" smtClean="0">
                <a:solidFill>
                  <a:srgbClr val="C00000"/>
                </a:solidFill>
                <a:latin typeface="Times New Roman" pitchFamily="18" charset="0"/>
                <a:cs typeface="Times New Roman" pitchFamily="18" charset="0"/>
              </a:rPr>
              <a:t>ic</a:t>
            </a:r>
            <a:r>
              <a:rPr lang="en-US" sz="2800" dirty="0" smtClean="0">
                <a:latin typeface="Times New Roman" pitchFamily="18" charset="0"/>
                <a:cs typeface="Times New Roman" pitchFamily="18" charset="0"/>
              </a:rPr>
              <a:t>” acid, the anion’s name ends with “</a:t>
            </a:r>
            <a:r>
              <a:rPr lang="en-US" sz="2800" dirty="0" smtClean="0">
                <a:solidFill>
                  <a:srgbClr val="C00000"/>
                </a:solidFill>
                <a:latin typeface="Times New Roman" pitchFamily="18" charset="0"/>
                <a:cs typeface="Times New Roman" pitchFamily="18" charset="0"/>
              </a:rPr>
              <a:t>-ate</a:t>
            </a:r>
            <a:r>
              <a:rPr lang="en-US" sz="2800" dirty="0" smtClean="0">
                <a:latin typeface="Times New Roman" pitchFamily="18" charset="0"/>
                <a:cs typeface="Times New Roman" pitchFamily="18" charset="0"/>
              </a:rPr>
              <a:t>” </a:t>
            </a:r>
          </a:p>
          <a:p>
            <a:pPr marL="725488">
              <a:spcBef>
                <a:spcPct val="0"/>
              </a:spcBef>
              <a:spcAft>
                <a:spcPts val="1000"/>
              </a:spcAft>
              <a:buClr>
                <a:srgbClr val="C00000"/>
              </a:buClr>
              <a:buFont typeface="Wingdings" pitchFamily="2" charset="2"/>
              <a:buChar char="ü"/>
            </a:pPr>
            <a:r>
              <a:rPr lang="en-US" sz="2800" dirty="0" smtClean="0">
                <a:latin typeface="Times New Roman" pitchFamily="18" charset="0"/>
                <a:cs typeface="Times New Roman" pitchFamily="18" charset="0"/>
              </a:rPr>
              <a:t> When all the H ions are removed from the    “</a:t>
            </a:r>
            <a:r>
              <a:rPr lang="en-US" sz="2800" dirty="0" smtClean="0">
                <a:solidFill>
                  <a:srgbClr val="C00000"/>
                </a:solidFill>
                <a:latin typeface="Times New Roman" pitchFamily="18" charset="0"/>
                <a:cs typeface="Times New Roman" pitchFamily="18" charset="0"/>
              </a:rPr>
              <a:t>-</a:t>
            </a:r>
            <a:r>
              <a:rPr lang="en-US" sz="2800" dirty="0" err="1" smtClean="0">
                <a:solidFill>
                  <a:srgbClr val="C00000"/>
                </a:solidFill>
                <a:latin typeface="Times New Roman" pitchFamily="18" charset="0"/>
                <a:cs typeface="Times New Roman" pitchFamily="18" charset="0"/>
              </a:rPr>
              <a:t>ous</a:t>
            </a:r>
            <a:r>
              <a:rPr lang="en-US" sz="2800" dirty="0" smtClean="0">
                <a:latin typeface="Times New Roman" pitchFamily="18" charset="0"/>
                <a:cs typeface="Times New Roman" pitchFamily="18" charset="0"/>
              </a:rPr>
              <a:t>” acid, the anion’s name ends with “</a:t>
            </a:r>
            <a:r>
              <a:rPr lang="en-US" sz="2800" dirty="0" smtClean="0">
                <a:solidFill>
                  <a:srgbClr val="C00000"/>
                </a:solidFill>
                <a:latin typeface="Times New Roman" pitchFamily="18" charset="0"/>
                <a:cs typeface="Times New Roman" pitchFamily="18" charset="0"/>
              </a:rPr>
              <a:t>-</a:t>
            </a:r>
            <a:r>
              <a:rPr lang="en-US" sz="2800" dirty="0" err="1" smtClean="0">
                <a:solidFill>
                  <a:srgbClr val="C00000"/>
                </a:solidFill>
                <a:latin typeface="Times New Roman" pitchFamily="18" charset="0"/>
                <a:cs typeface="Times New Roman" pitchFamily="18" charset="0"/>
              </a:rPr>
              <a:t>ite</a:t>
            </a:r>
            <a:r>
              <a:rPr lang="en-US" sz="2800" dirty="0" smtClean="0">
                <a:latin typeface="Times New Roman" pitchFamily="18" charset="0"/>
                <a:cs typeface="Times New Roman" pitchFamily="18" charset="0"/>
              </a:rPr>
              <a:t>”</a:t>
            </a:r>
          </a:p>
          <a:p>
            <a:pPr marL="803275">
              <a:spcBef>
                <a:spcPct val="0"/>
              </a:spcBef>
              <a:spcAft>
                <a:spcPts val="1000"/>
              </a:spcAft>
              <a:buClr>
                <a:srgbClr val="C00000"/>
              </a:buClr>
              <a:buFont typeface="Wingdings" pitchFamily="2" charset="2"/>
              <a:buChar char="ü"/>
            </a:pPr>
            <a:r>
              <a:rPr lang="en-US" sz="2800" dirty="0" smtClean="0">
                <a:latin typeface="Times New Roman" pitchFamily="18" charset="0"/>
                <a:cs typeface="Times New Roman" pitchFamily="18" charset="0"/>
              </a:rPr>
              <a:t> The names of anions in which one or more but not all the hydrogen ions have been removed must indicate the number of H ions present. For example:</a:t>
            </a:r>
          </a:p>
          <a:p>
            <a:pPr marL="1608138">
              <a:spcBef>
                <a:spcPct val="0"/>
              </a:spcBef>
              <a:spcAft>
                <a:spcPts val="1000"/>
              </a:spcAft>
              <a:buClr>
                <a:srgbClr val="C00000"/>
              </a:buClr>
            </a:pPr>
            <a:r>
              <a:rPr lang="en-US" sz="28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t>
            </a:r>
            <a:r>
              <a:rPr lang="en-US" sz="2400" baseline="-25000" dirty="0" err="1" smtClean="0">
                <a:latin typeface="Times New Roman" pitchFamily="18" charset="0"/>
                <a:cs typeface="Times New Roman" pitchFamily="18" charset="0"/>
              </a:rPr>
              <a:t>3</a:t>
            </a:r>
            <a:r>
              <a:rPr lang="en-US" sz="2400" dirty="0" err="1" smtClean="0">
                <a:latin typeface="Times New Roman" pitchFamily="18" charset="0"/>
                <a:cs typeface="Times New Roman" pitchFamily="18" charset="0"/>
              </a:rPr>
              <a:t>PO</a:t>
            </a:r>
            <a:r>
              <a:rPr lang="en-US" sz="2400" baseline="-25000" dirty="0" err="1"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phosphoric acid</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t>
            </a:r>
            <a:r>
              <a:rPr lang="en-US" sz="2400" baseline="-25000" dirty="0" err="1" smtClean="0">
                <a:latin typeface="Times New Roman" pitchFamily="18" charset="0"/>
                <a:cs typeface="Times New Roman" pitchFamily="18" charset="0"/>
              </a:rPr>
              <a:t>2</a:t>
            </a:r>
            <a:r>
              <a:rPr lang="en-US" sz="2400" dirty="0" err="1" smtClean="0">
                <a:latin typeface="Times New Roman" pitchFamily="18" charset="0"/>
                <a:cs typeface="Times New Roman" pitchFamily="18" charset="0"/>
              </a:rPr>
              <a:t>PO</a:t>
            </a:r>
            <a:r>
              <a:rPr lang="en-US" sz="2400" baseline="-25000" dirty="0" err="1" smtClean="0">
                <a:latin typeface="Times New Roman" pitchFamily="18" charset="0"/>
                <a:cs typeface="Times New Roman" pitchFamily="18" charset="0"/>
              </a:rPr>
              <a:t>4</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dihydrogen</a:t>
            </a:r>
            <a:r>
              <a:rPr lang="en-US" sz="2400" dirty="0" smtClean="0">
                <a:latin typeface="Times New Roman" pitchFamily="18" charset="0"/>
                <a:cs typeface="Times New Roman" pitchFamily="18" charset="0"/>
              </a:rPr>
              <a:t> phosphate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HPO</a:t>
            </a:r>
            <a:r>
              <a:rPr lang="en-US" sz="2400" baseline="-25000" dirty="0" err="1" smtClean="0">
                <a:latin typeface="Times New Roman" pitchFamily="18" charset="0"/>
                <a:cs typeface="Times New Roman" pitchFamily="18" charset="0"/>
              </a:rPr>
              <a:t>4</a:t>
            </a:r>
            <a:r>
              <a:rPr lang="en-US" sz="2400" baseline="30000" dirty="0" err="1" smtClean="0">
                <a:latin typeface="Times New Roman" pitchFamily="18" charset="0"/>
                <a:cs typeface="Times New Roman" pitchFamily="18" charset="0"/>
              </a:rPr>
              <a:t>2</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hydrogen phosphate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PO</a:t>
            </a:r>
            <a:r>
              <a:rPr lang="en-US" sz="2400" baseline="-25000" dirty="0" err="1" smtClean="0">
                <a:latin typeface="Times New Roman" pitchFamily="18" charset="0"/>
                <a:cs typeface="Times New Roman" pitchFamily="18" charset="0"/>
              </a:rPr>
              <a:t>4</a:t>
            </a:r>
            <a:r>
              <a:rPr lang="en-US" sz="2400" baseline="30000" dirty="0" err="1" smtClean="0">
                <a:latin typeface="Times New Roman" pitchFamily="18" charset="0"/>
                <a:cs typeface="Times New Roman" pitchFamily="18" charset="0"/>
              </a:rPr>
              <a:t>3</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phosphate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Naming </a:t>
            </a:r>
            <a:r>
              <a:rPr lang="en-US" sz="4400" b="1" dirty="0" err="1" smtClean="0">
                <a:solidFill>
                  <a:srgbClr val="C00000"/>
                </a:solidFill>
              </a:rPr>
              <a:t>Oxoacids</a:t>
            </a:r>
            <a:r>
              <a:rPr lang="en-US" sz="4400" b="1" dirty="0" smtClean="0">
                <a:solidFill>
                  <a:srgbClr val="C00000"/>
                </a:solidFill>
              </a:rPr>
              <a:t> and </a:t>
            </a:r>
            <a:r>
              <a:rPr lang="en-US" sz="4400" b="1" dirty="0" err="1" smtClean="0">
                <a:solidFill>
                  <a:srgbClr val="C00000"/>
                </a:solidFill>
              </a:rPr>
              <a:t>Oxoanions</a:t>
            </a:r>
            <a:endParaRPr lang="en-US" sz="4400" b="1" dirty="0" smtClean="0">
              <a:solidFill>
                <a:srgbClr val="C00000"/>
              </a:solidFill>
            </a:endParaRPr>
          </a:p>
        </p:txBody>
      </p:sp>
      <p:pic>
        <p:nvPicPr>
          <p:cNvPr id="34821" name="Picture 5"/>
          <p:cNvPicPr>
            <a:picLocks noChangeAspect="1" noChangeArrowheads="1"/>
          </p:cNvPicPr>
          <p:nvPr/>
        </p:nvPicPr>
        <p:blipFill>
          <a:blip r:embed="rId2"/>
          <a:srcRect/>
          <a:stretch>
            <a:fillRect/>
          </a:stretch>
        </p:blipFill>
        <p:spPr bwMode="auto">
          <a:xfrm>
            <a:off x="609600" y="1028808"/>
            <a:ext cx="2903538" cy="5972091"/>
          </a:xfrm>
          <a:prstGeom prst="rect">
            <a:avLst/>
          </a:prstGeom>
          <a:noFill/>
          <a:ln w="9525">
            <a:noFill/>
            <a:miter lim="800000"/>
            <a:headEnd/>
            <a:tailEnd/>
          </a:ln>
        </p:spPr>
      </p:pic>
      <p:pic>
        <p:nvPicPr>
          <p:cNvPr id="34823" name="Picture 7"/>
          <p:cNvPicPr>
            <a:picLocks noChangeAspect="1" noChangeArrowheads="1"/>
          </p:cNvPicPr>
          <p:nvPr/>
        </p:nvPicPr>
        <p:blipFill>
          <a:blip r:embed="rId3"/>
          <a:srcRect/>
          <a:stretch>
            <a:fillRect/>
          </a:stretch>
        </p:blipFill>
        <p:spPr bwMode="auto">
          <a:xfrm>
            <a:off x="3505200" y="928670"/>
            <a:ext cx="4625975" cy="60087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9"/>
          <p:cNvPicPr>
            <a:picLocks noChangeAspect="1" noChangeArrowheads="1"/>
          </p:cNvPicPr>
          <p:nvPr/>
        </p:nvPicPr>
        <p:blipFill>
          <a:blip r:embed="rId2"/>
          <a:srcRect/>
          <a:stretch>
            <a:fillRect/>
          </a:stretch>
        </p:blipFill>
        <p:spPr bwMode="auto">
          <a:xfrm>
            <a:off x="0" y="1947863"/>
            <a:ext cx="9144000" cy="2776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2"/>
          <p:cNvSpPr txBox="1">
            <a:spLocks noChangeArrowheads="1"/>
          </p:cNvSpPr>
          <p:nvPr/>
        </p:nvSpPr>
        <p:spPr bwMode="auto">
          <a:xfrm>
            <a:off x="304800" y="928670"/>
            <a:ext cx="8410604" cy="954107"/>
          </a:xfrm>
          <a:prstGeom prst="rect">
            <a:avLst/>
          </a:prstGeom>
          <a:noFill/>
          <a:ln w="9525">
            <a:noFill/>
            <a:miter lim="800000"/>
            <a:headEnd/>
            <a:tailEnd/>
          </a:ln>
        </p:spPr>
        <p:txBody>
          <a:bodyPr wrap="square">
            <a:spAutoFit/>
          </a:bodyPr>
          <a:lstStyle/>
          <a:p>
            <a:pPr>
              <a:buClr>
                <a:srgbClr val="C00000"/>
              </a:buClr>
              <a:buFont typeface="Wingdings" pitchFamily="2" charset="2"/>
              <a:buChar char="v"/>
            </a:pPr>
            <a:r>
              <a:rPr lang="en-US" sz="2800" dirty="0" smtClean="0">
                <a:latin typeface="Times New Roman" pitchFamily="18" charset="0"/>
                <a:cs typeface="Times New Roman" pitchFamily="18" charset="0"/>
              </a:rPr>
              <a:t> A </a:t>
            </a:r>
            <a:r>
              <a:rPr lang="en-US" sz="2800" b="1" i="1" dirty="0">
                <a:latin typeface="Times New Roman" pitchFamily="18" charset="0"/>
                <a:cs typeface="Times New Roman" pitchFamily="18" charset="0"/>
              </a:rPr>
              <a:t>base</a:t>
            </a:r>
            <a:r>
              <a:rPr lang="en-US" sz="2800" dirty="0">
                <a:latin typeface="Times New Roman" pitchFamily="18" charset="0"/>
                <a:cs typeface="Times New Roman" pitchFamily="18" charset="0"/>
              </a:rPr>
              <a:t> can be defined as a substance that yields </a:t>
            </a:r>
          </a:p>
          <a:p>
            <a:r>
              <a:rPr lang="en-US" sz="2800" dirty="0">
                <a:latin typeface="Times New Roman" pitchFamily="18" charset="0"/>
                <a:cs typeface="Times New Roman" pitchFamily="18" charset="0"/>
              </a:rPr>
              <a:t>hydroxide ions (OH</a:t>
            </a:r>
            <a:r>
              <a:rPr lang="en-US" sz="2800" b="1" baseline="30000" dirty="0">
                <a:latin typeface="Times New Roman" pitchFamily="18" charset="0"/>
                <a:cs typeface="Times New Roman" pitchFamily="18" charset="0"/>
              </a:rPr>
              <a:t>-</a:t>
            </a:r>
            <a:r>
              <a:rPr lang="en-US" sz="2800" dirty="0">
                <a:latin typeface="Times New Roman" pitchFamily="18" charset="0"/>
                <a:cs typeface="Times New Roman" pitchFamily="18" charset="0"/>
              </a:rPr>
              <a:t>) when dissolved in water.</a:t>
            </a:r>
          </a:p>
        </p:txBody>
      </p:sp>
      <p:sp>
        <p:nvSpPr>
          <p:cNvPr id="73732" name="Text Box 7"/>
          <p:cNvSpPr txBox="1">
            <a:spLocks noChangeArrowheads="1"/>
          </p:cNvSpPr>
          <p:nvPr/>
        </p:nvSpPr>
        <p:spPr bwMode="auto">
          <a:xfrm>
            <a:off x="3886200" y="2617772"/>
            <a:ext cx="3122613" cy="523220"/>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sodium hydroxide</a:t>
            </a:r>
          </a:p>
        </p:txBody>
      </p:sp>
      <p:sp>
        <p:nvSpPr>
          <p:cNvPr id="73733" name="Text Box 10"/>
          <p:cNvSpPr txBox="1">
            <a:spLocks noChangeArrowheads="1"/>
          </p:cNvSpPr>
          <p:nvPr/>
        </p:nvSpPr>
        <p:spPr bwMode="auto">
          <a:xfrm>
            <a:off x="3886200" y="3300397"/>
            <a:ext cx="3183885"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potassium hydroxide</a:t>
            </a:r>
          </a:p>
        </p:txBody>
      </p:sp>
      <p:sp>
        <p:nvSpPr>
          <p:cNvPr id="73734" name="Text Box 13"/>
          <p:cNvSpPr txBox="1">
            <a:spLocks noChangeArrowheads="1"/>
          </p:cNvSpPr>
          <p:nvPr/>
        </p:nvSpPr>
        <p:spPr bwMode="auto">
          <a:xfrm>
            <a:off x="3886200" y="3984610"/>
            <a:ext cx="2746265"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barium hydroxide</a:t>
            </a:r>
          </a:p>
        </p:txBody>
      </p:sp>
      <p:sp>
        <p:nvSpPr>
          <p:cNvPr id="73735" name="Text Box 6"/>
          <p:cNvSpPr txBox="1">
            <a:spLocks noChangeArrowheads="1"/>
          </p:cNvSpPr>
          <p:nvPr/>
        </p:nvSpPr>
        <p:spPr bwMode="auto">
          <a:xfrm>
            <a:off x="1600200" y="2619360"/>
            <a:ext cx="1293813" cy="523220"/>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cs typeface="Times New Roman" pitchFamily="18" charset="0"/>
              </a:rPr>
              <a:t>NaOH</a:t>
            </a:r>
          </a:p>
        </p:txBody>
      </p:sp>
      <p:sp>
        <p:nvSpPr>
          <p:cNvPr id="73736" name="Text Box 9"/>
          <p:cNvSpPr txBox="1">
            <a:spLocks noChangeArrowheads="1"/>
          </p:cNvSpPr>
          <p:nvPr/>
        </p:nvSpPr>
        <p:spPr bwMode="auto">
          <a:xfrm>
            <a:off x="1600200" y="3301985"/>
            <a:ext cx="963725"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KOH</a:t>
            </a:r>
          </a:p>
        </p:txBody>
      </p:sp>
      <p:sp>
        <p:nvSpPr>
          <p:cNvPr id="73737" name="Text Box 12"/>
          <p:cNvSpPr txBox="1">
            <a:spLocks noChangeArrowheads="1"/>
          </p:cNvSpPr>
          <p:nvPr/>
        </p:nvSpPr>
        <p:spPr bwMode="auto">
          <a:xfrm>
            <a:off x="1600200" y="3984610"/>
            <a:ext cx="1462260"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Ba(OH)</a:t>
            </a:r>
            <a:r>
              <a:rPr lang="en-US" sz="2800" baseline="-25000">
                <a:latin typeface="Times New Roman" pitchFamily="18" charset="0"/>
                <a:cs typeface="Times New Roman" pitchFamily="18" charset="0"/>
              </a:rPr>
              <a:t>2</a:t>
            </a:r>
            <a:endParaRPr lang="en-US" sz="2800">
              <a:latin typeface="Times New Roman" pitchFamily="18" charset="0"/>
              <a:cs typeface="Times New Roman" pitchFamily="18" charset="0"/>
            </a:endParaRPr>
          </a:p>
        </p:txBody>
      </p:sp>
      <p:sp>
        <p:nvSpPr>
          <p:cNvPr id="73738" name="Text Box 12"/>
          <p:cNvSpPr txBox="1">
            <a:spLocks noChangeArrowheads="1"/>
          </p:cNvSpPr>
          <p:nvPr/>
        </p:nvSpPr>
        <p:spPr bwMode="auto">
          <a:xfrm>
            <a:off x="1603375" y="4689460"/>
            <a:ext cx="1343638"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NH</a:t>
            </a:r>
            <a:r>
              <a:rPr lang="en-US" sz="2800" baseline="-25000">
                <a:latin typeface="Times New Roman" pitchFamily="18" charset="0"/>
                <a:cs typeface="Times New Roman" pitchFamily="18" charset="0"/>
              </a:rPr>
              <a:t>4</a:t>
            </a:r>
            <a:r>
              <a:rPr lang="en-US" sz="2800">
                <a:latin typeface="Times New Roman" pitchFamily="18" charset="0"/>
                <a:cs typeface="Times New Roman" pitchFamily="18" charset="0"/>
              </a:rPr>
              <a:t>OH</a:t>
            </a:r>
          </a:p>
        </p:txBody>
      </p:sp>
      <p:sp>
        <p:nvSpPr>
          <p:cNvPr id="73739" name="Text Box 13"/>
          <p:cNvSpPr txBox="1">
            <a:spLocks noChangeArrowheads="1"/>
          </p:cNvSpPr>
          <p:nvPr/>
        </p:nvSpPr>
        <p:spPr bwMode="auto">
          <a:xfrm>
            <a:off x="3886200" y="4689460"/>
            <a:ext cx="3363421"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ammonium hydroxide</a:t>
            </a:r>
          </a:p>
        </p:txBody>
      </p:sp>
      <p:sp>
        <p:nvSpPr>
          <p:cNvPr id="73740" name="Text Box 13"/>
          <p:cNvSpPr txBox="1">
            <a:spLocks noChangeArrowheads="1"/>
          </p:cNvSpPr>
          <p:nvPr/>
        </p:nvSpPr>
        <p:spPr bwMode="auto">
          <a:xfrm>
            <a:off x="3857625" y="5208572"/>
            <a:ext cx="3764172" cy="523220"/>
          </a:xfrm>
          <a:prstGeom prst="rect">
            <a:avLst/>
          </a:prstGeom>
          <a:noFill/>
          <a:ln w="9525">
            <a:noFill/>
            <a:miter lim="800000"/>
            <a:headEnd/>
            <a:tailEnd/>
          </a:ln>
        </p:spPr>
        <p:txBody>
          <a:bodyPr wrap="none">
            <a:spAutoFit/>
          </a:bodyPr>
          <a:lstStyle/>
          <a:p>
            <a:r>
              <a:rPr lang="en-US" sz="2800">
                <a:latin typeface="Times New Roman" pitchFamily="18" charset="0"/>
                <a:cs typeface="Times New Roman" pitchFamily="18" charset="0"/>
              </a:rPr>
              <a:t>(NH</a:t>
            </a:r>
            <a:r>
              <a:rPr lang="en-US" sz="2800" baseline="-25000">
                <a:latin typeface="Times New Roman" pitchFamily="18" charset="0"/>
                <a:cs typeface="Times New Roman" pitchFamily="18" charset="0"/>
              </a:rPr>
              <a:t>3</a:t>
            </a:r>
            <a:r>
              <a:rPr lang="en-US" sz="2800">
                <a:latin typeface="Times New Roman" pitchFamily="18" charset="0"/>
                <a:cs typeface="Times New Roman" pitchFamily="18" charset="0"/>
              </a:rPr>
              <a:t> dissolved in water)</a:t>
            </a:r>
          </a:p>
        </p:txBody>
      </p:sp>
      <p:sp>
        <p:nvSpPr>
          <p:cNvPr id="13"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Base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2"/>
          <p:cNvSpPr txBox="1">
            <a:spLocks noChangeArrowheads="1"/>
          </p:cNvSpPr>
          <p:nvPr/>
        </p:nvSpPr>
        <p:spPr bwMode="auto">
          <a:xfrm>
            <a:off x="285720" y="642918"/>
            <a:ext cx="8020080" cy="830997"/>
          </a:xfrm>
          <a:prstGeom prst="rect">
            <a:avLst/>
          </a:prstGeom>
          <a:noFill/>
          <a:ln w="9525">
            <a:noFill/>
            <a:miter lim="800000"/>
            <a:headEnd/>
            <a:tailEnd/>
          </a:ln>
        </p:spPr>
        <p:txBody>
          <a:bodyPr wrap="square">
            <a:spAutoFit/>
          </a:bodyPr>
          <a:lstStyle/>
          <a:p>
            <a:pPr>
              <a:buClr>
                <a:srgbClr val="C00000"/>
              </a:buClr>
              <a:buFont typeface="Wingdings" pitchFamily="2" charset="2"/>
              <a:buChar char="v"/>
            </a:pPr>
            <a:r>
              <a:rPr lang="en-US" sz="2400" b="1" i="1" dirty="0" smtClean="0">
                <a:latin typeface="Times New Roman" pitchFamily="18" charset="0"/>
                <a:cs typeface="Times New Roman" pitchFamily="18" charset="0"/>
              </a:rPr>
              <a:t> Hydrates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are compounds that have a specific number of water molecules attached to them.</a:t>
            </a:r>
          </a:p>
        </p:txBody>
      </p:sp>
      <p:sp>
        <p:nvSpPr>
          <p:cNvPr id="46084" name="Text Box 4"/>
          <p:cNvSpPr txBox="1">
            <a:spLocks noChangeArrowheads="1"/>
          </p:cNvSpPr>
          <p:nvPr/>
        </p:nvSpPr>
        <p:spPr bwMode="auto">
          <a:xfrm>
            <a:off x="457200" y="1755756"/>
            <a:ext cx="2362200" cy="461665"/>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cs typeface="Times New Roman" pitchFamily="18" charset="0"/>
              </a:rPr>
              <a:t>BaCl</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•2H</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O</a:t>
            </a:r>
          </a:p>
        </p:txBody>
      </p:sp>
      <p:sp>
        <p:nvSpPr>
          <p:cNvPr id="46094" name="Text Box 14"/>
          <p:cNvSpPr txBox="1">
            <a:spLocks noChangeArrowheads="1"/>
          </p:cNvSpPr>
          <p:nvPr/>
        </p:nvSpPr>
        <p:spPr bwMode="auto">
          <a:xfrm>
            <a:off x="457200" y="2600306"/>
            <a:ext cx="2362200" cy="461665"/>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cs typeface="Times New Roman" pitchFamily="18" charset="0"/>
              </a:rPr>
              <a:t>LiCl•H</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O</a:t>
            </a:r>
          </a:p>
        </p:txBody>
      </p:sp>
      <p:sp>
        <p:nvSpPr>
          <p:cNvPr id="46095" name="Text Box 15"/>
          <p:cNvSpPr txBox="1">
            <a:spLocks noChangeArrowheads="1"/>
          </p:cNvSpPr>
          <p:nvPr/>
        </p:nvSpPr>
        <p:spPr bwMode="auto">
          <a:xfrm>
            <a:off x="457200" y="3468668"/>
            <a:ext cx="2362200" cy="461665"/>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cs typeface="Times New Roman" pitchFamily="18" charset="0"/>
              </a:rPr>
              <a:t>MgSO</a:t>
            </a:r>
            <a:r>
              <a:rPr lang="en-US" sz="2400" baseline="-25000">
                <a:latin typeface="Times New Roman" pitchFamily="18" charset="0"/>
                <a:cs typeface="Times New Roman" pitchFamily="18" charset="0"/>
              </a:rPr>
              <a:t>4</a:t>
            </a:r>
            <a:r>
              <a:rPr lang="en-US" sz="2400">
                <a:latin typeface="Times New Roman" pitchFamily="18" charset="0"/>
                <a:cs typeface="Times New Roman" pitchFamily="18" charset="0"/>
              </a:rPr>
              <a:t>•7H</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O</a:t>
            </a:r>
          </a:p>
        </p:txBody>
      </p:sp>
      <p:sp>
        <p:nvSpPr>
          <p:cNvPr id="46096" name="Text Box 16"/>
          <p:cNvSpPr txBox="1">
            <a:spLocks noChangeArrowheads="1"/>
          </p:cNvSpPr>
          <p:nvPr/>
        </p:nvSpPr>
        <p:spPr bwMode="auto">
          <a:xfrm>
            <a:off x="457200" y="4313218"/>
            <a:ext cx="2971800" cy="461665"/>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cs typeface="Times New Roman" pitchFamily="18" charset="0"/>
              </a:rPr>
              <a:t>Sr(NO</a:t>
            </a:r>
            <a:r>
              <a:rPr lang="en-US" sz="2400" baseline="-25000">
                <a:latin typeface="Times New Roman" pitchFamily="18" charset="0"/>
                <a:cs typeface="Times New Roman" pitchFamily="18" charset="0"/>
              </a:rPr>
              <a:t>3</a:t>
            </a:r>
            <a:r>
              <a:rPr lang="en-US" sz="2400">
                <a:latin typeface="Times New Roman" pitchFamily="18" charset="0"/>
                <a:cs typeface="Times New Roman" pitchFamily="18" charset="0"/>
              </a:rPr>
              <a:t>)</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 •4H</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O</a:t>
            </a:r>
          </a:p>
        </p:txBody>
      </p:sp>
      <p:sp>
        <p:nvSpPr>
          <p:cNvPr id="46097" name="Text Box 17"/>
          <p:cNvSpPr txBox="1">
            <a:spLocks noChangeArrowheads="1"/>
          </p:cNvSpPr>
          <p:nvPr/>
        </p:nvSpPr>
        <p:spPr bwMode="auto">
          <a:xfrm>
            <a:off x="3071802" y="1754168"/>
            <a:ext cx="3376245" cy="461665"/>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barium chloride dihydrate</a:t>
            </a:r>
          </a:p>
        </p:txBody>
      </p:sp>
      <p:sp>
        <p:nvSpPr>
          <p:cNvPr id="46098" name="Text Box 18"/>
          <p:cNvSpPr txBox="1">
            <a:spLocks noChangeArrowheads="1"/>
          </p:cNvSpPr>
          <p:nvPr/>
        </p:nvSpPr>
        <p:spPr bwMode="auto">
          <a:xfrm>
            <a:off x="3071802" y="2598718"/>
            <a:ext cx="3853940" cy="461665"/>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lithium chloride monohydrate</a:t>
            </a:r>
          </a:p>
        </p:txBody>
      </p:sp>
      <p:sp>
        <p:nvSpPr>
          <p:cNvPr id="46099" name="Text Box 19"/>
          <p:cNvSpPr txBox="1">
            <a:spLocks noChangeArrowheads="1"/>
          </p:cNvSpPr>
          <p:nvPr/>
        </p:nvSpPr>
        <p:spPr bwMode="auto">
          <a:xfrm>
            <a:off x="3071802" y="3468668"/>
            <a:ext cx="4161717" cy="461665"/>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magnesium sulfate heptahydrate</a:t>
            </a:r>
          </a:p>
        </p:txBody>
      </p:sp>
      <p:sp>
        <p:nvSpPr>
          <p:cNvPr id="46100" name="Text Box 20"/>
          <p:cNvSpPr txBox="1">
            <a:spLocks noChangeArrowheads="1"/>
          </p:cNvSpPr>
          <p:nvPr/>
        </p:nvSpPr>
        <p:spPr bwMode="auto">
          <a:xfrm>
            <a:off x="3071802" y="4314806"/>
            <a:ext cx="3767378" cy="461665"/>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strontium nitrate tetrahydrate</a:t>
            </a:r>
          </a:p>
        </p:txBody>
      </p:sp>
      <p:pic>
        <p:nvPicPr>
          <p:cNvPr id="46101" name="Picture 21" descr="02_16"/>
          <p:cNvPicPr>
            <a:picLocks noChangeAspect="1" noChangeArrowheads="1"/>
          </p:cNvPicPr>
          <p:nvPr/>
        </p:nvPicPr>
        <p:blipFill>
          <a:blip r:embed="rId2"/>
          <a:srcRect l="7813" t="13077" r="7813" b="10237"/>
          <a:stretch>
            <a:fillRect/>
          </a:stretch>
        </p:blipFill>
        <p:spPr bwMode="auto">
          <a:xfrm>
            <a:off x="2857488" y="4981568"/>
            <a:ext cx="3752864" cy="1876432"/>
          </a:xfrm>
          <a:prstGeom prst="rect">
            <a:avLst/>
          </a:prstGeom>
          <a:noFill/>
          <a:ln w="9525">
            <a:noFill/>
            <a:miter lim="800000"/>
            <a:headEnd/>
            <a:tailEnd/>
          </a:ln>
        </p:spPr>
      </p:pic>
      <p:grpSp>
        <p:nvGrpSpPr>
          <p:cNvPr id="2" name="Group 27"/>
          <p:cNvGrpSpPr>
            <a:grpSpLocks/>
          </p:cNvGrpSpPr>
          <p:nvPr/>
        </p:nvGrpSpPr>
        <p:grpSpPr bwMode="auto">
          <a:xfrm>
            <a:off x="0" y="5824519"/>
            <a:ext cx="2751138" cy="461963"/>
            <a:chOff x="67" y="3413"/>
            <a:chExt cx="1733" cy="291"/>
          </a:xfrm>
        </p:grpSpPr>
        <p:sp>
          <p:nvSpPr>
            <p:cNvPr id="62481" name="Text Box 22"/>
            <p:cNvSpPr txBox="1">
              <a:spLocks noChangeArrowheads="1"/>
            </p:cNvSpPr>
            <p:nvPr/>
          </p:nvSpPr>
          <p:spPr bwMode="auto">
            <a:xfrm>
              <a:off x="67" y="3413"/>
              <a:ext cx="1165"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CuSO</a:t>
              </a:r>
              <a:r>
                <a:rPr lang="en-US" sz="2400" baseline="-25000">
                  <a:latin typeface="Times New Roman" pitchFamily="18" charset="0"/>
                  <a:cs typeface="Times New Roman" pitchFamily="18" charset="0"/>
                </a:rPr>
                <a:t>4</a:t>
              </a:r>
              <a:r>
                <a:rPr lang="en-US" sz="2400">
                  <a:latin typeface="Times New Roman" pitchFamily="18" charset="0"/>
                  <a:cs typeface="Times New Roman" pitchFamily="18" charset="0"/>
                </a:rPr>
                <a:t>•5H</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O</a:t>
              </a:r>
            </a:p>
          </p:txBody>
        </p:sp>
        <p:sp>
          <p:nvSpPr>
            <p:cNvPr id="62482" name="Line 24"/>
            <p:cNvSpPr>
              <a:spLocks noChangeShapeType="1"/>
            </p:cNvSpPr>
            <p:nvPr/>
          </p:nvSpPr>
          <p:spPr bwMode="auto">
            <a:xfrm>
              <a:off x="1512" y="3576"/>
              <a:ext cx="288" cy="0"/>
            </a:xfrm>
            <a:prstGeom prst="line">
              <a:avLst/>
            </a:prstGeom>
            <a:noFill/>
            <a:ln w="38100">
              <a:solidFill>
                <a:schemeClr val="tx1"/>
              </a:solidFill>
              <a:round/>
              <a:headEnd/>
              <a:tailEnd type="triangle" w="med" len="med"/>
            </a:ln>
          </p:spPr>
          <p:txBody>
            <a:bodyPr/>
            <a:lstStyle/>
            <a:p>
              <a:endParaRPr lang="en-US" sz="2400">
                <a:latin typeface="Times New Roman" pitchFamily="18" charset="0"/>
                <a:cs typeface="Times New Roman" pitchFamily="18" charset="0"/>
              </a:endParaRPr>
            </a:p>
          </p:txBody>
        </p:sp>
      </p:grpSp>
      <p:grpSp>
        <p:nvGrpSpPr>
          <p:cNvPr id="3" name="Group 26"/>
          <p:cNvGrpSpPr>
            <a:grpSpLocks/>
          </p:cNvGrpSpPr>
          <p:nvPr/>
        </p:nvGrpSpPr>
        <p:grpSpPr bwMode="auto">
          <a:xfrm>
            <a:off x="6934203" y="5830869"/>
            <a:ext cx="1481138" cy="461963"/>
            <a:chOff x="4368" y="3412"/>
            <a:chExt cx="933" cy="291"/>
          </a:xfrm>
        </p:grpSpPr>
        <p:sp>
          <p:nvSpPr>
            <p:cNvPr id="62479" name="Text Box 23"/>
            <p:cNvSpPr txBox="1">
              <a:spLocks noChangeArrowheads="1"/>
            </p:cNvSpPr>
            <p:nvPr/>
          </p:nvSpPr>
          <p:spPr bwMode="auto">
            <a:xfrm>
              <a:off x="4645" y="3412"/>
              <a:ext cx="656"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CuSO</a:t>
              </a:r>
              <a:r>
                <a:rPr lang="en-US" sz="2400" baseline="-25000">
                  <a:latin typeface="Times New Roman" pitchFamily="18" charset="0"/>
                  <a:cs typeface="Times New Roman" pitchFamily="18" charset="0"/>
                </a:rPr>
                <a:t>4</a:t>
              </a:r>
            </a:p>
          </p:txBody>
        </p:sp>
        <p:sp>
          <p:nvSpPr>
            <p:cNvPr id="62480" name="Line 25"/>
            <p:cNvSpPr>
              <a:spLocks noChangeShapeType="1"/>
            </p:cNvSpPr>
            <p:nvPr/>
          </p:nvSpPr>
          <p:spPr bwMode="auto">
            <a:xfrm flipH="1">
              <a:off x="4368" y="3576"/>
              <a:ext cx="288" cy="0"/>
            </a:xfrm>
            <a:prstGeom prst="line">
              <a:avLst/>
            </a:prstGeom>
            <a:noFill/>
            <a:ln w="38100">
              <a:solidFill>
                <a:schemeClr val="tx1"/>
              </a:solidFill>
              <a:round/>
              <a:headEnd/>
              <a:tailEnd type="triangle" w="med" len="med"/>
            </a:ln>
          </p:spPr>
          <p:txBody>
            <a:bodyPr/>
            <a:lstStyle/>
            <a:p>
              <a:endParaRPr lang="en-US" sz="2400">
                <a:latin typeface="Times New Roman" pitchFamily="18" charset="0"/>
                <a:cs typeface="Times New Roman" pitchFamily="18" charset="0"/>
              </a:endParaRPr>
            </a:p>
          </p:txBody>
        </p:sp>
      </p:grpSp>
      <p:grpSp>
        <p:nvGrpSpPr>
          <p:cNvPr id="19" name="Group 18"/>
          <p:cNvGrpSpPr/>
          <p:nvPr/>
        </p:nvGrpSpPr>
        <p:grpSpPr>
          <a:xfrm>
            <a:off x="7148561" y="1400180"/>
            <a:ext cx="1852595" cy="3529018"/>
            <a:chOff x="6858000" y="685800"/>
            <a:chExt cx="2066925" cy="4196715"/>
          </a:xfrm>
        </p:grpSpPr>
        <p:pic>
          <p:nvPicPr>
            <p:cNvPr id="20" name="Picture 20"/>
            <p:cNvPicPr>
              <a:picLocks noChangeAspect="1" noChangeArrowheads="1"/>
            </p:cNvPicPr>
            <p:nvPr/>
          </p:nvPicPr>
          <p:blipFill>
            <a:blip r:embed="rId3"/>
            <a:srcRect/>
            <a:stretch>
              <a:fillRect/>
            </a:stretch>
          </p:blipFill>
          <p:spPr bwMode="auto">
            <a:xfrm>
              <a:off x="6858000" y="1676400"/>
              <a:ext cx="2057400" cy="3206115"/>
            </a:xfrm>
            <a:prstGeom prst="rect">
              <a:avLst/>
            </a:prstGeom>
            <a:noFill/>
            <a:ln w="9525">
              <a:noFill/>
              <a:miter lim="800000"/>
              <a:headEnd/>
              <a:tailEnd/>
            </a:ln>
          </p:spPr>
        </p:pic>
        <p:pic>
          <p:nvPicPr>
            <p:cNvPr id="21" name="Picture 19"/>
            <p:cNvPicPr>
              <a:picLocks noChangeAspect="1" noChangeArrowheads="1"/>
            </p:cNvPicPr>
            <p:nvPr/>
          </p:nvPicPr>
          <p:blipFill>
            <a:blip r:embed="rId4"/>
            <a:srcRect/>
            <a:stretch>
              <a:fillRect/>
            </a:stretch>
          </p:blipFill>
          <p:spPr bwMode="auto">
            <a:xfrm>
              <a:off x="6858000" y="685800"/>
              <a:ext cx="2066925" cy="1024989"/>
            </a:xfrm>
            <a:prstGeom prst="rect">
              <a:avLst/>
            </a:prstGeom>
            <a:noFill/>
            <a:ln w="9525">
              <a:noFill/>
              <a:miter lim="800000"/>
              <a:headEnd/>
              <a:tailEnd/>
            </a:ln>
          </p:spPr>
        </p:pic>
      </p:grpSp>
      <p:sp>
        <p:nvSpPr>
          <p:cNvPr id="22"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Hydrates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58" name="Picture 54" descr="02_p068c"/>
          <p:cNvPicPr>
            <a:picLocks noChangeAspect="1" noChangeArrowheads="1"/>
          </p:cNvPicPr>
          <p:nvPr/>
        </p:nvPicPr>
        <p:blipFill>
          <a:blip r:embed="rId2"/>
          <a:srcRect l="1563" t="4510" r="1563"/>
          <a:stretch>
            <a:fillRect/>
          </a:stretch>
        </p:blipFill>
        <p:spPr bwMode="auto">
          <a:xfrm>
            <a:off x="6477000" y="4448199"/>
            <a:ext cx="2286000" cy="2244725"/>
          </a:xfrm>
          <a:prstGeom prst="rect">
            <a:avLst/>
          </a:prstGeom>
          <a:noFill/>
          <a:ln w="9525">
            <a:noFill/>
            <a:miter lim="800000"/>
            <a:headEnd/>
            <a:tailEnd/>
          </a:ln>
        </p:spPr>
      </p:pic>
      <p:pic>
        <p:nvPicPr>
          <p:cNvPr id="47157" name="Picture 53" descr="02_p068b"/>
          <p:cNvPicPr>
            <a:picLocks noChangeAspect="1" noChangeArrowheads="1"/>
          </p:cNvPicPr>
          <p:nvPr/>
        </p:nvPicPr>
        <p:blipFill>
          <a:blip r:embed="rId3"/>
          <a:srcRect l="3125" t="5963"/>
          <a:stretch>
            <a:fillRect/>
          </a:stretch>
        </p:blipFill>
        <p:spPr bwMode="auto">
          <a:xfrm>
            <a:off x="3200400" y="4676799"/>
            <a:ext cx="2438400" cy="2181225"/>
          </a:xfrm>
          <a:prstGeom prst="rect">
            <a:avLst/>
          </a:prstGeom>
          <a:noFill/>
          <a:ln w="9525">
            <a:noFill/>
            <a:miter lim="800000"/>
            <a:headEnd/>
            <a:tailEnd/>
          </a:ln>
        </p:spPr>
      </p:pic>
      <p:pic>
        <p:nvPicPr>
          <p:cNvPr id="47156" name="Picture 52" descr="02_p068a"/>
          <p:cNvPicPr>
            <a:picLocks noChangeAspect="1" noChangeArrowheads="1"/>
          </p:cNvPicPr>
          <p:nvPr/>
        </p:nvPicPr>
        <p:blipFill>
          <a:blip r:embed="rId4"/>
          <a:srcRect l="3125" t="6248" r="3125"/>
          <a:stretch>
            <a:fillRect/>
          </a:stretch>
        </p:blipFill>
        <p:spPr bwMode="auto">
          <a:xfrm>
            <a:off x="304800" y="4676799"/>
            <a:ext cx="2133600" cy="2057400"/>
          </a:xfrm>
          <a:prstGeom prst="rect">
            <a:avLst/>
          </a:prstGeom>
          <a:noFill/>
          <a:ln w="9525">
            <a:noFill/>
            <a:miter lim="800000"/>
            <a:headEnd/>
            <a:tailEnd/>
          </a:ln>
        </p:spPr>
      </p:pic>
      <p:sp>
        <p:nvSpPr>
          <p:cNvPr id="64518" name="Text Box 2"/>
          <p:cNvSpPr txBox="1">
            <a:spLocks noChangeArrowheads="1"/>
          </p:cNvSpPr>
          <p:nvPr/>
        </p:nvSpPr>
        <p:spPr bwMode="auto">
          <a:xfrm>
            <a:off x="304832" y="857232"/>
            <a:ext cx="8839200" cy="830997"/>
          </a:xfrm>
          <a:prstGeom prst="rect">
            <a:avLst/>
          </a:prstGeom>
          <a:noFill/>
          <a:ln w="9525">
            <a:noFill/>
            <a:miter lim="800000"/>
            <a:headEnd/>
            <a:tailEnd/>
          </a:ln>
        </p:spPr>
        <p:txBody>
          <a:bodyPr>
            <a:spAutoFit/>
          </a:bodyPr>
          <a:lstStyle/>
          <a:p>
            <a:pPr>
              <a:buClr>
                <a:srgbClr val="C00000"/>
              </a:buClr>
              <a:buFont typeface="Wingdings" pitchFamily="2" charset="2"/>
              <a:buChar char="v"/>
            </a:pPr>
            <a:r>
              <a:rPr lang="en-US" sz="2400" b="1" i="1" dirty="0" smtClean="0">
                <a:latin typeface="Times New Roman" pitchFamily="18" charset="0"/>
                <a:cs typeface="Times New Roman" pitchFamily="18" charset="0"/>
              </a:rPr>
              <a:t> Organic </a:t>
            </a:r>
            <a:r>
              <a:rPr lang="en-US" sz="2400" b="1" i="1" dirty="0">
                <a:latin typeface="Times New Roman" pitchFamily="18" charset="0"/>
                <a:cs typeface="Times New Roman" pitchFamily="18" charset="0"/>
              </a:rPr>
              <a:t>chemistry</a:t>
            </a:r>
            <a:r>
              <a:rPr lang="en-US" sz="2400" dirty="0">
                <a:latin typeface="Times New Roman" pitchFamily="18" charset="0"/>
                <a:cs typeface="Times New Roman" pitchFamily="18" charset="0"/>
              </a:rPr>
              <a:t> is the branch of chemistry that deals with carbon compounds.</a:t>
            </a:r>
          </a:p>
        </p:txBody>
      </p:sp>
      <p:grpSp>
        <p:nvGrpSpPr>
          <p:cNvPr id="2" name="Group 40"/>
          <p:cNvGrpSpPr>
            <a:grpSpLocks/>
          </p:cNvGrpSpPr>
          <p:nvPr/>
        </p:nvGrpSpPr>
        <p:grpSpPr bwMode="auto">
          <a:xfrm>
            <a:off x="304800" y="2462202"/>
            <a:ext cx="1766564" cy="1509687"/>
            <a:chOff x="288" y="1728"/>
            <a:chExt cx="1374" cy="1260"/>
          </a:xfrm>
        </p:grpSpPr>
        <p:grpSp>
          <p:nvGrpSpPr>
            <p:cNvPr id="3" name="Group 11"/>
            <p:cNvGrpSpPr>
              <a:grpSpLocks/>
            </p:cNvGrpSpPr>
            <p:nvPr/>
          </p:nvGrpSpPr>
          <p:grpSpPr bwMode="auto">
            <a:xfrm>
              <a:off x="288" y="1728"/>
              <a:ext cx="990" cy="1260"/>
              <a:chOff x="465" y="1728"/>
              <a:chExt cx="990" cy="1260"/>
            </a:xfrm>
          </p:grpSpPr>
          <p:sp>
            <p:nvSpPr>
              <p:cNvPr id="64558" name="Text Box 3"/>
              <p:cNvSpPr txBox="1">
                <a:spLocks noChangeArrowheads="1"/>
              </p:cNvSpPr>
              <p:nvPr/>
            </p:nvSpPr>
            <p:spPr bwMode="auto">
              <a:xfrm>
                <a:off x="960" y="2208"/>
                <a:ext cx="246"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C</a:t>
                </a:r>
              </a:p>
            </p:txBody>
          </p:sp>
          <p:sp>
            <p:nvSpPr>
              <p:cNvPr id="64559" name="Text Box 4"/>
              <p:cNvSpPr txBox="1">
                <a:spLocks noChangeArrowheads="1"/>
              </p:cNvSpPr>
              <p:nvPr/>
            </p:nvSpPr>
            <p:spPr bwMode="auto">
              <a:xfrm>
                <a:off x="960" y="2697"/>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H</a:t>
                </a:r>
              </a:p>
            </p:txBody>
          </p:sp>
          <p:sp>
            <p:nvSpPr>
              <p:cNvPr id="64560" name="Text Box 5"/>
              <p:cNvSpPr txBox="1">
                <a:spLocks noChangeArrowheads="1"/>
              </p:cNvSpPr>
              <p:nvPr/>
            </p:nvSpPr>
            <p:spPr bwMode="auto">
              <a:xfrm>
                <a:off x="960" y="1728"/>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H</a:t>
                </a:r>
              </a:p>
            </p:txBody>
          </p:sp>
          <p:sp>
            <p:nvSpPr>
              <p:cNvPr id="64561" name="Text Box 6"/>
              <p:cNvSpPr txBox="1">
                <a:spLocks noChangeArrowheads="1"/>
              </p:cNvSpPr>
              <p:nvPr/>
            </p:nvSpPr>
            <p:spPr bwMode="auto">
              <a:xfrm>
                <a:off x="465" y="2217"/>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H</a:t>
                </a:r>
              </a:p>
            </p:txBody>
          </p:sp>
          <p:sp>
            <p:nvSpPr>
              <p:cNvPr id="64562" name="Line 7"/>
              <p:cNvSpPr>
                <a:spLocks noChangeShapeType="1"/>
              </p:cNvSpPr>
              <p:nvPr/>
            </p:nvSpPr>
            <p:spPr bwMode="auto">
              <a:xfrm>
                <a:off x="1215" y="2374"/>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63" name="Line 8"/>
              <p:cNvSpPr>
                <a:spLocks noChangeShapeType="1"/>
              </p:cNvSpPr>
              <p:nvPr/>
            </p:nvSpPr>
            <p:spPr bwMode="auto">
              <a:xfrm>
                <a:off x="730" y="2374"/>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64" name="Line 9"/>
              <p:cNvSpPr>
                <a:spLocks noChangeShapeType="1"/>
              </p:cNvSpPr>
              <p:nvPr/>
            </p:nvSpPr>
            <p:spPr bwMode="auto">
              <a:xfrm rot="-5400000">
                <a:off x="973" y="2616"/>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65" name="Line 10"/>
              <p:cNvSpPr>
                <a:spLocks noChangeShapeType="1"/>
              </p:cNvSpPr>
              <p:nvPr/>
            </p:nvSpPr>
            <p:spPr bwMode="auto">
              <a:xfrm rot="-5400000">
                <a:off x="973" y="2136"/>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grpSp>
        <p:sp>
          <p:nvSpPr>
            <p:cNvPr id="64557" name="Text Box 30"/>
            <p:cNvSpPr txBox="1">
              <a:spLocks noChangeArrowheads="1"/>
            </p:cNvSpPr>
            <p:nvPr/>
          </p:nvSpPr>
          <p:spPr bwMode="auto">
            <a:xfrm>
              <a:off x="1265" y="2211"/>
              <a:ext cx="39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OH</a:t>
              </a:r>
            </a:p>
          </p:txBody>
        </p:sp>
      </p:grpSp>
      <p:grpSp>
        <p:nvGrpSpPr>
          <p:cNvPr id="4" name="Group 39"/>
          <p:cNvGrpSpPr>
            <a:grpSpLocks/>
          </p:cNvGrpSpPr>
          <p:nvPr/>
        </p:nvGrpSpPr>
        <p:grpSpPr bwMode="auto">
          <a:xfrm>
            <a:off x="3171826" y="2386002"/>
            <a:ext cx="1832134" cy="1509687"/>
            <a:chOff x="1968" y="1728"/>
            <a:chExt cx="1425" cy="1260"/>
          </a:xfrm>
        </p:grpSpPr>
        <p:grpSp>
          <p:nvGrpSpPr>
            <p:cNvPr id="5" name="Group 12"/>
            <p:cNvGrpSpPr>
              <a:grpSpLocks/>
            </p:cNvGrpSpPr>
            <p:nvPr/>
          </p:nvGrpSpPr>
          <p:grpSpPr bwMode="auto">
            <a:xfrm>
              <a:off x="1968" y="1728"/>
              <a:ext cx="990" cy="1260"/>
              <a:chOff x="465" y="1728"/>
              <a:chExt cx="990" cy="1260"/>
            </a:xfrm>
          </p:grpSpPr>
          <p:sp>
            <p:nvSpPr>
              <p:cNvPr id="64548" name="Text Box 13"/>
              <p:cNvSpPr txBox="1">
                <a:spLocks noChangeArrowheads="1"/>
              </p:cNvSpPr>
              <p:nvPr/>
            </p:nvSpPr>
            <p:spPr bwMode="auto">
              <a:xfrm>
                <a:off x="960" y="2208"/>
                <a:ext cx="246"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C</a:t>
                </a:r>
              </a:p>
            </p:txBody>
          </p:sp>
          <p:sp>
            <p:nvSpPr>
              <p:cNvPr id="64549" name="Text Box 14"/>
              <p:cNvSpPr txBox="1">
                <a:spLocks noChangeArrowheads="1"/>
              </p:cNvSpPr>
              <p:nvPr/>
            </p:nvSpPr>
            <p:spPr bwMode="auto">
              <a:xfrm>
                <a:off x="960" y="2697"/>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H</a:t>
                </a:r>
              </a:p>
            </p:txBody>
          </p:sp>
          <p:sp>
            <p:nvSpPr>
              <p:cNvPr id="64550" name="Text Box 15"/>
              <p:cNvSpPr txBox="1">
                <a:spLocks noChangeArrowheads="1"/>
              </p:cNvSpPr>
              <p:nvPr/>
            </p:nvSpPr>
            <p:spPr bwMode="auto">
              <a:xfrm>
                <a:off x="960" y="1728"/>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H</a:t>
                </a:r>
              </a:p>
            </p:txBody>
          </p:sp>
          <p:sp>
            <p:nvSpPr>
              <p:cNvPr id="64551" name="Text Box 16"/>
              <p:cNvSpPr txBox="1">
                <a:spLocks noChangeArrowheads="1"/>
              </p:cNvSpPr>
              <p:nvPr/>
            </p:nvSpPr>
            <p:spPr bwMode="auto">
              <a:xfrm>
                <a:off x="465" y="2217"/>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H</a:t>
                </a:r>
              </a:p>
            </p:txBody>
          </p:sp>
          <p:sp>
            <p:nvSpPr>
              <p:cNvPr id="64552" name="Line 17"/>
              <p:cNvSpPr>
                <a:spLocks noChangeShapeType="1"/>
              </p:cNvSpPr>
              <p:nvPr/>
            </p:nvSpPr>
            <p:spPr bwMode="auto">
              <a:xfrm>
                <a:off x="1215" y="2374"/>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53" name="Line 18"/>
              <p:cNvSpPr>
                <a:spLocks noChangeShapeType="1"/>
              </p:cNvSpPr>
              <p:nvPr/>
            </p:nvSpPr>
            <p:spPr bwMode="auto">
              <a:xfrm>
                <a:off x="730" y="2374"/>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54" name="Line 19"/>
              <p:cNvSpPr>
                <a:spLocks noChangeShapeType="1"/>
              </p:cNvSpPr>
              <p:nvPr/>
            </p:nvSpPr>
            <p:spPr bwMode="auto">
              <a:xfrm rot="-5400000">
                <a:off x="973" y="2616"/>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55" name="Line 20"/>
              <p:cNvSpPr>
                <a:spLocks noChangeShapeType="1"/>
              </p:cNvSpPr>
              <p:nvPr/>
            </p:nvSpPr>
            <p:spPr bwMode="auto">
              <a:xfrm rot="-5400000">
                <a:off x="973" y="2136"/>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grpSp>
        <p:sp>
          <p:nvSpPr>
            <p:cNvPr id="64547" name="Text Box 31"/>
            <p:cNvSpPr txBox="1">
              <a:spLocks noChangeArrowheads="1"/>
            </p:cNvSpPr>
            <p:nvPr/>
          </p:nvSpPr>
          <p:spPr bwMode="auto">
            <a:xfrm>
              <a:off x="2931" y="2208"/>
              <a:ext cx="462"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NH</a:t>
              </a:r>
              <a:r>
                <a:rPr lang="en-US" sz="2400" baseline="-25000">
                  <a:latin typeface="Times New Roman" pitchFamily="18" charset="0"/>
                  <a:cs typeface="Times New Roman" pitchFamily="18" charset="0"/>
                </a:rPr>
                <a:t>2</a:t>
              </a:r>
              <a:endParaRPr lang="en-US" sz="2400">
                <a:latin typeface="Times New Roman" pitchFamily="18" charset="0"/>
                <a:cs typeface="Times New Roman" pitchFamily="18" charset="0"/>
              </a:endParaRPr>
            </a:p>
          </p:txBody>
        </p:sp>
      </p:grpSp>
      <p:grpSp>
        <p:nvGrpSpPr>
          <p:cNvPr id="6" name="Group 38"/>
          <p:cNvGrpSpPr>
            <a:grpSpLocks/>
          </p:cNvGrpSpPr>
          <p:nvPr/>
        </p:nvGrpSpPr>
        <p:grpSpPr bwMode="auto">
          <a:xfrm>
            <a:off x="6134101" y="2386002"/>
            <a:ext cx="2366989" cy="1509687"/>
            <a:chOff x="3810" y="1728"/>
            <a:chExt cx="1841" cy="1260"/>
          </a:xfrm>
        </p:grpSpPr>
        <p:sp>
          <p:nvSpPr>
            <p:cNvPr id="64532" name="Text Box 22"/>
            <p:cNvSpPr txBox="1">
              <a:spLocks noChangeArrowheads="1"/>
            </p:cNvSpPr>
            <p:nvPr/>
          </p:nvSpPr>
          <p:spPr bwMode="auto">
            <a:xfrm>
              <a:off x="4305" y="2208"/>
              <a:ext cx="246"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C</a:t>
              </a:r>
            </a:p>
          </p:txBody>
        </p:sp>
        <p:sp>
          <p:nvSpPr>
            <p:cNvPr id="64533" name="Text Box 23"/>
            <p:cNvSpPr txBox="1">
              <a:spLocks noChangeArrowheads="1"/>
            </p:cNvSpPr>
            <p:nvPr/>
          </p:nvSpPr>
          <p:spPr bwMode="auto">
            <a:xfrm>
              <a:off x="4305" y="2697"/>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H</a:t>
              </a:r>
            </a:p>
          </p:txBody>
        </p:sp>
        <p:sp>
          <p:nvSpPr>
            <p:cNvPr id="64534" name="Text Box 24"/>
            <p:cNvSpPr txBox="1">
              <a:spLocks noChangeArrowheads="1"/>
            </p:cNvSpPr>
            <p:nvPr/>
          </p:nvSpPr>
          <p:spPr bwMode="auto">
            <a:xfrm>
              <a:off x="4305" y="1728"/>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H</a:t>
              </a:r>
            </a:p>
          </p:txBody>
        </p:sp>
        <p:sp>
          <p:nvSpPr>
            <p:cNvPr id="64535" name="Text Box 25"/>
            <p:cNvSpPr txBox="1">
              <a:spLocks noChangeArrowheads="1"/>
            </p:cNvSpPr>
            <p:nvPr/>
          </p:nvSpPr>
          <p:spPr bwMode="auto">
            <a:xfrm>
              <a:off x="3810" y="2217"/>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H</a:t>
              </a:r>
            </a:p>
          </p:txBody>
        </p:sp>
        <p:sp>
          <p:nvSpPr>
            <p:cNvPr id="64536" name="Line 26"/>
            <p:cNvSpPr>
              <a:spLocks noChangeShapeType="1"/>
            </p:cNvSpPr>
            <p:nvPr/>
          </p:nvSpPr>
          <p:spPr bwMode="auto">
            <a:xfrm>
              <a:off x="4560" y="2374"/>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37" name="Line 27"/>
            <p:cNvSpPr>
              <a:spLocks noChangeShapeType="1"/>
            </p:cNvSpPr>
            <p:nvPr/>
          </p:nvSpPr>
          <p:spPr bwMode="auto">
            <a:xfrm>
              <a:off x="4075" y="2374"/>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38" name="Line 28"/>
            <p:cNvSpPr>
              <a:spLocks noChangeShapeType="1"/>
            </p:cNvSpPr>
            <p:nvPr/>
          </p:nvSpPr>
          <p:spPr bwMode="auto">
            <a:xfrm rot="-5400000">
              <a:off x="4318" y="2616"/>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39" name="Line 29"/>
            <p:cNvSpPr>
              <a:spLocks noChangeShapeType="1"/>
            </p:cNvSpPr>
            <p:nvPr/>
          </p:nvSpPr>
          <p:spPr bwMode="auto">
            <a:xfrm rot="-5400000">
              <a:off x="4318" y="2136"/>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40" name="Text Box 32"/>
            <p:cNvSpPr txBox="1">
              <a:spLocks noChangeArrowheads="1"/>
            </p:cNvSpPr>
            <p:nvPr/>
          </p:nvSpPr>
          <p:spPr bwMode="auto">
            <a:xfrm>
              <a:off x="4773" y="2208"/>
              <a:ext cx="246"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C</a:t>
              </a:r>
            </a:p>
          </p:txBody>
        </p:sp>
        <p:sp>
          <p:nvSpPr>
            <p:cNvPr id="64541" name="Line 33"/>
            <p:cNvSpPr>
              <a:spLocks noChangeShapeType="1"/>
            </p:cNvSpPr>
            <p:nvPr/>
          </p:nvSpPr>
          <p:spPr bwMode="auto">
            <a:xfrm>
              <a:off x="5029" y="2374"/>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42" name="Text Box 34"/>
            <p:cNvSpPr txBox="1">
              <a:spLocks noChangeArrowheads="1"/>
            </p:cNvSpPr>
            <p:nvPr/>
          </p:nvSpPr>
          <p:spPr bwMode="auto">
            <a:xfrm>
              <a:off x="5254" y="2208"/>
              <a:ext cx="39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OH</a:t>
              </a:r>
            </a:p>
          </p:txBody>
        </p:sp>
        <p:sp>
          <p:nvSpPr>
            <p:cNvPr id="64543" name="Text Box 35"/>
            <p:cNvSpPr txBox="1">
              <a:spLocks noChangeArrowheads="1"/>
            </p:cNvSpPr>
            <p:nvPr/>
          </p:nvSpPr>
          <p:spPr bwMode="auto">
            <a:xfrm>
              <a:off x="4763" y="1737"/>
              <a:ext cx="257"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O</a:t>
              </a:r>
            </a:p>
          </p:txBody>
        </p:sp>
        <p:sp>
          <p:nvSpPr>
            <p:cNvPr id="64544" name="Line 36"/>
            <p:cNvSpPr>
              <a:spLocks noChangeShapeType="1"/>
            </p:cNvSpPr>
            <p:nvPr/>
          </p:nvSpPr>
          <p:spPr bwMode="auto">
            <a:xfrm rot="-5400000">
              <a:off x="4772" y="2132"/>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4545" name="Line 37"/>
            <p:cNvSpPr>
              <a:spLocks noChangeShapeType="1"/>
            </p:cNvSpPr>
            <p:nvPr/>
          </p:nvSpPr>
          <p:spPr bwMode="auto">
            <a:xfrm rot="-5400000">
              <a:off x="4820" y="2132"/>
              <a:ext cx="240" cy="0"/>
            </a:xfrm>
            <a:prstGeom prst="line">
              <a:avLst/>
            </a:prstGeom>
            <a:noFill/>
            <a:ln w="28575">
              <a:solidFill>
                <a:schemeClr val="tx1"/>
              </a:solidFill>
              <a:round/>
              <a:headEnd/>
              <a:tailEnd/>
            </a:ln>
          </p:spPr>
          <p:txBody>
            <a:bodyPr/>
            <a:lstStyle/>
            <a:p>
              <a:endParaRPr lang="en-US" sz="2400">
                <a:latin typeface="Times New Roman" pitchFamily="18" charset="0"/>
                <a:cs typeface="Times New Roman" pitchFamily="18" charset="0"/>
              </a:endParaRPr>
            </a:p>
          </p:txBody>
        </p:sp>
      </p:grpSp>
      <p:sp>
        <p:nvSpPr>
          <p:cNvPr id="47145" name="Oval 41"/>
          <p:cNvSpPr>
            <a:spLocks noChangeArrowheads="1"/>
          </p:cNvSpPr>
          <p:nvPr/>
        </p:nvSpPr>
        <p:spPr bwMode="auto">
          <a:xfrm>
            <a:off x="304800" y="2462202"/>
            <a:ext cx="1357708" cy="1610333"/>
          </a:xfrm>
          <a:prstGeom prst="ellipse">
            <a:avLst/>
          </a:prstGeom>
          <a:noFill/>
          <a:ln w="28575">
            <a:solidFill>
              <a:srgbClr val="C00000"/>
            </a:solidFill>
            <a:round/>
            <a:headEnd/>
            <a:tailEnd/>
          </a:ln>
        </p:spPr>
        <p:txBody>
          <a:bodyPr wrap="none" anchor="ctr"/>
          <a:lstStyle/>
          <a:p>
            <a:endParaRPr lang="en-US" sz="2400">
              <a:solidFill>
                <a:srgbClr val="C00000"/>
              </a:solidFill>
              <a:latin typeface="Times New Roman" pitchFamily="18" charset="0"/>
              <a:cs typeface="Times New Roman" pitchFamily="18" charset="0"/>
            </a:endParaRPr>
          </a:p>
        </p:txBody>
      </p:sp>
      <p:sp>
        <p:nvSpPr>
          <p:cNvPr id="47146" name="Oval 42"/>
          <p:cNvSpPr>
            <a:spLocks noChangeArrowheads="1"/>
          </p:cNvSpPr>
          <p:nvPr/>
        </p:nvSpPr>
        <p:spPr bwMode="auto">
          <a:xfrm>
            <a:off x="3143240" y="2309802"/>
            <a:ext cx="1357708" cy="1610333"/>
          </a:xfrm>
          <a:prstGeom prst="ellipse">
            <a:avLst/>
          </a:prstGeom>
          <a:noFill/>
          <a:ln w="28575">
            <a:solidFill>
              <a:srgbClr val="C00000"/>
            </a:solidFill>
            <a:round/>
            <a:headEnd/>
            <a:tailEnd/>
          </a:ln>
        </p:spPr>
        <p:txBody>
          <a:bodyPr wrap="none" anchor="ctr"/>
          <a:lstStyle/>
          <a:p>
            <a:endParaRPr lang="en-US" sz="2400">
              <a:solidFill>
                <a:srgbClr val="C00000"/>
              </a:solidFill>
              <a:latin typeface="Times New Roman" pitchFamily="18" charset="0"/>
              <a:cs typeface="Times New Roman" pitchFamily="18" charset="0"/>
            </a:endParaRPr>
          </a:p>
        </p:txBody>
      </p:sp>
      <p:sp>
        <p:nvSpPr>
          <p:cNvPr id="47147" name="Oval 43"/>
          <p:cNvSpPr>
            <a:spLocks noChangeArrowheads="1"/>
          </p:cNvSpPr>
          <p:nvPr/>
        </p:nvSpPr>
        <p:spPr bwMode="auto">
          <a:xfrm>
            <a:off x="6096000" y="2386002"/>
            <a:ext cx="1357708" cy="1610333"/>
          </a:xfrm>
          <a:prstGeom prst="ellipse">
            <a:avLst/>
          </a:prstGeom>
          <a:noFill/>
          <a:ln w="28575">
            <a:solidFill>
              <a:srgbClr val="C00000"/>
            </a:solidFill>
            <a:round/>
            <a:headEnd/>
            <a:tailEnd/>
          </a:ln>
        </p:spPr>
        <p:txBody>
          <a:bodyPr wrap="none" anchor="ctr"/>
          <a:lstStyle/>
          <a:p>
            <a:endParaRPr lang="en-US" sz="2400">
              <a:solidFill>
                <a:srgbClr val="C00000"/>
              </a:solidFill>
              <a:latin typeface="Times New Roman" pitchFamily="18" charset="0"/>
              <a:cs typeface="Times New Roman" pitchFamily="18" charset="0"/>
            </a:endParaRPr>
          </a:p>
        </p:txBody>
      </p:sp>
      <p:sp>
        <p:nvSpPr>
          <p:cNvPr id="47148" name="Oval 44"/>
          <p:cNvSpPr>
            <a:spLocks noChangeArrowheads="1"/>
          </p:cNvSpPr>
          <p:nvPr/>
        </p:nvSpPr>
        <p:spPr bwMode="auto">
          <a:xfrm>
            <a:off x="1500166" y="2857496"/>
            <a:ext cx="925710" cy="862678"/>
          </a:xfrm>
          <a:prstGeom prst="ellipse">
            <a:avLst/>
          </a:prstGeom>
          <a:noFill/>
          <a:ln w="28575">
            <a:solidFill>
              <a:srgbClr val="C00000"/>
            </a:solidFill>
            <a:round/>
            <a:headEnd/>
            <a:tailEnd/>
          </a:ln>
        </p:spPr>
        <p:txBody>
          <a:bodyPr wrap="none" anchor="ctr"/>
          <a:lstStyle/>
          <a:p>
            <a:endParaRPr lang="en-US" sz="2400">
              <a:solidFill>
                <a:srgbClr val="C00000"/>
              </a:solidFill>
              <a:latin typeface="Times New Roman" pitchFamily="18" charset="0"/>
              <a:cs typeface="Times New Roman" pitchFamily="18" charset="0"/>
            </a:endParaRPr>
          </a:p>
        </p:txBody>
      </p:sp>
      <p:sp>
        <p:nvSpPr>
          <p:cNvPr id="47149" name="Oval 45"/>
          <p:cNvSpPr>
            <a:spLocks noChangeArrowheads="1"/>
          </p:cNvSpPr>
          <p:nvPr/>
        </p:nvSpPr>
        <p:spPr bwMode="auto">
          <a:xfrm>
            <a:off x="4286248" y="2857496"/>
            <a:ext cx="925710" cy="862678"/>
          </a:xfrm>
          <a:prstGeom prst="ellipse">
            <a:avLst/>
          </a:prstGeom>
          <a:noFill/>
          <a:ln w="28575">
            <a:solidFill>
              <a:srgbClr val="C00000"/>
            </a:solidFill>
            <a:round/>
            <a:headEnd/>
            <a:tailEnd/>
          </a:ln>
        </p:spPr>
        <p:txBody>
          <a:bodyPr wrap="none" anchor="ctr"/>
          <a:lstStyle/>
          <a:p>
            <a:endParaRPr lang="en-US" sz="2400">
              <a:solidFill>
                <a:srgbClr val="C00000"/>
              </a:solidFill>
              <a:latin typeface="Times New Roman" pitchFamily="18" charset="0"/>
              <a:cs typeface="Times New Roman" pitchFamily="18" charset="0"/>
            </a:endParaRPr>
          </a:p>
        </p:txBody>
      </p:sp>
      <p:sp>
        <p:nvSpPr>
          <p:cNvPr id="47150" name="Oval 46"/>
          <p:cNvSpPr>
            <a:spLocks noChangeArrowheads="1"/>
          </p:cNvSpPr>
          <p:nvPr/>
        </p:nvSpPr>
        <p:spPr bwMode="auto">
          <a:xfrm>
            <a:off x="7215206" y="2386002"/>
            <a:ext cx="1481136" cy="1322773"/>
          </a:xfrm>
          <a:prstGeom prst="ellipse">
            <a:avLst/>
          </a:prstGeom>
          <a:noFill/>
          <a:ln w="28575">
            <a:solidFill>
              <a:srgbClr val="C00000"/>
            </a:solidFill>
            <a:round/>
            <a:headEnd/>
            <a:tailEnd/>
          </a:ln>
        </p:spPr>
        <p:txBody>
          <a:bodyPr wrap="none" anchor="ctr"/>
          <a:lstStyle/>
          <a:p>
            <a:endParaRPr lang="en-US" sz="2400">
              <a:solidFill>
                <a:srgbClr val="C00000"/>
              </a:solidFill>
              <a:latin typeface="Times New Roman" pitchFamily="18" charset="0"/>
              <a:cs typeface="Times New Roman" pitchFamily="18" charset="0"/>
            </a:endParaRPr>
          </a:p>
        </p:txBody>
      </p:sp>
      <p:sp>
        <p:nvSpPr>
          <p:cNvPr id="47151" name="Text Box 47"/>
          <p:cNvSpPr txBox="1">
            <a:spLocks noChangeArrowheads="1"/>
          </p:cNvSpPr>
          <p:nvPr/>
        </p:nvSpPr>
        <p:spPr bwMode="auto">
          <a:xfrm>
            <a:off x="533400" y="4067199"/>
            <a:ext cx="1327608" cy="461665"/>
          </a:xfrm>
          <a:prstGeom prst="rect">
            <a:avLst/>
          </a:prstGeom>
          <a:noFill/>
          <a:ln w="9525">
            <a:noFill/>
            <a:miter lim="800000"/>
            <a:headEnd/>
            <a:tailEnd/>
          </a:ln>
        </p:spPr>
        <p:txBody>
          <a:bodyPr wrap="none">
            <a:spAutoFit/>
          </a:bodyPr>
          <a:lstStyle/>
          <a:p>
            <a:pPr algn="ctr"/>
            <a:r>
              <a:rPr lang="en-US" sz="2400">
                <a:latin typeface="Times New Roman" pitchFamily="18" charset="0"/>
                <a:cs typeface="Times New Roman" pitchFamily="18" charset="0"/>
              </a:rPr>
              <a:t>methanol</a:t>
            </a:r>
          </a:p>
        </p:txBody>
      </p:sp>
      <p:sp>
        <p:nvSpPr>
          <p:cNvPr id="47152" name="Text Box 48"/>
          <p:cNvSpPr txBox="1">
            <a:spLocks noChangeArrowheads="1"/>
          </p:cNvSpPr>
          <p:nvPr/>
        </p:nvSpPr>
        <p:spPr bwMode="auto">
          <a:xfrm>
            <a:off x="3276600" y="3914799"/>
            <a:ext cx="1787669" cy="461665"/>
          </a:xfrm>
          <a:prstGeom prst="rect">
            <a:avLst/>
          </a:prstGeom>
          <a:noFill/>
          <a:ln w="9525">
            <a:noFill/>
            <a:miter lim="800000"/>
            <a:headEnd/>
            <a:tailEnd/>
          </a:ln>
        </p:spPr>
        <p:txBody>
          <a:bodyPr wrap="none">
            <a:spAutoFit/>
          </a:bodyPr>
          <a:lstStyle/>
          <a:p>
            <a:pPr algn="ctr"/>
            <a:r>
              <a:rPr lang="en-US" sz="2400">
                <a:latin typeface="Times New Roman" pitchFamily="18" charset="0"/>
                <a:cs typeface="Times New Roman" pitchFamily="18" charset="0"/>
              </a:rPr>
              <a:t>methylamine</a:t>
            </a:r>
          </a:p>
        </p:txBody>
      </p:sp>
      <p:sp>
        <p:nvSpPr>
          <p:cNvPr id="47153" name="Text Box 49"/>
          <p:cNvSpPr txBox="1">
            <a:spLocks noChangeArrowheads="1"/>
          </p:cNvSpPr>
          <p:nvPr/>
        </p:nvSpPr>
        <p:spPr bwMode="auto">
          <a:xfrm>
            <a:off x="6653213" y="3914799"/>
            <a:ext cx="1487908" cy="461665"/>
          </a:xfrm>
          <a:prstGeom prst="rect">
            <a:avLst/>
          </a:prstGeom>
          <a:noFill/>
          <a:ln w="9525">
            <a:noFill/>
            <a:miter lim="800000"/>
            <a:headEnd/>
            <a:tailEnd/>
          </a:ln>
        </p:spPr>
        <p:txBody>
          <a:bodyPr wrap="none">
            <a:spAutoFit/>
          </a:bodyPr>
          <a:lstStyle/>
          <a:p>
            <a:pPr algn="ctr"/>
            <a:r>
              <a:rPr lang="en-US" sz="2400">
                <a:latin typeface="Times New Roman" pitchFamily="18" charset="0"/>
                <a:cs typeface="Times New Roman" pitchFamily="18" charset="0"/>
              </a:rPr>
              <a:t>acetic acid</a:t>
            </a:r>
          </a:p>
        </p:txBody>
      </p:sp>
      <p:sp>
        <p:nvSpPr>
          <p:cNvPr id="47155" name="Text Box 51"/>
          <p:cNvSpPr txBox="1">
            <a:spLocks noChangeArrowheads="1"/>
          </p:cNvSpPr>
          <p:nvPr/>
        </p:nvSpPr>
        <p:spPr bwMode="auto">
          <a:xfrm>
            <a:off x="3000364" y="1714488"/>
            <a:ext cx="2714644" cy="461665"/>
          </a:xfrm>
          <a:prstGeom prst="rect">
            <a:avLst/>
          </a:prstGeom>
          <a:noFill/>
          <a:ln w="9525">
            <a:noFill/>
            <a:miter lim="800000"/>
            <a:headEnd/>
            <a:tailEnd/>
          </a:ln>
        </p:spPr>
        <p:txBody>
          <a:bodyPr wrap="square">
            <a:spAutoFit/>
          </a:bodyPr>
          <a:lstStyle/>
          <a:p>
            <a:pPr algn="ctr"/>
            <a:r>
              <a:rPr lang="en-US" sz="2400" b="1" dirty="0">
                <a:solidFill>
                  <a:srgbClr val="C00000"/>
                </a:solidFill>
                <a:latin typeface="Times New Roman" pitchFamily="18" charset="0"/>
                <a:cs typeface="Times New Roman" pitchFamily="18" charset="0"/>
              </a:rPr>
              <a:t>Functional Groups</a:t>
            </a:r>
          </a:p>
        </p:txBody>
      </p:sp>
      <p:sp>
        <p:nvSpPr>
          <p:cNvPr id="54" name="Title 1"/>
          <p:cNvSpPr txBox="1">
            <a:spLocks/>
          </p:cNvSpPr>
          <p:nvPr/>
        </p:nvSpPr>
        <p:spPr>
          <a:xfrm>
            <a:off x="0" y="0"/>
            <a:ext cx="9144000" cy="785817"/>
          </a:xfrm>
          <a:prstGeom prst="rect">
            <a:avLst/>
          </a:prstGeom>
        </p:spPr>
        <p:txBody>
          <a:bodyPr>
            <a:noAutofit/>
          </a:bodyPr>
          <a:lstStyle/>
          <a:p>
            <a:pPr algn="ctr"/>
            <a:r>
              <a:rPr lang="en-US" sz="4400" b="1" dirty="0" smtClean="0">
                <a:solidFill>
                  <a:srgbClr val="C00000"/>
                </a:solidFill>
              </a:rPr>
              <a:t>Organic chemistry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7155"/>
                                        </p:tgtEl>
                                        <p:attrNameLst>
                                          <p:attrName>style.visibility</p:attrName>
                                        </p:attrNameLst>
                                      </p:cBhvr>
                                      <p:to>
                                        <p:strVal val="visible"/>
                                      </p:to>
                                    </p:set>
                                    <p:anim calcmode="lin" valueType="num">
                                      <p:cBhvr>
                                        <p:cTn id="7" dur="500" fill="hold"/>
                                        <p:tgtEl>
                                          <p:spTgt spid="47155"/>
                                        </p:tgtEl>
                                        <p:attrNameLst>
                                          <p:attrName>ppt_w</p:attrName>
                                        </p:attrNameLst>
                                      </p:cBhvr>
                                      <p:tavLst>
                                        <p:tav tm="0">
                                          <p:val>
                                            <p:fltVal val="0"/>
                                          </p:val>
                                        </p:tav>
                                        <p:tav tm="100000">
                                          <p:val>
                                            <p:strVal val="#ppt_w"/>
                                          </p:val>
                                        </p:tav>
                                      </p:tavLst>
                                    </p:anim>
                                    <p:anim calcmode="lin" valueType="num">
                                      <p:cBhvr>
                                        <p:cTn id="8" dur="500" fill="hold"/>
                                        <p:tgtEl>
                                          <p:spTgt spid="47155"/>
                                        </p:tgtEl>
                                        <p:attrNameLst>
                                          <p:attrName>ppt_h</p:attrName>
                                        </p:attrNameLst>
                                      </p:cBhvr>
                                      <p:tavLst>
                                        <p:tav tm="0">
                                          <p:val>
                                            <p:fltVal val="0"/>
                                          </p:val>
                                        </p:tav>
                                        <p:tav tm="100000">
                                          <p:val>
                                            <p:strVal val="#ppt_h"/>
                                          </p:val>
                                        </p:tav>
                                      </p:tavLst>
                                    </p:anim>
                                    <p:animEffect transition="in" filter="fade">
                                      <p:cBhvr>
                                        <p:cTn id="9" dur="500"/>
                                        <p:tgtEl>
                                          <p:spTgt spid="4715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par>
                                <p:cTn id="16" presetID="55" presetClass="entr" presetSubtype="0" fill="hold" nodeType="withEffect">
                                  <p:stCondLst>
                                    <p:cond delay="0"/>
                                  </p:stCondLst>
                                  <p:childTnLst>
                                    <p:set>
                                      <p:cBhvr>
                                        <p:cTn id="17" dur="1" fill="hold">
                                          <p:stCondLst>
                                            <p:cond delay="0"/>
                                          </p:stCondLst>
                                        </p:cTn>
                                        <p:tgtEl>
                                          <p:spTgt spid="47156"/>
                                        </p:tgtEl>
                                        <p:attrNameLst>
                                          <p:attrName>style.visibility</p:attrName>
                                        </p:attrNameLst>
                                      </p:cBhvr>
                                      <p:to>
                                        <p:strVal val="visible"/>
                                      </p:to>
                                    </p:set>
                                    <p:anim calcmode="lin" valueType="num">
                                      <p:cBhvr>
                                        <p:cTn id="18" dur="1000" fill="hold"/>
                                        <p:tgtEl>
                                          <p:spTgt spid="47156"/>
                                        </p:tgtEl>
                                        <p:attrNameLst>
                                          <p:attrName>ppt_w</p:attrName>
                                        </p:attrNameLst>
                                      </p:cBhvr>
                                      <p:tavLst>
                                        <p:tav tm="0">
                                          <p:val>
                                            <p:strVal val="#ppt_w*0.70"/>
                                          </p:val>
                                        </p:tav>
                                        <p:tav tm="100000">
                                          <p:val>
                                            <p:strVal val="#ppt_w"/>
                                          </p:val>
                                        </p:tav>
                                      </p:tavLst>
                                    </p:anim>
                                    <p:anim calcmode="lin" valueType="num">
                                      <p:cBhvr>
                                        <p:cTn id="19" dur="1000" fill="hold"/>
                                        <p:tgtEl>
                                          <p:spTgt spid="47156"/>
                                        </p:tgtEl>
                                        <p:attrNameLst>
                                          <p:attrName>ppt_h</p:attrName>
                                        </p:attrNameLst>
                                      </p:cBhvr>
                                      <p:tavLst>
                                        <p:tav tm="0">
                                          <p:val>
                                            <p:strVal val="#ppt_h"/>
                                          </p:val>
                                        </p:tav>
                                        <p:tav tm="100000">
                                          <p:val>
                                            <p:strVal val="#ppt_h"/>
                                          </p:val>
                                        </p:tav>
                                      </p:tavLst>
                                    </p:anim>
                                    <p:animEffect transition="in" filter="fade">
                                      <p:cBhvr>
                                        <p:cTn id="20" dur="1000"/>
                                        <p:tgtEl>
                                          <p:spTgt spid="4715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145"/>
                                        </p:tgtEl>
                                        <p:attrNameLst>
                                          <p:attrName>style.visibility</p:attrName>
                                        </p:attrNameLst>
                                      </p:cBhvr>
                                      <p:to>
                                        <p:strVal val="visible"/>
                                      </p:to>
                                    </p:set>
                                  </p:childTnLst>
                                  <p:subTnLst>
                                    <p:set>
                                      <p:cBhvr override="childStyle">
                                        <p:cTn dur="1" fill="hold" display="0" masterRel="nextClick" afterEffect="1"/>
                                        <p:tgtEl>
                                          <p:spTgt spid="4714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7148"/>
                                        </p:tgtEl>
                                        <p:attrNameLst>
                                          <p:attrName>style.visibility</p:attrName>
                                        </p:attrNameLst>
                                      </p:cBhvr>
                                      <p:to>
                                        <p:strVal val="visible"/>
                                      </p:to>
                                    </p:set>
                                  </p:childTnLst>
                                  <p:subTnLst>
                                    <p:set>
                                      <p:cBhvr override="childStyle">
                                        <p:cTn dur="1" fill="hold" display="0" masterRel="nextClick" afterEffect="1"/>
                                        <p:tgtEl>
                                          <p:spTgt spid="4714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47151"/>
                                        </p:tgtEl>
                                        <p:attrNameLst>
                                          <p:attrName>style.visibility</p:attrName>
                                        </p:attrNameLst>
                                      </p:cBhvr>
                                      <p:to>
                                        <p:strVal val="visible"/>
                                      </p:to>
                                    </p:set>
                                    <p:anim calcmode="lin" valueType="num">
                                      <p:cBhvr>
                                        <p:cTn id="33" dur="500" fill="hold"/>
                                        <p:tgtEl>
                                          <p:spTgt spid="47151"/>
                                        </p:tgtEl>
                                        <p:attrNameLst>
                                          <p:attrName>ppt_w</p:attrName>
                                        </p:attrNameLst>
                                      </p:cBhvr>
                                      <p:tavLst>
                                        <p:tav tm="0">
                                          <p:val>
                                            <p:fltVal val="0"/>
                                          </p:val>
                                        </p:tav>
                                        <p:tav tm="100000">
                                          <p:val>
                                            <p:strVal val="#ppt_w"/>
                                          </p:val>
                                        </p:tav>
                                      </p:tavLst>
                                    </p:anim>
                                    <p:anim calcmode="lin" valueType="num">
                                      <p:cBhvr>
                                        <p:cTn id="34" dur="500" fill="hold"/>
                                        <p:tgtEl>
                                          <p:spTgt spid="47151"/>
                                        </p:tgtEl>
                                        <p:attrNameLst>
                                          <p:attrName>ppt_h</p:attrName>
                                        </p:attrNameLst>
                                      </p:cBhvr>
                                      <p:tavLst>
                                        <p:tav tm="0">
                                          <p:val>
                                            <p:fltVal val="0"/>
                                          </p:val>
                                        </p:tav>
                                        <p:tav tm="100000">
                                          <p:val>
                                            <p:strVal val="#ppt_h"/>
                                          </p:val>
                                        </p:tav>
                                      </p:tavLst>
                                    </p:anim>
                                    <p:animEffect transition="in" filter="fade">
                                      <p:cBhvr>
                                        <p:cTn id="35" dur="500"/>
                                        <p:tgtEl>
                                          <p:spTgt spid="4715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1+#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par>
                                <p:cTn id="42" presetID="55" presetClass="entr" presetSubtype="0" fill="hold" nodeType="withEffect">
                                  <p:stCondLst>
                                    <p:cond delay="0"/>
                                  </p:stCondLst>
                                  <p:childTnLst>
                                    <p:set>
                                      <p:cBhvr>
                                        <p:cTn id="43" dur="1" fill="hold">
                                          <p:stCondLst>
                                            <p:cond delay="0"/>
                                          </p:stCondLst>
                                        </p:cTn>
                                        <p:tgtEl>
                                          <p:spTgt spid="47157"/>
                                        </p:tgtEl>
                                        <p:attrNameLst>
                                          <p:attrName>style.visibility</p:attrName>
                                        </p:attrNameLst>
                                      </p:cBhvr>
                                      <p:to>
                                        <p:strVal val="visible"/>
                                      </p:to>
                                    </p:set>
                                    <p:anim calcmode="lin" valueType="num">
                                      <p:cBhvr>
                                        <p:cTn id="44" dur="1000" fill="hold"/>
                                        <p:tgtEl>
                                          <p:spTgt spid="47157"/>
                                        </p:tgtEl>
                                        <p:attrNameLst>
                                          <p:attrName>ppt_w</p:attrName>
                                        </p:attrNameLst>
                                      </p:cBhvr>
                                      <p:tavLst>
                                        <p:tav tm="0">
                                          <p:val>
                                            <p:strVal val="#ppt_w*0.70"/>
                                          </p:val>
                                        </p:tav>
                                        <p:tav tm="100000">
                                          <p:val>
                                            <p:strVal val="#ppt_w"/>
                                          </p:val>
                                        </p:tav>
                                      </p:tavLst>
                                    </p:anim>
                                    <p:anim calcmode="lin" valueType="num">
                                      <p:cBhvr>
                                        <p:cTn id="45" dur="1000" fill="hold"/>
                                        <p:tgtEl>
                                          <p:spTgt spid="47157"/>
                                        </p:tgtEl>
                                        <p:attrNameLst>
                                          <p:attrName>ppt_h</p:attrName>
                                        </p:attrNameLst>
                                      </p:cBhvr>
                                      <p:tavLst>
                                        <p:tav tm="0">
                                          <p:val>
                                            <p:strVal val="#ppt_h"/>
                                          </p:val>
                                        </p:tav>
                                        <p:tav tm="100000">
                                          <p:val>
                                            <p:strVal val="#ppt_h"/>
                                          </p:val>
                                        </p:tav>
                                      </p:tavLst>
                                    </p:anim>
                                    <p:animEffect transition="in" filter="fade">
                                      <p:cBhvr>
                                        <p:cTn id="46" dur="1000"/>
                                        <p:tgtEl>
                                          <p:spTgt spid="4715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7146"/>
                                        </p:tgtEl>
                                        <p:attrNameLst>
                                          <p:attrName>style.visibility</p:attrName>
                                        </p:attrNameLst>
                                      </p:cBhvr>
                                      <p:to>
                                        <p:strVal val="visible"/>
                                      </p:to>
                                    </p:set>
                                  </p:childTnLst>
                                  <p:subTnLst>
                                    <p:set>
                                      <p:cBhvr override="childStyle">
                                        <p:cTn dur="1" fill="hold" display="0" masterRel="nextClick" afterEffect="1"/>
                                        <p:tgtEl>
                                          <p:spTgt spid="47146"/>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7149"/>
                                        </p:tgtEl>
                                        <p:attrNameLst>
                                          <p:attrName>style.visibility</p:attrName>
                                        </p:attrNameLst>
                                      </p:cBhvr>
                                      <p:to>
                                        <p:strVal val="visible"/>
                                      </p:to>
                                    </p:set>
                                  </p:childTnLst>
                                  <p:subTnLst>
                                    <p:set>
                                      <p:cBhvr override="childStyle">
                                        <p:cTn dur="1" fill="hold" display="0" masterRel="nextClick" afterEffect="1"/>
                                        <p:tgtEl>
                                          <p:spTgt spid="47149"/>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53" presetClass="entr" presetSubtype="0" fill="hold" grpId="0" nodeType="clickEffect">
                                  <p:stCondLst>
                                    <p:cond delay="0"/>
                                  </p:stCondLst>
                                  <p:childTnLst>
                                    <p:set>
                                      <p:cBhvr>
                                        <p:cTn id="58" dur="1" fill="hold">
                                          <p:stCondLst>
                                            <p:cond delay="0"/>
                                          </p:stCondLst>
                                        </p:cTn>
                                        <p:tgtEl>
                                          <p:spTgt spid="47152"/>
                                        </p:tgtEl>
                                        <p:attrNameLst>
                                          <p:attrName>style.visibility</p:attrName>
                                        </p:attrNameLst>
                                      </p:cBhvr>
                                      <p:to>
                                        <p:strVal val="visible"/>
                                      </p:to>
                                    </p:set>
                                    <p:anim calcmode="lin" valueType="num">
                                      <p:cBhvr>
                                        <p:cTn id="59" dur="500" fill="hold"/>
                                        <p:tgtEl>
                                          <p:spTgt spid="47152"/>
                                        </p:tgtEl>
                                        <p:attrNameLst>
                                          <p:attrName>ppt_w</p:attrName>
                                        </p:attrNameLst>
                                      </p:cBhvr>
                                      <p:tavLst>
                                        <p:tav tm="0">
                                          <p:val>
                                            <p:fltVal val="0"/>
                                          </p:val>
                                        </p:tav>
                                        <p:tav tm="100000">
                                          <p:val>
                                            <p:strVal val="#ppt_w"/>
                                          </p:val>
                                        </p:tav>
                                      </p:tavLst>
                                    </p:anim>
                                    <p:anim calcmode="lin" valueType="num">
                                      <p:cBhvr>
                                        <p:cTn id="60" dur="500" fill="hold"/>
                                        <p:tgtEl>
                                          <p:spTgt spid="47152"/>
                                        </p:tgtEl>
                                        <p:attrNameLst>
                                          <p:attrName>ppt_h</p:attrName>
                                        </p:attrNameLst>
                                      </p:cBhvr>
                                      <p:tavLst>
                                        <p:tav tm="0">
                                          <p:val>
                                            <p:fltVal val="0"/>
                                          </p:val>
                                        </p:tav>
                                        <p:tav tm="100000">
                                          <p:val>
                                            <p:strVal val="#ppt_h"/>
                                          </p:val>
                                        </p:tav>
                                      </p:tavLst>
                                    </p:anim>
                                    <p:animEffect transition="in" filter="fade">
                                      <p:cBhvr>
                                        <p:cTn id="61" dur="500"/>
                                        <p:tgtEl>
                                          <p:spTgt spid="47152"/>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1+#ppt_w/2"/>
                                          </p:val>
                                        </p:tav>
                                        <p:tav tm="100000">
                                          <p:val>
                                            <p:strVal val="#ppt_x"/>
                                          </p:val>
                                        </p:tav>
                                      </p:tavLst>
                                    </p:anim>
                                    <p:anim calcmode="lin" valueType="num">
                                      <p:cBhvr additive="base">
                                        <p:cTn id="6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47147"/>
                                        </p:tgtEl>
                                        <p:attrNameLst>
                                          <p:attrName>style.visibility</p:attrName>
                                        </p:attrNameLst>
                                      </p:cBhvr>
                                      <p:to>
                                        <p:strVal val="visible"/>
                                      </p:to>
                                    </p:set>
                                  </p:childTnLst>
                                  <p:subTnLst>
                                    <p:set>
                                      <p:cBhvr override="childStyle">
                                        <p:cTn dur="1" fill="hold" display="0" masterRel="nextClick" afterEffect="1"/>
                                        <p:tgtEl>
                                          <p:spTgt spid="47147"/>
                                        </p:tgtEl>
                                        <p:attrNameLst>
                                          <p:attrName>style.visibility</p:attrName>
                                        </p:attrNameLst>
                                      </p:cBhvr>
                                      <p:to>
                                        <p:strVal val="hidden"/>
                                      </p:to>
                                    </p:set>
                                  </p:subTnLst>
                                </p:cTn>
                              </p:par>
                              <p:par>
                                <p:cTn id="72" presetID="55" presetClass="entr" presetSubtype="0" fill="hold" nodeType="withEffect">
                                  <p:stCondLst>
                                    <p:cond delay="0"/>
                                  </p:stCondLst>
                                  <p:childTnLst>
                                    <p:set>
                                      <p:cBhvr>
                                        <p:cTn id="73" dur="1" fill="hold">
                                          <p:stCondLst>
                                            <p:cond delay="0"/>
                                          </p:stCondLst>
                                        </p:cTn>
                                        <p:tgtEl>
                                          <p:spTgt spid="47158"/>
                                        </p:tgtEl>
                                        <p:attrNameLst>
                                          <p:attrName>style.visibility</p:attrName>
                                        </p:attrNameLst>
                                      </p:cBhvr>
                                      <p:to>
                                        <p:strVal val="visible"/>
                                      </p:to>
                                    </p:set>
                                    <p:anim calcmode="lin" valueType="num">
                                      <p:cBhvr>
                                        <p:cTn id="74" dur="1000" fill="hold"/>
                                        <p:tgtEl>
                                          <p:spTgt spid="47158"/>
                                        </p:tgtEl>
                                        <p:attrNameLst>
                                          <p:attrName>ppt_w</p:attrName>
                                        </p:attrNameLst>
                                      </p:cBhvr>
                                      <p:tavLst>
                                        <p:tav tm="0">
                                          <p:val>
                                            <p:strVal val="#ppt_w*0.70"/>
                                          </p:val>
                                        </p:tav>
                                        <p:tav tm="100000">
                                          <p:val>
                                            <p:strVal val="#ppt_w"/>
                                          </p:val>
                                        </p:tav>
                                      </p:tavLst>
                                    </p:anim>
                                    <p:anim calcmode="lin" valueType="num">
                                      <p:cBhvr>
                                        <p:cTn id="75" dur="1000" fill="hold"/>
                                        <p:tgtEl>
                                          <p:spTgt spid="47158"/>
                                        </p:tgtEl>
                                        <p:attrNameLst>
                                          <p:attrName>ppt_h</p:attrName>
                                        </p:attrNameLst>
                                      </p:cBhvr>
                                      <p:tavLst>
                                        <p:tav tm="0">
                                          <p:val>
                                            <p:strVal val="#ppt_h"/>
                                          </p:val>
                                        </p:tav>
                                        <p:tav tm="100000">
                                          <p:val>
                                            <p:strVal val="#ppt_h"/>
                                          </p:val>
                                        </p:tav>
                                      </p:tavLst>
                                    </p:anim>
                                    <p:animEffect transition="in" filter="fade">
                                      <p:cBhvr>
                                        <p:cTn id="76" dur="1000"/>
                                        <p:tgtEl>
                                          <p:spTgt spid="47158"/>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47150"/>
                                        </p:tgtEl>
                                        <p:attrNameLst>
                                          <p:attrName>style.visibility</p:attrName>
                                        </p:attrNameLst>
                                      </p:cBhvr>
                                      <p:to>
                                        <p:strVal val="visible"/>
                                      </p:to>
                                    </p:set>
                                  </p:childTnLst>
                                  <p:subTnLst>
                                    <p:set>
                                      <p:cBhvr override="childStyle">
                                        <p:cTn dur="1" fill="hold" display="0" masterRel="nextClick" afterEffect="1"/>
                                        <p:tgtEl>
                                          <p:spTgt spid="4715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53" presetClass="entr" presetSubtype="0" fill="hold" grpId="0" nodeType="clickEffect">
                                  <p:stCondLst>
                                    <p:cond delay="0"/>
                                  </p:stCondLst>
                                  <p:childTnLst>
                                    <p:set>
                                      <p:cBhvr>
                                        <p:cTn id="84" dur="1" fill="hold">
                                          <p:stCondLst>
                                            <p:cond delay="0"/>
                                          </p:stCondLst>
                                        </p:cTn>
                                        <p:tgtEl>
                                          <p:spTgt spid="47153"/>
                                        </p:tgtEl>
                                        <p:attrNameLst>
                                          <p:attrName>style.visibility</p:attrName>
                                        </p:attrNameLst>
                                      </p:cBhvr>
                                      <p:to>
                                        <p:strVal val="visible"/>
                                      </p:to>
                                    </p:set>
                                    <p:anim calcmode="lin" valueType="num">
                                      <p:cBhvr>
                                        <p:cTn id="85" dur="500" fill="hold"/>
                                        <p:tgtEl>
                                          <p:spTgt spid="47153"/>
                                        </p:tgtEl>
                                        <p:attrNameLst>
                                          <p:attrName>ppt_w</p:attrName>
                                        </p:attrNameLst>
                                      </p:cBhvr>
                                      <p:tavLst>
                                        <p:tav tm="0">
                                          <p:val>
                                            <p:fltVal val="0"/>
                                          </p:val>
                                        </p:tav>
                                        <p:tav tm="100000">
                                          <p:val>
                                            <p:strVal val="#ppt_w"/>
                                          </p:val>
                                        </p:tav>
                                      </p:tavLst>
                                    </p:anim>
                                    <p:anim calcmode="lin" valueType="num">
                                      <p:cBhvr>
                                        <p:cTn id="86" dur="500" fill="hold"/>
                                        <p:tgtEl>
                                          <p:spTgt spid="47153"/>
                                        </p:tgtEl>
                                        <p:attrNameLst>
                                          <p:attrName>ppt_h</p:attrName>
                                        </p:attrNameLst>
                                      </p:cBhvr>
                                      <p:tavLst>
                                        <p:tav tm="0">
                                          <p:val>
                                            <p:fltVal val="0"/>
                                          </p:val>
                                        </p:tav>
                                        <p:tav tm="100000">
                                          <p:val>
                                            <p:strVal val="#ppt_h"/>
                                          </p:val>
                                        </p:tav>
                                      </p:tavLst>
                                    </p:anim>
                                    <p:animEffect transition="in" filter="fade">
                                      <p:cBhvr>
                                        <p:cTn id="87" dur="500"/>
                                        <p:tgtEl>
                                          <p:spTgt spid="47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5" grpId="0" animBg="1"/>
      <p:bldP spid="47146" grpId="0" animBg="1"/>
      <p:bldP spid="47147" grpId="0" animBg="1"/>
      <p:bldP spid="47148" grpId="0" animBg="1"/>
      <p:bldP spid="47149" grpId="0" animBg="1"/>
      <p:bldP spid="47150" grpId="0" animBg="1"/>
      <p:bldP spid="47151" grpId="0" autoUpdateAnimBg="0"/>
      <p:bldP spid="47152" grpId="0" autoUpdateAnimBg="0"/>
      <p:bldP spid="47153" grpId="0" autoUpdateAnimBg="0"/>
      <p:bldP spid="471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4"/>
          <p:cNvPicPr>
            <a:picLocks noChangeAspect="1" noChangeArrowheads="1"/>
          </p:cNvPicPr>
          <p:nvPr/>
        </p:nvPicPr>
        <p:blipFill>
          <a:blip r:embed="rId2"/>
          <a:srcRect/>
          <a:stretch>
            <a:fillRect/>
          </a:stretch>
        </p:blipFill>
        <p:spPr bwMode="auto">
          <a:xfrm>
            <a:off x="2287588" y="-4763"/>
            <a:ext cx="4875212" cy="6862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6" name="Picture 12"/>
          <p:cNvPicPr>
            <a:picLocks noChangeAspect="1" noChangeArrowheads="1"/>
          </p:cNvPicPr>
          <p:nvPr/>
        </p:nvPicPr>
        <p:blipFill>
          <a:blip r:embed="rId2"/>
          <a:srcRect/>
          <a:stretch>
            <a:fillRect/>
          </a:stretch>
        </p:blipFill>
        <p:spPr bwMode="auto">
          <a:xfrm>
            <a:off x="2285984" y="1571612"/>
            <a:ext cx="4459288" cy="2400300"/>
          </a:xfrm>
          <a:prstGeom prst="rect">
            <a:avLst/>
          </a:prstGeom>
          <a:noFill/>
          <a:ln w="9525">
            <a:noFill/>
            <a:miter lim="800000"/>
            <a:headEnd/>
            <a:tailEnd/>
          </a:ln>
        </p:spPr>
      </p:pic>
      <p:sp>
        <p:nvSpPr>
          <p:cNvPr id="13315" name="Rectangle 10"/>
          <p:cNvSpPr>
            <a:spLocks noChangeArrowheads="1"/>
          </p:cNvSpPr>
          <p:nvPr/>
        </p:nvSpPr>
        <p:spPr bwMode="auto">
          <a:xfrm>
            <a:off x="685800" y="76200"/>
            <a:ext cx="7772400" cy="685800"/>
          </a:xfrm>
          <a:prstGeom prst="rect">
            <a:avLst/>
          </a:prstGeom>
          <a:noFill/>
          <a:ln w="9525">
            <a:noFill/>
            <a:miter lim="800000"/>
            <a:headEnd/>
            <a:tailEnd/>
          </a:ln>
        </p:spPr>
        <p:txBody>
          <a:bodyPr anchor="ctr"/>
          <a:lstStyle/>
          <a:p>
            <a:pPr algn="ctr"/>
            <a:endParaRPr lang="en-US" sz="2400" dirty="0"/>
          </a:p>
        </p:txBody>
      </p:sp>
      <p:sp>
        <p:nvSpPr>
          <p:cNvPr id="6155" name="Text Box 11"/>
          <p:cNvSpPr txBox="1">
            <a:spLocks noChangeArrowheads="1"/>
          </p:cNvSpPr>
          <p:nvPr/>
        </p:nvSpPr>
        <p:spPr bwMode="auto">
          <a:xfrm>
            <a:off x="500034" y="3824591"/>
            <a:ext cx="7429552" cy="461665"/>
          </a:xfrm>
          <a:prstGeom prst="rect">
            <a:avLst/>
          </a:prstGeom>
          <a:noFill/>
          <a:ln w="9525">
            <a:noFill/>
            <a:miter lim="800000"/>
            <a:headEnd/>
            <a:tailEnd/>
          </a:ln>
        </p:spPr>
        <p:txBody>
          <a:bodyPr wrap="square">
            <a:spAutoFit/>
          </a:bodyPr>
          <a:lstStyle/>
          <a:p>
            <a:pPr>
              <a:buClr>
                <a:srgbClr val="C00000"/>
              </a:buClr>
              <a:buFont typeface="Wingdings" pitchFamily="2" charset="2"/>
              <a:buChar char="v"/>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Law </a:t>
            </a:r>
            <a:r>
              <a:rPr lang="en-US" sz="2400" b="1" dirty="0">
                <a:latin typeface="Times New Roman" pitchFamily="18" charset="0"/>
                <a:cs typeface="Times New Roman" pitchFamily="18" charset="0"/>
              </a:rPr>
              <a:t>of Definite </a:t>
            </a:r>
            <a:r>
              <a:rPr lang="en-US" sz="2400" b="1" dirty="0" smtClean="0">
                <a:latin typeface="Times New Roman" pitchFamily="18" charset="0"/>
                <a:cs typeface="Times New Roman" pitchFamily="18" charset="0"/>
              </a:rPr>
              <a:t>Proportions (</a:t>
            </a:r>
            <a:r>
              <a:rPr lang="en-US" sz="2400" b="1" dirty="0">
                <a:latin typeface="Times New Roman" pitchFamily="18" charset="0"/>
                <a:cs typeface="Times New Roman" pitchFamily="18" charset="0"/>
              </a:rPr>
              <a:t>Joseph Proust 1799)</a:t>
            </a:r>
          </a:p>
        </p:txBody>
      </p:sp>
      <p:sp>
        <p:nvSpPr>
          <p:cNvPr id="6159" name="Rectangle 15"/>
          <p:cNvSpPr>
            <a:spLocks noChangeArrowheads="1"/>
          </p:cNvSpPr>
          <p:nvPr/>
        </p:nvSpPr>
        <p:spPr bwMode="auto">
          <a:xfrm>
            <a:off x="6186502" y="2428868"/>
            <a:ext cx="457200" cy="908050"/>
          </a:xfrm>
          <a:prstGeom prst="rect">
            <a:avLst/>
          </a:prstGeom>
          <a:noFill/>
          <a:ln w="38100">
            <a:solidFill>
              <a:srgbClr val="C00000"/>
            </a:solidFill>
            <a:miter lim="800000"/>
            <a:headEnd/>
            <a:tailEnd/>
          </a:ln>
        </p:spPr>
        <p:txBody>
          <a:bodyPr wrap="none" anchor="ctr"/>
          <a:lstStyle/>
          <a:p>
            <a:endParaRPr lang="en-US"/>
          </a:p>
        </p:txBody>
      </p:sp>
      <p:sp>
        <p:nvSpPr>
          <p:cNvPr id="10" name="TextBox 9"/>
          <p:cNvSpPr txBox="1">
            <a:spLocks noChangeArrowheads="1"/>
          </p:cNvSpPr>
          <p:nvPr/>
        </p:nvSpPr>
        <p:spPr bwMode="auto">
          <a:xfrm>
            <a:off x="674067" y="4232275"/>
            <a:ext cx="7964040" cy="2015936"/>
          </a:xfrm>
          <a:prstGeom prst="rect">
            <a:avLst/>
          </a:prstGeom>
          <a:noFill/>
          <a:ln w="9525">
            <a:noFill/>
            <a:miter lim="800000"/>
            <a:headEnd/>
            <a:tailEnd/>
          </a:ln>
        </p:spPr>
        <p:txBody>
          <a:bodyPr wrap="none">
            <a:spAutoFit/>
          </a:bodyPr>
          <a:lstStyle/>
          <a:p>
            <a:pPr>
              <a:spcAft>
                <a:spcPts val="600"/>
              </a:spcAft>
            </a:pPr>
            <a:r>
              <a:rPr lang="en-US" sz="2400" b="1" i="1" dirty="0">
                <a:solidFill>
                  <a:srgbClr val="C00000"/>
                </a:solidFill>
                <a:latin typeface="Times New Roman" pitchFamily="18" charset="0"/>
                <a:cs typeface="Times New Roman" pitchFamily="18" charset="0"/>
              </a:rPr>
              <a:t>“different samples of the same compound always contain its </a:t>
            </a:r>
            <a:br>
              <a:rPr lang="en-US" sz="2400" b="1" i="1" dirty="0">
                <a:solidFill>
                  <a:srgbClr val="C00000"/>
                </a:solidFill>
                <a:latin typeface="Times New Roman" pitchFamily="18" charset="0"/>
                <a:cs typeface="Times New Roman" pitchFamily="18" charset="0"/>
              </a:rPr>
            </a:br>
            <a:r>
              <a:rPr lang="en-US" sz="2400" b="1" i="1" dirty="0">
                <a:solidFill>
                  <a:srgbClr val="C00000"/>
                </a:solidFill>
                <a:latin typeface="Times New Roman" pitchFamily="18" charset="0"/>
                <a:cs typeface="Times New Roman" pitchFamily="18" charset="0"/>
              </a:rPr>
              <a:t>constituent elements in the same proportion by mass”</a:t>
            </a:r>
          </a:p>
          <a:p>
            <a:r>
              <a:rPr lang="en-US" sz="2400" b="1" dirty="0">
                <a:latin typeface="Times New Roman" pitchFamily="18" charset="0"/>
                <a:cs typeface="Times New Roman" pitchFamily="18" charset="0"/>
              </a:rPr>
              <a:t>     </a:t>
            </a:r>
            <a:r>
              <a:rPr lang="en-US" sz="2400" b="1" dirty="0">
                <a:latin typeface="Times New Roman" pitchFamily="18" charset="0"/>
                <a:cs typeface="Times New Roman" pitchFamily="18" charset="0"/>
                <a:sym typeface="Symbol" pitchFamily="18" charset="2"/>
              </a:rPr>
              <a:t> the ratio of the masses of different elements in a given </a:t>
            </a:r>
            <a:br>
              <a:rPr lang="en-US" sz="2400" b="1" dirty="0">
                <a:latin typeface="Times New Roman" pitchFamily="18" charset="0"/>
                <a:cs typeface="Times New Roman" pitchFamily="18" charset="0"/>
                <a:sym typeface="Symbol" pitchFamily="18" charset="2"/>
              </a:rPr>
            </a:br>
            <a:r>
              <a:rPr lang="en-US" sz="2400" b="1" dirty="0">
                <a:latin typeface="Times New Roman" pitchFamily="18" charset="0"/>
                <a:cs typeface="Times New Roman" pitchFamily="18" charset="0"/>
                <a:sym typeface="Symbol" pitchFamily="18" charset="2"/>
              </a:rPr>
              <a:t>        compound is </a:t>
            </a:r>
            <a:r>
              <a:rPr lang="en-US" sz="2400" b="1" dirty="0" smtClean="0">
                <a:latin typeface="Times New Roman" pitchFamily="18" charset="0"/>
                <a:cs typeface="Times New Roman" pitchFamily="18" charset="0"/>
                <a:sym typeface="Symbol" pitchFamily="18" charset="2"/>
              </a:rPr>
              <a:t>fixed</a:t>
            </a: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sym typeface="Symbol" pitchFamily="18" charset="2"/>
              </a:rPr>
              <a:t>      the ratio of the atoms in the compound is also </a:t>
            </a:r>
            <a:r>
              <a:rPr lang="en-US" sz="2400" b="1" dirty="0" smtClean="0">
                <a:latin typeface="Times New Roman" pitchFamily="18" charset="0"/>
                <a:cs typeface="Times New Roman" pitchFamily="18" charset="0"/>
                <a:sym typeface="Symbol" pitchFamily="18" charset="2"/>
              </a:rPr>
              <a:t>constant</a:t>
            </a:r>
            <a:endParaRPr lang="en-US" sz="2400" b="1" dirty="0">
              <a:latin typeface="Times New Roman" pitchFamily="18" charset="0"/>
              <a:cs typeface="Times New Roman" pitchFamily="18" charset="0"/>
            </a:endParaRPr>
          </a:p>
        </p:txBody>
      </p:sp>
      <p:sp>
        <p:nvSpPr>
          <p:cNvPr id="8" name="Title 1"/>
          <p:cNvSpPr txBox="1">
            <a:spLocks/>
          </p:cNvSpPr>
          <p:nvPr/>
        </p:nvSpPr>
        <p:spPr>
          <a:xfrm>
            <a:off x="0" y="0"/>
            <a:ext cx="9144000" cy="785817"/>
          </a:xfrm>
          <a:prstGeom prst="rect">
            <a:avLst/>
          </a:prstGeom>
        </p:spPr>
        <p:txBody>
          <a:bodyPr/>
          <a:lstStyle/>
          <a:p>
            <a:pPr lvl="0" algn="ctr">
              <a:spcBef>
                <a:spcPct val="0"/>
              </a:spcBef>
            </a:pPr>
            <a:r>
              <a:rPr lang="en-SG" sz="4400" b="1" dirty="0" smtClean="0">
                <a:solidFill>
                  <a:srgbClr val="C00000"/>
                </a:solidFill>
                <a:latin typeface="+mj-lt"/>
                <a:ea typeface="+mj-ea"/>
                <a:cs typeface="+mj-cs"/>
              </a:rPr>
              <a:t>Dalton’s Atomic Theory </a:t>
            </a:r>
          </a:p>
          <a:p>
            <a:pPr lvl="0" algn="ctr">
              <a:spcBef>
                <a:spcPct val="0"/>
              </a:spcBef>
            </a:pPr>
            <a:r>
              <a:rPr lang="en-SG" sz="2800" b="1" dirty="0" smtClean="0">
                <a:solidFill>
                  <a:srgbClr val="C00000"/>
                </a:solidFill>
                <a:latin typeface="+mj-lt"/>
                <a:ea typeface="+mj-ea"/>
                <a:cs typeface="+mj-cs"/>
              </a:rPr>
              <a:t>(Hypothesis no. 3)</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500306"/>
            <a:ext cx="9144000" cy="785817"/>
          </a:xfrm>
          <a:prstGeom prst="rect">
            <a:avLst/>
          </a:prstGeom>
        </p:spPr>
        <p:txBody>
          <a:bodyPr>
            <a:noAutofit/>
          </a:bodyPr>
          <a:lstStyle/>
          <a:p>
            <a:pPr algn="ctr"/>
            <a:r>
              <a:rPr lang="en-US" sz="4400" b="1" smtClean="0">
                <a:solidFill>
                  <a:srgbClr val="C00000"/>
                </a:solidFill>
              </a:rPr>
              <a:t>Thank You</a:t>
            </a:r>
            <a:endParaRPr lang="en-US" sz="4400" b="1" dirty="0" smtClean="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6" name="Picture 12"/>
          <p:cNvPicPr>
            <a:picLocks noChangeAspect="1" noChangeArrowheads="1"/>
          </p:cNvPicPr>
          <p:nvPr/>
        </p:nvPicPr>
        <p:blipFill>
          <a:blip r:embed="rId2"/>
          <a:srcRect/>
          <a:stretch>
            <a:fillRect/>
          </a:stretch>
        </p:blipFill>
        <p:spPr bwMode="auto">
          <a:xfrm>
            <a:off x="357158" y="1714488"/>
            <a:ext cx="4013200" cy="2160588"/>
          </a:xfrm>
          <a:prstGeom prst="rect">
            <a:avLst/>
          </a:prstGeom>
          <a:noFill/>
          <a:ln w="9525">
            <a:noFill/>
            <a:miter lim="800000"/>
            <a:headEnd/>
            <a:tailEnd/>
          </a:ln>
        </p:spPr>
      </p:pic>
      <p:pic>
        <p:nvPicPr>
          <p:cNvPr id="6157" name="Picture 13"/>
          <p:cNvPicPr>
            <a:picLocks noChangeAspect="1" noChangeArrowheads="1"/>
          </p:cNvPicPr>
          <p:nvPr/>
        </p:nvPicPr>
        <p:blipFill>
          <a:blip r:embed="rId3"/>
          <a:srcRect/>
          <a:stretch>
            <a:fillRect/>
          </a:stretch>
        </p:blipFill>
        <p:spPr bwMode="auto">
          <a:xfrm>
            <a:off x="4286248" y="1604964"/>
            <a:ext cx="4679950" cy="2109788"/>
          </a:xfrm>
          <a:prstGeom prst="rect">
            <a:avLst/>
          </a:prstGeom>
          <a:noFill/>
          <a:ln w="9525">
            <a:noFill/>
            <a:miter lim="800000"/>
            <a:headEnd/>
            <a:tailEnd/>
          </a:ln>
        </p:spPr>
      </p:pic>
      <p:sp>
        <p:nvSpPr>
          <p:cNvPr id="6158" name="Rectangle 14"/>
          <p:cNvSpPr>
            <a:spLocks noChangeArrowheads="1"/>
          </p:cNvSpPr>
          <p:nvPr/>
        </p:nvSpPr>
        <p:spPr bwMode="auto">
          <a:xfrm>
            <a:off x="3929058" y="2549521"/>
            <a:ext cx="268288" cy="307975"/>
          </a:xfrm>
          <a:prstGeom prst="rect">
            <a:avLst/>
          </a:prstGeom>
          <a:noFill/>
          <a:ln w="38100">
            <a:solidFill>
              <a:srgbClr val="C00000"/>
            </a:solidFill>
            <a:miter lim="800000"/>
            <a:headEnd/>
            <a:tailEnd/>
          </a:ln>
        </p:spPr>
        <p:txBody>
          <a:bodyPr wrap="none" anchor="ctr"/>
          <a:lstStyle/>
          <a:p>
            <a:endParaRPr lang="en-US"/>
          </a:p>
        </p:txBody>
      </p:sp>
      <p:sp>
        <p:nvSpPr>
          <p:cNvPr id="6159" name="Rectangle 15"/>
          <p:cNvSpPr>
            <a:spLocks noChangeArrowheads="1"/>
          </p:cNvSpPr>
          <p:nvPr/>
        </p:nvSpPr>
        <p:spPr bwMode="auto">
          <a:xfrm>
            <a:off x="8501090" y="2554283"/>
            <a:ext cx="323850" cy="303213"/>
          </a:xfrm>
          <a:prstGeom prst="rect">
            <a:avLst/>
          </a:prstGeom>
          <a:noFill/>
          <a:ln w="38100">
            <a:solidFill>
              <a:srgbClr val="C00000"/>
            </a:solidFill>
            <a:miter lim="800000"/>
            <a:headEnd/>
            <a:tailEnd/>
          </a:ln>
        </p:spPr>
        <p:txBody>
          <a:bodyPr wrap="none" anchor="ctr"/>
          <a:lstStyle/>
          <a:p>
            <a:endParaRPr lang="en-US"/>
          </a:p>
        </p:txBody>
      </p:sp>
      <p:sp>
        <p:nvSpPr>
          <p:cNvPr id="10" name="TextBox 9"/>
          <p:cNvSpPr txBox="1">
            <a:spLocks noChangeArrowheads="1"/>
          </p:cNvSpPr>
          <p:nvPr/>
        </p:nvSpPr>
        <p:spPr bwMode="auto">
          <a:xfrm>
            <a:off x="571472" y="4214818"/>
            <a:ext cx="8497839" cy="1646605"/>
          </a:xfrm>
          <a:prstGeom prst="rect">
            <a:avLst/>
          </a:prstGeom>
          <a:noFill/>
          <a:ln w="9525">
            <a:noFill/>
            <a:miter lim="800000"/>
            <a:headEnd/>
            <a:tailEnd/>
          </a:ln>
        </p:spPr>
        <p:txBody>
          <a:bodyPr wrap="none">
            <a:spAutoFit/>
          </a:bodyPr>
          <a:lstStyle/>
          <a:p>
            <a:pPr>
              <a:spcAft>
                <a:spcPts val="600"/>
              </a:spcAft>
              <a:buClr>
                <a:srgbClr val="C00000"/>
              </a:buClr>
              <a:buFont typeface="Wingdings" pitchFamily="2" charset="2"/>
              <a:buChar char="v"/>
            </a:pPr>
            <a:r>
              <a:rPr lang="en-US" sz="2400" b="1" dirty="0" smtClean="0">
                <a:latin typeface="Times New Roman" pitchFamily="18" charset="0"/>
                <a:cs typeface="Times New Roman" pitchFamily="18" charset="0"/>
              </a:rPr>
              <a:t> Law of Multiple Proportions</a:t>
            </a:r>
          </a:p>
          <a:p>
            <a:pPr>
              <a:spcAft>
                <a:spcPts val="600"/>
              </a:spcAft>
            </a:pPr>
            <a:r>
              <a:rPr lang="en-US" sz="2400" b="1" i="1" dirty="0" smtClean="0">
                <a:solidFill>
                  <a:srgbClr val="C00000"/>
                </a:solidFill>
                <a:latin typeface="Times New Roman" pitchFamily="18" charset="0"/>
                <a:cs typeface="Times New Roman" pitchFamily="18" charset="0"/>
              </a:rPr>
              <a:t>  “</a:t>
            </a:r>
            <a:r>
              <a:rPr lang="en-US" sz="2400" b="1" i="1" dirty="0">
                <a:solidFill>
                  <a:srgbClr val="C00000"/>
                </a:solidFill>
                <a:latin typeface="Times New Roman" pitchFamily="18" charset="0"/>
                <a:cs typeface="Times New Roman" pitchFamily="18" charset="0"/>
              </a:rPr>
              <a:t>if two elements can combine to form more than one compound,</a:t>
            </a:r>
            <a:br>
              <a:rPr lang="en-US" sz="2400" b="1" i="1" dirty="0">
                <a:solidFill>
                  <a:srgbClr val="C00000"/>
                </a:solidFill>
                <a:latin typeface="Times New Roman" pitchFamily="18" charset="0"/>
                <a:cs typeface="Times New Roman" pitchFamily="18" charset="0"/>
              </a:rPr>
            </a:br>
            <a:r>
              <a:rPr lang="en-US" sz="2400" b="1" i="1" dirty="0" smtClean="0">
                <a:solidFill>
                  <a:srgbClr val="C00000"/>
                </a:solidFill>
                <a:latin typeface="Times New Roman" pitchFamily="18" charset="0"/>
                <a:cs typeface="Times New Roman" pitchFamily="18" charset="0"/>
              </a:rPr>
              <a:t>   the </a:t>
            </a:r>
            <a:r>
              <a:rPr lang="en-US" sz="2400" b="1" i="1" dirty="0">
                <a:solidFill>
                  <a:srgbClr val="C00000"/>
                </a:solidFill>
                <a:latin typeface="Times New Roman" pitchFamily="18" charset="0"/>
                <a:cs typeface="Times New Roman" pitchFamily="18" charset="0"/>
              </a:rPr>
              <a:t>masses of one element that combine with a fixed mass of</a:t>
            </a:r>
            <a:br>
              <a:rPr lang="en-US" sz="2400" b="1" i="1" dirty="0">
                <a:solidFill>
                  <a:srgbClr val="C00000"/>
                </a:solidFill>
                <a:latin typeface="Times New Roman" pitchFamily="18" charset="0"/>
                <a:cs typeface="Times New Roman" pitchFamily="18" charset="0"/>
              </a:rPr>
            </a:br>
            <a:r>
              <a:rPr lang="en-US" sz="2400" b="1" i="1" dirty="0" smtClean="0">
                <a:solidFill>
                  <a:srgbClr val="C00000"/>
                </a:solidFill>
                <a:latin typeface="Times New Roman" pitchFamily="18" charset="0"/>
                <a:cs typeface="Times New Roman" pitchFamily="18" charset="0"/>
              </a:rPr>
              <a:t>   the </a:t>
            </a:r>
            <a:r>
              <a:rPr lang="en-US" sz="2400" b="1" i="1" dirty="0">
                <a:solidFill>
                  <a:srgbClr val="C00000"/>
                </a:solidFill>
                <a:latin typeface="Times New Roman" pitchFamily="18" charset="0"/>
                <a:cs typeface="Times New Roman" pitchFamily="18" charset="0"/>
              </a:rPr>
              <a:t>other element are in ratios of small whole number”</a:t>
            </a:r>
          </a:p>
        </p:txBody>
      </p:sp>
      <p:sp>
        <p:nvSpPr>
          <p:cNvPr id="12" name="Title 1"/>
          <p:cNvSpPr txBox="1">
            <a:spLocks/>
          </p:cNvSpPr>
          <p:nvPr/>
        </p:nvSpPr>
        <p:spPr>
          <a:xfrm>
            <a:off x="0" y="-23"/>
            <a:ext cx="9144000" cy="785817"/>
          </a:xfrm>
          <a:prstGeom prst="rect">
            <a:avLst/>
          </a:prstGeom>
        </p:spPr>
        <p:txBody>
          <a:bodyPr/>
          <a:lstStyle/>
          <a:p>
            <a:pPr lvl="0" algn="ctr">
              <a:spcBef>
                <a:spcPct val="0"/>
              </a:spcBef>
            </a:pPr>
            <a:r>
              <a:rPr lang="en-SG" sz="4400" b="1" dirty="0" smtClean="0">
                <a:solidFill>
                  <a:srgbClr val="C00000"/>
                </a:solidFill>
                <a:latin typeface="+mj-lt"/>
                <a:ea typeface="+mj-ea"/>
                <a:cs typeface="+mj-cs"/>
              </a:rPr>
              <a:t>Dalton’s Atomic Theory </a:t>
            </a:r>
          </a:p>
          <a:p>
            <a:pPr lvl="0" algn="ctr">
              <a:spcBef>
                <a:spcPct val="0"/>
              </a:spcBef>
            </a:pPr>
            <a:r>
              <a:rPr lang="en-SG" sz="2800" b="1" dirty="0" smtClean="0">
                <a:solidFill>
                  <a:srgbClr val="C00000"/>
                </a:solidFill>
                <a:latin typeface="+mj-lt"/>
                <a:ea typeface="+mj-ea"/>
                <a:cs typeface="+mj-cs"/>
              </a:rPr>
              <a:t>(Hypothesis no. 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ChangeArrowheads="1"/>
          </p:cNvSpPr>
          <p:nvPr/>
        </p:nvSpPr>
        <p:spPr bwMode="auto">
          <a:xfrm>
            <a:off x="2438400" y="4583113"/>
            <a:ext cx="457200" cy="381000"/>
          </a:xfrm>
          <a:prstGeom prst="rect">
            <a:avLst/>
          </a:prstGeom>
          <a:solidFill>
            <a:schemeClr val="bg1"/>
          </a:solidFill>
          <a:ln w="9525">
            <a:noFill/>
            <a:miter lim="800000"/>
            <a:headEnd/>
            <a:tailEnd/>
          </a:ln>
        </p:spPr>
        <p:txBody>
          <a:bodyPr wrap="none" anchor="ctr"/>
          <a:lstStyle/>
          <a:p>
            <a:endParaRPr lang="en-US"/>
          </a:p>
        </p:txBody>
      </p:sp>
      <p:sp>
        <p:nvSpPr>
          <p:cNvPr id="15364" name="Rectangle 5"/>
          <p:cNvSpPr>
            <a:spLocks noChangeArrowheads="1"/>
          </p:cNvSpPr>
          <p:nvPr/>
        </p:nvSpPr>
        <p:spPr bwMode="auto">
          <a:xfrm>
            <a:off x="7239000" y="4583113"/>
            <a:ext cx="457200" cy="381000"/>
          </a:xfrm>
          <a:prstGeom prst="rect">
            <a:avLst/>
          </a:prstGeom>
          <a:solidFill>
            <a:schemeClr val="bg1"/>
          </a:solidFill>
          <a:ln w="9525">
            <a:noFill/>
            <a:miter lim="800000"/>
            <a:headEnd/>
            <a:tailEnd/>
          </a:ln>
        </p:spPr>
        <p:txBody>
          <a:bodyPr wrap="none" anchor="ctr"/>
          <a:lstStyle/>
          <a:p>
            <a:endParaRPr lang="en-US"/>
          </a:p>
        </p:txBody>
      </p:sp>
      <p:sp>
        <p:nvSpPr>
          <p:cNvPr id="3081" name="Text Box 9"/>
          <p:cNvSpPr txBox="1">
            <a:spLocks noChangeArrowheads="1"/>
          </p:cNvSpPr>
          <p:nvPr/>
        </p:nvSpPr>
        <p:spPr bwMode="auto">
          <a:xfrm>
            <a:off x="7251613" y="4506913"/>
            <a:ext cx="963725" cy="461665"/>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8 X</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Y</a:t>
            </a:r>
          </a:p>
        </p:txBody>
      </p:sp>
      <p:grpSp>
        <p:nvGrpSpPr>
          <p:cNvPr id="2" name="Group 12"/>
          <p:cNvGrpSpPr>
            <a:grpSpLocks/>
          </p:cNvGrpSpPr>
          <p:nvPr/>
        </p:nvGrpSpPr>
        <p:grpSpPr bwMode="auto">
          <a:xfrm>
            <a:off x="1254038" y="4508501"/>
            <a:ext cx="3446463" cy="461963"/>
            <a:chOff x="576" y="3417"/>
            <a:chExt cx="2171" cy="291"/>
          </a:xfrm>
        </p:grpSpPr>
        <p:sp>
          <p:nvSpPr>
            <p:cNvPr id="15374" name="Text Box 7"/>
            <p:cNvSpPr txBox="1">
              <a:spLocks noChangeArrowheads="1"/>
            </p:cNvSpPr>
            <p:nvPr/>
          </p:nvSpPr>
          <p:spPr bwMode="auto">
            <a:xfrm>
              <a:off x="576" y="3417"/>
              <a:ext cx="499" cy="291"/>
            </a:xfrm>
            <a:prstGeom prst="rect">
              <a:avLst/>
            </a:prstGeom>
            <a:noFill/>
            <a:ln w="9525">
              <a:noFill/>
              <a:miter lim="800000"/>
              <a:headEnd/>
              <a:tailEnd/>
            </a:ln>
          </p:spPr>
          <p:txBody>
            <a:bodyPr wrap="none">
              <a:spAutoFit/>
            </a:bodyPr>
            <a:lstStyle/>
            <a:p>
              <a:r>
                <a:rPr lang="en-US" sz="2400" dirty="0">
                  <a:latin typeface="Times New Roman" pitchFamily="18" charset="0"/>
                  <a:cs typeface="Times New Roman" pitchFamily="18" charset="0"/>
                </a:rPr>
                <a:t>16 X</a:t>
              </a:r>
            </a:p>
          </p:txBody>
        </p:sp>
        <p:sp>
          <p:nvSpPr>
            <p:cNvPr id="15375" name="Text Box 8"/>
            <p:cNvSpPr txBox="1">
              <a:spLocks noChangeArrowheads="1"/>
            </p:cNvSpPr>
            <p:nvPr/>
          </p:nvSpPr>
          <p:spPr bwMode="auto">
            <a:xfrm>
              <a:off x="2352" y="3417"/>
              <a:ext cx="395"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8 Y</a:t>
              </a:r>
            </a:p>
          </p:txBody>
        </p:sp>
        <p:sp>
          <p:nvSpPr>
            <p:cNvPr id="15376" name="Text Box 10"/>
            <p:cNvSpPr txBox="1">
              <a:spLocks noChangeArrowheads="1"/>
            </p:cNvSpPr>
            <p:nvPr/>
          </p:nvSpPr>
          <p:spPr bwMode="auto">
            <a:xfrm>
              <a:off x="1630" y="3417"/>
              <a:ext cx="226" cy="291"/>
            </a:xfrm>
            <a:prstGeom prst="rect">
              <a:avLst/>
            </a:prstGeom>
            <a:noFill/>
            <a:ln w="9525">
              <a:noFill/>
              <a:miter lim="800000"/>
              <a:headEnd/>
              <a:tailEnd/>
            </a:ln>
          </p:spPr>
          <p:txBody>
            <a:bodyPr wrap="none">
              <a:spAutoFit/>
            </a:bodyPr>
            <a:lstStyle/>
            <a:p>
              <a:pPr algn="ctr"/>
              <a:r>
                <a:rPr lang="en-US" sz="2400" b="1">
                  <a:latin typeface="Times New Roman" pitchFamily="18" charset="0"/>
                  <a:cs typeface="Times New Roman" pitchFamily="18" charset="0"/>
                </a:rPr>
                <a:t>+</a:t>
              </a:r>
            </a:p>
          </p:txBody>
        </p:sp>
      </p:grpSp>
      <p:sp>
        <p:nvSpPr>
          <p:cNvPr id="3083" name="Line 11"/>
          <p:cNvSpPr>
            <a:spLocks noChangeShapeType="1"/>
          </p:cNvSpPr>
          <p:nvPr/>
        </p:nvSpPr>
        <p:spPr bwMode="auto">
          <a:xfrm>
            <a:off x="5445038" y="4799013"/>
            <a:ext cx="1295400" cy="0"/>
          </a:xfrm>
          <a:prstGeom prst="line">
            <a:avLst/>
          </a:prstGeom>
          <a:noFill/>
          <a:ln w="25400">
            <a:solidFill>
              <a:schemeClr val="tx1"/>
            </a:solidFill>
            <a:round/>
            <a:headEnd/>
            <a:tailEnd type="triangle" w="med" len="med"/>
          </a:ln>
        </p:spPr>
        <p:txBody>
          <a:bodyPr/>
          <a:lstStyle/>
          <a:p>
            <a:endParaRPr lang="en-US" sz="2400">
              <a:latin typeface="Times New Roman" pitchFamily="18" charset="0"/>
              <a:cs typeface="Times New Roman" pitchFamily="18" charset="0"/>
            </a:endParaRPr>
          </a:p>
        </p:txBody>
      </p:sp>
      <p:pic>
        <p:nvPicPr>
          <p:cNvPr id="3088" name="Picture 16"/>
          <p:cNvPicPr>
            <a:picLocks noChangeAspect="1" noChangeArrowheads="1"/>
          </p:cNvPicPr>
          <p:nvPr/>
        </p:nvPicPr>
        <p:blipFill>
          <a:blip r:embed="rId2"/>
          <a:srcRect/>
          <a:stretch>
            <a:fillRect/>
          </a:stretch>
        </p:blipFill>
        <p:spPr bwMode="auto">
          <a:xfrm>
            <a:off x="533400" y="1643070"/>
            <a:ext cx="2243138" cy="2819400"/>
          </a:xfrm>
          <a:prstGeom prst="rect">
            <a:avLst/>
          </a:prstGeom>
          <a:noFill/>
          <a:ln w="9525">
            <a:noFill/>
            <a:miter lim="800000"/>
            <a:headEnd/>
            <a:tailEnd/>
          </a:ln>
        </p:spPr>
      </p:pic>
      <p:pic>
        <p:nvPicPr>
          <p:cNvPr id="3089" name="Picture 17"/>
          <p:cNvPicPr>
            <a:picLocks noChangeAspect="1" noChangeArrowheads="1"/>
          </p:cNvPicPr>
          <p:nvPr/>
        </p:nvPicPr>
        <p:blipFill>
          <a:blip r:embed="rId3"/>
          <a:srcRect/>
          <a:stretch>
            <a:fillRect/>
          </a:stretch>
        </p:blipFill>
        <p:spPr bwMode="auto">
          <a:xfrm>
            <a:off x="3249613" y="1566870"/>
            <a:ext cx="2465387" cy="2933700"/>
          </a:xfrm>
          <a:prstGeom prst="rect">
            <a:avLst/>
          </a:prstGeom>
          <a:noFill/>
          <a:ln w="9525">
            <a:noFill/>
            <a:miter lim="800000"/>
            <a:headEnd/>
            <a:tailEnd/>
          </a:ln>
        </p:spPr>
      </p:pic>
      <p:pic>
        <p:nvPicPr>
          <p:cNvPr id="3090" name="Picture 18"/>
          <p:cNvPicPr>
            <a:picLocks noChangeAspect="1" noChangeArrowheads="1"/>
          </p:cNvPicPr>
          <p:nvPr/>
        </p:nvPicPr>
        <p:blipFill>
          <a:blip r:embed="rId4"/>
          <a:srcRect/>
          <a:stretch>
            <a:fillRect/>
          </a:stretch>
        </p:blipFill>
        <p:spPr bwMode="auto">
          <a:xfrm>
            <a:off x="6145213" y="1657357"/>
            <a:ext cx="2770187" cy="2805113"/>
          </a:xfrm>
          <a:prstGeom prst="rect">
            <a:avLst/>
          </a:prstGeom>
          <a:noFill/>
          <a:ln w="9525">
            <a:noFill/>
            <a:miter lim="800000"/>
            <a:headEnd/>
            <a:tailEnd/>
          </a:ln>
        </p:spPr>
      </p:pic>
      <p:sp>
        <p:nvSpPr>
          <p:cNvPr id="15372" name="Rectangle 10"/>
          <p:cNvSpPr>
            <a:spLocks noChangeArrowheads="1"/>
          </p:cNvSpPr>
          <p:nvPr/>
        </p:nvSpPr>
        <p:spPr bwMode="auto">
          <a:xfrm>
            <a:off x="457200" y="76200"/>
            <a:ext cx="8229600" cy="685800"/>
          </a:xfrm>
          <a:prstGeom prst="rect">
            <a:avLst/>
          </a:prstGeom>
          <a:noFill/>
          <a:ln w="9525">
            <a:noFill/>
            <a:miter lim="800000"/>
            <a:headEnd/>
            <a:tailEnd/>
          </a:ln>
        </p:spPr>
        <p:txBody>
          <a:bodyPr wrap="none" anchor="ctr"/>
          <a:lstStyle/>
          <a:p>
            <a:pPr algn="ctr"/>
            <a:endParaRPr lang="en-US" sz="2400" dirty="0"/>
          </a:p>
        </p:txBody>
      </p:sp>
      <p:sp>
        <p:nvSpPr>
          <p:cNvPr id="16" name="TextBox 15"/>
          <p:cNvSpPr txBox="1">
            <a:spLocks noChangeArrowheads="1"/>
          </p:cNvSpPr>
          <p:nvPr/>
        </p:nvSpPr>
        <p:spPr bwMode="auto">
          <a:xfrm>
            <a:off x="571472" y="5357826"/>
            <a:ext cx="6301725" cy="907941"/>
          </a:xfrm>
          <a:prstGeom prst="rect">
            <a:avLst/>
          </a:prstGeom>
          <a:noFill/>
          <a:ln w="9525">
            <a:noFill/>
            <a:miter lim="800000"/>
            <a:headEnd/>
            <a:tailEnd/>
          </a:ln>
        </p:spPr>
        <p:txBody>
          <a:bodyPr wrap="none">
            <a:spAutoFit/>
          </a:bodyPr>
          <a:lstStyle/>
          <a:p>
            <a:pPr>
              <a:spcAft>
                <a:spcPts val="600"/>
              </a:spcAft>
              <a:buClr>
                <a:srgbClr val="C00000"/>
              </a:buClr>
              <a:buFont typeface="Wingdings" pitchFamily="2" charset="2"/>
              <a:buChar char="v"/>
            </a:pPr>
            <a:r>
              <a:rPr lang="en-US" sz="2400" b="1" dirty="0" smtClean="0">
                <a:latin typeface="Times New Roman" pitchFamily="18" charset="0"/>
                <a:cs typeface="Times New Roman" pitchFamily="18" charset="0"/>
              </a:rPr>
              <a:t> Law of Conservation of Mass</a:t>
            </a:r>
          </a:p>
          <a:p>
            <a:pPr>
              <a:spcAft>
                <a:spcPts val="600"/>
              </a:spcAft>
            </a:pPr>
            <a:r>
              <a:rPr lang="en-US" sz="2400" b="1" i="1" dirty="0" smtClean="0">
                <a:solidFill>
                  <a:srgbClr val="C00000"/>
                </a:solidFill>
                <a:latin typeface="Times New Roman" pitchFamily="18" charset="0"/>
                <a:cs typeface="Times New Roman" pitchFamily="18" charset="0"/>
              </a:rPr>
              <a:t>    “</a:t>
            </a:r>
            <a:r>
              <a:rPr lang="en-US" sz="2400" b="1" i="1" dirty="0">
                <a:solidFill>
                  <a:srgbClr val="C00000"/>
                </a:solidFill>
                <a:latin typeface="Times New Roman" pitchFamily="18" charset="0"/>
                <a:cs typeface="Times New Roman" pitchFamily="18" charset="0"/>
              </a:rPr>
              <a:t>matter can be neither created nor destroyed”</a:t>
            </a:r>
          </a:p>
        </p:txBody>
      </p:sp>
      <p:sp>
        <p:nvSpPr>
          <p:cNvPr id="17" name="Title 1"/>
          <p:cNvSpPr txBox="1">
            <a:spLocks/>
          </p:cNvSpPr>
          <p:nvPr/>
        </p:nvSpPr>
        <p:spPr>
          <a:xfrm>
            <a:off x="0" y="0"/>
            <a:ext cx="9144000" cy="785817"/>
          </a:xfrm>
          <a:prstGeom prst="rect">
            <a:avLst/>
          </a:prstGeom>
        </p:spPr>
        <p:txBody>
          <a:bodyPr/>
          <a:lstStyle/>
          <a:p>
            <a:pPr lvl="0" algn="ctr">
              <a:spcBef>
                <a:spcPct val="0"/>
              </a:spcBef>
            </a:pPr>
            <a:r>
              <a:rPr lang="en-SG" sz="4400" b="1" dirty="0" smtClean="0">
                <a:solidFill>
                  <a:srgbClr val="C00000"/>
                </a:solidFill>
                <a:latin typeface="+mj-lt"/>
                <a:ea typeface="+mj-ea"/>
                <a:cs typeface="+mj-cs"/>
              </a:rPr>
              <a:t>Dalton’s Atomic Theory </a:t>
            </a:r>
          </a:p>
          <a:p>
            <a:pPr lvl="0" algn="ctr">
              <a:spcBef>
                <a:spcPct val="0"/>
              </a:spcBef>
            </a:pPr>
            <a:r>
              <a:rPr lang="en-SG" sz="2800" b="1" dirty="0" smtClean="0">
                <a:solidFill>
                  <a:srgbClr val="C00000"/>
                </a:solidFill>
                <a:latin typeface="+mj-lt"/>
                <a:ea typeface="+mj-ea"/>
                <a:cs typeface="+mj-cs"/>
              </a:rPr>
              <a:t>Hypothesis no. 1, 2, &amp; 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866888" cy="2667000"/>
          </a:xfrm>
        </p:spPr>
        <p:txBody>
          <a:bodyPr>
            <a:normAutofit/>
          </a:bodyPr>
          <a:lstStyle/>
          <a:p>
            <a:endParaRPr lang="en-US" sz="2800" dirty="0" smtClean="0"/>
          </a:p>
          <a:p>
            <a:endParaRPr lang="en-US" sz="2800" dirty="0" smtClean="0"/>
          </a:p>
          <a:p>
            <a:endParaRPr lang="en-US" sz="2800" dirty="0" smtClean="0"/>
          </a:p>
        </p:txBody>
      </p:sp>
      <p:sp>
        <p:nvSpPr>
          <p:cNvPr id="6" name="Title 1"/>
          <p:cNvSpPr txBox="1">
            <a:spLocks/>
          </p:cNvSpPr>
          <p:nvPr/>
        </p:nvSpPr>
        <p:spPr>
          <a:xfrm>
            <a:off x="0" y="0"/>
            <a:ext cx="9144000" cy="785817"/>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C00000"/>
                </a:solidFill>
                <a:latin typeface="+mj-lt"/>
                <a:ea typeface="+mj-ea"/>
                <a:cs typeface="+mj-cs"/>
              </a:rPr>
              <a:t>Structure of the Atom</a:t>
            </a:r>
            <a:endParaRPr kumimoji="0" lang="en-US" sz="4400" b="1" i="0" u="none" strike="noStrike" kern="1200" cap="none" spc="0" normalizeH="0" baseline="0" noProof="0" dirty="0">
              <a:ln>
                <a:noFill/>
              </a:ln>
              <a:solidFill>
                <a:srgbClr val="C00000"/>
              </a:solidFill>
              <a:effectLst/>
              <a:uLnTx/>
              <a:uFillTx/>
              <a:latin typeface="+mj-lt"/>
              <a:ea typeface="+mj-ea"/>
              <a:cs typeface="+mj-cs"/>
            </a:endParaRPr>
          </a:p>
        </p:txBody>
      </p:sp>
      <p:sp>
        <p:nvSpPr>
          <p:cNvPr id="7" name="Rectangle 6"/>
          <p:cNvSpPr/>
          <p:nvPr/>
        </p:nvSpPr>
        <p:spPr>
          <a:xfrm>
            <a:off x="0" y="785794"/>
            <a:ext cx="8715404" cy="3323987"/>
          </a:xfrm>
          <a:prstGeom prst="rect">
            <a:avLst/>
          </a:prstGeom>
        </p:spPr>
        <p:txBody>
          <a:bodyPr wrap="square">
            <a:spAutoFit/>
          </a:bodyPr>
          <a:lstStyle/>
          <a:p>
            <a:pPr marL="779463" marR="36576" indent="-514350" algn="just">
              <a:buClr>
                <a:srgbClr val="C00000"/>
              </a:buClr>
              <a:buSzPct val="80000"/>
              <a:buFont typeface="Wingdings" pitchFamily="2" charset="2"/>
              <a:buChar char="v"/>
            </a:pPr>
            <a:r>
              <a:rPr lang="en-SG" sz="2600" b="1" dirty="0" smtClean="0">
                <a:solidFill>
                  <a:srgbClr val="C00000"/>
                </a:solidFill>
                <a:latin typeface="Times New Roman" pitchFamily="18" charset="0"/>
                <a:cs typeface="Times New Roman" pitchFamily="18" charset="0"/>
              </a:rPr>
              <a:t>Atom</a:t>
            </a:r>
            <a:r>
              <a:rPr lang="en-SG" sz="2600" b="1" dirty="0" smtClean="0">
                <a:latin typeface="Times New Roman" pitchFamily="18" charset="0"/>
                <a:cs typeface="Times New Roman" pitchFamily="18" charset="0"/>
              </a:rPr>
              <a:t>: the basic unit of an element that can enter into chemical combination. </a:t>
            </a:r>
          </a:p>
          <a:p>
            <a:pPr marL="779463" marR="36576" indent="-514350" algn="just">
              <a:buClr>
                <a:srgbClr val="C00000"/>
              </a:buClr>
              <a:buSzPct val="80000"/>
            </a:pPr>
            <a:endParaRPr lang="en-SG" sz="1400" b="1" dirty="0" smtClean="0">
              <a:latin typeface="Times New Roman" pitchFamily="18" charset="0"/>
              <a:cs typeface="Times New Roman" pitchFamily="18" charset="0"/>
            </a:endParaRPr>
          </a:p>
          <a:p>
            <a:pPr marL="779463" marR="36576" indent="-514350" algn="just">
              <a:buClr>
                <a:srgbClr val="C00000"/>
              </a:buClr>
              <a:buSzPct val="80000"/>
              <a:buFont typeface="Wingdings" pitchFamily="2" charset="2"/>
              <a:buChar char="v"/>
            </a:pPr>
            <a:r>
              <a:rPr lang="en-SG" sz="2600" b="1" dirty="0" smtClean="0">
                <a:latin typeface="Times New Roman" pitchFamily="18" charset="0"/>
                <a:cs typeface="Times New Roman" pitchFamily="18" charset="0"/>
              </a:rPr>
              <a:t>Atom has internal structure and the smaller particles are called subatomic particles- </a:t>
            </a:r>
          </a:p>
          <a:p>
            <a:pPr marL="1160463" marR="36576" algn="just">
              <a:buClr>
                <a:srgbClr val="C00000"/>
              </a:buClr>
              <a:buSzPct val="80000"/>
              <a:buFont typeface="Wingdings" pitchFamily="2" charset="2"/>
              <a:buChar char="ü"/>
              <a:tabLst>
                <a:tab pos="900113" algn="l"/>
              </a:tabLst>
            </a:pPr>
            <a:r>
              <a:rPr lang="en-SG" sz="2600" b="1" dirty="0" smtClean="0">
                <a:latin typeface="Times New Roman" pitchFamily="18" charset="0"/>
                <a:cs typeface="Times New Roman" pitchFamily="18" charset="0"/>
              </a:rPr>
              <a:t> electron</a:t>
            </a:r>
          </a:p>
          <a:p>
            <a:pPr marL="1160463" marR="36576" algn="just">
              <a:buClr>
                <a:srgbClr val="C00000"/>
              </a:buClr>
              <a:buSzPct val="80000"/>
              <a:buFont typeface="Wingdings" pitchFamily="2" charset="2"/>
              <a:buChar char="ü"/>
              <a:tabLst>
                <a:tab pos="900113" algn="l"/>
              </a:tabLst>
            </a:pPr>
            <a:r>
              <a:rPr lang="en-SG" sz="2600" b="1" dirty="0" smtClean="0">
                <a:latin typeface="Times New Roman" pitchFamily="18" charset="0"/>
                <a:cs typeface="Times New Roman" pitchFamily="18" charset="0"/>
              </a:rPr>
              <a:t> proton </a:t>
            </a:r>
          </a:p>
          <a:p>
            <a:pPr marL="1160463" marR="36576" algn="just">
              <a:buClr>
                <a:srgbClr val="C00000"/>
              </a:buClr>
              <a:buSzPct val="80000"/>
              <a:buFont typeface="Wingdings" pitchFamily="2" charset="2"/>
              <a:buChar char="ü"/>
              <a:tabLst>
                <a:tab pos="900113" algn="l"/>
              </a:tabLst>
            </a:pPr>
            <a:r>
              <a:rPr lang="en-SG" sz="2600" b="1" dirty="0" smtClean="0">
                <a:latin typeface="Times New Roman" pitchFamily="18" charset="0"/>
                <a:cs typeface="Times New Roman" pitchFamily="18" charset="0"/>
              </a:rPr>
              <a:t> neutron</a:t>
            </a:r>
          </a:p>
          <a:p>
            <a:pPr marL="779463" marR="36576" lvl="0" indent="-514350" algn="just">
              <a:buClr>
                <a:srgbClr val="C00000"/>
              </a:buClr>
              <a:buSzPct val="80000"/>
            </a:pPr>
            <a:endParaRPr lang="en-SG" sz="1400" b="1" dirty="0" smtClean="0">
              <a:latin typeface="Times New Roman" pitchFamily="18" charset="0"/>
              <a:cs typeface="Times New Roman" pitchFamily="18" charset="0"/>
            </a:endParaRPr>
          </a:p>
        </p:txBody>
      </p:sp>
      <p:pic>
        <p:nvPicPr>
          <p:cNvPr id="8" name="Picture 7" descr="nucleus1.png"/>
          <p:cNvPicPr>
            <a:picLocks noChangeAspect="1"/>
          </p:cNvPicPr>
          <p:nvPr/>
        </p:nvPicPr>
        <p:blipFill>
          <a:blip r:embed="rId3"/>
          <a:stretch>
            <a:fillRect/>
          </a:stretch>
        </p:blipFill>
        <p:spPr>
          <a:xfrm>
            <a:off x="3571868" y="3071810"/>
            <a:ext cx="3076575" cy="2790825"/>
          </a:xfrm>
          <a:prstGeom prst="rect">
            <a:avLst/>
          </a:prstGeom>
        </p:spPr>
      </p:pic>
      <p:sp>
        <p:nvSpPr>
          <p:cNvPr id="10" name="Oval 9"/>
          <p:cNvSpPr/>
          <p:nvPr/>
        </p:nvSpPr>
        <p:spPr>
          <a:xfrm>
            <a:off x="2786050" y="2786058"/>
            <a:ext cx="214314" cy="214314"/>
          </a:xfrm>
          <a:prstGeom prst="ellipse">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86050" y="3143248"/>
            <a:ext cx="214314" cy="214314"/>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86050" y="3500438"/>
            <a:ext cx="214314" cy="214314"/>
          </a:xfrm>
          <a:prstGeom prst="ellipse">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p:cNvSpPr txBox="1">
            <a:spLocks/>
          </p:cNvSpPr>
          <p:nvPr/>
        </p:nvSpPr>
        <p:spPr>
          <a:xfrm>
            <a:off x="2714612" y="2714620"/>
            <a:ext cx="357190" cy="285752"/>
          </a:xfrm>
          <a:prstGeom prst="rect">
            <a:avLst/>
          </a:prstGeom>
          <a:noFill/>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1922</TotalTime>
  <Words>2514</Words>
  <Application>Microsoft Office PowerPoint</Application>
  <PresentationFormat>On-screen Show (4:3)</PresentationFormat>
  <Paragraphs>440</Paragraphs>
  <Slides>60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Clip</vt:lpstr>
      <vt:lpstr>General Chemistry  CHE 101</vt:lpstr>
      <vt:lpstr>Outline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Chemistry  CHE 101</dc:title>
  <dc:creator>Sultana</dc:creator>
  <cp:lastModifiedBy>Sultana</cp:lastModifiedBy>
  <cp:revision>139</cp:revision>
  <dcterms:created xsi:type="dcterms:W3CDTF">2015-05-18T04:42:28Z</dcterms:created>
  <dcterms:modified xsi:type="dcterms:W3CDTF">2015-05-26T17:32:01Z</dcterms:modified>
</cp:coreProperties>
</file>