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7" r:id="rId1"/>
  </p:sldMasterIdLst>
  <p:notesMasterIdLst>
    <p:notesMasterId r:id="rId46"/>
  </p:notesMasterIdLst>
  <p:sldIdLst>
    <p:sldId id="257" r:id="rId2"/>
    <p:sldId id="309" r:id="rId3"/>
    <p:sldId id="311" r:id="rId4"/>
    <p:sldId id="351" r:id="rId5"/>
    <p:sldId id="315" r:id="rId6"/>
    <p:sldId id="316" r:id="rId7"/>
    <p:sldId id="352" r:id="rId8"/>
    <p:sldId id="318" r:id="rId9"/>
    <p:sldId id="319" r:id="rId10"/>
    <p:sldId id="320" r:id="rId11"/>
    <p:sldId id="321" r:id="rId12"/>
    <p:sldId id="353" r:id="rId13"/>
    <p:sldId id="322" r:id="rId14"/>
    <p:sldId id="323" r:id="rId15"/>
    <p:sldId id="324" r:id="rId16"/>
    <p:sldId id="325" r:id="rId17"/>
    <p:sldId id="354" r:id="rId18"/>
    <p:sldId id="326" r:id="rId19"/>
    <p:sldId id="328" r:id="rId20"/>
    <p:sldId id="329" r:id="rId21"/>
    <p:sldId id="330" r:id="rId22"/>
    <p:sldId id="331" r:id="rId23"/>
    <p:sldId id="332" r:id="rId24"/>
    <p:sldId id="333" r:id="rId25"/>
    <p:sldId id="334" r:id="rId26"/>
    <p:sldId id="335" r:id="rId27"/>
    <p:sldId id="336" r:id="rId28"/>
    <p:sldId id="337" r:id="rId29"/>
    <p:sldId id="338" r:id="rId30"/>
    <p:sldId id="355" r:id="rId31"/>
    <p:sldId id="356" r:id="rId32"/>
    <p:sldId id="357" r:id="rId33"/>
    <p:sldId id="358" r:id="rId34"/>
    <p:sldId id="359" r:id="rId35"/>
    <p:sldId id="360" r:id="rId36"/>
    <p:sldId id="361" r:id="rId37"/>
    <p:sldId id="366" r:id="rId38"/>
    <p:sldId id="367" r:id="rId39"/>
    <p:sldId id="369" r:id="rId40"/>
    <p:sldId id="371" r:id="rId41"/>
    <p:sldId id="372" r:id="rId42"/>
    <p:sldId id="364" r:id="rId43"/>
    <p:sldId id="365" r:id="rId44"/>
    <p:sldId id="373" r:id="rId45"/>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9296" autoAdjust="0"/>
  </p:normalViewPr>
  <p:slideViewPr>
    <p:cSldViewPr snapToGrid="0">
      <p:cViewPr>
        <p:scale>
          <a:sx n="66" d="100"/>
          <a:sy n="66" d="100"/>
        </p:scale>
        <p:origin x="-240" y="-192"/>
      </p:cViewPr>
      <p:guideLst>
        <p:guide orient="horz" pos="2160"/>
        <p:guide pos="3840"/>
      </p:guideLst>
    </p:cSldViewPr>
  </p:slideViewPr>
  <p:outlineViewPr>
    <p:cViewPr>
      <p:scale>
        <a:sx n="33" d="100"/>
        <a:sy n="33" d="100"/>
      </p:scale>
      <p:origin x="0" y="2106"/>
    </p:cViewPr>
  </p:outlineViewPr>
  <p:notesTextViewPr>
    <p:cViewPr>
      <p:scale>
        <a:sx n="1" d="1"/>
        <a:sy n="1" d="1"/>
      </p:scale>
      <p:origin x="0" y="0"/>
    </p:cViewPr>
  </p:notesTextViewPr>
  <p:sorterViewPr>
    <p:cViewPr>
      <p:scale>
        <a:sx n="66" d="100"/>
        <a:sy n="66" d="100"/>
      </p:scale>
      <p:origin x="0" y="261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61C0CD8-5B14-4642-9E8E-44E0FBE28C4E}" type="datetimeFigureOut">
              <a:rPr lang="en-US"/>
              <a:pPr/>
              <a:t>6/13/2015</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B451961C-9F18-478E-8278-68FBCDC993D6}" type="slidenum">
              <a:rPr lang="en-US"/>
              <a:pPr/>
              <a:t>‹#›</a:t>
            </a:fld>
            <a:endParaRPr lang="en-US"/>
          </a:p>
        </p:txBody>
      </p:sp>
    </p:spTree>
    <p:extLst>
      <p:ext uri="{BB962C8B-B14F-4D97-AF65-F5344CB8AC3E}">
        <p14:creationId xmlns:p14="http://schemas.microsoft.com/office/powerpoint/2010/main" xmlns="" val="138692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1279525"/>
            <a:ext cx="6140450" cy="3454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51961C-9F18-478E-8278-68FBCDC993D6}" type="slidenum">
              <a:rPr lang="en-US"/>
              <a:pPr/>
              <a:t>1</a:t>
            </a:fld>
            <a:endParaRPr lang="en-US"/>
          </a:p>
        </p:txBody>
      </p:sp>
    </p:spTree>
    <p:extLst>
      <p:ext uri="{BB962C8B-B14F-4D97-AF65-F5344CB8AC3E}">
        <p14:creationId xmlns:p14="http://schemas.microsoft.com/office/powerpoint/2010/main" xmlns="" val="1966624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A902FE-CA76-46F1-8590-9CFCE746F61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A902FE-CA76-46F1-8590-9CFCE746F61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EAA27BD-5303-46A4-9A13-1D39CE25524F}" type="datetime1">
              <a:rPr lang="en-US" smtClean="0"/>
              <a:pPr/>
              <a:t>6/13/2015</a:t>
            </a:fld>
            <a:endParaRPr lang="en-US" dirty="0"/>
          </a:p>
        </p:txBody>
      </p:sp>
      <p:sp>
        <p:nvSpPr>
          <p:cNvPr id="16" name="Slide Number Placeholder 15"/>
          <p:cNvSpPr>
            <a:spLocks noGrp="1"/>
          </p:cNvSpPr>
          <p:nvPr>
            <p:ph type="sldNum" sz="quarter" idx="11"/>
          </p:nvPr>
        </p:nvSpPr>
        <p:spPr/>
        <p:txBody>
          <a:bodyPr/>
          <a:lstStyle/>
          <a:p>
            <a:fld id="{D57F1E4F-1CFF-5643-939E-02111984F565}"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EC1073-461D-4917-B516-B54D6F2A3DB1}" type="datetime1">
              <a:rPr lang="en-US" smtClean="0"/>
              <a:pPr/>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AFA701-FB85-4802-A197-919A47139082}" type="datetime1">
              <a:rPr lang="en-US" smtClean="0"/>
              <a:pPr/>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D63D3B1-40F4-4C4E-ADFB-66101D8FB679}" type="datetime1">
              <a:rPr lang="en-US" smtClean="0"/>
              <a:pPr/>
              <a:t>6/13/2015</a:t>
            </a:fld>
            <a:endParaRPr lang="en-US" dirty="0"/>
          </a:p>
        </p:txBody>
      </p:sp>
      <p:sp>
        <p:nvSpPr>
          <p:cNvPr id="15" name="Slide Number Placeholder 14"/>
          <p:cNvSpPr>
            <a:spLocks noGrp="1"/>
          </p:cNvSpPr>
          <p:nvPr>
            <p:ph type="sldNum" sz="quarter" idx="15"/>
          </p:nvPr>
        </p:nvSpPr>
        <p:spPr/>
        <p:txBody>
          <a:bodyPr/>
          <a:lstStyle>
            <a:lvl1pPr algn="ctr">
              <a:defRPr/>
            </a:lvl1pPr>
          </a:lstStyle>
          <a:p>
            <a:fld id="{D57F1E4F-1CFF-5643-939E-02111984F565}"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1CF740-4D3F-4E46-8231-98E61F9C358E}" type="datetime1">
              <a:rPr lang="en-US" smtClean="0"/>
              <a:pPr/>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5"/>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C3C605B-C071-4E57-A81B-B534D7BB59EE}" type="datetime1">
              <a:rPr lang="en-US" smtClean="0"/>
              <a:pPr/>
              <a:t>6/13/2015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4C855AB5-7C96-4FCE-8A48-56C8130A25EE}" type="datetime1">
              <a:rPr lang="en-US" smtClean="0"/>
              <a:pPr/>
              <a:t>6/13/2015</a:t>
            </a:fld>
            <a:endParaRPr lang="en-US" dirty="0"/>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4B6F0A-BC5B-4E25-8455-CD2E4FA90BF6}" type="datetime1">
              <a:rPr lang="en-US" smtClean="0"/>
              <a:pPr/>
              <a:t>6/13/2015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4C94F-0416-4CB1-92AC-71E40722ACCC}" type="datetime1">
              <a:rPr lang="en-US" smtClean="0"/>
              <a:pPr/>
              <a:t>6/13/2015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D296B65-4ED0-4D6C-B5D1-00C3E0493F61}" type="datetime1">
              <a:rPr lang="en-US" smtClean="0"/>
              <a:pPr/>
              <a:t>6/13/2015</a:t>
            </a:fld>
            <a:endParaRPr lang="en-US" dirty="0"/>
          </a:p>
        </p:txBody>
      </p:sp>
      <p:sp>
        <p:nvSpPr>
          <p:cNvPr id="9" name="Slide Number Placeholder 8"/>
          <p:cNvSpPr>
            <a:spLocks noGrp="1"/>
          </p:cNvSpPr>
          <p:nvPr>
            <p:ph type="sldNum" sz="quarter" idx="15"/>
          </p:nvPr>
        </p:nvSpPr>
        <p:spPr/>
        <p:txBody>
          <a:bodyPr/>
          <a:lstStyle/>
          <a:p>
            <a:fld id="{D57F1E4F-1CFF-5643-939E-02111984F565}"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AD81D1F1-E557-4A30-9E7F-A7EFB268F130}" type="datetime1">
              <a:rPr lang="en-US" smtClean="0"/>
              <a:pPr/>
              <a:t>6/13/2015</a:t>
            </a:fld>
            <a:endParaRPr lang="en-US" dirty="0"/>
          </a:p>
        </p:txBody>
      </p:sp>
      <p:sp>
        <p:nvSpPr>
          <p:cNvPr id="9" name="Slide Number Placeholder 8"/>
          <p:cNvSpPr>
            <a:spLocks noGrp="1"/>
          </p:cNvSpPr>
          <p:nvPr>
            <p:ph type="sldNum" sz="quarter" idx="11"/>
          </p:nvPr>
        </p:nvSpPr>
        <p:spPr/>
        <p:txBody>
          <a:bodyPr/>
          <a:lstStyle/>
          <a:p>
            <a:fld id="{D57F1E4F-1CFF-5643-939E-02111984F565}"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532C3C64-5957-47CA-9E1D-27A7829B91D1}" type="datetime1">
              <a:rPr lang="en-US" smtClean="0"/>
              <a:pPr/>
              <a:t>6/13/2015</a:t>
            </a:fld>
            <a:endParaRPr lang="en-US" dirty="0"/>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57F1E4F-1CFF-5643-939E-02111984F565}" type="slidenum">
              <a:rPr lang="en-US" smtClean="0"/>
              <a:pPr/>
              <a:t>‹#›</a:t>
            </a:fld>
            <a:endParaRPr lang="en-US" dirty="0"/>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308848"/>
            <a:ext cx="10972800" cy="4708981"/>
          </a:xfrm>
          <a:prstGeom prst="rect">
            <a:avLst/>
          </a:prstGeom>
        </p:spPr>
        <p:txBody>
          <a:bodyPr wrap="square">
            <a:spAutoFit/>
          </a:bodyPr>
          <a:lstStyle/>
          <a:p>
            <a:pPr marR="36576" lvl="0" algn="ctr">
              <a:buClr>
                <a:srgbClr val="FF388C"/>
              </a:buClr>
              <a:buSzPct val="80000"/>
              <a:buNone/>
            </a:pPr>
            <a:r>
              <a:rPr lang="en-US" sz="4400" b="1" cap="all" dirty="0" smtClean="0">
                <a:ln>
                  <a:solidFill>
                    <a:srgbClr val="666666"/>
                  </a:solidFill>
                </a:ln>
                <a:solidFill>
                  <a:srgbClr val="FFC000"/>
                </a:solidFill>
              </a:rPr>
              <a:t>Chapter</a:t>
            </a:r>
            <a:r>
              <a:rPr lang="en-US" sz="4400" b="1" i="1" dirty="0" smtClean="0">
                <a:ln>
                  <a:solidFill>
                    <a:srgbClr val="666666"/>
                  </a:solidFill>
                </a:ln>
                <a:solidFill>
                  <a:srgbClr val="FFC000"/>
                </a:solidFill>
              </a:rPr>
              <a:t> 5</a:t>
            </a:r>
          </a:p>
          <a:p>
            <a:pPr marR="36576" algn="ctr">
              <a:buClr>
                <a:srgbClr val="FF388C"/>
              </a:buClr>
              <a:buSzPct val="80000"/>
              <a:buNone/>
            </a:pPr>
            <a:r>
              <a:rPr lang="en-US" sz="7200" b="1" dirty="0" smtClean="0">
                <a:ln>
                  <a:solidFill>
                    <a:srgbClr val="666666"/>
                  </a:solidFill>
                </a:ln>
                <a:solidFill>
                  <a:srgbClr val="C00000"/>
                </a:solidFill>
              </a:rPr>
              <a:t>GASES</a:t>
            </a:r>
          </a:p>
          <a:p>
            <a:pPr marR="36576" lvl="0" algn="ctr">
              <a:buClr>
                <a:srgbClr val="FF388C"/>
              </a:buClr>
              <a:buSzPct val="80000"/>
            </a:pPr>
            <a:endParaRPr lang="en-US" sz="3000" b="1" dirty="0" smtClean="0">
              <a:ln>
                <a:solidFill>
                  <a:srgbClr val="666666"/>
                </a:solidFill>
              </a:ln>
              <a:solidFill>
                <a:schemeClr val="accent3">
                  <a:lumMod val="60000"/>
                  <a:lumOff val="40000"/>
                </a:schemeClr>
              </a:solidFill>
            </a:endParaRPr>
          </a:p>
          <a:p>
            <a:pPr marR="36576" lvl="0" algn="ctr">
              <a:buClr>
                <a:srgbClr val="FF388C"/>
              </a:buClr>
              <a:buSzPct val="80000"/>
            </a:pPr>
            <a:endParaRPr lang="en-US" sz="2800" b="1" dirty="0" smtClean="0">
              <a:solidFill>
                <a:schemeClr val="accent3">
                  <a:lumMod val="40000"/>
                  <a:lumOff val="60000"/>
                </a:schemeClr>
              </a:solidFill>
              <a:latin typeface="BaseTwSansSmallCaps" pitchFamily="2" charset="0"/>
            </a:endParaRPr>
          </a:p>
          <a:p>
            <a:pPr marR="36576" lvl="0" algn="ctr">
              <a:buClr>
                <a:srgbClr val="FF388C"/>
              </a:buClr>
              <a:buSzPct val="80000"/>
            </a:pPr>
            <a:endParaRPr lang="en-US" sz="2800" b="1" dirty="0" smtClean="0">
              <a:solidFill>
                <a:schemeClr val="accent3">
                  <a:lumMod val="40000"/>
                  <a:lumOff val="60000"/>
                </a:schemeClr>
              </a:solidFill>
              <a:latin typeface="BaseTwSansSmallCaps" pitchFamily="2" charset="0"/>
            </a:endParaRPr>
          </a:p>
          <a:p>
            <a:pPr marR="36576" lvl="0" algn="ctr">
              <a:buClr>
                <a:srgbClr val="FF388C"/>
              </a:buClr>
              <a:buSzPct val="80000"/>
              <a:buNone/>
            </a:pPr>
            <a:r>
              <a:rPr lang="en-US" sz="4000" b="1" dirty="0" smtClean="0">
                <a:solidFill>
                  <a:schemeClr val="accent6">
                    <a:lumMod val="50000"/>
                  </a:schemeClr>
                </a:solidFill>
                <a:latin typeface="BaseTwSansSmallCaps" pitchFamily="2" charset="0"/>
              </a:rPr>
              <a:t>Dr. Sultana </a:t>
            </a:r>
            <a:r>
              <a:rPr lang="en-US" sz="4000" b="1" dirty="0" err="1" smtClean="0">
                <a:solidFill>
                  <a:schemeClr val="accent6">
                    <a:lumMod val="50000"/>
                  </a:schemeClr>
                </a:solidFill>
                <a:latin typeface="BaseTwSansSmallCaps" pitchFamily="2" charset="0"/>
              </a:rPr>
              <a:t>Bedoura</a:t>
            </a:r>
            <a:endParaRPr lang="en-US" sz="4000" b="1" dirty="0" smtClean="0">
              <a:solidFill>
                <a:schemeClr val="accent6">
                  <a:lumMod val="50000"/>
                </a:schemeClr>
              </a:solidFill>
              <a:latin typeface="BaseTwSansSmallCaps" pitchFamily="2" charset="0"/>
            </a:endParaRPr>
          </a:p>
          <a:p>
            <a:pPr marR="36576" lvl="0" algn="ctr">
              <a:buClr>
                <a:srgbClr val="FF388C"/>
              </a:buClr>
              <a:buSzPct val="80000"/>
            </a:pPr>
            <a:endParaRPr lang="en-US" sz="2800" b="1" dirty="0" smtClean="0">
              <a:solidFill>
                <a:schemeClr val="accent6">
                  <a:lumMod val="50000"/>
                </a:schemeClr>
              </a:solidFill>
            </a:endParaRPr>
          </a:p>
        </p:txBody>
      </p:sp>
    </p:spTree>
    <p:extLst>
      <p:ext uri="{BB962C8B-B14F-4D97-AF65-F5344CB8AC3E}">
        <p14:creationId xmlns:p14="http://schemas.microsoft.com/office/powerpoint/2010/main" xmlns="" val="2202043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362140" y="5014454"/>
            <a:ext cx="7857403" cy="830997"/>
          </a:xfrm>
          <a:prstGeom prst="rect">
            <a:avLst/>
          </a:prstGeom>
          <a:noFill/>
          <a:ln w="9525">
            <a:noFill/>
            <a:miter lim="800000"/>
            <a:headEnd/>
            <a:tailEnd/>
          </a:ln>
        </p:spPr>
        <p:txBody>
          <a:bodyPr wrap="square">
            <a:spAutoFit/>
          </a:bodyPr>
          <a:lstStyle/>
          <a:p>
            <a:r>
              <a:rPr lang="en-US" sz="2400" b="1" dirty="0">
                <a:ln>
                  <a:solidFill>
                    <a:schemeClr val="bg1"/>
                  </a:solidFill>
                </a:ln>
                <a:solidFill>
                  <a:srgbClr val="FFC000"/>
                </a:solidFill>
                <a:latin typeface="Arial Narrow" pitchFamily="34" charset="0"/>
              </a:rPr>
              <a:t>P </a:t>
            </a:r>
            <a:r>
              <a:rPr lang="en-US" sz="2400" b="1" dirty="0" smtClean="0">
                <a:ln>
                  <a:solidFill>
                    <a:schemeClr val="bg1"/>
                  </a:solidFill>
                </a:ln>
                <a:solidFill>
                  <a:srgbClr val="FFC000"/>
                </a:solidFill>
                <a:latin typeface="Arial Narrow" pitchFamily="34" charset="0"/>
                <a:sym typeface="Symbol"/>
              </a:rPr>
              <a:t></a:t>
            </a:r>
            <a:r>
              <a:rPr lang="en-US" sz="2400" b="1" dirty="0" smtClean="0">
                <a:ln>
                  <a:solidFill>
                    <a:schemeClr val="bg1"/>
                  </a:solidFill>
                </a:ln>
                <a:solidFill>
                  <a:srgbClr val="FFC000"/>
                </a:solidFill>
                <a:latin typeface="Arial Narrow" pitchFamily="34" charset="0"/>
              </a:rPr>
              <a:t> 1/V     </a:t>
            </a:r>
            <a:r>
              <a:rPr lang="en-US" sz="2400" b="1" spc="-100" dirty="0" smtClean="0">
                <a:ln w="3200">
                  <a:solidFill>
                    <a:schemeClr val="bg1"/>
                  </a:solidFill>
                  <a:prstDash val="solid"/>
                  <a:round/>
                </a:ln>
                <a:solidFill>
                  <a:srgbClr val="C00000"/>
                </a:solidFill>
                <a:effectLst>
                  <a:innerShdw blurRad="50800" dist="25400" dir="13500000">
                    <a:prstClr val="black">
                      <a:alpha val="70000"/>
                    </a:prstClr>
                  </a:innerShdw>
                </a:effectLst>
                <a:latin typeface="Arial Narrow" pitchFamily="34" charset="0"/>
                <a:ea typeface="+mj-ea"/>
                <a:cs typeface="+mj-cs"/>
              </a:rPr>
              <a:t> [@ constant temperature &amp; amount of gas]</a:t>
            </a:r>
          </a:p>
          <a:p>
            <a:endParaRPr lang="en-US" sz="2400" b="1" dirty="0">
              <a:ln>
                <a:solidFill>
                  <a:schemeClr val="bg1"/>
                </a:solidFill>
              </a:ln>
              <a:solidFill>
                <a:srgbClr val="FFC000"/>
              </a:solidFill>
              <a:latin typeface="Arial Narrow" pitchFamily="34" charset="0"/>
            </a:endParaRPr>
          </a:p>
        </p:txBody>
      </p:sp>
      <p:sp>
        <p:nvSpPr>
          <p:cNvPr id="6" name="Text Box 4"/>
          <p:cNvSpPr txBox="1">
            <a:spLocks noChangeArrowheads="1"/>
          </p:cNvSpPr>
          <p:nvPr/>
        </p:nvSpPr>
        <p:spPr bwMode="auto">
          <a:xfrm>
            <a:off x="3353352" y="5462129"/>
            <a:ext cx="2139175" cy="461665"/>
          </a:xfrm>
          <a:prstGeom prst="rect">
            <a:avLst/>
          </a:prstGeom>
          <a:noFill/>
          <a:ln w="9525">
            <a:noFill/>
            <a:miter lim="800000"/>
            <a:headEnd/>
            <a:tailEnd/>
          </a:ln>
        </p:spPr>
        <p:txBody>
          <a:bodyPr wrap="none">
            <a:spAutoFit/>
          </a:bodyPr>
          <a:lstStyle/>
          <a:p>
            <a:r>
              <a:rPr lang="en-US" sz="2400" b="1" dirty="0">
                <a:ln>
                  <a:solidFill>
                    <a:schemeClr val="bg1"/>
                  </a:solidFill>
                </a:ln>
                <a:solidFill>
                  <a:srgbClr val="FFC000"/>
                </a:solidFill>
                <a:latin typeface="Arial Narrow" pitchFamily="34" charset="0"/>
              </a:rPr>
              <a:t>P x V = constant</a:t>
            </a:r>
          </a:p>
        </p:txBody>
      </p:sp>
      <p:sp>
        <p:nvSpPr>
          <p:cNvPr id="7" name="Text Box 5"/>
          <p:cNvSpPr txBox="1">
            <a:spLocks noChangeArrowheads="1"/>
          </p:cNvSpPr>
          <p:nvPr/>
        </p:nvSpPr>
        <p:spPr bwMode="auto">
          <a:xfrm>
            <a:off x="3367261" y="5995529"/>
            <a:ext cx="2082621" cy="461665"/>
          </a:xfrm>
          <a:prstGeom prst="rect">
            <a:avLst/>
          </a:prstGeom>
          <a:noFill/>
          <a:ln w="9525">
            <a:noFill/>
            <a:miter lim="800000"/>
            <a:headEnd/>
            <a:tailEnd/>
          </a:ln>
        </p:spPr>
        <p:txBody>
          <a:bodyPr wrap="none">
            <a:spAutoFit/>
          </a:bodyPr>
          <a:lstStyle/>
          <a:p>
            <a:r>
              <a:rPr lang="en-US" sz="2400" b="1" dirty="0">
                <a:ln>
                  <a:solidFill>
                    <a:schemeClr val="bg1"/>
                  </a:solidFill>
                </a:ln>
                <a:solidFill>
                  <a:srgbClr val="FFC000"/>
                </a:solidFill>
                <a:latin typeface="Arial Narrow" pitchFamily="34" charset="0"/>
              </a:rPr>
              <a:t>P</a:t>
            </a:r>
            <a:r>
              <a:rPr lang="en-US" sz="2400" b="1" baseline="-25000" dirty="0">
                <a:ln>
                  <a:solidFill>
                    <a:schemeClr val="bg1"/>
                  </a:solidFill>
                </a:ln>
                <a:solidFill>
                  <a:srgbClr val="FFC000"/>
                </a:solidFill>
                <a:latin typeface="Arial Narrow" pitchFamily="34" charset="0"/>
              </a:rPr>
              <a:t>1</a:t>
            </a:r>
            <a:r>
              <a:rPr lang="en-US" sz="2400" b="1" dirty="0">
                <a:ln>
                  <a:solidFill>
                    <a:schemeClr val="bg1"/>
                  </a:solidFill>
                </a:ln>
                <a:solidFill>
                  <a:srgbClr val="FFC000"/>
                </a:solidFill>
                <a:latin typeface="Arial Narrow" pitchFamily="34" charset="0"/>
              </a:rPr>
              <a:t> x V</a:t>
            </a:r>
            <a:r>
              <a:rPr lang="en-US" sz="2400" b="1" baseline="-25000" dirty="0">
                <a:ln>
                  <a:solidFill>
                    <a:schemeClr val="bg1"/>
                  </a:solidFill>
                </a:ln>
                <a:solidFill>
                  <a:srgbClr val="FFC000"/>
                </a:solidFill>
                <a:latin typeface="Arial Narrow" pitchFamily="34" charset="0"/>
              </a:rPr>
              <a:t>1</a:t>
            </a:r>
            <a:r>
              <a:rPr lang="en-US" sz="2400" b="1" dirty="0">
                <a:ln>
                  <a:solidFill>
                    <a:schemeClr val="bg1"/>
                  </a:solidFill>
                </a:ln>
                <a:solidFill>
                  <a:srgbClr val="FFC000"/>
                </a:solidFill>
                <a:latin typeface="Arial Narrow" pitchFamily="34" charset="0"/>
              </a:rPr>
              <a:t> = P</a:t>
            </a:r>
            <a:r>
              <a:rPr lang="en-US" sz="2400" b="1" baseline="-25000" dirty="0">
                <a:ln>
                  <a:solidFill>
                    <a:schemeClr val="bg1"/>
                  </a:solidFill>
                </a:ln>
                <a:solidFill>
                  <a:srgbClr val="FFC000"/>
                </a:solidFill>
                <a:latin typeface="Arial Narrow" pitchFamily="34" charset="0"/>
              </a:rPr>
              <a:t>2</a:t>
            </a:r>
            <a:r>
              <a:rPr lang="en-US" sz="2400" b="1" dirty="0">
                <a:ln>
                  <a:solidFill>
                    <a:schemeClr val="bg1"/>
                  </a:solidFill>
                </a:ln>
                <a:solidFill>
                  <a:srgbClr val="FFC000"/>
                </a:solidFill>
                <a:latin typeface="Arial Narrow" pitchFamily="34" charset="0"/>
              </a:rPr>
              <a:t> x V</a:t>
            </a:r>
            <a:r>
              <a:rPr lang="en-US" sz="2400" b="1" baseline="-25000" dirty="0">
                <a:ln>
                  <a:solidFill>
                    <a:schemeClr val="bg1"/>
                  </a:solidFill>
                </a:ln>
                <a:solidFill>
                  <a:srgbClr val="FFC000"/>
                </a:solidFill>
                <a:latin typeface="Arial Narrow" pitchFamily="34" charset="0"/>
              </a:rPr>
              <a:t>2</a:t>
            </a:r>
            <a:endParaRPr lang="en-US" sz="2400" b="1" dirty="0">
              <a:ln>
                <a:solidFill>
                  <a:schemeClr val="bg1"/>
                </a:solidFill>
              </a:ln>
              <a:solidFill>
                <a:srgbClr val="FFC000"/>
              </a:solidFill>
              <a:latin typeface="Arial Narrow" pitchFamily="34" charset="0"/>
            </a:endParaRPr>
          </a:p>
        </p:txBody>
      </p:sp>
      <p:sp>
        <p:nvSpPr>
          <p:cNvPr id="11"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Boyle’s Law</a:t>
            </a:r>
          </a:p>
        </p:txBody>
      </p:sp>
      <p:grpSp>
        <p:nvGrpSpPr>
          <p:cNvPr id="26" name="Group 25"/>
          <p:cNvGrpSpPr/>
          <p:nvPr/>
        </p:nvGrpSpPr>
        <p:grpSpPr>
          <a:xfrm>
            <a:off x="566079" y="1052285"/>
            <a:ext cx="10160000" cy="4094867"/>
            <a:chOff x="566079" y="1052285"/>
            <a:chExt cx="10160000" cy="4094867"/>
          </a:xfrm>
        </p:grpSpPr>
        <p:pic>
          <p:nvPicPr>
            <p:cNvPr id="10" name="Picture 16"/>
            <p:cNvPicPr>
              <a:picLocks noChangeAspect="1" noChangeArrowheads="1"/>
            </p:cNvPicPr>
            <p:nvPr/>
          </p:nvPicPr>
          <p:blipFill>
            <a:blip r:embed="rId3">
              <a:clrChange>
                <a:clrFrom>
                  <a:srgbClr val="FFFFFF"/>
                </a:clrFrom>
                <a:clrTo>
                  <a:srgbClr val="FFFFFF">
                    <a:alpha val="0"/>
                  </a:srgbClr>
                </a:clrTo>
              </a:clrChange>
              <a:grayscl/>
            </a:blip>
            <a:srcRect/>
            <a:stretch>
              <a:fillRect/>
            </a:stretch>
          </p:blipFill>
          <p:spPr bwMode="auto">
            <a:xfrm>
              <a:off x="566079" y="1052285"/>
              <a:ext cx="10160000" cy="4019550"/>
            </a:xfrm>
            <a:prstGeom prst="rect">
              <a:avLst/>
            </a:prstGeom>
            <a:noFill/>
            <a:ln w="9525">
              <a:noFill/>
              <a:miter lim="800000"/>
              <a:headEnd/>
              <a:tailEnd/>
            </a:ln>
          </p:spPr>
        </p:pic>
        <p:sp>
          <p:nvSpPr>
            <p:cNvPr id="12" name="TextBox 11"/>
            <p:cNvSpPr txBox="1"/>
            <p:nvPr/>
          </p:nvSpPr>
          <p:spPr>
            <a:xfrm>
              <a:off x="590401" y="2779204"/>
              <a:ext cx="1152212" cy="400110"/>
            </a:xfrm>
            <a:prstGeom prst="rect">
              <a:avLst/>
            </a:prstGeom>
            <a:noFill/>
          </p:spPr>
          <p:txBody>
            <a:bodyPr wrap="square" rtlCol="0">
              <a:spAutoFit/>
            </a:bodyPr>
            <a:lstStyle/>
            <a:p>
              <a:pPr algn="ctr"/>
              <a:r>
                <a:rPr lang="en-SG" sz="20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rPr>
                <a:t>0.6</a:t>
              </a:r>
              <a:r>
                <a:rPr lang="en-SG" sz="20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mj-lt"/>
                  <a:ea typeface="Tahoma" pitchFamily="34" charset="0"/>
                  <a:cs typeface="Tahoma" pitchFamily="34" charset="0"/>
                </a:rPr>
                <a:t> </a:t>
              </a:r>
              <a:r>
                <a:rPr lang="en-SG" sz="2000" b="1" spc="-100" dirty="0" err="1" smtClean="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rPr>
                <a:t>atm</a:t>
              </a:r>
              <a:endParaRPr lang="en-US" sz="2000" b="1" spc="-100" dirty="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endParaRPr>
            </a:p>
          </p:txBody>
        </p:sp>
        <p:sp>
          <p:nvSpPr>
            <p:cNvPr id="13" name="TextBox 12"/>
            <p:cNvSpPr txBox="1"/>
            <p:nvPr/>
          </p:nvSpPr>
          <p:spPr>
            <a:xfrm>
              <a:off x="594211" y="3462464"/>
              <a:ext cx="1152212" cy="400110"/>
            </a:xfrm>
            <a:prstGeom prst="rect">
              <a:avLst/>
            </a:prstGeom>
            <a:noFill/>
          </p:spPr>
          <p:txBody>
            <a:bodyPr wrap="square" rtlCol="0">
              <a:spAutoFit/>
            </a:bodyPr>
            <a:lstStyle/>
            <a:p>
              <a:pPr algn="ctr"/>
              <a:r>
                <a:rPr lang="en-SG" sz="20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rPr>
                <a:t>0.3</a:t>
              </a:r>
              <a:r>
                <a:rPr lang="en-SG" sz="20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mj-lt"/>
                  <a:ea typeface="Tahoma" pitchFamily="34" charset="0"/>
                  <a:cs typeface="Tahoma" pitchFamily="34" charset="0"/>
                </a:rPr>
                <a:t> </a:t>
              </a:r>
              <a:r>
                <a:rPr lang="en-SG" sz="2000" b="1" spc="-100" dirty="0" err="1" smtClean="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rPr>
                <a:t>atm</a:t>
              </a:r>
              <a:endParaRPr lang="en-US" sz="2000" b="1" spc="-100" dirty="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endParaRPr>
            </a:p>
          </p:txBody>
        </p:sp>
        <p:sp>
          <p:nvSpPr>
            <p:cNvPr id="14" name="TextBox 13"/>
            <p:cNvSpPr txBox="1"/>
            <p:nvPr/>
          </p:nvSpPr>
          <p:spPr>
            <a:xfrm>
              <a:off x="2052932" y="4445436"/>
              <a:ext cx="1962299" cy="400110"/>
            </a:xfrm>
            <a:prstGeom prst="rect">
              <a:avLst/>
            </a:prstGeom>
            <a:noFill/>
          </p:spPr>
          <p:txBody>
            <a:bodyPr wrap="square" rtlCol="0">
              <a:spAutoFit/>
            </a:bodyPr>
            <a:lstStyle/>
            <a:p>
              <a:r>
                <a:rPr lang="en-SG" sz="20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rPr>
                <a:t>2 L   4 L        </a:t>
              </a:r>
              <a:r>
                <a:rPr lang="en-SG" sz="2000" b="1" i="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rPr>
                <a:t>V</a:t>
              </a:r>
              <a:endParaRPr lang="en-US" sz="2000" b="1" i="1" spc="-100" dirty="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endParaRPr>
            </a:p>
          </p:txBody>
        </p:sp>
        <p:sp>
          <p:nvSpPr>
            <p:cNvPr id="15" name="TextBox 14"/>
            <p:cNvSpPr txBox="1"/>
            <p:nvPr/>
          </p:nvSpPr>
          <p:spPr>
            <a:xfrm>
              <a:off x="1209674" y="2131504"/>
              <a:ext cx="561513" cy="400110"/>
            </a:xfrm>
            <a:prstGeom prst="rect">
              <a:avLst/>
            </a:prstGeom>
            <a:noFill/>
          </p:spPr>
          <p:txBody>
            <a:bodyPr wrap="square" rtlCol="0">
              <a:spAutoFit/>
            </a:bodyPr>
            <a:lstStyle/>
            <a:p>
              <a:pPr algn="ctr"/>
              <a:r>
                <a:rPr lang="en-SG" sz="2000" b="1" i="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rPr>
                <a:t>p</a:t>
              </a:r>
              <a:endParaRPr lang="en-US" sz="2000" b="1" i="1" spc="-100" dirty="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endParaRPr>
            </a:p>
          </p:txBody>
        </p:sp>
        <p:sp>
          <p:nvSpPr>
            <p:cNvPr id="16" name="TextBox 15"/>
            <p:cNvSpPr txBox="1"/>
            <p:nvPr/>
          </p:nvSpPr>
          <p:spPr>
            <a:xfrm>
              <a:off x="6124574" y="2131504"/>
              <a:ext cx="561513" cy="400110"/>
            </a:xfrm>
            <a:prstGeom prst="rect">
              <a:avLst/>
            </a:prstGeom>
            <a:noFill/>
          </p:spPr>
          <p:txBody>
            <a:bodyPr wrap="square" rtlCol="0">
              <a:spAutoFit/>
            </a:bodyPr>
            <a:lstStyle/>
            <a:p>
              <a:pPr algn="ctr"/>
              <a:r>
                <a:rPr lang="en-SG" sz="2000" b="1" i="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rPr>
                <a:t>p</a:t>
              </a:r>
              <a:endParaRPr lang="en-US" sz="2000" b="1" i="1" spc="-100" dirty="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endParaRPr>
            </a:p>
          </p:txBody>
        </p:sp>
        <p:sp>
          <p:nvSpPr>
            <p:cNvPr id="17" name="TextBox 16"/>
            <p:cNvSpPr txBox="1"/>
            <p:nvPr/>
          </p:nvSpPr>
          <p:spPr>
            <a:xfrm>
              <a:off x="8300111" y="4747042"/>
              <a:ext cx="561513" cy="400110"/>
            </a:xfrm>
            <a:prstGeom prst="rect">
              <a:avLst/>
            </a:prstGeom>
            <a:noFill/>
          </p:spPr>
          <p:txBody>
            <a:bodyPr wrap="square" rtlCol="0">
              <a:spAutoFit/>
            </a:bodyPr>
            <a:lstStyle/>
            <a:p>
              <a:pPr algn="ctr"/>
              <a:r>
                <a:rPr lang="en-SG" sz="2000" b="1" i="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rPr>
                <a:t>V</a:t>
              </a:r>
              <a:endParaRPr lang="en-US" sz="2000" b="1" i="1" spc="-100" dirty="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endParaRPr>
            </a:p>
          </p:txBody>
        </p:sp>
        <p:sp>
          <p:nvSpPr>
            <p:cNvPr id="18" name="TextBox 17"/>
            <p:cNvSpPr txBox="1"/>
            <p:nvPr/>
          </p:nvSpPr>
          <p:spPr>
            <a:xfrm>
              <a:off x="8336505" y="4449065"/>
              <a:ext cx="561513" cy="400110"/>
            </a:xfrm>
            <a:prstGeom prst="rect">
              <a:avLst/>
            </a:prstGeom>
            <a:noFill/>
          </p:spPr>
          <p:txBody>
            <a:bodyPr wrap="square" rtlCol="0">
              <a:spAutoFit/>
            </a:bodyPr>
            <a:lstStyle/>
            <a:p>
              <a:pPr algn="ctr"/>
              <a:r>
                <a:rPr lang="en-SG" sz="20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rPr>
                <a:t>1</a:t>
              </a:r>
              <a:endParaRPr lang="en-US" sz="2000" b="1" spc="-100" dirty="0">
                <a:ln w="3175">
                  <a:solidFill>
                    <a:schemeClr val="bg1"/>
                  </a:solidFill>
                  <a:prstDash val="solid"/>
                  <a:round/>
                </a:ln>
                <a:solidFill>
                  <a:srgbClr val="C00000"/>
                </a:solidFill>
                <a:effectLst>
                  <a:innerShdw blurRad="50800" dist="25400" dir="13500000">
                    <a:prstClr val="black">
                      <a:alpha val="70000"/>
                    </a:prstClr>
                  </a:innerShdw>
                </a:effectLst>
                <a:latin typeface="Tahoma" pitchFamily="34" charset="0"/>
                <a:ea typeface="Tahoma" pitchFamily="34" charset="0"/>
                <a:cs typeface="Tahoma" pitchFamily="34" charset="0"/>
              </a:endParaRPr>
            </a:p>
          </p:txBody>
        </p:sp>
        <p:cxnSp>
          <p:nvCxnSpPr>
            <p:cNvPr id="20" name="Straight Connector 19"/>
            <p:cNvCxnSpPr/>
            <p:nvPr/>
          </p:nvCxnSpPr>
          <p:spPr>
            <a:xfrm>
              <a:off x="8488649" y="4803797"/>
              <a:ext cx="274591" cy="1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p:cNvSpPr txBox="1">
            <a:spLocks/>
          </p:cNvSpPr>
          <p:nvPr/>
        </p:nvSpPr>
        <p:spPr>
          <a:xfrm>
            <a:off x="595086" y="1103074"/>
            <a:ext cx="11170920" cy="5152583"/>
          </a:xfrm>
          <a:prstGeom prst="rect">
            <a:avLst/>
          </a:prstGeom>
          <a:ln>
            <a:noFill/>
          </a:ln>
        </p:spPr>
        <p:txBody>
          <a:bodyPr vert="horz">
            <a:normAutofit/>
          </a:bodyPr>
          <a:lstStyle/>
          <a:p>
            <a:pPr marL="274320" indent="-274320" defTabSz="914400">
              <a:lnSpc>
                <a:spcPct val="120000"/>
              </a:lnSpc>
              <a:spcBef>
                <a:spcPts val="600"/>
              </a:spcBef>
              <a:buClr>
                <a:srgbClr val="FFC000"/>
              </a:buClr>
              <a:buSzPct val="85000"/>
              <a:buFont typeface="Wingdings 2"/>
              <a:buChar char=""/>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A sample of chlorine gas occupies a volume of 946 </a:t>
            </a:r>
            <a:r>
              <a:rPr lang="en-SG" sz="2800" b="1" spc="-100" dirty="0" err="1"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mL</a:t>
            </a: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at a pressure of 726 mmHg.  What is the pressure of the gas (in mmHg) if the volume is reduced at constant temperature to 154 </a:t>
            </a:r>
            <a:r>
              <a:rPr lang="en-SG" sz="2800" b="1" spc="-100" dirty="0" err="1"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mL</a:t>
            </a: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a:t>
            </a:r>
          </a:p>
          <a:p>
            <a:pPr marL="274320" indent="-274320" defTabSz="914400">
              <a:lnSpc>
                <a:spcPct val="120000"/>
              </a:lnSpc>
              <a:spcBef>
                <a:spcPts val="600"/>
              </a:spcBef>
              <a:buClr>
                <a:srgbClr val="FFC000"/>
              </a:buClr>
              <a:buSzPct val="85000"/>
              <a:buFont typeface="Wingdings" pitchFamily="2" charset="2"/>
              <a:buChar char="Ø"/>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We know that,                                                                             Given,</a:t>
            </a: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spcBef>
                <a:spcPts val="600"/>
              </a:spcBef>
              <a:buClr>
                <a:srgbClr val="FFC000"/>
              </a:buClr>
              <a:buSzPct val="85000"/>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spcBef>
                <a:spcPts val="600"/>
              </a:spcBef>
              <a:buClr>
                <a:srgbClr val="FFC000"/>
              </a:buClr>
              <a:buSzPct val="85000"/>
            </a:pPr>
            <a:endParaRPr lang="en-SG" sz="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4" name="Text Box 4"/>
          <p:cNvSpPr txBox="1">
            <a:spLocks noChangeArrowheads="1"/>
          </p:cNvSpPr>
          <p:nvPr/>
        </p:nvSpPr>
        <p:spPr bwMode="auto">
          <a:xfrm>
            <a:off x="2634011" y="3235023"/>
            <a:ext cx="2834430" cy="523220"/>
          </a:xfrm>
          <a:prstGeom prst="rect">
            <a:avLst/>
          </a:prstGeom>
          <a:noFill/>
          <a:ln w="9525">
            <a:noFill/>
            <a:miter lim="800000"/>
            <a:headEnd/>
            <a:tailEnd/>
          </a:ln>
        </p:spPr>
        <p:txBody>
          <a:bodyPr wrap="none">
            <a:spAutoFit/>
          </a:bodyPr>
          <a:lstStyle/>
          <a:p>
            <a:r>
              <a:rPr lang="en-US" sz="2800" b="1" i="1" dirty="0" smtClean="0">
                <a:solidFill>
                  <a:schemeClr val="accent6">
                    <a:lumMod val="50000"/>
                  </a:schemeClr>
                </a:solidFill>
                <a:latin typeface="Arial Narrow" pitchFamily="34" charset="0"/>
                <a:sym typeface="Symbol"/>
              </a:rPr>
              <a:t> </a:t>
            </a:r>
            <a:r>
              <a:rPr lang="en-US" sz="2800" b="1" i="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 </a:t>
            </a:r>
            <a:r>
              <a:rPr lang="en-US" sz="2800" b="1" dirty="0">
                <a:solidFill>
                  <a:schemeClr val="accent6">
                    <a:lumMod val="50000"/>
                  </a:schemeClr>
                </a:solidFill>
                <a:latin typeface="Arial Narrow" pitchFamily="34" charset="0"/>
              </a:rPr>
              <a:t>x </a:t>
            </a:r>
            <a:r>
              <a:rPr lang="en-US" sz="2800" b="1" i="1" dirty="0" err="1">
                <a:solidFill>
                  <a:schemeClr val="accent6">
                    <a:lumMod val="50000"/>
                  </a:schemeClr>
                </a:solidFill>
                <a:latin typeface="Arial Narrow" pitchFamily="34" charset="0"/>
              </a:rPr>
              <a:t>V</a:t>
            </a:r>
            <a:r>
              <a:rPr lang="en-US" sz="2800" b="1" baseline="-25000" dirty="0" err="1">
                <a:solidFill>
                  <a:schemeClr val="accent6">
                    <a:lumMod val="50000"/>
                  </a:schemeClr>
                </a:solidFill>
                <a:latin typeface="Arial Narrow" pitchFamily="34" charset="0"/>
              </a:rPr>
              <a:t>1</a:t>
            </a:r>
            <a:r>
              <a:rPr lang="en-US" sz="2800" b="1" dirty="0">
                <a:solidFill>
                  <a:schemeClr val="accent6">
                    <a:lumMod val="50000"/>
                  </a:schemeClr>
                </a:solidFill>
                <a:latin typeface="Arial Narrow" pitchFamily="34" charset="0"/>
              </a:rPr>
              <a:t> = </a:t>
            </a:r>
            <a:r>
              <a:rPr lang="en-US" sz="2800" b="1" i="1" dirty="0" err="1">
                <a:solidFill>
                  <a:schemeClr val="accent6">
                    <a:lumMod val="50000"/>
                  </a:schemeClr>
                </a:solidFill>
                <a:latin typeface="Arial Narrow" pitchFamily="34" charset="0"/>
              </a:rPr>
              <a:t>P</a:t>
            </a:r>
            <a:r>
              <a:rPr lang="en-US" sz="2800" b="1" baseline="-25000" dirty="0" err="1">
                <a:solidFill>
                  <a:schemeClr val="accent6">
                    <a:lumMod val="50000"/>
                  </a:schemeClr>
                </a:solidFill>
                <a:latin typeface="Arial Narrow" pitchFamily="34" charset="0"/>
              </a:rPr>
              <a:t>2</a:t>
            </a:r>
            <a:r>
              <a:rPr lang="en-US" sz="2800" b="1" dirty="0">
                <a:solidFill>
                  <a:schemeClr val="accent6">
                    <a:lumMod val="50000"/>
                  </a:schemeClr>
                </a:solidFill>
                <a:latin typeface="Arial Narrow" pitchFamily="34" charset="0"/>
              </a:rPr>
              <a:t> x </a:t>
            </a:r>
            <a:r>
              <a:rPr lang="en-US" sz="2800" b="1" i="1" dirty="0" err="1">
                <a:solidFill>
                  <a:schemeClr val="accent6">
                    <a:lumMod val="50000"/>
                  </a:schemeClr>
                </a:solidFill>
                <a:latin typeface="Arial Narrow" pitchFamily="34" charset="0"/>
              </a:rPr>
              <a:t>V</a:t>
            </a:r>
            <a:r>
              <a:rPr lang="en-US" sz="2800" b="1" baseline="-25000" dirty="0" err="1">
                <a:solidFill>
                  <a:schemeClr val="accent6">
                    <a:lumMod val="50000"/>
                  </a:schemeClr>
                </a:solidFill>
                <a:latin typeface="Arial Narrow" pitchFamily="34" charset="0"/>
              </a:rPr>
              <a:t>2</a:t>
            </a:r>
            <a:endParaRPr lang="en-US" sz="2800" b="1" dirty="0">
              <a:solidFill>
                <a:schemeClr val="accent6">
                  <a:lumMod val="50000"/>
                </a:schemeClr>
              </a:solidFill>
              <a:latin typeface="Arial Narrow" pitchFamily="34" charset="0"/>
            </a:endParaRPr>
          </a:p>
        </p:txBody>
      </p:sp>
      <p:sp>
        <p:nvSpPr>
          <p:cNvPr id="5" name="Text Box 5"/>
          <p:cNvSpPr txBox="1">
            <a:spLocks noChangeArrowheads="1"/>
          </p:cNvSpPr>
          <p:nvPr/>
        </p:nvSpPr>
        <p:spPr bwMode="auto">
          <a:xfrm>
            <a:off x="8928361" y="2769551"/>
            <a:ext cx="2313454" cy="523220"/>
          </a:xfrm>
          <a:prstGeom prst="rect">
            <a:avLst/>
          </a:prstGeom>
          <a:noFill/>
          <a:ln w="9525">
            <a:noFill/>
            <a:miter lim="800000"/>
            <a:headEnd/>
            <a:tailEnd/>
          </a:ln>
        </p:spPr>
        <p:txBody>
          <a:bodyPr wrap="none">
            <a:spAutoFit/>
          </a:bodyPr>
          <a:lstStyle/>
          <a:p>
            <a:r>
              <a:rPr lang="en-US" sz="2800" b="1" i="1" dirty="0">
                <a:solidFill>
                  <a:schemeClr val="accent6">
                    <a:lumMod val="50000"/>
                  </a:schemeClr>
                </a:solidFill>
                <a:latin typeface="Arial Narrow" pitchFamily="34" charset="0"/>
              </a:rPr>
              <a:t>P</a:t>
            </a:r>
            <a:r>
              <a:rPr lang="en-US" sz="2800" b="1" baseline="-25000" dirty="0">
                <a:solidFill>
                  <a:schemeClr val="accent6">
                    <a:lumMod val="50000"/>
                  </a:schemeClr>
                </a:solidFill>
                <a:latin typeface="Arial Narrow" pitchFamily="34" charset="0"/>
              </a:rPr>
              <a:t>1</a:t>
            </a:r>
            <a:r>
              <a:rPr lang="en-US" sz="2800" b="1" dirty="0">
                <a:solidFill>
                  <a:schemeClr val="accent6">
                    <a:lumMod val="50000"/>
                  </a:schemeClr>
                </a:solidFill>
                <a:latin typeface="Arial Narrow" pitchFamily="34" charset="0"/>
              </a:rPr>
              <a:t> = 726 mmHg</a:t>
            </a:r>
            <a:endParaRPr lang="en-US" sz="2800" b="1" baseline="-25000" dirty="0">
              <a:solidFill>
                <a:schemeClr val="accent6">
                  <a:lumMod val="50000"/>
                </a:schemeClr>
              </a:solidFill>
              <a:latin typeface="Arial Narrow" pitchFamily="34" charset="0"/>
            </a:endParaRPr>
          </a:p>
        </p:txBody>
      </p:sp>
      <p:sp>
        <p:nvSpPr>
          <p:cNvPr id="6" name="Text Box 6"/>
          <p:cNvSpPr txBox="1">
            <a:spLocks noChangeArrowheads="1"/>
          </p:cNvSpPr>
          <p:nvPr/>
        </p:nvSpPr>
        <p:spPr bwMode="auto">
          <a:xfrm>
            <a:off x="8914713" y="3278878"/>
            <a:ext cx="1838965" cy="523220"/>
          </a:xfrm>
          <a:prstGeom prst="rect">
            <a:avLst/>
          </a:prstGeom>
          <a:noFill/>
          <a:ln w="9525">
            <a:noFill/>
            <a:miter lim="800000"/>
            <a:headEnd/>
            <a:tailEnd/>
          </a:ln>
        </p:spPr>
        <p:txBody>
          <a:bodyPr wrap="none">
            <a:spAutoFit/>
          </a:bodyPr>
          <a:lstStyle/>
          <a:p>
            <a:r>
              <a:rPr lang="en-US" sz="2800" b="1" i="1" dirty="0" err="1">
                <a:solidFill>
                  <a:schemeClr val="accent6">
                    <a:lumMod val="50000"/>
                  </a:schemeClr>
                </a:solidFill>
                <a:latin typeface="Arial Narrow" pitchFamily="34" charset="0"/>
              </a:rPr>
              <a:t>V</a:t>
            </a:r>
            <a:r>
              <a:rPr lang="en-US" sz="2800" b="1" baseline="-25000" dirty="0" err="1">
                <a:solidFill>
                  <a:schemeClr val="accent6">
                    <a:lumMod val="50000"/>
                  </a:schemeClr>
                </a:solidFill>
                <a:latin typeface="Arial Narrow" pitchFamily="34" charset="0"/>
              </a:rPr>
              <a:t>1</a:t>
            </a:r>
            <a:r>
              <a:rPr lang="en-US" sz="2800" b="1" dirty="0">
                <a:solidFill>
                  <a:schemeClr val="accent6">
                    <a:lumMod val="50000"/>
                  </a:schemeClr>
                </a:solidFill>
                <a:latin typeface="Arial Narrow" pitchFamily="34" charset="0"/>
              </a:rPr>
              <a:t> = 946 </a:t>
            </a:r>
            <a:r>
              <a:rPr lang="en-US" sz="2800" b="1" dirty="0" err="1">
                <a:solidFill>
                  <a:schemeClr val="accent6">
                    <a:lumMod val="50000"/>
                  </a:schemeClr>
                </a:solidFill>
                <a:latin typeface="Arial Narrow" pitchFamily="34" charset="0"/>
              </a:rPr>
              <a:t>mL</a:t>
            </a:r>
            <a:endParaRPr lang="en-US" sz="2800" b="1" baseline="-25000" dirty="0">
              <a:solidFill>
                <a:schemeClr val="accent6">
                  <a:lumMod val="50000"/>
                </a:schemeClr>
              </a:solidFill>
              <a:latin typeface="Arial Narrow" pitchFamily="34" charset="0"/>
            </a:endParaRPr>
          </a:p>
        </p:txBody>
      </p:sp>
      <p:sp>
        <p:nvSpPr>
          <p:cNvPr id="7" name="Text Box 7"/>
          <p:cNvSpPr txBox="1">
            <a:spLocks noChangeArrowheads="1"/>
          </p:cNvSpPr>
          <p:nvPr/>
        </p:nvSpPr>
        <p:spPr bwMode="auto">
          <a:xfrm>
            <a:off x="8934772" y="4367928"/>
            <a:ext cx="1087157" cy="523220"/>
          </a:xfrm>
          <a:prstGeom prst="rect">
            <a:avLst/>
          </a:prstGeom>
          <a:noFill/>
          <a:ln w="9525">
            <a:noFill/>
            <a:miter lim="800000"/>
            <a:headEnd/>
            <a:tailEnd/>
          </a:ln>
        </p:spPr>
        <p:txBody>
          <a:bodyPr wrap="none">
            <a:spAutoFit/>
          </a:bodyPr>
          <a:lstStyle/>
          <a:p>
            <a:r>
              <a:rPr lang="en-US" sz="2800" b="1" i="1" dirty="0" err="1">
                <a:solidFill>
                  <a:schemeClr val="accent6">
                    <a:lumMod val="50000"/>
                  </a:schemeClr>
                </a:solidFill>
                <a:latin typeface="Arial Narrow" pitchFamily="34" charset="0"/>
              </a:rPr>
              <a:t>P</a:t>
            </a:r>
            <a:r>
              <a:rPr lang="en-US" sz="2800" b="1" baseline="-25000" dirty="0" err="1">
                <a:solidFill>
                  <a:schemeClr val="accent6">
                    <a:lumMod val="50000"/>
                  </a:schemeClr>
                </a:solidFill>
                <a:latin typeface="Arial Narrow" pitchFamily="34" charset="0"/>
              </a:rPr>
              <a:t>2</a:t>
            </a:r>
            <a:r>
              <a:rPr lang="en-US" sz="2800" b="1" dirty="0">
                <a:solidFill>
                  <a:schemeClr val="accent6">
                    <a:lumMod val="50000"/>
                  </a:schemeClr>
                </a:solidFill>
                <a:latin typeface="Arial Narrow" pitchFamily="34" charset="0"/>
              </a:rPr>
              <a:t> = </a:t>
            </a:r>
            <a:r>
              <a:rPr lang="en-US" sz="2800" b="1" dirty="0" smtClean="0">
                <a:solidFill>
                  <a:schemeClr val="accent6">
                    <a:lumMod val="50000"/>
                  </a:schemeClr>
                </a:solidFill>
                <a:latin typeface="Arial Narrow" pitchFamily="34" charset="0"/>
              </a:rPr>
              <a:t>? </a:t>
            </a:r>
            <a:endParaRPr lang="en-US" sz="2800" b="1" baseline="-25000" dirty="0">
              <a:solidFill>
                <a:schemeClr val="accent6">
                  <a:lumMod val="50000"/>
                </a:schemeClr>
              </a:solidFill>
              <a:latin typeface="Arial Narrow" pitchFamily="34" charset="0"/>
            </a:endParaRPr>
          </a:p>
        </p:txBody>
      </p:sp>
      <p:sp>
        <p:nvSpPr>
          <p:cNvPr id="8" name="Text Box 8"/>
          <p:cNvSpPr txBox="1">
            <a:spLocks noChangeArrowheads="1"/>
          </p:cNvSpPr>
          <p:nvPr/>
        </p:nvSpPr>
        <p:spPr bwMode="auto">
          <a:xfrm>
            <a:off x="8907477" y="3812729"/>
            <a:ext cx="1838965" cy="523220"/>
          </a:xfrm>
          <a:prstGeom prst="rect">
            <a:avLst/>
          </a:prstGeom>
          <a:noFill/>
          <a:ln w="9525">
            <a:noFill/>
            <a:miter lim="800000"/>
            <a:headEnd/>
            <a:tailEnd/>
          </a:ln>
        </p:spPr>
        <p:txBody>
          <a:bodyPr wrap="none">
            <a:spAutoFit/>
          </a:bodyPr>
          <a:lstStyle/>
          <a:p>
            <a:r>
              <a:rPr lang="en-US" sz="2800" b="1" i="1" dirty="0">
                <a:solidFill>
                  <a:schemeClr val="accent6">
                    <a:lumMod val="50000"/>
                  </a:schemeClr>
                </a:solidFill>
                <a:latin typeface="Arial Narrow" pitchFamily="34" charset="0"/>
              </a:rPr>
              <a:t>V</a:t>
            </a:r>
            <a:r>
              <a:rPr lang="en-US" sz="2800" b="1" baseline="-25000" dirty="0">
                <a:solidFill>
                  <a:schemeClr val="accent6">
                    <a:lumMod val="50000"/>
                  </a:schemeClr>
                </a:solidFill>
                <a:latin typeface="Arial Narrow" pitchFamily="34" charset="0"/>
              </a:rPr>
              <a:t>2</a:t>
            </a:r>
            <a:r>
              <a:rPr lang="en-US" sz="2800" b="1" dirty="0">
                <a:solidFill>
                  <a:schemeClr val="accent6">
                    <a:lumMod val="50000"/>
                  </a:schemeClr>
                </a:solidFill>
                <a:latin typeface="Arial Narrow" pitchFamily="34" charset="0"/>
              </a:rPr>
              <a:t> = 154 </a:t>
            </a:r>
            <a:r>
              <a:rPr lang="en-US" sz="2800" b="1" dirty="0" err="1">
                <a:solidFill>
                  <a:schemeClr val="accent6">
                    <a:lumMod val="50000"/>
                  </a:schemeClr>
                </a:solidFill>
                <a:latin typeface="Arial Narrow" pitchFamily="34" charset="0"/>
              </a:rPr>
              <a:t>mL</a:t>
            </a:r>
            <a:endParaRPr lang="en-US" sz="2800" b="1" baseline="-25000" dirty="0">
              <a:solidFill>
                <a:schemeClr val="accent6">
                  <a:lumMod val="50000"/>
                </a:schemeClr>
              </a:solidFill>
              <a:latin typeface="Arial Narrow" pitchFamily="34" charset="0"/>
            </a:endParaRPr>
          </a:p>
        </p:txBody>
      </p:sp>
      <p:sp>
        <p:nvSpPr>
          <p:cNvPr id="9" name="Text Box 9"/>
          <p:cNvSpPr txBox="1">
            <a:spLocks noChangeArrowheads="1"/>
          </p:cNvSpPr>
          <p:nvPr/>
        </p:nvSpPr>
        <p:spPr bwMode="auto">
          <a:xfrm>
            <a:off x="2631073" y="3904708"/>
            <a:ext cx="1915909" cy="523220"/>
          </a:xfrm>
          <a:prstGeom prst="rect">
            <a:avLst/>
          </a:prstGeom>
          <a:noFill/>
          <a:ln w="9525">
            <a:noFill/>
            <a:miter lim="800000"/>
            <a:headEnd/>
            <a:tailEnd/>
          </a:ln>
        </p:spPr>
        <p:txBody>
          <a:bodyPr wrap="none">
            <a:spAutoFit/>
          </a:bodyPr>
          <a:lstStyle/>
          <a:p>
            <a:r>
              <a:rPr lang="en-US" sz="2800" b="1" i="1" dirty="0" smtClean="0">
                <a:solidFill>
                  <a:schemeClr val="accent6">
                    <a:lumMod val="50000"/>
                  </a:schemeClr>
                </a:solidFill>
                <a:latin typeface="Arial Narrow" pitchFamily="34" charset="0"/>
                <a:sym typeface="Symbol"/>
              </a:rPr>
              <a:t> </a:t>
            </a:r>
            <a:r>
              <a:rPr lang="en-US" sz="2800" b="1" i="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2</a:t>
            </a:r>
            <a:r>
              <a:rPr lang="en-US" sz="2800" b="1" dirty="0" smtClean="0">
                <a:solidFill>
                  <a:schemeClr val="accent6">
                    <a:lumMod val="50000"/>
                  </a:schemeClr>
                </a:solidFill>
                <a:latin typeface="Arial Narrow" pitchFamily="34" charset="0"/>
              </a:rPr>
              <a:t>         = </a:t>
            </a:r>
            <a:endParaRPr lang="en-US" sz="2800" b="1" i="1" dirty="0">
              <a:solidFill>
                <a:schemeClr val="accent6">
                  <a:lumMod val="50000"/>
                </a:schemeClr>
              </a:solidFill>
              <a:latin typeface="Arial Narrow" pitchFamily="34" charset="0"/>
            </a:endParaRPr>
          </a:p>
        </p:txBody>
      </p:sp>
      <p:grpSp>
        <p:nvGrpSpPr>
          <p:cNvPr id="10" name="Group 22"/>
          <p:cNvGrpSpPr/>
          <p:nvPr/>
        </p:nvGrpSpPr>
        <p:grpSpPr>
          <a:xfrm>
            <a:off x="4329914" y="3649120"/>
            <a:ext cx="1629834" cy="974732"/>
            <a:chOff x="1701800" y="4891088"/>
            <a:chExt cx="1222375" cy="974732"/>
          </a:xfrm>
        </p:grpSpPr>
        <p:sp>
          <p:nvSpPr>
            <p:cNvPr id="11" name="Text Box 12"/>
            <p:cNvSpPr txBox="1">
              <a:spLocks noChangeArrowheads="1"/>
            </p:cNvSpPr>
            <p:nvPr/>
          </p:nvSpPr>
          <p:spPr bwMode="auto">
            <a:xfrm>
              <a:off x="1701800" y="4891088"/>
              <a:ext cx="838402" cy="523220"/>
            </a:xfrm>
            <a:prstGeom prst="rect">
              <a:avLst/>
            </a:prstGeom>
            <a:noFill/>
            <a:ln w="9525">
              <a:noFill/>
              <a:miter lim="800000"/>
              <a:headEnd/>
              <a:tailEnd/>
            </a:ln>
          </p:spPr>
          <p:txBody>
            <a:bodyPr wrap="none">
              <a:spAutoFit/>
            </a:bodyPr>
            <a:lstStyle/>
            <a:p>
              <a:r>
                <a:rPr lang="en-US" sz="2800" b="1" i="1" dirty="0" err="1">
                  <a:solidFill>
                    <a:schemeClr val="accent6">
                      <a:lumMod val="50000"/>
                    </a:schemeClr>
                  </a:solidFill>
                  <a:latin typeface="Arial Narrow" pitchFamily="34" charset="0"/>
                </a:rPr>
                <a:t>P</a:t>
              </a:r>
              <a:r>
                <a:rPr lang="en-US" sz="2800" b="1" baseline="-25000" dirty="0" err="1">
                  <a:solidFill>
                    <a:schemeClr val="accent6">
                      <a:lumMod val="50000"/>
                    </a:schemeClr>
                  </a:solidFill>
                  <a:latin typeface="Arial Narrow" pitchFamily="34" charset="0"/>
                </a:rPr>
                <a:t>1</a:t>
              </a:r>
              <a:r>
                <a:rPr lang="en-US" sz="2800" b="1" dirty="0">
                  <a:solidFill>
                    <a:schemeClr val="accent6">
                      <a:lumMod val="50000"/>
                    </a:schemeClr>
                  </a:solidFill>
                  <a:latin typeface="Arial Narrow" pitchFamily="34" charset="0"/>
                </a:rPr>
                <a:t> x </a:t>
              </a:r>
              <a:r>
                <a:rPr lang="en-US" sz="2800" b="1" i="1" dirty="0" err="1">
                  <a:solidFill>
                    <a:schemeClr val="accent6">
                      <a:lumMod val="50000"/>
                    </a:schemeClr>
                  </a:solidFill>
                  <a:latin typeface="Arial Narrow" pitchFamily="34" charset="0"/>
                </a:rPr>
                <a:t>V</a:t>
              </a:r>
              <a:r>
                <a:rPr lang="en-US" sz="2800" b="1" baseline="-25000" dirty="0" err="1">
                  <a:solidFill>
                    <a:schemeClr val="accent6">
                      <a:lumMod val="50000"/>
                    </a:schemeClr>
                  </a:solidFill>
                  <a:latin typeface="Arial Narrow" pitchFamily="34" charset="0"/>
                </a:rPr>
                <a:t>1</a:t>
              </a:r>
              <a:endParaRPr lang="en-US" sz="2800" b="1" i="1" dirty="0">
                <a:solidFill>
                  <a:schemeClr val="accent6">
                    <a:lumMod val="50000"/>
                  </a:schemeClr>
                </a:solidFill>
                <a:latin typeface="Arial Narrow" pitchFamily="34" charset="0"/>
              </a:endParaRPr>
            </a:p>
          </p:txBody>
        </p:sp>
        <p:sp>
          <p:nvSpPr>
            <p:cNvPr id="12" name="Line 13"/>
            <p:cNvSpPr>
              <a:spLocks noChangeShapeType="1"/>
            </p:cNvSpPr>
            <p:nvPr/>
          </p:nvSpPr>
          <p:spPr bwMode="auto">
            <a:xfrm>
              <a:off x="1781175" y="5416550"/>
              <a:ext cx="1143000" cy="0"/>
            </a:xfrm>
            <a:prstGeom prst="line">
              <a:avLst/>
            </a:prstGeom>
            <a:noFill/>
            <a:ln w="28575">
              <a:solidFill>
                <a:srgbClr val="C00000"/>
              </a:solidFill>
              <a:round/>
              <a:headEnd/>
              <a:tailEnd/>
            </a:ln>
          </p:spPr>
          <p:txBody>
            <a:bodyPr/>
            <a:lstStyle/>
            <a:p>
              <a:endParaRPr lang="en-US" b="1">
                <a:solidFill>
                  <a:schemeClr val="accent6">
                    <a:lumMod val="50000"/>
                  </a:schemeClr>
                </a:solidFill>
                <a:latin typeface="Arial Narrow" pitchFamily="34" charset="0"/>
              </a:endParaRPr>
            </a:p>
          </p:txBody>
        </p:sp>
        <p:sp>
          <p:nvSpPr>
            <p:cNvPr id="13" name="Text Box 14"/>
            <p:cNvSpPr txBox="1">
              <a:spLocks noChangeArrowheads="1"/>
            </p:cNvSpPr>
            <p:nvPr/>
          </p:nvSpPr>
          <p:spPr bwMode="auto">
            <a:xfrm>
              <a:off x="1911087" y="5342600"/>
              <a:ext cx="368130" cy="523220"/>
            </a:xfrm>
            <a:prstGeom prst="rect">
              <a:avLst/>
            </a:prstGeom>
            <a:noFill/>
            <a:ln w="9525">
              <a:noFill/>
              <a:miter lim="800000"/>
              <a:headEnd/>
              <a:tailEnd/>
            </a:ln>
          </p:spPr>
          <p:txBody>
            <a:bodyPr wrap="none">
              <a:spAutoFit/>
            </a:bodyPr>
            <a:lstStyle/>
            <a:p>
              <a:r>
                <a:rPr lang="en-US" sz="2800" b="1" i="1" dirty="0" err="1">
                  <a:solidFill>
                    <a:schemeClr val="accent6">
                      <a:lumMod val="50000"/>
                    </a:schemeClr>
                  </a:solidFill>
                  <a:latin typeface="Arial Narrow" pitchFamily="34" charset="0"/>
                </a:rPr>
                <a:t>V</a:t>
              </a:r>
              <a:r>
                <a:rPr lang="en-US" sz="2800" b="1" baseline="-25000" dirty="0" err="1">
                  <a:solidFill>
                    <a:schemeClr val="accent6">
                      <a:lumMod val="50000"/>
                    </a:schemeClr>
                  </a:solidFill>
                  <a:latin typeface="Arial Narrow" pitchFamily="34" charset="0"/>
                </a:rPr>
                <a:t>2</a:t>
              </a:r>
              <a:endParaRPr lang="en-US" sz="2800" b="1" i="1" dirty="0">
                <a:solidFill>
                  <a:schemeClr val="accent6">
                    <a:lumMod val="50000"/>
                  </a:schemeClr>
                </a:solidFill>
                <a:latin typeface="Arial Narrow" pitchFamily="34" charset="0"/>
              </a:endParaRPr>
            </a:p>
          </p:txBody>
        </p:sp>
      </p:grpSp>
      <p:grpSp>
        <p:nvGrpSpPr>
          <p:cNvPr id="14" name="Group 23"/>
          <p:cNvGrpSpPr/>
          <p:nvPr/>
        </p:nvGrpSpPr>
        <p:grpSpPr>
          <a:xfrm>
            <a:off x="4135371" y="4515458"/>
            <a:ext cx="3320097" cy="935558"/>
            <a:chOff x="2947988" y="4924898"/>
            <a:chExt cx="2490073" cy="935558"/>
          </a:xfrm>
        </p:grpSpPr>
        <p:sp>
          <p:nvSpPr>
            <p:cNvPr id="15" name="Text Box 16"/>
            <p:cNvSpPr txBox="1">
              <a:spLocks noChangeArrowheads="1"/>
            </p:cNvSpPr>
            <p:nvPr/>
          </p:nvSpPr>
          <p:spPr bwMode="auto">
            <a:xfrm>
              <a:off x="3178789" y="4924898"/>
              <a:ext cx="2259272" cy="52322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726 mmHg x 946 </a:t>
              </a:r>
              <a:r>
                <a:rPr lang="en-US" sz="2800" b="1" dirty="0" err="1">
                  <a:solidFill>
                    <a:schemeClr val="accent6">
                      <a:lumMod val="50000"/>
                    </a:schemeClr>
                  </a:solidFill>
                  <a:latin typeface="Arial Narrow" pitchFamily="34" charset="0"/>
                </a:rPr>
                <a:t>mL</a:t>
              </a:r>
              <a:endParaRPr lang="en-US" sz="2800" b="1" dirty="0">
                <a:solidFill>
                  <a:schemeClr val="accent6">
                    <a:lumMod val="50000"/>
                  </a:schemeClr>
                </a:solidFill>
                <a:latin typeface="Arial Narrow" pitchFamily="34" charset="0"/>
              </a:endParaRPr>
            </a:p>
          </p:txBody>
        </p:sp>
        <p:sp>
          <p:nvSpPr>
            <p:cNvPr id="17" name="Text Box 18"/>
            <p:cNvSpPr txBox="1">
              <a:spLocks noChangeArrowheads="1"/>
            </p:cNvSpPr>
            <p:nvPr/>
          </p:nvSpPr>
          <p:spPr bwMode="auto">
            <a:xfrm>
              <a:off x="3856564" y="5337236"/>
              <a:ext cx="898323" cy="52322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154 </a:t>
              </a:r>
              <a:r>
                <a:rPr lang="en-US" sz="2800" b="1" dirty="0" err="1">
                  <a:solidFill>
                    <a:schemeClr val="accent6">
                      <a:lumMod val="50000"/>
                    </a:schemeClr>
                  </a:solidFill>
                  <a:latin typeface="Arial Narrow" pitchFamily="34" charset="0"/>
                </a:rPr>
                <a:t>mL</a:t>
              </a:r>
              <a:endParaRPr lang="en-US" sz="2800" b="1" dirty="0">
                <a:solidFill>
                  <a:schemeClr val="accent6">
                    <a:lumMod val="50000"/>
                  </a:schemeClr>
                </a:solidFill>
                <a:latin typeface="Arial Narrow" pitchFamily="34" charset="0"/>
              </a:endParaRPr>
            </a:p>
          </p:txBody>
        </p:sp>
        <p:sp>
          <p:nvSpPr>
            <p:cNvPr id="18" name="Text Box 19"/>
            <p:cNvSpPr txBox="1">
              <a:spLocks noChangeArrowheads="1"/>
            </p:cNvSpPr>
            <p:nvPr/>
          </p:nvSpPr>
          <p:spPr bwMode="auto">
            <a:xfrm>
              <a:off x="2947988" y="5146675"/>
              <a:ext cx="267141" cy="52322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a:t>
              </a:r>
            </a:p>
          </p:txBody>
        </p:sp>
      </p:grpSp>
      <p:sp>
        <p:nvSpPr>
          <p:cNvPr id="19" name="Text Box 21"/>
          <p:cNvSpPr txBox="1">
            <a:spLocks noChangeArrowheads="1"/>
          </p:cNvSpPr>
          <p:nvPr/>
        </p:nvSpPr>
        <p:spPr bwMode="auto">
          <a:xfrm>
            <a:off x="4140961" y="5514811"/>
            <a:ext cx="2089033" cy="52322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 </a:t>
            </a:r>
            <a:r>
              <a:rPr lang="en-US" sz="2800" b="1" dirty="0">
                <a:solidFill>
                  <a:srgbClr val="C00000"/>
                </a:solidFill>
                <a:latin typeface="Arial Narrow" pitchFamily="34" charset="0"/>
              </a:rPr>
              <a:t>4460 mmHg</a:t>
            </a:r>
          </a:p>
        </p:txBody>
      </p:sp>
      <p:sp>
        <p:nvSpPr>
          <p:cNvPr id="20" name="Line 22"/>
          <p:cNvSpPr>
            <a:spLocks noChangeShapeType="1"/>
          </p:cNvSpPr>
          <p:nvPr/>
        </p:nvSpPr>
        <p:spPr bwMode="auto">
          <a:xfrm flipV="1">
            <a:off x="6739907" y="4724339"/>
            <a:ext cx="609600" cy="228600"/>
          </a:xfrm>
          <a:prstGeom prst="line">
            <a:avLst/>
          </a:prstGeom>
          <a:noFill/>
          <a:ln w="28575">
            <a:solidFill>
              <a:srgbClr val="C00000"/>
            </a:solidFill>
            <a:round/>
            <a:headEnd/>
            <a:tailEnd/>
          </a:ln>
        </p:spPr>
        <p:txBody>
          <a:bodyPr/>
          <a:lstStyle/>
          <a:p>
            <a:endParaRPr lang="en-US" b="1">
              <a:solidFill>
                <a:schemeClr val="accent6">
                  <a:lumMod val="50000"/>
                </a:schemeClr>
              </a:solidFill>
              <a:latin typeface="Arial Narrow" pitchFamily="34" charset="0"/>
            </a:endParaRPr>
          </a:p>
        </p:txBody>
      </p:sp>
      <p:sp>
        <p:nvSpPr>
          <p:cNvPr id="21" name="Line 23"/>
          <p:cNvSpPr>
            <a:spLocks noChangeShapeType="1"/>
          </p:cNvSpPr>
          <p:nvPr/>
        </p:nvSpPr>
        <p:spPr bwMode="auto">
          <a:xfrm flipV="1">
            <a:off x="5918090" y="5118039"/>
            <a:ext cx="609600" cy="228600"/>
          </a:xfrm>
          <a:prstGeom prst="line">
            <a:avLst/>
          </a:prstGeom>
          <a:noFill/>
          <a:ln w="28575">
            <a:solidFill>
              <a:srgbClr val="C00000"/>
            </a:solidFill>
            <a:round/>
            <a:headEnd/>
            <a:tailEnd/>
          </a:ln>
        </p:spPr>
        <p:txBody>
          <a:bodyPr/>
          <a:lstStyle/>
          <a:p>
            <a:endParaRPr lang="en-US" b="1">
              <a:solidFill>
                <a:schemeClr val="accent6">
                  <a:lumMod val="50000"/>
                </a:schemeClr>
              </a:solidFill>
              <a:latin typeface="Arial Narrow" pitchFamily="34" charset="0"/>
            </a:endParaRPr>
          </a:p>
        </p:txBody>
      </p:sp>
      <p:sp>
        <p:nvSpPr>
          <p:cNvPr id="22" name="Text Box 25"/>
          <p:cNvSpPr txBox="1">
            <a:spLocks noChangeArrowheads="1"/>
          </p:cNvSpPr>
          <p:nvPr/>
        </p:nvSpPr>
        <p:spPr bwMode="auto">
          <a:xfrm>
            <a:off x="3036470" y="2785713"/>
            <a:ext cx="2704523" cy="523220"/>
          </a:xfrm>
          <a:prstGeom prst="rect">
            <a:avLst/>
          </a:prstGeom>
          <a:noFill/>
          <a:ln w="9525">
            <a:noFill/>
            <a:miter lim="800000"/>
            <a:headEnd/>
            <a:tailEnd/>
          </a:ln>
        </p:spPr>
        <p:txBody>
          <a:bodyPr wrap="none">
            <a:spAutoFit/>
          </a:bodyPr>
          <a:lstStyle/>
          <a:p>
            <a:r>
              <a:rPr lang="en-US" sz="2800" b="1" i="1" dirty="0">
                <a:solidFill>
                  <a:schemeClr val="accent6">
                    <a:lumMod val="50000"/>
                  </a:schemeClr>
                </a:solidFill>
                <a:latin typeface="Arial Narrow" pitchFamily="34" charset="0"/>
              </a:rPr>
              <a:t>P x V </a:t>
            </a:r>
            <a:r>
              <a:rPr lang="en-US" sz="2800" b="1" i="1" dirty="0" smtClean="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a:t>
            </a:r>
            <a:r>
              <a:rPr lang="en-US" sz="2800" b="1" i="1" dirty="0" smtClean="0">
                <a:solidFill>
                  <a:schemeClr val="accent6">
                    <a:lumMod val="50000"/>
                  </a:schemeClr>
                </a:solidFill>
                <a:latin typeface="Arial Narrow" pitchFamily="34" charset="0"/>
              </a:rPr>
              <a:t> </a:t>
            </a:r>
            <a:r>
              <a:rPr lang="en-US" sz="2800" b="1" i="1" dirty="0">
                <a:solidFill>
                  <a:schemeClr val="accent6">
                    <a:lumMod val="50000"/>
                  </a:schemeClr>
                </a:solidFill>
                <a:latin typeface="Arial Narrow" pitchFamily="34" charset="0"/>
              </a:rPr>
              <a:t>constant</a:t>
            </a:r>
          </a:p>
        </p:txBody>
      </p:sp>
      <p:sp>
        <p:nvSpPr>
          <p:cNvPr id="23"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Exercise</a:t>
            </a:r>
          </a:p>
        </p:txBody>
      </p:sp>
      <p:cxnSp>
        <p:nvCxnSpPr>
          <p:cNvPr id="26" name="Straight Connector 25"/>
          <p:cNvCxnSpPr/>
          <p:nvPr/>
        </p:nvCxnSpPr>
        <p:spPr>
          <a:xfrm>
            <a:off x="4509372" y="4998845"/>
            <a:ext cx="2835516" cy="184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6873422" y="3911600"/>
            <a:ext cx="2061028" cy="14514"/>
          </a:xfrm>
          <a:prstGeom prst="line">
            <a:avLst/>
          </a:prstGeom>
          <a:ln w="28575">
            <a:solidFill>
              <a:srgbClr val="C00000"/>
            </a:solidFill>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6930572" y="4349750"/>
            <a:ext cx="2061028" cy="14514"/>
          </a:xfrm>
          <a:prstGeom prst="line">
            <a:avLst/>
          </a:prstGeom>
          <a:ln w="28575">
            <a:solidFill>
              <a:srgbClr val="C00000"/>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8"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20" grpId="0" animBg="1"/>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95086" y="1103074"/>
            <a:ext cx="11170920" cy="6349999"/>
          </a:xfrm>
          <a:prstGeom prst="rect">
            <a:avLst/>
          </a:prstGeom>
        </p:spPr>
        <p:txBody>
          <a:bodyPr vert="horz">
            <a:normAutofit/>
          </a:bodyPr>
          <a:lstStyle/>
          <a:p>
            <a:pPr marL="274320" indent="-274320" defTabSz="914400">
              <a:lnSpc>
                <a:spcPct val="120000"/>
              </a:lnSpc>
              <a:spcBef>
                <a:spcPts val="600"/>
              </a:spcBef>
              <a:buClr>
                <a:srgbClr val="FFC000"/>
              </a:buClr>
              <a:buSzPct val="85000"/>
            </a:pPr>
            <a:r>
              <a:rPr lang="en-SG" sz="2600" b="1" dirty="0" smtClean="0">
                <a:solidFill>
                  <a:schemeClr val="accent6">
                    <a:lumMod val="50000"/>
                  </a:schemeClr>
                </a:solidFill>
                <a:latin typeface="Arial Narrow" pitchFamily="34" charset="0"/>
              </a:rPr>
              <a:t> </a:t>
            </a:r>
          </a:p>
          <a:p>
            <a:pPr marL="274320" indent="-274320" defTabSz="914400">
              <a:lnSpc>
                <a:spcPct val="120000"/>
              </a:lnSpc>
              <a:spcBef>
                <a:spcPts val="600"/>
              </a:spcBef>
              <a:buClr>
                <a:srgbClr val="FFC000"/>
              </a:buClr>
              <a:buSzPct val="85000"/>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6" name="Title 1"/>
          <p:cNvSpPr txBox="1">
            <a:spLocks/>
          </p:cNvSpPr>
          <p:nvPr/>
        </p:nvSpPr>
        <p:spPr>
          <a:xfrm>
            <a:off x="0" y="0"/>
            <a:ext cx="12192000" cy="1023258"/>
          </a:xfrm>
          <a:prstGeom prst="rect">
            <a:avLst/>
          </a:prstGeom>
          <a:ln w="6350" cap="rnd">
            <a:noFill/>
          </a:ln>
        </p:spPr>
        <p:txBody>
          <a:bodyPr vert="horz" rtlCol="0" anchor="b" anchorCtr="0">
            <a:normAutofit fontScale="85000" lnSpcReduction="10000"/>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Temperature-Volume Relationship: Charles's-Gay-Lussac’s Law</a:t>
            </a:r>
          </a:p>
        </p:txBody>
      </p:sp>
      <p:pic>
        <p:nvPicPr>
          <p:cNvPr id="9" name="Picture 2"/>
          <p:cNvPicPr>
            <a:picLocks noChangeAspect="1" noChangeArrowheads="1"/>
          </p:cNvPicPr>
          <p:nvPr/>
        </p:nvPicPr>
        <p:blipFill>
          <a:blip r:embed="rId2"/>
          <a:srcRect/>
          <a:stretch>
            <a:fillRect/>
          </a:stretch>
        </p:blipFill>
        <p:spPr>
          <a:xfrm>
            <a:off x="1981200" y="1066800"/>
            <a:ext cx="2381250" cy="3262313"/>
          </a:xfrm>
          <a:prstGeom prst="ellipse">
            <a:avLst/>
          </a:prstGeom>
          <a:ln>
            <a:noFill/>
          </a:ln>
          <a:effectLst>
            <a:softEdge rad="112500"/>
          </a:effectLst>
        </p:spPr>
      </p:pic>
      <p:sp>
        <p:nvSpPr>
          <p:cNvPr id="10" name="Content Placeholder 2"/>
          <p:cNvSpPr txBox="1">
            <a:spLocks/>
          </p:cNvSpPr>
          <p:nvPr/>
        </p:nvSpPr>
        <p:spPr>
          <a:xfrm>
            <a:off x="6105524" y="1333500"/>
            <a:ext cx="5400676" cy="41148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pitchFamily="2" charset="2"/>
              <a:buChar char="Ø"/>
              <a:tabLst/>
              <a:defRPr/>
            </a:pPr>
            <a:r>
              <a:rPr kumimoji="0" lang="en-US" sz="2800" b="1" i="0" u="none" strike="noStrike" kern="1200" cap="none" spc="0" normalizeH="0" baseline="0" noProof="0" dirty="0" smtClean="0">
                <a:ln>
                  <a:solidFill>
                    <a:schemeClr val="bg1"/>
                  </a:solidFill>
                </a:ln>
                <a:solidFill>
                  <a:srgbClr val="FFC000"/>
                </a:solidFill>
                <a:effectLst/>
                <a:uLnTx/>
                <a:uFillTx/>
                <a:latin typeface="Arial Narrow" pitchFamily="34" charset="0"/>
                <a:cs typeface="Arial" charset="0"/>
              </a:rPr>
              <a:t>Joseph Louis Gay-Lussac</a:t>
            </a:r>
            <a:r>
              <a:rPr kumimoji="0" lang="en-US" sz="2800" b="1" i="0" u="none" strike="noStrike" kern="1200" cap="none" spc="0" normalizeH="0" baseline="0" noProof="0" dirty="0" smtClean="0">
                <a:ln>
                  <a:solidFill>
                    <a:schemeClr val="bg1"/>
                  </a:solidFill>
                </a:ln>
                <a:solidFill>
                  <a:schemeClr val="accent6">
                    <a:lumMod val="50000"/>
                  </a:schemeClr>
                </a:solidFill>
                <a:effectLst/>
                <a:uLnTx/>
                <a:uFillTx/>
                <a:latin typeface="Arial Narrow" pitchFamily="34" charset="0"/>
                <a:cs typeface="Arial" charset="0"/>
              </a:rPr>
              <a:t> </a:t>
            </a:r>
          </a:p>
          <a:p>
            <a:pPr marL="274320" marR="0" lvl="0" indent="-274320" algn="l" defTabSz="914400" rtl="0" eaLnBrk="1" fontAlgn="auto" latinLnBrk="0" hangingPunct="1">
              <a:lnSpc>
                <a:spcPct val="100000"/>
              </a:lnSpc>
              <a:spcBef>
                <a:spcPts val="600"/>
              </a:spcBef>
              <a:spcAft>
                <a:spcPts val="0"/>
              </a:spcAft>
              <a:buClr>
                <a:schemeClr val="accent2"/>
              </a:buClr>
              <a:buSzPct val="85000"/>
              <a:tabLst/>
              <a:defRPr/>
            </a:pPr>
            <a:r>
              <a:rPr lang="en-US" sz="2800" b="1" dirty="0" smtClean="0">
                <a:solidFill>
                  <a:schemeClr val="accent6">
                    <a:lumMod val="50000"/>
                  </a:schemeClr>
                </a:solidFill>
                <a:latin typeface="Arial Narrow" pitchFamily="34" charset="0"/>
                <a:cs typeface="Arial" charset="0"/>
              </a:rPr>
              <a:t>    </a:t>
            </a:r>
            <a:r>
              <a:rPr lang="en-US"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French chemist and physicist.  He was a balloon enthusiast. Once he ascended to an altitude of 20,000 ft to collect air samples for analysis.</a:t>
            </a:r>
          </a:p>
        </p:txBody>
      </p:sp>
      <p:pic>
        <p:nvPicPr>
          <p:cNvPr id="11" name="Picture 2"/>
          <p:cNvPicPr>
            <a:picLocks noChangeAspect="1" noChangeArrowheads="1"/>
          </p:cNvPicPr>
          <p:nvPr/>
        </p:nvPicPr>
        <p:blipFill>
          <a:blip r:embed="rId3"/>
          <a:srcRect/>
          <a:stretch>
            <a:fillRect/>
          </a:stretch>
        </p:blipFill>
        <p:spPr>
          <a:xfrm>
            <a:off x="8896350" y="3475037"/>
            <a:ext cx="2552700" cy="3382963"/>
          </a:xfrm>
          <a:prstGeom prst="ellipse">
            <a:avLst/>
          </a:prstGeom>
          <a:ln>
            <a:noFill/>
          </a:ln>
          <a:effectLst>
            <a:softEdge rad="112500"/>
          </a:effectLst>
        </p:spPr>
      </p:pic>
      <p:sp>
        <p:nvSpPr>
          <p:cNvPr id="8" name="Content Placeholder 2"/>
          <p:cNvSpPr txBox="1">
            <a:spLocks/>
          </p:cNvSpPr>
          <p:nvPr/>
        </p:nvSpPr>
        <p:spPr>
          <a:xfrm>
            <a:off x="419100" y="4171950"/>
            <a:ext cx="6000750" cy="3733800"/>
          </a:xfrm>
          <a:prstGeom prst="rect">
            <a:avLst/>
          </a:prstGeom>
        </p:spPr>
        <p:txBody>
          <a:bodyPr/>
          <a:lstStyle/>
          <a:p>
            <a:pPr marL="274320" marR="0" lvl="0" indent="-274320" defTabSz="914400" rtl="0" eaLnBrk="1" fontAlgn="auto" latinLnBrk="0" hangingPunct="1">
              <a:lnSpc>
                <a:spcPct val="100000"/>
              </a:lnSpc>
              <a:spcBef>
                <a:spcPts val="600"/>
              </a:spcBef>
              <a:spcAft>
                <a:spcPts val="0"/>
              </a:spcAft>
              <a:buClr>
                <a:schemeClr val="accent2"/>
              </a:buClr>
              <a:buSzPct val="85000"/>
              <a:buFont typeface="Wingdings" pitchFamily="2" charset="2"/>
              <a:buChar char="Ø"/>
              <a:tabLst/>
              <a:defRPr/>
            </a:pPr>
            <a:r>
              <a:rPr lang="en-US" sz="2800" b="1" dirty="0" smtClean="0">
                <a:ln>
                  <a:solidFill>
                    <a:schemeClr val="bg1"/>
                  </a:solidFill>
                </a:ln>
                <a:solidFill>
                  <a:srgbClr val="FFC000"/>
                </a:solidFill>
                <a:latin typeface="Arial Narrow" pitchFamily="34" charset="0"/>
                <a:cs typeface="Arial" charset="0"/>
              </a:rPr>
              <a:t>Jacques </a:t>
            </a:r>
            <a:r>
              <a:rPr lang="en-US" sz="2800" b="1" dirty="0" err="1" smtClean="0">
                <a:ln>
                  <a:solidFill>
                    <a:schemeClr val="bg1"/>
                  </a:solidFill>
                </a:ln>
                <a:solidFill>
                  <a:srgbClr val="FFC000"/>
                </a:solidFill>
                <a:latin typeface="Arial Narrow" pitchFamily="34" charset="0"/>
                <a:cs typeface="Arial" charset="0"/>
              </a:rPr>
              <a:t>Alexandre</a:t>
            </a:r>
            <a:r>
              <a:rPr lang="en-US" sz="2800" b="1" dirty="0" smtClean="0">
                <a:ln>
                  <a:solidFill>
                    <a:schemeClr val="bg1"/>
                  </a:solidFill>
                </a:ln>
                <a:solidFill>
                  <a:srgbClr val="FFC000"/>
                </a:solidFill>
                <a:latin typeface="Arial Narrow" pitchFamily="34" charset="0"/>
                <a:cs typeface="Arial" charset="0"/>
              </a:rPr>
              <a:t>  Cesar Charles </a:t>
            </a:r>
            <a:r>
              <a:rPr lang="en-US"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French physicist. He was a gifted lecturer, an inventor of scientific apparatus and the first person to use hydrogen to inflate balloons.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595086" y="1103074"/>
            <a:ext cx="11170920" cy="5152583"/>
          </a:xfrm>
          <a:prstGeom prst="rect">
            <a:avLst/>
          </a:prstGeom>
          <a:ln>
            <a:noFill/>
          </a:ln>
        </p:spPr>
        <p:txBody>
          <a:bodyPr vert="horz">
            <a:normAutofit/>
          </a:bodyPr>
          <a:lstStyle/>
          <a:p>
            <a:pPr marL="274320" indent="-274320" defTabSz="914400">
              <a:lnSpc>
                <a:spcPct val="120000"/>
              </a:lnSpc>
              <a:spcBef>
                <a:spcPts val="600"/>
              </a:spcBef>
              <a:buClr>
                <a:srgbClr val="FFC000"/>
              </a:buClr>
              <a:buSzPct val="85000"/>
              <a:buFont typeface="Wingdings 2"/>
              <a:buChar char=""/>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The volume of a fixed amount of gas maintained at constant pressure is directly  proportional to the absolute temperature of the gas.</a:t>
            </a:r>
          </a:p>
          <a:p>
            <a:pPr marL="1255713" defTabSz="914400">
              <a:lnSpc>
                <a:spcPct val="120000"/>
              </a:lnSpc>
              <a:spcBef>
                <a:spcPts val="600"/>
              </a:spcBef>
              <a:buClr>
                <a:srgbClr val="FFC000"/>
              </a:buClr>
              <a:buSzPct val="85000"/>
            </a:pPr>
            <a:endParaRPr lang="en-US" sz="800" b="1" i="1" dirty="0" smtClean="0">
              <a:solidFill>
                <a:srgbClr val="FFC000"/>
              </a:solidFill>
              <a:latin typeface="Arial Narrow" pitchFamily="34" charset="0"/>
            </a:endParaRPr>
          </a:p>
          <a:p>
            <a:pPr marL="804863" defTabSz="914400">
              <a:lnSpc>
                <a:spcPct val="120000"/>
              </a:lnSpc>
              <a:spcBef>
                <a:spcPts val="600"/>
              </a:spcBef>
              <a:buClr>
                <a:srgbClr val="FFC000"/>
              </a:buClr>
              <a:buSzPct val="85000"/>
            </a:pPr>
            <a:r>
              <a:rPr lang="en-US" sz="2800" b="1" i="1" dirty="0" smtClean="0">
                <a:ln>
                  <a:solidFill>
                    <a:schemeClr val="bg1"/>
                  </a:solidFill>
                </a:ln>
                <a:solidFill>
                  <a:srgbClr val="FFC000"/>
                </a:solidFill>
                <a:latin typeface="Arial Narrow" pitchFamily="34" charset="0"/>
              </a:rPr>
              <a:t>V</a:t>
            </a:r>
            <a:r>
              <a:rPr lang="en-US" sz="2800" b="1" dirty="0" smtClean="0">
                <a:ln>
                  <a:solidFill>
                    <a:schemeClr val="bg1"/>
                  </a:solidFill>
                </a:ln>
                <a:solidFill>
                  <a:srgbClr val="FFC000"/>
                </a:solidFill>
              </a:rPr>
              <a:t> </a:t>
            </a:r>
            <a:r>
              <a:rPr lang="en-US" sz="2800" b="1" dirty="0" smtClean="0">
                <a:ln>
                  <a:solidFill>
                    <a:schemeClr val="bg1"/>
                  </a:solidFill>
                </a:ln>
                <a:solidFill>
                  <a:srgbClr val="FFC000"/>
                </a:solidFill>
                <a:latin typeface="Symbol" pitchFamily="18" charset="2"/>
              </a:rPr>
              <a:t>a</a:t>
            </a:r>
            <a:r>
              <a:rPr lang="en-US" sz="2800" b="1" dirty="0" smtClean="0">
                <a:ln>
                  <a:solidFill>
                    <a:schemeClr val="bg1"/>
                  </a:solidFill>
                </a:ln>
                <a:solidFill>
                  <a:srgbClr val="FFC000"/>
                </a:solidFill>
              </a:rPr>
              <a:t> </a:t>
            </a:r>
            <a:r>
              <a:rPr lang="en-US" sz="2800" b="1" i="1" dirty="0" smtClean="0">
                <a:ln>
                  <a:solidFill>
                    <a:schemeClr val="bg1"/>
                  </a:solidFill>
                </a:ln>
                <a:solidFill>
                  <a:srgbClr val="FFC000"/>
                </a:solidFill>
                <a:latin typeface="Arial Narrow" pitchFamily="34" charset="0"/>
              </a:rPr>
              <a:t>T </a:t>
            </a:r>
            <a:r>
              <a:rPr lang="en-US" sz="2800" b="1" dirty="0" smtClean="0">
                <a:ln>
                  <a:solidFill>
                    <a:schemeClr val="bg1"/>
                  </a:solidFill>
                </a:ln>
                <a:solidFill>
                  <a:srgbClr val="C00000"/>
                </a:solidFill>
                <a:latin typeface="Arial Narrow" pitchFamily="34" charset="0"/>
              </a:rPr>
              <a:t> </a:t>
            </a:r>
            <a:r>
              <a:rPr lang="en-US" sz="2400" b="1" spc="-100" dirty="0" smtClean="0">
                <a:ln w="3200">
                  <a:noFill/>
                  <a:prstDash val="solid"/>
                  <a:round/>
                </a:ln>
                <a:solidFill>
                  <a:srgbClr val="C00000"/>
                </a:solidFill>
                <a:effectLst>
                  <a:innerShdw blurRad="50800" dist="25400" dir="13500000">
                    <a:prstClr val="black">
                      <a:alpha val="70000"/>
                    </a:prstClr>
                  </a:innerShdw>
                </a:effectLst>
                <a:latin typeface="Arial Narrow" pitchFamily="34" charset="0"/>
                <a:ea typeface="+mj-ea"/>
                <a:cs typeface="+mj-cs"/>
              </a:rPr>
              <a:t>[ @ constant P and amount of gas] </a:t>
            </a:r>
          </a:p>
          <a:p>
            <a:pPr marL="804863" defTabSz="914400">
              <a:lnSpc>
                <a:spcPct val="120000"/>
              </a:lnSpc>
              <a:spcBef>
                <a:spcPts val="600"/>
              </a:spcBef>
              <a:buClr>
                <a:srgbClr val="FFC000"/>
              </a:buClr>
              <a:buSzPct val="85000"/>
            </a:pPr>
            <a:r>
              <a:rPr lang="en-US" sz="2800" b="1" i="1" dirty="0" smtClean="0">
                <a:ln>
                  <a:solidFill>
                    <a:schemeClr val="bg1"/>
                  </a:solidFill>
                </a:ln>
                <a:solidFill>
                  <a:srgbClr val="FFC000"/>
                </a:solidFill>
                <a:latin typeface="Arial Narrow" pitchFamily="34" charset="0"/>
              </a:rPr>
              <a:t>V</a:t>
            </a:r>
            <a:r>
              <a:rPr lang="en-US" sz="2800" b="1" dirty="0" smtClean="0">
                <a:ln>
                  <a:solidFill>
                    <a:schemeClr val="bg1"/>
                  </a:solidFill>
                </a:ln>
                <a:solidFill>
                  <a:srgbClr val="FFC000"/>
                </a:solidFill>
                <a:latin typeface="Arial Narrow" pitchFamily="34" charset="0"/>
              </a:rPr>
              <a:t> = constant x </a:t>
            </a:r>
            <a:r>
              <a:rPr lang="en-US" sz="2800" b="1" i="1" dirty="0" smtClean="0">
                <a:ln>
                  <a:solidFill>
                    <a:schemeClr val="bg1"/>
                  </a:solidFill>
                </a:ln>
                <a:solidFill>
                  <a:srgbClr val="FFC000"/>
                </a:solidFill>
                <a:latin typeface="Arial Narrow" pitchFamily="34" charset="0"/>
              </a:rPr>
              <a:t>T</a:t>
            </a:r>
          </a:p>
          <a:p>
            <a:pPr marL="804863" defTabSz="914400">
              <a:lnSpc>
                <a:spcPct val="120000"/>
              </a:lnSpc>
              <a:spcBef>
                <a:spcPts val="600"/>
              </a:spcBef>
              <a:buClr>
                <a:srgbClr val="FFC000"/>
              </a:buClr>
              <a:buSzPct val="85000"/>
            </a:pPr>
            <a:r>
              <a:rPr lang="en-US" sz="2800" b="1" i="1" dirty="0" err="1" smtClean="0">
                <a:ln>
                  <a:solidFill>
                    <a:schemeClr val="bg1"/>
                  </a:solidFill>
                </a:ln>
                <a:solidFill>
                  <a:srgbClr val="FFC000"/>
                </a:solidFill>
                <a:latin typeface="Arial Narrow" pitchFamily="34" charset="0"/>
              </a:rPr>
              <a:t>V</a:t>
            </a:r>
            <a:r>
              <a:rPr lang="en-US" sz="2800" b="1" baseline="-25000" dirty="0" err="1" smtClean="0">
                <a:ln>
                  <a:solidFill>
                    <a:schemeClr val="bg1"/>
                  </a:solidFill>
                </a:ln>
                <a:solidFill>
                  <a:srgbClr val="FFC000"/>
                </a:solidFill>
                <a:latin typeface="Arial Narrow" pitchFamily="34" charset="0"/>
              </a:rPr>
              <a:t>1</a:t>
            </a:r>
            <a:r>
              <a:rPr lang="en-US" sz="2800" b="1" baseline="-25000" dirty="0" smtClean="0">
                <a:ln>
                  <a:solidFill>
                    <a:schemeClr val="bg1"/>
                  </a:solidFill>
                </a:ln>
                <a:solidFill>
                  <a:srgbClr val="FFC000"/>
                </a:solidFill>
                <a:latin typeface="Arial Narrow" pitchFamily="34" charset="0"/>
              </a:rPr>
              <a:t> </a:t>
            </a:r>
            <a:r>
              <a:rPr lang="en-US" sz="2800" b="1" dirty="0" smtClean="0">
                <a:ln>
                  <a:solidFill>
                    <a:schemeClr val="bg1"/>
                  </a:solidFill>
                </a:ln>
                <a:solidFill>
                  <a:srgbClr val="FFC000"/>
                </a:solidFill>
                <a:latin typeface="Arial Narrow" pitchFamily="34" charset="0"/>
              </a:rPr>
              <a:t>/ </a:t>
            </a:r>
            <a:r>
              <a:rPr lang="en-US" sz="2800" b="1" i="1" dirty="0" err="1" smtClean="0">
                <a:ln>
                  <a:solidFill>
                    <a:schemeClr val="bg1"/>
                  </a:solidFill>
                </a:ln>
                <a:solidFill>
                  <a:srgbClr val="FFC000"/>
                </a:solidFill>
                <a:latin typeface="Arial Narrow" pitchFamily="34" charset="0"/>
              </a:rPr>
              <a:t>T</a:t>
            </a:r>
            <a:r>
              <a:rPr lang="en-US" sz="2800" b="1" baseline="-25000" dirty="0" err="1" smtClean="0">
                <a:ln>
                  <a:solidFill>
                    <a:schemeClr val="bg1"/>
                  </a:solidFill>
                </a:ln>
                <a:solidFill>
                  <a:srgbClr val="FFC000"/>
                </a:solidFill>
                <a:latin typeface="Arial Narrow" pitchFamily="34" charset="0"/>
              </a:rPr>
              <a:t>1</a:t>
            </a:r>
            <a:r>
              <a:rPr lang="en-US" sz="2800" b="1" dirty="0" smtClean="0">
                <a:ln>
                  <a:solidFill>
                    <a:schemeClr val="bg1"/>
                  </a:solidFill>
                </a:ln>
                <a:solidFill>
                  <a:srgbClr val="FFC000"/>
                </a:solidFill>
                <a:latin typeface="Arial Narrow" pitchFamily="34" charset="0"/>
              </a:rPr>
              <a:t> = </a:t>
            </a:r>
            <a:r>
              <a:rPr lang="en-US" sz="2800" b="1" i="1" dirty="0" err="1" smtClean="0">
                <a:ln>
                  <a:solidFill>
                    <a:schemeClr val="bg1"/>
                  </a:solidFill>
                </a:ln>
                <a:solidFill>
                  <a:srgbClr val="FFC000"/>
                </a:solidFill>
                <a:latin typeface="Arial Narrow" pitchFamily="34" charset="0"/>
              </a:rPr>
              <a:t>V</a:t>
            </a:r>
            <a:r>
              <a:rPr lang="en-US" sz="2800" b="1" baseline="-25000" dirty="0" err="1" smtClean="0">
                <a:ln>
                  <a:solidFill>
                    <a:schemeClr val="bg1"/>
                  </a:solidFill>
                </a:ln>
                <a:solidFill>
                  <a:srgbClr val="FFC000"/>
                </a:solidFill>
                <a:latin typeface="Arial Narrow" pitchFamily="34" charset="0"/>
              </a:rPr>
              <a:t>2</a:t>
            </a:r>
            <a:r>
              <a:rPr lang="en-US" sz="2800" b="1" baseline="-25000" dirty="0" smtClean="0">
                <a:ln>
                  <a:solidFill>
                    <a:schemeClr val="bg1"/>
                  </a:solidFill>
                </a:ln>
                <a:solidFill>
                  <a:srgbClr val="FFC000"/>
                </a:solidFill>
                <a:latin typeface="Arial Narrow" pitchFamily="34" charset="0"/>
              </a:rPr>
              <a:t> </a:t>
            </a:r>
            <a:r>
              <a:rPr lang="en-US" sz="2800" b="1" dirty="0" smtClean="0">
                <a:ln>
                  <a:solidFill>
                    <a:schemeClr val="bg1"/>
                  </a:solidFill>
                </a:ln>
                <a:solidFill>
                  <a:srgbClr val="FFC000"/>
                </a:solidFill>
                <a:latin typeface="Arial Narrow" pitchFamily="34" charset="0"/>
              </a:rPr>
              <a:t>/ </a:t>
            </a:r>
            <a:r>
              <a:rPr lang="en-US" sz="2800" b="1" i="1" dirty="0" err="1" smtClean="0">
                <a:ln>
                  <a:solidFill>
                    <a:schemeClr val="bg1"/>
                  </a:solidFill>
                </a:ln>
                <a:solidFill>
                  <a:srgbClr val="FFC000"/>
                </a:solidFill>
                <a:latin typeface="Arial Narrow" pitchFamily="34" charset="0"/>
              </a:rPr>
              <a:t>T</a:t>
            </a:r>
            <a:r>
              <a:rPr lang="en-US" sz="2800" b="1" baseline="-25000" dirty="0" err="1" smtClean="0">
                <a:ln>
                  <a:solidFill>
                    <a:schemeClr val="bg1"/>
                  </a:solidFill>
                </a:ln>
                <a:solidFill>
                  <a:srgbClr val="FFC000"/>
                </a:solidFill>
                <a:latin typeface="Arial Narrow" pitchFamily="34" charset="0"/>
              </a:rPr>
              <a:t>2</a:t>
            </a:r>
            <a:endParaRPr lang="en-US" sz="2800" b="1" baseline="-25000" dirty="0" smtClean="0">
              <a:ln>
                <a:solidFill>
                  <a:schemeClr val="bg1"/>
                </a:solidFill>
              </a:ln>
              <a:solidFill>
                <a:srgbClr val="FFC000"/>
              </a:solidFill>
              <a:latin typeface="Arial Narrow" pitchFamily="34" charset="0"/>
            </a:endParaRPr>
          </a:p>
          <a:p>
            <a:pPr marL="1255713" defTabSz="914400">
              <a:lnSpc>
                <a:spcPct val="120000"/>
              </a:lnSpc>
              <a:spcBef>
                <a:spcPts val="600"/>
              </a:spcBef>
              <a:buClr>
                <a:srgbClr val="FFC000"/>
              </a:buClr>
              <a:buSzPct val="85000"/>
            </a:pPr>
            <a:endParaRPr lang="en-US" sz="800" b="1" i="1" dirty="0" smtClean="0">
              <a:solidFill>
                <a:srgbClr val="FFC000"/>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r>
              <a:rPr lang="en-US" sz="2400" b="1" dirty="0" smtClean="0">
                <a:solidFill>
                  <a:schemeClr val="accent6">
                    <a:lumMod val="50000"/>
                  </a:schemeClr>
                </a:solidFill>
                <a:latin typeface="Arial Narrow" pitchFamily="34" charset="0"/>
              </a:rPr>
              <a:t>Temperature </a:t>
            </a:r>
            <a:r>
              <a:rPr lang="en-US" sz="2400" b="1" dirty="0" smtClean="0">
                <a:solidFill>
                  <a:srgbClr val="C00000"/>
                </a:solidFill>
                <a:latin typeface="Arial Narrow" pitchFamily="34" charset="0"/>
              </a:rPr>
              <a:t>must</a:t>
            </a:r>
            <a:r>
              <a:rPr lang="en-US" sz="2400" b="1" dirty="0" smtClean="0">
                <a:solidFill>
                  <a:schemeClr val="accent6">
                    <a:lumMod val="50000"/>
                  </a:schemeClr>
                </a:solidFill>
                <a:latin typeface="Arial Narrow" pitchFamily="34" charset="0"/>
              </a:rPr>
              <a:t> be in Kelvin</a:t>
            </a:r>
          </a:p>
          <a:p>
            <a:pPr marL="274320" indent="-274320" defTabSz="914400">
              <a:lnSpc>
                <a:spcPct val="120000"/>
              </a:lnSpc>
              <a:spcBef>
                <a:spcPts val="600"/>
              </a:spcBef>
              <a:buClr>
                <a:srgbClr val="FFC000"/>
              </a:buClr>
              <a:buSzPct val="85000"/>
            </a:pPr>
            <a:r>
              <a:rPr lang="en-US" sz="2400" b="1" i="1" dirty="0" smtClean="0">
                <a:solidFill>
                  <a:schemeClr val="accent6">
                    <a:lumMod val="50000"/>
                  </a:schemeClr>
                </a:solidFill>
                <a:latin typeface="Arial Narrow" pitchFamily="34" charset="0"/>
              </a:rPr>
              <a:t>    T</a:t>
            </a:r>
            <a:r>
              <a:rPr lang="en-US" sz="2400" b="1" dirty="0" smtClean="0">
                <a:solidFill>
                  <a:schemeClr val="accent6">
                    <a:lumMod val="50000"/>
                  </a:schemeClr>
                </a:solidFill>
                <a:latin typeface="Arial Narrow" pitchFamily="34" charset="0"/>
              </a:rPr>
              <a:t> (K) = </a:t>
            </a:r>
            <a:r>
              <a:rPr lang="en-US" sz="2400" b="1" i="1" dirty="0" smtClean="0">
                <a:solidFill>
                  <a:schemeClr val="accent6">
                    <a:lumMod val="50000"/>
                  </a:schemeClr>
                </a:solidFill>
                <a:latin typeface="Arial Narrow" pitchFamily="34" charset="0"/>
              </a:rPr>
              <a:t>t</a:t>
            </a:r>
            <a:r>
              <a:rPr lang="en-US" sz="2400" b="1" dirty="0" smtClean="0">
                <a:solidFill>
                  <a:schemeClr val="accent6">
                    <a:lumMod val="50000"/>
                  </a:schemeClr>
                </a:solidFill>
                <a:latin typeface="Arial Narrow" pitchFamily="34" charset="0"/>
              </a:rPr>
              <a:t> (</a:t>
            </a:r>
            <a:r>
              <a:rPr lang="en-US" sz="2400" b="1" baseline="30000" dirty="0" err="1" smtClean="0">
                <a:solidFill>
                  <a:schemeClr val="accent6">
                    <a:lumMod val="50000"/>
                  </a:schemeClr>
                </a:solidFill>
                <a:latin typeface="Arial Narrow" pitchFamily="34" charset="0"/>
              </a:rPr>
              <a:t>0</a:t>
            </a:r>
            <a:r>
              <a:rPr lang="en-US" sz="2400" b="1" dirty="0" err="1" smtClean="0">
                <a:solidFill>
                  <a:schemeClr val="accent6">
                    <a:lumMod val="50000"/>
                  </a:schemeClr>
                </a:solidFill>
                <a:latin typeface="Arial Narrow" pitchFamily="34" charset="0"/>
              </a:rPr>
              <a:t>C</a:t>
            </a:r>
            <a:r>
              <a:rPr lang="en-US" sz="2400" b="1" dirty="0" smtClean="0">
                <a:solidFill>
                  <a:schemeClr val="accent6">
                    <a:lumMod val="50000"/>
                  </a:schemeClr>
                </a:solidFill>
                <a:latin typeface="Arial Narrow" pitchFamily="34" charset="0"/>
              </a:rPr>
              <a:t>) + 273.15 </a:t>
            </a: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10" name="Title 1"/>
          <p:cNvSpPr txBox="1">
            <a:spLocks/>
          </p:cNvSpPr>
          <p:nvPr/>
        </p:nvSpPr>
        <p:spPr>
          <a:xfrm>
            <a:off x="0" y="0"/>
            <a:ext cx="12192000" cy="1023258"/>
          </a:xfrm>
          <a:prstGeom prst="rect">
            <a:avLst/>
          </a:prstGeom>
          <a:ln w="6350" cap="rnd">
            <a:noFill/>
          </a:ln>
        </p:spPr>
        <p:txBody>
          <a:bodyPr vert="horz" rtlCol="0" anchor="b" anchorCtr="0">
            <a:normAutofit fontScale="85000" lnSpcReduction="10000"/>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Temperature-Volume Relationship: Charles's-Gay-Lussac’s Law</a:t>
            </a:r>
          </a:p>
        </p:txBody>
      </p:sp>
      <p:grpSp>
        <p:nvGrpSpPr>
          <p:cNvPr id="24" name="Group 23"/>
          <p:cNvGrpSpPr/>
          <p:nvPr/>
        </p:nvGrpSpPr>
        <p:grpSpPr>
          <a:xfrm>
            <a:off x="6648977" y="2183642"/>
            <a:ext cx="4802918" cy="3586894"/>
            <a:chOff x="6938657" y="1852990"/>
            <a:chExt cx="5339602" cy="4251365"/>
          </a:xfrm>
        </p:grpSpPr>
        <p:sp>
          <p:nvSpPr>
            <p:cNvPr id="13316" name="Text Box 4"/>
            <p:cNvSpPr txBox="1">
              <a:spLocks noChangeArrowheads="1"/>
            </p:cNvSpPr>
            <p:nvPr/>
          </p:nvSpPr>
          <p:spPr bwMode="auto">
            <a:xfrm>
              <a:off x="7548887" y="5557167"/>
              <a:ext cx="3913903" cy="547188"/>
            </a:xfrm>
            <a:prstGeom prst="rect">
              <a:avLst/>
            </a:prstGeom>
            <a:noFill/>
            <a:ln w="9525">
              <a:noFill/>
              <a:miter lim="800000"/>
              <a:headEnd/>
              <a:tailEnd/>
            </a:ln>
          </p:spPr>
          <p:txBody>
            <a:bodyPr wrap="none">
              <a:spAutoFit/>
            </a:bodyPr>
            <a:lstStyle/>
            <a:p>
              <a:r>
                <a:rPr lang="en-US" sz="2400" b="1"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Arial Narrow" pitchFamily="34" charset="0"/>
                  <a:ea typeface="+mj-ea"/>
                  <a:cs typeface="+mj-cs"/>
                </a:rPr>
                <a:t>As T increases  V increases      </a:t>
              </a:r>
              <a:endParaRPr lang="en-US" sz="2400" b="1" spc="-100" dirty="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Arial Narrow" pitchFamily="34" charset="0"/>
                <a:ea typeface="+mj-ea"/>
                <a:cs typeface="+mj-cs"/>
              </a:endParaRPr>
            </a:p>
          </p:txBody>
        </p:sp>
        <p:grpSp>
          <p:nvGrpSpPr>
            <p:cNvPr id="13" name="Group 12"/>
            <p:cNvGrpSpPr/>
            <p:nvPr/>
          </p:nvGrpSpPr>
          <p:grpSpPr>
            <a:xfrm>
              <a:off x="7181850" y="2184400"/>
              <a:ext cx="4641850" cy="3511550"/>
              <a:chOff x="8563750" y="2184400"/>
              <a:chExt cx="3259950" cy="2391550"/>
            </a:xfrm>
          </p:grpSpPr>
          <p:pic>
            <p:nvPicPr>
              <p:cNvPr id="11" name="Picture 10" descr="s.jpg"/>
              <p:cNvPicPr>
                <a:picLocks noChangeAspect="1"/>
              </p:cNvPicPr>
              <p:nvPr/>
            </p:nvPicPr>
            <p:blipFill>
              <a:blip r:embed="rId2">
                <a:clrChange>
                  <a:clrFrom>
                    <a:srgbClr val="FAFAFA"/>
                  </a:clrFrom>
                  <a:clrTo>
                    <a:srgbClr val="FAFAFA">
                      <a:alpha val="0"/>
                    </a:srgbClr>
                  </a:clrTo>
                </a:clrChange>
              </a:blip>
              <a:stretch>
                <a:fillRect/>
              </a:stretch>
            </p:blipFill>
            <p:spPr>
              <a:xfrm>
                <a:off x="10312400" y="2184400"/>
                <a:ext cx="1511300" cy="2374900"/>
              </a:xfrm>
              <a:prstGeom prst="rect">
                <a:avLst/>
              </a:prstGeom>
              <a:ln>
                <a:noFill/>
              </a:ln>
              <a:effectLst>
                <a:softEdge rad="112500"/>
              </a:effectLst>
            </p:spPr>
          </p:pic>
          <p:pic>
            <p:nvPicPr>
              <p:cNvPr id="12" name="Picture 11" descr="a.jpg"/>
              <p:cNvPicPr>
                <a:picLocks noChangeAspect="1"/>
              </p:cNvPicPr>
              <p:nvPr/>
            </p:nvPicPr>
            <p:blipFill>
              <a:blip r:embed="rId3">
                <a:clrChange>
                  <a:clrFrom>
                    <a:srgbClr val="FBFBF3"/>
                  </a:clrFrom>
                  <a:clrTo>
                    <a:srgbClr val="FBFBF3">
                      <a:alpha val="0"/>
                    </a:srgbClr>
                  </a:clrTo>
                </a:clrChange>
              </a:blip>
              <a:stretch>
                <a:fillRect/>
              </a:stretch>
            </p:blipFill>
            <p:spPr>
              <a:xfrm>
                <a:off x="8563750" y="2201050"/>
                <a:ext cx="1536700" cy="2374900"/>
              </a:xfrm>
              <a:prstGeom prst="rect">
                <a:avLst/>
              </a:prstGeom>
              <a:ln>
                <a:noFill/>
              </a:ln>
              <a:effectLst>
                <a:softEdge rad="112500"/>
              </a:effectLst>
            </p:spPr>
          </p:pic>
        </p:grpSp>
        <p:sp>
          <p:nvSpPr>
            <p:cNvPr id="13315" name="Text Box 3"/>
            <p:cNvSpPr txBox="1">
              <a:spLocks noChangeArrowheads="1"/>
            </p:cNvSpPr>
            <p:nvPr/>
          </p:nvSpPr>
          <p:spPr bwMode="auto">
            <a:xfrm>
              <a:off x="6938657" y="1852990"/>
              <a:ext cx="5339602" cy="547188"/>
            </a:xfrm>
            <a:prstGeom prst="rect">
              <a:avLst/>
            </a:prstGeom>
            <a:noFill/>
            <a:ln w="9525">
              <a:noFill/>
              <a:miter lim="800000"/>
              <a:headEnd/>
              <a:tailEnd/>
            </a:ln>
          </p:spPr>
          <p:txBody>
            <a:bodyPr wrap="none">
              <a:spAutoFit/>
            </a:bodyPr>
            <a:lstStyle/>
            <a:p>
              <a:r>
                <a:rPr lang="en-US" sz="2400" b="1" dirty="0" smtClean="0">
                  <a:ln>
                    <a:solidFill>
                      <a:schemeClr val="bg1"/>
                    </a:solidFill>
                  </a:ln>
                  <a:solidFill>
                    <a:srgbClr val="FFC000"/>
                  </a:solidFill>
                  <a:latin typeface="Arial Narrow" pitchFamily="34" charset="0"/>
                </a:rPr>
                <a:t>Low temperature       High temperature</a:t>
              </a:r>
              <a:endParaRPr lang="en-US" sz="2400" b="1" dirty="0">
                <a:ln>
                  <a:solidFill>
                    <a:schemeClr val="bg1"/>
                  </a:solidFill>
                </a:ln>
                <a:solidFill>
                  <a:srgbClr val="FFC000"/>
                </a:solidFill>
                <a:latin typeface="Arial Narrow" pitchFamily="34" charset="0"/>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lum bright="-40000" contrast="-20000"/>
          </a:blip>
          <a:srcRect/>
          <a:stretch>
            <a:fillRect/>
          </a:stretch>
        </p:blipFill>
        <p:spPr bwMode="auto">
          <a:xfrm>
            <a:off x="5805714" y="1234039"/>
            <a:ext cx="6052457" cy="4647287"/>
          </a:xfrm>
          <a:prstGeom prst="rect">
            <a:avLst/>
          </a:prstGeom>
          <a:ln>
            <a:noFill/>
          </a:ln>
          <a:effectLst>
            <a:softEdge rad="112500"/>
          </a:effectLst>
        </p:spPr>
      </p:pic>
      <p:sp>
        <p:nvSpPr>
          <p:cNvPr id="13" name="Title 1"/>
          <p:cNvSpPr txBox="1">
            <a:spLocks/>
          </p:cNvSpPr>
          <p:nvPr/>
        </p:nvSpPr>
        <p:spPr>
          <a:xfrm>
            <a:off x="0" y="204720"/>
            <a:ext cx="12192000" cy="1023258"/>
          </a:xfrm>
          <a:prstGeom prst="rect">
            <a:avLst/>
          </a:prstGeom>
          <a:ln w="6350" cap="rnd">
            <a:noFill/>
          </a:ln>
        </p:spPr>
        <p:txBody>
          <a:bodyPr vert="horz" rtlCol="0" anchor="b" anchorCtr="0">
            <a:normAutofit fontScale="85000" lnSpcReduction="20000"/>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Variation of Gas Volume with Temperature</a:t>
            </a:r>
          </a:p>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at Constant Pressure</a:t>
            </a:r>
          </a:p>
        </p:txBody>
      </p:sp>
      <p:sp>
        <p:nvSpPr>
          <p:cNvPr id="14" name="Rectangle 13"/>
          <p:cNvSpPr/>
          <p:nvPr/>
        </p:nvSpPr>
        <p:spPr>
          <a:xfrm>
            <a:off x="591403" y="1246707"/>
            <a:ext cx="6096000" cy="4616648"/>
          </a:xfrm>
          <a:prstGeom prst="rect">
            <a:avLst/>
          </a:prstGeom>
        </p:spPr>
        <p:txBody>
          <a:bodyPr>
            <a:spAutoFit/>
          </a:bodyPr>
          <a:lstStyle/>
          <a:p>
            <a:pPr>
              <a:buClr>
                <a:srgbClr val="FFC000"/>
              </a:buClr>
              <a:buFont typeface="Arial" pitchFamily="34" charset="0"/>
              <a:buChar char="•"/>
            </a:pPr>
            <a:r>
              <a:rPr lang="en-US" sz="2800" b="1" dirty="0" smtClean="0">
                <a:solidFill>
                  <a:schemeClr val="accent6">
                    <a:lumMod val="50000"/>
                  </a:schemeClr>
                </a:solidFill>
                <a:latin typeface="Arial Narrow" pitchFamily="34" charset="0"/>
              </a:rPr>
              <a:t> </a:t>
            </a: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Each line represents the variation</a:t>
            </a:r>
          </a:p>
          <a:p>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at a certain pressure </a:t>
            </a:r>
          </a:p>
          <a:p>
            <a:endParaRPr lang="en-SG" sz="14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a:buClr>
                <a:srgbClr val="FFC000"/>
              </a:buClr>
              <a:buFont typeface="Arial" pitchFamily="34" charset="0"/>
              <a:buChar char="•"/>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The pressures increase from </a:t>
            </a:r>
            <a:r>
              <a:rPr lang="en-SG" sz="2800" b="1" spc="-100" dirty="0" err="1"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P</a:t>
            </a:r>
            <a:r>
              <a:rPr lang="en-SG" sz="2800" b="1" spc="-100" baseline="-25000" dirty="0" err="1"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1</a:t>
            </a: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to </a:t>
            </a:r>
            <a:r>
              <a:rPr lang="en-SG" sz="2800" b="1" spc="-100" dirty="0" err="1"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P</a:t>
            </a:r>
            <a:r>
              <a:rPr lang="en-SG" sz="2800" b="1" spc="-100" baseline="-25000" dirty="0" err="1"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4</a:t>
            </a: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a:t>
            </a:r>
          </a:p>
          <a:p>
            <a:pPr>
              <a:buClr>
                <a:srgbClr val="FFC000"/>
              </a:buClr>
              <a:buFont typeface="Arial" pitchFamily="34" charset="0"/>
              <a:buChar char="•"/>
            </a:pPr>
            <a:endParaRPr lang="en-SG" sz="14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a:buClr>
                <a:srgbClr val="FFC000"/>
              </a:buClr>
              <a:buFont typeface="Arial" pitchFamily="34" charset="0"/>
              <a:buChar char="•"/>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The solid portions of the lines</a:t>
            </a:r>
          </a:p>
          <a:p>
            <a:r>
              <a:rPr lang="en-US"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represent the temperature region</a:t>
            </a:r>
          </a:p>
          <a:p>
            <a:r>
              <a:rPr lang="en-US"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above the condensation point</a:t>
            </a:r>
          </a:p>
          <a:p>
            <a:endParaRPr lang="en-US" sz="14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a:buClr>
                <a:srgbClr val="FFC000"/>
              </a:buClr>
              <a:buFont typeface="Arial" pitchFamily="34" charset="0"/>
              <a:buChar char="•"/>
            </a:pPr>
            <a:r>
              <a:rPr lang="en-US"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a:t>
            </a: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The dashed lines intersect at the point</a:t>
            </a:r>
          </a:p>
          <a:p>
            <a:r>
              <a:rPr lang="en-US"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representing zero volume and a temperature of -273.15 </a:t>
            </a:r>
            <a:r>
              <a:rPr lang="en-US" sz="2800" b="1" spc="-100" baseline="30000" dirty="0" err="1"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0</a:t>
            </a:r>
            <a:r>
              <a:rPr lang="en-US" sz="2800" b="1" spc="-100" dirty="0" err="1"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C</a:t>
            </a:r>
            <a:endParaRPr lang="en-US"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595086" y="1103074"/>
            <a:ext cx="11170920" cy="5152583"/>
          </a:xfrm>
          <a:prstGeom prst="rect">
            <a:avLst/>
          </a:prstGeom>
          <a:ln>
            <a:noFill/>
          </a:ln>
        </p:spPr>
        <p:txBody>
          <a:bodyPr vert="horz">
            <a:normAutofit/>
          </a:bodyPr>
          <a:lstStyle/>
          <a:p>
            <a:pPr marL="274320" indent="-274320" defTabSz="914400">
              <a:lnSpc>
                <a:spcPct val="120000"/>
              </a:lnSpc>
              <a:spcBef>
                <a:spcPts val="600"/>
              </a:spcBef>
              <a:buClr>
                <a:srgbClr val="FFC000"/>
              </a:buClr>
              <a:buSzPct val="85000"/>
              <a:buFont typeface="Wingdings 2"/>
              <a:buChar char=""/>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For constant amount of gas and volume, the pressure is proportional to the temperature</a:t>
            </a:r>
          </a:p>
          <a:p>
            <a:pPr marL="1255713" defTabSz="914400">
              <a:lnSpc>
                <a:spcPct val="120000"/>
              </a:lnSpc>
              <a:spcBef>
                <a:spcPts val="600"/>
              </a:spcBef>
              <a:buClr>
                <a:srgbClr val="FFC000"/>
              </a:buClr>
              <a:buSzPct val="85000"/>
            </a:pPr>
            <a:endParaRPr lang="en-US" sz="800" b="1" i="1" dirty="0" smtClean="0">
              <a:solidFill>
                <a:srgbClr val="FFC000"/>
              </a:solidFill>
              <a:latin typeface="Arial Narrow" pitchFamily="34" charset="0"/>
            </a:endParaRPr>
          </a:p>
          <a:p>
            <a:pPr marL="804863" indent="982663" defTabSz="914400">
              <a:lnSpc>
                <a:spcPct val="120000"/>
              </a:lnSpc>
              <a:spcBef>
                <a:spcPts val="600"/>
              </a:spcBef>
              <a:buClr>
                <a:srgbClr val="FFC000"/>
              </a:buClr>
              <a:buSzPct val="85000"/>
              <a:tabLst>
                <a:tab pos="1706563" algn="l"/>
              </a:tabLst>
            </a:pPr>
            <a:r>
              <a:rPr lang="en-US" sz="2800" b="1" dirty="0" smtClean="0">
                <a:ln>
                  <a:solidFill>
                    <a:schemeClr val="bg1"/>
                  </a:solidFill>
                </a:ln>
                <a:solidFill>
                  <a:srgbClr val="FFC000"/>
                </a:solidFill>
                <a:latin typeface="Arial Narrow" pitchFamily="34" charset="0"/>
              </a:rPr>
              <a:t>P</a:t>
            </a:r>
            <a:r>
              <a:rPr lang="en-US" sz="2800" b="1" dirty="0" smtClean="0">
                <a:ln>
                  <a:solidFill>
                    <a:schemeClr val="bg1"/>
                  </a:solidFill>
                </a:ln>
                <a:solidFill>
                  <a:srgbClr val="FFC000"/>
                </a:solidFill>
              </a:rPr>
              <a:t> </a:t>
            </a:r>
            <a:r>
              <a:rPr lang="en-US" sz="2800" b="1" dirty="0" smtClean="0">
                <a:ln>
                  <a:solidFill>
                    <a:schemeClr val="bg1"/>
                  </a:solidFill>
                </a:ln>
                <a:solidFill>
                  <a:srgbClr val="FFC000"/>
                </a:solidFill>
                <a:latin typeface="Symbol" pitchFamily="18" charset="2"/>
              </a:rPr>
              <a:t>a</a:t>
            </a:r>
            <a:r>
              <a:rPr lang="en-US" sz="2800" b="1" dirty="0" smtClean="0">
                <a:ln>
                  <a:solidFill>
                    <a:schemeClr val="bg1"/>
                  </a:solidFill>
                </a:ln>
                <a:solidFill>
                  <a:srgbClr val="FFC000"/>
                </a:solidFill>
              </a:rPr>
              <a:t> </a:t>
            </a:r>
            <a:r>
              <a:rPr lang="en-US" sz="2800" b="1" dirty="0" smtClean="0">
                <a:ln>
                  <a:solidFill>
                    <a:schemeClr val="bg1"/>
                  </a:solidFill>
                </a:ln>
                <a:solidFill>
                  <a:srgbClr val="FFC000"/>
                </a:solidFill>
                <a:latin typeface="Arial Narrow" pitchFamily="34" charset="0"/>
              </a:rPr>
              <a:t>T  </a:t>
            </a:r>
            <a:r>
              <a:rPr lang="en-US" sz="2400" b="1" dirty="0" smtClean="0">
                <a:solidFill>
                  <a:schemeClr val="accent6">
                    <a:lumMod val="50000"/>
                  </a:schemeClr>
                </a:solidFill>
                <a:latin typeface="Arial Narrow" pitchFamily="34" charset="0"/>
              </a:rPr>
              <a:t>[when, constant V and amount of gas] </a:t>
            </a:r>
          </a:p>
          <a:p>
            <a:pPr marL="804863" indent="982663" defTabSz="914400">
              <a:lnSpc>
                <a:spcPct val="120000"/>
              </a:lnSpc>
              <a:spcBef>
                <a:spcPts val="600"/>
              </a:spcBef>
              <a:buClr>
                <a:srgbClr val="FFC000"/>
              </a:buClr>
              <a:buSzPct val="85000"/>
              <a:tabLst>
                <a:tab pos="1706563" algn="l"/>
              </a:tabLst>
            </a:pPr>
            <a:r>
              <a:rPr lang="en-US" sz="2800" b="1" dirty="0" smtClean="0">
                <a:ln>
                  <a:solidFill>
                    <a:schemeClr val="bg1"/>
                  </a:solidFill>
                </a:ln>
                <a:solidFill>
                  <a:srgbClr val="FFC000"/>
                </a:solidFill>
                <a:latin typeface="Arial Narrow" pitchFamily="34" charset="0"/>
              </a:rPr>
              <a:t>P = constant x T</a:t>
            </a:r>
          </a:p>
          <a:p>
            <a:pPr marL="804863" indent="982663" defTabSz="914400">
              <a:lnSpc>
                <a:spcPct val="120000"/>
              </a:lnSpc>
              <a:spcBef>
                <a:spcPts val="600"/>
              </a:spcBef>
              <a:buClr>
                <a:srgbClr val="FFC000"/>
              </a:buClr>
              <a:buSzPct val="85000"/>
              <a:tabLst>
                <a:tab pos="1706563" algn="l"/>
              </a:tabLst>
            </a:pPr>
            <a:r>
              <a:rPr lang="en-US" sz="2800" b="1" dirty="0" smtClean="0">
                <a:ln>
                  <a:solidFill>
                    <a:schemeClr val="bg1"/>
                  </a:solidFill>
                </a:ln>
                <a:solidFill>
                  <a:srgbClr val="FFC000"/>
                </a:solidFill>
                <a:latin typeface="Arial Narrow" pitchFamily="34" charset="0"/>
              </a:rPr>
              <a:t>P/T = constant</a:t>
            </a:r>
          </a:p>
          <a:p>
            <a:pPr marL="804863" indent="982663" defTabSz="914400">
              <a:lnSpc>
                <a:spcPct val="120000"/>
              </a:lnSpc>
              <a:spcBef>
                <a:spcPts val="600"/>
              </a:spcBef>
              <a:buClr>
                <a:srgbClr val="FFC000"/>
              </a:buClr>
              <a:buSzPct val="85000"/>
              <a:tabLst>
                <a:tab pos="1706563" algn="l"/>
              </a:tabLst>
            </a:pPr>
            <a:r>
              <a:rPr lang="en-US" sz="2800" b="1" dirty="0" err="1" smtClean="0">
                <a:ln>
                  <a:solidFill>
                    <a:schemeClr val="bg1"/>
                  </a:solidFill>
                </a:ln>
                <a:solidFill>
                  <a:srgbClr val="FFC000"/>
                </a:solidFill>
                <a:latin typeface="Arial Narrow" pitchFamily="34" charset="0"/>
              </a:rPr>
              <a:t>P</a:t>
            </a:r>
            <a:r>
              <a:rPr lang="en-US" sz="2800" b="1" baseline="-25000" dirty="0" err="1" smtClean="0">
                <a:ln>
                  <a:solidFill>
                    <a:schemeClr val="bg1"/>
                  </a:solidFill>
                </a:ln>
                <a:solidFill>
                  <a:srgbClr val="FFC000"/>
                </a:solidFill>
                <a:latin typeface="Arial Narrow" pitchFamily="34" charset="0"/>
              </a:rPr>
              <a:t>1</a:t>
            </a:r>
            <a:r>
              <a:rPr lang="en-US" sz="2800" b="1" dirty="0" smtClean="0">
                <a:ln>
                  <a:solidFill>
                    <a:schemeClr val="bg1"/>
                  </a:solidFill>
                </a:ln>
                <a:solidFill>
                  <a:srgbClr val="FFC000"/>
                </a:solidFill>
                <a:latin typeface="Arial Narrow" pitchFamily="34" charset="0"/>
              </a:rPr>
              <a:t>/</a:t>
            </a:r>
            <a:r>
              <a:rPr lang="en-US" sz="2800" b="1" dirty="0" err="1" smtClean="0">
                <a:ln>
                  <a:solidFill>
                    <a:schemeClr val="bg1"/>
                  </a:solidFill>
                </a:ln>
                <a:solidFill>
                  <a:srgbClr val="FFC000"/>
                </a:solidFill>
                <a:latin typeface="Arial Narrow" pitchFamily="34" charset="0"/>
              </a:rPr>
              <a:t>T</a:t>
            </a:r>
            <a:r>
              <a:rPr lang="en-US" sz="2800" b="1" baseline="-25000" dirty="0" err="1" smtClean="0">
                <a:ln>
                  <a:solidFill>
                    <a:schemeClr val="bg1"/>
                  </a:solidFill>
                </a:ln>
                <a:solidFill>
                  <a:srgbClr val="FFC000"/>
                </a:solidFill>
                <a:latin typeface="Arial Narrow" pitchFamily="34" charset="0"/>
              </a:rPr>
              <a:t>1</a:t>
            </a:r>
            <a:r>
              <a:rPr lang="en-US" sz="2800" b="1" dirty="0" smtClean="0">
                <a:ln>
                  <a:solidFill>
                    <a:schemeClr val="bg1"/>
                  </a:solidFill>
                </a:ln>
                <a:solidFill>
                  <a:srgbClr val="FFC000"/>
                </a:solidFill>
                <a:latin typeface="Arial Narrow" pitchFamily="34" charset="0"/>
              </a:rPr>
              <a:t> = </a:t>
            </a:r>
            <a:r>
              <a:rPr lang="en-US" sz="2800" b="1" dirty="0" err="1" smtClean="0">
                <a:ln>
                  <a:solidFill>
                    <a:schemeClr val="bg1"/>
                  </a:solidFill>
                </a:ln>
                <a:solidFill>
                  <a:srgbClr val="FFC000"/>
                </a:solidFill>
                <a:latin typeface="Arial Narrow" pitchFamily="34" charset="0"/>
              </a:rPr>
              <a:t>P</a:t>
            </a:r>
            <a:r>
              <a:rPr lang="en-US" sz="2800" b="1" baseline="-25000" dirty="0" err="1" smtClean="0">
                <a:ln>
                  <a:solidFill>
                    <a:schemeClr val="bg1"/>
                  </a:solidFill>
                </a:ln>
                <a:solidFill>
                  <a:srgbClr val="FFC000"/>
                </a:solidFill>
                <a:latin typeface="Arial Narrow" pitchFamily="34" charset="0"/>
              </a:rPr>
              <a:t>2</a:t>
            </a:r>
            <a:r>
              <a:rPr lang="en-US" sz="2800" b="1" baseline="-25000" dirty="0" smtClean="0">
                <a:ln>
                  <a:solidFill>
                    <a:schemeClr val="bg1"/>
                  </a:solidFill>
                </a:ln>
                <a:solidFill>
                  <a:srgbClr val="FFC000"/>
                </a:solidFill>
                <a:latin typeface="Arial Narrow" pitchFamily="34" charset="0"/>
              </a:rPr>
              <a:t> </a:t>
            </a:r>
            <a:r>
              <a:rPr lang="en-US" sz="2800" b="1" dirty="0" smtClean="0">
                <a:ln>
                  <a:solidFill>
                    <a:schemeClr val="bg1"/>
                  </a:solidFill>
                </a:ln>
                <a:solidFill>
                  <a:srgbClr val="FFC000"/>
                </a:solidFill>
                <a:latin typeface="Arial Narrow" pitchFamily="34" charset="0"/>
              </a:rPr>
              <a:t>/</a:t>
            </a:r>
            <a:r>
              <a:rPr lang="en-US" sz="2800" b="1" dirty="0" err="1" smtClean="0">
                <a:ln>
                  <a:solidFill>
                    <a:schemeClr val="bg1"/>
                  </a:solidFill>
                </a:ln>
                <a:solidFill>
                  <a:srgbClr val="FFC000"/>
                </a:solidFill>
                <a:latin typeface="Arial Narrow" pitchFamily="34" charset="0"/>
              </a:rPr>
              <a:t>T</a:t>
            </a:r>
            <a:r>
              <a:rPr lang="en-US" sz="2800" b="1" baseline="-25000" dirty="0" err="1" smtClean="0">
                <a:ln>
                  <a:solidFill>
                    <a:schemeClr val="bg1"/>
                  </a:solidFill>
                </a:ln>
                <a:solidFill>
                  <a:srgbClr val="FFC000"/>
                </a:solidFill>
                <a:latin typeface="Arial Narrow" pitchFamily="34" charset="0"/>
              </a:rPr>
              <a:t>2</a:t>
            </a:r>
            <a:endParaRPr lang="en-US" sz="2800" b="1" baseline="-25000" dirty="0" smtClean="0">
              <a:ln>
                <a:solidFill>
                  <a:schemeClr val="bg1"/>
                </a:solidFill>
              </a:ln>
              <a:solidFill>
                <a:srgbClr val="FFC000"/>
              </a:solidFill>
              <a:latin typeface="Arial Narrow" pitchFamily="34" charset="0"/>
            </a:endParaRPr>
          </a:p>
          <a:p>
            <a:pPr marL="1255713" defTabSz="914400">
              <a:lnSpc>
                <a:spcPct val="120000"/>
              </a:lnSpc>
              <a:spcBef>
                <a:spcPts val="600"/>
              </a:spcBef>
              <a:buClr>
                <a:srgbClr val="FFC000"/>
              </a:buClr>
              <a:buSzPct val="85000"/>
            </a:pPr>
            <a:endParaRPr lang="en-US" sz="800" b="1" i="1" dirty="0" smtClean="0">
              <a:solidFill>
                <a:srgbClr val="FFC000"/>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r>
              <a:rPr lang="en-US" sz="2800" b="1" dirty="0" smtClean="0">
                <a:solidFill>
                  <a:schemeClr val="accent6">
                    <a:lumMod val="50000"/>
                  </a:schemeClr>
                </a:solidFill>
                <a:latin typeface="Arial Narrow" pitchFamily="34" charset="0"/>
              </a:rPr>
              <a:t>Temperature </a:t>
            </a:r>
            <a:r>
              <a:rPr lang="en-US" sz="2800" b="1" dirty="0" smtClean="0">
                <a:solidFill>
                  <a:srgbClr val="C00000"/>
                </a:solidFill>
                <a:latin typeface="Arial Narrow" pitchFamily="34" charset="0"/>
              </a:rPr>
              <a:t>must</a:t>
            </a:r>
            <a:r>
              <a:rPr lang="en-US" sz="2800" b="1" dirty="0" smtClean="0">
                <a:solidFill>
                  <a:schemeClr val="accent6">
                    <a:lumMod val="50000"/>
                  </a:schemeClr>
                </a:solidFill>
                <a:latin typeface="Arial Narrow" pitchFamily="34" charset="0"/>
              </a:rPr>
              <a:t> be in Kelvin</a:t>
            </a:r>
          </a:p>
          <a:p>
            <a:pPr marL="274320" indent="-274320" defTabSz="914400">
              <a:lnSpc>
                <a:spcPct val="120000"/>
              </a:lnSpc>
              <a:spcBef>
                <a:spcPts val="600"/>
              </a:spcBef>
              <a:buClr>
                <a:srgbClr val="FFC000"/>
              </a:buClr>
              <a:buSzPct val="85000"/>
            </a:pPr>
            <a:r>
              <a:rPr lang="en-US" sz="2800" b="1" i="1" dirty="0" smtClean="0">
                <a:solidFill>
                  <a:schemeClr val="accent6">
                    <a:lumMod val="50000"/>
                  </a:schemeClr>
                </a:solidFill>
                <a:latin typeface="Arial Narrow" pitchFamily="34" charset="0"/>
              </a:rPr>
              <a:t>    T</a:t>
            </a:r>
            <a:r>
              <a:rPr lang="en-US" sz="2800" b="1" dirty="0" smtClean="0">
                <a:solidFill>
                  <a:schemeClr val="accent6">
                    <a:lumMod val="50000"/>
                  </a:schemeClr>
                </a:solidFill>
                <a:latin typeface="Arial Narrow" pitchFamily="34" charset="0"/>
              </a:rPr>
              <a:t> (K) = </a:t>
            </a:r>
            <a:r>
              <a:rPr lang="en-US" sz="2800" b="1" i="1" dirty="0" smtClean="0">
                <a:solidFill>
                  <a:schemeClr val="accent6">
                    <a:lumMod val="50000"/>
                  </a:schemeClr>
                </a:solidFill>
                <a:latin typeface="Arial Narrow" pitchFamily="34" charset="0"/>
              </a:rPr>
              <a:t>t</a:t>
            </a:r>
            <a:r>
              <a:rPr lang="en-US" sz="2800" b="1" dirty="0" smtClean="0">
                <a:solidFill>
                  <a:schemeClr val="accent6">
                    <a:lumMod val="50000"/>
                  </a:schemeClr>
                </a:solidFill>
                <a:latin typeface="Arial Narrow" pitchFamily="34" charset="0"/>
              </a:rPr>
              <a:t> (</a:t>
            </a:r>
            <a:r>
              <a:rPr lang="en-US" sz="2800" b="1" baseline="30000" dirty="0" err="1" smtClean="0">
                <a:solidFill>
                  <a:schemeClr val="accent6">
                    <a:lumMod val="50000"/>
                  </a:schemeClr>
                </a:solidFill>
                <a:latin typeface="Arial Narrow" pitchFamily="34" charset="0"/>
              </a:rPr>
              <a:t>0</a:t>
            </a:r>
            <a:r>
              <a:rPr lang="en-US" sz="2800" b="1" dirty="0" err="1" smtClean="0">
                <a:solidFill>
                  <a:schemeClr val="accent6">
                    <a:lumMod val="50000"/>
                  </a:schemeClr>
                </a:solidFill>
                <a:latin typeface="Arial Narrow" pitchFamily="34" charset="0"/>
              </a:rPr>
              <a:t>C</a:t>
            </a:r>
            <a:r>
              <a:rPr lang="en-US" sz="2800" b="1" dirty="0" smtClean="0">
                <a:solidFill>
                  <a:schemeClr val="accent6">
                    <a:lumMod val="50000"/>
                  </a:schemeClr>
                </a:solidFill>
                <a:latin typeface="Arial Narrow" pitchFamily="34" charset="0"/>
              </a:rPr>
              <a:t>) + 273.15 </a:t>
            </a: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6"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Another form of Charles’s Law</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624757" y="1137312"/>
            <a:ext cx="10566400" cy="2031325"/>
          </a:xfrm>
          <a:prstGeom prst="rect">
            <a:avLst/>
          </a:prstGeom>
          <a:noFill/>
          <a:ln w="9525">
            <a:noFill/>
            <a:miter lim="800000"/>
            <a:headEnd/>
            <a:tailEnd/>
          </a:ln>
        </p:spPr>
        <p:txBody>
          <a:bodyPr wrap="square">
            <a:spAutoFit/>
          </a:bodyPr>
          <a:lstStyle/>
          <a:p>
            <a:pPr algn="l">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 </a:t>
            </a:r>
            <a:r>
              <a:rPr lang="en-US" sz="2800" b="1" dirty="0">
                <a:solidFill>
                  <a:schemeClr val="accent6">
                    <a:lumMod val="50000"/>
                  </a:schemeClr>
                </a:solidFill>
                <a:latin typeface="Arial Narrow" pitchFamily="34" charset="0"/>
              </a:rPr>
              <a:t>sample of carbon monoxide gas occupies 3.20 L at 125 </a:t>
            </a:r>
            <a:r>
              <a:rPr lang="en-US" sz="2800" b="1" baseline="30000" dirty="0">
                <a:solidFill>
                  <a:schemeClr val="accent6">
                    <a:lumMod val="50000"/>
                  </a:schemeClr>
                </a:solidFill>
                <a:latin typeface="Arial Narrow" pitchFamily="34" charset="0"/>
              </a:rPr>
              <a:t>0</a:t>
            </a:r>
            <a:r>
              <a:rPr lang="en-US" sz="2800" b="1" dirty="0">
                <a:solidFill>
                  <a:schemeClr val="accent6">
                    <a:lumMod val="50000"/>
                  </a:schemeClr>
                </a:solidFill>
                <a:latin typeface="Arial Narrow" pitchFamily="34" charset="0"/>
              </a:rPr>
              <a:t>C.  At what temperature will the gas occupy a volume of 1.54 L if the pressure remains constant</a:t>
            </a:r>
            <a:r>
              <a:rPr lang="en-US" sz="2800" b="1" dirty="0" smtClean="0">
                <a:solidFill>
                  <a:schemeClr val="accent6">
                    <a:lumMod val="50000"/>
                  </a:schemeClr>
                </a:solidFill>
                <a:latin typeface="Arial Narrow" pitchFamily="34" charset="0"/>
              </a:rPr>
              <a:t>?</a:t>
            </a:r>
          </a:p>
          <a:p>
            <a:pPr algn="l">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We know,                                                                 Given,</a:t>
            </a:r>
            <a:endParaRPr lang="en-US" sz="2800" b="1" dirty="0">
              <a:solidFill>
                <a:schemeClr val="accent6">
                  <a:lumMod val="50000"/>
                </a:schemeClr>
              </a:solidFill>
              <a:latin typeface="Arial Narrow" pitchFamily="34" charset="0"/>
            </a:endParaRPr>
          </a:p>
        </p:txBody>
      </p:sp>
      <p:sp>
        <p:nvSpPr>
          <p:cNvPr id="16389" name="Text Box 5"/>
          <p:cNvSpPr txBox="1">
            <a:spLocks noChangeArrowheads="1"/>
          </p:cNvSpPr>
          <p:nvPr/>
        </p:nvSpPr>
        <p:spPr bwMode="auto">
          <a:xfrm>
            <a:off x="8548927" y="2829164"/>
            <a:ext cx="1643399" cy="52322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V</a:t>
            </a:r>
            <a:r>
              <a:rPr lang="en-US" sz="2800" b="1" baseline="-25000" dirty="0" err="1">
                <a:solidFill>
                  <a:schemeClr val="accent6">
                    <a:lumMod val="50000"/>
                  </a:schemeClr>
                </a:solidFill>
                <a:latin typeface="Arial Narrow" pitchFamily="34" charset="0"/>
              </a:rPr>
              <a:t>1</a:t>
            </a:r>
            <a:r>
              <a:rPr lang="en-US" sz="2800" b="1" dirty="0">
                <a:solidFill>
                  <a:schemeClr val="accent6">
                    <a:lumMod val="50000"/>
                  </a:schemeClr>
                </a:solidFill>
                <a:latin typeface="Arial Narrow" pitchFamily="34" charset="0"/>
              </a:rPr>
              <a:t> = 3.20 L</a:t>
            </a:r>
            <a:endParaRPr lang="en-US" sz="2800" b="1" baseline="-25000" dirty="0">
              <a:solidFill>
                <a:schemeClr val="accent6">
                  <a:lumMod val="50000"/>
                </a:schemeClr>
              </a:solidFill>
              <a:latin typeface="Arial Narrow" pitchFamily="34" charset="0"/>
            </a:endParaRPr>
          </a:p>
        </p:txBody>
      </p:sp>
      <p:sp>
        <p:nvSpPr>
          <p:cNvPr id="16390" name="Text Box 6"/>
          <p:cNvSpPr txBox="1">
            <a:spLocks noChangeArrowheads="1"/>
          </p:cNvSpPr>
          <p:nvPr/>
        </p:nvSpPr>
        <p:spPr bwMode="auto">
          <a:xfrm>
            <a:off x="8630813" y="4225594"/>
            <a:ext cx="1784463" cy="52322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T</a:t>
            </a:r>
            <a:r>
              <a:rPr lang="en-US" sz="2800" b="1" baseline="-25000" dirty="0" err="1">
                <a:solidFill>
                  <a:schemeClr val="accent6">
                    <a:lumMod val="50000"/>
                  </a:schemeClr>
                </a:solidFill>
                <a:latin typeface="Arial Narrow" pitchFamily="34" charset="0"/>
              </a:rPr>
              <a:t>1</a:t>
            </a:r>
            <a:r>
              <a:rPr lang="en-US" sz="2800" b="1" dirty="0">
                <a:solidFill>
                  <a:schemeClr val="accent6">
                    <a:lumMod val="50000"/>
                  </a:schemeClr>
                </a:solidFill>
                <a:latin typeface="Arial Narrow" pitchFamily="34" charset="0"/>
              </a:rPr>
              <a:t> = </a:t>
            </a:r>
            <a:r>
              <a:rPr lang="en-US" sz="2800" b="1" dirty="0" smtClean="0">
                <a:solidFill>
                  <a:schemeClr val="accent6">
                    <a:lumMod val="50000"/>
                  </a:schemeClr>
                </a:solidFill>
                <a:latin typeface="Arial Narrow" pitchFamily="34" charset="0"/>
              </a:rPr>
              <a:t>125 </a:t>
            </a:r>
            <a:r>
              <a:rPr lang="en-US" sz="2800" b="1" baseline="30000" dirty="0" err="1" smtClean="0">
                <a:solidFill>
                  <a:schemeClr val="accent6">
                    <a:lumMod val="50000"/>
                  </a:schemeClr>
                </a:solidFill>
                <a:latin typeface="Arial Narrow" pitchFamily="34" charset="0"/>
              </a:rPr>
              <a:t>0</a:t>
            </a:r>
            <a:r>
              <a:rPr lang="en-US" sz="2800" b="1" dirty="0" err="1" smtClean="0">
                <a:solidFill>
                  <a:schemeClr val="accent6">
                    <a:lumMod val="50000"/>
                  </a:schemeClr>
                </a:solidFill>
                <a:latin typeface="Arial Narrow" pitchFamily="34" charset="0"/>
              </a:rPr>
              <a:t>C</a:t>
            </a:r>
            <a:r>
              <a:rPr lang="en-US" sz="2800" b="1" dirty="0" smtClean="0">
                <a:solidFill>
                  <a:schemeClr val="accent6">
                    <a:lumMod val="50000"/>
                  </a:schemeClr>
                </a:solidFill>
                <a:latin typeface="Arial Narrow" pitchFamily="34" charset="0"/>
              </a:rPr>
              <a:t> </a:t>
            </a:r>
            <a:endParaRPr lang="en-US" sz="2800" b="1" baseline="-25000" dirty="0">
              <a:solidFill>
                <a:schemeClr val="accent6">
                  <a:lumMod val="50000"/>
                </a:schemeClr>
              </a:solidFill>
              <a:latin typeface="Arial Narrow" pitchFamily="34" charset="0"/>
            </a:endParaRPr>
          </a:p>
        </p:txBody>
      </p:sp>
      <p:sp>
        <p:nvSpPr>
          <p:cNvPr id="16391" name="Text Box 7"/>
          <p:cNvSpPr txBox="1">
            <a:spLocks noChangeArrowheads="1"/>
          </p:cNvSpPr>
          <p:nvPr/>
        </p:nvSpPr>
        <p:spPr bwMode="auto">
          <a:xfrm>
            <a:off x="8572210" y="3499490"/>
            <a:ext cx="1643399" cy="523220"/>
          </a:xfrm>
          <a:prstGeom prst="rect">
            <a:avLst/>
          </a:prstGeom>
          <a:noFill/>
          <a:ln w="9525">
            <a:noFill/>
            <a:miter lim="800000"/>
            <a:headEnd/>
            <a:tailEnd/>
          </a:ln>
        </p:spPr>
        <p:txBody>
          <a:bodyPr wrap="none">
            <a:spAutoFit/>
          </a:bodyPr>
          <a:lstStyle/>
          <a:p>
            <a:pPr algn="l"/>
            <a:r>
              <a:rPr lang="en-US" sz="2800" b="1">
                <a:solidFill>
                  <a:schemeClr val="accent6">
                    <a:lumMod val="50000"/>
                  </a:schemeClr>
                </a:solidFill>
                <a:latin typeface="Arial Narrow" pitchFamily="34" charset="0"/>
              </a:rPr>
              <a:t>V</a:t>
            </a:r>
            <a:r>
              <a:rPr lang="en-US" sz="2800" b="1" baseline="-25000">
                <a:solidFill>
                  <a:schemeClr val="accent6">
                    <a:lumMod val="50000"/>
                  </a:schemeClr>
                </a:solidFill>
                <a:latin typeface="Arial Narrow" pitchFamily="34" charset="0"/>
              </a:rPr>
              <a:t>2</a:t>
            </a:r>
            <a:r>
              <a:rPr lang="en-US" sz="2800" b="1">
                <a:solidFill>
                  <a:schemeClr val="accent6">
                    <a:lumMod val="50000"/>
                  </a:schemeClr>
                </a:solidFill>
                <a:latin typeface="Arial Narrow" pitchFamily="34" charset="0"/>
              </a:rPr>
              <a:t> = 1.54 L</a:t>
            </a:r>
            <a:endParaRPr lang="en-US" sz="2800" b="1" baseline="-25000">
              <a:solidFill>
                <a:schemeClr val="accent6">
                  <a:lumMod val="50000"/>
                </a:schemeClr>
              </a:solidFill>
              <a:latin typeface="Arial Narrow" pitchFamily="34" charset="0"/>
            </a:endParaRPr>
          </a:p>
        </p:txBody>
      </p:sp>
      <p:sp>
        <p:nvSpPr>
          <p:cNvPr id="16392" name="Text Box 8"/>
          <p:cNvSpPr txBox="1">
            <a:spLocks noChangeArrowheads="1"/>
          </p:cNvSpPr>
          <p:nvPr/>
        </p:nvSpPr>
        <p:spPr bwMode="auto">
          <a:xfrm>
            <a:off x="8694092" y="4841330"/>
            <a:ext cx="987771" cy="523220"/>
          </a:xfrm>
          <a:prstGeom prst="rect">
            <a:avLst/>
          </a:prstGeom>
          <a:noFill/>
          <a:ln w="9525">
            <a:noFill/>
            <a:miter lim="800000"/>
            <a:headEnd/>
            <a:tailEnd/>
          </a:ln>
        </p:spPr>
        <p:txBody>
          <a:bodyPr wrap="none">
            <a:spAutoFit/>
          </a:bodyPr>
          <a:lstStyle/>
          <a:p>
            <a:pPr algn="l"/>
            <a:r>
              <a:rPr lang="en-US" sz="2800" b="1" dirty="0" err="1">
                <a:solidFill>
                  <a:schemeClr val="accent6">
                    <a:lumMod val="50000"/>
                  </a:schemeClr>
                </a:solidFill>
                <a:latin typeface="Arial Narrow" pitchFamily="34" charset="0"/>
              </a:rPr>
              <a:t>T</a:t>
            </a:r>
            <a:r>
              <a:rPr lang="en-US" sz="2800" b="1" baseline="-25000" dirty="0" err="1">
                <a:solidFill>
                  <a:schemeClr val="accent6">
                    <a:lumMod val="50000"/>
                  </a:schemeClr>
                </a:solidFill>
                <a:latin typeface="Arial Narrow" pitchFamily="34" charset="0"/>
              </a:rPr>
              <a:t>2</a:t>
            </a:r>
            <a:r>
              <a:rPr lang="en-US" sz="2800" b="1" dirty="0">
                <a:solidFill>
                  <a:schemeClr val="accent6">
                    <a:lumMod val="50000"/>
                  </a:schemeClr>
                </a:solidFill>
                <a:latin typeface="Arial Narrow" pitchFamily="34" charset="0"/>
              </a:rPr>
              <a:t> = ?</a:t>
            </a:r>
            <a:endParaRPr lang="en-US" sz="2800" b="1" baseline="-25000" dirty="0">
              <a:solidFill>
                <a:schemeClr val="accent6">
                  <a:lumMod val="50000"/>
                </a:schemeClr>
              </a:solidFill>
              <a:latin typeface="Arial Narrow" pitchFamily="34" charset="0"/>
            </a:endParaRPr>
          </a:p>
        </p:txBody>
      </p:sp>
      <p:sp>
        <p:nvSpPr>
          <p:cNvPr id="16393" name="Text Box 9"/>
          <p:cNvSpPr txBox="1">
            <a:spLocks noChangeArrowheads="1"/>
          </p:cNvSpPr>
          <p:nvPr/>
        </p:nvSpPr>
        <p:spPr bwMode="auto">
          <a:xfrm>
            <a:off x="1470231" y="4371939"/>
            <a:ext cx="1217000" cy="523220"/>
          </a:xfrm>
          <a:prstGeom prst="rect">
            <a:avLst/>
          </a:prstGeom>
          <a:noFill/>
          <a:ln w="9525">
            <a:noFill/>
            <a:miter lim="800000"/>
            <a:headEnd/>
            <a:tailEnd/>
          </a:ln>
        </p:spPr>
        <p:txBody>
          <a:bodyPr wrap="none">
            <a:spAutoFit/>
          </a:bodyPr>
          <a:lstStyle/>
          <a:p>
            <a:pPr algn="l"/>
            <a:r>
              <a:rPr lang="en-US" sz="2800" b="1" dirty="0" err="1">
                <a:solidFill>
                  <a:schemeClr val="accent6">
                    <a:lumMod val="50000"/>
                  </a:schemeClr>
                </a:solidFill>
                <a:latin typeface="Arial Narrow" pitchFamily="34" charset="0"/>
              </a:rPr>
              <a:t>T</a:t>
            </a:r>
            <a:r>
              <a:rPr lang="en-US" sz="2800" b="1" baseline="-25000" dirty="0" err="1">
                <a:solidFill>
                  <a:schemeClr val="accent6">
                    <a:lumMod val="50000"/>
                  </a:schemeClr>
                </a:solidFill>
                <a:latin typeface="Arial Narrow" pitchFamily="34" charset="0"/>
              </a:rPr>
              <a:t>2</a:t>
            </a:r>
            <a:r>
              <a:rPr lang="en-US" sz="2800" b="1" dirty="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 </a:t>
            </a:r>
            <a:endParaRPr lang="en-US" sz="2800" b="1" dirty="0">
              <a:solidFill>
                <a:schemeClr val="accent6">
                  <a:lumMod val="50000"/>
                </a:schemeClr>
              </a:solidFill>
              <a:latin typeface="Arial Narrow" pitchFamily="34" charset="0"/>
            </a:endParaRPr>
          </a:p>
        </p:txBody>
      </p:sp>
      <p:grpSp>
        <p:nvGrpSpPr>
          <p:cNvPr id="2" name="Group 10"/>
          <p:cNvGrpSpPr>
            <a:grpSpLocks/>
          </p:cNvGrpSpPr>
          <p:nvPr/>
        </p:nvGrpSpPr>
        <p:grpSpPr bwMode="auto">
          <a:xfrm>
            <a:off x="2638502" y="4178266"/>
            <a:ext cx="1290912" cy="1057276"/>
            <a:chOff x="1542" y="2928"/>
            <a:chExt cx="764" cy="666"/>
          </a:xfrm>
        </p:grpSpPr>
        <p:sp>
          <p:nvSpPr>
            <p:cNvPr id="25621" name="Text Box 11"/>
            <p:cNvSpPr txBox="1">
              <a:spLocks noChangeArrowheads="1"/>
            </p:cNvSpPr>
            <p:nvPr/>
          </p:nvSpPr>
          <p:spPr bwMode="auto">
            <a:xfrm>
              <a:off x="1542" y="2928"/>
              <a:ext cx="523"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V</a:t>
              </a:r>
              <a:r>
                <a:rPr lang="en-US" sz="2800" b="1" baseline="-25000">
                  <a:solidFill>
                    <a:schemeClr val="accent6">
                      <a:lumMod val="50000"/>
                    </a:schemeClr>
                  </a:solidFill>
                  <a:latin typeface="Arial Narrow" pitchFamily="34" charset="0"/>
                </a:rPr>
                <a:t>2</a:t>
              </a:r>
              <a:r>
                <a:rPr lang="en-US" sz="2800" b="1">
                  <a:solidFill>
                    <a:schemeClr val="accent6">
                      <a:lumMod val="50000"/>
                    </a:schemeClr>
                  </a:solidFill>
                  <a:latin typeface="Arial Narrow" pitchFamily="34" charset="0"/>
                </a:rPr>
                <a:t> x T</a:t>
              </a:r>
              <a:r>
                <a:rPr lang="en-US" sz="2800" b="1" baseline="-25000">
                  <a:solidFill>
                    <a:schemeClr val="accent6">
                      <a:lumMod val="50000"/>
                    </a:schemeClr>
                  </a:solidFill>
                  <a:latin typeface="Arial Narrow" pitchFamily="34" charset="0"/>
                </a:rPr>
                <a:t>1</a:t>
              </a:r>
              <a:endParaRPr lang="en-US" sz="2800" b="1">
                <a:solidFill>
                  <a:schemeClr val="accent6">
                    <a:lumMod val="50000"/>
                  </a:schemeClr>
                </a:solidFill>
                <a:latin typeface="Arial Narrow" pitchFamily="34" charset="0"/>
              </a:endParaRPr>
            </a:p>
          </p:txBody>
        </p:sp>
        <p:sp>
          <p:nvSpPr>
            <p:cNvPr id="25622" name="Line 12"/>
            <p:cNvSpPr>
              <a:spLocks noChangeShapeType="1"/>
            </p:cNvSpPr>
            <p:nvPr/>
          </p:nvSpPr>
          <p:spPr bwMode="auto">
            <a:xfrm>
              <a:off x="1586" y="3259"/>
              <a:ext cx="720"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25623" name="Text Box 13"/>
            <p:cNvSpPr txBox="1">
              <a:spLocks noChangeArrowheads="1"/>
            </p:cNvSpPr>
            <p:nvPr/>
          </p:nvSpPr>
          <p:spPr bwMode="auto">
            <a:xfrm>
              <a:off x="1771" y="3264"/>
              <a:ext cx="236"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V</a:t>
              </a:r>
              <a:r>
                <a:rPr lang="en-US" sz="2800" b="1" baseline="-25000">
                  <a:solidFill>
                    <a:schemeClr val="accent6">
                      <a:lumMod val="50000"/>
                    </a:schemeClr>
                  </a:solidFill>
                  <a:latin typeface="Arial Narrow" pitchFamily="34" charset="0"/>
                </a:rPr>
                <a:t>1</a:t>
              </a:r>
              <a:endParaRPr lang="en-US" sz="2800" b="1">
                <a:solidFill>
                  <a:schemeClr val="accent6">
                    <a:lumMod val="50000"/>
                  </a:schemeClr>
                </a:solidFill>
                <a:latin typeface="Arial Narrow" pitchFamily="34" charset="0"/>
              </a:endParaRPr>
            </a:p>
          </p:txBody>
        </p:sp>
      </p:grpSp>
      <p:grpSp>
        <p:nvGrpSpPr>
          <p:cNvPr id="3" name="Group 14"/>
          <p:cNvGrpSpPr>
            <a:grpSpLocks/>
          </p:cNvGrpSpPr>
          <p:nvPr/>
        </p:nvGrpSpPr>
        <p:grpSpPr bwMode="auto">
          <a:xfrm>
            <a:off x="2294814" y="5143153"/>
            <a:ext cx="3231391" cy="930274"/>
            <a:chOff x="2049" y="2896"/>
            <a:chExt cx="2411" cy="586"/>
          </a:xfrm>
        </p:grpSpPr>
        <p:sp>
          <p:nvSpPr>
            <p:cNvPr id="25617" name="Text Box 15"/>
            <p:cNvSpPr txBox="1">
              <a:spLocks noChangeArrowheads="1"/>
            </p:cNvSpPr>
            <p:nvPr/>
          </p:nvSpPr>
          <p:spPr bwMode="auto">
            <a:xfrm>
              <a:off x="2470" y="2896"/>
              <a:ext cx="1197"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1.54 L x 398.15 K</a:t>
              </a:r>
            </a:p>
          </p:txBody>
        </p:sp>
        <p:sp>
          <p:nvSpPr>
            <p:cNvPr id="25618" name="Line 16"/>
            <p:cNvSpPr>
              <a:spLocks noChangeShapeType="1"/>
            </p:cNvSpPr>
            <p:nvPr/>
          </p:nvSpPr>
          <p:spPr bwMode="auto">
            <a:xfrm>
              <a:off x="2348" y="3188"/>
              <a:ext cx="2112"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25619" name="Text Box 17"/>
            <p:cNvSpPr txBox="1">
              <a:spLocks noChangeArrowheads="1"/>
            </p:cNvSpPr>
            <p:nvPr/>
          </p:nvSpPr>
          <p:spPr bwMode="auto">
            <a:xfrm>
              <a:off x="3035" y="3152"/>
              <a:ext cx="481"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3.20 L</a:t>
              </a:r>
            </a:p>
          </p:txBody>
        </p:sp>
        <p:sp>
          <p:nvSpPr>
            <p:cNvPr id="25620" name="Text Box 18"/>
            <p:cNvSpPr txBox="1">
              <a:spLocks noChangeArrowheads="1"/>
            </p:cNvSpPr>
            <p:nvPr/>
          </p:nvSpPr>
          <p:spPr bwMode="auto">
            <a:xfrm>
              <a:off x="2049" y="3017"/>
              <a:ext cx="168"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a:t>
              </a:r>
            </a:p>
          </p:txBody>
        </p:sp>
      </p:grpSp>
      <p:sp>
        <p:nvSpPr>
          <p:cNvPr id="16403" name="Text Box 19"/>
          <p:cNvSpPr txBox="1">
            <a:spLocks noChangeArrowheads="1"/>
          </p:cNvSpPr>
          <p:nvPr/>
        </p:nvSpPr>
        <p:spPr bwMode="auto">
          <a:xfrm>
            <a:off x="2324635" y="6031279"/>
            <a:ext cx="1305165" cy="52322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a:t>
            </a:r>
            <a:r>
              <a:rPr lang="en-US" sz="2800" b="1" dirty="0" smtClean="0">
                <a:ln>
                  <a:solidFill>
                    <a:schemeClr val="bg1"/>
                  </a:solidFill>
                </a:ln>
                <a:solidFill>
                  <a:srgbClr val="FFC000"/>
                </a:solidFill>
                <a:latin typeface="Arial Narrow" pitchFamily="34" charset="0"/>
              </a:rPr>
              <a:t>192 </a:t>
            </a:r>
            <a:r>
              <a:rPr lang="en-US" sz="2800" b="1" dirty="0">
                <a:ln>
                  <a:solidFill>
                    <a:schemeClr val="bg1"/>
                  </a:solidFill>
                </a:ln>
                <a:solidFill>
                  <a:srgbClr val="FFC000"/>
                </a:solidFill>
                <a:latin typeface="Arial Narrow" pitchFamily="34" charset="0"/>
              </a:rPr>
              <a:t>K</a:t>
            </a:r>
          </a:p>
        </p:txBody>
      </p:sp>
      <p:sp>
        <p:nvSpPr>
          <p:cNvPr id="16404" name="Line 20"/>
          <p:cNvSpPr>
            <a:spLocks noChangeShapeType="1"/>
          </p:cNvSpPr>
          <p:nvPr/>
        </p:nvSpPr>
        <p:spPr bwMode="auto">
          <a:xfrm flipV="1">
            <a:off x="3450230" y="5265534"/>
            <a:ext cx="424597" cy="323068"/>
          </a:xfrm>
          <a:prstGeom prst="line">
            <a:avLst/>
          </a:prstGeom>
          <a:noFill/>
          <a:ln w="28575">
            <a:solidFill>
              <a:srgbClr val="FF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16405" name="Line 21"/>
          <p:cNvSpPr>
            <a:spLocks noChangeShapeType="1"/>
          </p:cNvSpPr>
          <p:nvPr/>
        </p:nvSpPr>
        <p:spPr bwMode="auto">
          <a:xfrm flipV="1">
            <a:off x="4275161" y="5743205"/>
            <a:ext cx="391236" cy="239097"/>
          </a:xfrm>
          <a:prstGeom prst="line">
            <a:avLst/>
          </a:prstGeom>
          <a:noFill/>
          <a:ln w="28575">
            <a:solidFill>
              <a:srgbClr val="FF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16408" name="Text Box 24"/>
          <p:cNvSpPr txBox="1">
            <a:spLocks noChangeArrowheads="1"/>
          </p:cNvSpPr>
          <p:nvPr/>
        </p:nvSpPr>
        <p:spPr bwMode="auto">
          <a:xfrm>
            <a:off x="1382518" y="3655099"/>
            <a:ext cx="2145139" cy="52322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V</a:t>
            </a:r>
            <a:r>
              <a:rPr lang="en-US" sz="2800" b="1" baseline="-25000" dirty="0" err="1">
                <a:solidFill>
                  <a:schemeClr val="accent6">
                    <a:lumMod val="50000"/>
                  </a:schemeClr>
                </a:solidFill>
                <a:latin typeface="Arial Narrow" pitchFamily="34" charset="0"/>
              </a:rPr>
              <a:t>1</a:t>
            </a:r>
            <a:r>
              <a:rPr lang="en-US" sz="2800" b="1" baseline="-25000" dirty="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T</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 </a:t>
            </a:r>
            <a:r>
              <a:rPr lang="en-US" sz="2800" b="1" dirty="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V</a:t>
            </a:r>
            <a:r>
              <a:rPr lang="en-US" sz="2800" b="1" baseline="-25000" dirty="0" err="1" smtClean="0">
                <a:solidFill>
                  <a:schemeClr val="accent6">
                    <a:lumMod val="50000"/>
                  </a:schemeClr>
                </a:solidFill>
                <a:latin typeface="Arial Narrow" pitchFamily="34" charset="0"/>
              </a:rPr>
              <a:t>2</a:t>
            </a:r>
            <a:r>
              <a:rPr lang="en-US" sz="2800" b="1" baseline="-25000" dirty="0" smtClean="0">
                <a:solidFill>
                  <a:schemeClr val="accent6">
                    <a:lumMod val="50000"/>
                  </a:schemeClr>
                </a:solidFill>
                <a:latin typeface="Arial Narrow" pitchFamily="34" charset="0"/>
              </a:rPr>
              <a:t> </a:t>
            </a:r>
            <a:r>
              <a:rPr lang="en-US" sz="2800" b="1" dirty="0">
                <a:solidFill>
                  <a:schemeClr val="accent6">
                    <a:lumMod val="50000"/>
                  </a:schemeClr>
                </a:solidFill>
                <a:latin typeface="Arial Narrow" pitchFamily="34" charset="0"/>
              </a:rPr>
              <a:t>/</a:t>
            </a:r>
            <a:r>
              <a:rPr lang="en-US" sz="2800" b="1" dirty="0" err="1">
                <a:solidFill>
                  <a:schemeClr val="accent6">
                    <a:lumMod val="50000"/>
                  </a:schemeClr>
                </a:solidFill>
                <a:latin typeface="Arial Narrow" pitchFamily="34" charset="0"/>
              </a:rPr>
              <a:t>T</a:t>
            </a:r>
            <a:r>
              <a:rPr lang="en-US" sz="2800" b="1" baseline="-25000" dirty="0" err="1">
                <a:solidFill>
                  <a:schemeClr val="accent6">
                    <a:lumMod val="50000"/>
                  </a:schemeClr>
                </a:solidFill>
                <a:latin typeface="Arial Narrow" pitchFamily="34" charset="0"/>
              </a:rPr>
              <a:t>2</a:t>
            </a:r>
            <a:endParaRPr lang="en-US" sz="2800" b="1" dirty="0">
              <a:solidFill>
                <a:schemeClr val="accent6">
                  <a:lumMod val="50000"/>
                </a:schemeClr>
              </a:solidFill>
              <a:latin typeface="Arial Narrow" pitchFamily="34" charset="0"/>
            </a:endParaRPr>
          </a:p>
        </p:txBody>
      </p:sp>
      <p:sp>
        <p:nvSpPr>
          <p:cNvPr id="16409" name="Oval 25"/>
          <p:cNvSpPr>
            <a:spLocks noChangeArrowheads="1"/>
          </p:cNvSpPr>
          <p:nvPr/>
        </p:nvSpPr>
        <p:spPr bwMode="auto">
          <a:xfrm>
            <a:off x="9840036" y="4211762"/>
            <a:ext cx="552193" cy="519893"/>
          </a:xfrm>
          <a:prstGeom prst="ellipse">
            <a:avLst/>
          </a:prstGeom>
          <a:noFill/>
          <a:ln w="28575">
            <a:solidFill>
              <a:srgbClr val="FF0000"/>
            </a:solidFill>
            <a:round/>
            <a:headEnd/>
            <a:tailEnd/>
          </a:ln>
        </p:spPr>
        <p:txBody>
          <a:bodyPr wrap="none" anchor="ctr"/>
          <a:lstStyle/>
          <a:p>
            <a:endParaRPr lang="en-GB" sz="2800" b="1">
              <a:solidFill>
                <a:schemeClr val="accent6">
                  <a:lumMod val="50000"/>
                </a:schemeClr>
              </a:solidFill>
              <a:latin typeface="Arial Narrow" pitchFamily="34" charset="0"/>
            </a:endParaRPr>
          </a:p>
        </p:txBody>
      </p:sp>
      <p:sp>
        <p:nvSpPr>
          <p:cNvPr id="16410" name="Text Box 26"/>
          <p:cNvSpPr txBox="1">
            <a:spLocks noChangeArrowheads="1"/>
          </p:cNvSpPr>
          <p:nvPr/>
        </p:nvSpPr>
        <p:spPr bwMode="auto">
          <a:xfrm>
            <a:off x="1356360" y="3102094"/>
            <a:ext cx="5775960" cy="523220"/>
          </a:xfrm>
          <a:prstGeom prst="rect">
            <a:avLst/>
          </a:prstGeom>
          <a:noFill/>
          <a:ln w="9525">
            <a:noFill/>
            <a:miter lim="800000"/>
            <a:headEnd/>
            <a:tailEnd/>
          </a:ln>
        </p:spPr>
        <p:txBody>
          <a:bodyPr wrap="square">
            <a:spAutoFit/>
          </a:bodyPr>
          <a:lstStyle/>
          <a:p>
            <a:pPr algn="l"/>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T</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       = </a:t>
            </a:r>
            <a:r>
              <a:rPr lang="en-US" sz="2800" b="1" dirty="0">
                <a:solidFill>
                  <a:schemeClr val="accent6">
                    <a:lumMod val="50000"/>
                  </a:schemeClr>
                </a:solidFill>
                <a:latin typeface="Arial Narrow" pitchFamily="34" charset="0"/>
              </a:rPr>
              <a:t>125 (</a:t>
            </a:r>
            <a:r>
              <a:rPr lang="en-US" sz="2800" b="1" baseline="30000" dirty="0" err="1">
                <a:solidFill>
                  <a:schemeClr val="accent6">
                    <a:lumMod val="50000"/>
                  </a:schemeClr>
                </a:solidFill>
                <a:latin typeface="Arial Narrow" pitchFamily="34" charset="0"/>
              </a:rPr>
              <a:t>0</a:t>
            </a:r>
            <a:r>
              <a:rPr lang="en-US" sz="2800" b="1" dirty="0" err="1">
                <a:solidFill>
                  <a:schemeClr val="accent6">
                    <a:lumMod val="50000"/>
                  </a:schemeClr>
                </a:solidFill>
                <a:latin typeface="Arial Narrow" pitchFamily="34" charset="0"/>
              </a:rPr>
              <a:t>C</a:t>
            </a:r>
            <a:r>
              <a:rPr lang="en-US" sz="2800" b="1" dirty="0">
                <a:solidFill>
                  <a:schemeClr val="accent6">
                    <a:lumMod val="50000"/>
                  </a:schemeClr>
                </a:solidFill>
                <a:latin typeface="Arial Narrow" pitchFamily="34" charset="0"/>
              </a:rPr>
              <a:t>) + 273.15 (K) = 398.15 K</a:t>
            </a:r>
            <a:endParaRPr lang="en-US" sz="2800" b="1" baseline="-25000" dirty="0">
              <a:solidFill>
                <a:schemeClr val="accent6">
                  <a:lumMod val="50000"/>
                </a:schemeClr>
              </a:solidFill>
              <a:latin typeface="Arial Narrow" pitchFamily="34" charset="0"/>
            </a:endParaRPr>
          </a:p>
        </p:txBody>
      </p:sp>
      <p:sp>
        <p:nvSpPr>
          <p:cNvPr id="25"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Exercise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wipe(left)">
                                      <p:cBhvr>
                                        <p:cTn id="7" dur="500"/>
                                        <p:tgtEl>
                                          <p:spTgt spid="1638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6391"/>
                                        </p:tgtEl>
                                        <p:attrNameLst>
                                          <p:attrName>style.visibility</p:attrName>
                                        </p:attrNameLst>
                                      </p:cBhvr>
                                      <p:to>
                                        <p:strVal val="visible"/>
                                      </p:to>
                                    </p:set>
                                    <p:animEffect transition="in" filter="wipe(left)">
                                      <p:cBhvr>
                                        <p:cTn id="11" dur="500"/>
                                        <p:tgtEl>
                                          <p:spTgt spid="16391"/>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wipe(left)">
                                      <p:cBhvr>
                                        <p:cTn id="15" dur="500"/>
                                        <p:tgtEl>
                                          <p:spTgt spid="1639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6392"/>
                                        </p:tgtEl>
                                        <p:attrNameLst>
                                          <p:attrName>style.visibility</p:attrName>
                                        </p:attrNameLst>
                                      </p:cBhvr>
                                      <p:to>
                                        <p:strVal val="visible"/>
                                      </p:to>
                                    </p:set>
                                    <p:animEffect transition="in" filter="wipe(left)">
                                      <p:cBhvr>
                                        <p:cTn id="19" dur="500"/>
                                        <p:tgtEl>
                                          <p:spTgt spid="1639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408"/>
                                        </p:tgtEl>
                                        <p:attrNameLst>
                                          <p:attrName>style.visibility</p:attrName>
                                        </p:attrNameLst>
                                      </p:cBhvr>
                                      <p:to>
                                        <p:strVal val="visible"/>
                                      </p:to>
                                    </p:set>
                                    <p:animEffect transition="in" filter="wipe(left)">
                                      <p:cBhvr>
                                        <p:cTn id="24" dur="500"/>
                                        <p:tgtEl>
                                          <p:spTgt spid="1640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6409"/>
                                        </p:tgtEl>
                                        <p:attrNameLst>
                                          <p:attrName>style.visibility</p:attrName>
                                        </p:attrNameLst>
                                      </p:cBhvr>
                                      <p:to>
                                        <p:strVal val="visible"/>
                                      </p:to>
                                    </p:set>
                                    <p:animEffect transition="in" filter="dissolve">
                                      <p:cBhvr>
                                        <p:cTn id="29" dur="500"/>
                                        <p:tgtEl>
                                          <p:spTgt spid="1640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410"/>
                                        </p:tgtEl>
                                        <p:attrNameLst>
                                          <p:attrName>style.visibility</p:attrName>
                                        </p:attrNameLst>
                                      </p:cBhvr>
                                      <p:to>
                                        <p:strVal val="visible"/>
                                      </p:to>
                                    </p:set>
                                    <p:animEffect transition="in" filter="wipe(left)">
                                      <p:cBhvr>
                                        <p:cTn id="34" dur="500"/>
                                        <p:tgtEl>
                                          <p:spTgt spid="164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393"/>
                                        </p:tgtEl>
                                        <p:attrNameLst>
                                          <p:attrName>style.visibility</p:attrName>
                                        </p:attrNameLst>
                                      </p:cBhvr>
                                      <p:to>
                                        <p:strVal val="visible"/>
                                      </p:to>
                                    </p:set>
                                    <p:animEffect transition="in" filter="wipe(left)">
                                      <p:cBhvr>
                                        <p:cTn id="39" dur="500"/>
                                        <p:tgtEl>
                                          <p:spTgt spid="16393"/>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16404"/>
                                        </p:tgtEl>
                                        <p:attrNameLst>
                                          <p:attrName>style.visibility</p:attrName>
                                        </p:attrNameLst>
                                      </p:cBhvr>
                                      <p:to>
                                        <p:strVal val="visible"/>
                                      </p:to>
                                    </p:set>
                                    <p:animEffect transition="in" filter="wipe(left)">
                                      <p:cBhvr>
                                        <p:cTn id="51" dur="500"/>
                                        <p:tgtEl>
                                          <p:spTgt spid="16404"/>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16405"/>
                                        </p:tgtEl>
                                        <p:attrNameLst>
                                          <p:attrName>style.visibility</p:attrName>
                                        </p:attrNameLst>
                                      </p:cBhvr>
                                      <p:to>
                                        <p:strVal val="visible"/>
                                      </p:to>
                                    </p:set>
                                    <p:animEffect transition="in" filter="wipe(left)">
                                      <p:cBhvr>
                                        <p:cTn id="55" dur="500"/>
                                        <p:tgtEl>
                                          <p:spTgt spid="16405"/>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16403"/>
                                        </p:tgtEl>
                                        <p:attrNameLst>
                                          <p:attrName>style.visibility</p:attrName>
                                        </p:attrNameLst>
                                      </p:cBhvr>
                                      <p:to>
                                        <p:strVal val="visible"/>
                                      </p:to>
                                    </p:set>
                                    <p:animEffect transition="in" filter="wipe(left)">
                                      <p:cBhvr>
                                        <p:cTn id="59"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P spid="16390" grpId="0"/>
      <p:bldP spid="16391" grpId="0"/>
      <p:bldP spid="16392" grpId="0"/>
      <p:bldP spid="16393" grpId="0"/>
      <p:bldP spid="16403" grpId="0"/>
      <p:bldP spid="16404" grpId="0" animBg="1"/>
      <p:bldP spid="16405" grpId="0" animBg="1"/>
      <p:bldP spid="16408" grpId="0"/>
      <p:bldP spid="16409" grpId="0" animBg="1"/>
      <p:bldP spid="164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sz="half" idx="1"/>
          </p:nvPr>
        </p:nvSpPr>
        <p:spPr>
          <a:xfrm>
            <a:off x="2133600" y="4541520"/>
            <a:ext cx="7879080" cy="3657600"/>
          </a:xfrm>
        </p:spPr>
        <p:txBody>
          <a:bodyPr>
            <a:normAutofit/>
          </a:bodyPr>
          <a:lstStyle/>
          <a:p>
            <a:pPr algn="ctr">
              <a:buSzPct val="116000"/>
              <a:buFont typeface="Arial" pitchFamily="34" charset="0"/>
              <a:buChar char="•"/>
            </a:pPr>
            <a:r>
              <a:rPr lang="en-US" sz="2800" b="1" dirty="0" err="1" smtClean="0">
                <a:ln>
                  <a:solidFill>
                    <a:schemeClr val="bg1"/>
                  </a:solidFill>
                </a:ln>
                <a:solidFill>
                  <a:srgbClr val="FFC000"/>
                </a:solidFill>
                <a:latin typeface="Arial Narrow" pitchFamily="34" charset="0"/>
                <a:cs typeface="Arial" charset="0"/>
              </a:rPr>
              <a:t>Amedeo</a:t>
            </a:r>
            <a:r>
              <a:rPr lang="en-US" sz="2800" b="1" dirty="0" smtClean="0">
                <a:ln>
                  <a:solidFill>
                    <a:schemeClr val="bg1"/>
                  </a:solidFill>
                </a:ln>
                <a:solidFill>
                  <a:srgbClr val="FFC000"/>
                </a:solidFill>
                <a:latin typeface="Arial Narrow" pitchFamily="34" charset="0"/>
                <a:cs typeface="Arial" charset="0"/>
              </a:rPr>
              <a:t> Avogadro </a:t>
            </a:r>
            <a:r>
              <a:rPr lang="en-US" sz="2800" b="1" dirty="0" smtClean="0">
                <a:solidFill>
                  <a:schemeClr val="accent6">
                    <a:lumMod val="50000"/>
                  </a:schemeClr>
                </a:solidFill>
                <a:latin typeface="Arial Narrow" pitchFamily="34" charset="0"/>
                <a:cs typeface="Arial" charset="0"/>
              </a:rPr>
              <a:t>(1776 – 1856).  Italian mathematical physicist. His most famous work, now known as Avogadro’s law, was largely ignored his lifetime.</a:t>
            </a:r>
          </a:p>
        </p:txBody>
      </p:sp>
      <p:pic>
        <p:nvPicPr>
          <p:cNvPr id="35845" name="Picture 2"/>
          <p:cNvPicPr>
            <a:picLocks noGrp="1" noChangeAspect="1" noChangeArrowheads="1"/>
          </p:cNvPicPr>
          <p:nvPr>
            <p:ph sz="half" idx="2"/>
          </p:nvPr>
        </p:nvPicPr>
        <p:blipFill>
          <a:blip r:embed="rId2">
            <a:lum bright="-40000" contrast="-10000"/>
          </a:blip>
          <a:srcRect/>
          <a:stretch>
            <a:fillRect/>
          </a:stretch>
        </p:blipFill>
        <p:spPr>
          <a:xfrm>
            <a:off x="4093211" y="944880"/>
            <a:ext cx="3572933" cy="3703638"/>
          </a:xfrm>
          <a:prstGeom prst="rect">
            <a:avLst/>
          </a:prstGeom>
          <a:ln>
            <a:noFill/>
          </a:ln>
          <a:effectLst>
            <a:softEdge rad="112500"/>
          </a:effectLst>
        </p:spPr>
      </p:pic>
      <p:sp>
        <p:nvSpPr>
          <p:cNvPr id="6"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Volume-Amount Relationship: Avogadro’s Law</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91403" y="1246707"/>
            <a:ext cx="10945278" cy="6771084"/>
          </a:xfrm>
          <a:prstGeom prst="rect">
            <a:avLst/>
          </a:prstGeom>
        </p:spPr>
        <p:txBody>
          <a:bodyPr wrap="square">
            <a:spAutoFit/>
          </a:bodyPr>
          <a:lstStyle/>
          <a:p>
            <a:pPr>
              <a:buClr>
                <a:srgbClr val="FFC000"/>
              </a:buClr>
              <a:buFont typeface="Arial" pitchFamily="34" charset="0"/>
              <a:buChar char="•"/>
            </a:pPr>
            <a:r>
              <a:rPr lang="en-US" sz="2800" b="1" dirty="0" smtClean="0">
                <a:solidFill>
                  <a:schemeClr val="accent6">
                    <a:lumMod val="50000"/>
                  </a:schemeClr>
                </a:solidFill>
                <a:latin typeface="Arial Narrow" pitchFamily="34" charset="0"/>
              </a:rPr>
              <a:t>  </a:t>
            </a: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At constant pressure and temperature, the volume of a gas is directly proportional to the number of moles of the gas present</a:t>
            </a:r>
            <a:b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br>
            <a:endParaRPr lang="en-SG" sz="2800" b="1" spc="-100" dirty="0" smtClean="0">
              <a:ln w="3200">
                <a:solidFill>
                  <a:schemeClr val="bg1"/>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990600">
              <a:buClr>
                <a:srgbClr val="FFC000"/>
              </a:buClr>
            </a:pPr>
            <a:r>
              <a:rPr lang="en-US" sz="2800" b="1" i="1" dirty="0" smtClean="0">
                <a:ln>
                  <a:solidFill>
                    <a:schemeClr val="bg1"/>
                  </a:solidFill>
                </a:ln>
              </a:rPr>
              <a:t>  </a:t>
            </a:r>
            <a:r>
              <a:rPr lang="en-US" sz="2800" b="1" i="1" dirty="0" smtClean="0">
                <a:ln>
                  <a:solidFill>
                    <a:schemeClr val="bg1"/>
                  </a:solidFill>
                </a:ln>
                <a:solidFill>
                  <a:srgbClr val="FFC000"/>
                </a:solidFill>
                <a:latin typeface="Arial Narrow" pitchFamily="34" charset="0"/>
              </a:rPr>
              <a:t>V</a:t>
            </a:r>
            <a:r>
              <a:rPr lang="en-US" sz="2800" b="1" dirty="0" smtClean="0">
                <a:ln>
                  <a:solidFill>
                    <a:schemeClr val="bg1"/>
                  </a:solidFill>
                </a:ln>
                <a:solidFill>
                  <a:srgbClr val="FFC000"/>
                </a:solidFill>
                <a:latin typeface="Arial Narrow" pitchFamily="34" charset="0"/>
              </a:rPr>
              <a:t> </a:t>
            </a:r>
            <a:r>
              <a:rPr lang="en-US" sz="2800" b="1" dirty="0" smtClean="0">
                <a:ln>
                  <a:solidFill>
                    <a:schemeClr val="bg1"/>
                  </a:solidFill>
                </a:ln>
                <a:solidFill>
                  <a:srgbClr val="FFC000"/>
                </a:solidFill>
                <a:latin typeface="Arial Narrow" pitchFamily="34" charset="0"/>
                <a:sym typeface="Symbol"/>
              </a:rPr>
              <a:t></a:t>
            </a:r>
            <a:r>
              <a:rPr lang="en-US" sz="2800" b="1" dirty="0" smtClean="0">
                <a:ln>
                  <a:solidFill>
                    <a:schemeClr val="bg1"/>
                  </a:solidFill>
                </a:ln>
                <a:solidFill>
                  <a:srgbClr val="FFC000"/>
                </a:solidFill>
                <a:latin typeface="Arial Narrow" pitchFamily="34" charset="0"/>
              </a:rPr>
              <a:t> </a:t>
            </a:r>
            <a:r>
              <a:rPr lang="en-US" sz="2800" b="1" i="1" dirty="0" smtClean="0">
                <a:ln>
                  <a:solidFill>
                    <a:schemeClr val="bg1"/>
                  </a:solidFill>
                </a:ln>
                <a:solidFill>
                  <a:srgbClr val="FFC000"/>
                </a:solidFill>
                <a:latin typeface="Arial Narrow" pitchFamily="34" charset="0"/>
              </a:rPr>
              <a:t>n </a:t>
            </a:r>
            <a:r>
              <a:rPr lang="en-US" sz="2800" b="1" dirty="0" smtClean="0">
                <a:ln>
                  <a:solidFill>
                    <a:schemeClr val="bg1"/>
                  </a:solidFill>
                </a:ln>
                <a:solidFill>
                  <a:srgbClr val="FFC000"/>
                </a:solidFill>
                <a:latin typeface="Arial Narrow" pitchFamily="34" charset="0"/>
              </a:rPr>
              <a:t> </a:t>
            </a:r>
            <a:r>
              <a:rPr lang="en-US" sz="2400" b="1" spc="-100" dirty="0" smtClean="0">
                <a:ln w="3200">
                  <a:noFill/>
                  <a:prstDash val="solid"/>
                  <a:round/>
                </a:ln>
                <a:solidFill>
                  <a:srgbClr val="C00000"/>
                </a:solidFill>
                <a:effectLst>
                  <a:innerShdw blurRad="50800" dist="25400" dir="13500000">
                    <a:prstClr val="black">
                      <a:alpha val="70000"/>
                    </a:prstClr>
                  </a:innerShdw>
                </a:effectLst>
                <a:latin typeface="Arial Narrow" pitchFamily="34" charset="0"/>
                <a:ea typeface="+mj-ea"/>
                <a:cs typeface="+mj-cs"/>
              </a:rPr>
              <a:t>[@ constant temperature &amp; pressure]</a:t>
            </a:r>
          </a:p>
          <a:p>
            <a:pPr marL="990600">
              <a:buClr>
                <a:srgbClr val="FFC000"/>
              </a:buClr>
            </a:pPr>
            <a:endParaRPr lang="en-US" sz="2800" b="1" dirty="0" smtClean="0">
              <a:ln>
                <a:solidFill>
                  <a:schemeClr val="bg1"/>
                </a:solidFill>
              </a:ln>
              <a:solidFill>
                <a:srgbClr val="FFC000"/>
              </a:solidFill>
              <a:latin typeface="Arial Narrow" pitchFamily="34" charset="0"/>
            </a:endParaRPr>
          </a:p>
          <a:p>
            <a:pPr marL="990600">
              <a:buClr>
                <a:srgbClr val="FFC000"/>
              </a:buClr>
            </a:pPr>
            <a:r>
              <a:rPr lang="en-US" sz="2800" b="1" i="1" dirty="0" smtClean="0">
                <a:ln>
                  <a:solidFill>
                    <a:schemeClr val="bg1"/>
                  </a:solidFill>
                </a:ln>
                <a:solidFill>
                  <a:srgbClr val="FFC000"/>
                </a:solidFill>
                <a:latin typeface="Arial Narrow" pitchFamily="34" charset="0"/>
              </a:rPr>
              <a:t> V        </a:t>
            </a:r>
            <a:r>
              <a:rPr lang="en-US" sz="2800" b="1" dirty="0" smtClean="0">
                <a:ln>
                  <a:solidFill>
                    <a:schemeClr val="bg1"/>
                  </a:solidFill>
                </a:ln>
                <a:solidFill>
                  <a:srgbClr val="FFC000"/>
                </a:solidFill>
                <a:latin typeface="Arial Narrow" pitchFamily="34" charset="0"/>
              </a:rPr>
              <a:t>= constant x </a:t>
            </a:r>
            <a:r>
              <a:rPr lang="en-US" sz="2800" b="1" i="1" dirty="0" smtClean="0">
                <a:ln>
                  <a:solidFill>
                    <a:schemeClr val="bg1"/>
                  </a:solidFill>
                </a:ln>
                <a:solidFill>
                  <a:srgbClr val="FFC000"/>
                </a:solidFill>
                <a:latin typeface="Arial Narrow" pitchFamily="34" charset="0"/>
              </a:rPr>
              <a:t>n</a:t>
            </a:r>
          </a:p>
          <a:p>
            <a:pPr marL="990600">
              <a:buClr>
                <a:srgbClr val="FFC000"/>
              </a:buClr>
            </a:pPr>
            <a:endParaRPr lang="en-US" sz="2800" b="1" i="1" dirty="0" smtClean="0">
              <a:ln>
                <a:solidFill>
                  <a:schemeClr val="bg1"/>
                </a:solidFill>
              </a:ln>
              <a:solidFill>
                <a:srgbClr val="FFC000"/>
              </a:solidFill>
              <a:latin typeface="Arial Narrow" pitchFamily="34" charset="0"/>
            </a:endParaRPr>
          </a:p>
          <a:p>
            <a:pPr marL="990600">
              <a:buClr>
                <a:srgbClr val="FFC000"/>
              </a:buClr>
            </a:pPr>
            <a:r>
              <a:rPr lang="en-US" sz="2800" b="1" i="1" dirty="0" smtClean="0">
                <a:ln>
                  <a:solidFill>
                    <a:schemeClr val="bg1"/>
                  </a:solidFill>
                </a:ln>
                <a:solidFill>
                  <a:srgbClr val="FFC000"/>
                </a:solidFill>
                <a:latin typeface="Arial Narrow" pitchFamily="34" charset="0"/>
              </a:rPr>
              <a:t> V / n   = constant</a:t>
            </a:r>
          </a:p>
          <a:p>
            <a:pPr marL="990600">
              <a:buClr>
                <a:srgbClr val="FFC000"/>
              </a:buClr>
            </a:pPr>
            <a:endParaRPr lang="en-US" sz="2800" b="1" i="1" dirty="0" smtClean="0">
              <a:ln>
                <a:solidFill>
                  <a:schemeClr val="bg1"/>
                </a:solidFill>
              </a:ln>
              <a:solidFill>
                <a:srgbClr val="FFC000"/>
              </a:solidFill>
              <a:latin typeface="Arial Narrow" pitchFamily="34" charset="0"/>
            </a:endParaRPr>
          </a:p>
          <a:p>
            <a:pPr marL="990600">
              <a:buClr>
                <a:srgbClr val="FFC000"/>
              </a:buClr>
            </a:pPr>
            <a:r>
              <a:rPr lang="en-US" sz="2800" b="1" i="1" dirty="0" smtClean="0">
                <a:ln>
                  <a:solidFill>
                    <a:schemeClr val="bg1"/>
                  </a:solidFill>
                </a:ln>
                <a:solidFill>
                  <a:srgbClr val="FFC000"/>
                </a:solidFill>
                <a:latin typeface="Arial Narrow" pitchFamily="34" charset="0"/>
              </a:rPr>
              <a:t> </a:t>
            </a:r>
            <a:r>
              <a:rPr lang="en-US" sz="2800" b="1" i="1" dirty="0" err="1" smtClean="0">
                <a:ln>
                  <a:solidFill>
                    <a:schemeClr val="bg1"/>
                  </a:solidFill>
                </a:ln>
                <a:solidFill>
                  <a:srgbClr val="FFC000"/>
                </a:solidFill>
                <a:latin typeface="Arial Narrow" pitchFamily="34" charset="0"/>
              </a:rPr>
              <a:t>V</a:t>
            </a:r>
            <a:r>
              <a:rPr lang="en-US" sz="2800" b="1" baseline="-25000" dirty="0" err="1" smtClean="0">
                <a:ln>
                  <a:solidFill>
                    <a:schemeClr val="bg1"/>
                  </a:solidFill>
                </a:ln>
                <a:solidFill>
                  <a:srgbClr val="FFC000"/>
                </a:solidFill>
                <a:latin typeface="Arial Narrow" pitchFamily="34" charset="0"/>
              </a:rPr>
              <a:t>1</a:t>
            </a:r>
            <a:r>
              <a:rPr lang="en-US" sz="2800" b="1" baseline="-25000" dirty="0" smtClean="0">
                <a:ln>
                  <a:solidFill>
                    <a:schemeClr val="bg1"/>
                  </a:solidFill>
                </a:ln>
                <a:solidFill>
                  <a:srgbClr val="FFC000"/>
                </a:solidFill>
                <a:latin typeface="Arial Narrow" pitchFamily="34" charset="0"/>
              </a:rPr>
              <a:t> </a:t>
            </a:r>
            <a:r>
              <a:rPr lang="en-US" sz="2800" b="1" dirty="0" smtClean="0">
                <a:ln>
                  <a:solidFill>
                    <a:schemeClr val="bg1"/>
                  </a:solidFill>
                </a:ln>
                <a:solidFill>
                  <a:srgbClr val="FFC000"/>
                </a:solidFill>
                <a:latin typeface="Arial Narrow" pitchFamily="34" charset="0"/>
              </a:rPr>
              <a:t>/ </a:t>
            </a:r>
            <a:r>
              <a:rPr lang="en-US" sz="2800" b="1" i="1" dirty="0" err="1" smtClean="0">
                <a:ln>
                  <a:solidFill>
                    <a:schemeClr val="bg1"/>
                  </a:solidFill>
                </a:ln>
                <a:solidFill>
                  <a:srgbClr val="FFC000"/>
                </a:solidFill>
                <a:latin typeface="Arial Narrow" pitchFamily="34" charset="0"/>
              </a:rPr>
              <a:t>n</a:t>
            </a:r>
            <a:r>
              <a:rPr lang="en-US" sz="2800" b="1" baseline="-25000" dirty="0" err="1" smtClean="0">
                <a:ln>
                  <a:solidFill>
                    <a:schemeClr val="bg1"/>
                  </a:solidFill>
                </a:ln>
                <a:solidFill>
                  <a:srgbClr val="FFC000"/>
                </a:solidFill>
                <a:latin typeface="Arial Narrow" pitchFamily="34" charset="0"/>
              </a:rPr>
              <a:t>1</a:t>
            </a:r>
            <a:r>
              <a:rPr lang="en-US" sz="2800" b="1" dirty="0" smtClean="0">
                <a:ln>
                  <a:solidFill>
                    <a:schemeClr val="bg1"/>
                  </a:solidFill>
                </a:ln>
                <a:solidFill>
                  <a:srgbClr val="FFC000"/>
                </a:solidFill>
                <a:latin typeface="Arial Narrow" pitchFamily="34" charset="0"/>
              </a:rPr>
              <a:t> = </a:t>
            </a:r>
            <a:r>
              <a:rPr lang="en-US" sz="2800" b="1" i="1" dirty="0" err="1" smtClean="0">
                <a:ln>
                  <a:solidFill>
                    <a:schemeClr val="bg1"/>
                  </a:solidFill>
                </a:ln>
                <a:solidFill>
                  <a:srgbClr val="FFC000"/>
                </a:solidFill>
                <a:latin typeface="Arial Narrow" pitchFamily="34" charset="0"/>
              </a:rPr>
              <a:t>V</a:t>
            </a:r>
            <a:r>
              <a:rPr lang="en-US" sz="2800" b="1" baseline="-25000" dirty="0" err="1" smtClean="0">
                <a:ln>
                  <a:solidFill>
                    <a:schemeClr val="bg1"/>
                  </a:solidFill>
                </a:ln>
                <a:solidFill>
                  <a:srgbClr val="FFC000"/>
                </a:solidFill>
                <a:latin typeface="Arial Narrow" pitchFamily="34" charset="0"/>
              </a:rPr>
              <a:t>2</a:t>
            </a:r>
            <a:r>
              <a:rPr lang="en-US" sz="2800" b="1" baseline="-25000" dirty="0" smtClean="0">
                <a:ln>
                  <a:solidFill>
                    <a:schemeClr val="bg1"/>
                  </a:solidFill>
                </a:ln>
                <a:solidFill>
                  <a:srgbClr val="FFC000"/>
                </a:solidFill>
                <a:latin typeface="Arial Narrow" pitchFamily="34" charset="0"/>
              </a:rPr>
              <a:t> </a:t>
            </a:r>
            <a:r>
              <a:rPr lang="en-US" sz="2800" b="1" dirty="0" smtClean="0">
                <a:ln>
                  <a:solidFill>
                    <a:schemeClr val="bg1"/>
                  </a:solidFill>
                </a:ln>
                <a:solidFill>
                  <a:srgbClr val="FFC000"/>
                </a:solidFill>
                <a:latin typeface="Arial Narrow" pitchFamily="34" charset="0"/>
              </a:rPr>
              <a:t>/ </a:t>
            </a:r>
            <a:r>
              <a:rPr lang="en-US" sz="2800" b="1" i="1" dirty="0" err="1" smtClean="0">
                <a:ln>
                  <a:solidFill>
                    <a:schemeClr val="bg1"/>
                  </a:solidFill>
                </a:ln>
                <a:solidFill>
                  <a:srgbClr val="FFC000"/>
                </a:solidFill>
                <a:latin typeface="Arial Narrow" pitchFamily="34" charset="0"/>
              </a:rPr>
              <a:t>n</a:t>
            </a:r>
            <a:r>
              <a:rPr lang="en-US" sz="2800" b="1" baseline="-25000" dirty="0" err="1" smtClean="0">
                <a:ln>
                  <a:solidFill>
                    <a:schemeClr val="bg1"/>
                  </a:solidFill>
                </a:ln>
                <a:solidFill>
                  <a:srgbClr val="FFC000"/>
                </a:solidFill>
                <a:latin typeface="Arial Narrow" pitchFamily="34" charset="0"/>
              </a:rPr>
              <a:t>2</a:t>
            </a:r>
            <a:endParaRPr lang="en-US" sz="2800" b="1" dirty="0" smtClean="0">
              <a:ln>
                <a:solidFill>
                  <a:schemeClr val="bg1"/>
                </a:solidFill>
              </a:ln>
              <a:solidFill>
                <a:srgbClr val="FFC000"/>
              </a:solidFill>
              <a:latin typeface="Arial Narrow" pitchFamily="34" charset="0"/>
            </a:endParaRPr>
          </a:p>
          <a:p>
            <a:pPr marL="990600">
              <a:buClr>
                <a:srgbClr val="FFC000"/>
              </a:buClr>
              <a:buFont typeface="Arial" pitchFamily="34" charset="0"/>
              <a:buChar char="•"/>
            </a:pPr>
            <a:endParaRPr lang="en-US" sz="2800" b="1" i="1" dirty="0" smtClean="0">
              <a:ln>
                <a:solidFill>
                  <a:schemeClr val="bg1"/>
                </a:solidFill>
              </a:ln>
              <a:solidFill>
                <a:srgbClr val="FFC000"/>
              </a:solidFill>
              <a:latin typeface="Arial Narrow" pitchFamily="34" charset="0"/>
            </a:endParaRPr>
          </a:p>
          <a:p>
            <a:pPr>
              <a:buClr>
                <a:srgbClr val="FFC000"/>
              </a:buClr>
              <a:buFont typeface="Arial" pitchFamily="34" charset="0"/>
              <a:buChar char="•"/>
            </a:pPr>
            <a:endParaRPr lang="en-US" sz="2800" dirty="0" smtClean="0">
              <a:ln>
                <a:solidFill>
                  <a:schemeClr val="bg1"/>
                </a:solidFill>
              </a:ln>
            </a:endParaRPr>
          </a:p>
          <a:p>
            <a:pPr>
              <a:buClr>
                <a:srgbClr val="FFC000"/>
              </a:buClr>
              <a:buFont typeface="Arial" pitchFamily="34" charset="0"/>
              <a:buChar char="•"/>
            </a:pPr>
            <a:endParaRPr lang="en-US" sz="2800" dirty="0" smtClean="0"/>
          </a:p>
          <a:p>
            <a:pPr>
              <a:buClr>
                <a:srgbClr val="FFC000"/>
              </a:buClr>
              <a:buFont typeface="Arial" pitchFamily="34" charset="0"/>
              <a:buChar char="•"/>
            </a:pPr>
            <a:endParaRPr lang="en-US" sz="2800" dirty="0" smtClean="0"/>
          </a:p>
          <a:p>
            <a:pPr>
              <a:buClr>
                <a:srgbClr val="FFC000"/>
              </a:buClr>
              <a:buFont typeface="Arial" pitchFamily="34" charset="0"/>
              <a:buChar char="•"/>
            </a:pPr>
            <a:endParaRPr lang="en-US"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p:txBody>
      </p:sp>
      <p:sp>
        <p:nvSpPr>
          <p:cNvPr id="11"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Volume-Amount Relationship: Avogadro’s Law</a:t>
            </a:r>
          </a:p>
        </p:txBody>
      </p:sp>
      <p:pic>
        <p:nvPicPr>
          <p:cNvPr id="15" name="Picture 14" descr="n.gif"/>
          <p:cNvPicPr>
            <a:picLocks noChangeAspect="1"/>
          </p:cNvPicPr>
          <p:nvPr/>
        </p:nvPicPr>
        <p:blipFill>
          <a:blip r:embed="rId2">
            <a:clrChange>
              <a:clrFrom>
                <a:srgbClr val="FFFFFF"/>
              </a:clrFrom>
              <a:clrTo>
                <a:srgbClr val="FFFFFF">
                  <a:alpha val="0"/>
                </a:srgbClr>
              </a:clrTo>
            </a:clrChange>
            <a:lum bright="-40000" contrast="-30000"/>
          </a:blip>
          <a:stretch>
            <a:fillRect/>
          </a:stretch>
        </p:blipFill>
        <p:spPr>
          <a:xfrm>
            <a:off x="6253162" y="2960228"/>
            <a:ext cx="4567238" cy="366283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p:cNvSpPr txBox="1">
            <a:spLocks noChangeArrowheads="1"/>
          </p:cNvSpPr>
          <p:nvPr/>
        </p:nvSpPr>
        <p:spPr bwMode="auto">
          <a:xfrm>
            <a:off x="624757" y="1137312"/>
            <a:ext cx="10566400" cy="2677656"/>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Ammonia burns in oxygen to form nitric oxide (NO) and water </a:t>
            </a:r>
            <a:r>
              <a:rPr lang="en-SG" sz="2800" b="1" dirty="0" err="1" smtClean="0">
                <a:solidFill>
                  <a:schemeClr val="accent6">
                    <a:lumMod val="50000"/>
                  </a:schemeClr>
                </a:solidFill>
                <a:latin typeface="Arial Narrow" pitchFamily="34" charset="0"/>
              </a:rPr>
              <a:t>vapor</a:t>
            </a:r>
            <a:r>
              <a:rPr lang="en-SG" sz="2800" b="1" dirty="0" smtClean="0">
                <a:solidFill>
                  <a:schemeClr val="accent6">
                    <a:lumMod val="50000"/>
                  </a:schemeClr>
                </a:solidFill>
                <a:latin typeface="Arial Narrow" pitchFamily="34" charset="0"/>
              </a:rPr>
              <a:t>.  How many volumes of NO are obtained from one volume of ammonia at the same temperature and pressure?</a:t>
            </a:r>
          </a:p>
          <a:p>
            <a:pPr>
              <a:spcBef>
                <a:spcPct val="50000"/>
              </a:spcBef>
              <a:buClr>
                <a:srgbClr val="FFC000"/>
              </a:buClr>
              <a:buSzPct val="120000"/>
              <a:buFont typeface="Arial" pitchFamily="34" charset="0"/>
              <a:buChar char="•"/>
            </a:pPr>
            <a:endParaRPr lang="en-US" sz="2800" b="1" dirty="0" smtClean="0">
              <a:solidFill>
                <a:schemeClr val="accent6">
                  <a:lumMod val="50000"/>
                </a:schemeClr>
              </a:solidFill>
              <a:latin typeface="Arial Narrow" pitchFamily="34" charset="0"/>
            </a:endParaRPr>
          </a:p>
          <a:p>
            <a:pPr algn="l">
              <a:spcBef>
                <a:spcPct val="50000"/>
              </a:spcBef>
              <a:buClr>
                <a:srgbClr val="FFC000"/>
              </a:buClr>
              <a:buSzPct val="120000"/>
            </a:pPr>
            <a:endParaRPr lang="en-US" sz="2800" b="1" dirty="0">
              <a:solidFill>
                <a:schemeClr val="accent6">
                  <a:lumMod val="50000"/>
                </a:schemeClr>
              </a:solidFill>
              <a:latin typeface="Arial Narrow" pitchFamily="34" charset="0"/>
            </a:endParaRPr>
          </a:p>
        </p:txBody>
      </p:sp>
      <p:grpSp>
        <p:nvGrpSpPr>
          <p:cNvPr id="2" name="Group 15"/>
          <p:cNvGrpSpPr>
            <a:grpSpLocks/>
          </p:cNvGrpSpPr>
          <p:nvPr/>
        </p:nvGrpSpPr>
        <p:grpSpPr bwMode="auto">
          <a:xfrm>
            <a:off x="3458211" y="2788923"/>
            <a:ext cx="4438466" cy="523876"/>
            <a:chOff x="1281" y="1344"/>
            <a:chExt cx="2670" cy="330"/>
          </a:xfrm>
        </p:grpSpPr>
        <p:sp>
          <p:nvSpPr>
            <p:cNvPr id="28684" name="Text Box 4"/>
            <p:cNvSpPr txBox="1">
              <a:spLocks noChangeArrowheads="1"/>
            </p:cNvSpPr>
            <p:nvPr/>
          </p:nvSpPr>
          <p:spPr bwMode="auto">
            <a:xfrm>
              <a:off x="1281" y="1344"/>
              <a:ext cx="2670" cy="330"/>
            </a:xfrm>
            <a:prstGeom prst="rect">
              <a:avLst/>
            </a:prstGeom>
            <a:noFill/>
            <a:ln w="9525">
              <a:noFill/>
              <a:miter lim="800000"/>
              <a:headEnd/>
              <a:tailEnd/>
            </a:ln>
          </p:spPr>
          <p:txBody>
            <a:bodyPr wrap="none">
              <a:spAutoFit/>
            </a:bodyPr>
            <a:lstStyle/>
            <a:p>
              <a:pPr eaLnBrk="0" hangingPunct="0"/>
              <a:r>
                <a:rPr lang="en-US" sz="2800" b="1" dirty="0" err="1">
                  <a:solidFill>
                    <a:schemeClr val="accent6">
                      <a:lumMod val="50000"/>
                    </a:schemeClr>
                  </a:solidFill>
                  <a:latin typeface="Arial Narrow" pitchFamily="34" charset="0"/>
                </a:rPr>
                <a:t>4NH</a:t>
              </a:r>
              <a:r>
                <a:rPr lang="en-US" sz="2800" b="1" baseline="-25000" dirty="0" err="1">
                  <a:solidFill>
                    <a:schemeClr val="accent6">
                      <a:lumMod val="50000"/>
                    </a:schemeClr>
                  </a:solidFill>
                  <a:latin typeface="Arial Narrow" pitchFamily="34" charset="0"/>
                </a:rPr>
                <a:t>3</a:t>
              </a:r>
              <a:r>
                <a:rPr lang="en-US" sz="2800" b="1" dirty="0">
                  <a:solidFill>
                    <a:schemeClr val="accent6">
                      <a:lumMod val="50000"/>
                    </a:schemeClr>
                  </a:solidFill>
                  <a:latin typeface="Arial Narrow" pitchFamily="34" charset="0"/>
                </a:rPr>
                <a:t> + </a:t>
              </a:r>
              <a:r>
                <a:rPr lang="en-US" sz="2800" b="1" dirty="0" err="1">
                  <a:solidFill>
                    <a:schemeClr val="accent6">
                      <a:lumMod val="50000"/>
                    </a:schemeClr>
                  </a:solidFill>
                  <a:latin typeface="Arial Narrow" pitchFamily="34" charset="0"/>
                </a:rPr>
                <a:t>5O</a:t>
              </a:r>
              <a:r>
                <a:rPr lang="en-US" sz="2800" b="1" baseline="-25000" dirty="0" err="1">
                  <a:solidFill>
                    <a:schemeClr val="accent6">
                      <a:lumMod val="50000"/>
                    </a:schemeClr>
                  </a:solidFill>
                  <a:latin typeface="Arial Narrow" pitchFamily="34" charset="0"/>
                </a:rPr>
                <a:t>2</a:t>
              </a:r>
              <a:r>
                <a:rPr lang="en-US" sz="2800" b="1" dirty="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4NO</a:t>
              </a:r>
              <a:r>
                <a:rPr lang="en-US" sz="2800" b="1" dirty="0" smtClean="0">
                  <a:solidFill>
                    <a:schemeClr val="accent6">
                      <a:lumMod val="50000"/>
                    </a:schemeClr>
                  </a:solidFill>
                  <a:latin typeface="Arial Narrow" pitchFamily="34" charset="0"/>
                </a:rPr>
                <a:t> </a:t>
              </a:r>
              <a:r>
                <a:rPr lang="en-US" sz="2800" b="1" dirty="0">
                  <a:solidFill>
                    <a:schemeClr val="accent6">
                      <a:lumMod val="50000"/>
                    </a:schemeClr>
                  </a:solidFill>
                  <a:latin typeface="Arial Narrow" pitchFamily="34" charset="0"/>
                </a:rPr>
                <a:t>+ </a:t>
              </a:r>
              <a:r>
                <a:rPr lang="en-US" sz="2800" b="1" dirty="0" err="1">
                  <a:solidFill>
                    <a:schemeClr val="accent6">
                      <a:lumMod val="50000"/>
                    </a:schemeClr>
                  </a:solidFill>
                  <a:latin typeface="Arial Narrow" pitchFamily="34" charset="0"/>
                </a:rPr>
                <a:t>6H</a:t>
              </a:r>
              <a:r>
                <a:rPr lang="en-US" sz="2800" b="1" baseline="-25000" dirty="0" err="1">
                  <a:solidFill>
                    <a:schemeClr val="accent6">
                      <a:lumMod val="50000"/>
                    </a:schemeClr>
                  </a:solidFill>
                  <a:latin typeface="Arial Narrow" pitchFamily="34" charset="0"/>
                </a:rPr>
                <a:t>2</a:t>
              </a:r>
              <a:r>
                <a:rPr lang="en-US" sz="2800" b="1" dirty="0" err="1">
                  <a:solidFill>
                    <a:schemeClr val="accent6">
                      <a:lumMod val="50000"/>
                    </a:schemeClr>
                  </a:solidFill>
                  <a:latin typeface="Arial Narrow" pitchFamily="34" charset="0"/>
                </a:rPr>
                <a:t>O</a:t>
              </a:r>
              <a:endParaRPr lang="en-US" sz="2800" b="1" dirty="0">
                <a:solidFill>
                  <a:schemeClr val="accent6">
                    <a:lumMod val="50000"/>
                  </a:schemeClr>
                </a:solidFill>
                <a:latin typeface="Arial Narrow" pitchFamily="34" charset="0"/>
              </a:endParaRPr>
            </a:p>
          </p:txBody>
        </p:sp>
        <p:sp>
          <p:nvSpPr>
            <p:cNvPr id="28685" name="Line 6"/>
            <p:cNvSpPr>
              <a:spLocks noChangeShapeType="1"/>
            </p:cNvSpPr>
            <p:nvPr/>
          </p:nvSpPr>
          <p:spPr bwMode="auto">
            <a:xfrm>
              <a:off x="2322" y="1527"/>
              <a:ext cx="480" cy="0"/>
            </a:xfrm>
            <a:prstGeom prst="line">
              <a:avLst/>
            </a:prstGeom>
            <a:noFill/>
            <a:ln w="38100">
              <a:solidFill>
                <a:srgbClr val="C00000"/>
              </a:solidFill>
              <a:round/>
              <a:headEnd/>
              <a:tailEnd type="triangle" w="med" len="med"/>
            </a:ln>
          </p:spPr>
          <p:txBody>
            <a:bodyPr/>
            <a:lstStyle/>
            <a:p>
              <a:endParaRPr lang="en-US" sz="2800" b="1">
                <a:solidFill>
                  <a:schemeClr val="accent6">
                    <a:lumMod val="50000"/>
                  </a:schemeClr>
                </a:solidFill>
                <a:latin typeface="Arial Narrow" pitchFamily="34" charset="0"/>
              </a:endParaRPr>
            </a:p>
          </p:txBody>
        </p:sp>
      </p:grpSp>
      <p:sp>
        <p:nvSpPr>
          <p:cNvPr id="28682" name="Text Box 8"/>
          <p:cNvSpPr txBox="1">
            <a:spLocks noChangeArrowheads="1"/>
          </p:cNvSpPr>
          <p:nvPr/>
        </p:nvSpPr>
        <p:spPr bwMode="auto">
          <a:xfrm>
            <a:off x="3440431" y="3565205"/>
            <a:ext cx="4251485" cy="52322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1 mole </a:t>
            </a:r>
            <a:r>
              <a:rPr lang="en-US" sz="2800" b="1" dirty="0" err="1">
                <a:solidFill>
                  <a:schemeClr val="accent6">
                    <a:lumMod val="50000"/>
                  </a:schemeClr>
                </a:solidFill>
                <a:latin typeface="Arial Narrow" pitchFamily="34" charset="0"/>
              </a:rPr>
              <a:t>NH</a:t>
            </a:r>
            <a:r>
              <a:rPr lang="en-US" sz="2800" b="1" baseline="-25000" dirty="0" err="1">
                <a:solidFill>
                  <a:schemeClr val="accent6">
                    <a:lumMod val="50000"/>
                  </a:schemeClr>
                </a:solidFill>
                <a:latin typeface="Arial Narrow" pitchFamily="34" charset="0"/>
              </a:rPr>
              <a:t>3</a:t>
            </a:r>
            <a:r>
              <a:rPr lang="en-US" sz="2800" b="1" dirty="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1 </a:t>
            </a:r>
            <a:r>
              <a:rPr lang="en-US" sz="2800" b="1" dirty="0">
                <a:solidFill>
                  <a:schemeClr val="accent6">
                    <a:lumMod val="50000"/>
                  </a:schemeClr>
                </a:solidFill>
                <a:latin typeface="Arial Narrow" pitchFamily="34" charset="0"/>
              </a:rPr>
              <a:t>mole NO</a:t>
            </a:r>
          </a:p>
        </p:txBody>
      </p:sp>
      <p:sp>
        <p:nvSpPr>
          <p:cNvPr id="17419" name="Text Box 11"/>
          <p:cNvSpPr txBox="1">
            <a:spLocks noChangeArrowheads="1"/>
          </p:cNvSpPr>
          <p:nvPr/>
        </p:nvSpPr>
        <p:spPr bwMode="auto">
          <a:xfrm>
            <a:off x="4419178" y="4365308"/>
            <a:ext cx="2946640" cy="523220"/>
          </a:xfrm>
          <a:prstGeom prst="rect">
            <a:avLst/>
          </a:prstGeom>
          <a:noFill/>
          <a:ln w="9525">
            <a:noFill/>
            <a:miter lim="800000"/>
            <a:headEnd/>
            <a:tailEnd/>
          </a:ln>
        </p:spPr>
        <p:txBody>
          <a:bodyPr wrap="none">
            <a:spAutoFit/>
          </a:bodyPr>
          <a:lstStyle/>
          <a:p>
            <a:r>
              <a:rPr lang="en-US" sz="2800" b="1" dirty="0">
                <a:ln>
                  <a:solidFill>
                    <a:schemeClr val="bg1"/>
                  </a:solidFill>
                </a:ln>
                <a:solidFill>
                  <a:srgbClr val="FFC000"/>
                </a:solidFill>
                <a:latin typeface="Arial Narrow" pitchFamily="34" charset="0"/>
              </a:rPr>
              <a:t>At constant </a:t>
            </a:r>
            <a:r>
              <a:rPr lang="en-US" sz="2800" b="1" i="1" dirty="0">
                <a:ln>
                  <a:solidFill>
                    <a:schemeClr val="bg1"/>
                  </a:solidFill>
                </a:ln>
                <a:solidFill>
                  <a:srgbClr val="FFC000"/>
                </a:solidFill>
                <a:latin typeface="Arial Narrow" pitchFamily="34" charset="0"/>
              </a:rPr>
              <a:t>T</a:t>
            </a:r>
            <a:r>
              <a:rPr lang="en-US" sz="2800" b="1" dirty="0">
                <a:ln>
                  <a:solidFill>
                    <a:schemeClr val="bg1"/>
                  </a:solidFill>
                </a:ln>
                <a:solidFill>
                  <a:srgbClr val="FFC000"/>
                </a:solidFill>
                <a:latin typeface="Arial Narrow" pitchFamily="34" charset="0"/>
              </a:rPr>
              <a:t> and </a:t>
            </a:r>
            <a:r>
              <a:rPr lang="en-US" sz="2800" b="1" i="1" dirty="0">
                <a:ln>
                  <a:solidFill>
                    <a:schemeClr val="bg1"/>
                  </a:solidFill>
                </a:ln>
                <a:solidFill>
                  <a:srgbClr val="FFC000"/>
                </a:solidFill>
                <a:latin typeface="Arial Narrow" pitchFamily="34" charset="0"/>
              </a:rPr>
              <a:t>P</a:t>
            </a:r>
            <a:endParaRPr lang="en-US" sz="2800" b="1" dirty="0">
              <a:ln>
                <a:solidFill>
                  <a:schemeClr val="bg1"/>
                </a:solidFill>
              </a:ln>
              <a:solidFill>
                <a:srgbClr val="FFC000"/>
              </a:solidFill>
              <a:latin typeface="Arial Narrow" pitchFamily="34" charset="0"/>
            </a:endParaRPr>
          </a:p>
        </p:txBody>
      </p:sp>
      <p:sp>
        <p:nvSpPr>
          <p:cNvPr id="28680" name="Text Box 13"/>
          <p:cNvSpPr txBox="1">
            <a:spLocks noChangeArrowheads="1"/>
          </p:cNvSpPr>
          <p:nvPr/>
        </p:nvSpPr>
        <p:spPr bwMode="auto">
          <a:xfrm>
            <a:off x="3436620" y="4952045"/>
            <a:ext cx="4692651" cy="523874"/>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1 volume NH</a:t>
            </a:r>
            <a:r>
              <a:rPr lang="en-US" sz="2800" b="1" baseline="-25000" dirty="0">
                <a:solidFill>
                  <a:schemeClr val="accent6">
                    <a:lumMod val="50000"/>
                  </a:schemeClr>
                </a:solidFill>
                <a:latin typeface="Arial Narrow" pitchFamily="34" charset="0"/>
              </a:rPr>
              <a:t>3</a:t>
            </a:r>
            <a:r>
              <a:rPr lang="en-US" sz="2800" b="1" dirty="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1 </a:t>
            </a:r>
            <a:r>
              <a:rPr lang="en-US" sz="2800" b="1" dirty="0">
                <a:solidFill>
                  <a:schemeClr val="accent6">
                    <a:lumMod val="50000"/>
                  </a:schemeClr>
                </a:solidFill>
                <a:latin typeface="Arial Narrow" pitchFamily="34" charset="0"/>
              </a:rPr>
              <a:t>volume NO</a:t>
            </a:r>
          </a:p>
        </p:txBody>
      </p:sp>
      <p:sp>
        <p:nvSpPr>
          <p:cNvPr id="15"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Exercise</a:t>
            </a:r>
          </a:p>
        </p:txBody>
      </p:sp>
      <p:sp>
        <p:nvSpPr>
          <p:cNvPr id="17" name="Line 6"/>
          <p:cNvSpPr>
            <a:spLocks noChangeShapeType="1"/>
          </p:cNvSpPr>
          <p:nvPr/>
        </p:nvSpPr>
        <p:spPr bwMode="auto">
          <a:xfrm>
            <a:off x="5189283" y="3856359"/>
            <a:ext cx="797926" cy="0"/>
          </a:xfrm>
          <a:prstGeom prst="line">
            <a:avLst/>
          </a:prstGeom>
          <a:noFill/>
          <a:ln w="38100">
            <a:solidFill>
              <a:srgbClr val="C00000"/>
            </a:solidFill>
            <a:round/>
            <a:headEnd/>
            <a:tailEnd type="triangle" w="med" len="med"/>
          </a:ln>
        </p:spPr>
        <p:txBody>
          <a:bodyPr/>
          <a:lstStyle/>
          <a:p>
            <a:endParaRPr lang="en-US" sz="2800" b="1">
              <a:solidFill>
                <a:schemeClr val="accent6">
                  <a:lumMod val="50000"/>
                </a:schemeClr>
              </a:solidFill>
              <a:latin typeface="Arial Narrow" pitchFamily="34" charset="0"/>
            </a:endParaRPr>
          </a:p>
        </p:txBody>
      </p:sp>
      <p:sp>
        <p:nvSpPr>
          <p:cNvPr id="18" name="Line 6"/>
          <p:cNvSpPr>
            <a:spLocks noChangeShapeType="1"/>
          </p:cNvSpPr>
          <p:nvPr/>
        </p:nvSpPr>
        <p:spPr bwMode="auto">
          <a:xfrm>
            <a:off x="5356923" y="5212719"/>
            <a:ext cx="797926" cy="0"/>
          </a:xfrm>
          <a:prstGeom prst="line">
            <a:avLst/>
          </a:prstGeom>
          <a:noFill/>
          <a:ln w="38100">
            <a:solidFill>
              <a:srgbClr val="C00000"/>
            </a:solidFill>
            <a:round/>
            <a:headEnd/>
            <a:tailEnd type="triangle" w="med" len="med"/>
          </a:ln>
        </p:spPr>
        <p:txBody>
          <a:bodyPr/>
          <a:lstStyle/>
          <a:p>
            <a:endParaRPr lang="en-US" sz="2800" b="1">
              <a:solidFill>
                <a:schemeClr val="accent6">
                  <a:lumMod val="50000"/>
                </a:schemeClr>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82"/>
                                        </p:tgtEl>
                                        <p:attrNameLst>
                                          <p:attrName>style.visibility</p:attrName>
                                        </p:attrNameLst>
                                      </p:cBhvr>
                                      <p:to>
                                        <p:strVal val="visible"/>
                                      </p:to>
                                    </p:set>
                                    <p:animEffect transition="in" filter="wipe(left)">
                                      <p:cBhvr>
                                        <p:cTn id="12" dur="500"/>
                                        <p:tgtEl>
                                          <p:spTgt spid="2868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419"/>
                                        </p:tgtEl>
                                        <p:attrNameLst>
                                          <p:attrName>style.visibility</p:attrName>
                                        </p:attrNameLst>
                                      </p:cBhvr>
                                      <p:to>
                                        <p:strVal val="visible"/>
                                      </p:to>
                                    </p:set>
                                    <p:animEffect transition="in" filter="wipe(left)">
                                      <p:cBhvr>
                                        <p:cTn id="20" dur="500"/>
                                        <p:tgtEl>
                                          <p:spTgt spid="174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680"/>
                                        </p:tgtEl>
                                        <p:attrNameLst>
                                          <p:attrName>style.visibility</p:attrName>
                                        </p:attrNameLst>
                                      </p:cBhvr>
                                      <p:to>
                                        <p:strVal val="visible"/>
                                      </p:to>
                                    </p:set>
                                    <p:animEffect transition="in" filter="wipe(left)">
                                      <p:cBhvr>
                                        <p:cTn id="25" dur="500"/>
                                        <p:tgtEl>
                                          <p:spTgt spid="2868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p:bldP spid="17419" grpId="0"/>
      <p:bldP spid="28680" grpId="0"/>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03092"/>
            <a:ext cx="10972800" cy="5754907"/>
          </a:xfrm>
        </p:spPr>
        <p:txBody>
          <a:bodyPr>
            <a:normAutofit/>
          </a:bodyPr>
          <a:lstStyle/>
          <a:p>
            <a:pPr>
              <a:buClr>
                <a:srgbClr val="FFC000"/>
              </a:buClr>
            </a:pPr>
            <a:r>
              <a:rPr lang="en-US" b="1" dirty="0" smtClean="0">
                <a:solidFill>
                  <a:schemeClr val="accent6">
                    <a:lumMod val="50000"/>
                  </a:schemeClr>
                </a:solidFill>
                <a:latin typeface="Arial Narrow" pitchFamily="34" charset="0"/>
              </a:rPr>
              <a:t>Introduction</a:t>
            </a:r>
          </a:p>
          <a:p>
            <a:pPr>
              <a:buClr>
                <a:srgbClr val="FFC000"/>
              </a:buClr>
            </a:pPr>
            <a:r>
              <a:rPr lang="en-US" b="1" dirty="0" smtClean="0">
                <a:solidFill>
                  <a:schemeClr val="accent6">
                    <a:lumMod val="50000"/>
                  </a:schemeClr>
                </a:solidFill>
                <a:latin typeface="Arial Narrow" pitchFamily="34" charset="0"/>
              </a:rPr>
              <a:t>Pressure of a Gas</a:t>
            </a:r>
          </a:p>
          <a:p>
            <a:pPr>
              <a:buClr>
                <a:srgbClr val="FFC000"/>
              </a:buClr>
            </a:pPr>
            <a:r>
              <a:rPr lang="en-US" b="1" dirty="0" smtClean="0">
                <a:solidFill>
                  <a:schemeClr val="accent6">
                    <a:lumMod val="50000"/>
                  </a:schemeClr>
                </a:solidFill>
                <a:latin typeface="Arial Narrow" pitchFamily="34" charset="0"/>
              </a:rPr>
              <a:t>Boyle’s Law</a:t>
            </a:r>
          </a:p>
          <a:p>
            <a:pPr>
              <a:buClr>
                <a:srgbClr val="FFC000"/>
              </a:buClr>
            </a:pPr>
            <a:r>
              <a:rPr lang="en-US" b="1" dirty="0" smtClean="0">
                <a:solidFill>
                  <a:schemeClr val="accent6">
                    <a:lumMod val="50000"/>
                  </a:schemeClr>
                </a:solidFill>
                <a:latin typeface="Arial Narrow" pitchFamily="34" charset="0"/>
              </a:rPr>
              <a:t>Charle’s Law</a:t>
            </a:r>
          </a:p>
          <a:p>
            <a:pPr>
              <a:buClr>
                <a:srgbClr val="FFC000"/>
              </a:buClr>
            </a:pPr>
            <a:r>
              <a:rPr lang="en-US" b="1" dirty="0" smtClean="0">
                <a:solidFill>
                  <a:schemeClr val="accent6">
                    <a:lumMod val="50000"/>
                  </a:schemeClr>
                </a:solidFill>
                <a:latin typeface="Arial Narrow" pitchFamily="34" charset="0"/>
              </a:rPr>
              <a:t>Avogadro’s Law</a:t>
            </a:r>
          </a:p>
          <a:p>
            <a:pPr>
              <a:buClr>
                <a:srgbClr val="FFC000"/>
              </a:buClr>
            </a:pPr>
            <a:r>
              <a:rPr lang="en-US" b="1" dirty="0" smtClean="0">
                <a:solidFill>
                  <a:schemeClr val="accent6">
                    <a:lumMod val="50000"/>
                  </a:schemeClr>
                </a:solidFill>
                <a:latin typeface="Arial Narrow" pitchFamily="34" charset="0"/>
              </a:rPr>
              <a:t>Ideal Gas Equation</a:t>
            </a:r>
          </a:p>
          <a:p>
            <a:pPr>
              <a:buClr>
                <a:srgbClr val="FFC000"/>
              </a:buClr>
            </a:pPr>
            <a:r>
              <a:rPr lang="en-US" b="1" dirty="0" smtClean="0">
                <a:solidFill>
                  <a:schemeClr val="accent6">
                    <a:lumMod val="50000"/>
                  </a:schemeClr>
                </a:solidFill>
                <a:latin typeface="Arial Narrow" pitchFamily="34" charset="0"/>
              </a:rPr>
              <a:t>Density and molar mass calculation</a:t>
            </a:r>
          </a:p>
          <a:p>
            <a:pPr>
              <a:buClr>
                <a:srgbClr val="FFC000"/>
              </a:buClr>
            </a:pPr>
            <a:r>
              <a:rPr lang="en-US" b="1" dirty="0" smtClean="0">
                <a:solidFill>
                  <a:schemeClr val="accent6">
                    <a:lumMod val="50000"/>
                  </a:schemeClr>
                </a:solidFill>
                <a:latin typeface="Arial Narrow" pitchFamily="34" charset="0"/>
              </a:rPr>
              <a:t>Gas </a:t>
            </a:r>
            <a:r>
              <a:rPr lang="en-US" b="1" dirty="0" err="1" smtClean="0">
                <a:solidFill>
                  <a:schemeClr val="accent6">
                    <a:lumMod val="50000"/>
                  </a:schemeClr>
                </a:solidFill>
                <a:latin typeface="Arial Narrow" pitchFamily="34" charset="0"/>
              </a:rPr>
              <a:t>stoichiometry</a:t>
            </a:r>
            <a:endParaRPr lang="en-US" b="1" dirty="0" smtClean="0">
              <a:solidFill>
                <a:schemeClr val="accent6">
                  <a:lumMod val="50000"/>
                </a:schemeClr>
              </a:solidFill>
              <a:latin typeface="Arial Narrow" pitchFamily="34" charset="0"/>
            </a:endParaRPr>
          </a:p>
          <a:p>
            <a:pPr>
              <a:buClr>
                <a:srgbClr val="FFC000"/>
              </a:buClr>
            </a:pPr>
            <a:r>
              <a:rPr lang="en-US" b="1" dirty="0" smtClean="0">
                <a:solidFill>
                  <a:schemeClr val="accent6">
                    <a:lumMod val="50000"/>
                  </a:schemeClr>
                </a:solidFill>
                <a:latin typeface="Arial Narrow" pitchFamily="34" charset="0"/>
              </a:rPr>
              <a:t>Dalton’s Law</a:t>
            </a:r>
          </a:p>
          <a:p>
            <a:pPr>
              <a:buClr>
                <a:srgbClr val="FFC000"/>
              </a:buClr>
            </a:pPr>
            <a:r>
              <a:rPr lang="en-US" b="1" dirty="0" smtClean="0">
                <a:solidFill>
                  <a:schemeClr val="accent6">
                    <a:lumMod val="50000"/>
                  </a:schemeClr>
                </a:solidFill>
                <a:latin typeface="Arial Narrow" pitchFamily="34" charset="0"/>
              </a:rPr>
              <a:t>Kinetic molecular theory of Gases</a:t>
            </a:r>
          </a:p>
          <a:p>
            <a:pPr>
              <a:buClr>
                <a:srgbClr val="FFC000"/>
              </a:buClr>
            </a:pPr>
            <a:r>
              <a:rPr lang="en-US" b="1" dirty="0" smtClean="0">
                <a:solidFill>
                  <a:schemeClr val="accent6">
                    <a:lumMod val="50000"/>
                  </a:schemeClr>
                </a:solidFill>
                <a:latin typeface="Arial Narrow" pitchFamily="34" charset="0"/>
              </a:rPr>
              <a:t>Deviation from ideal behavior</a:t>
            </a:r>
          </a:p>
          <a:p>
            <a:pPr>
              <a:buClr>
                <a:srgbClr val="FFC000"/>
              </a:buClr>
            </a:pPr>
            <a:endParaRPr lang="en-US" b="1" dirty="0" smtClean="0">
              <a:latin typeface="Arial Narrow" pitchFamily="34" charset="0"/>
            </a:endParaRPr>
          </a:p>
          <a:p>
            <a:pPr>
              <a:buClr>
                <a:schemeClr val="accent5">
                  <a:lumMod val="50000"/>
                </a:schemeClr>
              </a:buClr>
            </a:pPr>
            <a:endParaRPr lang="en-US" b="1" dirty="0" smtClean="0">
              <a:latin typeface="Arial Narrow" pitchFamily="34" charset="0"/>
            </a:endParaRPr>
          </a:p>
          <a:p>
            <a:pPr>
              <a:buClr>
                <a:schemeClr val="accent5">
                  <a:lumMod val="50000"/>
                </a:schemeClr>
              </a:buClr>
            </a:pPr>
            <a:endParaRPr lang="en-US" b="1" dirty="0">
              <a:latin typeface="Arial Narrow" pitchFamily="34" charset="0"/>
            </a:endParaRPr>
          </a:p>
        </p:txBody>
      </p:sp>
      <p:sp>
        <p:nvSpPr>
          <p:cNvPr id="5" name="Title 1"/>
          <p:cNvSpPr>
            <a:spLocks noGrp="1"/>
          </p:cNvSpPr>
          <p:nvPr>
            <p:ph type="title"/>
          </p:nvPr>
        </p:nvSpPr>
        <p:spPr>
          <a:xfrm>
            <a:off x="0" y="0"/>
            <a:ext cx="12192000" cy="1023258"/>
          </a:xfrm>
        </p:spPr>
        <p:txBody>
          <a:bodyPr/>
          <a:lstStyle/>
          <a:p>
            <a:pPr algn="ctr"/>
            <a:r>
              <a:rPr lang="en-US" b="1" dirty="0" smtClean="0">
                <a:solidFill>
                  <a:srgbClr val="C00000"/>
                </a:solidFill>
              </a:rPr>
              <a:t>Lecture Plan</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1527866" y="1548117"/>
            <a:ext cx="9006840" cy="4191000"/>
          </a:xfrm>
          <a:prstGeom prst="rect">
            <a:avLst/>
          </a:prstGeom>
          <a:noFill/>
          <a:ln w="9525">
            <a:noFill/>
            <a:miter lim="800000"/>
            <a:headEnd/>
            <a:tailEnd/>
          </a:ln>
        </p:spPr>
      </p:pic>
      <p:sp>
        <p:nvSpPr>
          <p:cNvPr id="6"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Schematic illustrations of Boyle’s law</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Schematic illustrations of Charles’s Law</a:t>
            </a:r>
          </a:p>
        </p:txBody>
      </p:sp>
      <p:pic>
        <p:nvPicPr>
          <p:cNvPr id="18434"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2602030" y="1035027"/>
            <a:ext cx="7159025" cy="55909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605367" y="1378421"/>
            <a:ext cx="11586633" cy="4271751"/>
          </a:xfrm>
          <a:prstGeom prst="rect">
            <a:avLst/>
          </a:prstGeom>
          <a:noFill/>
          <a:ln w="9525">
            <a:noFill/>
            <a:miter lim="800000"/>
            <a:headEnd/>
            <a:tailEnd/>
          </a:ln>
        </p:spPr>
      </p:pic>
      <p:sp>
        <p:nvSpPr>
          <p:cNvPr id="3" name="Text Box 6"/>
          <p:cNvSpPr txBox="1">
            <a:spLocks noChangeArrowheads="1"/>
          </p:cNvSpPr>
          <p:nvPr/>
        </p:nvSpPr>
        <p:spPr bwMode="auto">
          <a:xfrm>
            <a:off x="207433" y="762001"/>
            <a:ext cx="184731" cy="461665"/>
          </a:xfrm>
          <a:prstGeom prst="rect">
            <a:avLst/>
          </a:prstGeom>
          <a:noFill/>
          <a:ln w="9525">
            <a:noFill/>
            <a:miter lim="800000"/>
            <a:headEnd/>
            <a:tailEnd/>
          </a:ln>
        </p:spPr>
        <p:txBody>
          <a:bodyPr wrap="none">
            <a:spAutoFit/>
          </a:bodyPr>
          <a:lstStyle/>
          <a:p>
            <a:endParaRPr lang="en-US" sz="2400" b="1" dirty="0"/>
          </a:p>
        </p:txBody>
      </p:sp>
      <p:sp>
        <p:nvSpPr>
          <p:cNvPr id="4" name="Title 1"/>
          <p:cNvSpPr txBox="1">
            <a:spLocks/>
          </p:cNvSpPr>
          <p:nvPr/>
        </p:nvSpPr>
        <p:spPr>
          <a:xfrm>
            <a:off x="0" y="0"/>
            <a:ext cx="12192000" cy="1023258"/>
          </a:xfrm>
          <a:prstGeom prst="rect">
            <a:avLst/>
          </a:prstGeom>
          <a:ln w="6350" cap="rnd">
            <a:noFill/>
          </a:ln>
        </p:spPr>
        <p:txBody>
          <a:bodyPr vert="horz" rtlCol="0" anchor="b" anchorCtr="0">
            <a:normAutofit/>
          </a:bodyPr>
          <a:lstStyle/>
          <a:p>
            <a:pPr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Schematic illustrations of Avogadro’s Law</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3"/>
          <p:cNvSpPr txBox="1">
            <a:spLocks noChangeArrowheads="1"/>
          </p:cNvSpPr>
          <p:nvPr/>
        </p:nvSpPr>
        <p:spPr bwMode="auto">
          <a:xfrm>
            <a:off x="624757" y="1137312"/>
            <a:ext cx="10566400" cy="5047536"/>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Boyle’s law      :  V  </a:t>
            </a:r>
            <a:r>
              <a:rPr lang="en-US" sz="2800" dirty="0" smtClean="0">
                <a:ln>
                  <a:solidFill>
                    <a:schemeClr val="accent6">
                      <a:lumMod val="50000"/>
                    </a:schemeClr>
                  </a:solidFill>
                </a:ln>
                <a:solidFill>
                  <a:schemeClr val="accent6">
                    <a:lumMod val="50000"/>
                  </a:schemeClr>
                </a:solidFill>
                <a:latin typeface="Symbol" pitchFamily="18" charset="2"/>
              </a:rPr>
              <a:t>a</a:t>
            </a:r>
            <a:r>
              <a:rPr lang="en-SG" sz="2800" b="1" dirty="0" smtClean="0">
                <a:solidFill>
                  <a:schemeClr val="accent6">
                    <a:lumMod val="50000"/>
                  </a:schemeClr>
                </a:solidFill>
                <a:latin typeface="Arial Narrow" pitchFamily="34" charset="0"/>
              </a:rPr>
              <a:t>              (at constant n and T)</a:t>
            </a:r>
          </a:p>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Charles’ law     :  V  </a:t>
            </a:r>
            <a:r>
              <a:rPr lang="en-US" sz="2800" dirty="0" smtClean="0">
                <a:ln>
                  <a:solidFill>
                    <a:schemeClr val="accent6">
                      <a:lumMod val="50000"/>
                    </a:schemeClr>
                  </a:solidFill>
                </a:ln>
                <a:solidFill>
                  <a:schemeClr val="accent6">
                    <a:lumMod val="50000"/>
                  </a:schemeClr>
                </a:solidFill>
                <a:latin typeface="Symbol" pitchFamily="18" charset="2"/>
              </a:rPr>
              <a:t>a</a:t>
            </a:r>
            <a:r>
              <a:rPr lang="en-SG" sz="2800" b="1" dirty="0" smtClean="0">
                <a:solidFill>
                  <a:schemeClr val="accent6">
                    <a:lumMod val="50000"/>
                  </a:schemeClr>
                </a:solidFill>
                <a:latin typeface="Arial Narrow" pitchFamily="34" charset="0"/>
              </a:rPr>
              <a:t>    T        (at constant n and P)</a:t>
            </a:r>
          </a:p>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Avogadro’s law:  V  </a:t>
            </a:r>
            <a:r>
              <a:rPr lang="en-US" sz="2800" dirty="0" smtClean="0">
                <a:ln>
                  <a:solidFill>
                    <a:schemeClr val="accent6">
                      <a:lumMod val="50000"/>
                    </a:schemeClr>
                  </a:solidFill>
                </a:ln>
                <a:solidFill>
                  <a:schemeClr val="accent6">
                    <a:lumMod val="50000"/>
                  </a:schemeClr>
                </a:solidFill>
                <a:latin typeface="Symbol" pitchFamily="18" charset="2"/>
              </a:rPr>
              <a:t>a</a:t>
            </a:r>
            <a:r>
              <a:rPr lang="en-SG" sz="2800" b="1" dirty="0" smtClean="0">
                <a:solidFill>
                  <a:schemeClr val="accent6">
                    <a:lumMod val="50000"/>
                  </a:schemeClr>
                </a:solidFill>
                <a:latin typeface="Arial Narrow" pitchFamily="34" charset="0"/>
              </a:rPr>
              <a:t>   n         (at constant P and T)</a:t>
            </a: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US" sz="2800" b="1" dirty="0" smtClean="0">
              <a:solidFill>
                <a:schemeClr val="accent6">
                  <a:lumMod val="50000"/>
                </a:schemeClr>
              </a:solidFill>
              <a:latin typeface="Arial Narrow" pitchFamily="34" charset="0"/>
            </a:endParaRPr>
          </a:p>
          <a:p>
            <a:pPr algn="l">
              <a:spcBef>
                <a:spcPct val="50000"/>
              </a:spcBef>
              <a:buClr>
                <a:srgbClr val="FFC000"/>
              </a:buClr>
              <a:buSzPct val="120000"/>
            </a:pPr>
            <a:endParaRPr lang="en-US" sz="2800" b="1" dirty="0">
              <a:solidFill>
                <a:schemeClr val="accent6">
                  <a:lumMod val="50000"/>
                </a:schemeClr>
              </a:solidFill>
              <a:latin typeface="Arial Narrow" pitchFamily="34" charset="0"/>
            </a:endParaRPr>
          </a:p>
        </p:txBody>
      </p:sp>
      <p:sp>
        <p:nvSpPr>
          <p:cNvPr id="20485" name="Text Box 5"/>
          <p:cNvSpPr txBox="1">
            <a:spLocks noChangeArrowheads="1"/>
          </p:cNvSpPr>
          <p:nvPr/>
        </p:nvSpPr>
        <p:spPr bwMode="auto">
          <a:xfrm>
            <a:off x="406401" y="1752600"/>
            <a:ext cx="184731" cy="523220"/>
          </a:xfrm>
          <a:prstGeom prst="rect">
            <a:avLst/>
          </a:prstGeom>
          <a:noFill/>
          <a:ln w="9525">
            <a:noFill/>
            <a:miter lim="800000"/>
            <a:headEnd/>
            <a:tailEnd/>
          </a:ln>
        </p:spPr>
        <p:txBody>
          <a:bodyPr wrap="none">
            <a:spAutoFit/>
          </a:bodyPr>
          <a:lstStyle/>
          <a:p>
            <a:pPr algn="l"/>
            <a:endParaRPr lang="en-US" sz="2800" dirty="0">
              <a:latin typeface="Symbol" pitchFamily="18" charset="2"/>
            </a:endParaRPr>
          </a:p>
        </p:txBody>
      </p:sp>
      <p:sp>
        <p:nvSpPr>
          <p:cNvPr id="20486" name="Text Box 6"/>
          <p:cNvSpPr txBox="1">
            <a:spLocks noChangeArrowheads="1"/>
          </p:cNvSpPr>
          <p:nvPr/>
        </p:nvSpPr>
        <p:spPr bwMode="auto">
          <a:xfrm>
            <a:off x="406400" y="2452688"/>
            <a:ext cx="184731" cy="523220"/>
          </a:xfrm>
          <a:prstGeom prst="rect">
            <a:avLst/>
          </a:prstGeom>
          <a:noFill/>
          <a:ln w="9525">
            <a:noFill/>
            <a:miter lim="800000"/>
            <a:headEnd/>
            <a:tailEnd/>
          </a:ln>
        </p:spPr>
        <p:txBody>
          <a:bodyPr wrap="none">
            <a:spAutoFit/>
          </a:bodyPr>
          <a:lstStyle/>
          <a:p>
            <a:pPr algn="l"/>
            <a:endParaRPr lang="en-US" sz="2800" dirty="0">
              <a:latin typeface="Symbol" pitchFamily="18" charset="2"/>
            </a:endParaRPr>
          </a:p>
        </p:txBody>
      </p:sp>
      <p:grpSp>
        <p:nvGrpSpPr>
          <p:cNvPr id="3" name="Group 10"/>
          <p:cNvGrpSpPr>
            <a:grpSpLocks/>
          </p:cNvGrpSpPr>
          <p:nvPr/>
        </p:nvGrpSpPr>
        <p:grpSpPr bwMode="auto">
          <a:xfrm>
            <a:off x="4110569" y="975362"/>
            <a:ext cx="533400" cy="915988"/>
            <a:chOff x="1208" y="3209"/>
            <a:chExt cx="252" cy="577"/>
          </a:xfrm>
        </p:grpSpPr>
        <p:sp>
          <p:nvSpPr>
            <p:cNvPr id="32795" name="Text Box 7"/>
            <p:cNvSpPr txBox="1">
              <a:spLocks noChangeArrowheads="1"/>
            </p:cNvSpPr>
            <p:nvPr/>
          </p:nvSpPr>
          <p:spPr bwMode="auto">
            <a:xfrm>
              <a:off x="1220" y="3209"/>
              <a:ext cx="164"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1</a:t>
              </a:r>
            </a:p>
          </p:txBody>
        </p:sp>
        <p:sp>
          <p:nvSpPr>
            <p:cNvPr id="32796" name="Line 8"/>
            <p:cNvSpPr>
              <a:spLocks noChangeShapeType="1"/>
            </p:cNvSpPr>
            <p:nvPr/>
          </p:nvSpPr>
          <p:spPr bwMode="auto">
            <a:xfrm>
              <a:off x="1220" y="3496"/>
              <a:ext cx="240"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32797" name="Text Box 9"/>
            <p:cNvSpPr txBox="1">
              <a:spLocks noChangeArrowheads="1"/>
            </p:cNvSpPr>
            <p:nvPr/>
          </p:nvSpPr>
          <p:spPr bwMode="auto">
            <a:xfrm>
              <a:off x="1208" y="3456"/>
              <a:ext cx="185" cy="330"/>
            </a:xfrm>
            <a:prstGeom prst="rect">
              <a:avLst/>
            </a:prstGeom>
            <a:noFill/>
            <a:ln w="9525">
              <a:noFill/>
              <a:miter lim="800000"/>
              <a:headEnd/>
              <a:tailEnd/>
            </a:ln>
          </p:spPr>
          <p:txBody>
            <a:bodyPr wrap="none">
              <a:spAutoFit/>
            </a:bodyPr>
            <a:lstStyle/>
            <a:p>
              <a:r>
                <a:rPr lang="en-US" sz="2800" b="1" i="1" dirty="0">
                  <a:solidFill>
                    <a:schemeClr val="accent6">
                      <a:lumMod val="50000"/>
                    </a:schemeClr>
                  </a:solidFill>
                  <a:latin typeface="Arial Narrow" pitchFamily="34" charset="0"/>
                </a:rPr>
                <a:t>P</a:t>
              </a:r>
            </a:p>
          </p:txBody>
        </p:sp>
      </p:grpSp>
      <p:grpSp>
        <p:nvGrpSpPr>
          <p:cNvPr id="4" name="Group 23"/>
          <p:cNvGrpSpPr>
            <a:grpSpLocks/>
          </p:cNvGrpSpPr>
          <p:nvPr/>
        </p:nvGrpSpPr>
        <p:grpSpPr bwMode="auto">
          <a:xfrm>
            <a:off x="3496734" y="3108962"/>
            <a:ext cx="1805517" cy="1057276"/>
            <a:chOff x="2352" y="2256"/>
            <a:chExt cx="853" cy="666"/>
          </a:xfrm>
        </p:grpSpPr>
        <p:sp>
          <p:nvSpPr>
            <p:cNvPr id="32788" name="Text Box 12"/>
            <p:cNvSpPr txBox="1">
              <a:spLocks noChangeArrowheads="1"/>
            </p:cNvSpPr>
            <p:nvPr/>
          </p:nvSpPr>
          <p:spPr bwMode="auto">
            <a:xfrm>
              <a:off x="2352" y="2398"/>
              <a:ext cx="519" cy="330"/>
            </a:xfrm>
            <a:prstGeom prst="rect">
              <a:avLst/>
            </a:prstGeom>
            <a:noFill/>
            <a:ln w="9525">
              <a:noFill/>
              <a:miter lim="800000"/>
              <a:headEnd/>
              <a:tailEnd/>
            </a:ln>
          </p:spPr>
          <p:txBody>
            <a:bodyPr wrap="none">
              <a:spAutoFit/>
            </a:bodyPr>
            <a:lstStyle/>
            <a:p>
              <a:r>
                <a:rPr lang="en-US" sz="2800" b="1" i="1" dirty="0">
                  <a:ln>
                    <a:solidFill>
                      <a:schemeClr val="accent6">
                        <a:lumMod val="50000"/>
                      </a:schemeClr>
                    </a:solidFill>
                  </a:ln>
                  <a:solidFill>
                    <a:schemeClr val="accent6">
                      <a:lumMod val="50000"/>
                    </a:schemeClr>
                  </a:solidFill>
                  <a:latin typeface="Arial Narrow" pitchFamily="34" charset="0"/>
                </a:rPr>
                <a:t>V</a:t>
              </a:r>
              <a:r>
                <a:rPr lang="en-US" sz="2800" b="1" dirty="0">
                  <a:ln>
                    <a:solidFill>
                      <a:schemeClr val="accent6">
                        <a:lumMod val="50000"/>
                      </a:schemeClr>
                    </a:solidFill>
                  </a:ln>
                  <a:solidFill>
                    <a:schemeClr val="accent6">
                      <a:lumMod val="50000"/>
                    </a:schemeClr>
                  </a:solidFill>
                  <a:latin typeface="Arial Narrow" pitchFamily="34" charset="0"/>
                </a:rPr>
                <a:t> </a:t>
              </a:r>
              <a:r>
                <a:rPr lang="en-US" sz="2800" b="1" dirty="0" smtClean="0">
                  <a:ln>
                    <a:solidFill>
                      <a:schemeClr val="accent6">
                        <a:lumMod val="50000"/>
                      </a:schemeClr>
                    </a:solidFill>
                  </a:ln>
                  <a:solidFill>
                    <a:schemeClr val="accent6">
                      <a:lumMod val="50000"/>
                    </a:schemeClr>
                  </a:solidFill>
                  <a:latin typeface="Arial Narrow" pitchFamily="34" charset="0"/>
                </a:rPr>
                <a:t>    </a:t>
              </a:r>
              <a:r>
                <a:rPr lang="en-US" sz="2800" dirty="0" smtClean="0">
                  <a:ln>
                    <a:solidFill>
                      <a:schemeClr val="accent6">
                        <a:lumMod val="50000"/>
                      </a:schemeClr>
                    </a:solidFill>
                  </a:ln>
                  <a:solidFill>
                    <a:schemeClr val="accent6">
                      <a:lumMod val="50000"/>
                    </a:schemeClr>
                  </a:solidFill>
                  <a:latin typeface="Symbol" pitchFamily="18" charset="2"/>
                </a:rPr>
                <a:t>a</a:t>
              </a:r>
              <a:r>
                <a:rPr lang="en-US" sz="2800" b="1" dirty="0" smtClean="0">
                  <a:ln>
                    <a:solidFill>
                      <a:schemeClr val="accent6">
                        <a:lumMod val="50000"/>
                      </a:schemeClr>
                    </a:solidFill>
                  </a:ln>
                  <a:solidFill>
                    <a:schemeClr val="accent6">
                      <a:lumMod val="50000"/>
                    </a:schemeClr>
                  </a:solidFill>
                  <a:latin typeface="Arial Narrow" pitchFamily="34" charset="0"/>
                </a:rPr>
                <a:t> </a:t>
              </a:r>
              <a:endParaRPr lang="en-US" sz="2800" b="1" i="1" dirty="0">
                <a:ln>
                  <a:solidFill>
                    <a:schemeClr val="accent6">
                      <a:lumMod val="50000"/>
                    </a:schemeClr>
                  </a:solidFill>
                </a:ln>
                <a:solidFill>
                  <a:schemeClr val="accent6">
                    <a:lumMod val="50000"/>
                  </a:schemeClr>
                </a:solidFill>
                <a:latin typeface="Arial Narrow" pitchFamily="34" charset="0"/>
              </a:endParaRPr>
            </a:p>
          </p:txBody>
        </p:sp>
        <p:grpSp>
          <p:nvGrpSpPr>
            <p:cNvPr id="5" name="Group 16"/>
            <p:cNvGrpSpPr>
              <a:grpSpLocks/>
            </p:cNvGrpSpPr>
            <p:nvPr/>
          </p:nvGrpSpPr>
          <p:grpSpPr bwMode="auto">
            <a:xfrm>
              <a:off x="2848" y="2256"/>
              <a:ext cx="357" cy="666"/>
              <a:chOff x="3119" y="2777"/>
              <a:chExt cx="357" cy="666"/>
            </a:xfrm>
          </p:grpSpPr>
          <p:sp>
            <p:nvSpPr>
              <p:cNvPr id="32790" name="Text Box 13"/>
              <p:cNvSpPr txBox="1">
                <a:spLocks noChangeArrowheads="1"/>
              </p:cNvSpPr>
              <p:nvPr/>
            </p:nvSpPr>
            <p:spPr bwMode="auto">
              <a:xfrm>
                <a:off x="3119" y="2777"/>
                <a:ext cx="257" cy="330"/>
              </a:xfrm>
              <a:prstGeom prst="rect">
                <a:avLst/>
              </a:prstGeom>
              <a:noFill/>
              <a:ln w="9525">
                <a:noFill/>
                <a:miter lim="800000"/>
                <a:headEnd/>
                <a:tailEnd/>
              </a:ln>
            </p:spPr>
            <p:txBody>
              <a:bodyPr wrap="none">
                <a:spAutoFit/>
              </a:bodyPr>
              <a:lstStyle/>
              <a:p>
                <a:r>
                  <a:rPr lang="en-US" sz="2800" b="1" i="1">
                    <a:ln>
                      <a:solidFill>
                        <a:schemeClr val="accent6">
                          <a:lumMod val="50000"/>
                        </a:schemeClr>
                      </a:solidFill>
                    </a:ln>
                    <a:solidFill>
                      <a:schemeClr val="accent6">
                        <a:lumMod val="50000"/>
                      </a:schemeClr>
                    </a:solidFill>
                    <a:latin typeface="Arial Narrow" pitchFamily="34" charset="0"/>
                  </a:rPr>
                  <a:t>nT</a:t>
                </a:r>
              </a:p>
            </p:txBody>
          </p:sp>
          <p:sp>
            <p:nvSpPr>
              <p:cNvPr id="32791" name="Line 14"/>
              <p:cNvSpPr>
                <a:spLocks noChangeShapeType="1"/>
              </p:cNvSpPr>
              <p:nvPr/>
            </p:nvSpPr>
            <p:spPr bwMode="auto">
              <a:xfrm>
                <a:off x="3140" y="3108"/>
                <a:ext cx="336" cy="0"/>
              </a:xfrm>
              <a:prstGeom prst="line">
                <a:avLst/>
              </a:prstGeom>
              <a:noFill/>
              <a:ln w="28575">
                <a:solidFill>
                  <a:srgbClr val="C00000"/>
                </a:solidFill>
                <a:round/>
                <a:headEnd/>
                <a:tailEnd/>
              </a:ln>
            </p:spPr>
            <p:txBody>
              <a:bodyPr/>
              <a:lstStyle/>
              <a:p>
                <a:endParaRPr lang="en-US" sz="2800" b="1" dirty="0">
                  <a:ln>
                    <a:solidFill>
                      <a:schemeClr val="accent6">
                        <a:lumMod val="50000"/>
                      </a:schemeClr>
                    </a:solidFill>
                  </a:ln>
                  <a:solidFill>
                    <a:schemeClr val="accent6">
                      <a:lumMod val="50000"/>
                    </a:schemeClr>
                  </a:solidFill>
                  <a:latin typeface="Arial Narrow" pitchFamily="34" charset="0"/>
                </a:endParaRPr>
              </a:p>
            </p:txBody>
          </p:sp>
          <p:sp>
            <p:nvSpPr>
              <p:cNvPr id="32792" name="Text Box 15"/>
              <p:cNvSpPr txBox="1">
                <a:spLocks noChangeArrowheads="1"/>
              </p:cNvSpPr>
              <p:nvPr/>
            </p:nvSpPr>
            <p:spPr bwMode="auto">
              <a:xfrm>
                <a:off x="3176" y="3113"/>
                <a:ext cx="185" cy="330"/>
              </a:xfrm>
              <a:prstGeom prst="rect">
                <a:avLst/>
              </a:prstGeom>
              <a:noFill/>
              <a:ln w="9525">
                <a:noFill/>
                <a:miter lim="800000"/>
                <a:headEnd/>
                <a:tailEnd/>
              </a:ln>
            </p:spPr>
            <p:txBody>
              <a:bodyPr wrap="none">
                <a:spAutoFit/>
              </a:bodyPr>
              <a:lstStyle/>
              <a:p>
                <a:r>
                  <a:rPr lang="en-US" sz="2800" b="1" i="1">
                    <a:ln>
                      <a:solidFill>
                        <a:schemeClr val="accent6">
                          <a:lumMod val="50000"/>
                        </a:schemeClr>
                      </a:solidFill>
                    </a:ln>
                    <a:solidFill>
                      <a:schemeClr val="accent6">
                        <a:lumMod val="50000"/>
                      </a:schemeClr>
                    </a:solidFill>
                    <a:latin typeface="Arial Narrow" pitchFamily="34" charset="0"/>
                  </a:rPr>
                  <a:t>P</a:t>
                </a:r>
              </a:p>
            </p:txBody>
          </p:sp>
        </p:grpSp>
      </p:grpSp>
      <p:grpSp>
        <p:nvGrpSpPr>
          <p:cNvPr id="6" name="Group 28"/>
          <p:cNvGrpSpPr>
            <a:grpSpLocks/>
          </p:cNvGrpSpPr>
          <p:nvPr/>
        </p:nvGrpSpPr>
        <p:grpSpPr bwMode="auto">
          <a:xfrm>
            <a:off x="3466253" y="3900486"/>
            <a:ext cx="2811863" cy="1057274"/>
            <a:chOff x="2383" y="2984"/>
            <a:chExt cx="1870" cy="666"/>
          </a:xfrm>
        </p:grpSpPr>
        <p:sp>
          <p:nvSpPr>
            <p:cNvPr id="32779" name="Text Box 18"/>
            <p:cNvSpPr txBox="1">
              <a:spLocks noChangeArrowheads="1"/>
            </p:cNvSpPr>
            <p:nvPr/>
          </p:nvSpPr>
          <p:spPr bwMode="auto">
            <a:xfrm>
              <a:off x="2383" y="3129"/>
              <a:ext cx="1226" cy="330"/>
            </a:xfrm>
            <a:prstGeom prst="rect">
              <a:avLst/>
            </a:prstGeom>
            <a:noFill/>
            <a:ln w="9525">
              <a:noFill/>
              <a:miter lim="800000"/>
              <a:headEnd/>
              <a:tailEnd/>
            </a:ln>
          </p:spPr>
          <p:txBody>
            <a:bodyPr wrap="none">
              <a:spAutoFit/>
            </a:bodyPr>
            <a:lstStyle/>
            <a:p>
              <a:pPr algn="l"/>
              <a:r>
                <a:rPr lang="en-US" sz="2800" b="1" i="1" dirty="0">
                  <a:solidFill>
                    <a:schemeClr val="accent6">
                      <a:lumMod val="50000"/>
                    </a:schemeClr>
                  </a:solidFill>
                  <a:latin typeface="Arial Narrow" pitchFamily="34" charset="0"/>
                </a:rPr>
                <a:t>V</a:t>
              </a:r>
              <a:r>
                <a:rPr lang="en-US" sz="2800" b="1" dirty="0">
                  <a:solidFill>
                    <a:schemeClr val="accent6">
                      <a:lumMod val="50000"/>
                    </a:schemeClr>
                  </a:solidFill>
                  <a:latin typeface="Arial Narrow" pitchFamily="34" charset="0"/>
                </a:rPr>
                <a:t> = constant </a:t>
              </a:r>
              <a:r>
                <a:rPr lang="en-US" sz="2800" b="1" dirty="0" smtClean="0">
                  <a:solidFill>
                    <a:schemeClr val="accent6">
                      <a:lumMod val="50000"/>
                    </a:schemeClr>
                  </a:solidFill>
                  <a:latin typeface="Arial Narrow" pitchFamily="34" charset="0"/>
                </a:rPr>
                <a:t>  x  </a:t>
              </a:r>
              <a:endParaRPr lang="en-US" sz="2800" b="1" i="1" dirty="0">
                <a:solidFill>
                  <a:schemeClr val="accent6">
                    <a:lumMod val="50000"/>
                  </a:schemeClr>
                </a:solidFill>
                <a:latin typeface="Arial Narrow" pitchFamily="34" charset="0"/>
              </a:endParaRPr>
            </a:p>
          </p:txBody>
        </p:sp>
        <p:grpSp>
          <p:nvGrpSpPr>
            <p:cNvPr id="8" name="Group 24"/>
            <p:cNvGrpSpPr>
              <a:grpSpLocks/>
            </p:cNvGrpSpPr>
            <p:nvPr/>
          </p:nvGrpSpPr>
          <p:grpSpPr bwMode="auto">
            <a:xfrm>
              <a:off x="3896" y="2984"/>
              <a:ext cx="357" cy="666"/>
              <a:chOff x="3119" y="2777"/>
              <a:chExt cx="357" cy="666"/>
            </a:xfrm>
          </p:grpSpPr>
          <p:sp>
            <p:nvSpPr>
              <p:cNvPr id="32782" name="Text Box 25"/>
              <p:cNvSpPr txBox="1">
                <a:spLocks noChangeArrowheads="1"/>
              </p:cNvSpPr>
              <p:nvPr/>
            </p:nvSpPr>
            <p:spPr bwMode="auto">
              <a:xfrm>
                <a:off x="3119" y="2777"/>
                <a:ext cx="257" cy="330"/>
              </a:xfrm>
              <a:prstGeom prst="rect">
                <a:avLst/>
              </a:prstGeom>
              <a:noFill/>
              <a:ln w="9525">
                <a:noFill/>
                <a:miter lim="800000"/>
                <a:headEnd/>
                <a:tailEnd/>
              </a:ln>
            </p:spPr>
            <p:txBody>
              <a:bodyPr wrap="none">
                <a:spAutoFit/>
              </a:bodyPr>
              <a:lstStyle/>
              <a:p>
                <a:r>
                  <a:rPr lang="en-US" sz="2800" b="1" i="1" dirty="0" err="1">
                    <a:solidFill>
                      <a:schemeClr val="accent6">
                        <a:lumMod val="50000"/>
                      </a:schemeClr>
                    </a:solidFill>
                    <a:latin typeface="Arial Narrow" pitchFamily="34" charset="0"/>
                  </a:rPr>
                  <a:t>nT</a:t>
                </a:r>
                <a:endParaRPr lang="en-US" sz="2800" b="1" i="1" dirty="0">
                  <a:solidFill>
                    <a:schemeClr val="accent6">
                      <a:lumMod val="50000"/>
                    </a:schemeClr>
                  </a:solidFill>
                  <a:latin typeface="Arial Narrow" pitchFamily="34" charset="0"/>
                </a:endParaRPr>
              </a:p>
            </p:txBody>
          </p:sp>
          <p:sp>
            <p:nvSpPr>
              <p:cNvPr id="32783" name="Line 26"/>
              <p:cNvSpPr>
                <a:spLocks noChangeShapeType="1"/>
              </p:cNvSpPr>
              <p:nvPr/>
            </p:nvSpPr>
            <p:spPr bwMode="auto">
              <a:xfrm>
                <a:off x="3140" y="3108"/>
                <a:ext cx="336" cy="0"/>
              </a:xfrm>
              <a:prstGeom prst="line">
                <a:avLst/>
              </a:prstGeom>
              <a:noFill/>
              <a:ln w="28575">
                <a:solidFill>
                  <a:srgbClr val="C00000"/>
                </a:solidFill>
                <a:round/>
                <a:headEnd/>
                <a:tailEnd/>
              </a:ln>
            </p:spPr>
            <p:txBody>
              <a:bodyPr/>
              <a:lstStyle/>
              <a:p>
                <a:endParaRPr lang="en-US" b="1">
                  <a:solidFill>
                    <a:schemeClr val="accent6">
                      <a:lumMod val="50000"/>
                    </a:schemeClr>
                  </a:solidFill>
                  <a:latin typeface="Arial Narrow" pitchFamily="34" charset="0"/>
                </a:endParaRPr>
              </a:p>
            </p:txBody>
          </p:sp>
          <p:sp>
            <p:nvSpPr>
              <p:cNvPr id="32784" name="Text Box 27"/>
              <p:cNvSpPr txBox="1">
                <a:spLocks noChangeArrowheads="1"/>
              </p:cNvSpPr>
              <p:nvPr/>
            </p:nvSpPr>
            <p:spPr bwMode="auto">
              <a:xfrm>
                <a:off x="3176" y="3113"/>
                <a:ext cx="185" cy="330"/>
              </a:xfrm>
              <a:prstGeom prst="rect">
                <a:avLst/>
              </a:prstGeom>
              <a:noFill/>
              <a:ln w="9525">
                <a:noFill/>
                <a:miter lim="800000"/>
                <a:headEnd/>
                <a:tailEnd/>
              </a:ln>
            </p:spPr>
            <p:txBody>
              <a:bodyPr wrap="none">
                <a:spAutoFit/>
              </a:bodyPr>
              <a:lstStyle/>
              <a:p>
                <a:r>
                  <a:rPr lang="en-US" sz="2800" b="1" i="1">
                    <a:solidFill>
                      <a:schemeClr val="accent6">
                        <a:lumMod val="50000"/>
                      </a:schemeClr>
                    </a:solidFill>
                    <a:latin typeface="Arial Narrow" pitchFamily="34" charset="0"/>
                  </a:rPr>
                  <a:t>P</a:t>
                </a:r>
              </a:p>
            </p:txBody>
          </p:sp>
        </p:grpSp>
      </p:grpSp>
      <p:sp>
        <p:nvSpPr>
          <p:cNvPr id="20509" name="Text Box 29"/>
          <p:cNvSpPr txBox="1">
            <a:spLocks noChangeArrowheads="1"/>
          </p:cNvSpPr>
          <p:nvPr/>
        </p:nvSpPr>
        <p:spPr bwMode="auto">
          <a:xfrm>
            <a:off x="5629064" y="4837748"/>
            <a:ext cx="3142207" cy="523220"/>
          </a:xfrm>
          <a:prstGeom prst="rect">
            <a:avLst/>
          </a:prstGeom>
          <a:noFill/>
          <a:ln w="9525">
            <a:noFill/>
            <a:miter lim="800000"/>
            <a:headEnd/>
            <a:tailEnd/>
          </a:ln>
        </p:spPr>
        <p:txBody>
          <a:bodyPr wrap="none">
            <a:spAutoFit/>
          </a:bodyPr>
          <a:lstStyle/>
          <a:p>
            <a:pPr algn="l"/>
            <a:r>
              <a:rPr lang="en-US" sz="2800" b="1" i="1" dirty="0">
                <a:ln>
                  <a:solidFill>
                    <a:schemeClr val="bg1"/>
                  </a:solidFill>
                </a:ln>
                <a:solidFill>
                  <a:srgbClr val="FFC000"/>
                </a:solidFill>
                <a:latin typeface="Arial Narrow" pitchFamily="34" charset="0"/>
              </a:rPr>
              <a:t>R</a:t>
            </a:r>
            <a:r>
              <a:rPr lang="en-US" sz="2800" b="1" dirty="0">
                <a:ln>
                  <a:solidFill>
                    <a:schemeClr val="bg1"/>
                  </a:solidFill>
                </a:ln>
                <a:solidFill>
                  <a:srgbClr val="FFC000"/>
                </a:solidFill>
                <a:latin typeface="Arial Narrow" pitchFamily="34" charset="0"/>
              </a:rPr>
              <a:t> is the gas constant</a:t>
            </a:r>
            <a:endParaRPr lang="en-US" sz="2800" b="1" i="1" dirty="0">
              <a:ln>
                <a:solidFill>
                  <a:schemeClr val="bg1"/>
                </a:solidFill>
              </a:ln>
              <a:solidFill>
                <a:srgbClr val="FFC000"/>
              </a:solidFill>
              <a:latin typeface="Arial Narrow" pitchFamily="34" charset="0"/>
            </a:endParaRPr>
          </a:p>
        </p:txBody>
      </p:sp>
      <p:sp>
        <p:nvSpPr>
          <p:cNvPr id="20510" name="Text Box 30"/>
          <p:cNvSpPr txBox="1">
            <a:spLocks noChangeArrowheads="1"/>
          </p:cNvSpPr>
          <p:nvPr/>
        </p:nvSpPr>
        <p:spPr bwMode="auto">
          <a:xfrm>
            <a:off x="3657178" y="5719129"/>
            <a:ext cx="2019142" cy="707886"/>
          </a:xfrm>
          <a:prstGeom prst="rect">
            <a:avLst/>
          </a:prstGeom>
          <a:noFill/>
          <a:ln w="57150" cmpd="thinThick">
            <a:solidFill>
              <a:srgbClr val="FFC000"/>
            </a:solidFill>
            <a:miter lim="800000"/>
            <a:headEnd/>
            <a:tailEnd/>
          </a:ln>
        </p:spPr>
        <p:txBody>
          <a:bodyPr wrap="none" lIns="274320" tIns="137160" rIns="274320" bIns="137160">
            <a:spAutoFit/>
          </a:bodyPr>
          <a:lstStyle/>
          <a:p>
            <a:r>
              <a:rPr lang="en-US" sz="2800" b="1" i="1" dirty="0">
                <a:ln>
                  <a:solidFill>
                    <a:schemeClr val="bg1">
                      <a:lumMod val="95000"/>
                      <a:lumOff val="5000"/>
                    </a:schemeClr>
                  </a:solidFill>
                </a:ln>
                <a:solidFill>
                  <a:srgbClr val="C00000"/>
                </a:solidFill>
                <a:latin typeface="Arial Narrow" pitchFamily="34" charset="0"/>
              </a:rPr>
              <a:t>PV</a:t>
            </a:r>
            <a:r>
              <a:rPr lang="en-US" sz="2800" b="1" dirty="0">
                <a:ln>
                  <a:solidFill>
                    <a:schemeClr val="bg1">
                      <a:lumMod val="95000"/>
                      <a:lumOff val="5000"/>
                    </a:schemeClr>
                  </a:solidFill>
                </a:ln>
                <a:solidFill>
                  <a:srgbClr val="C00000"/>
                </a:solidFill>
                <a:latin typeface="Arial Narrow" pitchFamily="34" charset="0"/>
              </a:rPr>
              <a:t> = </a:t>
            </a:r>
            <a:r>
              <a:rPr lang="en-US" sz="2800" b="1" i="1" dirty="0" err="1" smtClean="0">
                <a:ln>
                  <a:solidFill>
                    <a:schemeClr val="bg1">
                      <a:lumMod val="95000"/>
                      <a:lumOff val="5000"/>
                    </a:schemeClr>
                  </a:solidFill>
                </a:ln>
                <a:solidFill>
                  <a:srgbClr val="C00000"/>
                </a:solidFill>
                <a:latin typeface="Arial Narrow" pitchFamily="34" charset="0"/>
              </a:rPr>
              <a:t>nRT</a:t>
            </a:r>
            <a:r>
              <a:rPr lang="en-US" sz="2800" b="1" i="1" dirty="0" smtClean="0">
                <a:ln>
                  <a:solidFill>
                    <a:schemeClr val="bg1">
                      <a:lumMod val="95000"/>
                      <a:lumOff val="5000"/>
                    </a:schemeClr>
                  </a:solidFill>
                </a:ln>
                <a:solidFill>
                  <a:srgbClr val="C00000"/>
                </a:solidFill>
                <a:latin typeface="Arial Narrow" pitchFamily="34" charset="0"/>
              </a:rPr>
              <a:t>  </a:t>
            </a:r>
            <a:endParaRPr lang="en-US" sz="2800" b="1" i="1" dirty="0">
              <a:ln>
                <a:solidFill>
                  <a:schemeClr val="bg1">
                    <a:lumMod val="95000"/>
                    <a:lumOff val="5000"/>
                  </a:schemeClr>
                </a:solidFill>
              </a:ln>
              <a:solidFill>
                <a:srgbClr val="C00000"/>
              </a:solidFill>
              <a:latin typeface="Arial Narrow" pitchFamily="34" charset="0"/>
            </a:endParaRPr>
          </a:p>
        </p:txBody>
      </p:sp>
      <p:sp>
        <p:nvSpPr>
          <p:cNvPr id="31"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Ideal Gas Equation</a:t>
            </a:r>
          </a:p>
        </p:txBody>
      </p:sp>
      <p:grpSp>
        <p:nvGrpSpPr>
          <p:cNvPr id="33" name="Group 28"/>
          <p:cNvGrpSpPr>
            <a:grpSpLocks/>
          </p:cNvGrpSpPr>
          <p:nvPr/>
        </p:nvGrpSpPr>
        <p:grpSpPr bwMode="auto">
          <a:xfrm>
            <a:off x="3466252" y="4601526"/>
            <a:ext cx="3269828" cy="1057274"/>
            <a:chOff x="2383" y="2984"/>
            <a:chExt cx="2648" cy="666"/>
          </a:xfrm>
        </p:grpSpPr>
        <p:sp>
          <p:nvSpPr>
            <p:cNvPr id="34" name="Text Box 18"/>
            <p:cNvSpPr txBox="1">
              <a:spLocks noChangeArrowheads="1"/>
            </p:cNvSpPr>
            <p:nvPr/>
          </p:nvSpPr>
          <p:spPr bwMode="auto">
            <a:xfrm>
              <a:off x="2383" y="3129"/>
              <a:ext cx="1084" cy="330"/>
            </a:xfrm>
            <a:prstGeom prst="rect">
              <a:avLst/>
            </a:prstGeom>
            <a:noFill/>
            <a:ln w="9525">
              <a:noFill/>
              <a:miter lim="800000"/>
              <a:headEnd/>
              <a:tailEnd/>
            </a:ln>
          </p:spPr>
          <p:txBody>
            <a:bodyPr wrap="none">
              <a:spAutoFit/>
            </a:bodyPr>
            <a:lstStyle/>
            <a:p>
              <a:pPr algn="l"/>
              <a:r>
                <a:rPr lang="en-US" sz="2800" b="1" i="1" dirty="0">
                  <a:solidFill>
                    <a:schemeClr val="accent6">
                      <a:lumMod val="50000"/>
                    </a:schemeClr>
                  </a:solidFill>
                  <a:latin typeface="Arial Narrow" pitchFamily="34" charset="0"/>
                </a:rPr>
                <a:t>V</a:t>
              </a:r>
              <a:r>
                <a:rPr lang="en-US" sz="2800" b="1" dirty="0">
                  <a:solidFill>
                    <a:schemeClr val="accent6">
                      <a:lumMod val="50000"/>
                    </a:schemeClr>
                  </a:solidFill>
                  <a:latin typeface="Arial Narrow" pitchFamily="34" charset="0"/>
                </a:rPr>
                <a:t> = </a:t>
              </a:r>
              <a:r>
                <a:rPr lang="en-US" sz="2800" b="1" dirty="0" smtClean="0">
                  <a:ln>
                    <a:solidFill>
                      <a:schemeClr val="bg1"/>
                    </a:solidFill>
                  </a:ln>
                  <a:solidFill>
                    <a:srgbClr val="FFC000"/>
                  </a:solidFill>
                  <a:latin typeface="Arial Narrow" pitchFamily="34" charset="0"/>
                </a:rPr>
                <a:t>R</a:t>
              </a:r>
              <a:r>
                <a:rPr lang="en-US" sz="2800" b="1" dirty="0" smtClean="0">
                  <a:solidFill>
                    <a:schemeClr val="accent6">
                      <a:lumMod val="50000"/>
                    </a:schemeClr>
                  </a:solidFill>
                  <a:latin typeface="Arial Narrow" pitchFamily="34" charset="0"/>
                </a:rPr>
                <a:t> x  </a:t>
              </a:r>
              <a:endParaRPr lang="en-US" sz="2800" b="1" i="1" dirty="0">
                <a:solidFill>
                  <a:schemeClr val="accent6">
                    <a:lumMod val="50000"/>
                  </a:schemeClr>
                </a:solidFill>
                <a:latin typeface="Arial Narrow" pitchFamily="34" charset="0"/>
              </a:endParaRPr>
            </a:p>
          </p:txBody>
        </p:sp>
        <p:sp>
          <p:nvSpPr>
            <p:cNvPr id="42" name="Text Box 22"/>
            <p:cNvSpPr txBox="1">
              <a:spLocks noChangeArrowheads="1"/>
            </p:cNvSpPr>
            <p:nvPr/>
          </p:nvSpPr>
          <p:spPr bwMode="auto">
            <a:xfrm>
              <a:off x="4815" y="3320"/>
              <a:ext cx="216" cy="330"/>
            </a:xfrm>
            <a:prstGeom prst="rect">
              <a:avLst/>
            </a:prstGeom>
            <a:noFill/>
            <a:ln w="9525">
              <a:noFill/>
              <a:miter lim="800000"/>
              <a:headEnd/>
              <a:tailEnd/>
            </a:ln>
          </p:spPr>
          <p:txBody>
            <a:bodyPr wrap="none">
              <a:spAutoFit/>
            </a:bodyPr>
            <a:lstStyle/>
            <a:p>
              <a:endParaRPr lang="en-US" sz="2800" b="1" i="1" dirty="0">
                <a:solidFill>
                  <a:schemeClr val="accent6">
                    <a:lumMod val="50000"/>
                  </a:schemeClr>
                </a:solidFill>
                <a:latin typeface="Arial Narrow" pitchFamily="34" charset="0"/>
              </a:endParaRPr>
            </a:p>
          </p:txBody>
        </p:sp>
        <p:grpSp>
          <p:nvGrpSpPr>
            <p:cNvPr id="36" name="Group 24"/>
            <p:cNvGrpSpPr>
              <a:grpSpLocks/>
            </p:cNvGrpSpPr>
            <p:nvPr/>
          </p:nvGrpSpPr>
          <p:grpSpPr bwMode="auto">
            <a:xfrm>
              <a:off x="3341" y="2984"/>
              <a:ext cx="357" cy="666"/>
              <a:chOff x="2564" y="2777"/>
              <a:chExt cx="357" cy="666"/>
            </a:xfrm>
          </p:grpSpPr>
          <p:sp>
            <p:nvSpPr>
              <p:cNvPr id="37" name="Text Box 25"/>
              <p:cNvSpPr txBox="1">
                <a:spLocks noChangeArrowheads="1"/>
              </p:cNvSpPr>
              <p:nvPr/>
            </p:nvSpPr>
            <p:spPr bwMode="auto">
              <a:xfrm>
                <a:off x="2564" y="2777"/>
                <a:ext cx="257" cy="330"/>
              </a:xfrm>
              <a:prstGeom prst="rect">
                <a:avLst/>
              </a:prstGeom>
              <a:noFill/>
              <a:ln w="9525">
                <a:noFill/>
                <a:miter lim="800000"/>
                <a:headEnd/>
                <a:tailEnd/>
              </a:ln>
            </p:spPr>
            <p:txBody>
              <a:bodyPr wrap="none">
                <a:spAutoFit/>
              </a:bodyPr>
              <a:lstStyle/>
              <a:p>
                <a:r>
                  <a:rPr lang="en-US" sz="2800" b="1" i="1" dirty="0" err="1" smtClean="0">
                    <a:solidFill>
                      <a:schemeClr val="accent6">
                        <a:lumMod val="50000"/>
                      </a:schemeClr>
                    </a:solidFill>
                    <a:latin typeface="Arial Narrow" pitchFamily="34" charset="0"/>
                  </a:rPr>
                  <a:t>nT</a:t>
                </a:r>
                <a:endParaRPr lang="en-US" sz="2800" b="1" i="1" dirty="0">
                  <a:solidFill>
                    <a:schemeClr val="accent6">
                      <a:lumMod val="50000"/>
                    </a:schemeClr>
                  </a:solidFill>
                  <a:latin typeface="Arial Narrow" pitchFamily="34" charset="0"/>
                </a:endParaRPr>
              </a:p>
            </p:txBody>
          </p:sp>
          <p:sp>
            <p:nvSpPr>
              <p:cNvPr id="38" name="Line 26"/>
              <p:cNvSpPr>
                <a:spLocks noChangeShapeType="1"/>
              </p:cNvSpPr>
              <p:nvPr/>
            </p:nvSpPr>
            <p:spPr bwMode="auto">
              <a:xfrm>
                <a:off x="2585" y="3108"/>
                <a:ext cx="336" cy="0"/>
              </a:xfrm>
              <a:prstGeom prst="line">
                <a:avLst/>
              </a:prstGeom>
              <a:noFill/>
              <a:ln w="28575">
                <a:solidFill>
                  <a:srgbClr val="C00000"/>
                </a:solidFill>
                <a:round/>
                <a:headEnd/>
                <a:tailEnd/>
              </a:ln>
            </p:spPr>
            <p:txBody>
              <a:bodyPr/>
              <a:lstStyle/>
              <a:p>
                <a:endParaRPr lang="en-US" b="1">
                  <a:solidFill>
                    <a:schemeClr val="accent6">
                      <a:lumMod val="50000"/>
                    </a:schemeClr>
                  </a:solidFill>
                  <a:latin typeface="Arial Narrow" pitchFamily="34" charset="0"/>
                </a:endParaRPr>
              </a:p>
            </p:txBody>
          </p:sp>
          <p:sp>
            <p:nvSpPr>
              <p:cNvPr id="39" name="Text Box 27"/>
              <p:cNvSpPr txBox="1">
                <a:spLocks noChangeArrowheads="1"/>
              </p:cNvSpPr>
              <p:nvPr/>
            </p:nvSpPr>
            <p:spPr bwMode="auto">
              <a:xfrm>
                <a:off x="2621" y="3113"/>
                <a:ext cx="185" cy="330"/>
              </a:xfrm>
              <a:prstGeom prst="rect">
                <a:avLst/>
              </a:prstGeom>
              <a:noFill/>
              <a:ln w="9525">
                <a:noFill/>
                <a:miter lim="800000"/>
                <a:headEnd/>
                <a:tailEnd/>
              </a:ln>
            </p:spPr>
            <p:txBody>
              <a:bodyPr wrap="none">
                <a:spAutoFit/>
              </a:bodyPr>
              <a:lstStyle/>
              <a:p>
                <a:r>
                  <a:rPr lang="en-US" sz="2800" b="1" i="1" dirty="0">
                    <a:solidFill>
                      <a:schemeClr val="accent6">
                        <a:lumMod val="50000"/>
                      </a:schemeClr>
                    </a:solidFill>
                    <a:latin typeface="Arial Narrow" pitchFamily="34" charset="0"/>
                  </a:rPr>
                  <a:t>P</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09"/>
                                        </p:tgtEl>
                                        <p:attrNameLst>
                                          <p:attrName>style.visibility</p:attrName>
                                        </p:attrNameLst>
                                      </p:cBhvr>
                                      <p:to>
                                        <p:strVal val="visible"/>
                                      </p:to>
                                    </p:set>
                                    <p:animEffect transition="in" filter="wipe(left)">
                                      <p:cBhvr>
                                        <p:cTn id="7" dur="500"/>
                                        <p:tgtEl>
                                          <p:spTgt spid="205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10"/>
                                        </p:tgtEl>
                                        <p:attrNameLst>
                                          <p:attrName>style.visibility</p:attrName>
                                        </p:attrNameLst>
                                      </p:cBhvr>
                                      <p:to>
                                        <p:strVal val="visible"/>
                                      </p:to>
                                    </p:set>
                                    <p:animEffect transition="in" filter="wipe(left)">
                                      <p:cBhvr>
                                        <p:cTn id="12" dur="500"/>
                                        <p:tgtEl>
                                          <p:spTgt spid="20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9" grpId="0"/>
      <p:bldP spid="205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Ideal Gas </a:t>
            </a:r>
          </a:p>
        </p:txBody>
      </p:sp>
      <p:sp>
        <p:nvSpPr>
          <p:cNvPr id="6" name="Text Box 3"/>
          <p:cNvSpPr txBox="1">
            <a:spLocks noChangeArrowheads="1"/>
          </p:cNvSpPr>
          <p:nvPr/>
        </p:nvSpPr>
        <p:spPr bwMode="auto">
          <a:xfrm>
            <a:off x="624756" y="1122072"/>
            <a:ext cx="11216723" cy="5693866"/>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SG" sz="2800" b="1" dirty="0" smtClean="0">
                <a:ln>
                  <a:solidFill>
                    <a:schemeClr val="bg1">
                      <a:lumMod val="95000"/>
                      <a:lumOff val="5000"/>
                    </a:schemeClr>
                  </a:solidFill>
                </a:ln>
                <a:solidFill>
                  <a:srgbClr val="FFC000"/>
                </a:solidFill>
                <a:latin typeface="Arial Narrow" pitchFamily="34" charset="0"/>
              </a:rPr>
              <a:t>  Ideal gas:</a:t>
            </a:r>
            <a:r>
              <a:rPr lang="en-SG" sz="2800" b="1" dirty="0" smtClean="0">
                <a:solidFill>
                  <a:schemeClr val="accent6">
                    <a:lumMod val="50000"/>
                  </a:schemeClr>
                </a:solidFill>
                <a:latin typeface="Arial Narrow" pitchFamily="34" charset="0"/>
              </a:rPr>
              <a:t> a hypothetical gas whose molecules do not attract or repel one another and their volume is negligible compared with the volume of the container</a:t>
            </a:r>
          </a:p>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The ideal gas concept is useful because it obeys the ideal gas law and is amenable to analysis under statistical mechanics</a:t>
            </a:r>
          </a:p>
          <a:p>
            <a:pPr indent="274638">
              <a:spcBef>
                <a:spcPct val="50000"/>
              </a:spcBef>
              <a:buClr>
                <a:srgbClr val="FFC000"/>
              </a:buClr>
              <a:buSzPct val="120000"/>
              <a:buFont typeface="Arial" pitchFamily="34" charset="0"/>
              <a:buChar char="•"/>
              <a:tabLst>
                <a:tab pos="274638" algn="l"/>
              </a:tabLst>
            </a:pPr>
            <a:r>
              <a:rPr lang="en-SG" sz="2800" b="1" dirty="0" smtClean="0">
                <a:solidFill>
                  <a:schemeClr val="accent6">
                    <a:lumMod val="50000"/>
                  </a:schemeClr>
                </a:solidFill>
                <a:latin typeface="Arial Narrow" pitchFamily="34" charset="0"/>
              </a:rPr>
              <a:t> At standard temperature and pressure, most real gases behave qualitatively like an ideal gas, many gases such as </a:t>
            </a:r>
            <a:r>
              <a:rPr lang="en-SG" sz="2800" b="1" dirty="0" err="1" smtClean="0">
                <a:solidFill>
                  <a:schemeClr val="accent6">
                    <a:lumMod val="50000"/>
                  </a:schemeClr>
                </a:solidFill>
                <a:latin typeface="Arial Narrow" pitchFamily="34" charset="0"/>
              </a:rPr>
              <a:t>N</a:t>
            </a:r>
            <a:r>
              <a:rPr lang="en-SG" sz="2800" b="1" baseline="-25000" dirty="0" err="1" smtClean="0">
                <a:solidFill>
                  <a:schemeClr val="accent6">
                    <a:lumMod val="50000"/>
                  </a:schemeClr>
                </a:solidFill>
                <a:latin typeface="Arial Narrow" pitchFamily="34" charset="0"/>
              </a:rPr>
              <a:t>2</a:t>
            </a:r>
            <a:r>
              <a:rPr lang="en-SG" sz="2800" b="1" dirty="0" smtClean="0">
                <a:solidFill>
                  <a:schemeClr val="accent6">
                    <a:lumMod val="50000"/>
                  </a:schemeClr>
                </a:solidFill>
                <a:latin typeface="Arial Narrow" pitchFamily="34" charset="0"/>
              </a:rPr>
              <a:t>, </a:t>
            </a:r>
            <a:r>
              <a:rPr lang="en-SG" sz="2800" b="1" dirty="0" err="1" smtClean="0">
                <a:solidFill>
                  <a:schemeClr val="accent6">
                    <a:lumMod val="50000"/>
                  </a:schemeClr>
                </a:solidFill>
                <a:latin typeface="Arial Narrow" pitchFamily="34" charset="0"/>
              </a:rPr>
              <a:t>O</a:t>
            </a:r>
            <a:r>
              <a:rPr lang="en-SG" sz="2800" b="1" baseline="-25000" dirty="0" err="1" smtClean="0">
                <a:solidFill>
                  <a:schemeClr val="accent6">
                    <a:lumMod val="50000"/>
                  </a:schemeClr>
                </a:solidFill>
                <a:latin typeface="Arial Narrow" pitchFamily="34" charset="0"/>
              </a:rPr>
              <a:t>2</a:t>
            </a:r>
            <a:r>
              <a:rPr lang="en-SG" sz="2800" b="1" dirty="0" smtClean="0">
                <a:solidFill>
                  <a:schemeClr val="accent6">
                    <a:lumMod val="50000"/>
                  </a:schemeClr>
                </a:solidFill>
                <a:latin typeface="Arial Narrow" pitchFamily="34" charset="0"/>
              </a:rPr>
              <a:t>, </a:t>
            </a:r>
            <a:r>
              <a:rPr lang="en-SG" sz="2800" b="1" dirty="0" err="1" smtClean="0">
                <a:solidFill>
                  <a:schemeClr val="accent6">
                    <a:lumMod val="50000"/>
                  </a:schemeClr>
                </a:solidFill>
                <a:latin typeface="Arial Narrow" pitchFamily="34" charset="0"/>
              </a:rPr>
              <a:t>H</a:t>
            </a:r>
            <a:r>
              <a:rPr lang="en-SG" sz="2800" b="1" baseline="-25000" dirty="0" err="1" smtClean="0">
                <a:solidFill>
                  <a:schemeClr val="accent6">
                    <a:lumMod val="50000"/>
                  </a:schemeClr>
                </a:solidFill>
                <a:latin typeface="Arial Narrow" pitchFamily="34" charset="0"/>
              </a:rPr>
              <a:t>2</a:t>
            </a:r>
            <a:r>
              <a:rPr lang="en-SG" sz="2800" b="1" dirty="0" smtClean="0">
                <a:solidFill>
                  <a:schemeClr val="accent6">
                    <a:lumMod val="50000"/>
                  </a:schemeClr>
                </a:solidFill>
                <a:latin typeface="Arial Narrow" pitchFamily="34" charset="0"/>
              </a:rPr>
              <a:t>, noble gases, and some heavier gases like CO</a:t>
            </a:r>
            <a:r>
              <a:rPr lang="en-SG" sz="2800" b="1" baseline="-25000" dirty="0" smtClean="0">
                <a:solidFill>
                  <a:schemeClr val="accent6">
                    <a:lumMod val="50000"/>
                  </a:schemeClr>
                </a:solidFill>
                <a:latin typeface="Arial Narrow" pitchFamily="34" charset="0"/>
              </a:rPr>
              <a:t>2</a:t>
            </a:r>
            <a:r>
              <a:rPr lang="en-SG" sz="2800" b="1" dirty="0" smtClean="0">
                <a:solidFill>
                  <a:schemeClr val="accent6">
                    <a:lumMod val="50000"/>
                  </a:schemeClr>
                </a:solidFill>
                <a:latin typeface="Arial Narrow" pitchFamily="34" charset="0"/>
              </a:rPr>
              <a:t> can be treated like ideal gases within reasonable tolerances</a:t>
            </a:r>
          </a:p>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Generally, a gas behaves more like an ideal gas at higher temperature and lower pressure</a:t>
            </a:r>
            <a:endParaRPr lang="en-US" sz="2800" b="1" dirty="0">
              <a:solidFill>
                <a:schemeClr val="accent6">
                  <a:lumMod val="50000"/>
                </a:schemeClr>
              </a:solidFill>
              <a:latin typeface="Arial Narrow"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3"/>
          <p:cNvSpPr txBox="1">
            <a:spLocks noChangeArrowheads="1"/>
          </p:cNvSpPr>
          <p:nvPr/>
        </p:nvSpPr>
        <p:spPr bwMode="auto">
          <a:xfrm>
            <a:off x="624756" y="1137312"/>
            <a:ext cx="11186243" cy="5478423"/>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The conditions </a:t>
            </a:r>
            <a:r>
              <a:rPr lang="en-SG" sz="2800" b="1" dirty="0" err="1" smtClean="0">
                <a:solidFill>
                  <a:schemeClr val="accent6">
                    <a:lumMod val="50000"/>
                  </a:schemeClr>
                </a:solidFill>
                <a:latin typeface="Arial Narrow" pitchFamily="34" charset="0"/>
              </a:rPr>
              <a:t>0</a:t>
            </a:r>
            <a:r>
              <a:rPr lang="en-SG" sz="2800" b="1" baseline="30000" dirty="0" err="1" smtClean="0">
                <a:solidFill>
                  <a:schemeClr val="accent6">
                    <a:lumMod val="50000"/>
                  </a:schemeClr>
                </a:solidFill>
                <a:latin typeface="Arial Narrow" pitchFamily="34" charset="0"/>
              </a:rPr>
              <a:t>0</a:t>
            </a:r>
            <a:r>
              <a:rPr lang="en-SG" sz="2800" b="1" dirty="0" err="1" smtClean="0">
                <a:solidFill>
                  <a:schemeClr val="accent6">
                    <a:lumMod val="50000"/>
                  </a:schemeClr>
                </a:solidFill>
                <a:latin typeface="Arial Narrow" pitchFamily="34" charset="0"/>
              </a:rPr>
              <a:t>C</a:t>
            </a:r>
            <a:r>
              <a:rPr lang="en-SG" sz="2800" b="1" dirty="0" smtClean="0">
                <a:solidFill>
                  <a:schemeClr val="accent6">
                    <a:lumMod val="50000"/>
                  </a:schemeClr>
                </a:solidFill>
                <a:latin typeface="Arial Narrow" pitchFamily="34" charset="0"/>
              </a:rPr>
              <a:t> (273.15 K) and 1 </a:t>
            </a:r>
            <a:r>
              <a:rPr lang="en-SG" sz="2800" b="1" dirty="0" err="1" smtClean="0">
                <a:solidFill>
                  <a:schemeClr val="accent6">
                    <a:lumMod val="50000"/>
                  </a:schemeClr>
                </a:solidFill>
                <a:latin typeface="Arial Narrow" pitchFamily="34" charset="0"/>
              </a:rPr>
              <a:t>atm</a:t>
            </a:r>
            <a:r>
              <a:rPr lang="en-SG" sz="2800" b="1" dirty="0" smtClean="0">
                <a:solidFill>
                  <a:schemeClr val="accent6">
                    <a:lumMod val="50000"/>
                  </a:schemeClr>
                </a:solidFill>
                <a:latin typeface="Arial Narrow" pitchFamily="34" charset="0"/>
              </a:rPr>
              <a:t> are called standard temperature and pressure (</a:t>
            </a:r>
            <a:r>
              <a:rPr lang="en-SG" sz="2800" b="1" dirty="0" err="1" smtClean="0">
                <a:solidFill>
                  <a:schemeClr val="accent6">
                    <a:lumMod val="50000"/>
                  </a:schemeClr>
                </a:solidFill>
                <a:latin typeface="Arial Narrow" pitchFamily="34" charset="0"/>
              </a:rPr>
              <a:t>STP</a:t>
            </a:r>
            <a:r>
              <a:rPr lang="en-SG" sz="2800" b="1" dirty="0" smtClean="0">
                <a:solidFill>
                  <a:schemeClr val="accent6">
                    <a:lumMod val="50000"/>
                  </a:schemeClr>
                </a:solidFill>
                <a:latin typeface="Arial Narrow" pitchFamily="34" charset="0"/>
              </a:rPr>
              <a:t>)</a:t>
            </a:r>
          </a:p>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Experiments show that at </a:t>
            </a:r>
            <a:r>
              <a:rPr lang="en-SG" sz="2800" b="1" dirty="0" err="1" smtClean="0">
                <a:solidFill>
                  <a:schemeClr val="accent6">
                    <a:lumMod val="50000"/>
                  </a:schemeClr>
                </a:solidFill>
                <a:latin typeface="Arial Narrow" pitchFamily="34" charset="0"/>
              </a:rPr>
              <a:t>STP</a:t>
            </a:r>
            <a:r>
              <a:rPr lang="en-SG" sz="2800" b="1" dirty="0" smtClean="0">
                <a:solidFill>
                  <a:schemeClr val="accent6">
                    <a:lumMod val="50000"/>
                  </a:schemeClr>
                </a:solidFill>
                <a:latin typeface="Arial Narrow" pitchFamily="34" charset="0"/>
              </a:rPr>
              <a:t>, 1 mole of an ideal gas occupies 22.414 L</a:t>
            </a:r>
          </a:p>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Unit of Gas constant at </a:t>
            </a:r>
            <a:r>
              <a:rPr lang="en-SG" sz="2800" b="1" dirty="0" err="1" smtClean="0">
                <a:solidFill>
                  <a:schemeClr val="accent6">
                    <a:lumMod val="50000"/>
                  </a:schemeClr>
                </a:solidFill>
                <a:latin typeface="Arial Narrow" pitchFamily="34" charset="0"/>
              </a:rPr>
              <a:t>STP</a:t>
            </a:r>
            <a:r>
              <a:rPr lang="en-SG" sz="2800" b="1" dirty="0" smtClean="0">
                <a:solidFill>
                  <a:schemeClr val="accent6">
                    <a:lumMod val="50000"/>
                  </a:schemeClr>
                </a:solidFill>
                <a:latin typeface="Arial Narrow" pitchFamily="34" charset="0"/>
              </a:rPr>
              <a:t>:</a:t>
            </a:r>
          </a:p>
          <a:p>
            <a:pPr>
              <a:spcBef>
                <a:spcPct val="50000"/>
              </a:spcBef>
              <a:buClr>
                <a:srgbClr val="FFC000"/>
              </a:buClr>
              <a:buSzPct val="120000"/>
            </a:pPr>
            <a:r>
              <a:rPr lang="en-SG" sz="2800" b="1" dirty="0" smtClean="0">
                <a:solidFill>
                  <a:schemeClr val="accent6">
                    <a:lumMod val="50000"/>
                  </a:schemeClr>
                </a:solidFill>
                <a:latin typeface="Arial Narrow" pitchFamily="34" charset="0"/>
              </a:rPr>
              <a:t>                   </a:t>
            </a:r>
            <a:r>
              <a:rPr lang="en-US" sz="2800" b="1" i="1" dirty="0" smtClean="0">
                <a:solidFill>
                  <a:schemeClr val="accent6">
                    <a:lumMod val="50000"/>
                  </a:schemeClr>
                </a:solidFill>
                <a:latin typeface="Arial Narrow" pitchFamily="34" charset="0"/>
              </a:rPr>
              <a:t>PV = </a:t>
            </a:r>
            <a:r>
              <a:rPr lang="en-US" sz="2800" b="1" i="1" dirty="0" err="1" smtClean="0">
                <a:solidFill>
                  <a:schemeClr val="accent6">
                    <a:lumMod val="50000"/>
                  </a:schemeClr>
                </a:solidFill>
                <a:latin typeface="Arial Narrow" pitchFamily="34" charset="0"/>
              </a:rPr>
              <a:t>nRT</a:t>
            </a:r>
            <a:endParaRPr lang="en-US" sz="2800" b="1" i="1" dirty="0" smtClean="0">
              <a:solidFill>
                <a:schemeClr val="accent6">
                  <a:lumMod val="50000"/>
                </a:schemeClr>
              </a:solidFill>
              <a:latin typeface="Arial Narrow" pitchFamily="34" charset="0"/>
            </a:endParaRPr>
          </a:p>
          <a:p>
            <a:pPr>
              <a:spcBef>
                <a:spcPct val="50000"/>
              </a:spcBef>
              <a:buClr>
                <a:srgbClr val="FFC000"/>
              </a:buClr>
              <a:buSzPct val="120000"/>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US" sz="2800" b="1" dirty="0" smtClean="0">
              <a:solidFill>
                <a:schemeClr val="accent6">
                  <a:lumMod val="50000"/>
                </a:schemeClr>
              </a:solidFill>
              <a:latin typeface="Arial Narrow" pitchFamily="34" charset="0"/>
            </a:endParaRPr>
          </a:p>
          <a:p>
            <a:pPr algn="l">
              <a:spcBef>
                <a:spcPct val="50000"/>
              </a:spcBef>
              <a:buClr>
                <a:srgbClr val="FFC000"/>
              </a:buClr>
              <a:buSzPct val="120000"/>
            </a:pPr>
            <a:endParaRPr lang="en-US" sz="2800" b="1" dirty="0">
              <a:solidFill>
                <a:schemeClr val="accent6">
                  <a:lumMod val="50000"/>
                </a:schemeClr>
              </a:solidFill>
              <a:latin typeface="Arial Narrow" pitchFamily="34" charset="0"/>
            </a:endParaRPr>
          </a:p>
        </p:txBody>
      </p:sp>
      <p:grpSp>
        <p:nvGrpSpPr>
          <p:cNvPr id="2" name="Group 12"/>
          <p:cNvGrpSpPr>
            <a:grpSpLocks/>
          </p:cNvGrpSpPr>
          <p:nvPr/>
        </p:nvGrpSpPr>
        <p:grpSpPr bwMode="auto">
          <a:xfrm>
            <a:off x="1417320" y="4281490"/>
            <a:ext cx="1196764" cy="992188"/>
            <a:chOff x="2342" y="1776"/>
            <a:chExt cx="907" cy="625"/>
          </a:xfrm>
        </p:grpSpPr>
        <p:sp>
          <p:nvSpPr>
            <p:cNvPr id="33807" name="Text Box 7"/>
            <p:cNvSpPr txBox="1">
              <a:spLocks noChangeArrowheads="1"/>
            </p:cNvSpPr>
            <p:nvPr/>
          </p:nvSpPr>
          <p:spPr bwMode="auto">
            <a:xfrm>
              <a:off x="2342" y="1913"/>
              <a:ext cx="346" cy="330"/>
            </a:xfrm>
            <a:prstGeom prst="rect">
              <a:avLst/>
            </a:prstGeom>
            <a:noFill/>
            <a:ln w="9525">
              <a:noFill/>
              <a:miter lim="800000"/>
              <a:headEnd/>
              <a:tailEnd/>
            </a:ln>
          </p:spPr>
          <p:txBody>
            <a:bodyPr wrap="none">
              <a:spAutoFit/>
            </a:bodyPr>
            <a:lstStyle/>
            <a:p>
              <a:pPr algn="l"/>
              <a:r>
                <a:rPr lang="en-US" sz="2800" b="1" i="1" dirty="0">
                  <a:solidFill>
                    <a:schemeClr val="accent6">
                      <a:lumMod val="50000"/>
                    </a:schemeClr>
                  </a:solidFill>
                  <a:latin typeface="Arial Narrow" pitchFamily="34" charset="0"/>
                </a:rPr>
                <a:t>R = </a:t>
              </a:r>
            </a:p>
          </p:txBody>
        </p:sp>
        <p:grpSp>
          <p:nvGrpSpPr>
            <p:cNvPr id="3" name="Group 11"/>
            <p:cNvGrpSpPr>
              <a:grpSpLocks/>
            </p:cNvGrpSpPr>
            <p:nvPr/>
          </p:nvGrpSpPr>
          <p:grpSpPr bwMode="auto">
            <a:xfrm>
              <a:off x="2850" y="1776"/>
              <a:ext cx="399" cy="625"/>
              <a:chOff x="3202" y="2873"/>
              <a:chExt cx="399" cy="625"/>
            </a:xfrm>
          </p:grpSpPr>
          <p:sp>
            <p:nvSpPr>
              <p:cNvPr id="33809" name="Text Box 8"/>
              <p:cNvSpPr txBox="1">
                <a:spLocks noChangeArrowheads="1"/>
              </p:cNvSpPr>
              <p:nvPr/>
            </p:nvSpPr>
            <p:spPr bwMode="auto">
              <a:xfrm>
                <a:off x="3202" y="2873"/>
                <a:ext cx="274" cy="330"/>
              </a:xfrm>
              <a:prstGeom prst="rect">
                <a:avLst/>
              </a:prstGeom>
              <a:noFill/>
              <a:ln w="9525">
                <a:noFill/>
                <a:miter lim="800000"/>
                <a:headEnd/>
                <a:tailEnd/>
              </a:ln>
            </p:spPr>
            <p:txBody>
              <a:bodyPr wrap="none">
                <a:spAutoFit/>
              </a:bodyPr>
              <a:lstStyle/>
              <a:p>
                <a:r>
                  <a:rPr lang="en-US" sz="2800" b="1" i="1" dirty="0">
                    <a:solidFill>
                      <a:schemeClr val="accent6">
                        <a:lumMod val="50000"/>
                      </a:schemeClr>
                    </a:solidFill>
                    <a:latin typeface="Arial Narrow" pitchFamily="34" charset="0"/>
                  </a:rPr>
                  <a:t>PV</a:t>
                </a:r>
              </a:p>
            </p:txBody>
          </p:sp>
          <p:sp>
            <p:nvSpPr>
              <p:cNvPr id="33810" name="Text Box 9"/>
              <p:cNvSpPr txBox="1">
                <a:spLocks noChangeArrowheads="1"/>
              </p:cNvSpPr>
              <p:nvPr/>
            </p:nvSpPr>
            <p:spPr bwMode="auto">
              <a:xfrm>
                <a:off x="3220" y="3168"/>
                <a:ext cx="257" cy="330"/>
              </a:xfrm>
              <a:prstGeom prst="rect">
                <a:avLst/>
              </a:prstGeom>
              <a:noFill/>
              <a:ln w="9525">
                <a:noFill/>
                <a:miter lim="800000"/>
                <a:headEnd/>
                <a:tailEnd/>
              </a:ln>
            </p:spPr>
            <p:txBody>
              <a:bodyPr wrap="none">
                <a:spAutoFit/>
              </a:bodyPr>
              <a:lstStyle/>
              <a:p>
                <a:r>
                  <a:rPr lang="en-US" sz="2800" b="1" i="1">
                    <a:solidFill>
                      <a:schemeClr val="accent6">
                        <a:lumMod val="50000"/>
                      </a:schemeClr>
                    </a:solidFill>
                    <a:latin typeface="Arial Narrow" pitchFamily="34" charset="0"/>
                  </a:rPr>
                  <a:t>nT</a:t>
                </a:r>
              </a:p>
            </p:txBody>
          </p:sp>
          <p:sp>
            <p:nvSpPr>
              <p:cNvPr id="33811" name="Line 10"/>
              <p:cNvSpPr>
                <a:spLocks noChangeShapeType="1"/>
              </p:cNvSpPr>
              <p:nvPr/>
            </p:nvSpPr>
            <p:spPr bwMode="auto">
              <a:xfrm>
                <a:off x="3217" y="3184"/>
                <a:ext cx="384"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grpSp>
      <p:grpSp>
        <p:nvGrpSpPr>
          <p:cNvPr id="4" name="Group 18"/>
          <p:cNvGrpSpPr>
            <a:grpSpLocks/>
          </p:cNvGrpSpPr>
          <p:nvPr/>
        </p:nvGrpSpPr>
        <p:grpSpPr bwMode="auto">
          <a:xfrm>
            <a:off x="2669118" y="4221167"/>
            <a:ext cx="2725842" cy="1077914"/>
            <a:chOff x="1557" y="2884"/>
            <a:chExt cx="2023" cy="679"/>
          </a:xfrm>
        </p:grpSpPr>
        <p:sp>
          <p:nvSpPr>
            <p:cNvPr id="33802" name="Text Box 13"/>
            <p:cNvSpPr txBox="1">
              <a:spLocks noChangeArrowheads="1"/>
            </p:cNvSpPr>
            <p:nvPr/>
          </p:nvSpPr>
          <p:spPr bwMode="auto">
            <a:xfrm>
              <a:off x="1557" y="3065"/>
              <a:ext cx="168"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a:t>
              </a:r>
            </a:p>
          </p:txBody>
        </p:sp>
        <p:grpSp>
          <p:nvGrpSpPr>
            <p:cNvPr id="5" name="Group 17"/>
            <p:cNvGrpSpPr>
              <a:grpSpLocks/>
            </p:cNvGrpSpPr>
            <p:nvPr/>
          </p:nvGrpSpPr>
          <p:grpSpPr bwMode="auto">
            <a:xfrm>
              <a:off x="1785" y="2884"/>
              <a:ext cx="1795" cy="679"/>
              <a:chOff x="2112" y="2844"/>
              <a:chExt cx="1795" cy="679"/>
            </a:xfrm>
          </p:grpSpPr>
          <p:sp>
            <p:nvSpPr>
              <p:cNvPr id="33804" name="Text Box 14"/>
              <p:cNvSpPr txBox="1">
                <a:spLocks noChangeArrowheads="1"/>
              </p:cNvSpPr>
              <p:nvPr/>
            </p:nvSpPr>
            <p:spPr bwMode="auto">
              <a:xfrm>
                <a:off x="2149" y="2844"/>
                <a:ext cx="1144"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(1 atm)(22.414L)</a:t>
                </a:r>
              </a:p>
            </p:txBody>
          </p:sp>
          <p:sp>
            <p:nvSpPr>
              <p:cNvPr id="33805" name="Text Box 15"/>
              <p:cNvSpPr txBox="1">
                <a:spLocks noChangeArrowheads="1"/>
              </p:cNvSpPr>
              <p:nvPr/>
            </p:nvSpPr>
            <p:spPr bwMode="auto">
              <a:xfrm>
                <a:off x="2112" y="3193"/>
                <a:ext cx="1199"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(1 mol)(273.15 K)</a:t>
                </a:r>
              </a:p>
            </p:txBody>
          </p:sp>
          <p:sp>
            <p:nvSpPr>
              <p:cNvPr id="33806" name="Line 16"/>
              <p:cNvSpPr>
                <a:spLocks noChangeShapeType="1"/>
              </p:cNvSpPr>
              <p:nvPr/>
            </p:nvSpPr>
            <p:spPr bwMode="auto">
              <a:xfrm>
                <a:off x="2179" y="3197"/>
                <a:ext cx="1728"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grpSp>
      <p:sp>
        <p:nvSpPr>
          <p:cNvPr id="21523" name="Text Box 19"/>
          <p:cNvSpPr txBox="1">
            <a:spLocks noChangeArrowheads="1"/>
          </p:cNvSpPr>
          <p:nvPr/>
        </p:nvSpPr>
        <p:spPr bwMode="auto">
          <a:xfrm>
            <a:off x="2141020" y="5470208"/>
            <a:ext cx="4610301" cy="523220"/>
          </a:xfrm>
          <a:prstGeom prst="rect">
            <a:avLst/>
          </a:prstGeom>
          <a:noFill/>
          <a:ln w="9525">
            <a:noFill/>
            <a:miter lim="800000"/>
            <a:headEnd/>
            <a:tailEnd/>
          </a:ln>
        </p:spPr>
        <p:txBody>
          <a:bodyPr wrap="none">
            <a:spAutoFit/>
          </a:bodyPr>
          <a:lstStyle/>
          <a:p>
            <a:pPr algn="r"/>
            <a:r>
              <a:rPr lang="en-US" sz="2800" b="1" i="1" dirty="0">
                <a:solidFill>
                  <a:srgbClr val="C00000"/>
                </a:solidFill>
                <a:latin typeface="Arial Narrow" pitchFamily="34" charset="0"/>
              </a:rPr>
              <a:t>R</a:t>
            </a:r>
            <a:r>
              <a:rPr lang="en-US" sz="2800" b="1" dirty="0">
                <a:solidFill>
                  <a:srgbClr val="C00000"/>
                </a:solidFill>
                <a:latin typeface="Arial Narrow" pitchFamily="34" charset="0"/>
              </a:rPr>
              <a:t> </a:t>
            </a:r>
            <a:r>
              <a:rPr lang="en-US" sz="2800" b="1" dirty="0" smtClean="0">
                <a:solidFill>
                  <a:srgbClr val="C00000"/>
                </a:solidFill>
                <a:latin typeface="Arial Narrow" pitchFamily="34" charset="0"/>
              </a:rPr>
              <a:t>  = </a:t>
            </a:r>
            <a:r>
              <a:rPr lang="en-US" sz="2800" b="1" dirty="0">
                <a:solidFill>
                  <a:srgbClr val="C00000"/>
                </a:solidFill>
                <a:latin typeface="Arial Narrow" pitchFamily="34" charset="0"/>
              </a:rPr>
              <a:t>0.082057 L </a:t>
            </a:r>
            <a:r>
              <a:rPr lang="en-US" sz="2800" b="1" dirty="0">
                <a:solidFill>
                  <a:srgbClr val="C00000"/>
                </a:solidFill>
                <a:latin typeface="Arial Narrow" pitchFamily="34" charset="0"/>
                <a:cs typeface="Arial" charset="0"/>
              </a:rPr>
              <a:t>• </a:t>
            </a:r>
            <a:r>
              <a:rPr lang="en-US" sz="2800" b="1" dirty="0" err="1">
                <a:solidFill>
                  <a:srgbClr val="C00000"/>
                </a:solidFill>
                <a:latin typeface="Arial Narrow" pitchFamily="34" charset="0"/>
                <a:cs typeface="Arial" charset="0"/>
              </a:rPr>
              <a:t>atm</a:t>
            </a:r>
            <a:r>
              <a:rPr lang="en-US" sz="2800" b="1" dirty="0">
                <a:solidFill>
                  <a:srgbClr val="C00000"/>
                </a:solidFill>
                <a:latin typeface="Arial Narrow" pitchFamily="34" charset="0"/>
                <a:cs typeface="Arial" charset="0"/>
              </a:rPr>
              <a:t> / (mol • K)</a:t>
            </a:r>
          </a:p>
        </p:txBody>
      </p:sp>
      <p:pic>
        <p:nvPicPr>
          <p:cNvPr id="21525" name="Picture 21" descr="cha56011_0511"/>
          <p:cNvPicPr>
            <a:picLocks noChangeAspect="1" noChangeArrowheads="1"/>
          </p:cNvPicPr>
          <p:nvPr/>
        </p:nvPicPr>
        <p:blipFill>
          <a:blip r:embed="rId2">
            <a:lum contrast="-20000"/>
          </a:blip>
          <a:srcRect/>
          <a:stretch>
            <a:fillRect/>
          </a:stretch>
        </p:blipFill>
        <p:spPr bwMode="auto">
          <a:xfrm>
            <a:off x="7025640" y="3162300"/>
            <a:ext cx="3429000" cy="2400300"/>
          </a:xfrm>
          <a:prstGeom prst="rect">
            <a:avLst/>
          </a:prstGeom>
          <a:ln>
            <a:noFill/>
          </a:ln>
          <a:effectLst>
            <a:softEdge rad="112500"/>
          </a:effectLst>
        </p:spPr>
      </p:pic>
      <p:sp>
        <p:nvSpPr>
          <p:cNvPr id="21"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Standard Temperature and Pressure (</a:t>
            </a:r>
            <a:r>
              <a:rPr lang="en-SG" sz="4200" spc="-100" dirty="0" err="1"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STP</a:t>
            </a: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Box 3"/>
          <p:cNvSpPr txBox="1">
            <a:spLocks noChangeArrowheads="1"/>
          </p:cNvSpPr>
          <p:nvPr/>
        </p:nvSpPr>
        <p:spPr bwMode="auto">
          <a:xfrm>
            <a:off x="624757" y="1137312"/>
            <a:ext cx="10566400" cy="1815882"/>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What is the volume (in </a:t>
            </a:r>
            <a:r>
              <a:rPr lang="en-SG" sz="2800" b="1" dirty="0" err="1" smtClean="0">
                <a:solidFill>
                  <a:schemeClr val="accent6">
                    <a:lumMod val="50000"/>
                  </a:schemeClr>
                </a:solidFill>
                <a:latin typeface="Arial Narrow" pitchFamily="34" charset="0"/>
              </a:rPr>
              <a:t>liters</a:t>
            </a:r>
            <a:r>
              <a:rPr lang="en-SG" sz="2800" b="1" dirty="0" smtClean="0">
                <a:solidFill>
                  <a:schemeClr val="accent6">
                    <a:lumMod val="50000"/>
                  </a:schemeClr>
                </a:solidFill>
                <a:latin typeface="Arial Narrow" pitchFamily="34" charset="0"/>
              </a:rPr>
              <a:t>) occupied by 49.8 g of </a:t>
            </a:r>
            <a:r>
              <a:rPr lang="en-SG" sz="2800" b="1" dirty="0" err="1" smtClean="0">
                <a:solidFill>
                  <a:schemeClr val="accent6">
                    <a:lumMod val="50000"/>
                  </a:schemeClr>
                </a:solidFill>
                <a:latin typeface="Arial Narrow" pitchFamily="34" charset="0"/>
              </a:rPr>
              <a:t>HCl</a:t>
            </a:r>
            <a:r>
              <a:rPr lang="en-SG" sz="2800" b="1" dirty="0" smtClean="0">
                <a:solidFill>
                  <a:schemeClr val="accent6">
                    <a:lumMod val="50000"/>
                  </a:schemeClr>
                </a:solidFill>
                <a:latin typeface="Arial Narrow" pitchFamily="34" charset="0"/>
              </a:rPr>
              <a:t> at </a:t>
            </a:r>
            <a:r>
              <a:rPr lang="en-SG" sz="2800" b="1" dirty="0" err="1" smtClean="0">
                <a:solidFill>
                  <a:schemeClr val="accent6">
                    <a:lumMod val="50000"/>
                  </a:schemeClr>
                </a:solidFill>
                <a:latin typeface="Arial Narrow" pitchFamily="34" charset="0"/>
              </a:rPr>
              <a:t>STP</a:t>
            </a:r>
            <a:r>
              <a:rPr lang="en-SG" sz="2800" b="1" dirty="0" smtClean="0">
                <a:solidFill>
                  <a:schemeClr val="accent6">
                    <a:lumMod val="50000"/>
                  </a:schemeClr>
                </a:solidFill>
                <a:latin typeface="Arial Narrow" pitchFamily="34" charset="0"/>
              </a:rPr>
              <a:t>?</a:t>
            </a:r>
          </a:p>
          <a:p>
            <a:pPr>
              <a:spcBef>
                <a:spcPct val="50000"/>
              </a:spcBef>
              <a:buClr>
                <a:srgbClr val="FFC000"/>
              </a:buClr>
              <a:buSzPct val="120000"/>
              <a:buFont typeface="Arial" pitchFamily="34" charset="0"/>
              <a:buChar char="•"/>
            </a:pPr>
            <a:endParaRPr lang="en-US" sz="2800" b="1" dirty="0" smtClean="0">
              <a:solidFill>
                <a:schemeClr val="accent6">
                  <a:lumMod val="50000"/>
                </a:schemeClr>
              </a:solidFill>
              <a:latin typeface="Arial Narrow" pitchFamily="34" charset="0"/>
            </a:endParaRPr>
          </a:p>
          <a:p>
            <a:pPr algn="l">
              <a:spcBef>
                <a:spcPct val="50000"/>
              </a:spcBef>
              <a:buClr>
                <a:srgbClr val="FFC000"/>
              </a:buClr>
              <a:buSzPct val="120000"/>
            </a:pPr>
            <a:endParaRPr lang="en-US" sz="2800" b="1" dirty="0">
              <a:solidFill>
                <a:schemeClr val="accent6">
                  <a:lumMod val="50000"/>
                </a:schemeClr>
              </a:solidFill>
              <a:latin typeface="Arial Narrow" pitchFamily="34" charset="0"/>
            </a:endParaRPr>
          </a:p>
        </p:txBody>
      </p:sp>
      <p:sp>
        <p:nvSpPr>
          <p:cNvPr id="22532" name="Text Box 4"/>
          <p:cNvSpPr txBox="1">
            <a:spLocks noChangeArrowheads="1"/>
          </p:cNvSpPr>
          <p:nvPr/>
        </p:nvSpPr>
        <p:spPr bwMode="auto">
          <a:xfrm>
            <a:off x="1848021" y="1905001"/>
            <a:ext cx="1486304" cy="52322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PV = </a:t>
            </a:r>
            <a:r>
              <a:rPr lang="en-US" sz="2800" b="1" dirty="0" err="1">
                <a:solidFill>
                  <a:schemeClr val="accent6">
                    <a:lumMod val="50000"/>
                  </a:schemeClr>
                </a:solidFill>
                <a:latin typeface="Arial Narrow" pitchFamily="34" charset="0"/>
              </a:rPr>
              <a:t>nRT</a:t>
            </a:r>
            <a:endParaRPr lang="en-US" sz="2800" b="1" dirty="0">
              <a:solidFill>
                <a:schemeClr val="accent6">
                  <a:lumMod val="50000"/>
                </a:schemeClr>
              </a:solidFill>
              <a:latin typeface="Arial Narrow" pitchFamily="34" charset="0"/>
            </a:endParaRPr>
          </a:p>
        </p:txBody>
      </p:sp>
      <p:grpSp>
        <p:nvGrpSpPr>
          <p:cNvPr id="2" name="Group 10"/>
          <p:cNvGrpSpPr>
            <a:grpSpLocks/>
          </p:cNvGrpSpPr>
          <p:nvPr/>
        </p:nvGrpSpPr>
        <p:grpSpPr bwMode="auto">
          <a:xfrm>
            <a:off x="1835320" y="2503487"/>
            <a:ext cx="1791800" cy="930274"/>
            <a:chOff x="653" y="1416"/>
            <a:chExt cx="925" cy="586"/>
          </a:xfrm>
        </p:grpSpPr>
        <p:sp>
          <p:nvSpPr>
            <p:cNvPr id="34849" name="Text Box 5"/>
            <p:cNvSpPr txBox="1">
              <a:spLocks noChangeArrowheads="1"/>
            </p:cNvSpPr>
            <p:nvPr/>
          </p:nvSpPr>
          <p:spPr bwMode="auto">
            <a:xfrm>
              <a:off x="653" y="1529"/>
              <a:ext cx="455" cy="330"/>
            </a:xfrm>
            <a:prstGeom prst="rect">
              <a:avLst/>
            </a:prstGeom>
            <a:noFill/>
            <a:ln w="9525">
              <a:noFill/>
              <a:miter lim="800000"/>
              <a:headEnd/>
              <a:tailEnd/>
            </a:ln>
          </p:spPr>
          <p:txBody>
            <a:bodyPr wrap="none">
              <a:spAutoFit/>
            </a:bodyPr>
            <a:lstStyle/>
            <a:p>
              <a:r>
                <a:rPr lang="en-US" sz="2800" b="1" dirty="0" smtClean="0">
                  <a:solidFill>
                    <a:schemeClr val="accent6">
                      <a:lumMod val="50000"/>
                    </a:schemeClr>
                  </a:solidFill>
                  <a:latin typeface="Arial Narrow" pitchFamily="34" charset="0"/>
                </a:rPr>
                <a:t> V   = </a:t>
              </a:r>
              <a:endParaRPr lang="en-US" sz="2800" b="1" dirty="0">
                <a:solidFill>
                  <a:schemeClr val="accent6">
                    <a:lumMod val="50000"/>
                  </a:schemeClr>
                </a:solidFill>
                <a:latin typeface="Arial Narrow" pitchFamily="34" charset="0"/>
              </a:endParaRPr>
            </a:p>
          </p:txBody>
        </p:sp>
        <p:grpSp>
          <p:nvGrpSpPr>
            <p:cNvPr id="3" name="Group 9"/>
            <p:cNvGrpSpPr>
              <a:grpSpLocks/>
            </p:cNvGrpSpPr>
            <p:nvPr/>
          </p:nvGrpSpPr>
          <p:grpSpPr bwMode="auto">
            <a:xfrm>
              <a:off x="1092" y="1416"/>
              <a:ext cx="486" cy="586"/>
              <a:chOff x="1219" y="3209"/>
              <a:chExt cx="486" cy="586"/>
            </a:xfrm>
          </p:grpSpPr>
          <p:sp>
            <p:nvSpPr>
              <p:cNvPr id="34851" name="Text Box 6"/>
              <p:cNvSpPr txBox="1">
                <a:spLocks noChangeArrowheads="1"/>
              </p:cNvSpPr>
              <p:nvPr/>
            </p:nvSpPr>
            <p:spPr bwMode="auto">
              <a:xfrm>
                <a:off x="1219" y="3209"/>
                <a:ext cx="475" cy="330"/>
              </a:xfrm>
              <a:prstGeom prst="rect">
                <a:avLst/>
              </a:prstGeom>
              <a:noFill/>
              <a:ln w="9525">
                <a:noFill/>
                <a:miter lim="800000"/>
                <a:headEnd/>
                <a:tailEnd/>
              </a:ln>
            </p:spPr>
            <p:txBody>
              <a:bodyPr wrap="none">
                <a:spAutoFit/>
              </a:bodyPr>
              <a:lstStyle/>
              <a:p>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nRT</a:t>
                </a:r>
                <a:endParaRPr lang="en-US" sz="2800" b="1" dirty="0">
                  <a:solidFill>
                    <a:schemeClr val="accent6">
                      <a:lumMod val="50000"/>
                    </a:schemeClr>
                  </a:solidFill>
                  <a:latin typeface="Arial Narrow" pitchFamily="34" charset="0"/>
                </a:endParaRPr>
              </a:p>
            </p:txBody>
          </p:sp>
          <p:sp>
            <p:nvSpPr>
              <p:cNvPr id="34852" name="Text Box 7"/>
              <p:cNvSpPr txBox="1">
                <a:spLocks noChangeArrowheads="1"/>
              </p:cNvSpPr>
              <p:nvPr/>
            </p:nvSpPr>
            <p:spPr bwMode="auto">
              <a:xfrm>
                <a:off x="1356" y="3465"/>
                <a:ext cx="185"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P</a:t>
                </a:r>
              </a:p>
            </p:txBody>
          </p:sp>
          <p:sp>
            <p:nvSpPr>
              <p:cNvPr id="34853" name="Line 8"/>
              <p:cNvSpPr>
                <a:spLocks noChangeShapeType="1"/>
              </p:cNvSpPr>
              <p:nvPr/>
            </p:nvSpPr>
            <p:spPr bwMode="auto">
              <a:xfrm>
                <a:off x="1273" y="3501"/>
                <a:ext cx="432" cy="0"/>
              </a:xfrm>
              <a:prstGeom prst="line">
                <a:avLst/>
              </a:prstGeom>
              <a:noFill/>
              <a:ln w="28575">
                <a:solidFill>
                  <a:srgbClr val="C00000"/>
                </a:solidFill>
                <a:round/>
                <a:headEnd/>
                <a:tailEnd/>
              </a:ln>
            </p:spPr>
            <p:txBody>
              <a:bodyPr/>
              <a:lstStyle/>
              <a:p>
                <a:endParaRPr lang="en-US" b="1">
                  <a:solidFill>
                    <a:schemeClr val="accent6">
                      <a:lumMod val="50000"/>
                    </a:schemeClr>
                  </a:solidFill>
                  <a:latin typeface="Arial Narrow" pitchFamily="34" charset="0"/>
                </a:endParaRPr>
              </a:p>
            </p:txBody>
          </p:sp>
        </p:grpSp>
      </p:grpSp>
      <p:sp>
        <p:nvSpPr>
          <p:cNvPr id="22539" name="Text Box 11"/>
          <p:cNvSpPr txBox="1">
            <a:spLocks noChangeArrowheads="1"/>
          </p:cNvSpPr>
          <p:nvPr/>
        </p:nvSpPr>
        <p:spPr bwMode="auto">
          <a:xfrm>
            <a:off x="8459216" y="1935480"/>
            <a:ext cx="2795958" cy="52322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T = 0 </a:t>
            </a:r>
            <a:r>
              <a:rPr lang="en-US" sz="2800" b="1" baseline="30000" dirty="0" err="1">
                <a:solidFill>
                  <a:schemeClr val="accent6">
                    <a:lumMod val="50000"/>
                  </a:schemeClr>
                </a:solidFill>
                <a:latin typeface="Arial Narrow" pitchFamily="34" charset="0"/>
              </a:rPr>
              <a:t>0</a:t>
            </a:r>
            <a:r>
              <a:rPr lang="en-US" sz="2800" b="1" dirty="0" err="1">
                <a:solidFill>
                  <a:schemeClr val="accent6">
                    <a:lumMod val="50000"/>
                  </a:schemeClr>
                </a:solidFill>
                <a:latin typeface="Arial Narrow" pitchFamily="34" charset="0"/>
              </a:rPr>
              <a:t>C</a:t>
            </a:r>
            <a:r>
              <a:rPr lang="en-US" sz="2800" b="1" dirty="0">
                <a:solidFill>
                  <a:schemeClr val="accent6">
                    <a:lumMod val="50000"/>
                  </a:schemeClr>
                </a:solidFill>
                <a:latin typeface="Arial Narrow" pitchFamily="34" charset="0"/>
              </a:rPr>
              <a:t> = 273.15 K</a:t>
            </a:r>
          </a:p>
        </p:txBody>
      </p:sp>
      <p:sp>
        <p:nvSpPr>
          <p:cNvPr id="22540" name="Text Box 12"/>
          <p:cNvSpPr txBox="1">
            <a:spLocks noChangeArrowheads="1"/>
          </p:cNvSpPr>
          <p:nvPr/>
        </p:nvSpPr>
        <p:spPr bwMode="auto">
          <a:xfrm>
            <a:off x="8459217" y="2678113"/>
            <a:ext cx="1479636" cy="52322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P = 1 </a:t>
            </a:r>
            <a:r>
              <a:rPr lang="en-US" sz="2800" b="1" dirty="0" err="1">
                <a:solidFill>
                  <a:schemeClr val="accent6">
                    <a:lumMod val="50000"/>
                  </a:schemeClr>
                </a:solidFill>
                <a:latin typeface="Arial Narrow" pitchFamily="34" charset="0"/>
              </a:rPr>
              <a:t>atm</a:t>
            </a:r>
            <a:endParaRPr lang="en-US" sz="2800" b="1" dirty="0">
              <a:solidFill>
                <a:schemeClr val="accent6">
                  <a:lumMod val="50000"/>
                </a:schemeClr>
              </a:solidFill>
              <a:latin typeface="Arial Narrow" pitchFamily="34" charset="0"/>
            </a:endParaRPr>
          </a:p>
        </p:txBody>
      </p:sp>
      <p:grpSp>
        <p:nvGrpSpPr>
          <p:cNvPr id="4" name="Group 46"/>
          <p:cNvGrpSpPr>
            <a:grpSpLocks/>
          </p:cNvGrpSpPr>
          <p:nvPr/>
        </p:nvGrpSpPr>
        <p:grpSpPr bwMode="auto">
          <a:xfrm>
            <a:off x="8469028" y="3154681"/>
            <a:ext cx="3722972" cy="915988"/>
            <a:chOff x="2448" y="1440"/>
            <a:chExt cx="2428" cy="577"/>
          </a:xfrm>
        </p:grpSpPr>
        <p:sp>
          <p:nvSpPr>
            <p:cNvPr id="34843" name="Text Box 13"/>
            <p:cNvSpPr txBox="1">
              <a:spLocks noChangeArrowheads="1"/>
            </p:cNvSpPr>
            <p:nvPr/>
          </p:nvSpPr>
          <p:spPr bwMode="auto">
            <a:xfrm>
              <a:off x="2448" y="1544"/>
              <a:ext cx="1438"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n = 49.8 g x </a:t>
              </a:r>
            </a:p>
          </p:txBody>
        </p:sp>
        <p:grpSp>
          <p:nvGrpSpPr>
            <p:cNvPr id="5" name="Group 45"/>
            <p:cNvGrpSpPr>
              <a:grpSpLocks/>
            </p:cNvGrpSpPr>
            <p:nvPr/>
          </p:nvGrpSpPr>
          <p:grpSpPr bwMode="auto">
            <a:xfrm>
              <a:off x="3507" y="1440"/>
              <a:ext cx="1369" cy="577"/>
              <a:chOff x="3507" y="1440"/>
              <a:chExt cx="1369" cy="577"/>
            </a:xfrm>
          </p:grpSpPr>
          <p:sp>
            <p:nvSpPr>
              <p:cNvPr id="34846" name="Text Box 15"/>
              <p:cNvSpPr txBox="1">
                <a:spLocks noChangeArrowheads="1"/>
              </p:cNvSpPr>
              <p:nvPr/>
            </p:nvSpPr>
            <p:spPr bwMode="auto">
              <a:xfrm>
                <a:off x="3592" y="1440"/>
                <a:ext cx="1192"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1 mol HCl</a:t>
                </a:r>
              </a:p>
            </p:txBody>
          </p:sp>
          <p:sp>
            <p:nvSpPr>
              <p:cNvPr id="34847" name="Text Box 16"/>
              <p:cNvSpPr txBox="1">
                <a:spLocks noChangeArrowheads="1"/>
              </p:cNvSpPr>
              <p:nvPr/>
            </p:nvSpPr>
            <p:spPr bwMode="auto">
              <a:xfrm>
                <a:off x="3507" y="1687"/>
                <a:ext cx="1369"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36.45 g </a:t>
                </a:r>
                <a:r>
                  <a:rPr lang="en-US" sz="2800" b="1" dirty="0" err="1">
                    <a:solidFill>
                      <a:schemeClr val="accent6">
                        <a:lumMod val="50000"/>
                      </a:schemeClr>
                    </a:solidFill>
                    <a:latin typeface="Arial Narrow" pitchFamily="34" charset="0"/>
                  </a:rPr>
                  <a:t>HCl</a:t>
                </a:r>
                <a:endParaRPr lang="en-US" sz="2800" b="1" dirty="0">
                  <a:solidFill>
                    <a:schemeClr val="accent6">
                      <a:lumMod val="50000"/>
                    </a:schemeClr>
                  </a:solidFill>
                  <a:latin typeface="Arial Narrow" pitchFamily="34" charset="0"/>
                </a:endParaRPr>
              </a:p>
            </p:txBody>
          </p:sp>
          <p:sp>
            <p:nvSpPr>
              <p:cNvPr id="34848" name="Line 17"/>
              <p:cNvSpPr>
                <a:spLocks noChangeShapeType="1"/>
              </p:cNvSpPr>
              <p:nvPr/>
            </p:nvSpPr>
            <p:spPr bwMode="auto">
              <a:xfrm>
                <a:off x="3600" y="1724"/>
                <a:ext cx="960" cy="0"/>
              </a:xfrm>
              <a:prstGeom prst="line">
                <a:avLst/>
              </a:prstGeom>
              <a:noFill/>
              <a:ln w="28575">
                <a:solidFill>
                  <a:srgbClr val="FFC000"/>
                </a:solidFill>
                <a:round/>
                <a:headEnd/>
                <a:tailEnd/>
              </a:ln>
            </p:spPr>
            <p:txBody>
              <a:bodyPr/>
              <a:lstStyle/>
              <a:p>
                <a:endParaRPr lang="en-US" sz="2800" b="1">
                  <a:solidFill>
                    <a:schemeClr val="accent6">
                      <a:lumMod val="50000"/>
                    </a:schemeClr>
                  </a:solidFill>
                  <a:latin typeface="Arial Narrow" pitchFamily="34" charset="0"/>
                </a:endParaRPr>
              </a:p>
            </p:txBody>
          </p:sp>
        </p:grpSp>
      </p:grpSp>
      <p:grpSp>
        <p:nvGrpSpPr>
          <p:cNvPr id="6" name="Group 44"/>
          <p:cNvGrpSpPr>
            <a:grpSpLocks/>
          </p:cNvGrpSpPr>
          <p:nvPr/>
        </p:nvGrpSpPr>
        <p:grpSpPr bwMode="auto">
          <a:xfrm>
            <a:off x="1919563" y="3450273"/>
            <a:ext cx="5768464" cy="1263649"/>
            <a:chOff x="352" y="2231"/>
            <a:chExt cx="4081" cy="796"/>
          </a:xfrm>
        </p:grpSpPr>
        <p:sp>
          <p:nvSpPr>
            <p:cNvPr id="34833" name="Text Box 21"/>
            <p:cNvSpPr txBox="1">
              <a:spLocks noChangeArrowheads="1"/>
            </p:cNvSpPr>
            <p:nvPr/>
          </p:nvSpPr>
          <p:spPr bwMode="auto">
            <a:xfrm>
              <a:off x="352" y="2528"/>
              <a:ext cx="377" cy="330"/>
            </a:xfrm>
            <a:prstGeom prst="rect">
              <a:avLst/>
            </a:prstGeom>
            <a:noFill/>
            <a:ln w="9525">
              <a:noFill/>
              <a:miter lim="800000"/>
              <a:headEnd/>
              <a:tailEnd/>
            </a:ln>
          </p:spPr>
          <p:txBody>
            <a:bodyPr wrap="none">
              <a:spAutoFit/>
            </a:bodyPr>
            <a:lstStyle/>
            <a:p>
              <a:r>
                <a:rPr lang="en-US" sz="2800" b="1" dirty="0" smtClean="0">
                  <a:solidFill>
                    <a:schemeClr val="accent6">
                      <a:lumMod val="50000"/>
                    </a:schemeClr>
                  </a:solidFill>
                  <a:latin typeface="Arial Narrow" pitchFamily="34" charset="0"/>
                </a:rPr>
                <a:t>V   </a:t>
              </a:r>
              <a:r>
                <a:rPr lang="en-US" sz="2800" b="1" dirty="0">
                  <a:solidFill>
                    <a:schemeClr val="accent6">
                      <a:lumMod val="50000"/>
                    </a:schemeClr>
                  </a:solidFill>
                  <a:latin typeface="Arial Narrow" pitchFamily="34" charset="0"/>
                </a:rPr>
                <a:t>=</a:t>
              </a:r>
            </a:p>
          </p:txBody>
        </p:sp>
        <p:grpSp>
          <p:nvGrpSpPr>
            <p:cNvPr id="7" name="Group 43"/>
            <p:cNvGrpSpPr>
              <a:grpSpLocks/>
            </p:cNvGrpSpPr>
            <p:nvPr/>
          </p:nvGrpSpPr>
          <p:grpSpPr bwMode="auto">
            <a:xfrm>
              <a:off x="828" y="2231"/>
              <a:ext cx="3605" cy="796"/>
              <a:chOff x="828" y="2231"/>
              <a:chExt cx="3605" cy="796"/>
            </a:xfrm>
          </p:grpSpPr>
          <p:sp>
            <p:nvSpPr>
              <p:cNvPr id="34835" name="Text Box 23"/>
              <p:cNvSpPr txBox="1">
                <a:spLocks noChangeArrowheads="1"/>
              </p:cNvSpPr>
              <p:nvPr/>
            </p:nvSpPr>
            <p:spPr bwMode="auto">
              <a:xfrm>
                <a:off x="2290" y="2697"/>
                <a:ext cx="450"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1 atm</a:t>
                </a:r>
              </a:p>
            </p:txBody>
          </p:sp>
          <p:grpSp>
            <p:nvGrpSpPr>
              <p:cNvPr id="8" name="Group 42"/>
              <p:cNvGrpSpPr>
                <a:grpSpLocks/>
              </p:cNvGrpSpPr>
              <p:nvPr/>
            </p:nvGrpSpPr>
            <p:grpSpPr bwMode="auto">
              <a:xfrm>
                <a:off x="832" y="2231"/>
                <a:ext cx="3601" cy="460"/>
                <a:chOff x="832" y="2231"/>
                <a:chExt cx="3601" cy="460"/>
              </a:xfrm>
            </p:grpSpPr>
            <p:sp>
              <p:nvSpPr>
                <p:cNvPr id="34838" name="Text Box 22"/>
                <p:cNvSpPr txBox="1">
                  <a:spLocks noChangeArrowheads="1"/>
                </p:cNvSpPr>
                <p:nvPr/>
              </p:nvSpPr>
              <p:spPr bwMode="auto">
                <a:xfrm>
                  <a:off x="832" y="2265"/>
                  <a:ext cx="3601"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1.37 mol x 0.0821         </a:t>
                  </a:r>
                  <a:r>
                    <a:rPr lang="en-US" sz="2800" b="1" dirty="0" smtClean="0">
                      <a:solidFill>
                        <a:schemeClr val="accent6">
                          <a:lumMod val="50000"/>
                        </a:schemeClr>
                      </a:solidFill>
                      <a:latin typeface="Arial Narrow" pitchFamily="34" charset="0"/>
                    </a:rPr>
                    <a:t>  x </a:t>
                  </a:r>
                  <a:r>
                    <a:rPr lang="en-US" sz="2800" b="1" dirty="0">
                      <a:solidFill>
                        <a:schemeClr val="accent6">
                          <a:lumMod val="50000"/>
                        </a:schemeClr>
                      </a:solidFill>
                      <a:latin typeface="Arial Narrow" pitchFamily="34" charset="0"/>
                    </a:rPr>
                    <a:t>273.15 K</a:t>
                  </a:r>
                </a:p>
              </p:txBody>
            </p:sp>
            <p:grpSp>
              <p:nvGrpSpPr>
                <p:cNvPr id="9" name="Group 28"/>
                <p:cNvGrpSpPr>
                  <a:grpSpLocks/>
                </p:cNvGrpSpPr>
                <p:nvPr/>
              </p:nvGrpSpPr>
              <p:grpSpPr bwMode="auto">
                <a:xfrm>
                  <a:off x="2627" y="2231"/>
                  <a:ext cx="464" cy="460"/>
                  <a:chOff x="3467" y="3408"/>
                  <a:chExt cx="464" cy="460"/>
                </a:xfrm>
              </p:grpSpPr>
              <p:sp>
                <p:nvSpPr>
                  <p:cNvPr id="34840" name="Text Box 24"/>
                  <p:cNvSpPr txBox="1">
                    <a:spLocks noChangeArrowheads="1"/>
                  </p:cNvSpPr>
                  <p:nvPr/>
                </p:nvSpPr>
                <p:spPr bwMode="auto">
                  <a:xfrm>
                    <a:off x="3472" y="3408"/>
                    <a:ext cx="360" cy="252"/>
                  </a:xfrm>
                  <a:prstGeom prst="rect">
                    <a:avLst/>
                  </a:prstGeom>
                  <a:noFill/>
                  <a:ln w="9525">
                    <a:noFill/>
                    <a:miter lim="800000"/>
                    <a:headEnd/>
                    <a:tailEnd/>
                  </a:ln>
                </p:spPr>
                <p:txBody>
                  <a:bodyPr wrap="none">
                    <a:spAutoFit/>
                  </a:bodyPr>
                  <a:lstStyle/>
                  <a:p>
                    <a:r>
                      <a:rPr lang="en-US" sz="2000" b="1" dirty="0" err="1">
                        <a:solidFill>
                          <a:schemeClr val="accent6">
                            <a:lumMod val="50000"/>
                          </a:schemeClr>
                        </a:solidFill>
                        <a:latin typeface="Arial Narrow" pitchFamily="34" charset="0"/>
                      </a:rPr>
                      <a:t>L</a:t>
                    </a:r>
                    <a:r>
                      <a:rPr lang="en-US" sz="2000" b="1" dirty="0" err="1">
                        <a:solidFill>
                          <a:schemeClr val="accent6">
                            <a:lumMod val="50000"/>
                          </a:schemeClr>
                        </a:solidFill>
                        <a:latin typeface="Arial Narrow" pitchFamily="34" charset="0"/>
                        <a:cs typeface="Arial" charset="0"/>
                      </a:rPr>
                      <a:t>•</a:t>
                    </a:r>
                    <a:r>
                      <a:rPr lang="en-US" sz="2000" b="1" dirty="0" err="1">
                        <a:solidFill>
                          <a:schemeClr val="accent6">
                            <a:lumMod val="50000"/>
                          </a:schemeClr>
                        </a:solidFill>
                        <a:latin typeface="Arial Narrow" pitchFamily="34" charset="0"/>
                      </a:rPr>
                      <a:t>atm</a:t>
                    </a:r>
                    <a:endParaRPr lang="en-US" sz="2000" b="1" dirty="0">
                      <a:solidFill>
                        <a:schemeClr val="accent6">
                          <a:lumMod val="50000"/>
                        </a:schemeClr>
                      </a:solidFill>
                      <a:latin typeface="Arial Narrow" pitchFamily="34" charset="0"/>
                    </a:endParaRPr>
                  </a:p>
                </p:txBody>
              </p:sp>
              <p:sp>
                <p:nvSpPr>
                  <p:cNvPr id="34841" name="Text Box 25"/>
                  <p:cNvSpPr txBox="1">
                    <a:spLocks noChangeArrowheads="1"/>
                  </p:cNvSpPr>
                  <p:nvPr/>
                </p:nvSpPr>
                <p:spPr bwMode="auto">
                  <a:xfrm>
                    <a:off x="3467" y="3616"/>
                    <a:ext cx="370" cy="252"/>
                  </a:xfrm>
                  <a:prstGeom prst="rect">
                    <a:avLst/>
                  </a:prstGeom>
                  <a:noFill/>
                  <a:ln w="9525">
                    <a:noFill/>
                    <a:miter lim="800000"/>
                    <a:headEnd/>
                    <a:tailEnd/>
                  </a:ln>
                </p:spPr>
                <p:txBody>
                  <a:bodyPr wrap="none">
                    <a:spAutoFit/>
                  </a:bodyPr>
                  <a:lstStyle/>
                  <a:p>
                    <a:r>
                      <a:rPr lang="en-US" sz="2000" b="1" dirty="0" err="1">
                        <a:solidFill>
                          <a:schemeClr val="accent6">
                            <a:lumMod val="50000"/>
                          </a:schemeClr>
                        </a:solidFill>
                        <a:latin typeface="Arial Narrow" pitchFamily="34" charset="0"/>
                      </a:rPr>
                      <a:t>mol</a:t>
                    </a:r>
                    <a:r>
                      <a:rPr lang="en-US" sz="2000" b="1" dirty="0" err="1">
                        <a:solidFill>
                          <a:schemeClr val="accent6">
                            <a:lumMod val="50000"/>
                          </a:schemeClr>
                        </a:solidFill>
                        <a:latin typeface="Arial Narrow" pitchFamily="34" charset="0"/>
                        <a:cs typeface="Arial" charset="0"/>
                      </a:rPr>
                      <a:t>•</a:t>
                    </a:r>
                    <a:r>
                      <a:rPr lang="en-US" sz="2000" b="1" dirty="0" err="1">
                        <a:solidFill>
                          <a:schemeClr val="accent6">
                            <a:lumMod val="50000"/>
                          </a:schemeClr>
                        </a:solidFill>
                        <a:latin typeface="Arial Narrow" pitchFamily="34" charset="0"/>
                      </a:rPr>
                      <a:t>K</a:t>
                    </a:r>
                    <a:endParaRPr lang="en-US" sz="2000" b="1" dirty="0">
                      <a:solidFill>
                        <a:schemeClr val="accent6">
                          <a:lumMod val="50000"/>
                        </a:schemeClr>
                      </a:solidFill>
                      <a:latin typeface="Arial Narrow" pitchFamily="34" charset="0"/>
                    </a:endParaRPr>
                  </a:p>
                </p:txBody>
              </p:sp>
              <p:sp>
                <p:nvSpPr>
                  <p:cNvPr id="34842" name="Line 27"/>
                  <p:cNvSpPr>
                    <a:spLocks noChangeShapeType="1"/>
                  </p:cNvSpPr>
                  <p:nvPr/>
                </p:nvSpPr>
                <p:spPr bwMode="auto">
                  <a:xfrm>
                    <a:off x="3499" y="3637"/>
                    <a:ext cx="432" cy="0"/>
                  </a:xfrm>
                  <a:prstGeom prst="line">
                    <a:avLst/>
                  </a:prstGeom>
                  <a:noFill/>
                  <a:ln w="28575">
                    <a:solidFill>
                      <a:srgbClr val="C00000"/>
                    </a:solidFill>
                    <a:round/>
                    <a:headEnd/>
                    <a:tailEnd/>
                  </a:ln>
                </p:spPr>
                <p:txBody>
                  <a:bodyPr/>
                  <a:lstStyle/>
                  <a:p>
                    <a:endParaRPr lang="en-US" b="1">
                      <a:solidFill>
                        <a:schemeClr val="accent6">
                          <a:lumMod val="50000"/>
                        </a:schemeClr>
                      </a:solidFill>
                      <a:latin typeface="Arial Narrow" pitchFamily="34" charset="0"/>
                    </a:endParaRPr>
                  </a:p>
                </p:txBody>
              </p:sp>
            </p:grpSp>
          </p:grpSp>
          <p:sp>
            <p:nvSpPr>
              <p:cNvPr id="34837" name="Line 29"/>
              <p:cNvSpPr>
                <a:spLocks noChangeShapeType="1"/>
              </p:cNvSpPr>
              <p:nvPr/>
            </p:nvSpPr>
            <p:spPr bwMode="auto">
              <a:xfrm>
                <a:off x="828" y="2693"/>
                <a:ext cx="3600" cy="0"/>
              </a:xfrm>
              <a:prstGeom prst="line">
                <a:avLst/>
              </a:prstGeom>
              <a:noFill/>
              <a:ln w="28575">
                <a:solidFill>
                  <a:srgbClr val="FFC000"/>
                </a:solidFill>
                <a:round/>
                <a:headEnd/>
                <a:tailEnd/>
              </a:ln>
            </p:spPr>
            <p:txBody>
              <a:bodyPr/>
              <a:lstStyle/>
              <a:p>
                <a:endParaRPr lang="en-US" b="1">
                  <a:solidFill>
                    <a:schemeClr val="accent6">
                      <a:lumMod val="50000"/>
                    </a:schemeClr>
                  </a:solidFill>
                  <a:latin typeface="Arial Narrow" pitchFamily="34" charset="0"/>
                </a:endParaRPr>
              </a:p>
            </p:txBody>
          </p:sp>
        </p:grpSp>
      </p:grpSp>
      <p:sp>
        <p:nvSpPr>
          <p:cNvPr id="22561" name="Line 33"/>
          <p:cNvSpPr>
            <a:spLocks noChangeShapeType="1"/>
          </p:cNvSpPr>
          <p:nvPr/>
        </p:nvSpPr>
        <p:spPr bwMode="auto">
          <a:xfrm flipV="1">
            <a:off x="4720336" y="4419600"/>
            <a:ext cx="914400" cy="304800"/>
          </a:xfrm>
          <a:prstGeom prst="line">
            <a:avLst/>
          </a:prstGeom>
          <a:noFill/>
          <a:ln w="28575">
            <a:solidFill>
              <a:srgbClr val="FF0000"/>
            </a:solidFill>
            <a:round/>
            <a:headEnd/>
            <a:tailEnd/>
          </a:ln>
        </p:spPr>
        <p:txBody>
          <a:bodyPr/>
          <a:lstStyle/>
          <a:p>
            <a:endParaRPr lang="en-US" b="1">
              <a:solidFill>
                <a:schemeClr val="accent6">
                  <a:lumMod val="50000"/>
                </a:schemeClr>
              </a:solidFill>
              <a:latin typeface="Arial Narrow" pitchFamily="34" charset="0"/>
            </a:endParaRPr>
          </a:p>
        </p:txBody>
      </p:sp>
      <p:sp>
        <p:nvSpPr>
          <p:cNvPr id="22562" name="Line 34"/>
          <p:cNvSpPr>
            <a:spLocks noChangeShapeType="1"/>
          </p:cNvSpPr>
          <p:nvPr/>
        </p:nvSpPr>
        <p:spPr bwMode="auto">
          <a:xfrm flipV="1">
            <a:off x="3308096" y="3520440"/>
            <a:ext cx="639064" cy="441960"/>
          </a:xfrm>
          <a:prstGeom prst="line">
            <a:avLst/>
          </a:prstGeom>
          <a:noFill/>
          <a:ln w="28575">
            <a:solidFill>
              <a:srgbClr val="FF0000"/>
            </a:solidFill>
            <a:round/>
            <a:headEnd/>
            <a:tailEnd/>
          </a:ln>
        </p:spPr>
        <p:txBody>
          <a:bodyPr/>
          <a:lstStyle/>
          <a:p>
            <a:endParaRPr lang="en-US" b="1">
              <a:solidFill>
                <a:schemeClr val="accent6">
                  <a:lumMod val="50000"/>
                </a:schemeClr>
              </a:solidFill>
              <a:latin typeface="Arial Narrow" pitchFamily="34" charset="0"/>
            </a:endParaRPr>
          </a:p>
        </p:txBody>
      </p:sp>
      <p:sp>
        <p:nvSpPr>
          <p:cNvPr id="22563" name="Line 35"/>
          <p:cNvSpPr>
            <a:spLocks noChangeShapeType="1"/>
          </p:cNvSpPr>
          <p:nvPr/>
        </p:nvSpPr>
        <p:spPr bwMode="auto">
          <a:xfrm flipV="1">
            <a:off x="5456936" y="3596640"/>
            <a:ext cx="406400" cy="152400"/>
          </a:xfrm>
          <a:prstGeom prst="line">
            <a:avLst/>
          </a:prstGeom>
          <a:noFill/>
          <a:ln w="28575">
            <a:solidFill>
              <a:srgbClr val="FF0000"/>
            </a:solidFill>
            <a:round/>
            <a:headEnd/>
            <a:tailEnd/>
          </a:ln>
        </p:spPr>
        <p:txBody>
          <a:bodyPr/>
          <a:lstStyle/>
          <a:p>
            <a:endParaRPr lang="en-US" b="1">
              <a:solidFill>
                <a:schemeClr val="accent6">
                  <a:lumMod val="50000"/>
                </a:schemeClr>
              </a:solidFill>
              <a:latin typeface="Arial Narrow" pitchFamily="34" charset="0"/>
            </a:endParaRPr>
          </a:p>
        </p:txBody>
      </p:sp>
      <p:sp>
        <p:nvSpPr>
          <p:cNvPr id="22564" name="Line 36"/>
          <p:cNvSpPr>
            <a:spLocks noChangeShapeType="1"/>
          </p:cNvSpPr>
          <p:nvPr/>
        </p:nvSpPr>
        <p:spPr bwMode="auto">
          <a:xfrm flipV="1">
            <a:off x="7057136" y="3642360"/>
            <a:ext cx="508000" cy="304800"/>
          </a:xfrm>
          <a:prstGeom prst="line">
            <a:avLst/>
          </a:prstGeom>
          <a:noFill/>
          <a:ln w="28575">
            <a:solidFill>
              <a:srgbClr val="FF0000"/>
            </a:solidFill>
            <a:round/>
            <a:headEnd/>
            <a:tailEnd/>
          </a:ln>
        </p:spPr>
        <p:txBody>
          <a:bodyPr/>
          <a:lstStyle/>
          <a:p>
            <a:endParaRPr lang="en-US" b="1">
              <a:solidFill>
                <a:schemeClr val="accent6">
                  <a:lumMod val="50000"/>
                </a:schemeClr>
              </a:solidFill>
              <a:latin typeface="Arial Narrow" pitchFamily="34" charset="0"/>
            </a:endParaRPr>
          </a:p>
        </p:txBody>
      </p:sp>
      <p:sp>
        <p:nvSpPr>
          <p:cNvPr id="22565" name="Line 37"/>
          <p:cNvSpPr>
            <a:spLocks noChangeShapeType="1"/>
          </p:cNvSpPr>
          <p:nvPr/>
        </p:nvSpPr>
        <p:spPr bwMode="auto">
          <a:xfrm flipV="1">
            <a:off x="5121656" y="3886200"/>
            <a:ext cx="319024" cy="213360"/>
          </a:xfrm>
          <a:prstGeom prst="line">
            <a:avLst/>
          </a:prstGeom>
          <a:noFill/>
          <a:ln w="28575">
            <a:solidFill>
              <a:srgbClr val="FF0000"/>
            </a:solidFill>
            <a:round/>
            <a:headEnd/>
            <a:tailEnd/>
          </a:ln>
        </p:spPr>
        <p:txBody>
          <a:bodyPr/>
          <a:lstStyle/>
          <a:p>
            <a:endParaRPr lang="en-US" b="1">
              <a:solidFill>
                <a:schemeClr val="accent6">
                  <a:lumMod val="50000"/>
                </a:schemeClr>
              </a:solidFill>
              <a:latin typeface="Arial Narrow" pitchFamily="34" charset="0"/>
            </a:endParaRPr>
          </a:p>
        </p:txBody>
      </p:sp>
      <p:sp>
        <p:nvSpPr>
          <p:cNvPr id="22566" name="Line 38"/>
          <p:cNvSpPr>
            <a:spLocks noChangeShapeType="1"/>
          </p:cNvSpPr>
          <p:nvPr/>
        </p:nvSpPr>
        <p:spPr bwMode="auto">
          <a:xfrm flipV="1">
            <a:off x="5634736" y="3840480"/>
            <a:ext cx="293624" cy="228600"/>
          </a:xfrm>
          <a:prstGeom prst="line">
            <a:avLst/>
          </a:prstGeom>
          <a:noFill/>
          <a:ln w="28575">
            <a:solidFill>
              <a:srgbClr val="FF0000"/>
            </a:solidFill>
            <a:round/>
            <a:headEnd/>
            <a:tailEnd/>
          </a:ln>
        </p:spPr>
        <p:txBody>
          <a:bodyPr/>
          <a:lstStyle/>
          <a:p>
            <a:endParaRPr lang="en-US" b="1">
              <a:solidFill>
                <a:schemeClr val="accent6">
                  <a:lumMod val="50000"/>
                </a:schemeClr>
              </a:solidFill>
              <a:latin typeface="Arial Narrow" pitchFamily="34" charset="0"/>
            </a:endParaRPr>
          </a:p>
        </p:txBody>
      </p:sp>
      <p:sp>
        <p:nvSpPr>
          <p:cNvPr id="22567" name="Text Box 39"/>
          <p:cNvSpPr txBox="1">
            <a:spLocks noChangeArrowheads="1"/>
          </p:cNvSpPr>
          <p:nvPr/>
        </p:nvSpPr>
        <p:spPr bwMode="auto">
          <a:xfrm>
            <a:off x="1965282" y="5134928"/>
            <a:ext cx="1713931" cy="523220"/>
          </a:xfrm>
          <a:prstGeom prst="rect">
            <a:avLst/>
          </a:prstGeom>
          <a:noFill/>
          <a:ln w="9525">
            <a:noFill/>
            <a:miter lim="800000"/>
            <a:headEnd/>
            <a:tailEnd/>
          </a:ln>
        </p:spPr>
        <p:txBody>
          <a:bodyPr wrap="none">
            <a:spAutoFit/>
          </a:bodyPr>
          <a:lstStyle/>
          <a:p>
            <a:pPr algn="l"/>
            <a:r>
              <a:rPr lang="en-US" sz="2800" b="1" dirty="0" smtClean="0">
                <a:solidFill>
                  <a:srgbClr val="C00000"/>
                </a:solidFill>
                <a:latin typeface="Arial Narrow" pitchFamily="34" charset="0"/>
              </a:rPr>
              <a:t>V   </a:t>
            </a:r>
            <a:r>
              <a:rPr lang="en-US" sz="2800" b="1" dirty="0">
                <a:solidFill>
                  <a:srgbClr val="C00000"/>
                </a:solidFill>
                <a:latin typeface="Arial Narrow" pitchFamily="34" charset="0"/>
              </a:rPr>
              <a:t>= 30.7 L</a:t>
            </a:r>
          </a:p>
        </p:txBody>
      </p:sp>
      <p:sp>
        <p:nvSpPr>
          <p:cNvPr id="38"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Exercise</a:t>
            </a:r>
          </a:p>
        </p:txBody>
      </p:sp>
      <p:sp>
        <p:nvSpPr>
          <p:cNvPr id="39" name="Text Box 19"/>
          <p:cNvSpPr txBox="1">
            <a:spLocks noChangeArrowheads="1"/>
          </p:cNvSpPr>
          <p:nvPr/>
        </p:nvSpPr>
        <p:spPr bwMode="auto">
          <a:xfrm>
            <a:off x="8736677" y="3959860"/>
            <a:ext cx="1614545" cy="52322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 1.37 mol</a:t>
            </a:r>
          </a:p>
        </p:txBody>
      </p:sp>
      <p:cxnSp>
        <p:nvCxnSpPr>
          <p:cNvPr id="41" name="Straight Connector 40"/>
          <p:cNvCxnSpPr/>
          <p:nvPr/>
        </p:nvCxnSpPr>
        <p:spPr>
          <a:xfrm rot="16200000" flipH="1">
            <a:off x="6370320" y="3855720"/>
            <a:ext cx="3672840" cy="4572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6499860" y="3787140"/>
            <a:ext cx="3230880" cy="45720"/>
          </a:xfrm>
          <a:prstGeom prst="line">
            <a:avLst/>
          </a:prstGeom>
          <a:ln>
            <a:solidFill>
              <a:srgbClr val="FFC000"/>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rot="16200000" flipH="1">
            <a:off x="6667500" y="3802380"/>
            <a:ext cx="3230880" cy="45720"/>
          </a:xfrm>
          <a:prstGeom prst="line">
            <a:avLst/>
          </a:prstGeom>
          <a:ln>
            <a:solidFill>
              <a:srgbClr val="FFC00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wipe(left)">
                                      <p:cBhvr>
                                        <p:cTn id="7" dur="500"/>
                                        <p:tgtEl>
                                          <p:spTgt spid="2253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540"/>
                                        </p:tgtEl>
                                        <p:attrNameLst>
                                          <p:attrName>style.visibility</p:attrName>
                                        </p:attrNameLst>
                                      </p:cBhvr>
                                      <p:to>
                                        <p:strVal val="visible"/>
                                      </p:to>
                                    </p:set>
                                    <p:animEffect transition="in" filter="wipe(left)">
                                      <p:cBhvr>
                                        <p:cTn id="11" dur="500"/>
                                        <p:tgtEl>
                                          <p:spTgt spid="2254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2532"/>
                                        </p:tgtEl>
                                        <p:attrNameLst>
                                          <p:attrName>style.visibility</p:attrName>
                                        </p:attrNameLst>
                                      </p:cBhvr>
                                      <p:to>
                                        <p:strVal val="visible"/>
                                      </p:to>
                                    </p:set>
                                    <p:animEffect transition="in" filter="wipe(left)">
                                      <p:cBhvr>
                                        <p:cTn id="24" dur="500"/>
                                        <p:tgtEl>
                                          <p:spTgt spid="225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2562"/>
                                        </p:tgtEl>
                                        <p:attrNameLst>
                                          <p:attrName>style.visibility</p:attrName>
                                        </p:attrNameLst>
                                      </p:cBhvr>
                                      <p:to>
                                        <p:strVal val="visible"/>
                                      </p:to>
                                    </p:set>
                                    <p:animEffect transition="in" filter="wipe(down)">
                                      <p:cBhvr>
                                        <p:cTn id="38" dur="500"/>
                                        <p:tgtEl>
                                          <p:spTgt spid="22562"/>
                                        </p:tgtEl>
                                      </p:cBhvr>
                                    </p:animEffec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22565"/>
                                        </p:tgtEl>
                                        <p:attrNameLst>
                                          <p:attrName>style.visibility</p:attrName>
                                        </p:attrNameLst>
                                      </p:cBhvr>
                                      <p:to>
                                        <p:strVal val="visible"/>
                                      </p:to>
                                    </p:set>
                                    <p:animEffect transition="in" filter="wipe(down)">
                                      <p:cBhvr>
                                        <p:cTn id="42" dur="500"/>
                                        <p:tgtEl>
                                          <p:spTgt spid="2256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2563"/>
                                        </p:tgtEl>
                                        <p:attrNameLst>
                                          <p:attrName>style.visibility</p:attrName>
                                        </p:attrNameLst>
                                      </p:cBhvr>
                                      <p:to>
                                        <p:strVal val="visible"/>
                                      </p:to>
                                    </p:set>
                                    <p:animEffect transition="in" filter="wipe(down)">
                                      <p:cBhvr>
                                        <p:cTn id="47" dur="500"/>
                                        <p:tgtEl>
                                          <p:spTgt spid="22563"/>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22561"/>
                                        </p:tgtEl>
                                        <p:attrNameLst>
                                          <p:attrName>style.visibility</p:attrName>
                                        </p:attrNameLst>
                                      </p:cBhvr>
                                      <p:to>
                                        <p:strVal val="visible"/>
                                      </p:to>
                                    </p:set>
                                    <p:animEffect transition="in" filter="wipe(down)">
                                      <p:cBhvr>
                                        <p:cTn id="51" dur="500"/>
                                        <p:tgtEl>
                                          <p:spTgt spid="2256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2566"/>
                                        </p:tgtEl>
                                        <p:attrNameLst>
                                          <p:attrName>style.visibility</p:attrName>
                                        </p:attrNameLst>
                                      </p:cBhvr>
                                      <p:to>
                                        <p:strVal val="visible"/>
                                      </p:to>
                                    </p:set>
                                    <p:animEffect transition="in" filter="wipe(down)">
                                      <p:cBhvr>
                                        <p:cTn id="56" dur="500"/>
                                        <p:tgtEl>
                                          <p:spTgt spid="2256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564"/>
                                        </p:tgtEl>
                                        <p:attrNameLst>
                                          <p:attrName>style.visibility</p:attrName>
                                        </p:attrNameLst>
                                      </p:cBhvr>
                                      <p:to>
                                        <p:strVal val="visible"/>
                                      </p:to>
                                    </p:set>
                                    <p:animEffect transition="in" filter="wipe(down)">
                                      <p:cBhvr>
                                        <p:cTn id="59" dur="500"/>
                                        <p:tgtEl>
                                          <p:spTgt spid="2256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2567"/>
                                        </p:tgtEl>
                                        <p:attrNameLst>
                                          <p:attrName>style.visibility</p:attrName>
                                        </p:attrNameLst>
                                      </p:cBhvr>
                                      <p:to>
                                        <p:strVal val="visible"/>
                                      </p:to>
                                    </p:set>
                                    <p:animEffect transition="in" filter="wipe(left)">
                                      <p:cBhvr>
                                        <p:cTn id="64" dur="500"/>
                                        <p:tgtEl>
                                          <p:spTgt spid="22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9" grpId="0"/>
      <p:bldP spid="22540" grpId="0"/>
      <p:bldP spid="22561" grpId="0" animBg="1"/>
      <p:bldP spid="22562" grpId="0" animBg="1"/>
      <p:bldP spid="22563" grpId="0" animBg="1"/>
      <p:bldP spid="22564" grpId="0" animBg="1"/>
      <p:bldP spid="22565" grpId="0" animBg="1"/>
      <p:bldP spid="22566" grpId="0" animBg="1"/>
      <p:bldP spid="22567" grpId="0"/>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7441466" y="4746791"/>
            <a:ext cx="2299139" cy="962024"/>
            <a:chOff x="288" y="871"/>
            <a:chExt cx="1531" cy="606"/>
          </a:xfrm>
        </p:grpSpPr>
        <p:sp>
          <p:nvSpPr>
            <p:cNvPr id="36910" name="Text Box 3"/>
            <p:cNvSpPr txBox="1">
              <a:spLocks noChangeArrowheads="1"/>
            </p:cNvSpPr>
            <p:nvPr/>
          </p:nvSpPr>
          <p:spPr bwMode="auto">
            <a:xfrm>
              <a:off x="288" y="1008"/>
              <a:ext cx="406" cy="330"/>
            </a:xfrm>
            <a:prstGeom prst="rect">
              <a:avLst/>
            </a:prstGeom>
            <a:noFill/>
            <a:ln w="9525">
              <a:noFill/>
              <a:miter lim="800000"/>
              <a:headEnd/>
              <a:tailEnd/>
            </a:ln>
          </p:spPr>
          <p:txBody>
            <a:bodyPr wrap="none">
              <a:spAutoFit/>
            </a:bodyPr>
            <a:lstStyle/>
            <a:p>
              <a:r>
                <a:rPr lang="en-US" sz="2800" b="1" dirty="0" smtClean="0">
                  <a:ln>
                    <a:solidFill>
                      <a:schemeClr val="bg1"/>
                    </a:solidFill>
                  </a:ln>
                  <a:solidFill>
                    <a:srgbClr val="C00000"/>
                  </a:solidFill>
                  <a:latin typeface="Arial Narrow" pitchFamily="34" charset="0"/>
                </a:rPr>
                <a:t> d  </a:t>
              </a:r>
              <a:endParaRPr lang="en-US" sz="2800" b="1" dirty="0">
                <a:ln>
                  <a:solidFill>
                    <a:schemeClr val="bg1"/>
                  </a:solidFill>
                </a:ln>
                <a:solidFill>
                  <a:srgbClr val="C00000"/>
                </a:solidFill>
                <a:latin typeface="Arial Narrow" pitchFamily="34" charset="0"/>
              </a:endParaRPr>
            </a:p>
          </p:txBody>
        </p:sp>
        <p:grpSp>
          <p:nvGrpSpPr>
            <p:cNvPr id="4" name="Group 13"/>
            <p:cNvGrpSpPr>
              <a:grpSpLocks/>
            </p:cNvGrpSpPr>
            <p:nvPr/>
          </p:nvGrpSpPr>
          <p:grpSpPr bwMode="auto">
            <a:xfrm>
              <a:off x="863" y="871"/>
              <a:ext cx="956" cy="606"/>
              <a:chOff x="989" y="2925"/>
              <a:chExt cx="956" cy="606"/>
            </a:xfrm>
          </p:grpSpPr>
          <p:sp>
            <p:nvSpPr>
              <p:cNvPr id="36913" name="Text Box 8"/>
              <p:cNvSpPr txBox="1">
                <a:spLocks noChangeArrowheads="1"/>
              </p:cNvSpPr>
              <p:nvPr/>
            </p:nvSpPr>
            <p:spPr bwMode="auto">
              <a:xfrm>
                <a:off x="989" y="3065"/>
                <a:ext cx="237" cy="330"/>
              </a:xfrm>
              <a:prstGeom prst="rect">
                <a:avLst/>
              </a:prstGeom>
              <a:noFill/>
              <a:ln w="9525">
                <a:noFill/>
                <a:miter lim="800000"/>
                <a:headEnd/>
                <a:tailEnd/>
              </a:ln>
            </p:spPr>
            <p:txBody>
              <a:bodyPr wrap="none">
                <a:spAutoFit/>
              </a:bodyPr>
              <a:lstStyle/>
              <a:p>
                <a:r>
                  <a:rPr lang="en-US" sz="2800" b="1" dirty="0">
                    <a:ln>
                      <a:solidFill>
                        <a:schemeClr val="bg1"/>
                      </a:solidFill>
                    </a:ln>
                    <a:solidFill>
                      <a:srgbClr val="C00000"/>
                    </a:solidFill>
                    <a:latin typeface="Arial Narrow" pitchFamily="34" charset="0"/>
                  </a:rPr>
                  <a:t>=</a:t>
                </a:r>
              </a:p>
            </p:txBody>
          </p:sp>
          <p:grpSp>
            <p:nvGrpSpPr>
              <p:cNvPr id="5" name="Group 12"/>
              <p:cNvGrpSpPr>
                <a:grpSpLocks/>
              </p:cNvGrpSpPr>
              <p:nvPr/>
            </p:nvGrpSpPr>
            <p:grpSpPr bwMode="auto">
              <a:xfrm>
                <a:off x="1406" y="2925"/>
                <a:ext cx="539" cy="606"/>
                <a:chOff x="1777" y="2892"/>
                <a:chExt cx="539" cy="606"/>
              </a:xfrm>
            </p:grpSpPr>
            <p:sp>
              <p:nvSpPr>
                <p:cNvPr id="36915" name="Text Box 9"/>
                <p:cNvSpPr txBox="1">
                  <a:spLocks noChangeArrowheads="1"/>
                </p:cNvSpPr>
                <p:nvPr/>
              </p:nvSpPr>
              <p:spPr bwMode="auto">
                <a:xfrm>
                  <a:off x="1784" y="2892"/>
                  <a:ext cx="532" cy="601"/>
                </a:xfrm>
                <a:prstGeom prst="rect">
                  <a:avLst/>
                </a:prstGeom>
                <a:noFill/>
                <a:ln w="9525">
                  <a:noFill/>
                  <a:miter lim="800000"/>
                  <a:headEnd/>
                  <a:tailEnd/>
                </a:ln>
              </p:spPr>
              <p:txBody>
                <a:bodyPr wrap="none">
                  <a:spAutoFit/>
                </a:bodyPr>
                <a:lstStyle/>
                <a:p>
                  <a:r>
                    <a:rPr lang="en-US" sz="2800" b="1" dirty="0" smtClean="0">
                      <a:ln>
                        <a:solidFill>
                          <a:schemeClr val="bg1"/>
                        </a:solidFill>
                      </a:ln>
                      <a:solidFill>
                        <a:srgbClr val="C00000"/>
                      </a:solidFill>
                      <a:latin typeface="Arial Narrow" pitchFamily="34" charset="0"/>
                    </a:rPr>
                    <a:t>P</a:t>
                  </a:r>
                  <a:r>
                    <a:rPr lang="en-US" sz="2800" b="1" dirty="0" smtClean="0">
                      <a:ln>
                        <a:solidFill>
                          <a:schemeClr val="bg1"/>
                        </a:solidFill>
                      </a:ln>
                      <a:solidFill>
                        <a:srgbClr val="C00000"/>
                      </a:solidFill>
                      <a:latin typeface="Lucida Calligraphy" pitchFamily="66" charset="0"/>
                    </a:rPr>
                    <a:t>M</a:t>
                  </a:r>
                </a:p>
                <a:p>
                  <a:endParaRPr lang="en-US" sz="2800" b="1" dirty="0">
                    <a:ln>
                      <a:solidFill>
                        <a:schemeClr val="bg1"/>
                      </a:solidFill>
                    </a:ln>
                    <a:solidFill>
                      <a:srgbClr val="C00000"/>
                    </a:solidFill>
                    <a:latin typeface="Arial Narrow" pitchFamily="34" charset="0"/>
                  </a:endParaRPr>
                </a:p>
              </p:txBody>
            </p:sp>
            <p:sp>
              <p:nvSpPr>
                <p:cNvPr id="36916" name="Text Box 10"/>
                <p:cNvSpPr txBox="1">
                  <a:spLocks noChangeArrowheads="1"/>
                </p:cNvSpPr>
                <p:nvPr/>
              </p:nvSpPr>
              <p:spPr bwMode="auto">
                <a:xfrm>
                  <a:off x="1810" y="3168"/>
                  <a:ext cx="384" cy="330"/>
                </a:xfrm>
                <a:prstGeom prst="rect">
                  <a:avLst/>
                </a:prstGeom>
                <a:noFill/>
                <a:ln w="9525">
                  <a:noFill/>
                  <a:miter lim="800000"/>
                  <a:headEnd/>
                  <a:tailEnd/>
                </a:ln>
              </p:spPr>
              <p:txBody>
                <a:bodyPr wrap="none">
                  <a:spAutoFit/>
                </a:bodyPr>
                <a:lstStyle/>
                <a:p>
                  <a:r>
                    <a:rPr lang="en-US" sz="2800" b="1" dirty="0" err="1">
                      <a:ln>
                        <a:solidFill>
                          <a:schemeClr val="bg1"/>
                        </a:solidFill>
                      </a:ln>
                      <a:solidFill>
                        <a:srgbClr val="C00000"/>
                      </a:solidFill>
                      <a:latin typeface="Arial Narrow" pitchFamily="34" charset="0"/>
                    </a:rPr>
                    <a:t>RT</a:t>
                  </a:r>
                  <a:endParaRPr lang="en-US" sz="2800" b="1" dirty="0">
                    <a:ln>
                      <a:solidFill>
                        <a:schemeClr val="bg1"/>
                      </a:solidFill>
                    </a:ln>
                    <a:solidFill>
                      <a:srgbClr val="C00000"/>
                    </a:solidFill>
                    <a:latin typeface="Arial Narrow" pitchFamily="34" charset="0"/>
                  </a:endParaRPr>
                </a:p>
              </p:txBody>
            </p:sp>
            <p:sp>
              <p:nvSpPr>
                <p:cNvPr id="36917" name="Line 11"/>
                <p:cNvSpPr>
                  <a:spLocks noChangeShapeType="1"/>
                </p:cNvSpPr>
                <p:nvPr/>
              </p:nvSpPr>
              <p:spPr bwMode="auto">
                <a:xfrm>
                  <a:off x="1777" y="3194"/>
                  <a:ext cx="480" cy="0"/>
                </a:xfrm>
                <a:prstGeom prst="line">
                  <a:avLst/>
                </a:prstGeom>
                <a:noFill/>
                <a:ln w="28575">
                  <a:solidFill>
                    <a:srgbClr val="C00000"/>
                  </a:solidFill>
                  <a:round/>
                  <a:headEnd/>
                  <a:tailEnd/>
                </a:ln>
              </p:spPr>
              <p:txBody>
                <a:bodyPr/>
                <a:lstStyle/>
                <a:p>
                  <a:endParaRPr lang="en-US" sz="2800" b="1">
                    <a:ln>
                      <a:solidFill>
                        <a:schemeClr val="bg1"/>
                      </a:solidFill>
                    </a:ln>
                    <a:solidFill>
                      <a:srgbClr val="C00000"/>
                    </a:solidFill>
                    <a:latin typeface="Arial Narrow" pitchFamily="34" charset="0"/>
                  </a:endParaRPr>
                </a:p>
              </p:txBody>
            </p:sp>
          </p:grpSp>
        </p:grpSp>
      </p:grpSp>
      <p:sp>
        <p:nvSpPr>
          <p:cNvPr id="24590" name="Text Box 14"/>
          <p:cNvSpPr txBox="1">
            <a:spLocks noChangeArrowheads="1"/>
          </p:cNvSpPr>
          <p:nvPr/>
        </p:nvSpPr>
        <p:spPr bwMode="auto">
          <a:xfrm>
            <a:off x="931804" y="3125310"/>
            <a:ext cx="5048177" cy="1384995"/>
          </a:xfrm>
          <a:prstGeom prst="rect">
            <a:avLst/>
          </a:prstGeom>
          <a:noFill/>
          <a:ln w="9525">
            <a:noFill/>
            <a:miter lim="800000"/>
            <a:headEnd/>
            <a:tailEnd/>
          </a:ln>
        </p:spPr>
        <p:txBody>
          <a:bodyPr wrap="none">
            <a:spAutoFit/>
          </a:bodyPr>
          <a:lstStyle/>
          <a:p>
            <a:pPr algn="l">
              <a:buClr>
                <a:srgbClr val="C00000"/>
              </a:buClr>
              <a:buFont typeface="Arial" pitchFamily="34" charset="0"/>
              <a:buChar char="•"/>
            </a:pPr>
            <a:r>
              <a:rPr lang="en-US" sz="2800" b="1" dirty="0" smtClean="0">
                <a:solidFill>
                  <a:schemeClr val="accent6">
                    <a:lumMod val="50000"/>
                  </a:schemeClr>
                </a:solidFill>
                <a:latin typeface="Arial Narrow" pitchFamily="34" charset="0"/>
              </a:rPr>
              <a:t> If m </a:t>
            </a:r>
            <a:r>
              <a:rPr lang="en-US" sz="2800" b="1" dirty="0">
                <a:solidFill>
                  <a:schemeClr val="accent6">
                    <a:lumMod val="50000"/>
                  </a:schemeClr>
                </a:solidFill>
                <a:latin typeface="Arial Narrow" pitchFamily="34" charset="0"/>
              </a:rPr>
              <a:t>is the mass of the gas in </a:t>
            </a:r>
            <a:r>
              <a:rPr lang="en-US" sz="2800" b="1" dirty="0" smtClean="0">
                <a:solidFill>
                  <a:schemeClr val="accent6">
                    <a:lumMod val="50000"/>
                  </a:schemeClr>
                </a:solidFill>
                <a:latin typeface="Arial Narrow" pitchFamily="34" charset="0"/>
              </a:rPr>
              <a:t>g &amp; </a:t>
            </a:r>
          </a:p>
          <a:p>
            <a:pPr>
              <a:buClr>
                <a:srgbClr val="C00000"/>
              </a:buClr>
            </a:pPr>
            <a:r>
              <a:rPr lang="en-US" sz="2800" b="1" dirty="0" smtClean="0">
                <a:ln>
                  <a:solidFill>
                    <a:schemeClr val="bg1"/>
                  </a:solidFill>
                </a:ln>
                <a:solidFill>
                  <a:srgbClr val="FFC000"/>
                </a:solidFill>
                <a:latin typeface="Lucida Calligraphy" pitchFamily="66" charset="0"/>
              </a:rPr>
              <a:t>M</a:t>
            </a:r>
            <a:r>
              <a:rPr lang="en-US" sz="2800" b="1" dirty="0" smtClean="0">
                <a:ln>
                  <a:solidFill>
                    <a:schemeClr val="bg1"/>
                  </a:solidFill>
                </a:ln>
                <a:solidFill>
                  <a:srgbClr val="FFC000"/>
                </a:solidFill>
                <a:latin typeface="Arial Narrow" pitchFamily="34" charset="0"/>
              </a:rPr>
              <a:t> </a:t>
            </a:r>
            <a:r>
              <a:rPr lang="en-US" sz="2800" b="1" dirty="0">
                <a:ln>
                  <a:solidFill>
                    <a:schemeClr val="bg1"/>
                  </a:solidFill>
                </a:ln>
                <a:solidFill>
                  <a:srgbClr val="FFC000"/>
                </a:solidFill>
                <a:latin typeface="Arial Narrow" pitchFamily="34" charset="0"/>
              </a:rPr>
              <a:t>is the molar mass of the </a:t>
            </a:r>
            <a:r>
              <a:rPr lang="en-US" sz="2800" b="1" dirty="0" smtClean="0">
                <a:ln>
                  <a:solidFill>
                    <a:schemeClr val="bg1"/>
                  </a:solidFill>
                </a:ln>
                <a:solidFill>
                  <a:srgbClr val="FFC000"/>
                </a:solidFill>
                <a:latin typeface="Arial Narrow" pitchFamily="34" charset="0"/>
              </a:rPr>
              <a:t>gas</a:t>
            </a:r>
          </a:p>
          <a:p>
            <a:pPr algn="l">
              <a:buClr>
                <a:srgbClr val="C00000"/>
              </a:buClr>
            </a:pPr>
            <a:r>
              <a:rPr lang="en-US" sz="2800" b="1" dirty="0" smtClean="0">
                <a:solidFill>
                  <a:schemeClr val="accent6">
                    <a:lumMod val="50000"/>
                  </a:schemeClr>
                </a:solidFill>
                <a:latin typeface="Arial Narrow" pitchFamily="34" charset="0"/>
              </a:rPr>
              <a:t>Then,</a:t>
            </a:r>
            <a:endParaRPr lang="en-US" sz="2800" b="1" dirty="0">
              <a:solidFill>
                <a:schemeClr val="accent6">
                  <a:lumMod val="50000"/>
                </a:schemeClr>
              </a:solidFill>
              <a:latin typeface="Arial Narrow" pitchFamily="34" charset="0"/>
            </a:endParaRPr>
          </a:p>
        </p:txBody>
      </p:sp>
      <p:grpSp>
        <p:nvGrpSpPr>
          <p:cNvPr id="6" name="Group 26"/>
          <p:cNvGrpSpPr>
            <a:grpSpLocks/>
          </p:cNvGrpSpPr>
          <p:nvPr/>
        </p:nvGrpSpPr>
        <p:grpSpPr bwMode="auto">
          <a:xfrm>
            <a:off x="7485324" y="5648102"/>
            <a:ext cx="2254638" cy="992188"/>
            <a:chOff x="160" y="2728"/>
            <a:chExt cx="1051" cy="625"/>
          </a:xfrm>
        </p:grpSpPr>
        <p:grpSp>
          <p:nvGrpSpPr>
            <p:cNvPr id="7" name="Group 21"/>
            <p:cNvGrpSpPr>
              <a:grpSpLocks/>
            </p:cNvGrpSpPr>
            <p:nvPr/>
          </p:nvGrpSpPr>
          <p:grpSpPr bwMode="auto">
            <a:xfrm>
              <a:off x="779" y="2728"/>
              <a:ext cx="432" cy="625"/>
              <a:chOff x="1266" y="3401"/>
              <a:chExt cx="432" cy="625"/>
            </a:xfrm>
          </p:grpSpPr>
          <p:sp>
            <p:nvSpPr>
              <p:cNvPr id="36907" name="Text Box 18"/>
              <p:cNvSpPr txBox="1">
                <a:spLocks noChangeArrowheads="1"/>
              </p:cNvSpPr>
              <p:nvPr/>
            </p:nvSpPr>
            <p:spPr bwMode="auto">
              <a:xfrm>
                <a:off x="1283" y="3401"/>
                <a:ext cx="358" cy="330"/>
              </a:xfrm>
              <a:prstGeom prst="rect">
                <a:avLst/>
              </a:prstGeom>
              <a:noFill/>
              <a:ln w="9525">
                <a:noFill/>
                <a:miter lim="800000"/>
                <a:headEnd/>
                <a:tailEnd/>
              </a:ln>
            </p:spPr>
            <p:txBody>
              <a:bodyPr wrap="none">
                <a:spAutoFit/>
              </a:bodyPr>
              <a:lstStyle/>
              <a:p>
                <a:r>
                  <a:rPr lang="en-US" sz="2800" b="1" dirty="0" err="1">
                    <a:ln>
                      <a:solidFill>
                        <a:schemeClr val="bg1"/>
                      </a:solidFill>
                    </a:ln>
                    <a:solidFill>
                      <a:srgbClr val="FFC000"/>
                    </a:solidFill>
                    <a:latin typeface="Arial Narrow" pitchFamily="34" charset="0"/>
                  </a:rPr>
                  <a:t>dRT</a:t>
                </a:r>
                <a:endParaRPr lang="en-US" sz="2800" b="1" dirty="0">
                  <a:ln>
                    <a:solidFill>
                      <a:schemeClr val="bg1"/>
                    </a:solidFill>
                  </a:ln>
                  <a:solidFill>
                    <a:srgbClr val="FFC000"/>
                  </a:solidFill>
                  <a:latin typeface="Arial Narrow" pitchFamily="34" charset="0"/>
                </a:endParaRPr>
              </a:p>
            </p:txBody>
          </p:sp>
          <p:sp>
            <p:nvSpPr>
              <p:cNvPr id="36908" name="Text Box 19"/>
              <p:cNvSpPr txBox="1">
                <a:spLocks noChangeArrowheads="1"/>
              </p:cNvSpPr>
              <p:nvPr/>
            </p:nvSpPr>
            <p:spPr bwMode="auto">
              <a:xfrm>
                <a:off x="1349" y="3696"/>
                <a:ext cx="180" cy="330"/>
              </a:xfrm>
              <a:prstGeom prst="rect">
                <a:avLst/>
              </a:prstGeom>
              <a:noFill/>
              <a:ln w="9525">
                <a:noFill/>
                <a:miter lim="800000"/>
                <a:headEnd/>
                <a:tailEnd/>
              </a:ln>
            </p:spPr>
            <p:txBody>
              <a:bodyPr wrap="none">
                <a:spAutoFit/>
              </a:bodyPr>
              <a:lstStyle/>
              <a:p>
                <a:r>
                  <a:rPr lang="en-US" sz="2800" b="1" dirty="0">
                    <a:ln>
                      <a:solidFill>
                        <a:schemeClr val="bg1"/>
                      </a:solidFill>
                    </a:ln>
                    <a:solidFill>
                      <a:srgbClr val="FFC000"/>
                    </a:solidFill>
                    <a:latin typeface="Arial Narrow" pitchFamily="34" charset="0"/>
                  </a:rPr>
                  <a:t>P</a:t>
                </a:r>
              </a:p>
            </p:txBody>
          </p:sp>
          <p:sp>
            <p:nvSpPr>
              <p:cNvPr id="36909" name="Line 20"/>
              <p:cNvSpPr>
                <a:spLocks noChangeShapeType="1"/>
              </p:cNvSpPr>
              <p:nvPr/>
            </p:nvSpPr>
            <p:spPr bwMode="auto">
              <a:xfrm>
                <a:off x="1266" y="3712"/>
                <a:ext cx="432" cy="0"/>
              </a:xfrm>
              <a:prstGeom prst="line">
                <a:avLst/>
              </a:prstGeom>
              <a:noFill/>
              <a:ln w="28575">
                <a:solidFill>
                  <a:srgbClr val="C00000"/>
                </a:solidFill>
                <a:round/>
                <a:headEnd/>
                <a:tailEnd/>
              </a:ln>
            </p:spPr>
            <p:txBody>
              <a:bodyPr/>
              <a:lstStyle/>
              <a:p>
                <a:endParaRPr lang="en-US" sz="2800" b="1">
                  <a:ln>
                    <a:solidFill>
                      <a:schemeClr val="bg1"/>
                    </a:solidFill>
                  </a:ln>
                  <a:solidFill>
                    <a:srgbClr val="FFC000"/>
                  </a:solidFill>
                  <a:latin typeface="Arial Narrow" pitchFamily="34" charset="0"/>
                </a:endParaRPr>
              </a:p>
            </p:txBody>
          </p:sp>
        </p:grpSp>
        <p:sp>
          <p:nvSpPr>
            <p:cNvPr id="36906" name="Text Box 22"/>
            <p:cNvSpPr txBox="1">
              <a:spLocks noChangeArrowheads="1"/>
            </p:cNvSpPr>
            <p:nvPr/>
          </p:nvSpPr>
          <p:spPr bwMode="auto">
            <a:xfrm>
              <a:off x="160" y="2889"/>
              <a:ext cx="665" cy="330"/>
            </a:xfrm>
            <a:prstGeom prst="rect">
              <a:avLst/>
            </a:prstGeom>
            <a:noFill/>
            <a:ln w="9525">
              <a:noFill/>
              <a:miter lim="800000"/>
              <a:headEnd/>
              <a:tailEnd/>
            </a:ln>
          </p:spPr>
          <p:txBody>
            <a:bodyPr wrap="square">
              <a:spAutoFit/>
            </a:bodyPr>
            <a:lstStyle/>
            <a:p>
              <a:r>
                <a:rPr lang="en-US" sz="2800" b="1" dirty="0" smtClean="0">
                  <a:ln>
                    <a:solidFill>
                      <a:schemeClr val="bg1"/>
                    </a:solidFill>
                  </a:ln>
                  <a:solidFill>
                    <a:srgbClr val="FFC000"/>
                  </a:solidFill>
                  <a:latin typeface="Lucida Calligraphy" pitchFamily="66" charset="0"/>
                </a:rPr>
                <a:t>M    </a:t>
              </a:r>
              <a:r>
                <a:rPr lang="en-US" sz="2800" b="1" dirty="0" smtClean="0">
                  <a:ln>
                    <a:solidFill>
                      <a:schemeClr val="bg1"/>
                    </a:solidFill>
                  </a:ln>
                  <a:solidFill>
                    <a:srgbClr val="FFC000"/>
                  </a:solidFill>
                  <a:latin typeface="Arial Narrow" pitchFamily="34" charset="0"/>
                </a:rPr>
                <a:t>=</a:t>
              </a:r>
              <a:endParaRPr lang="en-US" sz="2800" b="1" dirty="0">
                <a:ln>
                  <a:solidFill>
                    <a:schemeClr val="bg1"/>
                  </a:solidFill>
                </a:ln>
                <a:solidFill>
                  <a:srgbClr val="FFC000"/>
                </a:solidFill>
                <a:latin typeface="Arial Narrow" pitchFamily="34" charset="0"/>
              </a:endParaRPr>
            </a:p>
          </p:txBody>
        </p:sp>
      </p:grpSp>
      <p:grpSp>
        <p:nvGrpSpPr>
          <p:cNvPr id="8" name="Group 25"/>
          <p:cNvGrpSpPr>
            <a:grpSpLocks/>
          </p:cNvGrpSpPr>
          <p:nvPr/>
        </p:nvGrpSpPr>
        <p:grpSpPr bwMode="auto">
          <a:xfrm>
            <a:off x="1958701" y="1929720"/>
            <a:ext cx="2279479" cy="962024"/>
            <a:chOff x="707" y="871"/>
            <a:chExt cx="1053" cy="606"/>
          </a:xfrm>
        </p:grpSpPr>
        <p:grpSp>
          <p:nvGrpSpPr>
            <p:cNvPr id="9" name="Group 7"/>
            <p:cNvGrpSpPr>
              <a:grpSpLocks/>
            </p:cNvGrpSpPr>
            <p:nvPr/>
          </p:nvGrpSpPr>
          <p:grpSpPr bwMode="auto">
            <a:xfrm>
              <a:off x="707" y="903"/>
              <a:ext cx="300" cy="561"/>
              <a:chOff x="1568" y="1433"/>
              <a:chExt cx="300" cy="561"/>
            </a:xfrm>
          </p:grpSpPr>
          <p:sp>
            <p:nvSpPr>
              <p:cNvPr id="36902" name="Text Box 4"/>
              <p:cNvSpPr txBox="1">
                <a:spLocks noChangeArrowheads="1"/>
              </p:cNvSpPr>
              <p:nvPr/>
            </p:nvSpPr>
            <p:spPr bwMode="auto">
              <a:xfrm>
                <a:off x="1596" y="1433"/>
                <a:ext cx="172"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n</a:t>
                </a:r>
              </a:p>
            </p:txBody>
          </p:sp>
          <p:sp>
            <p:nvSpPr>
              <p:cNvPr id="36903" name="Text Box 5"/>
              <p:cNvSpPr txBox="1">
                <a:spLocks noChangeArrowheads="1"/>
              </p:cNvSpPr>
              <p:nvPr/>
            </p:nvSpPr>
            <p:spPr bwMode="auto">
              <a:xfrm>
                <a:off x="1568" y="1664"/>
                <a:ext cx="180"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V</a:t>
                </a:r>
              </a:p>
            </p:txBody>
          </p:sp>
          <p:sp>
            <p:nvSpPr>
              <p:cNvPr id="36904" name="Line 6"/>
              <p:cNvSpPr>
                <a:spLocks noChangeShapeType="1"/>
              </p:cNvSpPr>
              <p:nvPr/>
            </p:nvSpPr>
            <p:spPr bwMode="auto">
              <a:xfrm>
                <a:off x="1580" y="1712"/>
                <a:ext cx="288"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grpSp>
          <p:nvGrpSpPr>
            <p:cNvPr id="10" name="Group 13"/>
            <p:cNvGrpSpPr>
              <a:grpSpLocks/>
            </p:cNvGrpSpPr>
            <p:nvPr/>
          </p:nvGrpSpPr>
          <p:grpSpPr bwMode="auto">
            <a:xfrm>
              <a:off x="1047" y="871"/>
              <a:ext cx="713" cy="606"/>
              <a:chOff x="1173" y="2925"/>
              <a:chExt cx="713" cy="606"/>
            </a:xfrm>
          </p:grpSpPr>
          <p:sp>
            <p:nvSpPr>
              <p:cNvPr id="36897" name="Text Box 8"/>
              <p:cNvSpPr txBox="1">
                <a:spLocks noChangeArrowheads="1"/>
              </p:cNvSpPr>
              <p:nvPr/>
            </p:nvSpPr>
            <p:spPr bwMode="auto">
              <a:xfrm>
                <a:off x="1173" y="3065"/>
                <a:ext cx="168"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a:t>
                </a:r>
              </a:p>
            </p:txBody>
          </p:sp>
          <p:grpSp>
            <p:nvGrpSpPr>
              <p:cNvPr id="11" name="Group 12"/>
              <p:cNvGrpSpPr>
                <a:grpSpLocks/>
              </p:cNvGrpSpPr>
              <p:nvPr/>
            </p:nvGrpSpPr>
            <p:grpSpPr bwMode="auto">
              <a:xfrm>
                <a:off x="1406" y="2925"/>
                <a:ext cx="480" cy="606"/>
                <a:chOff x="1777" y="2892"/>
                <a:chExt cx="480" cy="606"/>
              </a:xfrm>
            </p:grpSpPr>
            <p:sp>
              <p:nvSpPr>
                <p:cNvPr id="36899" name="Text Box 9"/>
                <p:cNvSpPr txBox="1">
                  <a:spLocks noChangeArrowheads="1"/>
                </p:cNvSpPr>
                <p:nvPr/>
              </p:nvSpPr>
              <p:spPr bwMode="auto">
                <a:xfrm>
                  <a:off x="1866" y="2892"/>
                  <a:ext cx="180"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P</a:t>
                  </a:r>
                </a:p>
              </p:txBody>
            </p:sp>
            <p:sp>
              <p:nvSpPr>
                <p:cNvPr id="36900" name="Text Box 10"/>
                <p:cNvSpPr txBox="1">
                  <a:spLocks noChangeArrowheads="1"/>
                </p:cNvSpPr>
                <p:nvPr/>
              </p:nvSpPr>
              <p:spPr bwMode="auto">
                <a:xfrm>
                  <a:off x="1810" y="3168"/>
                  <a:ext cx="273" cy="33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RT</a:t>
                  </a:r>
                  <a:endParaRPr lang="en-US" sz="2800" b="1" dirty="0">
                    <a:solidFill>
                      <a:schemeClr val="accent6">
                        <a:lumMod val="50000"/>
                      </a:schemeClr>
                    </a:solidFill>
                    <a:latin typeface="Arial Narrow" pitchFamily="34" charset="0"/>
                  </a:endParaRPr>
                </a:p>
              </p:txBody>
            </p:sp>
            <p:sp>
              <p:nvSpPr>
                <p:cNvPr id="36901" name="Line 11"/>
                <p:cNvSpPr>
                  <a:spLocks noChangeShapeType="1"/>
                </p:cNvSpPr>
                <p:nvPr/>
              </p:nvSpPr>
              <p:spPr bwMode="auto">
                <a:xfrm>
                  <a:off x="1777" y="3194"/>
                  <a:ext cx="480"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grpSp>
      </p:grpSp>
      <p:sp>
        <p:nvSpPr>
          <p:cNvPr id="39" name="Text Box 3"/>
          <p:cNvSpPr txBox="1">
            <a:spLocks noChangeArrowheads="1"/>
          </p:cNvSpPr>
          <p:nvPr/>
        </p:nvSpPr>
        <p:spPr bwMode="auto">
          <a:xfrm>
            <a:off x="1954164" y="1371601"/>
            <a:ext cx="1935673" cy="523220"/>
          </a:xfrm>
          <a:prstGeom prst="rect">
            <a:avLst/>
          </a:prstGeom>
          <a:noFill/>
          <a:ln w="9525">
            <a:noFill/>
            <a:miter lim="800000"/>
            <a:headEnd/>
            <a:tailEnd/>
          </a:ln>
        </p:spPr>
        <p:txBody>
          <a:bodyPr wrap="square">
            <a:spAutoFit/>
          </a:bodyPr>
          <a:lstStyle/>
          <a:p>
            <a:r>
              <a:rPr lang="en-US" sz="2800" b="1" dirty="0" smtClean="0">
                <a:solidFill>
                  <a:schemeClr val="accent6">
                    <a:lumMod val="50000"/>
                  </a:schemeClr>
                </a:solidFill>
                <a:latin typeface="Arial Narrow" pitchFamily="34" charset="0"/>
              </a:rPr>
              <a:t>PV    =   </a:t>
            </a:r>
            <a:r>
              <a:rPr lang="en-US" sz="2800" b="1" dirty="0" err="1" smtClean="0">
                <a:solidFill>
                  <a:schemeClr val="accent6">
                    <a:lumMod val="50000"/>
                  </a:schemeClr>
                </a:solidFill>
                <a:latin typeface="Arial Narrow" pitchFamily="34" charset="0"/>
              </a:rPr>
              <a:t>nRT</a:t>
            </a:r>
            <a:endParaRPr lang="en-US" sz="2800" b="1" dirty="0">
              <a:solidFill>
                <a:schemeClr val="accent6">
                  <a:lumMod val="50000"/>
                </a:schemeClr>
              </a:solidFill>
              <a:latin typeface="Arial Narrow" pitchFamily="34" charset="0"/>
            </a:endParaRPr>
          </a:p>
        </p:txBody>
      </p:sp>
      <p:grpSp>
        <p:nvGrpSpPr>
          <p:cNvPr id="12" name="Group 25"/>
          <p:cNvGrpSpPr>
            <a:grpSpLocks/>
          </p:cNvGrpSpPr>
          <p:nvPr/>
        </p:nvGrpSpPr>
        <p:grpSpPr bwMode="auto">
          <a:xfrm>
            <a:off x="2002975" y="4002985"/>
            <a:ext cx="2026554" cy="962025"/>
            <a:chOff x="791" y="871"/>
            <a:chExt cx="1003" cy="606"/>
          </a:xfrm>
        </p:grpSpPr>
        <p:sp>
          <p:nvSpPr>
            <p:cNvPr id="36888" name="Text Box 4"/>
            <p:cNvSpPr txBox="1">
              <a:spLocks noChangeArrowheads="1"/>
            </p:cNvSpPr>
            <p:nvPr/>
          </p:nvSpPr>
          <p:spPr bwMode="auto">
            <a:xfrm>
              <a:off x="791" y="1005"/>
              <a:ext cx="180"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n</a:t>
              </a:r>
            </a:p>
          </p:txBody>
        </p:sp>
        <p:grpSp>
          <p:nvGrpSpPr>
            <p:cNvPr id="13" name="Group 13"/>
            <p:cNvGrpSpPr>
              <a:grpSpLocks/>
            </p:cNvGrpSpPr>
            <p:nvPr/>
          </p:nvGrpSpPr>
          <p:grpSpPr bwMode="auto">
            <a:xfrm>
              <a:off x="1047" y="871"/>
              <a:ext cx="747" cy="606"/>
              <a:chOff x="1173" y="2925"/>
              <a:chExt cx="747" cy="606"/>
            </a:xfrm>
          </p:grpSpPr>
          <p:sp>
            <p:nvSpPr>
              <p:cNvPr id="36890" name="Text Box 8"/>
              <p:cNvSpPr txBox="1">
                <a:spLocks noChangeArrowheads="1"/>
              </p:cNvSpPr>
              <p:nvPr/>
            </p:nvSpPr>
            <p:spPr bwMode="auto">
              <a:xfrm>
                <a:off x="1173" y="3065"/>
                <a:ext cx="298" cy="330"/>
              </a:xfrm>
              <a:prstGeom prst="rect">
                <a:avLst/>
              </a:prstGeom>
              <a:noFill/>
              <a:ln w="9525">
                <a:noFill/>
                <a:miter lim="800000"/>
                <a:headEnd/>
                <a:tailEnd/>
              </a:ln>
            </p:spPr>
            <p:txBody>
              <a:bodyPr wrap="none">
                <a:spAutoFit/>
              </a:bodyPr>
              <a:lstStyle/>
              <a:p>
                <a:r>
                  <a:rPr lang="en-US" sz="2800" b="1" dirty="0" smtClean="0">
                    <a:solidFill>
                      <a:schemeClr val="accent6">
                        <a:lumMod val="50000"/>
                      </a:schemeClr>
                    </a:solidFill>
                    <a:latin typeface="Arial Narrow" pitchFamily="34" charset="0"/>
                  </a:rPr>
                  <a:t>   =</a:t>
                </a:r>
                <a:endParaRPr lang="en-US" sz="2800" b="1" dirty="0">
                  <a:solidFill>
                    <a:schemeClr val="accent6">
                      <a:lumMod val="50000"/>
                    </a:schemeClr>
                  </a:solidFill>
                  <a:latin typeface="Arial Narrow" pitchFamily="34" charset="0"/>
                </a:endParaRPr>
              </a:p>
            </p:txBody>
          </p:sp>
          <p:grpSp>
            <p:nvGrpSpPr>
              <p:cNvPr id="14" name="Group 12"/>
              <p:cNvGrpSpPr>
                <a:grpSpLocks/>
              </p:cNvGrpSpPr>
              <p:nvPr/>
            </p:nvGrpSpPr>
            <p:grpSpPr bwMode="auto">
              <a:xfrm>
                <a:off x="1440" y="2925"/>
                <a:ext cx="480" cy="606"/>
                <a:chOff x="1811" y="2892"/>
                <a:chExt cx="480" cy="606"/>
              </a:xfrm>
            </p:grpSpPr>
            <p:sp>
              <p:nvSpPr>
                <p:cNvPr id="36892" name="Text Box 9"/>
                <p:cNvSpPr txBox="1">
                  <a:spLocks noChangeArrowheads="1"/>
                </p:cNvSpPr>
                <p:nvPr/>
              </p:nvSpPr>
              <p:spPr bwMode="auto">
                <a:xfrm>
                  <a:off x="1981" y="2892"/>
                  <a:ext cx="221"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m</a:t>
                  </a:r>
                </a:p>
              </p:txBody>
            </p:sp>
            <p:sp>
              <p:nvSpPr>
                <p:cNvPr id="36893" name="Text Box 10"/>
                <p:cNvSpPr txBox="1">
                  <a:spLocks noChangeArrowheads="1"/>
                </p:cNvSpPr>
                <p:nvPr/>
              </p:nvSpPr>
              <p:spPr bwMode="auto">
                <a:xfrm>
                  <a:off x="1946" y="3168"/>
                  <a:ext cx="298"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Lucida Calligraphy" pitchFamily="66" charset="0"/>
                    </a:rPr>
                    <a:t>M</a:t>
                  </a:r>
                </a:p>
              </p:txBody>
            </p:sp>
            <p:sp>
              <p:nvSpPr>
                <p:cNvPr id="36894" name="Line 11"/>
                <p:cNvSpPr>
                  <a:spLocks noChangeShapeType="1"/>
                </p:cNvSpPr>
                <p:nvPr/>
              </p:nvSpPr>
              <p:spPr bwMode="auto">
                <a:xfrm>
                  <a:off x="1811" y="3194"/>
                  <a:ext cx="480"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grpSp>
      </p:grpSp>
      <p:grpSp>
        <p:nvGrpSpPr>
          <p:cNvPr id="15" name="Group 67"/>
          <p:cNvGrpSpPr>
            <a:grpSpLocks/>
          </p:cNvGrpSpPr>
          <p:nvPr/>
        </p:nvGrpSpPr>
        <p:grpSpPr bwMode="auto">
          <a:xfrm>
            <a:off x="1891072" y="5399899"/>
            <a:ext cx="2309117" cy="1408114"/>
            <a:chOff x="1061015" y="2700335"/>
            <a:chExt cx="1986990" cy="1408113"/>
          </a:xfrm>
        </p:grpSpPr>
        <p:grpSp>
          <p:nvGrpSpPr>
            <p:cNvPr id="16" name="Group 7"/>
            <p:cNvGrpSpPr>
              <a:grpSpLocks/>
            </p:cNvGrpSpPr>
            <p:nvPr/>
          </p:nvGrpSpPr>
          <p:grpSpPr bwMode="auto">
            <a:xfrm>
              <a:off x="1069981" y="2714624"/>
              <a:ext cx="687389" cy="1393824"/>
              <a:chOff x="1535" y="1410"/>
              <a:chExt cx="433" cy="878"/>
            </a:xfrm>
          </p:grpSpPr>
          <p:sp>
            <p:nvSpPr>
              <p:cNvPr id="36886" name="Text Box 4"/>
              <p:cNvSpPr txBox="1">
                <a:spLocks noChangeArrowheads="1"/>
              </p:cNvSpPr>
              <p:nvPr/>
            </p:nvSpPr>
            <p:spPr bwMode="auto">
              <a:xfrm>
                <a:off x="1594" y="1410"/>
                <a:ext cx="242"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m</a:t>
                </a:r>
              </a:p>
            </p:txBody>
          </p:sp>
          <p:sp>
            <p:nvSpPr>
              <p:cNvPr id="36887" name="Text Box 5"/>
              <p:cNvSpPr txBox="1">
                <a:spLocks noChangeArrowheads="1"/>
              </p:cNvSpPr>
              <p:nvPr/>
            </p:nvSpPr>
            <p:spPr bwMode="auto">
              <a:xfrm>
                <a:off x="1535" y="1687"/>
                <a:ext cx="433" cy="601"/>
              </a:xfrm>
              <a:prstGeom prst="rect">
                <a:avLst/>
              </a:prstGeom>
              <a:noFill/>
              <a:ln w="9525">
                <a:noFill/>
                <a:miter lim="800000"/>
                <a:headEnd/>
                <a:tailEnd/>
              </a:ln>
            </p:spPr>
            <p:txBody>
              <a:bodyPr wrap="none">
                <a:spAutoFit/>
              </a:bodyPr>
              <a:lstStyle/>
              <a:p>
                <a:r>
                  <a:rPr lang="en-US" sz="2800" b="1" dirty="0" err="1" smtClean="0">
                    <a:solidFill>
                      <a:schemeClr val="accent6">
                        <a:lumMod val="50000"/>
                      </a:schemeClr>
                    </a:solidFill>
                    <a:latin typeface="Arial Narrow" pitchFamily="34" charset="0"/>
                  </a:rPr>
                  <a:t>V</a:t>
                </a:r>
                <a:r>
                  <a:rPr lang="en-US" sz="2800" b="1" dirty="0" err="1" smtClean="0">
                    <a:solidFill>
                      <a:schemeClr val="accent6">
                        <a:lumMod val="50000"/>
                      </a:schemeClr>
                    </a:solidFill>
                    <a:latin typeface="Lucida Calligraphy" pitchFamily="66" charset="0"/>
                  </a:rPr>
                  <a:t>M</a:t>
                </a:r>
                <a:endParaRPr lang="en-US" sz="2800" b="1" dirty="0" smtClean="0">
                  <a:solidFill>
                    <a:schemeClr val="accent6">
                      <a:lumMod val="50000"/>
                    </a:schemeClr>
                  </a:solidFill>
                  <a:latin typeface="Lucida Calligraphy" pitchFamily="66" charset="0"/>
                </a:endParaRPr>
              </a:p>
              <a:p>
                <a:endParaRPr lang="en-US" sz="2800" b="1" dirty="0">
                  <a:solidFill>
                    <a:schemeClr val="accent6">
                      <a:lumMod val="50000"/>
                    </a:schemeClr>
                  </a:solidFill>
                  <a:latin typeface="Arial Narrow" pitchFamily="34" charset="0"/>
                </a:endParaRPr>
              </a:p>
            </p:txBody>
          </p:sp>
        </p:grpSp>
        <p:grpSp>
          <p:nvGrpSpPr>
            <p:cNvPr id="17" name="Group 13"/>
            <p:cNvGrpSpPr>
              <a:grpSpLocks/>
            </p:cNvGrpSpPr>
            <p:nvPr/>
          </p:nvGrpSpPr>
          <p:grpSpPr bwMode="auto">
            <a:xfrm>
              <a:off x="1868491" y="2700335"/>
              <a:ext cx="1179514" cy="962024"/>
              <a:chOff x="1303" y="2925"/>
              <a:chExt cx="743" cy="606"/>
            </a:xfrm>
          </p:grpSpPr>
          <p:sp>
            <p:nvSpPr>
              <p:cNvPr id="36881" name="Text Box 8"/>
              <p:cNvSpPr txBox="1">
                <a:spLocks noChangeArrowheads="1"/>
              </p:cNvSpPr>
              <p:nvPr/>
            </p:nvSpPr>
            <p:spPr bwMode="auto">
              <a:xfrm>
                <a:off x="1303" y="3065"/>
                <a:ext cx="193"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a:t>
                </a:r>
              </a:p>
            </p:txBody>
          </p:sp>
          <p:grpSp>
            <p:nvGrpSpPr>
              <p:cNvPr id="18" name="Group 12"/>
              <p:cNvGrpSpPr>
                <a:grpSpLocks/>
              </p:cNvGrpSpPr>
              <p:nvPr/>
            </p:nvGrpSpPr>
            <p:grpSpPr bwMode="auto">
              <a:xfrm>
                <a:off x="1566" y="2925"/>
                <a:ext cx="480" cy="606"/>
                <a:chOff x="1937" y="2892"/>
                <a:chExt cx="480" cy="606"/>
              </a:xfrm>
            </p:grpSpPr>
            <p:sp>
              <p:nvSpPr>
                <p:cNvPr id="36883" name="Text Box 9"/>
                <p:cNvSpPr txBox="1">
                  <a:spLocks noChangeArrowheads="1"/>
                </p:cNvSpPr>
                <p:nvPr/>
              </p:nvSpPr>
              <p:spPr bwMode="auto">
                <a:xfrm>
                  <a:off x="2039" y="2892"/>
                  <a:ext cx="207"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P</a:t>
                  </a:r>
                </a:p>
              </p:txBody>
            </p:sp>
            <p:sp>
              <p:nvSpPr>
                <p:cNvPr id="36884" name="Text Box 10"/>
                <p:cNvSpPr txBox="1">
                  <a:spLocks noChangeArrowheads="1"/>
                </p:cNvSpPr>
                <p:nvPr/>
              </p:nvSpPr>
              <p:spPr bwMode="auto">
                <a:xfrm>
                  <a:off x="1970" y="3168"/>
                  <a:ext cx="313" cy="33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RT</a:t>
                  </a:r>
                  <a:endParaRPr lang="en-US" sz="2800" b="1" dirty="0">
                    <a:solidFill>
                      <a:schemeClr val="accent6">
                        <a:lumMod val="50000"/>
                      </a:schemeClr>
                    </a:solidFill>
                    <a:latin typeface="Arial Narrow" pitchFamily="34" charset="0"/>
                  </a:endParaRPr>
                </a:p>
              </p:txBody>
            </p:sp>
            <p:sp>
              <p:nvSpPr>
                <p:cNvPr id="36885" name="Line 11"/>
                <p:cNvSpPr>
                  <a:spLocks noChangeShapeType="1"/>
                </p:cNvSpPr>
                <p:nvPr/>
              </p:nvSpPr>
              <p:spPr bwMode="auto">
                <a:xfrm>
                  <a:off x="1937" y="3194"/>
                  <a:ext cx="480"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grpSp>
        <p:sp>
          <p:nvSpPr>
            <p:cNvPr id="36880" name="Line 11"/>
            <p:cNvSpPr>
              <a:spLocks noChangeShapeType="1"/>
            </p:cNvSpPr>
            <p:nvPr/>
          </p:nvSpPr>
          <p:spPr bwMode="auto">
            <a:xfrm>
              <a:off x="1061015" y="3164542"/>
              <a:ext cx="762000"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sp>
        <p:nvSpPr>
          <p:cNvPr id="56"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Density (d) Calculations</a:t>
            </a:r>
          </a:p>
        </p:txBody>
      </p:sp>
      <p:sp>
        <p:nvSpPr>
          <p:cNvPr id="58" name="Rectangle 57"/>
          <p:cNvSpPr/>
          <p:nvPr/>
        </p:nvSpPr>
        <p:spPr>
          <a:xfrm>
            <a:off x="1419464" y="2155763"/>
            <a:ext cx="538930" cy="523220"/>
          </a:xfrm>
          <a:prstGeom prst="rect">
            <a:avLst/>
          </a:prstGeom>
        </p:spPr>
        <p:txBody>
          <a:bodyPr wrap="none">
            <a:spAutoFit/>
          </a:bodyPr>
          <a:lstStyle/>
          <a:p>
            <a:r>
              <a:rPr lang="en-US" sz="2800" b="1" dirty="0" smtClean="0">
                <a:ln>
                  <a:solidFill>
                    <a:srgbClr val="C00000"/>
                  </a:solidFill>
                </a:ln>
                <a:solidFill>
                  <a:srgbClr val="C00000"/>
                </a:solidFill>
                <a:latin typeface="Arial Narrow" pitchFamily="34" charset="0"/>
                <a:sym typeface="Symbol"/>
              </a:rPr>
              <a:t></a:t>
            </a:r>
            <a:endParaRPr lang="en-US" sz="2800" dirty="0">
              <a:ln>
                <a:solidFill>
                  <a:srgbClr val="C00000"/>
                </a:solidFill>
              </a:ln>
              <a:solidFill>
                <a:srgbClr val="C00000"/>
              </a:solidFill>
            </a:endParaRPr>
          </a:p>
        </p:txBody>
      </p:sp>
      <p:sp>
        <p:nvSpPr>
          <p:cNvPr id="59" name="Text Box 14"/>
          <p:cNvSpPr txBox="1">
            <a:spLocks noChangeArrowheads="1"/>
          </p:cNvSpPr>
          <p:nvPr/>
        </p:nvSpPr>
        <p:spPr bwMode="auto">
          <a:xfrm>
            <a:off x="1026266" y="4830651"/>
            <a:ext cx="3113353" cy="523220"/>
          </a:xfrm>
          <a:prstGeom prst="rect">
            <a:avLst/>
          </a:prstGeom>
          <a:noFill/>
          <a:ln w="9525">
            <a:noFill/>
            <a:miter lim="800000"/>
            <a:headEnd/>
            <a:tailEnd/>
          </a:ln>
        </p:spPr>
        <p:txBody>
          <a:bodyPr wrap="none">
            <a:spAutoFit/>
          </a:bodyPr>
          <a:lstStyle/>
          <a:p>
            <a:pPr algn="l">
              <a:buClr>
                <a:srgbClr val="C00000"/>
              </a:buClr>
              <a:buFont typeface="Arial" pitchFamily="34" charset="0"/>
              <a:buChar char="•"/>
            </a:pPr>
            <a:r>
              <a:rPr lang="en-US" sz="2800" b="1" dirty="0" smtClean="0">
                <a:solidFill>
                  <a:schemeClr val="accent6">
                    <a:lumMod val="50000"/>
                  </a:schemeClr>
                </a:solidFill>
                <a:latin typeface="Arial Narrow" pitchFamily="34" charset="0"/>
              </a:rPr>
              <a:t> From equation 1 </a:t>
            </a:r>
            <a:r>
              <a:rPr lang="en-US" sz="2800" b="1" dirty="0" smtClean="0">
                <a:solidFill>
                  <a:schemeClr val="accent6">
                    <a:lumMod val="50000"/>
                  </a:schemeClr>
                </a:solidFill>
                <a:latin typeface="Arial Narrow" pitchFamily="34" charset="0"/>
                <a:sym typeface="Symbol"/>
              </a:rPr>
              <a:t></a:t>
            </a:r>
            <a:endParaRPr lang="en-US" sz="2800" b="1" dirty="0">
              <a:solidFill>
                <a:schemeClr val="accent6">
                  <a:lumMod val="50000"/>
                </a:schemeClr>
              </a:solidFill>
              <a:latin typeface="Arial Narrow" pitchFamily="34" charset="0"/>
            </a:endParaRPr>
          </a:p>
        </p:txBody>
      </p:sp>
      <p:sp>
        <p:nvSpPr>
          <p:cNvPr id="61" name="Text Box 14"/>
          <p:cNvSpPr txBox="1">
            <a:spLocks noChangeArrowheads="1"/>
          </p:cNvSpPr>
          <p:nvPr/>
        </p:nvSpPr>
        <p:spPr bwMode="auto">
          <a:xfrm>
            <a:off x="4095929" y="2109292"/>
            <a:ext cx="1673856" cy="523220"/>
          </a:xfrm>
          <a:prstGeom prst="rect">
            <a:avLst/>
          </a:prstGeom>
          <a:noFill/>
          <a:ln w="9525">
            <a:noFill/>
            <a:miter lim="800000"/>
            <a:headEnd/>
            <a:tailEnd/>
          </a:ln>
        </p:spPr>
        <p:txBody>
          <a:bodyPr wrap="none">
            <a:spAutoFit/>
          </a:bodyPr>
          <a:lstStyle/>
          <a:p>
            <a:pPr algn="l">
              <a:buClr>
                <a:srgbClr val="C00000"/>
              </a:buClr>
            </a:pPr>
            <a:r>
              <a:rPr lang="en-US" sz="2800" b="1" dirty="0" smtClean="0">
                <a:solidFill>
                  <a:schemeClr val="accent6">
                    <a:lumMod val="50000"/>
                  </a:schemeClr>
                </a:solidFill>
                <a:latin typeface="Arial Narrow" pitchFamily="34" charset="0"/>
              </a:rPr>
              <a:t> ………. (1)</a:t>
            </a:r>
            <a:endParaRPr lang="en-US" sz="2800" b="1" dirty="0">
              <a:solidFill>
                <a:schemeClr val="accent6">
                  <a:lumMod val="50000"/>
                </a:schemeClr>
              </a:solidFill>
              <a:latin typeface="Arial Narrow" pitchFamily="34" charset="0"/>
            </a:endParaRPr>
          </a:p>
        </p:txBody>
      </p:sp>
      <p:sp>
        <p:nvSpPr>
          <p:cNvPr id="62" name="Rectangle 61"/>
          <p:cNvSpPr/>
          <p:nvPr/>
        </p:nvSpPr>
        <p:spPr>
          <a:xfrm>
            <a:off x="6666368" y="2293620"/>
            <a:ext cx="5085046" cy="954107"/>
          </a:xfrm>
          <a:prstGeom prst="rect">
            <a:avLst/>
          </a:prstGeom>
        </p:spPr>
        <p:txBody>
          <a:bodyPr wrap="none">
            <a:spAutoFit/>
          </a:bodyPr>
          <a:lstStyle/>
          <a:p>
            <a:r>
              <a:rPr lang="en-US" sz="2800" b="1" dirty="0" smtClean="0">
                <a:solidFill>
                  <a:srgbClr val="C00000"/>
                </a:solidFill>
                <a:latin typeface="Arial Narrow" pitchFamily="34" charset="0"/>
              </a:rPr>
              <a:t> </a:t>
            </a:r>
            <a:r>
              <a:rPr lang="en-US" sz="2800" b="1" dirty="0" smtClean="0">
                <a:solidFill>
                  <a:schemeClr val="accent6">
                    <a:lumMod val="50000"/>
                  </a:schemeClr>
                </a:solidFill>
                <a:latin typeface="Arial Narrow" pitchFamily="34" charset="0"/>
              </a:rPr>
              <a:t>If </a:t>
            </a:r>
            <a:r>
              <a:rPr lang="en-US" sz="2800" b="1" dirty="0" smtClean="0">
                <a:ln>
                  <a:solidFill>
                    <a:schemeClr val="bg1"/>
                  </a:solidFill>
                </a:ln>
                <a:solidFill>
                  <a:srgbClr val="C00000"/>
                </a:solidFill>
                <a:latin typeface="Arial Narrow" pitchFamily="34" charset="0"/>
              </a:rPr>
              <a:t>d is the density of the gas in g/L</a:t>
            </a:r>
            <a:r>
              <a:rPr lang="en-US" sz="2800" b="1" dirty="0" smtClean="0">
                <a:solidFill>
                  <a:srgbClr val="C00000"/>
                </a:solidFill>
                <a:latin typeface="Arial Narrow" pitchFamily="34" charset="0"/>
              </a:rPr>
              <a:t>,</a:t>
            </a:r>
          </a:p>
          <a:p>
            <a:r>
              <a:rPr lang="en-US" sz="2800" b="1" dirty="0" smtClean="0">
                <a:solidFill>
                  <a:schemeClr val="accent6">
                    <a:lumMod val="50000"/>
                  </a:schemeClr>
                </a:solidFill>
                <a:latin typeface="Arial Narrow" pitchFamily="34" charset="0"/>
              </a:rPr>
              <a:t>By definition,</a:t>
            </a:r>
            <a:endParaRPr lang="en-US" sz="2800" b="1" dirty="0">
              <a:solidFill>
                <a:schemeClr val="accent6">
                  <a:lumMod val="50000"/>
                </a:schemeClr>
              </a:solidFill>
              <a:latin typeface="Arial Narrow" pitchFamily="34" charset="0"/>
            </a:endParaRPr>
          </a:p>
        </p:txBody>
      </p:sp>
      <p:sp>
        <p:nvSpPr>
          <p:cNvPr id="76" name="Text Box 14"/>
          <p:cNvSpPr txBox="1">
            <a:spLocks noChangeArrowheads="1"/>
          </p:cNvSpPr>
          <p:nvPr/>
        </p:nvSpPr>
        <p:spPr bwMode="auto">
          <a:xfrm>
            <a:off x="9691079" y="1245712"/>
            <a:ext cx="1673856" cy="523220"/>
          </a:xfrm>
          <a:prstGeom prst="rect">
            <a:avLst/>
          </a:prstGeom>
          <a:noFill/>
          <a:ln w="9525">
            <a:noFill/>
            <a:miter lim="800000"/>
            <a:headEnd/>
            <a:tailEnd/>
          </a:ln>
        </p:spPr>
        <p:txBody>
          <a:bodyPr wrap="none">
            <a:spAutoFit/>
          </a:bodyPr>
          <a:lstStyle/>
          <a:p>
            <a:pPr algn="l">
              <a:buClr>
                <a:srgbClr val="C00000"/>
              </a:buClr>
            </a:pPr>
            <a:r>
              <a:rPr lang="en-US" sz="2800" b="1" dirty="0" smtClean="0">
                <a:solidFill>
                  <a:schemeClr val="accent6">
                    <a:lumMod val="50000"/>
                  </a:schemeClr>
                </a:solidFill>
                <a:latin typeface="Arial Narrow" pitchFamily="34" charset="0"/>
              </a:rPr>
              <a:t> ………. (2)</a:t>
            </a:r>
            <a:endParaRPr lang="en-US" sz="2800" b="1" dirty="0">
              <a:solidFill>
                <a:schemeClr val="accent6">
                  <a:lumMod val="50000"/>
                </a:schemeClr>
              </a:solidFill>
              <a:latin typeface="Arial Narrow" pitchFamily="34" charset="0"/>
            </a:endParaRPr>
          </a:p>
        </p:txBody>
      </p:sp>
      <p:grpSp>
        <p:nvGrpSpPr>
          <p:cNvPr id="77" name="Group 25"/>
          <p:cNvGrpSpPr>
            <a:grpSpLocks/>
          </p:cNvGrpSpPr>
          <p:nvPr/>
        </p:nvGrpSpPr>
        <p:grpSpPr bwMode="auto">
          <a:xfrm>
            <a:off x="7615634" y="3099458"/>
            <a:ext cx="2065395" cy="890587"/>
            <a:chOff x="288" y="903"/>
            <a:chExt cx="719" cy="561"/>
          </a:xfrm>
        </p:grpSpPr>
        <p:sp>
          <p:nvSpPr>
            <p:cNvPr id="78" name="Text Box 3"/>
            <p:cNvSpPr txBox="1">
              <a:spLocks noChangeArrowheads="1"/>
            </p:cNvSpPr>
            <p:nvPr/>
          </p:nvSpPr>
          <p:spPr bwMode="auto">
            <a:xfrm>
              <a:off x="288" y="1008"/>
              <a:ext cx="414"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d </a:t>
              </a:r>
              <a:r>
                <a:rPr lang="en-US" sz="2800" b="1" dirty="0" smtClean="0">
                  <a:solidFill>
                    <a:schemeClr val="accent6">
                      <a:lumMod val="50000"/>
                    </a:schemeClr>
                  </a:solidFill>
                  <a:latin typeface="Arial Narrow" pitchFamily="34" charset="0"/>
                </a:rPr>
                <a:t>      = </a:t>
              </a:r>
              <a:endParaRPr lang="en-US" sz="2800" b="1" dirty="0">
                <a:solidFill>
                  <a:schemeClr val="accent6">
                    <a:lumMod val="50000"/>
                  </a:schemeClr>
                </a:solidFill>
                <a:latin typeface="Arial Narrow" pitchFamily="34" charset="0"/>
              </a:endParaRPr>
            </a:p>
          </p:txBody>
        </p:sp>
        <p:grpSp>
          <p:nvGrpSpPr>
            <p:cNvPr id="79" name="Group 7"/>
            <p:cNvGrpSpPr>
              <a:grpSpLocks/>
            </p:cNvGrpSpPr>
            <p:nvPr/>
          </p:nvGrpSpPr>
          <p:grpSpPr bwMode="auto">
            <a:xfrm>
              <a:off x="719" y="903"/>
              <a:ext cx="288" cy="561"/>
              <a:chOff x="1580" y="1433"/>
              <a:chExt cx="288" cy="561"/>
            </a:xfrm>
          </p:grpSpPr>
          <p:sp>
            <p:nvSpPr>
              <p:cNvPr id="86" name="Text Box 4"/>
              <p:cNvSpPr txBox="1">
                <a:spLocks noChangeArrowheads="1"/>
              </p:cNvSpPr>
              <p:nvPr/>
            </p:nvSpPr>
            <p:spPr bwMode="auto">
              <a:xfrm>
                <a:off x="1644" y="1433"/>
                <a:ext cx="155"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m</a:t>
                </a:r>
              </a:p>
            </p:txBody>
          </p:sp>
          <p:sp>
            <p:nvSpPr>
              <p:cNvPr id="87" name="Text Box 5"/>
              <p:cNvSpPr txBox="1">
                <a:spLocks noChangeArrowheads="1"/>
              </p:cNvSpPr>
              <p:nvPr/>
            </p:nvSpPr>
            <p:spPr bwMode="auto">
              <a:xfrm>
                <a:off x="1662" y="1664"/>
                <a:ext cx="133"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V</a:t>
                </a:r>
              </a:p>
            </p:txBody>
          </p:sp>
          <p:sp>
            <p:nvSpPr>
              <p:cNvPr id="88" name="Line 6"/>
              <p:cNvSpPr>
                <a:spLocks noChangeShapeType="1"/>
              </p:cNvSpPr>
              <p:nvPr/>
            </p:nvSpPr>
            <p:spPr bwMode="auto">
              <a:xfrm>
                <a:off x="1580" y="1712"/>
                <a:ext cx="288"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grpSp>
      <p:grpSp>
        <p:nvGrpSpPr>
          <p:cNvPr id="89" name="Group 67"/>
          <p:cNvGrpSpPr>
            <a:grpSpLocks/>
          </p:cNvGrpSpPr>
          <p:nvPr/>
        </p:nvGrpSpPr>
        <p:grpSpPr bwMode="auto">
          <a:xfrm>
            <a:off x="7428166" y="1256142"/>
            <a:ext cx="2309114" cy="977919"/>
            <a:chOff x="1061015" y="2700321"/>
            <a:chExt cx="1986987" cy="977918"/>
          </a:xfrm>
        </p:grpSpPr>
        <p:grpSp>
          <p:nvGrpSpPr>
            <p:cNvPr id="90" name="Group 7"/>
            <p:cNvGrpSpPr>
              <a:grpSpLocks/>
            </p:cNvGrpSpPr>
            <p:nvPr/>
          </p:nvGrpSpPr>
          <p:grpSpPr bwMode="auto">
            <a:xfrm>
              <a:off x="1131892" y="2714626"/>
              <a:ext cx="415926" cy="963613"/>
              <a:chOff x="1574" y="1410"/>
              <a:chExt cx="262" cy="607"/>
            </a:xfrm>
          </p:grpSpPr>
          <p:sp>
            <p:nvSpPr>
              <p:cNvPr id="98" name="Text Box 4"/>
              <p:cNvSpPr txBox="1">
                <a:spLocks noChangeArrowheads="1"/>
              </p:cNvSpPr>
              <p:nvPr/>
            </p:nvSpPr>
            <p:spPr bwMode="auto">
              <a:xfrm>
                <a:off x="1594" y="1410"/>
                <a:ext cx="242"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m</a:t>
                </a:r>
              </a:p>
            </p:txBody>
          </p:sp>
          <p:sp>
            <p:nvSpPr>
              <p:cNvPr id="99" name="Text Box 5"/>
              <p:cNvSpPr txBox="1">
                <a:spLocks noChangeArrowheads="1"/>
              </p:cNvSpPr>
              <p:nvPr/>
            </p:nvSpPr>
            <p:spPr bwMode="auto">
              <a:xfrm>
                <a:off x="1574" y="1687"/>
                <a:ext cx="207" cy="330"/>
              </a:xfrm>
              <a:prstGeom prst="rect">
                <a:avLst/>
              </a:prstGeom>
              <a:noFill/>
              <a:ln w="9525">
                <a:noFill/>
                <a:miter lim="800000"/>
                <a:headEnd/>
                <a:tailEnd/>
              </a:ln>
            </p:spPr>
            <p:txBody>
              <a:bodyPr wrap="none">
                <a:spAutoFit/>
              </a:bodyPr>
              <a:lstStyle/>
              <a:p>
                <a:r>
                  <a:rPr lang="en-US" sz="2800" b="1" dirty="0" smtClean="0">
                    <a:solidFill>
                      <a:schemeClr val="accent6">
                        <a:lumMod val="50000"/>
                      </a:schemeClr>
                    </a:solidFill>
                    <a:latin typeface="Arial Narrow" pitchFamily="34" charset="0"/>
                  </a:rPr>
                  <a:t>V</a:t>
                </a:r>
                <a:endParaRPr lang="en-US" sz="2800" b="1" dirty="0">
                  <a:solidFill>
                    <a:schemeClr val="accent6">
                      <a:lumMod val="50000"/>
                    </a:schemeClr>
                  </a:solidFill>
                  <a:latin typeface="Arial Narrow" pitchFamily="34" charset="0"/>
                </a:endParaRPr>
              </a:p>
            </p:txBody>
          </p:sp>
        </p:grpSp>
        <p:grpSp>
          <p:nvGrpSpPr>
            <p:cNvPr id="91" name="Group 13"/>
            <p:cNvGrpSpPr>
              <a:grpSpLocks/>
            </p:cNvGrpSpPr>
            <p:nvPr/>
          </p:nvGrpSpPr>
          <p:grpSpPr bwMode="auto">
            <a:xfrm>
              <a:off x="1868489" y="2700321"/>
              <a:ext cx="1179513" cy="962021"/>
              <a:chOff x="1303" y="2925"/>
              <a:chExt cx="743" cy="606"/>
            </a:xfrm>
          </p:grpSpPr>
          <p:sp>
            <p:nvSpPr>
              <p:cNvPr id="93" name="Text Box 8"/>
              <p:cNvSpPr txBox="1">
                <a:spLocks noChangeArrowheads="1"/>
              </p:cNvSpPr>
              <p:nvPr/>
            </p:nvSpPr>
            <p:spPr bwMode="auto">
              <a:xfrm>
                <a:off x="1303" y="3065"/>
                <a:ext cx="193"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a:t>
                </a:r>
              </a:p>
            </p:txBody>
          </p:sp>
          <p:grpSp>
            <p:nvGrpSpPr>
              <p:cNvPr id="94" name="Group 12"/>
              <p:cNvGrpSpPr>
                <a:grpSpLocks/>
              </p:cNvGrpSpPr>
              <p:nvPr/>
            </p:nvGrpSpPr>
            <p:grpSpPr bwMode="auto">
              <a:xfrm>
                <a:off x="1566" y="2925"/>
                <a:ext cx="480" cy="606"/>
                <a:chOff x="1937" y="2892"/>
                <a:chExt cx="480" cy="606"/>
              </a:xfrm>
            </p:grpSpPr>
            <p:sp>
              <p:nvSpPr>
                <p:cNvPr id="95" name="Text Box 9"/>
                <p:cNvSpPr txBox="1">
                  <a:spLocks noChangeArrowheads="1"/>
                </p:cNvSpPr>
                <p:nvPr/>
              </p:nvSpPr>
              <p:spPr bwMode="auto">
                <a:xfrm>
                  <a:off x="1976" y="2892"/>
                  <a:ext cx="433" cy="601"/>
                </a:xfrm>
                <a:prstGeom prst="rect">
                  <a:avLst/>
                </a:prstGeom>
                <a:noFill/>
                <a:ln w="9525">
                  <a:noFill/>
                  <a:miter lim="800000"/>
                  <a:headEnd/>
                  <a:tailEnd/>
                </a:ln>
              </p:spPr>
              <p:txBody>
                <a:bodyPr wrap="none">
                  <a:spAutoFit/>
                </a:bodyPr>
                <a:lstStyle/>
                <a:p>
                  <a:r>
                    <a:rPr lang="en-US" sz="2800" b="1" dirty="0" smtClean="0">
                      <a:solidFill>
                        <a:schemeClr val="accent6">
                          <a:lumMod val="50000"/>
                        </a:schemeClr>
                      </a:solidFill>
                      <a:latin typeface="Arial Narrow" pitchFamily="34" charset="0"/>
                    </a:rPr>
                    <a:t>P</a:t>
                  </a:r>
                  <a:r>
                    <a:rPr lang="en-US" sz="2800" b="1" dirty="0" smtClean="0">
                      <a:solidFill>
                        <a:schemeClr val="accent6">
                          <a:lumMod val="50000"/>
                        </a:schemeClr>
                      </a:solidFill>
                      <a:latin typeface="Lucida Calligraphy" pitchFamily="66" charset="0"/>
                    </a:rPr>
                    <a:t>M</a:t>
                  </a:r>
                </a:p>
                <a:p>
                  <a:endParaRPr lang="en-US" sz="2800" b="1" dirty="0">
                    <a:solidFill>
                      <a:schemeClr val="accent6">
                        <a:lumMod val="50000"/>
                      </a:schemeClr>
                    </a:solidFill>
                    <a:latin typeface="Arial Narrow" pitchFamily="34" charset="0"/>
                  </a:endParaRPr>
                </a:p>
              </p:txBody>
            </p:sp>
            <p:sp>
              <p:nvSpPr>
                <p:cNvPr id="96" name="Text Box 10"/>
                <p:cNvSpPr txBox="1">
                  <a:spLocks noChangeArrowheads="1"/>
                </p:cNvSpPr>
                <p:nvPr/>
              </p:nvSpPr>
              <p:spPr bwMode="auto">
                <a:xfrm>
                  <a:off x="1970" y="3168"/>
                  <a:ext cx="313" cy="33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RT</a:t>
                  </a:r>
                  <a:endParaRPr lang="en-US" sz="2800" b="1" dirty="0">
                    <a:solidFill>
                      <a:schemeClr val="accent6">
                        <a:lumMod val="50000"/>
                      </a:schemeClr>
                    </a:solidFill>
                    <a:latin typeface="Arial Narrow" pitchFamily="34" charset="0"/>
                  </a:endParaRPr>
                </a:p>
              </p:txBody>
            </p:sp>
            <p:sp>
              <p:nvSpPr>
                <p:cNvPr id="97" name="Line 11"/>
                <p:cNvSpPr>
                  <a:spLocks noChangeShapeType="1"/>
                </p:cNvSpPr>
                <p:nvPr/>
              </p:nvSpPr>
              <p:spPr bwMode="auto">
                <a:xfrm>
                  <a:off x="1937" y="3194"/>
                  <a:ext cx="480"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grpSp>
        <p:sp>
          <p:nvSpPr>
            <p:cNvPr id="92" name="Line 11"/>
            <p:cNvSpPr>
              <a:spLocks noChangeShapeType="1"/>
            </p:cNvSpPr>
            <p:nvPr/>
          </p:nvSpPr>
          <p:spPr bwMode="auto">
            <a:xfrm>
              <a:off x="1061015" y="3164542"/>
              <a:ext cx="762000"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sp>
        <p:nvSpPr>
          <p:cNvPr id="100" name="Rectangle 99"/>
          <p:cNvSpPr/>
          <p:nvPr/>
        </p:nvSpPr>
        <p:spPr>
          <a:xfrm>
            <a:off x="6876830" y="1430086"/>
            <a:ext cx="538930" cy="523220"/>
          </a:xfrm>
          <a:prstGeom prst="rect">
            <a:avLst/>
          </a:prstGeom>
        </p:spPr>
        <p:txBody>
          <a:bodyPr wrap="none">
            <a:spAutoFit/>
          </a:bodyPr>
          <a:lstStyle/>
          <a:p>
            <a:r>
              <a:rPr lang="en-US" sz="2800" b="1" dirty="0" smtClean="0">
                <a:ln>
                  <a:solidFill>
                    <a:srgbClr val="C00000"/>
                  </a:solidFill>
                </a:ln>
                <a:solidFill>
                  <a:srgbClr val="C00000"/>
                </a:solidFill>
                <a:latin typeface="Arial Narrow" pitchFamily="34" charset="0"/>
                <a:sym typeface="Symbol"/>
              </a:rPr>
              <a:t></a:t>
            </a:r>
            <a:endParaRPr lang="en-US" sz="2800" dirty="0">
              <a:ln>
                <a:solidFill>
                  <a:srgbClr val="C00000"/>
                </a:solidFill>
              </a:ln>
              <a:solidFill>
                <a:srgbClr val="C00000"/>
              </a:solidFill>
            </a:endParaRPr>
          </a:p>
        </p:txBody>
      </p:sp>
      <p:sp>
        <p:nvSpPr>
          <p:cNvPr id="113" name="Text Box 14"/>
          <p:cNvSpPr txBox="1">
            <a:spLocks noChangeArrowheads="1"/>
          </p:cNvSpPr>
          <p:nvPr/>
        </p:nvSpPr>
        <p:spPr bwMode="auto">
          <a:xfrm>
            <a:off x="6781137" y="4054148"/>
            <a:ext cx="3113353" cy="523220"/>
          </a:xfrm>
          <a:prstGeom prst="rect">
            <a:avLst/>
          </a:prstGeom>
          <a:noFill/>
          <a:ln w="9525">
            <a:noFill/>
            <a:miter lim="800000"/>
            <a:headEnd/>
            <a:tailEnd/>
          </a:ln>
        </p:spPr>
        <p:txBody>
          <a:bodyPr wrap="none">
            <a:spAutoFit/>
          </a:bodyPr>
          <a:lstStyle/>
          <a:p>
            <a:pPr algn="l">
              <a:buClr>
                <a:srgbClr val="C00000"/>
              </a:buClr>
              <a:buFont typeface="Arial" pitchFamily="34" charset="0"/>
              <a:buChar char="•"/>
            </a:pPr>
            <a:r>
              <a:rPr lang="en-US" sz="2800" b="1" dirty="0" smtClean="0">
                <a:solidFill>
                  <a:schemeClr val="accent6">
                    <a:lumMod val="50000"/>
                  </a:schemeClr>
                </a:solidFill>
                <a:latin typeface="Arial Narrow" pitchFamily="34" charset="0"/>
              </a:rPr>
              <a:t> From equation 2 </a:t>
            </a:r>
            <a:r>
              <a:rPr lang="en-US" sz="2800" b="1" dirty="0" smtClean="0">
                <a:solidFill>
                  <a:schemeClr val="accent6">
                    <a:lumMod val="50000"/>
                  </a:schemeClr>
                </a:solidFill>
                <a:latin typeface="Arial Narrow" pitchFamily="34" charset="0"/>
                <a:sym typeface="Symbol"/>
              </a:rPr>
              <a:t></a:t>
            </a:r>
            <a:endParaRPr lang="en-US" sz="2800" b="1" dirty="0">
              <a:solidFill>
                <a:schemeClr val="accent6">
                  <a:lumMod val="50000"/>
                </a:schemeClr>
              </a:solidFill>
              <a:latin typeface="Arial Narrow" pitchFamily="34" charset="0"/>
            </a:endParaRPr>
          </a:p>
        </p:txBody>
      </p:sp>
      <p:cxnSp>
        <p:nvCxnSpPr>
          <p:cNvPr id="114" name="Straight Connector 113"/>
          <p:cNvCxnSpPr/>
          <p:nvPr/>
        </p:nvCxnSpPr>
        <p:spPr>
          <a:xfrm rot="16200000" flipH="1">
            <a:off x="4541556" y="3260646"/>
            <a:ext cx="3672840" cy="4572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4671096" y="3192066"/>
            <a:ext cx="3230880" cy="4572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6200000" flipH="1">
            <a:off x="4838736" y="3207306"/>
            <a:ext cx="3230880" cy="4572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3"/>
          <p:cNvSpPr txBox="1">
            <a:spLocks noChangeArrowheads="1"/>
          </p:cNvSpPr>
          <p:nvPr/>
        </p:nvSpPr>
        <p:spPr bwMode="auto">
          <a:xfrm>
            <a:off x="624757" y="1137312"/>
            <a:ext cx="10566400" cy="2893100"/>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A 2.10-L vessel contains 4.65 g of a gas at 1.00 </a:t>
            </a:r>
            <a:r>
              <a:rPr lang="en-SG" sz="2800" b="1" dirty="0" err="1" smtClean="0">
                <a:solidFill>
                  <a:schemeClr val="accent6">
                    <a:lumMod val="50000"/>
                  </a:schemeClr>
                </a:solidFill>
                <a:latin typeface="Arial Narrow" pitchFamily="34" charset="0"/>
              </a:rPr>
              <a:t>atm</a:t>
            </a:r>
            <a:r>
              <a:rPr lang="en-SG" sz="2800" b="1" dirty="0" smtClean="0">
                <a:solidFill>
                  <a:schemeClr val="accent6">
                    <a:lumMod val="50000"/>
                  </a:schemeClr>
                </a:solidFill>
                <a:latin typeface="Arial Narrow" pitchFamily="34" charset="0"/>
              </a:rPr>
              <a:t> and 27.0 </a:t>
            </a:r>
            <a:r>
              <a:rPr lang="en-SG" sz="2800" b="1" baseline="30000" dirty="0" err="1" smtClean="0">
                <a:solidFill>
                  <a:schemeClr val="accent6">
                    <a:lumMod val="50000"/>
                  </a:schemeClr>
                </a:solidFill>
                <a:latin typeface="Arial Narrow" pitchFamily="34" charset="0"/>
              </a:rPr>
              <a:t>0</a:t>
            </a:r>
            <a:r>
              <a:rPr lang="en-SG" sz="2800" b="1" dirty="0" err="1" smtClean="0">
                <a:solidFill>
                  <a:schemeClr val="accent6">
                    <a:lumMod val="50000"/>
                  </a:schemeClr>
                </a:solidFill>
                <a:latin typeface="Arial Narrow" pitchFamily="34" charset="0"/>
              </a:rPr>
              <a:t>C</a:t>
            </a:r>
            <a:r>
              <a:rPr lang="en-SG" sz="2800" b="1" dirty="0" smtClean="0">
                <a:solidFill>
                  <a:schemeClr val="accent6">
                    <a:lumMod val="50000"/>
                  </a:schemeClr>
                </a:solidFill>
                <a:latin typeface="Arial Narrow" pitchFamily="34" charset="0"/>
              </a:rPr>
              <a:t>. What is the molar mass of the gas?</a:t>
            </a: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US" sz="2800" b="1" dirty="0" smtClean="0">
              <a:solidFill>
                <a:schemeClr val="accent6">
                  <a:lumMod val="50000"/>
                </a:schemeClr>
              </a:solidFill>
              <a:latin typeface="Lucida Calligraphy" pitchFamily="66" charset="0"/>
            </a:endParaRPr>
          </a:p>
          <a:p>
            <a:pPr algn="l">
              <a:spcBef>
                <a:spcPct val="50000"/>
              </a:spcBef>
              <a:buClr>
                <a:srgbClr val="FFC000"/>
              </a:buClr>
              <a:buSzPct val="120000"/>
            </a:pPr>
            <a:endParaRPr lang="en-US" sz="2800" b="1" dirty="0">
              <a:solidFill>
                <a:schemeClr val="accent6">
                  <a:lumMod val="50000"/>
                </a:schemeClr>
              </a:solidFill>
              <a:latin typeface="Arial Narrow" pitchFamily="34" charset="0"/>
            </a:endParaRPr>
          </a:p>
        </p:txBody>
      </p:sp>
      <p:grpSp>
        <p:nvGrpSpPr>
          <p:cNvPr id="2" name="Group 30"/>
          <p:cNvGrpSpPr>
            <a:grpSpLocks/>
          </p:cNvGrpSpPr>
          <p:nvPr/>
        </p:nvGrpSpPr>
        <p:grpSpPr bwMode="auto">
          <a:xfrm>
            <a:off x="2332737" y="2495552"/>
            <a:ext cx="1477264" cy="992188"/>
            <a:chOff x="3076" y="1344"/>
            <a:chExt cx="1010" cy="625"/>
          </a:xfrm>
        </p:grpSpPr>
        <p:grpSp>
          <p:nvGrpSpPr>
            <p:cNvPr id="3" name="Group 25"/>
            <p:cNvGrpSpPr>
              <a:grpSpLocks/>
            </p:cNvGrpSpPr>
            <p:nvPr/>
          </p:nvGrpSpPr>
          <p:grpSpPr bwMode="auto">
            <a:xfrm>
              <a:off x="3600" y="1344"/>
              <a:ext cx="486" cy="625"/>
              <a:chOff x="1171" y="3401"/>
              <a:chExt cx="486" cy="625"/>
            </a:xfrm>
          </p:grpSpPr>
          <p:sp>
            <p:nvSpPr>
              <p:cNvPr id="37935" name="Text Box 26"/>
              <p:cNvSpPr txBox="1">
                <a:spLocks noChangeArrowheads="1"/>
              </p:cNvSpPr>
              <p:nvPr/>
            </p:nvSpPr>
            <p:spPr bwMode="auto">
              <a:xfrm>
                <a:off x="1171" y="3401"/>
                <a:ext cx="358" cy="330"/>
              </a:xfrm>
              <a:prstGeom prst="rect">
                <a:avLst/>
              </a:prstGeom>
              <a:noFill/>
              <a:ln w="9525">
                <a:noFill/>
                <a:miter lim="800000"/>
                <a:headEnd/>
                <a:tailEnd/>
              </a:ln>
            </p:spPr>
            <p:txBody>
              <a:bodyPr wrap="none">
                <a:spAutoFit/>
              </a:bodyPr>
              <a:lstStyle/>
              <a:p>
                <a:r>
                  <a:rPr lang="en-US" sz="2800" b="1" i="1">
                    <a:solidFill>
                      <a:schemeClr val="accent6">
                        <a:lumMod val="50000"/>
                      </a:schemeClr>
                    </a:solidFill>
                    <a:latin typeface="Arial Narrow" pitchFamily="34" charset="0"/>
                  </a:rPr>
                  <a:t>dRT</a:t>
                </a:r>
              </a:p>
            </p:txBody>
          </p:sp>
          <p:sp>
            <p:nvSpPr>
              <p:cNvPr id="37936" name="Text Box 27"/>
              <p:cNvSpPr txBox="1">
                <a:spLocks noChangeArrowheads="1"/>
              </p:cNvSpPr>
              <p:nvPr/>
            </p:nvSpPr>
            <p:spPr bwMode="auto">
              <a:xfrm>
                <a:off x="1308" y="3696"/>
                <a:ext cx="185" cy="330"/>
              </a:xfrm>
              <a:prstGeom prst="rect">
                <a:avLst/>
              </a:prstGeom>
              <a:noFill/>
              <a:ln w="9525">
                <a:noFill/>
                <a:miter lim="800000"/>
                <a:headEnd/>
                <a:tailEnd/>
              </a:ln>
            </p:spPr>
            <p:txBody>
              <a:bodyPr wrap="none">
                <a:spAutoFit/>
              </a:bodyPr>
              <a:lstStyle/>
              <a:p>
                <a:r>
                  <a:rPr lang="en-US" sz="2800" b="1" i="1">
                    <a:solidFill>
                      <a:schemeClr val="accent6">
                        <a:lumMod val="50000"/>
                      </a:schemeClr>
                    </a:solidFill>
                    <a:latin typeface="Arial Narrow" pitchFamily="34" charset="0"/>
                  </a:rPr>
                  <a:t>P</a:t>
                </a:r>
              </a:p>
            </p:txBody>
          </p:sp>
          <p:sp>
            <p:nvSpPr>
              <p:cNvPr id="37937" name="Line 28"/>
              <p:cNvSpPr>
                <a:spLocks noChangeShapeType="1"/>
              </p:cNvSpPr>
              <p:nvPr/>
            </p:nvSpPr>
            <p:spPr bwMode="auto">
              <a:xfrm>
                <a:off x="1225" y="3712"/>
                <a:ext cx="432" cy="0"/>
              </a:xfrm>
              <a:prstGeom prst="line">
                <a:avLst/>
              </a:prstGeom>
              <a:noFill/>
              <a:ln w="28575">
                <a:solidFill>
                  <a:srgbClr val="FFC000"/>
                </a:solidFill>
                <a:round/>
                <a:headEnd/>
                <a:tailEnd/>
              </a:ln>
            </p:spPr>
            <p:txBody>
              <a:bodyPr/>
              <a:lstStyle/>
              <a:p>
                <a:endParaRPr lang="en-US" sz="2800" b="1">
                  <a:solidFill>
                    <a:schemeClr val="accent6">
                      <a:lumMod val="50000"/>
                    </a:schemeClr>
                  </a:solidFill>
                  <a:latin typeface="Arial Narrow" pitchFamily="34" charset="0"/>
                </a:endParaRPr>
              </a:p>
            </p:txBody>
          </p:sp>
        </p:grpSp>
        <p:sp>
          <p:nvSpPr>
            <p:cNvPr id="37934" name="Text Box 29"/>
            <p:cNvSpPr txBox="1">
              <a:spLocks noChangeArrowheads="1"/>
            </p:cNvSpPr>
            <p:nvPr/>
          </p:nvSpPr>
          <p:spPr bwMode="auto">
            <a:xfrm>
              <a:off x="3076" y="1505"/>
              <a:ext cx="404" cy="330"/>
            </a:xfrm>
            <a:prstGeom prst="rect">
              <a:avLst/>
            </a:prstGeom>
            <a:noFill/>
            <a:ln w="9525">
              <a:noFill/>
              <a:miter lim="800000"/>
              <a:headEnd/>
              <a:tailEnd/>
            </a:ln>
          </p:spPr>
          <p:txBody>
            <a:bodyPr wrap="none">
              <a:spAutoFit/>
            </a:bodyPr>
            <a:lstStyle/>
            <a:p>
              <a:r>
                <a:rPr lang="en-US" sz="2800" b="1" i="1" dirty="0">
                  <a:solidFill>
                    <a:schemeClr val="accent6">
                      <a:lumMod val="50000"/>
                    </a:schemeClr>
                  </a:solidFill>
                  <a:latin typeface="Lucida Calligraphy" pitchFamily="66" charset="0"/>
                </a:rPr>
                <a:t>M</a:t>
              </a:r>
              <a:r>
                <a:rPr lang="en-US" sz="2800" b="1" dirty="0">
                  <a:solidFill>
                    <a:schemeClr val="accent6">
                      <a:lumMod val="50000"/>
                    </a:schemeClr>
                  </a:solidFill>
                  <a:latin typeface="Arial Narrow" pitchFamily="34" charset="0"/>
                </a:rPr>
                <a:t> =</a:t>
              </a:r>
              <a:endParaRPr lang="en-US" sz="2800" b="1" i="1" dirty="0">
                <a:solidFill>
                  <a:schemeClr val="accent6">
                    <a:lumMod val="50000"/>
                  </a:schemeClr>
                </a:solidFill>
                <a:latin typeface="Arial Narrow" pitchFamily="34" charset="0"/>
              </a:endParaRPr>
            </a:p>
          </p:txBody>
        </p:sp>
      </p:grpSp>
      <p:grpSp>
        <p:nvGrpSpPr>
          <p:cNvPr id="4" name="Group 36"/>
          <p:cNvGrpSpPr>
            <a:grpSpLocks/>
          </p:cNvGrpSpPr>
          <p:nvPr/>
        </p:nvGrpSpPr>
        <p:grpSpPr bwMode="auto">
          <a:xfrm>
            <a:off x="4881882" y="2519047"/>
            <a:ext cx="1521884" cy="890588"/>
            <a:chOff x="2256" y="994"/>
            <a:chExt cx="719" cy="561"/>
          </a:xfrm>
        </p:grpSpPr>
        <p:sp>
          <p:nvSpPr>
            <p:cNvPr id="37928" name="Text Box 31"/>
            <p:cNvSpPr txBox="1">
              <a:spLocks noChangeArrowheads="1"/>
            </p:cNvSpPr>
            <p:nvPr/>
          </p:nvSpPr>
          <p:spPr bwMode="auto">
            <a:xfrm>
              <a:off x="2256" y="1099"/>
              <a:ext cx="330" cy="330"/>
            </a:xfrm>
            <a:prstGeom prst="rect">
              <a:avLst/>
            </a:prstGeom>
            <a:noFill/>
            <a:ln w="9525">
              <a:noFill/>
              <a:miter lim="800000"/>
              <a:headEnd/>
              <a:tailEnd/>
            </a:ln>
          </p:spPr>
          <p:txBody>
            <a:bodyPr wrap="none">
              <a:spAutoFit/>
            </a:bodyPr>
            <a:lstStyle/>
            <a:p>
              <a:r>
                <a:rPr lang="en-US" sz="2800" b="1" i="1">
                  <a:solidFill>
                    <a:schemeClr val="accent6">
                      <a:lumMod val="50000"/>
                    </a:schemeClr>
                  </a:solidFill>
                  <a:latin typeface="Arial Narrow" pitchFamily="34" charset="0"/>
                </a:rPr>
                <a:t>d = </a:t>
              </a:r>
            </a:p>
          </p:txBody>
        </p:sp>
        <p:grpSp>
          <p:nvGrpSpPr>
            <p:cNvPr id="5" name="Group 32"/>
            <p:cNvGrpSpPr>
              <a:grpSpLocks/>
            </p:cNvGrpSpPr>
            <p:nvPr/>
          </p:nvGrpSpPr>
          <p:grpSpPr bwMode="auto">
            <a:xfrm>
              <a:off x="2680" y="994"/>
              <a:ext cx="295" cy="561"/>
              <a:chOff x="1573" y="1433"/>
              <a:chExt cx="295" cy="561"/>
            </a:xfrm>
          </p:grpSpPr>
          <p:sp>
            <p:nvSpPr>
              <p:cNvPr id="37930" name="Text Box 33"/>
              <p:cNvSpPr txBox="1">
                <a:spLocks noChangeArrowheads="1"/>
              </p:cNvSpPr>
              <p:nvPr/>
            </p:nvSpPr>
            <p:spPr bwMode="auto">
              <a:xfrm>
                <a:off x="1573" y="1433"/>
                <a:ext cx="211" cy="330"/>
              </a:xfrm>
              <a:prstGeom prst="rect">
                <a:avLst/>
              </a:prstGeom>
              <a:noFill/>
              <a:ln w="9525">
                <a:noFill/>
                <a:miter lim="800000"/>
                <a:headEnd/>
                <a:tailEnd/>
              </a:ln>
            </p:spPr>
            <p:txBody>
              <a:bodyPr wrap="none">
                <a:spAutoFit/>
              </a:bodyPr>
              <a:lstStyle/>
              <a:p>
                <a:r>
                  <a:rPr lang="en-US" sz="2800" b="1" i="1" dirty="0">
                    <a:solidFill>
                      <a:schemeClr val="accent6">
                        <a:lumMod val="50000"/>
                      </a:schemeClr>
                    </a:solidFill>
                    <a:latin typeface="Arial Narrow" pitchFamily="34" charset="0"/>
                  </a:rPr>
                  <a:t>m</a:t>
                </a:r>
              </a:p>
            </p:txBody>
          </p:sp>
          <p:sp>
            <p:nvSpPr>
              <p:cNvPr id="37931" name="Text Box 34"/>
              <p:cNvSpPr txBox="1">
                <a:spLocks noChangeArrowheads="1"/>
              </p:cNvSpPr>
              <p:nvPr/>
            </p:nvSpPr>
            <p:spPr bwMode="auto">
              <a:xfrm>
                <a:off x="1591" y="1664"/>
                <a:ext cx="180" cy="330"/>
              </a:xfrm>
              <a:prstGeom prst="rect">
                <a:avLst/>
              </a:prstGeom>
              <a:noFill/>
              <a:ln w="9525">
                <a:noFill/>
                <a:miter lim="800000"/>
                <a:headEnd/>
                <a:tailEnd/>
              </a:ln>
            </p:spPr>
            <p:txBody>
              <a:bodyPr wrap="none">
                <a:spAutoFit/>
              </a:bodyPr>
              <a:lstStyle/>
              <a:p>
                <a:r>
                  <a:rPr lang="en-US" sz="2800" b="1" i="1">
                    <a:solidFill>
                      <a:schemeClr val="accent6">
                        <a:lumMod val="50000"/>
                      </a:schemeClr>
                    </a:solidFill>
                    <a:latin typeface="Arial Narrow" pitchFamily="34" charset="0"/>
                  </a:rPr>
                  <a:t>V</a:t>
                </a:r>
              </a:p>
            </p:txBody>
          </p:sp>
          <p:sp>
            <p:nvSpPr>
              <p:cNvPr id="37932" name="Line 35"/>
              <p:cNvSpPr>
                <a:spLocks noChangeShapeType="1"/>
              </p:cNvSpPr>
              <p:nvPr/>
            </p:nvSpPr>
            <p:spPr bwMode="auto">
              <a:xfrm>
                <a:off x="1580" y="1712"/>
                <a:ext cx="288" cy="0"/>
              </a:xfrm>
              <a:prstGeom prst="line">
                <a:avLst/>
              </a:prstGeom>
              <a:noFill/>
              <a:ln w="28575">
                <a:solidFill>
                  <a:srgbClr val="FFC000"/>
                </a:solidFill>
                <a:round/>
                <a:headEnd/>
                <a:tailEnd/>
              </a:ln>
            </p:spPr>
            <p:txBody>
              <a:bodyPr/>
              <a:lstStyle/>
              <a:p>
                <a:endParaRPr lang="en-US" sz="2800" b="1">
                  <a:solidFill>
                    <a:schemeClr val="accent6">
                      <a:lumMod val="50000"/>
                    </a:schemeClr>
                  </a:solidFill>
                  <a:latin typeface="Arial Narrow" pitchFamily="34" charset="0"/>
                </a:endParaRPr>
              </a:p>
            </p:txBody>
          </p:sp>
        </p:grpSp>
      </p:grpSp>
      <p:grpSp>
        <p:nvGrpSpPr>
          <p:cNvPr id="6" name="Group 42"/>
          <p:cNvGrpSpPr>
            <a:grpSpLocks/>
          </p:cNvGrpSpPr>
          <p:nvPr/>
        </p:nvGrpSpPr>
        <p:grpSpPr bwMode="auto">
          <a:xfrm>
            <a:off x="6462592" y="2440307"/>
            <a:ext cx="1464731" cy="1001714"/>
            <a:chOff x="3425" y="1018"/>
            <a:chExt cx="692" cy="631"/>
          </a:xfrm>
        </p:grpSpPr>
        <p:grpSp>
          <p:nvGrpSpPr>
            <p:cNvPr id="7" name="Group 40"/>
            <p:cNvGrpSpPr>
              <a:grpSpLocks/>
            </p:cNvGrpSpPr>
            <p:nvPr/>
          </p:nvGrpSpPr>
          <p:grpSpPr bwMode="auto">
            <a:xfrm>
              <a:off x="3589" y="1018"/>
              <a:ext cx="528" cy="631"/>
              <a:chOff x="3019" y="1667"/>
              <a:chExt cx="528" cy="631"/>
            </a:xfrm>
          </p:grpSpPr>
          <p:sp>
            <p:nvSpPr>
              <p:cNvPr id="37925" name="Text Box 37"/>
              <p:cNvSpPr txBox="1">
                <a:spLocks noChangeArrowheads="1"/>
              </p:cNvSpPr>
              <p:nvPr/>
            </p:nvSpPr>
            <p:spPr bwMode="auto">
              <a:xfrm>
                <a:off x="3031" y="1667"/>
                <a:ext cx="481"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4.65 g</a:t>
                </a:r>
              </a:p>
            </p:txBody>
          </p:sp>
          <p:sp>
            <p:nvSpPr>
              <p:cNvPr id="37926" name="Line 38"/>
              <p:cNvSpPr>
                <a:spLocks noChangeShapeType="1"/>
              </p:cNvSpPr>
              <p:nvPr/>
            </p:nvSpPr>
            <p:spPr bwMode="auto">
              <a:xfrm>
                <a:off x="3019" y="1971"/>
                <a:ext cx="528" cy="0"/>
              </a:xfrm>
              <a:prstGeom prst="line">
                <a:avLst/>
              </a:prstGeom>
              <a:noFill/>
              <a:ln w="28575">
                <a:solidFill>
                  <a:srgbClr val="FFC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37927" name="Text Box 39"/>
              <p:cNvSpPr txBox="1">
                <a:spLocks noChangeArrowheads="1"/>
              </p:cNvSpPr>
              <p:nvPr/>
            </p:nvSpPr>
            <p:spPr bwMode="auto">
              <a:xfrm>
                <a:off x="3030" y="1968"/>
                <a:ext cx="481"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2.10 L</a:t>
                </a:r>
              </a:p>
            </p:txBody>
          </p:sp>
        </p:grpSp>
        <p:sp>
          <p:nvSpPr>
            <p:cNvPr id="37924" name="Text Box 41"/>
            <p:cNvSpPr txBox="1">
              <a:spLocks noChangeArrowheads="1"/>
            </p:cNvSpPr>
            <p:nvPr/>
          </p:nvSpPr>
          <p:spPr bwMode="auto">
            <a:xfrm>
              <a:off x="3425" y="1161"/>
              <a:ext cx="168"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a:t>
              </a:r>
            </a:p>
          </p:txBody>
        </p:sp>
      </p:grpSp>
      <p:grpSp>
        <p:nvGrpSpPr>
          <p:cNvPr id="8" name="Group 47"/>
          <p:cNvGrpSpPr>
            <a:grpSpLocks/>
          </p:cNvGrpSpPr>
          <p:nvPr/>
        </p:nvGrpSpPr>
        <p:grpSpPr bwMode="auto">
          <a:xfrm>
            <a:off x="7904481" y="2352993"/>
            <a:ext cx="1330960" cy="1046163"/>
            <a:chOff x="637" y="3011"/>
            <a:chExt cx="857" cy="659"/>
          </a:xfrm>
        </p:grpSpPr>
        <p:sp>
          <p:nvSpPr>
            <p:cNvPr id="37919" name="Text Box 43"/>
            <p:cNvSpPr txBox="1">
              <a:spLocks noChangeArrowheads="1"/>
            </p:cNvSpPr>
            <p:nvPr/>
          </p:nvSpPr>
          <p:spPr bwMode="auto">
            <a:xfrm>
              <a:off x="637" y="3209"/>
              <a:ext cx="516"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 2.21 </a:t>
              </a:r>
            </a:p>
          </p:txBody>
        </p:sp>
        <p:sp>
          <p:nvSpPr>
            <p:cNvPr id="37920" name="Text Box 44"/>
            <p:cNvSpPr txBox="1">
              <a:spLocks noChangeArrowheads="1"/>
            </p:cNvSpPr>
            <p:nvPr/>
          </p:nvSpPr>
          <p:spPr bwMode="auto">
            <a:xfrm>
              <a:off x="1296" y="3011"/>
              <a:ext cx="172"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g</a:t>
              </a:r>
            </a:p>
          </p:txBody>
        </p:sp>
        <p:sp>
          <p:nvSpPr>
            <p:cNvPr id="37921" name="Text Box 45"/>
            <p:cNvSpPr txBox="1">
              <a:spLocks noChangeArrowheads="1"/>
            </p:cNvSpPr>
            <p:nvPr/>
          </p:nvSpPr>
          <p:spPr bwMode="auto">
            <a:xfrm>
              <a:off x="1296" y="3340"/>
              <a:ext cx="172"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L</a:t>
              </a:r>
            </a:p>
          </p:txBody>
        </p:sp>
        <p:sp>
          <p:nvSpPr>
            <p:cNvPr id="37922" name="Line 46"/>
            <p:cNvSpPr>
              <a:spLocks noChangeShapeType="1"/>
            </p:cNvSpPr>
            <p:nvPr/>
          </p:nvSpPr>
          <p:spPr bwMode="auto">
            <a:xfrm>
              <a:off x="1302" y="3378"/>
              <a:ext cx="192" cy="0"/>
            </a:xfrm>
            <a:prstGeom prst="line">
              <a:avLst/>
            </a:prstGeom>
            <a:noFill/>
            <a:ln w="28575">
              <a:solidFill>
                <a:srgbClr val="FFC000"/>
              </a:solidFill>
              <a:round/>
              <a:headEnd/>
              <a:tailEnd/>
            </a:ln>
          </p:spPr>
          <p:txBody>
            <a:bodyPr/>
            <a:lstStyle/>
            <a:p>
              <a:endParaRPr lang="en-US" sz="2800" b="1">
                <a:solidFill>
                  <a:schemeClr val="accent6">
                    <a:lumMod val="50000"/>
                  </a:schemeClr>
                </a:solidFill>
                <a:latin typeface="Arial Narrow" pitchFamily="34" charset="0"/>
              </a:endParaRPr>
            </a:p>
          </p:txBody>
        </p:sp>
      </p:grpSp>
      <p:sp>
        <p:nvSpPr>
          <p:cNvPr id="44085" name="Text Box 53"/>
          <p:cNvSpPr txBox="1">
            <a:spLocks noChangeArrowheads="1"/>
          </p:cNvSpPr>
          <p:nvPr/>
        </p:nvSpPr>
        <p:spPr bwMode="auto">
          <a:xfrm>
            <a:off x="2320883" y="4231958"/>
            <a:ext cx="891591" cy="523220"/>
          </a:xfrm>
          <a:prstGeom prst="rect">
            <a:avLst/>
          </a:prstGeom>
          <a:noFill/>
          <a:ln w="9525">
            <a:noFill/>
            <a:miter lim="800000"/>
            <a:headEnd/>
            <a:tailEnd/>
          </a:ln>
        </p:spPr>
        <p:txBody>
          <a:bodyPr wrap="none">
            <a:spAutoFit/>
          </a:bodyPr>
          <a:lstStyle/>
          <a:p>
            <a:r>
              <a:rPr lang="en-US" sz="2800" b="1" i="1" dirty="0">
                <a:solidFill>
                  <a:schemeClr val="accent6">
                    <a:lumMod val="50000"/>
                  </a:schemeClr>
                </a:solidFill>
                <a:latin typeface="Lucida Calligraphy" pitchFamily="66" charset="0"/>
              </a:rPr>
              <a:t>M</a:t>
            </a:r>
            <a:r>
              <a:rPr lang="en-US" sz="2800" b="1" dirty="0">
                <a:solidFill>
                  <a:schemeClr val="accent6">
                    <a:lumMod val="50000"/>
                  </a:schemeClr>
                </a:solidFill>
                <a:latin typeface="Lucida Calligraphy" pitchFamily="66" charset="0"/>
              </a:rPr>
              <a:t> </a:t>
            </a:r>
            <a:r>
              <a:rPr lang="en-US" sz="2800" b="1" dirty="0">
                <a:solidFill>
                  <a:schemeClr val="accent6">
                    <a:lumMod val="50000"/>
                  </a:schemeClr>
                </a:solidFill>
                <a:latin typeface="Arial Narrow" pitchFamily="34" charset="0"/>
              </a:rPr>
              <a:t>=</a:t>
            </a:r>
            <a:endParaRPr lang="en-US" sz="2800" b="1" i="1" dirty="0">
              <a:solidFill>
                <a:schemeClr val="accent6">
                  <a:lumMod val="50000"/>
                </a:schemeClr>
              </a:solidFill>
              <a:latin typeface="Arial Narrow" pitchFamily="34" charset="0"/>
            </a:endParaRPr>
          </a:p>
        </p:txBody>
      </p:sp>
      <p:grpSp>
        <p:nvGrpSpPr>
          <p:cNvPr id="9" name="Group 72"/>
          <p:cNvGrpSpPr>
            <a:grpSpLocks/>
          </p:cNvGrpSpPr>
          <p:nvPr/>
        </p:nvGrpSpPr>
        <p:grpSpPr bwMode="auto">
          <a:xfrm>
            <a:off x="3233589" y="3584583"/>
            <a:ext cx="5460831" cy="1433515"/>
            <a:chOff x="812" y="2533"/>
            <a:chExt cx="3600" cy="903"/>
          </a:xfrm>
        </p:grpSpPr>
        <p:grpSp>
          <p:nvGrpSpPr>
            <p:cNvPr id="10" name="Group 59"/>
            <p:cNvGrpSpPr>
              <a:grpSpLocks/>
            </p:cNvGrpSpPr>
            <p:nvPr/>
          </p:nvGrpSpPr>
          <p:grpSpPr bwMode="auto">
            <a:xfrm>
              <a:off x="1164" y="2533"/>
              <a:ext cx="508" cy="605"/>
              <a:chOff x="4925" y="2013"/>
              <a:chExt cx="508" cy="605"/>
            </a:xfrm>
          </p:grpSpPr>
          <p:sp>
            <p:nvSpPr>
              <p:cNvPr id="37915" name="Text Box 55"/>
              <p:cNvSpPr txBox="1">
                <a:spLocks noChangeArrowheads="1"/>
              </p:cNvSpPr>
              <p:nvPr/>
            </p:nvSpPr>
            <p:spPr bwMode="auto">
              <a:xfrm>
                <a:off x="4925" y="2182"/>
                <a:ext cx="396" cy="330"/>
              </a:xfrm>
              <a:prstGeom prst="rect">
                <a:avLst/>
              </a:prstGeom>
              <a:noFill/>
              <a:ln w="9525">
                <a:noFill/>
                <a:miter lim="800000"/>
                <a:headEnd/>
                <a:tailEnd/>
              </a:ln>
            </p:spPr>
            <p:txBody>
              <a:bodyPr wrap="none">
                <a:spAutoFit/>
              </a:bodyPr>
              <a:lstStyle/>
              <a:p>
                <a:pPr algn="r"/>
                <a:r>
                  <a:rPr lang="en-US" sz="2800" b="1" dirty="0">
                    <a:solidFill>
                      <a:schemeClr val="accent6">
                        <a:lumMod val="50000"/>
                      </a:schemeClr>
                    </a:solidFill>
                    <a:latin typeface="Arial Narrow" pitchFamily="34" charset="0"/>
                  </a:rPr>
                  <a:t>2.21 </a:t>
                </a:r>
              </a:p>
            </p:txBody>
          </p:sp>
          <p:sp>
            <p:nvSpPr>
              <p:cNvPr id="37916" name="Text Box 56"/>
              <p:cNvSpPr txBox="1">
                <a:spLocks noChangeArrowheads="1"/>
              </p:cNvSpPr>
              <p:nvPr/>
            </p:nvSpPr>
            <p:spPr bwMode="auto">
              <a:xfrm>
                <a:off x="5235" y="2013"/>
                <a:ext cx="172"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g</a:t>
                </a:r>
              </a:p>
            </p:txBody>
          </p:sp>
          <p:sp>
            <p:nvSpPr>
              <p:cNvPr id="37917" name="Text Box 57"/>
              <p:cNvSpPr txBox="1">
                <a:spLocks noChangeArrowheads="1"/>
              </p:cNvSpPr>
              <p:nvPr/>
            </p:nvSpPr>
            <p:spPr bwMode="auto">
              <a:xfrm>
                <a:off x="5235" y="2288"/>
                <a:ext cx="172"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L</a:t>
                </a:r>
              </a:p>
            </p:txBody>
          </p:sp>
          <p:sp>
            <p:nvSpPr>
              <p:cNvPr id="37918" name="Line 58"/>
              <p:cNvSpPr>
                <a:spLocks noChangeShapeType="1"/>
              </p:cNvSpPr>
              <p:nvPr/>
            </p:nvSpPr>
            <p:spPr bwMode="auto">
              <a:xfrm>
                <a:off x="5241" y="2351"/>
                <a:ext cx="192" cy="0"/>
              </a:xfrm>
              <a:prstGeom prst="line">
                <a:avLst/>
              </a:prstGeom>
              <a:noFill/>
              <a:ln w="28575">
                <a:solidFill>
                  <a:srgbClr val="FFC000"/>
                </a:solidFill>
                <a:round/>
                <a:headEnd/>
                <a:tailEnd/>
              </a:ln>
            </p:spPr>
            <p:txBody>
              <a:bodyPr/>
              <a:lstStyle/>
              <a:p>
                <a:endParaRPr lang="en-US" sz="2800" b="1">
                  <a:solidFill>
                    <a:schemeClr val="accent6">
                      <a:lumMod val="50000"/>
                    </a:schemeClr>
                  </a:solidFill>
                  <a:latin typeface="Arial Narrow" pitchFamily="34" charset="0"/>
                </a:endParaRPr>
              </a:p>
            </p:txBody>
          </p:sp>
        </p:grpSp>
        <p:sp>
          <p:nvSpPr>
            <p:cNvPr id="37908" name="Text Box 64"/>
            <p:cNvSpPr txBox="1">
              <a:spLocks noChangeArrowheads="1"/>
            </p:cNvSpPr>
            <p:nvPr/>
          </p:nvSpPr>
          <p:spPr bwMode="auto">
            <a:xfrm>
              <a:off x="2274" y="3106"/>
              <a:ext cx="450"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1 atm</a:t>
              </a:r>
            </a:p>
          </p:txBody>
        </p:sp>
        <p:sp>
          <p:nvSpPr>
            <p:cNvPr id="37909" name="Text Box 66"/>
            <p:cNvSpPr txBox="1">
              <a:spLocks noChangeArrowheads="1"/>
            </p:cNvSpPr>
            <p:nvPr/>
          </p:nvSpPr>
          <p:spPr bwMode="auto">
            <a:xfrm>
              <a:off x="1795" y="2674"/>
              <a:ext cx="2472" cy="330"/>
            </a:xfrm>
            <a:prstGeom prst="rect">
              <a:avLst/>
            </a:prstGeom>
            <a:noFill/>
            <a:ln w="9525">
              <a:noFill/>
              <a:miter lim="800000"/>
              <a:headEnd/>
              <a:tailEnd/>
            </a:ln>
          </p:spPr>
          <p:txBody>
            <a:bodyPr wrap="none">
              <a:spAutoFit/>
            </a:bodyPr>
            <a:lstStyle/>
            <a:p>
              <a:r>
                <a:rPr lang="en-US" sz="2800" b="1" dirty="0" smtClean="0">
                  <a:solidFill>
                    <a:schemeClr val="accent6">
                      <a:lumMod val="50000"/>
                    </a:schemeClr>
                  </a:solidFill>
                  <a:latin typeface="Arial Narrow" pitchFamily="34" charset="0"/>
                </a:rPr>
                <a:t>x 0.0821            </a:t>
              </a:r>
              <a:r>
                <a:rPr lang="en-US" sz="2800" b="1" dirty="0">
                  <a:solidFill>
                    <a:schemeClr val="accent6">
                      <a:lumMod val="50000"/>
                    </a:schemeClr>
                  </a:solidFill>
                  <a:latin typeface="Arial Narrow" pitchFamily="34" charset="0"/>
                </a:rPr>
                <a:t>x 300.15 K</a:t>
              </a:r>
            </a:p>
          </p:txBody>
        </p:sp>
        <p:grpSp>
          <p:nvGrpSpPr>
            <p:cNvPr id="11" name="Group 67"/>
            <p:cNvGrpSpPr>
              <a:grpSpLocks/>
            </p:cNvGrpSpPr>
            <p:nvPr/>
          </p:nvGrpSpPr>
          <p:grpSpPr bwMode="auto">
            <a:xfrm>
              <a:off x="2588" y="2592"/>
              <a:ext cx="545" cy="538"/>
              <a:chOff x="3444" y="3360"/>
              <a:chExt cx="545" cy="538"/>
            </a:xfrm>
          </p:grpSpPr>
          <p:sp>
            <p:nvSpPr>
              <p:cNvPr id="37912" name="Text Box 68"/>
              <p:cNvSpPr txBox="1">
                <a:spLocks noChangeArrowheads="1"/>
              </p:cNvSpPr>
              <p:nvPr/>
            </p:nvSpPr>
            <p:spPr bwMode="auto">
              <a:xfrm>
                <a:off x="3449" y="3360"/>
                <a:ext cx="467" cy="33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L</a:t>
                </a:r>
                <a:r>
                  <a:rPr lang="en-US" sz="2800" b="1" dirty="0" err="1">
                    <a:solidFill>
                      <a:schemeClr val="accent6">
                        <a:lumMod val="50000"/>
                      </a:schemeClr>
                    </a:solidFill>
                    <a:latin typeface="Arial Narrow" pitchFamily="34" charset="0"/>
                    <a:cs typeface="Arial" charset="0"/>
                  </a:rPr>
                  <a:t>•</a:t>
                </a:r>
                <a:r>
                  <a:rPr lang="en-US" sz="2800" b="1" dirty="0" err="1">
                    <a:solidFill>
                      <a:schemeClr val="accent6">
                        <a:lumMod val="50000"/>
                      </a:schemeClr>
                    </a:solidFill>
                    <a:latin typeface="Arial Narrow" pitchFamily="34" charset="0"/>
                  </a:rPr>
                  <a:t>atm</a:t>
                </a:r>
                <a:endParaRPr lang="en-US" sz="2800" b="1" dirty="0">
                  <a:solidFill>
                    <a:schemeClr val="accent6">
                      <a:lumMod val="50000"/>
                    </a:schemeClr>
                  </a:solidFill>
                  <a:latin typeface="Arial Narrow" pitchFamily="34" charset="0"/>
                </a:endParaRPr>
              </a:p>
            </p:txBody>
          </p:sp>
          <p:sp>
            <p:nvSpPr>
              <p:cNvPr id="37913" name="Text Box 69"/>
              <p:cNvSpPr txBox="1">
                <a:spLocks noChangeArrowheads="1"/>
              </p:cNvSpPr>
              <p:nvPr/>
            </p:nvSpPr>
            <p:spPr bwMode="auto">
              <a:xfrm>
                <a:off x="3444" y="3568"/>
                <a:ext cx="483" cy="33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mol</a:t>
                </a:r>
                <a:r>
                  <a:rPr lang="en-US" sz="2800" b="1" dirty="0" err="1">
                    <a:solidFill>
                      <a:schemeClr val="accent6">
                        <a:lumMod val="50000"/>
                      </a:schemeClr>
                    </a:solidFill>
                    <a:latin typeface="Arial Narrow" pitchFamily="34" charset="0"/>
                    <a:cs typeface="Arial" charset="0"/>
                  </a:rPr>
                  <a:t>•</a:t>
                </a:r>
                <a:r>
                  <a:rPr lang="en-US" sz="2800" b="1" dirty="0" err="1">
                    <a:solidFill>
                      <a:schemeClr val="accent6">
                        <a:lumMod val="50000"/>
                      </a:schemeClr>
                    </a:solidFill>
                    <a:latin typeface="Arial Narrow" pitchFamily="34" charset="0"/>
                  </a:rPr>
                  <a:t>K</a:t>
                </a:r>
                <a:endParaRPr lang="en-US" sz="2800" b="1" dirty="0">
                  <a:solidFill>
                    <a:schemeClr val="accent6">
                      <a:lumMod val="50000"/>
                    </a:schemeClr>
                  </a:solidFill>
                  <a:latin typeface="Arial Narrow" pitchFamily="34" charset="0"/>
                </a:endParaRPr>
              </a:p>
            </p:txBody>
          </p:sp>
          <p:sp>
            <p:nvSpPr>
              <p:cNvPr id="37914" name="Line 70"/>
              <p:cNvSpPr>
                <a:spLocks noChangeShapeType="1"/>
              </p:cNvSpPr>
              <p:nvPr/>
            </p:nvSpPr>
            <p:spPr bwMode="auto">
              <a:xfrm>
                <a:off x="3557" y="3637"/>
                <a:ext cx="432" cy="0"/>
              </a:xfrm>
              <a:prstGeom prst="line">
                <a:avLst/>
              </a:prstGeom>
              <a:noFill/>
              <a:ln w="28575">
                <a:solidFill>
                  <a:srgbClr val="FFC000"/>
                </a:solidFill>
                <a:round/>
                <a:headEnd/>
                <a:tailEnd/>
              </a:ln>
            </p:spPr>
            <p:txBody>
              <a:bodyPr/>
              <a:lstStyle/>
              <a:p>
                <a:endParaRPr lang="en-US" sz="2800" b="1">
                  <a:solidFill>
                    <a:schemeClr val="accent6">
                      <a:lumMod val="50000"/>
                    </a:schemeClr>
                  </a:solidFill>
                  <a:latin typeface="Arial Narrow" pitchFamily="34" charset="0"/>
                </a:endParaRPr>
              </a:p>
            </p:txBody>
          </p:sp>
        </p:grpSp>
        <p:sp>
          <p:nvSpPr>
            <p:cNvPr id="37911" name="Line 71"/>
            <p:cNvSpPr>
              <a:spLocks noChangeShapeType="1"/>
            </p:cNvSpPr>
            <p:nvPr/>
          </p:nvSpPr>
          <p:spPr bwMode="auto">
            <a:xfrm>
              <a:off x="812" y="3102"/>
              <a:ext cx="3600" cy="0"/>
            </a:xfrm>
            <a:prstGeom prst="line">
              <a:avLst/>
            </a:prstGeom>
            <a:noFill/>
            <a:ln w="28575">
              <a:solidFill>
                <a:srgbClr val="FFC000"/>
              </a:solidFill>
              <a:round/>
              <a:headEnd/>
              <a:tailEnd/>
            </a:ln>
          </p:spPr>
          <p:txBody>
            <a:bodyPr/>
            <a:lstStyle/>
            <a:p>
              <a:endParaRPr lang="en-US" sz="2800" b="1">
                <a:solidFill>
                  <a:schemeClr val="accent6">
                    <a:lumMod val="50000"/>
                  </a:schemeClr>
                </a:solidFill>
                <a:latin typeface="Arial Narrow" pitchFamily="34" charset="0"/>
              </a:endParaRPr>
            </a:p>
          </p:txBody>
        </p:sp>
      </p:grpSp>
      <p:sp>
        <p:nvSpPr>
          <p:cNvPr id="44107" name="Line 75"/>
          <p:cNvSpPr>
            <a:spLocks noChangeShapeType="1"/>
          </p:cNvSpPr>
          <p:nvPr/>
        </p:nvSpPr>
        <p:spPr bwMode="auto">
          <a:xfrm flipV="1">
            <a:off x="6566069" y="4217309"/>
            <a:ext cx="406400" cy="228600"/>
          </a:xfrm>
          <a:prstGeom prst="line">
            <a:avLst/>
          </a:prstGeom>
          <a:noFill/>
          <a:ln w="28575">
            <a:solidFill>
              <a:srgbClr val="FF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44108" name="Line 76"/>
          <p:cNvSpPr>
            <a:spLocks noChangeShapeType="1"/>
          </p:cNvSpPr>
          <p:nvPr/>
        </p:nvSpPr>
        <p:spPr bwMode="auto">
          <a:xfrm flipV="1">
            <a:off x="8017497" y="3945164"/>
            <a:ext cx="508000" cy="304800"/>
          </a:xfrm>
          <a:prstGeom prst="line">
            <a:avLst/>
          </a:prstGeom>
          <a:noFill/>
          <a:ln w="28575">
            <a:solidFill>
              <a:srgbClr val="FF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44109" name="Line 77"/>
          <p:cNvSpPr>
            <a:spLocks noChangeShapeType="1"/>
          </p:cNvSpPr>
          <p:nvPr/>
        </p:nvSpPr>
        <p:spPr bwMode="auto">
          <a:xfrm flipV="1">
            <a:off x="5940141" y="3747407"/>
            <a:ext cx="508000" cy="304800"/>
          </a:xfrm>
          <a:prstGeom prst="line">
            <a:avLst/>
          </a:prstGeom>
          <a:noFill/>
          <a:ln w="28575">
            <a:solidFill>
              <a:srgbClr val="FF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44110" name="Line 78"/>
          <p:cNvSpPr>
            <a:spLocks noChangeShapeType="1"/>
          </p:cNvSpPr>
          <p:nvPr/>
        </p:nvSpPr>
        <p:spPr bwMode="auto">
          <a:xfrm flipV="1">
            <a:off x="5812536" y="4629150"/>
            <a:ext cx="677333" cy="317500"/>
          </a:xfrm>
          <a:prstGeom prst="line">
            <a:avLst/>
          </a:prstGeom>
          <a:noFill/>
          <a:ln w="28575">
            <a:solidFill>
              <a:srgbClr val="FF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44111" name="Line 79"/>
          <p:cNvSpPr>
            <a:spLocks noChangeShapeType="1"/>
          </p:cNvSpPr>
          <p:nvPr/>
        </p:nvSpPr>
        <p:spPr bwMode="auto">
          <a:xfrm flipV="1">
            <a:off x="4161536" y="4126230"/>
            <a:ext cx="406400" cy="228600"/>
          </a:xfrm>
          <a:prstGeom prst="line">
            <a:avLst/>
          </a:prstGeom>
          <a:noFill/>
          <a:ln w="28575">
            <a:solidFill>
              <a:srgbClr val="FF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44112" name="Line 80"/>
          <p:cNvSpPr>
            <a:spLocks noChangeShapeType="1"/>
          </p:cNvSpPr>
          <p:nvPr/>
        </p:nvSpPr>
        <p:spPr bwMode="auto">
          <a:xfrm flipV="1">
            <a:off x="6411251" y="3823607"/>
            <a:ext cx="406400" cy="228600"/>
          </a:xfrm>
          <a:prstGeom prst="line">
            <a:avLst/>
          </a:prstGeom>
          <a:noFill/>
          <a:ln w="28575">
            <a:solidFill>
              <a:srgbClr val="FF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37905" name="Text Box 81"/>
          <p:cNvSpPr txBox="1">
            <a:spLocks noChangeArrowheads="1"/>
          </p:cNvSpPr>
          <p:nvPr/>
        </p:nvSpPr>
        <p:spPr bwMode="auto">
          <a:xfrm>
            <a:off x="2336123" y="5359722"/>
            <a:ext cx="2574744" cy="523220"/>
          </a:xfrm>
          <a:prstGeom prst="rect">
            <a:avLst/>
          </a:prstGeom>
          <a:noFill/>
          <a:ln w="9525">
            <a:noFill/>
            <a:miter lim="800000"/>
            <a:headEnd/>
            <a:tailEnd/>
          </a:ln>
        </p:spPr>
        <p:txBody>
          <a:bodyPr wrap="none">
            <a:spAutoFit/>
          </a:bodyPr>
          <a:lstStyle/>
          <a:p>
            <a:r>
              <a:rPr lang="en-US" sz="2800" b="1" i="1" dirty="0">
                <a:solidFill>
                  <a:srgbClr val="C00000"/>
                </a:solidFill>
                <a:latin typeface="Lucida Calligraphy" pitchFamily="66" charset="0"/>
              </a:rPr>
              <a:t>M</a:t>
            </a:r>
            <a:r>
              <a:rPr lang="en-US" sz="2800" b="1" dirty="0">
                <a:solidFill>
                  <a:srgbClr val="C00000"/>
                </a:solidFill>
                <a:latin typeface="Lucida Calligraphy" pitchFamily="66" charset="0"/>
              </a:rPr>
              <a:t> </a:t>
            </a:r>
            <a:r>
              <a:rPr lang="en-US" sz="2800" b="1" dirty="0" smtClean="0">
                <a:solidFill>
                  <a:srgbClr val="C00000"/>
                </a:solidFill>
                <a:latin typeface="Arial Narrow" pitchFamily="34" charset="0"/>
              </a:rPr>
              <a:t>=   54.5 g/mol</a:t>
            </a:r>
            <a:endParaRPr lang="en-US" sz="2800" b="1" i="1" dirty="0">
              <a:solidFill>
                <a:srgbClr val="C00000"/>
              </a:solidFill>
              <a:latin typeface="Arial Narrow" pitchFamily="34" charset="0"/>
            </a:endParaRPr>
          </a:p>
        </p:txBody>
      </p:sp>
      <p:sp>
        <p:nvSpPr>
          <p:cNvPr id="50"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Exercise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085"/>
                                        </p:tgtEl>
                                        <p:attrNameLst>
                                          <p:attrName>style.visibility</p:attrName>
                                        </p:attrNameLst>
                                      </p:cBhvr>
                                      <p:to>
                                        <p:strVal val="visible"/>
                                      </p:to>
                                    </p:set>
                                    <p:animEffect transition="in" filter="wipe(left)">
                                      <p:cBhvr>
                                        <p:cTn id="25" dur="500"/>
                                        <p:tgtEl>
                                          <p:spTgt spid="4408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4111"/>
                                        </p:tgtEl>
                                        <p:attrNameLst>
                                          <p:attrName>style.visibility</p:attrName>
                                        </p:attrNameLst>
                                      </p:cBhvr>
                                      <p:to>
                                        <p:strVal val="visible"/>
                                      </p:to>
                                    </p:set>
                                    <p:animEffect transition="in" filter="wipe(down)">
                                      <p:cBhvr>
                                        <p:cTn id="34" dur="500"/>
                                        <p:tgtEl>
                                          <p:spTgt spid="4411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44109"/>
                                        </p:tgtEl>
                                        <p:attrNameLst>
                                          <p:attrName>style.visibility</p:attrName>
                                        </p:attrNameLst>
                                      </p:cBhvr>
                                      <p:to>
                                        <p:strVal val="visible"/>
                                      </p:to>
                                    </p:set>
                                    <p:animEffect transition="in" filter="wipe(down)">
                                      <p:cBhvr>
                                        <p:cTn id="38" dur="500"/>
                                        <p:tgtEl>
                                          <p:spTgt spid="4410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4110"/>
                                        </p:tgtEl>
                                        <p:attrNameLst>
                                          <p:attrName>style.visibility</p:attrName>
                                        </p:attrNameLst>
                                      </p:cBhvr>
                                      <p:to>
                                        <p:strVal val="visible"/>
                                      </p:to>
                                    </p:set>
                                    <p:animEffect transition="in" filter="wipe(down)">
                                      <p:cBhvr>
                                        <p:cTn id="43" dur="500"/>
                                        <p:tgtEl>
                                          <p:spTgt spid="44110"/>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44112"/>
                                        </p:tgtEl>
                                        <p:attrNameLst>
                                          <p:attrName>style.visibility</p:attrName>
                                        </p:attrNameLst>
                                      </p:cBhvr>
                                      <p:to>
                                        <p:strVal val="visible"/>
                                      </p:to>
                                    </p:set>
                                    <p:animEffect transition="in" filter="wipe(down)">
                                      <p:cBhvr>
                                        <p:cTn id="47" dur="500"/>
                                        <p:tgtEl>
                                          <p:spTgt spid="441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4107"/>
                                        </p:tgtEl>
                                        <p:attrNameLst>
                                          <p:attrName>style.visibility</p:attrName>
                                        </p:attrNameLst>
                                      </p:cBhvr>
                                      <p:to>
                                        <p:strVal val="visible"/>
                                      </p:to>
                                    </p:set>
                                    <p:animEffect transition="in" filter="wipe(down)">
                                      <p:cBhvr>
                                        <p:cTn id="52" dur="500"/>
                                        <p:tgtEl>
                                          <p:spTgt spid="44107"/>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44108"/>
                                        </p:tgtEl>
                                        <p:attrNameLst>
                                          <p:attrName>style.visibility</p:attrName>
                                        </p:attrNameLst>
                                      </p:cBhvr>
                                      <p:to>
                                        <p:strVal val="visible"/>
                                      </p:to>
                                    </p:set>
                                    <p:animEffect transition="in" filter="wipe(down)">
                                      <p:cBhvr>
                                        <p:cTn id="56" dur="500"/>
                                        <p:tgtEl>
                                          <p:spTgt spid="4410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7905"/>
                                        </p:tgtEl>
                                        <p:attrNameLst>
                                          <p:attrName>style.visibility</p:attrName>
                                        </p:attrNameLst>
                                      </p:cBhvr>
                                      <p:to>
                                        <p:strVal val="visible"/>
                                      </p:to>
                                    </p:set>
                                    <p:animEffect transition="in" filter="wipe(left)">
                                      <p:cBhvr>
                                        <p:cTn id="61"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85" grpId="0"/>
      <p:bldP spid="44107" grpId="0" animBg="1"/>
      <p:bldP spid="44108" grpId="0" animBg="1"/>
      <p:bldP spid="44109" grpId="0" animBg="1"/>
      <p:bldP spid="44110" grpId="0" animBg="1"/>
      <p:bldP spid="44111" grpId="0" animBg="1"/>
      <p:bldP spid="44112" grpId="0" animBg="1"/>
      <p:bldP spid="379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624757" y="2280312"/>
            <a:ext cx="10566400" cy="4832092"/>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What is the volume of CO</a:t>
            </a:r>
            <a:r>
              <a:rPr lang="en-SG" sz="2800" b="1" baseline="-25000" dirty="0" smtClean="0">
                <a:solidFill>
                  <a:schemeClr val="accent6">
                    <a:lumMod val="50000"/>
                  </a:schemeClr>
                </a:solidFill>
                <a:latin typeface="Arial Narrow" pitchFamily="34" charset="0"/>
              </a:rPr>
              <a:t>2 </a:t>
            </a:r>
            <a:r>
              <a:rPr lang="en-SG" sz="2800" b="1" dirty="0" smtClean="0">
                <a:solidFill>
                  <a:schemeClr val="accent6">
                    <a:lumMod val="50000"/>
                  </a:schemeClr>
                </a:solidFill>
                <a:latin typeface="Arial Narrow" pitchFamily="34" charset="0"/>
              </a:rPr>
              <a:t>produced at </a:t>
            </a:r>
            <a:r>
              <a:rPr lang="en-SG" sz="2800" b="1" dirty="0" err="1" smtClean="0">
                <a:solidFill>
                  <a:schemeClr val="accent6">
                    <a:lumMod val="50000"/>
                  </a:schemeClr>
                </a:solidFill>
                <a:latin typeface="Arial Narrow" pitchFamily="34" charset="0"/>
              </a:rPr>
              <a:t>37</a:t>
            </a:r>
            <a:r>
              <a:rPr lang="en-SG" sz="2800" b="1" baseline="30000" dirty="0" err="1" smtClean="0">
                <a:solidFill>
                  <a:schemeClr val="accent6">
                    <a:lumMod val="50000"/>
                  </a:schemeClr>
                </a:solidFill>
                <a:latin typeface="Arial Narrow" pitchFamily="34" charset="0"/>
              </a:rPr>
              <a:t>o</a:t>
            </a:r>
            <a:r>
              <a:rPr lang="en-SG" sz="2800" b="1" dirty="0" err="1" smtClean="0">
                <a:solidFill>
                  <a:schemeClr val="accent6">
                    <a:lumMod val="50000"/>
                  </a:schemeClr>
                </a:solidFill>
                <a:latin typeface="Arial Narrow" pitchFamily="34" charset="0"/>
              </a:rPr>
              <a:t>C</a:t>
            </a:r>
            <a:r>
              <a:rPr lang="en-SG" sz="2800" b="1" dirty="0" smtClean="0">
                <a:solidFill>
                  <a:schemeClr val="accent6">
                    <a:lumMod val="50000"/>
                  </a:schemeClr>
                </a:solidFill>
                <a:latin typeface="Arial Narrow" pitchFamily="34" charset="0"/>
              </a:rPr>
              <a:t> and 1.00 </a:t>
            </a:r>
            <a:r>
              <a:rPr lang="en-SG" sz="2800" b="1" dirty="0" err="1" smtClean="0">
                <a:solidFill>
                  <a:schemeClr val="accent6">
                    <a:lumMod val="50000"/>
                  </a:schemeClr>
                </a:solidFill>
                <a:latin typeface="Arial Narrow" pitchFamily="34" charset="0"/>
              </a:rPr>
              <a:t>atm</a:t>
            </a:r>
            <a:r>
              <a:rPr lang="en-SG" sz="2800" b="1" dirty="0" smtClean="0">
                <a:solidFill>
                  <a:schemeClr val="accent6">
                    <a:lumMod val="50000"/>
                  </a:schemeClr>
                </a:solidFill>
                <a:latin typeface="Arial Narrow" pitchFamily="34" charset="0"/>
              </a:rPr>
              <a:t> when 5.60 g of glucose are used up in the reaction:</a:t>
            </a:r>
          </a:p>
          <a:p>
            <a:pPr>
              <a:spcBef>
                <a:spcPct val="50000"/>
              </a:spcBef>
              <a:buClr>
                <a:srgbClr val="FFC000"/>
              </a:buClr>
              <a:buSzPct val="120000"/>
            </a:pPr>
            <a:r>
              <a:rPr lang="en-SG" sz="2800" b="1" dirty="0" smtClean="0">
                <a:solidFill>
                  <a:schemeClr val="accent6">
                    <a:lumMod val="50000"/>
                  </a:schemeClr>
                </a:solidFill>
                <a:latin typeface="Arial Narrow" pitchFamily="34" charset="0"/>
              </a:rPr>
              <a:t>                       </a:t>
            </a:r>
            <a:r>
              <a:rPr lang="pt-BR" sz="2800" b="1" dirty="0" smtClean="0">
                <a:solidFill>
                  <a:schemeClr val="accent6">
                    <a:lumMod val="50000"/>
                  </a:schemeClr>
                </a:solidFill>
                <a:latin typeface="Arial Narrow" pitchFamily="34" charset="0"/>
              </a:rPr>
              <a:t>C</a:t>
            </a:r>
            <a:r>
              <a:rPr lang="pt-BR" sz="2800" b="1" baseline="-25000" dirty="0" smtClean="0">
                <a:solidFill>
                  <a:schemeClr val="accent6">
                    <a:lumMod val="50000"/>
                  </a:schemeClr>
                </a:solidFill>
                <a:latin typeface="Arial Narrow" pitchFamily="34" charset="0"/>
              </a:rPr>
              <a:t>6</a:t>
            </a:r>
            <a:r>
              <a:rPr lang="pt-BR" sz="2800" b="1" dirty="0" smtClean="0">
                <a:solidFill>
                  <a:schemeClr val="accent6">
                    <a:lumMod val="50000"/>
                  </a:schemeClr>
                </a:solidFill>
                <a:latin typeface="Arial Narrow" pitchFamily="34" charset="0"/>
              </a:rPr>
              <a:t>H</a:t>
            </a:r>
            <a:r>
              <a:rPr lang="pt-BR" sz="2800" b="1" baseline="-25000" dirty="0" smtClean="0">
                <a:solidFill>
                  <a:schemeClr val="accent6">
                    <a:lumMod val="50000"/>
                  </a:schemeClr>
                </a:solidFill>
                <a:latin typeface="Arial Narrow" pitchFamily="34" charset="0"/>
              </a:rPr>
              <a:t>12</a:t>
            </a:r>
            <a:r>
              <a:rPr lang="pt-BR" sz="2800" b="1" dirty="0" smtClean="0">
                <a:solidFill>
                  <a:schemeClr val="accent6">
                    <a:lumMod val="50000"/>
                  </a:schemeClr>
                </a:solidFill>
                <a:latin typeface="Arial Narrow" pitchFamily="34" charset="0"/>
              </a:rPr>
              <a:t>O</a:t>
            </a:r>
            <a:r>
              <a:rPr lang="pt-BR" sz="2800" b="1" baseline="-25000" dirty="0" smtClean="0">
                <a:solidFill>
                  <a:schemeClr val="accent6">
                    <a:lumMod val="50000"/>
                  </a:schemeClr>
                </a:solidFill>
                <a:latin typeface="Arial Narrow" pitchFamily="34" charset="0"/>
              </a:rPr>
              <a:t>6</a:t>
            </a:r>
            <a:r>
              <a:rPr lang="pt-BR" sz="2800" b="1" dirty="0" smtClean="0">
                <a:solidFill>
                  <a:schemeClr val="accent6">
                    <a:lumMod val="50000"/>
                  </a:schemeClr>
                </a:solidFill>
                <a:latin typeface="Arial Narrow" pitchFamily="34" charset="0"/>
              </a:rPr>
              <a:t> (s) + 6O</a:t>
            </a:r>
            <a:r>
              <a:rPr lang="pt-BR" sz="2800" b="1" baseline="-25000" dirty="0" smtClean="0">
                <a:solidFill>
                  <a:schemeClr val="accent6">
                    <a:lumMod val="50000"/>
                  </a:schemeClr>
                </a:solidFill>
                <a:latin typeface="Arial Narrow" pitchFamily="34" charset="0"/>
              </a:rPr>
              <a:t>2</a:t>
            </a:r>
            <a:r>
              <a:rPr lang="pt-BR" sz="2800" b="1" dirty="0" smtClean="0">
                <a:solidFill>
                  <a:schemeClr val="accent6">
                    <a:lumMod val="50000"/>
                  </a:schemeClr>
                </a:solidFill>
                <a:latin typeface="Arial Narrow" pitchFamily="34" charset="0"/>
              </a:rPr>
              <a:t> (g)           6CO</a:t>
            </a:r>
            <a:r>
              <a:rPr lang="pt-BR" sz="2800" b="1" baseline="-25000" dirty="0" smtClean="0">
                <a:solidFill>
                  <a:schemeClr val="accent6">
                    <a:lumMod val="50000"/>
                  </a:schemeClr>
                </a:solidFill>
                <a:latin typeface="Arial Narrow" pitchFamily="34" charset="0"/>
              </a:rPr>
              <a:t>2</a:t>
            </a:r>
            <a:r>
              <a:rPr lang="pt-BR" sz="2800" b="1" dirty="0" smtClean="0">
                <a:solidFill>
                  <a:schemeClr val="accent6">
                    <a:lumMod val="50000"/>
                  </a:schemeClr>
                </a:solidFill>
                <a:latin typeface="Arial Narrow" pitchFamily="34" charset="0"/>
              </a:rPr>
              <a:t> (g) + 6H</a:t>
            </a:r>
            <a:r>
              <a:rPr lang="pt-BR" sz="2800" b="1" baseline="-25000" dirty="0" smtClean="0">
                <a:solidFill>
                  <a:schemeClr val="accent6">
                    <a:lumMod val="50000"/>
                  </a:schemeClr>
                </a:solidFill>
                <a:latin typeface="Arial Narrow" pitchFamily="34" charset="0"/>
              </a:rPr>
              <a:t>2</a:t>
            </a:r>
            <a:r>
              <a:rPr lang="pt-BR" sz="2800" b="1" dirty="0" smtClean="0">
                <a:solidFill>
                  <a:schemeClr val="accent6">
                    <a:lumMod val="50000"/>
                  </a:schemeClr>
                </a:solidFill>
                <a:latin typeface="Arial Narrow" pitchFamily="34" charset="0"/>
              </a:rPr>
              <a:t>O (l)</a:t>
            </a: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pPr>
            <a:r>
              <a:rPr lang="en-SG" sz="2800" b="1" dirty="0" smtClean="0">
                <a:solidFill>
                  <a:schemeClr val="accent6">
                    <a:lumMod val="50000"/>
                  </a:schemeClr>
                </a:solidFill>
                <a:latin typeface="Arial Narrow" pitchFamily="34" charset="0"/>
              </a:rPr>
              <a:t>                       </a:t>
            </a: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US" sz="2800" b="1" dirty="0" smtClean="0">
              <a:solidFill>
                <a:schemeClr val="accent6">
                  <a:lumMod val="50000"/>
                </a:schemeClr>
              </a:solidFill>
              <a:latin typeface="Arial Narrow" pitchFamily="34" charset="0"/>
            </a:endParaRPr>
          </a:p>
          <a:p>
            <a:pPr algn="l">
              <a:spcBef>
                <a:spcPct val="50000"/>
              </a:spcBef>
              <a:buClr>
                <a:srgbClr val="FFC000"/>
              </a:buClr>
              <a:buSzPct val="120000"/>
            </a:pPr>
            <a:endParaRPr lang="en-US" sz="2800" b="1" dirty="0">
              <a:solidFill>
                <a:schemeClr val="accent6">
                  <a:lumMod val="50000"/>
                </a:schemeClr>
              </a:solidFill>
              <a:latin typeface="Arial Narrow" pitchFamily="34" charset="0"/>
            </a:endParaRPr>
          </a:p>
        </p:txBody>
      </p:sp>
      <p:sp>
        <p:nvSpPr>
          <p:cNvPr id="4"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Gas </a:t>
            </a:r>
            <a:r>
              <a:rPr lang="en-SG" sz="4200" spc="-100" dirty="0" err="1"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Stoichiometry</a:t>
            </a: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 </a:t>
            </a:r>
          </a:p>
        </p:txBody>
      </p:sp>
      <p:grpSp>
        <p:nvGrpSpPr>
          <p:cNvPr id="6" name="Group 78"/>
          <p:cNvGrpSpPr>
            <a:grpSpLocks/>
          </p:cNvGrpSpPr>
          <p:nvPr/>
        </p:nvGrpSpPr>
        <p:grpSpPr bwMode="auto">
          <a:xfrm>
            <a:off x="1422400" y="3645127"/>
            <a:ext cx="8915400" cy="955675"/>
            <a:chOff x="144" y="975"/>
            <a:chExt cx="5616" cy="602"/>
          </a:xfrm>
        </p:grpSpPr>
        <p:sp>
          <p:nvSpPr>
            <p:cNvPr id="7" name="Text Box 5"/>
            <p:cNvSpPr txBox="1">
              <a:spLocks noChangeArrowheads="1"/>
            </p:cNvSpPr>
            <p:nvPr/>
          </p:nvSpPr>
          <p:spPr bwMode="auto">
            <a:xfrm>
              <a:off x="144" y="1344"/>
              <a:ext cx="5616" cy="233"/>
            </a:xfrm>
            <a:prstGeom prst="rect">
              <a:avLst/>
            </a:prstGeom>
            <a:noFill/>
            <a:ln w="9525">
              <a:noFill/>
              <a:miter lim="800000"/>
              <a:headEnd/>
              <a:tailEnd/>
            </a:ln>
          </p:spPr>
          <p:txBody>
            <a:bodyPr>
              <a:spAutoFit/>
            </a:bodyPr>
            <a:lstStyle/>
            <a:p>
              <a:pPr>
                <a:spcBef>
                  <a:spcPct val="50000"/>
                </a:spcBef>
              </a:pPr>
              <a:endParaRPr lang="en-US" dirty="0">
                <a:solidFill>
                  <a:schemeClr val="accent2"/>
                </a:solidFill>
              </a:endParaRPr>
            </a:p>
          </p:txBody>
        </p:sp>
        <p:sp>
          <p:nvSpPr>
            <p:cNvPr id="8" name="Line 6"/>
            <p:cNvSpPr>
              <a:spLocks noChangeShapeType="1"/>
            </p:cNvSpPr>
            <p:nvPr/>
          </p:nvSpPr>
          <p:spPr bwMode="auto">
            <a:xfrm>
              <a:off x="2720" y="975"/>
              <a:ext cx="432" cy="0"/>
            </a:xfrm>
            <a:prstGeom prst="line">
              <a:avLst/>
            </a:prstGeom>
            <a:noFill/>
            <a:ln w="28575">
              <a:solidFill>
                <a:schemeClr val="accent2"/>
              </a:solidFill>
              <a:round/>
              <a:headEnd/>
              <a:tailEnd type="triangle" w="med" len="med"/>
            </a:ln>
          </p:spPr>
          <p:txBody>
            <a:bodyPr/>
            <a:lstStyle/>
            <a:p>
              <a:endParaRPr lang="en-US"/>
            </a:p>
          </p:txBody>
        </p:sp>
      </p:grpSp>
      <p:grpSp>
        <p:nvGrpSpPr>
          <p:cNvPr id="9" name="Group 19"/>
          <p:cNvGrpSpPr>
            <a:grpSpLocks/>
          </p:cNvGrpSpPr>
          <p:nvPr/>
        </p:nvGrpSpPr>
        <p:grpSpPr bwMode="auto">
          <a:xfrm>
            <a:off x="2489518" y="3878585"/>
            <a:ext cx="6194425" cy="461963"/>
            <a:chOff x="206" y="2665"/>
            <a:chExt cx="3902" cy="291"/>
          </a:xfrm>
        </p:grpSpPr>
        <p:sp>
          <p:nvSpPr>
            <p:cNvPr id="10" name="Text Box 15"/>
            <p:cNvSpPr txBox="1">
              <a:spLocks noChangeArrowheads="1"/>
            </p:cNvSpPr>
            <p:nvPr/>
          </p:nvSpPr>
          <p:spPr bwMode="auto">
            <a:xfrm>
              <a:off x="206" y="2665"/>
              <a:ext cx="3902" cy="291"/>
            </a:xfrm>
            <a:prstGeom prst="rect">
              <a:avLst/>
            </a:prstGeom>
            <a:noFill/>
            <a:ln w="9525">
              <a:noFill/>
              <a:miter lim="800000"/>
              <a:headEnd/>
              <a:tailEnd/>
            </a:ln>
          </p:spPr>
          <p:txBody>
            <a:bodyPr wrap="none">
              <a:spAutoFit/>
            </a:bodyPr>
            <a:lstStyle/>
            <a:p>
              <a:pPr algn="l"/>
              <a:r>
                <a:rPr lang="en-US" sz="2400" b="1" dirty="0">
                  <a:solidFill>
                    <a:schemeClr val="accent6">
                      <a:lumMod val="50000"/>
                    </a:schemeClr>
                  </a:solidFill>
                  <a:latin typeface="Arial Narrow" pitchFamily="34" charset="0"/>
                </a:rPr>
                <a:t>g </a:t>
              </a:r>
              <a:r>
                <a:rPr lang="en-US" sz="2400" b="1" dirty="0" err="1">
                  <a:solidFill>
                    <a:schemeClr val="accent6">
                      <a:lumMod val="50000"/>
                    </a:schemeClr>
                  </a:solidFill>
                  <a:latin typeface="Arial Narrow" pitchFamily="34" charset="0"/>
                </a:rPr>
                <a:t>C</a:t>
              </a:r>
              <a:r>
                <a:rPr lang="en-US" sz="2400" b="1" baseline="-25000" dirty="0" err="1">
                  <a:solidFill>
                    <a:schemeClr val="accent6">
                      <a:lumMod val="50000"/>
                    </a:schemeClr>
                  </a:solidFill>
                  <a:latin typeface="Arial Narrow" pitchFamily="34" charset="0"/>
                </a:rPr>
                <a:t>6</a:t>
              </a:r>
              <a:r>
                <a:rPr lang="en-US" sz="2400" b="1" dirty="0" err="1">
                  <a:solidFill>
                    <a:schemeClr val="accent6">
                      <a:lumMod val="50000"/>
                    </a:schemeClr>
                  </a:solidFill>
                  <a:latin typeface="Arial Narrow" pitchFamily="34" charset="0"/>
                </a:rPr>
                <a:t>H</a:t>
              </a:r>
              <a:r>
                <a:rPr lang="en-US" sz="2400" b="1" baseline="-25000" dirty="0" err="1">
                  <a:solidFill>
                    <a:schemeClr val="accent6">
                      <a:lumMod val="50000"/>
                    </a:schemeClr>
                  </a:solidFill>
                  <a:latin typeface="Arial Narrow" pitchFamily="34" charset="0"/>
                </a:rPr>
                <a:t>12</a:t>
              </a:r>
              <a:r>
                <a:rPr lang="en-US" sz="2400" b="1" dirty="0" err="1">
                  <a:solidFill>
                    <a:schemeClr val="accent6">
                      <a:lumMod val="50000"/>
                    </a:schemeClr>
                  </a:solidFill>
                  <a:latin typeface="Arial Narrow" pitchFamily="34" charset="0"/>
                </a:rPr>
                <a:t>O</a:t>
              </a:r>
              <a:r>
                <a:rPr lang="en-US" sz="2400" b="1" baseline="-25000" dirty="0" err="1">
                  <a:solidFill>
                    <a:schemeClr val="accent6">
                      <a:lumMod val="50000"/>
                    </a:schemeClr>
                  </a:solidFill>
                  <a:latin typeface="Arial Narrow" pitchFamily="34" charset="0"/>
                </a:rPr>
                <a:t>6</a:t>
              </a:r>
              <a:r>
                <a:rPr lang="en-US" sz="2400" b="1" dirty="0">
                  <a:solidFill>
                    <a:schemeClr val="accent6">
                      <a:lumMod val="50000"/>
                    </a:schemeClr>
                  </a:solidFill>
                  <a:latin typeface="Arial Narrow" pitchFamily="34" charset="0"/>
                </a:rPr>
                <a:t>        mol </a:t>
              </a:r>
              <a:r>
                <a:rPr lang="en-US" sz="2400" b="1" dirty="0" err="1">
                  <a:solidFill>
                    <a:schemeClr val="accent6">
                      <a:lumMod val="50000"/>
                    </a:schemeClr>
                  </a:solidFill>
                  <a:latin typeface="Arial Narrow" pitchFamily="34" charset="0"/>
                </a:rPr>
                <a:t>C</a:t>
              </a:r>
              <a:r>
                <a:rPr lang="en-US" sz="2400" b="1" baseline="-25000" dirty="0" err="1">
                  <a:solidFill>
                    <a:schemeClr val="accent6">
                      <a:lumMod val="50000"/>
                    </a:schemeClr>
                  </a:solidFill>
                  <a:latin typeface="Arial Narrow" pitchFamily="34" charset="0"/>
                </a:rPr>
                <a:t>6</a:t>
              </a:r>
              <a:r>
                <a:rPr lang="en-US" sz="2400" b="1" dirty="0" err="1">
                  <a:solidFill>
                    <a:schemeClr val="accent6">
                      <a:lumMod val="50000"/>
                    </a:schemeClr>
                  </a:solidFill>
                  <a:latin typeface="Arial Narrow" pitchFamily="34" charset="0"/>
                </a:rPr>
                <a:t>H</a:t>
              </a:r>
              <a:r>
                <a:rPr lang="en-US" sz="2400" b="1" baseline="-25000" dirty="0" err="1">
                  <a:solidFill>
                    <a:schemeClr val="accent6">
                      <a:lumMod val="50000"/>
                    </a:schemeClr>
                  </a:solidFill>
                  <a:latin typeface="Arial Narrow" pitchFamily="34" charset="0"/>
                </a:rPr>
                <a:t>12</a:t>
              </a:r>
              <a:r>
                <a:rPr lang="en-US" sz="2400" b="1" dirty="0" err="1">
                  <a:solidFill>
                    <a:schemeClr val="accent6">
                      <a:lumMod val="50000"/>
                    </a:schemeClr>
                  </a:solidFill>
                  <a:latin typeface="Arial Narrow" pitchFamily="34" charset="0"/>
                </a:rPr>
                <a:t>O</a:t>
              </a:r>
              <a:r>
                <a:rPr lang="en-US" sz="2400" b="1" baseline="-25000" dirty="0" err="1">
                  <a:solidFill>
                    <a:schemeClr val="accent6">
                      <a:lumMod val="50000"/>
                    </a:schemeClr>
                  </a:solidFill>
                  <a:latin typeface="Arial Narrow" pitchFamily="34" charset="0"/>
                </a:rPr>
                <a:t>6</a:t>
              </a:r>
              <a:r>
                <a:rPr lang="en-US" sz="2400" b="1" dirty="0">
                  <a:solidFill>
                    <a:schemeClr val="accent6">
                      <a:lumMod val="50000"/>
                    </a:schemeClr>
                  </a:solidFill>
                  <a:latin typeface="Arial Narrow" pitchFamily="34" charset="0"/>
                </a:rPr>
                <a:t>        mol CO</a:t>
              </a:r>
              <a:r>
                <a:rPr lang="en-US" sz="2400" b="1" baseline="-25000" dirty="0">
                  <a:solidFill>
                    <a:schemeClr val="accent6">
                      <a:lumMod val="50000"/>
                    </a:schemeClr>
                  </a:solidFill>
                  <a:latin typeface="Arial Narrow" pitchFamily="34" charset="0"/>
                </a:rPr>
                <a:t>2</a:t>
              </a:r>
              <a:r>
                <a:rPr lang="en-US" sz="2400" b="1" dirty="0">
                  <a:solidFill>
                    <a:schemeClr val="accent6">
                      <a:lumMod val="50000"/>
                    </a:schemeClr>
                  </a:solidFill>
                  <a:latin typeface="Arial Narrow" pitchFamily="34" charset="0"/>
                </a:rPr>
                <a:t>        </a:t>
              </a:r>
              <a:r>
                <a:rPr lang="en-US" sz="2400" b="1" i="1" dirty="0">
                  <a:solidFill>
                    <a:schemeClr val="accent6">
                      <a:lumMod val="50000"/>
                    </a:schemeClr>
                  </a:solidFill>
                  <a:latin typeface="Arial Narrow" pitchFamily="34" charset="0"/>
                </a:rPr>
                <a:t>V</a:t>
              </a:r>
              <a:r>
                <a:rPr lang="en-US" sz="2400" b="1" dirty="0">
                  <a:solidFill>
                    <a:schemeClr val="accent6">
                      <a:lumMod val="50000"/>
                    </a:schemeClr>
                  </a:solidFill>
                  <a:latin typeface="Arial Narrow" pitchFamily="34" charset="0"/>
                </a:rPr>
                <a:t> CO</a:t>
              </a:r>
              <a:r>
                <a:rPr lang="en-US" sz="2400" b="1" baseline="-25000" dirty="0">
                  <a:solidFill>
                    <a:schemeClr val="accent6">
                      <a:lumMod val="50000"/>
                    </a:schemeClr>
                  </a:solidFill>
                  <a:latin typeface="Arial Narrow" pitchFamily="34" charset="0"/>
                </a:rPr>
                <a:t>2</a:t>
              </a:r>
            </a:p>
          </p:txBody>
        </p:sp>
        <p:sp>
          <p:nvSpPr>
            <p:cNvPr id="11" name="Line 16"/>
            <p:cNvSpPr>
              <a:spLocks noChangeShapeType="1"/>
            </p:cNvSpPr>
            <p:nvPr/>
          </p:nvSpPr>
          <p:spPr bwMode="auto">
            <a:xfrm>
              <a:off x="992" y="2824"/>
              <a:ext cx="336" cy="0"/>
            </a:xfrm>
            <a:prstGeom prst="line">
              <a:avLst/>
            </a:prstGeom>
            <a:noFill/>
            <a:ln w="28575">
              <a:solidFill>
                <a:srgbClr val="C00000"/>
              </a:solidFill>
              <a:round/>
              <a:headEnd/>
              <a:tailEnd type="triangle" w="med" len="med"/>
            </a:ln>
          </p:spPr>
          <p:txBody>
            <a:bodyPr/>
            <a:lstStyle/>
            <a:p>
              <a:endParaRPr lang="en-US" sz="2400" b="1">
                <a:solidFill>
                  <a:schemeClr val="accent6">
                    <a:lumMod val="50000"/>
                  </a:schemeClr>
                </a:solidFill>
                <a:latin typeface="Arial Narrow" pitchFamily="34" charset="0"/>
              </a:endParaRPr>
            </a:p>
          </p:txBody>
        </p:sp>
        <p:sp>
          <p:nvSpPr>
            <p:cNvPr id="12" name="Line 17"/>
            <p:cNvSpPr>
              <a:spLocks noChangeShapeType="1"/>
            </p:cNvSpPr>
            <p:nvPr/>
          </p:nvSpPr>
          <p:spPr bwMode="auto">
            <a:xfrm>
              <a:off x="2248" y="2834"/>
              <a:ext cx="336" cy="0"/>
            </a:xfrm>
            <a:prstGeom prst="line">
              <a:avLst/>
            </a:prstGeom>
            <a:noFill/>
            <a:ln w="28575">
              <a:solidFill>
                <a:srgbClr val="C00000"/>
              </a:solidFill>
              <a:round/>
              <a:headEnd/>
              <a:tailEnd type="triangle" w="med" len="med"/>
            </a:ln>
          </p:spPr>
          <p:txBody>
            <a:bodyPr/>
            <a:lstStyle/>
            <a:p>
              <a:endParaRPr lang="en-US" sz="2400" b="1">
                <a:solidFill>
                  <a:schemeClr val="accent6">
                    <a:lumMod val="50000"/>
                  </a:schemeClr>
                </a:solidFill>
                <a:latin typeface="Arial Narrow" pitchFamily="34" charset="0"/>
              </a:endParaRPr>
            </a:p>
          </p:txBody>
        </p:sp>
        <p:sp>
          <p:nvSpPr>
            <p:cNvPr id="13" name="Line 18"/>
            <p:cNvSpPr>
              <a:spLocks noChangeShapeType="1"/>
            </p:cNvSpPr>
            <p:nvPr/>
          </p:nvSpPr>
          <p:spPr bwMode="auto">
            <a:xfrm>
              <a:off x="3216" y="2834"/>
              <a:ext cx="336" cy="0"/>
            </a:xfrm>
            <a:prstGeom prst="line">
              <a:avLst/>
            </a:prstGeom>
            <a:noFill/>
            <a:ln w="28575">
              <a:solidFill>
                <a:srgbClr val="C00000"/>
              </a:solidFill>
              <a:round/>
              <a:headEnd/>
              <a:tailEnd type="triangle" w="med" len="med"/>
            </a:ln>
          </p:spPr>
          <p:txBody>
            <a:bodyPr/>
            <a:lstStyle/>
            <a:p>
              <a:endParaRPr lang="en-US" sz="2400" b="1">
                <a:solidFill>
                  <a:schemeClr val="accent6">
                    <a:lumMod val="50000"/>
                  </a:schemeClr>
                </a:solidFill>
                <a:latin typeface="Arial Narrow" pitchFamily="34" charset="0"/>
              </a:endParaRPr>
            </a:p>
          </p:txBody>
        </p:sp>
      </p:grpSp>
      <p:sp>
        <p:nvSpPr>
          <p:cNvPr id="14" name="Text Box 21"/>
          <p:cNvSpPr txBox="1">
            <a:spLocks noChangeArrowheads="1"/>
          </p:cNvSpPr>
          <p:nvPr/>
        </p:nvSpPr>
        <p:spPr bwMode="auto">
          <a:xfrm>
            <a:off x="1828800" y="4640263"/>
            <a:ext cx="1895071" cy="461665"/>
          </a:xfrm>
          <a:prstGeom prst="rect">
            <a:avLst/>
          </a:prstGeom>
          <a:noFill/>
          <a:ln w="9525">
            <a:noFill/>
            <a:miter lim="800000"/>
            <a:headEnd/>
            <a:tailEnd/>
          </a:ln>
        </p:spPr>
        <p:txBody>
          <a:bodyPr wrap="none">
            <a:spAutoFit/>
          </a:bodyPr>
          <a:lstStyle/>
          <a:p>
            <a:pPr algn="l" eaLnBrk="0" hangingPunct="0"/>
            <a:r>
              <a:rPr lang="en-US" sz="2400" b="1">
                <a:solidFill>
                  <a:schemeClr val="accent6">
                    <a:lumMod val="50000"/>
                  </a:schemeClr>
                </a:solidFill>
                <a:latin typeface="Arial Narrow" pitchFamily="34" charset="0"/>
              </a:rPr>
              <a:t>5.60 g C</a:t>
            </a:r>
            <a:r>
              <a:rPr lang="en-US" sz="2400" b="1" baseline="-25000">
                <a:solidFill>
                  <a:schemeClr val="accent6">
                    <a:lumMod val="50000"/>
                  </a:schemeClr>
                </a:solidFill>
                <a:latin typeface="Arial Narrow" pitchFamily="34" charset="0"/>
              </a:rPr>
              <a:t>6</a:t>
            </a:r>
            <a:r>
              <a:rPr lang="en-US" sz="2400" b="1">
                <a:solidFill>
                  <a:schemeClr val="accent6">
                    <a:lumMod val="50000"/>
                  </a:schemeClr>
                </a:solidFill>
                <a:latin typeface="Arial Narrow" pitchFamily="34" charset="0"/>
              </a:rPr>
              <a:t>H</a:t>
            </a:r>
            <a:r>
              <a:rPr lang="en-US" sz="2400" b="1" baseline="-25000">
                <a:solidFill>
                  <a:schemeClr val="accent6">
                    <a:lumMod val="50000"/>
                  </a:schemeClr>
                </a:solidFill>
                <a:latin typeface="Arial Narrow" pitchFamily="34" charset="0"/>
              </a:rPr>
              <a:t>12</a:t>
            </a:r>
            <a:r>
              <a:rPr lang="en-US" sz="2400" b="1">
                <a:solidFill>
                  <a:schemeClr val="accent6">
                    <a:lumMod val="50000"/>
                  </a:schemeClr>
                </a:solidFill>
                <a:latin typeface="Arial Narrow" pitchFamily="34" charset="0"/>
              </a:rPr>
              <a:t>O</a:t>
            </a:r>
            <a:r>
              <a:rPr lang="en-US" sz="2400" b="1" baseline="-25000">
                <a:solidFill>
                  <a:schemeClr val="accent6">
                    <a:lumMod val="50000"/>
                  </a:schemeClr>
                </a:solidFill>
                <a:latin typeface="Arial Narrow" pitchFamily="34" charset="0"/>
              </a:rPr>
              <a:t>6</a:t>
            </a:r>
            <a:endParaRPr lang="en-US" sz="2400" b="1">
              <a:solidFill>
                <a:schemeClr val="accent6">
                  <a:lumMod val="50000"/>
                </a:schemeClr>
              </a:solidFill>
              <a:latin typeface="Arial Narrow" pitchFamily="34" charset="0"/>
            </a:endParaRPr>
          </a:p>
        </p:txBody>
      </p:sp>
      <p:grpSp>
        <p:nvGrpSpPr>
          <p:cNvPr id="15" name="Group 45"/>
          <p:cNvGrpSpPr>
            <a:grpSpLocks/>
          </p:cNvGrpSpPr>
          <p:nvPr/>
        </p:nvGrpSpPr>
        <p:grpSpPr bwMode="auto">
          <a:xfrm>
            <a:off x="3714433" y="4508180"/>
            <a:ext cx="2060574" cy="819149"/>
            <a:chOff x="1297" y="3056"/>
            <a:chExt cx="1298" cy="516"/>
          </a:xfrm>
        </p:grpSpPr>
        <p:sp>
          <p:nvSpPr>
            <p:cNvPr id="16" name="Text Box 23"/>
            <p:cNvSpPr txBox="1">
              <a:spLocks noChangeArrowheads="1"/>
            </p:cNvSpPr>
            <p:nvPr/>
          </p:nvSpPr>
          <p:spPr bwMode="auto">
            <a:xfrm>
              <a:off x="1430" y="3056"/>
              <a:ext cx="1165" cy="291"/>
            </a:xfrm>
            <a:prstGeom prst="rect">
              <a:avLst/>
            </a:prstGeom>
            <a:noFill/>
            <a:ln w="9525">
              <a:noFill/>
              <a:miter lim="800000"/>
              <a:headEnd/>
              <a:tailEnd/>
            </a:ln>
          </p:spPr>
          <p:txBody>
            <a:bodyPr wrap="none">
              <a:spAutoFit/>
            </a:bodyPr>
            <a:lstStyle/>
            <a:p>
              <a:pPr algn="l" eaLnBrk="0" hangingPunct="0"/>
              <a:r>
                <a:rPr lang="en-US" sz="2400" b="1">
                  <a:solidFill>
                    <a:schemeClr val="accent6">
                      <a:lumMod val="50000"/>
                    </a:schemeClr>
                  </a:solidFill>
                  <a:latin typeface="Arial Narrow" pitchFamily="34" charset="0"/>
                </a:rPr>
                <a:t>1 mol C</a:t>
              </a:r>
              <a:r>
                <a:rPr lang="en-US" sz="2400" b="1" baseline="-25000">
                  <a:solidFill>
                    <a:schemeClr val="accent6">
                      <a:lumMod val="50000"/>
                    </a:schemeClr>
                  </a:solidFill>
                  <a:latin typeface="Arial Narrow" pitchFamily="34" charset="0"/>
                </a:rPr>
                <a:t>6</a:t>
              </a:r>
              <a:r>
                <a:rPr lang="en-US" sz="2400" b="1">
                  <a:solidFill>
                    <a:schemeClr val="accent6">
                      <a:lumMod val="50000"/>
                    </a:schemeClr>
                  </a:solidFill>
                  <a:latin typeface="Arial Narrow" pitchFamily="34" charset="0"/>
                </a:rPr>
                <a:t>H</a:t>
              </a:r>
              <a:r>
                <a:rPr lang="en-US" sz="2400" b="1" baseline="-25000">
                  <a:solidFill>
                    <a:schemeClr val="accent6">
                      <a:lumMod val="50000"/>
                    </a:schemeClr>
                  </a:solidFill>
                  <a:latin typeface="Arial Narrow" pitchFamily="34" charset="0"/>
                </a:rPr>
                <a:t>12</a:t>
              </a:r>
              <a:r>
                <a:rPr lang="en-US" sz="2400" b="1">
                  <a:solidFill>
                    <a:schemeClr val="accent6">
                      <a:lumMod val="50000"/>
                    </a:schemeClr>
                  </a:solidFill>
                  <a:latin typeface="Arial Narrow" pitchFamily="34" charset="0"/>
                </a:rPr>
                <a:t>O</a:t>
              </a:r>
              <a:r>
                <a:rPr lang="en-US" sz="2400" b="1" baseline="-25000">
                  <a:solidFill>
                    <a:schemeClr val="accent6">
                      <a:lumMod val="50000"/>
                    </a:schemeClr>
                  </a:solidFill>
                  <a:latin typeface="Arial Narrow" pitchFamily="34" charset="0"/>
                </a:rPr>
                <a:t>6</a:t>
              </a:r>
            </a:p>
          </p:txBody>
        </p:sp>
        <p:sp>
          <p:nvSpPr>
            <p:cNvPr id="17" name="Text Box 24"/>
            <p:cNvSpPr txBox="1">
              <a:spLocks noChangeArrowheads="1"/>
            </p:cNvSpPr>
            <p:nvPr/>
          </p:nvSpPr>
          <p:spPr bwMode="auto">
            <a:xfrm>
              <a:off x="1430" y="3281"/>
              <a:ext cx="1149" cy="291"/>
            </a:xfrm>
            <a:prstGeom prst="rect">
              <a:avLst/>
            </a:prstGeom>
            <a:noFill/>
            <a:ln w="9525">
              <a:noFill/>
              <a:miter lim="800000"/>
              <a:headEnd/>
              <a:tailEnd/>
            </a:ln>
          </p:spPr>
          <p:txBody>
            <a:bodyPr wrap="none">
              <a:spAutoFit/>
            </a:bodyPr>
            <a:lstStyle/>
            <a:p>
              <a:pPr algn="l" eaLnBrk="0" hangingPunct="0"/>
              <a:r>
                <a:rPr lang="en-US" sz="2400" b="1">
                  <a:solidFill>
                    <a:schemeClr val="accent6">
                      <a:lumMod val="50000"/>
                    </a:schemeClr>
                  </a:solidFill>
                  <a:latin typeface="Arial Narrow" pitchFamily="34" charset="0"/>
                </a:rPr>
                <a:t>180 g C</a:t>
              </a:r>
              <a:r>
                <a:rPr lang="en-US" sz="2400" b="1" baseline="-25000">
                  <a:solidFill>
                    <a:schemeClr val="accent6">
                      <a:lumMod val="50000"/>
                    </a:schemeClr>
                  </a:solidFill>
                  <a:latin typeface="Arial Narrow" pitchFamily="34" charset="0"/>
                </a:rPr>
                <a:t>6</a:t>
              </a:r>
              <a:r>
                <a:rPr lang="en-US" sz="2400" b="1">
                  <a:solidFill>
                    <a:schemeClr val="accent6">
                      <a:lumMod val="50000"/>
                    </a:schemeClr>
                  </a:solidFill>
                  <a:latin typeface="Arial Narrow" pitchFamily="34" charset="0"/>
                </a:rPr>
                <a:t>H</a:t>
              </a:r>
              <a:r>
                <a:rPr lang="en-US" sz="2400" b="1" baseline="-25000">
                  <a:solidFill>
                    <a:schemeClr val="accent6">
                      <a:lumMod val="50000"/>
                    </a:schemeClr>
                  </a:solidFill>
                  <a:latin typeface="Arial Narrow" pitchFamily="34" charset="0"/>
                </a:rPr>
                <a:t>12</a:t>
              </a:r>
              <a:r>
                <a:rPr lang="en-US" sz="2400" b="1">
                  <a:solidFill>
                    <a:schemeClr val="accent6">
                      <a:lumMod val="50000"/>
                    </a:schemeClr>
                  </a:solidFill>
                  <a:latin typeface="Arial Narrow" pitchFamily="34" charset="0"/>
                </a:rPr>
                <a:t>O</a:t>
              </a:r>
              <a:r>
                <a:rPr lang="en-US" sz="2400" b="1" baseline="-25000">
                  <a:solidFill>
                    <a:schemeClr val="accent6">
                      <a:lumMod val="50000"/>
                    </a:schemeClr>
                  </a:solidFill>
                  <a:latin typeface="Arial Narrow" pitchFamily="34" charset="0"/>
                </a:rPr>
                <a:t>6</a:t>
              </a:r>
            </a:p>
          </p:txBody>
        </p:sp>
        <p:sp>
          <p:nvSpPr>
            <p:cNvPr id="18" name="Line 25"/>
            <p:cNvSpPr>
              <a:spLocks noChangeShapeType="1"/>
            </p:cNvSpPr>
            <p:nvPr/>
          </p:nvSpPr>
          <p:spPr bwMode="auto">
            <a:xfrm>
              <a:off x="1514" y="3335"/>
              <a:ext cx="912" cy="0"/>
            </a:xfrm>
            <a:prstGeom prst="line">
              <a:avLst/>
            </a:prstGeom>
            <a:noFill/>
            <a:ln w="28575">
              <a:solidFill>
                <a:srgbClr val="FFC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19" name="Text Box 26"/>
            <p:cNvSpPr txBox="1">
              <a:spLocks noChangeArrowheads="1"/>
            </p:cNvSpPr>
            <p:nvPr/>
          </p:nvSpPr>
          <p:spPr bwMode="auto">
            <a:xfrm>
              <a:off x="1297" y="3161"/>
              <a:ext cx="205" cy="291"/>
            </a:xfrm>
            <a:prstGeom prst="rect">
              <a:avLst/>
            </a:prstGeom>
            <a:noFill/>
            <a:ln w="9525">
              <a:noFill/>
              <a:miter lim="800000"/>
              <a:headEnd/>
              <a:tailEnd/>
            </a:ln>
          </p:spPr>
          <p:txBody>
            <a:bodyPr wrap="none">
              <a:spAutoFit/>
            </a:bodyPr>
            <a:lstStyle/>
            <a:p>
              <a:pPr algn="l" eaLnBrk="0" hangingPunct="0"/>
              <a:r>
                <a:rPr lang="en-US" sz="2400" b="1">
                  <a:solidFill>
                    <a:schemeClr val="accent6">
                      <a:lumMod val="50000"/>
                    </a:schemeClr>
                  </a:solidFill>
                  <a:latin typeface="Arial Narrow" pitchFamily="34" charset="0"/>
                </a:rPr>
                <a:t>x</a:t>
              </a:r>
            </a:p>
          </p:txBody>
        </p:sp>
      </p:grpSp>
      <p:grpSp>
        <p:nvGrpSpPr>
          <p:cNvPr id="20" name="Group 27"/>
          <p:cNvGrpSpPr>
            <a:grpSpLocks/>
          </p:cNvGrpSpPr>
          <p:nvPr/>
        </p:nvGrpSpPr>
        <p:grpSpPr bwMode="auto">
          <a:xfrm>
            <a:off x="5638800" y="4457703"/>
            <a:ext cx="2173288" cy="827088"/>
            <a:chOff x="2352" y="2632"/>
            <a:chExt cx="1369" cy="521"/>
          </a:xfrm>
        </p:grpSpPr>
        <p:sp>
          <p:nvSpPr>
            <p:cNvPr id="21" name="Text Box 28"/>
            <p:cNvSpPr txBox="1">
              <a:spLocks noChangeArrowheads="1"/>
            </p:cNvSpPr>
            <p:nvPr/>
          </p:nvSpPr>
          <p:spPr bwMode="auto">
            <a:xfrm>
              <a:off x="2671" y="2632"/>
              <a:ext cx="875" cy="291"/>
            </a:xfrm>
            <a:prstGeom prst="rect">
              <a:avLst/>
            </a:prstGeom>
            <a:noFill/>
            <a:ln w="9525">
              <a:noFill/>
              <a:miter lim="800000"/>
              <a:headEnd/>
              <a:tailEnd/>
            </a:ln>
          </p:spPr>
          <p:txBody>
            <a:bodyPr wrap="none">
              <a:spAutoFit/>
            </a:bodyPr>
            <a:lstStyle/>
            <a:p>
              <a:pPr algn="l" eaLnBrk="0" hangingPunct="0"/>
              <a:r>
                <a:rPr lang="en-US" sz="2400" b="1">
                  <a:solidFill>
                    <a:schemeClr val="accent6">
                      <a:lumMod val="50000"/>
                    </a:schemeClr>
                  </a:solidFill>
                  <a:latin typeface="Arial Narrow" pitchFamily="34" charset="0"/>
                </a:rPr>
                <a:t>6 mol CO</a:t>
              </a:r>
              <a:r>
                <a:rPr lang="en-US" sz="2400" b="1" baseline="-25000">
                  <a:solidFill>
                    <a:schemeClr val="accent6">
                      <a:lumMod val="50000"/>
                    </a:schemeClr>
                  </a:solidFill>
                  <a:latin typeface="Arial Narrow" pitchFamily="34" charset="0"/>
                </a:rPr>
                <a:t>2</a:t>
              </a:r>
              <a:endParaRPr lang="en-US" sz="2400" b="1">
                <a:solidFill>
                  <a:schemeClr val="accent6">
                    <a:lumMod val="50000"/>
                  </a:schemeClr>
                </a:solidFill>
                <a:latin typeface="Arial Narrow" pitchFamily="34" charset="0"/>
              </a:endParaRPr>
            </a:p>
          </p:txBody>
        </p:sp>
        <p:sp>
          <p:nvSpPr>
            <p:cNvPr id="22" name="Text Box 29"/>
            <p:cNvSpPr txBox="1">
              <a:spLocks noChangeArrowheads="1"/>
            </p:cNvSpPr>
            <p:nvPr/>
          </p:nvSpPr>
          <p:spPr bwMode="auto">
            <a:xfrm>
              <a:off x="2556" y="2862"/>
              <a:ext cx="1165" cy="291"/>
            </a:xfrm>
            <a:prstGeom prst="rect">
              <a:avLst/>
            </a:prstGeom>
            <a:noFill/>
            <a:ln w="9525">
              <a:noFill/>
              <a:miter lim="800000"/>
              <a:headEnd/>
              <a:tailEnd/>
            </a:ln>
          </p:spPr>
          <p:txBody>
            <a:bodyPr wrap="none">
              <a:spAutoFit/>
            </a:bodyPr>
            <a:lstStyle/>
            <a:p>
              <a:pPr algn="l" eaLnBrk="0" hangingPunct="0"/>
              <a:r>
                <a:rPr lang="en-US" sz="2400" b="1">
                  <a:solidFill>
                    <a:schemeClr val="accent6">
                      <a:lumMod val="50000"/>
                    </a:schemeClr>
                  </a:solidFill>
                  <a:latin typeface="Arial Narrow" pitchFamily="34" charset="0"/>
                </a:rPr>
                <a:t>1 mol C</a:t>
              </a:r>
              <a:r>
                <a:rPr lang="en-US" sz="2400" b="1" baseline="-25000">
                  <a:solidFill>
                    <a:schemeClr val="accent6">
                      <a:lumMod val="50000"/>
                    </a:schemeClr>
                  </a:solidFill>
                  <a:latin typeface="Arial Narrow" pitchFamily="34" charset="0"/>
                </a:rPr>
                <a:t>6</a:t>
              </a:r>
              <a:r>
                <a:rPr lang="en-US" sz="2400" b="1">
                  <a:solidFill>
                    <a:schemeClr val="accent6">
                      <a:lumMod val="50000"/>
                    </a:schemeClr>
                  </a:solidFill>
                  <a:latin typeface="Arial Narrow" pitchFamily="34" charset="0"/>
                </a:rPr>
                <a:t>H</a:t>
              </a:r>
              <a:r>
                <a:rPr lang="en-US" sz="2400" b="1" baseline="-25000">
                  <a:solidFill>
                    <a:schemeClr val="accent6">
                      <a:lumMod val="50000"/>
                    </a:schemeClr>
                  </a:solidFill>
                  <a:latin typeface="Arial Narrow" pitchFamily="34" charset="0"/>
                </a:rPr>
                <a:t>12</a:t>
              </a:r>
              <a:r>
                <a:rPr lang="en-US" sz="2400" b="1">
                  <a:solidFill>
                    <a:schemeClr val="accent6">
                      <a:lumMod val="50000"/>
                    </a:schemeClr>
                  </a:solidFill>
                  <a:latin typeface="Arial Narrow" pitchFamily="34" charset="0"/>
                </a:rPr>
                <a:t>O</a:t>
              </a:r>
              <a:r>
                <a:rPr lang="en-US" sz="2400" b="1" baseline="-25000">
                  <a:solidFill>
                    <a:schemeClr val="accent6">
                      <a:lumMod val="50000"/>
                    </a:schemeClr>
                  </a:solidFill>
                  <a:latin typeface="Arial Narrow" pitchFamily="34" charset="0"/>
                </a:rPr>
                <a:t>6</a:t>
              </a:r>
            </a:p>
          </p:txBody>
        </p:sp>
        <p:sp>
          <p:nvSpPr>
            <p:cNvPr id="23" name="Line 30"/>
            <p:cNvSpPr>
              <a:spLocks noChangeShapeType="1"/>
            </p:cNvSpPr>
            <p:nvPr/>
          </p:nvSpPr>
          <p:spPr bwMode="auto">
            <a:xfrm>
              <a:off x="2544" y="2890"/>
              <a:ext cx="1104" cy="0"/>
            </a:xfrm>
            <a:prstGeom prst="line">
              <a:avLst/>
            </a:prstGeom>
            <a:noFill/>
            <a:ln w="28575">
              <a:solidFill>
                <a:srgbClr val="FFC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24" name="Text Box 31"/>
            <p:cNvSpPr txBox="1">
              <a:spLocks noChangeArrowheads="1"/>
            </p:cNvSpPr>
            <p:nvPr/>
          </p:nvSpPr>
          <p:spPr bwMode="auto">
            <a:xfrm>
              <a:off x="2352" y="2744"/>
              <a:ext cx="205" cy="291"/>
            </a:xfrm>
            <a:prstGeom prst="rect">
              <a:avLst/>
            </a:prstGeom>
            <a:noFill/>
            <a:ln w="9525">
              <a:noFill/>
              <a:miter lim="800000"/>
              <a:headEnd/>
              <a:tailEnd/>
            </a:ln>
          </p:spPr>
          <p:txBody>
            <a:bodyPr wrap="none">
              <a:spAutoFit/>
            </a:bodyPr>
            <a:lstStyle/>
            <a:p>
              <a:pPr algn="l" eaLnBrk="0" hangingPunct="0"/>
              <a:r>
                <a:rPr lang="en-US" sz="2400" b="1">
                  <a:solidFill>
                    <a:schemeClr val="accent6">
                      <a:lumMod val="50000"/>
                    </a:schemeClr>
                  </a:solidFill>
                  <a:latin typeface="Arial Narrow" pitchFamily="34" charset="0"/>
                </a:rPr>
                <a:t>x</a:t>
              </a:r>
            </a:p>
          </p:txBody>
        </p:sp>
      </p:grpSp>
      <p:sp>
        <p:nvSpPr>
          <p:cNvPr id="25" name="Line 39"/>
          <p:cNvSpPr>
            <a:spLocks noChangeShapeType="1"/>
          </p:cNvSpPr>
          <p:nvPr/>
        </p:nvSpPr>
        <p:spPr bwMode="auto">
          <a:xfrm flipV="1">
            <a:off x="4267200" y="4914900"/>
            <a:ext cx="990600" cy="304800"/>
          </a:xfrm>
          <a:prstGeom prst="line">
            <a:avLst/>
          </a:prstGeom>
          <a:noFill/>
          <a:ln w="22225">
            <a:solidFill>
              <a:srgbClr val="FF0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26" name="Line 40"/>
          <p:cNvSpPr>
            <a:spLocks noChangeShapeType="1"/>
          </p:cNvSpPr>
          <p:nvPr/>
        </p:nvSpPr>
        <p:spPr bwMode="auto">
          <a:xfrm flipV="1">
            <a:off x="4267200" y="4457700"/>
            <a:ext cx="990600" cy="304800"/>
          </a:xfrm>
          <a:prstGeom prst="line">
            <a:avLst/>
          </a:prstGeom>
          <a:noFill/>
          <a:ln w="22225">
            <a:solidFill>
              <a:srgbClr val="FF0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27" name="Line 41"/>
          <p:cNvSpPr>
            <a:spLocks noChangeShapeType="1"/>
          </p:cNvSpPr>
          <p:nvPr/>
        </p:nvSpPr>
        <p:spPr bwMode="auto">
          <a:xfrm flipV="1">
            <a:off x="2438400" y="4686300"/>
            <a:ext cx="990600" cy="304800"/>
          </a:xfrm>
          <a:prstGeom prst="line">
            <a:avLst/>
          </a:prstGeom>
          <a:noFill/>
          <a:ln w="22225">
            <a:solidFill>
              <a:srgbClr val="FF0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28" name="Line 42"/>
          <p:cNvSpPr>
            <a:spLocks noChangeShapeType="1"/>
          </p:cNvSpPr>
          <p:nvPr/>
        </p:nvSpPr>
        <p:spPr bwMode="auto">
          <a:xfrm flipV="1">
            <a:off x="6248400" y="4838700"/>
            <a:ext cx="990600" cy="304800"/>
          </a:xfrm>
          <a:prstGeom prst="line">
            <a:avLst/>
          </a:prstGeom>
          <a:noFill/>
          <a:ln w="22225">
            <a:solidFill>
              <a:srgbClr val="FF0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29" name="Text Box 46"/>
          <p:cNvSpPr txBox="1">
            <a:spLocks noChangeArrowheads="1"/>
          </p:cNvSpPr>
          <p:nvPr/>
        </p:nvSpPr>
        <p:spPr bwMode="auto">
          <a:xfrm>
            <a:off x="7696200" y="4640263"/>
            <a:ext cx="2100255" cy="461665"/>
          </a:xfrm>
          <a:prstGeom prst="rect">
            <a:avLst/>
          </a:prstGeom>
          <a:noFill/>
          <a:ln w="9525">
            <a:noFill/>
            <a:miter lim="800000"/>
            <a:headEnd/>
            <a:tailEnd/>
          </a:ln>
        </p:spPr>
        <p:txBody>
          <a:bodyPr wrap="none">
            <a:spAutoFit/>
          </a:bodyPr>
          <a:lstStyle/>
          <a:p>
            <a:r>
              <a:rPr lang="en-US" sz="2400" b="1">
                <a:solidFill>
                  <a:schemeClr val="accent6">
                    <a:lumMod val="50000"/>
                  </a:schemeClr>
                </a:solidFill>
                <a:latin typeface="Arial Narrow" pitchFamily="34" charset="0"/>
              </a:rPr>
              <a:t>= 0.187 mol CO</a:t>
            </a:r>
            <a:r>
              <a:rPr lang="en-US" sz="2400" b="1" baseline="-25000">
                <a:solidFill>
                  <a:schemeClr val="accent6">
                    <a:lumMod val="50000"/>
                  </a:schemeClr>
                </a:solidFill>
                <a:latin typeface="Arial Narrow" pitchFamily="34" charset="0"/>
              </a:rPr>
              <a:t>2</a:t>
            </a:r>
            <a:endParaRPr lang="en-US" sz="2400" b="1">
              <a:solidFill>
                <a:schemeClr val="accent6">
                  <a:lumMod val="50000"/>
                </a:schemeClr>
              </a:solidFill>
              <a:latin typeface="Arial Narrow" pitchFamily="34" charset="0"/>
            </a:endParaRPr>
          </a:p>
        </p:txBody>
      </p:sp>
      <p:sp>
        <p:nvSpPr>
          <p:cNvPr id="30" name="Text Box 47"/>
          <p:cNvSpPr txBox="1">
            <a:spLocks noChangeArrowheads="1"/>
          </p:cNvSpPr>
          <p:nvPr/>
        </p:nvSpPr>
        <p:spPr bwMode="auto">
          <a:xfrm>
            <a:off x="2500313" y="5942013"/>
            <a:ext cx="641522" cy="461665"/>
          </a:xfrm>
          <a:prstGeom prst="rect">
            <a:avLst/>
          </a:prstGeom>
          <a:noFill/>
          <a:ln w="9525">
            <a:noFill/>
            <a:miter lim="800000"/>
            <a:headEnd/>
            <a:tailEnd/>
          </a:ln>
        </p:spPr>
        <p:txBody>
          <a:bodyPr wrap="none">
            <a:spAutoFit/>
          </a:bodyPr>
          <a:lstStyle/>
          <a:p>
            <a:r>
              <a:rPr lang="en-US" sz="2400" b="1" i="1">
                <a:solidFill>
                  <a:schemeClr val="accent6">
                    <a:lumMod val="50000"/>
                  </a:schemeClr>
                </a:solidFill>
                <a:latin typeface="Arial Narrow" pitchFamily="34" charset="0"/>
              </a:rPr>
              <a:t>V</a:t>
            </a:r>
            <a:r>
              <a:rPr lang="en-US" sz="2400" b="1">
                <a:solidFill>
                  <a:schemeClr val="accent6">
                    <a:lumMod val="50000"/>
                  </a:schemeClr>
                </a:solidFill>
                <a:latin typeface="Arial Narrow" pitchFamily="34" charset="0"/>
              </a:rPr>
              <a:t> = </a:t>
            </a:r>
            <a:endParaRPr lang="en-US" sz="2400" b="1" i="1">
              <a:solidFill>
                <a:schemeClr val="accent6">
                  <a:lumMod val="50000"/>
                </a:schemeClr>
              </a:solidFill>
              <a:latin typeface="Arial Narrow" pitchFamily="34" charset="0"/>
            </a:endParaRPr>
          </a:p>
        </p:txBody>
      </p:sp>
      <p:grpSp>
        <p:nvGrpSpPr>
          <p:cNvPr id="31" name="Group 51"/>
          <p:cNvGrpSpPr>
            <a:grpSpLocks/>
          </p:cNvGrpSpPr>
          <p:nvPr/>
        </p:nvGrpSpPr>
        <p:grpSpPr bwMode="auto">
          <a:xfrm>
            <a:off x="2971800" y="5778504"/>
            <a:ext cx="674688" cy="804863"/>
            <a:chOff x="1152" y="3648"/>
            <a:chExt cx="425" cy="507"/>
          </a:xfrm>
        </p:grpSpPr>
        <p:sp>
          <p:nvSpPr>
            <p:cNvPr id="32" name="Text Box 48"/>
            <p:cNvSpPr txBox="1">
              <a:spLocks noChangeArrowheads="1"/>
            </p:cNvSpPr>
            <p:nvPr/>
          </p:nvSpPr>
          <p:spPr bwMode="auto">
            <a:xfrm>
              <a:off x="1152" y="3648"/>
              <a:ext cx="425" cy="291"/>
            </a:xfrm>
            <a:prstGeom prst="rect">
              <a:avLst/>
            </a:prstGeom>
            <a:noFill/>
            <a:ln w="9525">
              <a:noFill/>
              <a:miter lim="800000"/>
              <a:headEnd/>
              <a:tailEnd/>
            </a:ln>
          </p:spPr>
          <p:txBody>
            <a:bodyPr wrap="none">
              <a:spAutoFit/>
            </a:bodyPr>
            <a:lstStyle/>
            <a:p>
              <a:r>
                <a:rPr lang="en-US" sz="2400" b="1" i="1">
                  <a:solidFill>
                    <a:schemeClr val="accent6">
                      <a:lumMod val="50000"/>
                    </a:schemeClr>
                  </a:solidFill>
                  <a:latin typeface="Arial Narrow" pitchFamily="34" charset="0"/>
                </a:rPr>
                <a:t>nRT</a:t>
              </a:r>
            </a:p>
          </p:txBody>
        </p:sp>
        <p:sp>
          <p:nvSpPr>
            <p:cNvPr id="33" name="Text Box 49"/>
            <p:cNvSpPr txBox="1">
              <a:spLocks noChangeArrowheads="1"/>
            </p:cNvSpPr>
            <p:nvPr/>
          </p:nvSpPr>
          <p:spPr bwMode="auto">
            <a:xfrm>
              <a:off x="1250" y="3864"/>
              <a:ext cx="222" cy="291"/>
            </a:xfrm>
            <a:prstGeom prst="rect">
              <a:avLst/>
            </a:prstGeom>
            <a:noFill/>
            <a:ln w="9525">
              <a:noFill/>
              <a:miter lim="800000"/>
              <a:headEnd/>
              <a:tailEnd/>
            </a:ln>
          </p:spPr>
          <p:txBody>
            <a:bodyPr wrap="none">
              <a:spAutoFit/>
            </a:bodyPr>
            <a:lstStyle/>
            <a:p>
              <a:r>
                <a:rPr lang="en-US" sz="2400" b="1" i="1">
                  <a:solidFill>
                    <a:schemeClr val="accent6">
                      <a:lumMod val="50000"/>
                    </a:schemeClr>
                  </a:solidFill>
                  <a:latin typeface="Arial Narrow" pitchFamily="34" charset="0"/>
                </a:rPr>
                <a:t>P</a:t>
              </a:r>
            </a:p>
          </p:txBody>
        </p:sp>
        <p:sp>
          <p:nvSpPr>
            <p:cNvPr id="34" name="Line 50"/>
            <p:cNvSpPr>
              <a:spLocks noChangeShapeType="1"/>
            </p:cNvSpPr>
            <p:nvPr/>
          </p:nvSpPr>
          <p:spPr bwMode="auto">
            <a:xfrm>
              <a:off x="1217" y="3900"/>
              <a:ext cx="288" cy="0"/>
            </a:xfrm>
            <a:prstGeom prst="line">
              <a:avLst/>
            </a:prstGeom>
            <a:noFill/>
            <a:ln w="28575">
              <a:solidFill>
                <a:srgbClr val="FFC000"/>
              </a:solidFill>
              <a:round/>
              <a:headEnd/>
              <a:tailEnd/>
            </a:ln>
          </p:spPr>
          <p:txBody>
            <a:bodyPr/>
            <a:lstStyle/>
            <a:p>
              <a:endParaRPr lang="en-US" sz="2400" b="1">
                <a:solidFill>
                  <a:schemeClr val="accent6">
                    <a:lumMod val="50000"/>
                  </a:schemeClr>
                </a:solidFill>
                <a:latin typeface="Arial Narrow" pitchFamily="34" charset="0"/>
              </a:endParaRPr>
            </a:p>
          </p:txBody>
        </p:sp>
      </p:grpSp>
      <p:grpSp>
        <p:nvGrpSpPr>
          <p:cNvPr id="35" name="Group 71"/>
          <p:cNvGrpSpPr>
            <a:grpSpLocks/>
          </p:cNvGrpSpPr>
          <p:nvPr/>
        </p:nvGrpSpPr>
        <p:grpSpPr bwMode="auto">
          <a:xfrm>
            <a:off x="3554413" y="5448302"/>
            <a:ext cx="4919661" cy="1131888"/>
            <a:chOff x="1231" y="3456"/>
            <a:chExt cx="3099" cy="713"/>
          </a:xfrm>
        </p:grpSpPr>
        <p:grpSp>
          <p:nvGrpSpPr>
            <p:cNvPr id="36" name="Group 61"/>
            <p:cNvGrpSpPr>
              <a:grpSpLocks/>
            </p:cNvGrpSpPr>
            <p:nvPr/>
          </p:nvGrpSpPr>
          <p:grpSpPr bwMode="auto">
            <a:xfrm>
              <a:off x="1417" y="3456"/>
              <a:ext cx="2913" cy="713"/>
              <a:chOff x="1753" y="3552"/>
              <a:chExt cx="2913" cy="713"/>
            </a:xfrm>
          </p:grpSpPr>
          <p:grpSp>
            <p:nvGrpSpPr>
              <p:cNvPr id="38" name="Group 59"/>
              <p:cNvGrpSpPr>
                <a:grpSpLocks/>
              </p:cNvGrpSpPr>
              <p:nvPr/>
            </p:nvGrpSpPr>
            <p:grpSpPr bwMode="auto">
              <a:xfrm>
                <a:off x="1753" y="3552"/>
                <a:ext cx="2913" cy="499"/>
                <a:chOff x="1832" y="3648"/>
                <a:chExt cx="2913" cy="499"/>
              </a:xfrm>
            </p:grpSpPr>
            <p:sp>
              <p:nvSpPr>
                <p:cNvPr id="41" name="Text Box 52"/>
                <p:cNvSpPr txBox="1">
                  <a:spLocks noChangeArrowheads="1"/>
                </p:cNvSpPr>
                <p:nvPr/>
              </p:nvSpPr>
              <p:spPr bwMode="auto">
                <a:xfrm>
                  <a:off x="1832" y="3744"/>
                  <a:ext cx="2913" cy="291"/>
                </a:xfrm>
                <a:prstGeom prst="rect">
                  <a:avLst/>
                </a:prstGeom>
                <a:noFill/>
                <a:ln w="9525">
                  <a:noFill/>
                  <a:miter lim="800000"/>
                  <a:headEnd/>
                  <a:tailEnd/>
                </a:ln>
              </p:spPr>
              <p:txBody>
                <a:bodyPr wrap="none">
                  <a:spAutoFit/>
                </a:bodyPr>
                <a:lstStyle/>
                <a:p>
                  <a:r>
                    <a:rPr lang="en-US" sz="2400" b="1">
                      <a:solidFill>
                        <a:schemeClr val="accent6">
                          <a:lumMod val="50000"/>
                        </a:schemeClr>
                      </a:solidFill>
                      <a:latin typeface="Arial Narrow" pitchFamily="34" charset="0"/>
                    </a:rPr>
                    <a:t>0.187 mol x 0.0821              x 310.15 K</a:t>
                  </a:r>
                </a:p>
              </p:txBody>
            </p:sp>
            <p:grpSp>
              <p:nvGrpSpPr>
                <p:cNvPr id="42" name="Group 53"/>
                <p:cNvGrpSpPr>
                  <a:grpSpLocks/>
                </p:cNvGrpSpPr>
                <p:nvPr/>
              </p:nvGrpSpPr>
              <p:grpSpPr bwMode="auto">
                <a:xfrm>
                  <a:off x="3264" y="3648"/>
                  <a:ext cx="570" cy="499"/>
                  <a:chOff x="3544" y="3408"/>
                  <a:chExt cx="570" cy="499"/>
                </a:xfrm>
              </p:grpSpPr>
              <p:sp>
                <p:nvSpPr>
                  <p:cNvPr id="43" name="Text Box 54"/>
                  <p:cNvSpPr txBox="1">
                    <a:spLocks noChangeArrowheads="1"/>
                  </p:cNvSpPr>
                  <p:nvPr/>
                </p:nvSpPr>
                <p:spPr bwMode="auto">
                  <a:xfrm>
                    <a:off x="3549" y="3408"/>
                    <a:ext cx="552" cy="291"/>
                  </a:xfrm>
                  <a:prstGeom prst="rect">
                    <a:avLst/>
                  </a:prstGeom>
                  <a:noFill/>
                  <a:ln w="9525">
                    <a:noFill/>
                    <a:miter lim="800000"/>
                    <a:headEnd/>
                    <a:tailEnd/>
                  </a:ln>
                </p:spPr>
                <p:txBody>
                  <a:bodyPr wrap="none">
                    <a:spAutoFit/>
                  </a:bodyPr>
                  <a:lstStyle/>
                  <a:p>
                    <a:r>
                      <a:rPr lang="en-US" sz="2400" b="1">
                        <a:solidFill>
                          <a:schemeClr val="accent6">
                            <a:lumMod val="50000"/>
                          </a:schemeClr>
                        </a:solidFill>
                        <a:latin typeface="Arial Narrow" pitchFamily="34" charset="0"/>
                      </a:rPr>
                      <a:t>L</a:t>
                    </a:r>
                    <a:r>
                      <a:rPr lang="en-US" sz="2400" b="1">
                        <a:solidFill>
                          <a:schemeClr val="accent6">
                            <a:lumMod val="50000"/>
                          </a:schemeClr>
                        </a:solidFill>
                        <a:latin typeface="Arial Narrow" pitchFamily="34" charset="0"/>
                        <a:cs typeface="Arial" charset="0"/>
                      </a:rPr>
                      <a:t>•</a:t>
                    </a:r>
                    <a:r>
                      <a:rPr lang="en-US" sz="2400" b="1">
                        <a:solidFill>
                          <a:schemeClr val="accent6">
                            <a:lumMod val="50000"/>
                          </a:schemeClr>
                        </a:solidFill>
                        <a:latin typeface="Arial Narrow" pitchFamily="34" charset="0"/>
                      </a:rPr>
                      <a:t>atm</a:t>
                    </a:r>
                  </a:p>
                </p:txBody>
              </p:sp>
              <p:sp>
                <p:nvSpPr>
                  <p:cNvPr id="44" name="Text Box 55"/>
                  <p:cNvSpPr txBox="1">
                    <a:spLocks noChangeArrowheads="1"/>
                  </p:cNvSpPr>
                  <p:nvPr/>
                </p:nvSpPr>
                <p:spPr bwMode="auto">
                  <a:xfrm>
                    <a:off x="3544" y="3616"/>
                    <a:ext cx="570" cy="291"/>
                  </a:xfrm>
                  <a:prstGeom prst="rect">
                    <a:avLst/>
                  </a:prstGeom>
                  <a:noFill/>
                  <a:ln w="9525">
                    <a:noFill/>
                    <a:miter lim="800000"/>
                    <a:headEnd/>
                    <a:tailEnd/>
                  </a:ln>
                </p:spPr>
                <p:txBody>
                  <a:bodyPr wrap="none">
                    <a:spAutoFit/>
                  </a:bodyPr>
                  <a:lstStyle/>
                  <a:p>
                    <a:r>
                      <a:rPr lang="en-US" sz="2400" b="1">
                        <a:solidFill>
                          <a:schemeClr val="accent6">
                            <a:lumMod val="50000"/>
                          </a:schemeClr>
                        </a:solidFill>
                        <a:latin typeface="Arial Narrow" pitchFamily="34" charset="0"/>
                      </a:rPr>
                      <a:t>mol</a:t>
                    </a:r>
                    <a:r>
                      <a:rPr lang="en-US" sz="2400" b="1">
                        <a:solidFill>
                          <a:schemeClr val="accent6">
                            <a:lumMod val="50000"/>
                          </a:schemeClr>
                        </a:solidFill>
                        <a:latin typeface="Arial Narrow" pitchFamily="34" charset="0"/>
                        <a:cs typeface="Arial" charset="0"/>
                      </a:rPr>
                      <a:t>•</a:t>
                    </a:r>
                    <a:r>
                      <a:rPr lang="en-US" sz="2400" b="1">
                        <a:solidFill>
                          <a:schemeClr val="accent6">
                            <a:lumMod val="50000"/>
                          </a:schemeClr>
                        </a:solidFill>
                        <a:latin typeface="Arial Narrow" pitchFamily="34" charset="0"/>
                      </a:rPr>
                      <a:t>K</a:t>
                    </a:r>
                  </a:p>
                </p:txBody>
              </p:sp>
              <p:sp>
                <p:nvSpPr>
                  <p:cNvPr id="45" name="Line 56"/>
                  <p:cNvSpPr>
                    <a:spLocks noChangeShapeType="1"/>
                  </p:cNvSpPr>
                  <p:nvPr/>
                </p:nvSpPr>
                <p:spPr bwMode="auto">
                  <a:xfrm>
                    <a:off x="3597" y="3637"/>
                    <a:ext cx="432" cy="0"/>
                  </a:xfrm>
                  <a:prstGeom prst="line">
                    <a:avLst/>
                  </a:prstGeom>
                  <a:noFill/>
                  <a:ln w="28575">
                    <a:solidFill>
                      <a:srgbClr val="C00000"/>
                    </a:solidFill>
                    <a:round/>
                    <a:headEnd/>
                    <a:tailEnd/>
                  </a:ln>
                </p:spPr>
                <p:txBody>
                  <a:bodyPr/>
                  <a:lstStyle/>
                  <a:p>
                    <a:endParaRPr lang="en-US" sz="2400" b="1">
                      <a:solidFill>
                        <a:schemeClr val="accent6">
                          <a:lumMod val="50000"/>
                        </a:schemeClr>
                      </a:solidFill>
                      <a:latin typeface="Arial Narrow" pitchFamily="34" charset="0"/>
                    </a:endParaRPr>
                  </a:p>
                </p:txBody>
              </p:sp>
            </p:grpSp>
          </p:grpSp>
          <p:sp>
            <p:nvSpPr>
              <p:cNvPr id="39" name="Line 57"/>
              <p:cNvSpPr>
                <a:spLocks noChangeShapeType="1"/>
              </p:cNvSpPr>
              <p:nvPr/>
            </p:nvSpPr>
            <p:spPr bwMode="auto">
              <a:xfrm>
                <a:off x="1824" y="3992"/>
                <a:ext cx="2784" cy="0"/>
              </a:xfrm>
              <a:prstGeom prst="line">
                <a:avLst/>
              </a:prstGeom>
              <a:noFill/>
              <a:ln w="28575">
                <a:solidFill>
                  <a:srgbClr val="FFC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40" name="Text Box 58"/>
              <p:cNvSpPr txBox="1">
                <a:spLocks noChangeArrowheads="1"/>
              </p:cNvSpPr>
              <p:nvPr/>
            </p:nvSpPr>
            <p:spPr bwMode="auto">
              <a:xfrm>
                <a:off x="2812" y="3974"/>
                <a:ext cx="754" cy="291"/>
              </a:xfrm>
              <a:prstGeom prst="rect">
                <a:avLst/>
              </a:prstGeom>
              <a:noFill/>
              <a:ln w="9525">
                <a:noFill/>
                <a:miter lim="800000"/>
                <a:headEnd/>
                <a:tailEnd/>
              </a:ln>
            </p:spPr>
            <p:txBody>
              <a:bodyPr wrap="none">
                <a:spAutoFit/>
              </a:bodyPr>
              <a:lstStyle/>
              <a:p>
                <a:r>
                  <a:rPr lang="en-US" sz="2400" b="1">
                    <a:solidFill>
                      <a:schemeClr val="accent6">
                        <a:lumMod val="50000"/>
                      </a:schemeClr>
                    </a:solidFill>
                    <a:latin typeface="Arial Narrow" pitchFamily="34" charset="0"/>
                  </a:rPr>
                  <a:t>1.00 atm</a:t>
                </a:r>
              </a:p>
            </p:txBody>
          </p:sp>
        </p:grpSp>
        <p:sp>
          <p:nvSpPr>
            <p:cNvPr id="37" name="Text Box 60"/>
            <p:cNvSpPr txBox="1">
              <a:spLocks noChangeArrowheads="1"/>
            </p:cNvSpPr>
            <p:nvPr/>
          </p:nvSpPr>
          <p:spPr bwMode="auto">
            <a:xfrm>
              <a:off x="1231" y="3768"/>
              <a:ext cx="209" cy="291"/>
            </a:xfrm>
            <a:prstGeom prst="rect">
              <a:avLst/>
            </a:prstGeom>
            <a:noFill/>
            <a:ln w="9525">
              <a:noFill/>
              <a:miter lim="800000"/>
              <a:headEnd/>
              <a:tailEnd/>
            </a:ln>
          </p:spPr>
          <p:txBody>
            <a:bodyPr wrap="none">
              <a:spAutoFit/>
            </a:bodyPr>
            <a:lstStyle/>
            <a:p>
              <a:r>
                <a:rPr lang="en-US" sz="2400" b="1">
                  <a:solidFill>
                    <a:schemeClr val="accent6">
                      <a:lumMod val="50000"/>
                    </a:schemeClr>
                  </a:solidFill>
                  <a:latin typeface="Arial Narrow" pitchFamily="34" charset="0"/>
                </a:rPr>
                <a:t>=</a:t>
              </a:r>
            </a:p>
          </p:txBody>
        </p:sp>
      </p:grpSp>
      <p:sp>
        <p:nvSpPr>
          <p:cNvPr id="46" name="Line 62"/>
          <p:cNvSpPr>
            <a:spLocks noChangeShapeType="1"/>
          </p:cNvSpPr>
          <p:nvPr/>
        </p:nvSpPr>
        <p:spPr bwMode="auto">
          <a:xfrm flipV="1">
            <a:off x="4648200" y="5702300"/>
            <a:ext cx="457200" cy="228600"/>
          </a:xfrm>
          <a:prstGeom prst="line">
            <a:avLst/>
          </a:prstGeom>
          <a:noFill/>
          <a:ln w="28575">
            <a:solidFill>
              <a:srgbClr val="FF0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47" name="Line 63"/>
          <p:cNvSpPr>
            <a:spLocks noChangeShapeType="1"/>
          </p:cNvSpPr>
          <p:nvPr/>
        </p:nvSpPr>
        <p:spPr bwMode="auto">
          <a:xfrm flipV="1">
            <a:off x="6172200" y="5854700"/>
            <a:ext cx="457200" cy="228600"/>
          </a:xfrm>
          <a:prstGeom prst="line">
            <a:avLst/>
          </a:prstGeom>
          <a:noFill/>
          <a:ln w="28575">
            <a:solidFill>
              <a:srgbClr val="FF0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48" name="Line 64"/>
          <p:cNvSpPr>
            <a:spLocks noChangeShapeType="1"/>
          </p:cNvSpPr>
          <p:nvPr/>
        </p:nvSpPr>
        <p:spPr bwMode="auto">
          <a:xfrm flipV="1">
            <a:off x="6400800" y="5549900"/>
            <a:ext cx="457200" cy="228600"/>
          </a:xfrm>
          <a:prstGeom prst="line">
            <a:avLst/>
          </a:prstGeom>
          <a:noFill/>
          <a:ln w="28575">
            <a:solidFill>
              <a:srgbClr val="FF0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49" name="Line 65"/>
          <p:cNvSpPr>
            <a:spLocks noChangeShapeType="1"/>
          </p:cNvSpPr>
          <p:nvPr/>
        </p:nvSpPr>
        <p:spPr bwMode="auto">
          <a:xfrm flipV="1">
            <a:off x="6172200" y="6235700"/>
            <a:ext cx="457200" cy="228600"/>
          </a:xfrm>
          <a:prstGeom prst="line">
            <a:avLst/>
          </a:prstGeom>
          <a:noFill/>
          <a:ln w="28575">
            <a:solidFill>
              <a:srgbClr val="FF0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50" name="Line 66"/>
          <p:cNvSpPr>
            <a:spLocks noChangeShapeType="1"/>
          </p:cNvSpPr>
          <p:nvPr/>
        </p:nvSpPr>
        <p:spPr bwMode="auto">
          <a:xfrm flipV="1">
            <a:off x="6675438" y="5859463"/>
            <a:ext cx="304800" cy="177800"/>
          </a:xfrm>
          <a:prstGeom prst="line">
            <a:avLst/>
          </a:prstGeom>
          <a:noFill/>
          <a:ln w="28575">
            <a:solidFill>
              <a:srgbClr val="FF0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51" name="Line 67"/>
          <p:cNvSpPr>
            <a:spLocks noChangeShapeType="1"/>
          </p:cNvSpPr>
          <p:nvPr/>
        </p:nvSpPr>
        <p:spPr bwMode="auto">
          <a:xfrm flipV="1">
            <a:off x="8077200" y="5676900"/>
            <a:ext cx="304800" cy="254000"/>
          </a:xfrm>
          <a:prstGeom prst="line">
            <a:avLst/>
          </a:prstGeom>
          <a:noFill/>
          <a:ln w="28575">
            <a:solidFill>
              <a:srgbClr val="FF0000"/>
            </a:solidFill>
            <a:round/>
            <a:headEnd/>
            <a:tailEnd/>
          </a:ln>
        </p:spPr>
        <p:txBody>
          <a:bodyPr/>
          <a:lstStyle/>
          <a:p>
            <a:endParaRPr lang="en-US" sz="2400" b="1">
              <a:solidFill>
                <a:schemeClr val="accent6">
                  <a:lumMod val="50000"/>
                </a:schemeClr>
              </a:solidFill>
              <a:latin typeface="Arial Narrow" pitchFamily="34" charset="0"/>
            </a:endParaRPr>
          </a:p>
        </p:txBody>
      </p:sp>
      <p:sp>
        <p:nvSpPr>
          <p:cNvPr id="52" name="Text Box 68"/>
          <p:cNvSpPr txBox="1">
            <a:spLocks noChangeArrowheads="1"/>
          </p:cNvSpPr>
          <p:nvPr/>
        </p:nvSpPr>
        <p:spPr bwMode="auto">
          <a:xfrm>
            <a:off x="8458200" y="5943600"/>
            <a:ext cx="1120820" cy="461665"/>
          </a:xfrm>
          <a:prstGeom prst="rect">
            <a:avLst/>
          </a:prstGeom>
          <a:noFill/>
          <a:ln w="9525">
            <a:noFill/>
            <a:miter lim="800000"/>
            <a:headEnd/>
            <a:tailEnd/>
          </a:ln>
        </p:spPr>
        <p:txBody>
          <a:bodyPr wrap="none">
            <a:spAutoFit/>
          </a:bodyPr>
          <a:lstStyle/>
          <a:p>
            <a:r>
              <a:rPr lang="en-US" sz="2400" b="1" dirty="0">
                <a:solidFill>
                  <a:schemeClr val="accent6">
                    <a:lumMod val="50000"/>
                  </a:schemeClr>
                </a:solidFill>
                <a:latin typeface="Arial Narrow" pitchFamily="34" charset="0"/>
              </a:rPr>
              <a:t>=</a:t>
            </a:r>
            <a:r>
              <a:rPr lang="en-US" sz="2400" b="1" dirty="0">
                <a:ln>
                  <a:solidFill>
                    <a:schemeClr val="accent6">
                      <a:lumMod val="50000"/>
                    </a:schemeClr>
                  </a:solidFill>
                </a:ln>
                <a:solidFill>
                  <a:srgbClr val="FFC000"/>
                </a:solidFill>
                <a:latin typeface="Arial Narrow" pitchFamily="34" charset="0"/>
              </a:rPr>
              <a:t> 4.76 L</a:t>
            </a:r>
          </a:p>
        </p:txBody>
      </p:sp>
      <p:pic>
        <p:nvPicPr>
          <p:cNvPr id="53" name="Picture 73"/>
          <p:cNvPicPr>
            <a:picLocks noChangeAspect="1" noChangeArrowheads="1"/>
          </p:cNvPicPr>
          <p:nvPr/>
        </p:nvPicPr>
        <p:blipFill>
          <a:blip r:embed="rId2"/>
          <a:srcRect/>
          <a:stretch>
            <a:fillRect/>
          </a:stretch>
        </p:blipFill>
        <p:spPr bwMode="auto">
          <a:xfrm>
            <a:off x="1619250" y="1223963"/>
            <a:ext cx="1676400" cy="1103312"/>
          </a:xfrm>
          <a:prstGeom prst="rect">
            <a:avLst/>
          </a:prstGeom>
          <a:solidFill>
            <a:schemeClr val="accent2"/>
          </a:solidFill>
          <a:ln w="9525">
            <a:noFill/>
            <a:miter lim="800000"/>
            <a:headEnd/>
            <a:tailEnd/>
          </a:ln>
        </p:spPr>
      </p:pic>
      <p:pic>
        <p:nvPicPr>
          <p:cNvPr id="54" name="Picture 7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95650" y="1230313"/>
            <a:ext cx="2362200" cy="1055687"/>
          </a:xfrm>
          <a:prstGeom prst="rect">
            <a:avLst/>
          </a:prstGeom>
          <a:noFill/>
          <a:ln w="9525">
            <a:noFill/>
            <a:miter lim="800000"/>
            <a:headEnd/>
            <a:tailEnd/>
          </a:ln>
        </p:spPr>
      </p:pic>
      <p:pic>
        <p:nvPicPr>
          <p:cNvPr id="55" name="Picture 7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657850" y="1228725"/>
            <a:ext cx="2362200" cy="1073150"/>
          </a:xfrm>
          <a:prstGeom prst="rect">
            <a:avLst/>
          </a:prstGeom>
          <a:noFill/>
          <a:ln w="9525">
            <a:noFill/>
            <a:miter lim="800000"/>
            <a:headEnd/>
            <a:tailEnd/>
          </a:ln>
        </p:spPr>
      </p:pic>
      <p:pic>
        <p:nvPicPr>
          <p:cNvPr id="56" name="Picture 7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8020050" y="1249363"/>
            <a:ext cx="2438400" cy="1093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descr="cha56011_ma0501"/>
          <p:cNvPicPr>
            <a:picLocks noChangeAspect="1" noChangeArrowheads="1"/>
          </p:cNvPicPr>
          <p:nvPr/>
        </p:nvPicPr>
        <p:blipFill>
          <a:blip r:embed="rId2"/>
          <a:srcRect/>
          <a:stretch>
            <a:fillRect/>
          </a:stretch>
        </p:blipFill>
        <p:spPr bwMode="auto">
          <a:xfrm>
            <a:off x="6141720" y="1905000"/>
            <a:ext cx="2514600" cy="2450123"/>
          </a:xfrm>
          <a:prstGeom prst="ellipse">
            <a:avLst/>
          </a:prstGeom>
          <a:ln>
            <a:noFill/>
          </a:ln>
          <a:effectLst>
            <a:softEdge rad="112500"/>
          </a:effectLst>
        </p:spPr>
      </p:pic>
      <p:sp>
        <p:nvSpPr>
          <p:cNvPr id="16" name="Content Placeholder 2"/>
          <p:cNvSpPr>
            <a:spLocks noGrp="1"/>
          </p:cNvSpPr>
          <p:nvPr>
            <p:ph idx="1"/>
          </p:nvPr>
        </p:nvSpPr>
        <p:spPr>
          <a:xfrm>
            <a:off x="609600" y="1103092"/>
            <a:ext cx="8229600" cy="5754907"/>
          </a:xfrm>
        </p:spPr>
        <p:txBody>
          <a:bodyPr>
            <a:normAutofit/>
          </a:bodyPr>
          <a:lstStyle/>
          <a:p>
            <a:pPr marL="0" indent="274638">
              <a:buClr>
                <a:srgbClr val="FFC000"/>
              </a:buClr>
              <a:buSzPct val="120000"/>
              <a:buFont typeface="Arial" pitchFamily="34" charset="0"/>
              <a:buChar char="•"/>
            </a:pPr>
            <a:r>
              <a:rPr lang="en-SG" sz="24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Difference between Gas and </a:t>
            </a:r>
            <a:r>
              <a:rPr lang="en-SG" sz="2400" spc="-100" dirty="0" err="1"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Vapor</a:t>
            </a:r>
            <a:r>
              <a:rPr lang="en-SG" sz="24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a:t>
            </a:r>
          </a:p>
          <a:p>
            <a:pPr marL="365125" indent="260350">
              <a:buClr>
                <a:srgbClr val="C00000"/>
              </a:buClr>
              <a:buSzPct val="80000"/>
              <a:buFont typeface="Wingdings" pitchFamily="2" charset="2"/>
              <a:buChar char="Ø"/>
            </a:pPr>
            <a:r>
              <a:rPr lang="en-SG" b="1" dirty="0" smtClean="0">
                <a:ln>
                  <a:solidFill>
                    <a:schemeClr val="bg1"/>
                  </a:solidFill>
                </a:ln>
                <a:solidFill>
                  <a:srgbClr val="FFC000"/>
                </a:solidFill>
                <a:latin typeface="Arial Narrow" pitchFamily="34" charset="0"/>
              </a:rPr>
              <a:t>Gas:  </a:t>
            </a:r>
            <a:r>
              <a:rPr lang="en-SG" b="1" dirty="0" smtClean="0">
                <a:solidFill>
                  <a:schemeClr val="accent6">
                    <a:lumMod val="50000"/>
                  </a:schemeClr>
                </a:solidFill>
                <a:latin typeface="Arial Narrow" pitchFamily="34" charset="0"/>
              </a:rPr>
              <a:t>a substance that is normally in the gaseous state at ordinary temperatures and pressures</a:t>
            </a:r>
          </a:p>
          <a:p>
            <a:pPr marL="365125" indent="260350">
              <a:buClr>
                <a:srgbClr val="C00000"/>
              </a:buClr>
              <a:buSzPct val="80000"/>
              <a:buFont typeface="Wingdings" pitchFamily="2" charset="2"/>
              <a:buChar char="Ø"/>
            </a:pPr>
            <a:r>
              <a:rPr lang="en-SG" b="1" dirty="0" smtClean="0">
                <a:ln>
                  <a:solidFill>
                    <a:schemeClr val="bg1"/>
                  </a:solidFill>
                </a:ln>
                <a:solidFill>
                  <a:srgbClr val="FFC000"/>
                </a:solidFill>
                <a:latin typeface="Arial Narrow" pitchFamily="34" charset="0"/>
              </a:rPr>
              <a:t>Vapour:</a:t>
            </a:r>
            <a:r>
              <a:rPr lang="en-SG" b="1" dirty="0" smtClean="0">
                <a:solidFill>
                  <a:srgbClr val="FFC000"/>
                </a:solidFill>
                <a:latin typeface="Arial Narrow" pitchFamily="34" charset="0"/>
              </a:rPr>
              <a:t> </a:t>
            </a:r>
            <a:r>
              <a:rPr lang="en-SG" b="1" dirty="0" smtClean="0">
                <a:solidFill>
                  <a:schemeClr val="accent6">
                    <a:lumMod val="50000"/>
                  </a:schemeClr>
                </a:solidFill>
                <a:latin typeface="Arial Narrow" pitchFamily="34" charset="0"/>
              </a:rPr>
              <a:t>the gaseous form of any </a:t>
            </a:r>
          </a:p>
          <a:p>
            <a:pPr marL="365125" indent="0">
              <a:buClr>
                <a:srgbClr val="C00000"/>
              </a:buClr>
              <a:buSzPct val="80000"/>
              <a:buNone/>
            </a:pPr>
            <a:r>
              <a:rPr lang="en-SG" b="1" dirty="0" smtClean="0">
                <a:solidFill>
                  <a:schemeClr val="accent6">
                    <a:lumMod val="50000"/>
                  </a:schemeClr>
                </a:solidFill>
                <a:latin typeface="Arial Narrow" pitchFamily="34" charset="0"/>
              </a:rPr>
              <a:t>substance that is a liquid or a solid at </a:t>
            </a:r>
          </a:p>
          <a:p>
            <a:pPr marL="365125" indent="0">
              <a:buClr>
                <a:srgbClr val="FFC000"/>
              </a:buClr>
              <a:buSzPct val="80000"/>
              <a:buNone/>
            </a:pPr>
            <a:r>
              <a:rPr lang="en-SG" b="1" dirty="0" smtClean="0">
                <a:solidFill>
                  <a:schemeClr val="accent6">
                    <a:lumMod val="50000"/>
                  </a:schemeClr>
                </a:solidFill>
                <a:latin typeface="Arial Narrow" pitchFamily="34" charset="0"/>
              </a:rPr>
              <a:t>normal temperatures and pressures</a:t>
            </a:r>
          </a:p>
          <a:p>
            <a:pPr marL="0" indent="274638">
              <a:buClr>
                <a:srgbClr val="FFC000"/>
              </a:buClr>
              <a:buSzPct val="120000"/>
              <a:buFont typeface="Arial" pitchFamily="34" charset="0"/>
              <a:buChar char="•"/>
            </a:pPr>
            <a:r>
              <a:rPr lang="en-SG" sz="24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Physical characteristic of Gases:</a:t>
            </a:r>
          </a:p>
          <a:p>
            <a:pPr marL="273050" indent="1588">
              <a:buClr>
                <a:srgbClr val="C00000"/>
              </a:buClr>
              <a:buFont typeface="Wingdings" pitchFamily="2" charset="2"/>
              <a:buChar char="Ø"/>
            </a:pPr>
            <a:r>
              <a:rPr lang="en-SG" b="1" dirty="0" smtClean="0">
                <a:solidFill>
                  <a:schemeClr val="accent6">
                    <a:lumMod val="50000"/>
                  </a:schemeClr>
                </a:solidFill>
                <a:latin typeface="Arial Narrow" pitchFamily="34" charset="0"/>
              </a:rPr>
              <a:t>  Assume volume and shape of their containers</a:t>
            </a:r>
          </a:p>
          <a:p>
            <a:pPr marL="273050" indent="1588">
              <a:buClr>
                <a:srgbClr val="C00000"/>
              </a:buClr>
              <a:buFont typeface="Wingdings" pitchFamily="2" charset="2"/>
              <a:buChar char="Ø"/>
            </a:pPr>
            <a:r>
              <a:rPr lang="en-SG" b="1" dirty="0" smtClean="0">
                <a:solidFill>
                  <a:schemeClr val="accent6">
                    <a:lumMod val="50000"/>
                  </a:schemeClr>
                </a:solidFill>
                <a:latin typeface="Arial Narrow" pitchFamily="34" charset="0"/>
              </a:rPr>
              <a:t>  The most compressible state of matter</a:t>
            </a:r>
          </a:p>
          <a:p>
            <a:pPr marL="273050" indent="1588">
              <a:buClr>
                <a:srgbClr val="C00000"/>
              </a:buClr>
              <a:buFont typeface="Wingdings" pitchFamily="2" charset="2"/>
              <a:buChar char="Ø"/>
            </a:pPr>
            <a:r>
              <a:rPr lang="en-SG" b="1" dirty="0" smtClean="0">
                <a:solidFill>
                  <a:schemeClr val="accent6">
                    <a:lumMod val="50000"/>
                  </a:schemeClr>
                </a:solidFill>
                <a:latin typeface="Arial Narrow" pitchFamily="34" charset="0"/>
              </a:rPr>
              <a:t>  Evenly and completely mix if confined to the container</a:t>
            </a:r>
          </a:p>
          <a:p>
            <a:pPr marL="273050" indent="1588">
              <a:buClr>
                <a:srgbClr val="C00000"/>
              </a:buClr>
              <a:buFont typeface="Wingdings" pitchFamily="2" charset="2"/>
              <a:buChar char="Ø"/>
            </a:pPr>
            <a:r>
              <a:rPr lang="en-SG" b="1" dirty="0" smtClean="0">
                <a:solidFill>
                  <a:schemeClr val="accent6">
                    <a:lumMod val="50000"/>
                  </a:schemeClr>
                </a:solidFill>
                <a:latin typeface="Arial Narrow" pitchFamily="34" charset="0"/>
              </a:rPr>
              <a:t>  Lower densities than liquids and solids</a:t>
            </a:r>
          </a:p>
          <a:p>
            <a:pPr>
              <a:buClr>
                <a:schemeClr val="accent5">
                  <a:lumMod val="50000"/>
                </a:schemeClr>
              </a:buClr>
            </a:pPr>
            <a:endParaRPr lang="en-US" b="1" dirty="0">
              <a:latin typeface="Arial Narrow" pitchFamily="34" charset="0"/>
            </a:endParaRPr>
          </a:p>
        </p:txBody>
      </p:sp>
      <p:sp>
        <p:nvSpPr>
          <p:cNvPr id="18" name="Text Box 7"/>
          <p:cNvSpPr txBox="1">
            <a:spLocks noChangeArrowheads="1"/>
          </p:cNvSpPr>
          <p:nvPr/>
        </p:nvSpPr>
        <p:spPr bwMode="auto">
          <a:xfrm>
            <a:off x="7010400" y="4069080"/>
            <a:ext cx="1330325" cy="381000"/>
          </a:xfrm>
          <a:prstGeom prst="rect">
            <a:avLst/>
          </a:prstGeom>
          <a:noFill/>
          <a:ln w="9525">
            <a:noFill/>
            <a:miter lim="800000"/>
            <a:headEnd/>
            <a:tailEnd/>
          </a:ln>
        </p:spPr>
        <p:txBody>
          <a:bodyPr wrap="square">
            <a:spAutoFit/>
          </a:bodyPr>
          <a:lstStyle/>
          <a:p>
            <a:r>
              <a:rPr lang="en-US" b="1" dirty="0">
                <a:solidFill>
                  <a:srgbClr val="C00000"/>
                </a:solidFill>
              </a:rPr>
              <a:t>NO</a:t>
            </a:r>
            <a:r>
              <a:rPr lang="en-US" b="1" baseline="-25000" dirty="0">
                <a:solidFill>
                  <a:srgbClr val="C00000"/>
                </a:solidFill>
              </a:rPr>
              <a:t>2</a:t>
            </a:r>
            <a:r>
              <a:rPr lang="en-US" b="1" dirty="0">
                <a:solidFill>
                  <a:srgbClr val="C00000"/>
                </a:solidFill>
              </a:rPr>
              <a:t> gas</a:t>
            </a:r>
          </a:p>
        </p:txBody>
      </p:sp>
      <p:grpSp>
        <p:nvGrpSpPr>
          <p:cNvPr id="15" name="Group 14"/>
          <p:cNvGrpSpPr/>
          <p:nvPr/>
        </p:nvGrpSpPr>
        <p:grpSpPr>
          <a:xfrm>
            <a:off x="167640" y="725176"/>
            <a:ext cx="11779883" cy="6443312"/>
            <a:chOff x="76200" y="719488"/>
            <a:chExt cx="11779883" cy="6443312"/>
          </a:xfrm>
        </p:grpSpPr>
        <p:pic>
          <p:nvPicPr>
            <p:cNvPr id="6" name="Picture 5" descr="PeriodicTable-NoBackground2.png"/>
            <p:cNvPicPr>
              <a:picLocks noChangeAspect="1"/>
            </p:cNvPicPr>
            <p:nvPr/>
          </p:nvPicPr>
          <p:blipFill>
            <a:blip r:embed="rId3"/>
            <a:stretch>
              <a:fillRect/>
            </a:stretch>
          </p:blipFill>
          <p:spPr>
            <a:xfrm>
              <a:off x="76200" y="719488"/>
              <a:ext cx="11779883" cy="6443312"/>
            </a:xfrm>
            <a:prstGeom prst="rect">
              <a:avLst/>
            </a:prstGeom>
          </p:spPr>
        </p:pic>
        <p:sp>
          <p:nvSpPr>
            <p:cNvPr id="11" name="Rectangle 10"/>
            <p:cNvSpPr/>
            <p:nvPr/>
          </p:nvSpPr>
          <p:spPr>
            <a:xfrm>
              <a:off x="944880" y="1036320"/>
              <a:ext cx="563880" cy="56388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875520" y="1615440"/>
              <a:ext cx="563880" cy="1143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439400" y="1051560"/>
              <a:ext cx="563880" cy="330708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793480" y="1630680"/>
              <a:ext cx="1097280" cy="56388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p:cNvGraphicFramePr>
            <a:graphicFrameLocks noGrp="1"/>
          </p:cNvGraphicFramePr>
          <p:nvPr/>
        </p:nvGraphicFramePr>
        <p:xfrm>
          <a:off x="8930637" y="1102118"/>
          <a:ext cx="2834642" cy="5217160"/>
        </p:xfrm>
        <a:graphic>
          <a:graphicData uri="http://schemas.openxmlformats.org/drawingml/2006/table">
            <a:tbl>
              <a:tblPr firstRow="1" bandRow="1">
                <a:effectLst>
                  <a:outerShdw blurRad="63500" sx="102000" sy="102000" algn="ctr" rotWithShape="0">
                    <a:prstClr val="black">
                      <a:alpha val="40000"/>
                    </a:prstClr>
                  </a:outerShdw>
                </a:effectLst>
                <a:tableStyleId>{9D7B26C5-4107-4FEC-AEDC-1716B250A1EF}</a:tableStyleId>
              </a:tblPr>
              <a:tblGrid>
                <a:gridCol w="1417321"/>
                <a:gridCol w="1417321"/>
              </a:tblGrid>
              <a:tr h="370840">
                <a:tc gridSpan="2">
                  <a:txBody>
                    <a:bodyPr/>
                    <a:lstStyle/>
                    <a:p>
                      <a:pPr algn="ctr"/>
                      <a:r>
                        <a:rPr kumimoji="0" lang="en-US" sz="2000" kern="1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Gases @ 1 </a:t>
                      </a:r>
                      <a:r>
                        <a:rPr kumimoji="0" lang="en-US" sz="2000" kern="1200" spc="-100" dirty="0" err="1"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atm</a:t>
                      </a:r>
                      <a:r>
                        <a:rPr kumimoji="0" lang="en-US" sz="2000" kern="1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 and 25 </a:t>
                      </a:r>
                      <a:r>
                        <a:rPr kumimoji="0" lang="en-US" sz="2000" kern="1200" spc="-100" baseline="30000" dirty="0" err="1"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Arial Narrow" pitchFamily="34" charset="0"/>
                          <a:ea typeface="+mj-ea"/>
                          <a:cs typeface="+mj-cs"/>
                        </a:rPr>
                        <a:t>o</a:t>
                      </a:r>
                      <a:r>
                        <a:rPr kumimoji="0" lang="en-US" sz="2000" kern="1200" spc="-100" dirty="0" err="1"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C</a:t>
                      </a:r>
                      <a:endParaRPr kumimoji="0" lang="en-US" sz="2000" kern="1200" spc="-100" dirty="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endParaRPr>
                    </a:p>
                  </a:txBody>
                  <a:tcPr>
                    <a:lnB w="12700" cap="flat" cmpd="sng" algn="ctr">
                      <a:solidFill>
                        <a:schemeClr val="tx1"/>
                      </a:solidFill>
                      <a:prstDash val="solid"/>
                      <a:round/>
                      <a:headEnd type="none" w="med" len="med"/>
                      <a:tailEnd type="none" w="med" len="med"/>
                    </a:lnB>
                    <a:solidFill>
                      <a:schemeClr val="bg1">
                        <a:lumMod val="65000"/>
                        <a:lumOff val="3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smtClean="0">
                          <a:solidFill>
                            <a:srgbClr val="FFC000"/>
                          </a:solidFill>
                          <a:latin typeface="Arial Narrow" pitchFamily="34" charset="0"/>
                        </a:rPr>
                        <a:t>Elements</a:t>
                      </a:r>
                      <a:endParaRPr lang="en-US" sz="1800" b="1" dirty="0">
                        <a:solidFill>
                          <a:srgbClr val="FFC000"/>
                        </a:solidFill>
                        <a:latin typeface="Arial Narrow"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pPr algn="ctr"/>
                      <a:r>
                        <a:rPr lang="en-US" sz="1800" b="1" dirty="0" smtClean="0">
                          <a:solidFill>
                            <a:srgbClr val="FFC000"/>
                          </a:solidFill>
                          <a:latin typeface="Arial Narrow" pitchFamily="34" charset="0"/>
                        </a:rPr>
                        <a:t>Compounds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r>
              <a:tr h="370840">
                <a:tc>
                  <a:txBody>
                    <a:bodyPr/>
                    <a:lstStyle/>
                    <a:p>
                      <a:pPr algn="ctr"/>
                      <a:r>
                        <a:rPr lang="en-US" sz="1800" b="1" dirty="0" err="1" smtClean="0">
                          <a:solidFill>
                            <a:schemeClr val="accent6">
                              <a:lumMod val="50000"/>
                            </a:schemeClr>
                          </a:solidFill>
                          <a:latin typeface="Arial Narrow" pitchFamily="34" charset="0"/>
                        </a:rPr>
                        <a:t>H</a:t>
                      </a:r>
                      <a:r>
                        <a:rPr lang="en-US" sz="1800" b="1" baseline="-25000" dirty="0" err="1" smtClean="0">
                          <a:solidFill>
                            <a:schemeClr val="accent6">
                              <a:lumMod val="50000"/>
                            </a:schemeClr>
                          </a:solidFill>
                          <a:latin typeface="Arial Narrow" pitchFamily="34" charset="0"/>
                        </a:rPr>
                        <a:t>2</a:t>
                      </a:r>
                      <a:r>
                        <a:rPr lang="en-US" sz="1800" b="1" dirty="0" smtClean="0">
                          <a:solidFill>
                            <a:schemeClr val="accent6">
                              <a:lumMod val="50000"/>
                            </a:schemeClr>
                          </a:solidFill>
                          <a:latin typeface="Arial Narrow" pitchFamily="34" charset="0"/>
                        </a:rPr>
                        <a:t> </a:t>
                      </a:r>
                      <a:endParaRPr lang="en-US" sz="1800" b="1"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1" dirty="0" err="1" smtClean="0">
                          <a:solidFill>
                            <a:schemeClr val="accent6">
                              <a:lumMod val="50000"/>
                            </a:schemeClr>
                          </a:solidFill>
                          <a:latin typeface="Arial Narrow" pitchFamily="34" charset="0"/>
                        </a:rPr>
                        <a:t>HF</a:t>
                      </a:r>
                      <a:endParaRPr lang="en-US" sz="1800" b="1" dirty="0">
                        <a:solidFill>
                          <a:schemeClr val="accent6">
                            <a:lumMod val="50000"/>
                          </a:schemeClr>
                        </a:solidFill>
                        <a:latin typeface="Arial Narrow"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370840">
                <a:tc>
                  <a:txBody>
                    <a:bodyPr/>
                    <a:lstStyle/>
                    <a:p>
                      <a:pPr algn="ctr"/>
                      <a:r>
                        <a:rPr lang="en-US" sz="1800" b="1" dirty="0" err="1" smtClean="0">
                          <a:solidFill>
                            <a:schemeClr val="accent6">
                              <a:lumMod val="50000"/>
                            </a:schemeClr>
                          </a:solidFill>
                          <a:latin typeface="Arial Narrow" pitchFamily="34" charset="0"/>
                        </a:rPr>
                        <a:t>N</a:t>
                      </a:r>
                      <a:r>
                        <a:rPr lang="en-US" sz="1800" b="1" baseline="-25000" dirty="0" err="1" smtClean="0">
                          <a:solidFill>
                            <a:schemeClr val="accent6">
                              <a:lumMod val="50000"/>
                            </a:schemeClr>
                          </a:solidFill>
                          <a:latin typeface="Arial Narrow" pitchFamily="34" charset="0"/>
                        </a:rPr>
                        <a:t>2</a:t>
                      </a:r>
                      <a:r>
                        <a:rPr lang="en-US" sz="1800" b="1" dirty="0" smtClean="0">
                          <a:solidFill>
                            <a:schemeClr val="accent6">
                              <a:lumMod val="50000"/>
                            </a:schemeClr>
                          </a:solidFill>
                          <a:latin typeface="Arial Narrow" pitchFamily="34" charset="0"/>
                        </a:rPr>
                        <a:t> </a:t>
                      </a:r>
                      <a:endParaRPr lang="en-US" sz="1800" b="1"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sz="1800" b="1" dirty="0" err="1" smtClean="0">
                          <a:solidFill>
                            <a:schemeClr val="accent6">
                              <a:lumMod val="50000"/>
                            </a:schemeClr>
                          </a:solidFill>
                          <a:latin typeface="Arial Narrow" pitchFamily="34" charset="0"/>
                        </a:rPr>
                        <a:t>HCl</a:t>
                      </a:r>
                      <a:endParaRPr lang="en-US" sz="1800" b="1" dirty="0">
                        <a:solidFill>
                          <a:schemeClr val="accent6">
                            <a:lumMod val="50000"/>
                          </a:schemeClr>
                        </a:solidFill>
                        <a:latin typeface="Arial Narrow" pitchFamily="34" charset="0"/>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err="1" smtClean="0">
                          <a:solidFill>
                            <a:schemeClr val="accent6">
                              <a:lumMod val="50000"/>
                            </a:schemeClr>
                          </a:solidFill>
                          <a:latin typeface="Arial Narrow" pitchFamily="34" charset="0"/>
                        </a:rPr>
                        <a:t>O</a:t>
                      </a:r>
                      <a:r>
                        <a:rPr lang="en-US" sz="1800" b="1" baseline="-25000" dirty="0" err="1" smtClean="0">
                          <a:solidFill>
                            <a:schemeClr val="accent6">
                              <a:lumMod val="50000"/>
                            </a:schemeClr>
                          </a:solidFill>
                          <a:latin typeface="Arial Narrow" pitchFamily="34" charset="0"/>
                        </a:rPr>
                        <a:t>2</a:t>
                      </a:r>
                      <a:r>
                        <a:rPr lang="en-US" sz="1800" b="1" baseline="-25000" dirty="0" smtClean="0">
                          <a:solidFill>
                            <a:schemeClr val="accent6">
                              <a:lumMod val="50000"/>
                            </a:schemeClr>
                          </a:solidFill>
                          <a:latin typeface="Arial Narrow" pitchFamily="34" charset="0"/>
                        </a:rPr>
                        <a:t> </a:t>
                      </a:r>
                      <a:endParaRPr lang="en-US" sz="1800" b="1" baseline="-25000"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sz="1800" b="1" dirty="0" err="1" smtClean="0">
                          <a:solidFill>
                            <a:schemeClr val="accent6">
                              <a:lumMod val="50000"/>
                            </a:schemeClr>
                          </a:solidFill>
                          <a:latin typeface="Arial Narrow" pitchFamily="34" charset="0"/>
                        </a:rPr>
                        <a:t>HBr</a:t>
                      </a:r>
                      <a:endParaRPr lang="en-US" sz="1800" b="1" dirty="0">
                        <a:solidFill>
                          <a:schemeClr val="accent6">
                            <a:lumMod val="50000"/>
                          </a:schemeClr>
                        </a:solidFill>
                        <a:latin typeface="Arial Narrow" pitchFamily="34" charset="0"/>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err="1" smtClean="0">
                          <a:solidFill>
                            <a:schemeClr val="accent6">
                              <a:lumMod val="50000"/>
                            </a:schemeClr>
                          </a:solidFill>
                          <a:latin typeface="Arial Narrow" pitchFamily="34" charset="0"/>
                        </a:rPr>
                        <a:t>O</a:t>
                      </a:r>
                      <a:r>
                        <a:rPr lang="en-US" sz="1800" b="1" baseline="-25000" dirty="0" err="1" smtClean="0">
                          <a:solidFill>
                            <a:schemeClr val="accent6">
                              <a:lumMod val="50000"/>
                            </a:schemeClr>
                          </a:solidFill>
                          <a:latin typeface="Arial Narrow" pitchFamily="34" charset="0"/>
                        </a:rPr>
                        <a:t>3</a:t>
                      </a:r>
                      <a:r>
                        <a:rPr lang="en-US" sz="1800" b="1" baseline="0" dirty="0" smtClean="0">
                          <a:solidFill>
                            <a:schemeClr val="accent6">
                              <a:lumMod val="50000"/>
                            </a:schemeClr>
                          </a:solidFill>
                          <a:latin typeface="Arial Narrow" pitchFamily="34" charset="0"/>
                        </a:rPr>
                        <a:t> </a:t>
                      </a:r>
                      <a:endParaRPr lang="en-US" sz="1800" b="1"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marL="0" algn="ctr" rtl="0" eaLnBrk="1" latinLnBrk="0" hangingPunct="1"/>
                      <a:r>
                        <a:rPr kumimoji="0" lang="en-US" sz="1800" b="1" kern="1200" dirty="0" smtClean="0">
                          <a:solidFill>
                            <a:schemeClr val="accent6">
                              <a:lumMod val="50000"/>
                            </a:schemeClr>
                          </a:solidFill>
                          <a:latin typeface="Arial Narrow" pitchFamily="34" charset="0"/>
                          <a:ea typeface="+mn-ea"/>
                          <a:cs typeface="+mn-cs"/>
                        </a:rPr>
                        <a:t>CO</a:t>
                      </a:r>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err="1" smtClean="0">
                          <a:solidFill>
                            <a:schemeClr val="accent6">
                              <a:lumMod val="50000"/>
                            </a:schemeClr>
                          </a:solidFill>
                          <a:latin typeface="Arial Narrow" pitchFamily="34" charset="0"/>
                        </a:rPr>
                        <a:t>F</a:t>
                      </a:r>
                      <a:r>
                        <a:rPr lang="en-US" sz="1800" b="1" baseline="-25000" dirty="0" err="1" smtClean="0">
                          <a:solidFill>
                            <a:schemeClr val="accent6">
                              <a:lumMod val="50000"/>
                            </a:schemeClr>
                          </a:solidFill>
                          <a:latin typeface="Arial Narrow" pitchFamily="34" charset="0"/>
                        </a:rPr>
                        <a:t>2</a:t>
                      </a:r>
                      <a:r>
                        <a:rPr lang="en-US" sz="1800" b="1" dirty="0" smtClean="0">
                          <a:solidFill>
                            <a:schemeClr val="accent6">
                              <a:lumMod val="50000"/>
                            </a:schemeClr>
                          </a:solidFill>
                          <a:latin typeface="Arial Narrow" pitchFamily="34" charset="0"/>
                        </a:rPr>
                        <a:t> </a:t>
                      </a:r>
                      <a:endParaRPr lang="en-US" sz="1800" b="1"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marL="0" algn="ctr" rtl="0" eaLnBrk="1" latinLnBrk="0" hangingPunct="1"/>
                      <a:r>
                        <a:rPr kumimoji="0" lang="en-US" sz="1800" b="1" kern="1200" dirty="0" smtClean="0">
                          <a:solidFill>
                            <a:schemeClr val="accent6">
                              <a:lumMod val="50000"/>
                            </a:schemeClr>
                          </a:solidFill>
                          <a:latin typeface="Arial Narrow" pitchFamily="34" charset="0"/>
                          <a:ea typeface="+mn-ea"/>
                          <a:cs typeface="+mn-cs"/>
                        </a:rPr>
                        <a:t>CO</a:t>
                      </a:r>
                      <a:r>
                        <a:rPr kumimoji="0" lang="en-US" sz="1800" b="1" kern="1200" baseline="-25000" dirty="0" smtClean="0">
                          <a:solidFill>
                            <a:schemeClr val="accent6">
                              <a:lumMod val="50000"/>
                            </a:schemeClr>
                          </a:solidFill>
                          <a:latin typeface="Arial Narrow" pitchFamily="34" charset="0"/>
                          <a:ea typeface="+mn-ea"/>
                          <a:cs typeface="+mn-cs"/>
                        </a:rPr>
                        <a:t>2</a:t>
                      </a:r>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err="1" smtClean="0">
                          <a:solidFill>
                            <a:schemeClr val="accent6">
                              <a:lumMod val="50000"/>
                            </a:schemeClr>
                          </a:solidFill>
                          <a:latin typeface="Arial Narrow" pitchFamily="34" charset="0"/>
                        </a:rPr>
                        <a:t>Cl</a:t>
                      </a:r>
                      <a:r>
                        <a:rPr lang="en-US" sz="1800" b="1" baseline="-25000" dirty="0" err="1" smtClean="0">
                          <a:solidFill>
                            <a:schemeClr val="accent6">
                              <a:lumMod val="50000"/>
                            </a:schemeClr>
                          </a:solidFill>
                          <a:latin typeface="Arial Narrow" pitchFamily="34" charset="0"/>
                        </a:rPr>
                        <a:t>2</a:t>
                      </a:r>
                      <a:r>
                        <a:rPr lang="en-US" sz="1800" b="1" baseline="-25000" dirty="0" smtClean="0">
                          <a:solidFill>
                            <a:schemeClr val="accent6">
                              <a:lumMod val="50000"/>
                            </a:schemeClr>
                          </a:solidFill>
                          <a:latin typeface="Arial Narrow" pitchFamily="34" charset="0"/>
                        </a:rPr>
                        <a:t> </a:t>
                      </a:r>
                      <a:endParaRPr lang="en-US" sz="1800" b="1" baseline="-25000"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marL="0" algn="ctr" rtl="0" eaLnBrk="1" latinLnBrk="0" hangingPunct="1"/>
                      <a:r>
                        <a:rPr kumimoji="0" lang="en-US" sz="1800" b="1" kern="1200" dirty="0" err="1" smtClean="0">
                          <a:solidFill>
                            <a:schemeClr val="accent6">
                              <a:lumMod val="50000"/>
                            </a:schemeClr>
                          </a:solidFill>
                          <a:latin typeface="Arial Narrow" pitchFamily="34" charset="0"/>
                          <a:ea typeface="+mn-ea"/>
                          <a:cs typeface="+mn-cs"/>
                        </a:rPr>
                        <a:t>NH</a:t>
                      </a:r>
                      <a:r>
                        <a:rPr kumimoji="0" lang="en-US" sz="1800" b="1" kern="1200" baseline="-25000" dirty="0" err="1" smtClean="0">
                          <a:solidFill>
                            <a:schemeClr val="accent6">
                              <a:lumMod val="50000"/>
                            </a:schemeClr>
                          </a:solidFill>
                          <a:latin typeface="Arial Narrow" pitchFamily="34" charset="0"/>
                          <a:ea typeface="+mn-ea"/>
                          <a:cs typeface="+mn-cs"/>
                        </a:rPr>
                        <a:t>3</a:t>
                      </a:r>
                      <a:endParaRPr kumimoji="0" lang="en-US" sz="1800" b="1" kern="1200" baseline="-25000" dirty="0" smtClean="0">
                        <a:solidFill>
                          <a:schemeClr val="accent6">
                            <a:lumMod val="50000"/>
                          </a:schemeClr>
                        </a:solidFill>
                        <a:latin typeface="Arial Narrow" pitchFamily="34" charset="0"/>
                        <a:ea typeface="+mn-ea"/>
                        <a:cs typeface="+mn-cs"/>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smtClean="0">
                          <a:solidFill>
                            <a:schemeClr val="accent6">
                              <a:lumMod val="50000"/>
                            </a:schemeClr>
                          </a:solidFill>
                          <a:latin typeface="Arial Narrow" pitchFamily="34" charset="0"/>
                        </a:rPr>
                        <a:t>He</a:t>
                      </a:r>
                      <a:endParaRPr lang="en-US" sz="1800" b="1"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marL="0" algn="ctr" rtl="0" eaLnBrk="1" latinLnBrk="0" hangingPunct="1"/>
                      <a:r>
                        <a:rPr kumimoji="0" lang="en-US" sz="1800" b="1" kern="1200" dirty="0" smtClean="0">
                          <a:solidFill>
                            <a:schemeClr val="accent6">
                              <a:lumMod val="50000"/>
                            </a:schemeClr>
                          </a:solidFill>
                          <a:latin typeface="Arial Narrow" pitchFamily="34" charset="0"/>
                          <a:ea typeface="+mn-ea"/>
                          <a:cs typeface="+mn-cs"/>
                        </a:rPr>
                        <a:t>NO</a:t>
                      </a:r>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smtClean="0">
                          <a:solidFill>
                            <a:schemeClr val="accent6">
                              <a:lumMod val="50000"/>
                            </a:schemeClr>
                          </a:solidFill>
                          <a:latin typeface="Arial Narrow" pitchFamily="34" charset="0"/>
                        </a:rPr>
                        <a:t>Ne</a:t>
                      </a:r>
                      <a:endParaRPr lang="en-US" sz="1800" b="1"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marL="0" algn="ctr" rtl="0" eaLnBrk="1" latinLnBrk="0" hangingPunct="1"/>
                      <a:r>
                        <a:rPr kumimoji="0" lang="en-US" sz="1800" b="1" kern="1200" dirty="0" err="1" smtClean="0">
                          <a:solidFill>
                            <a:schemeClr val="accent6">
                              <a:lumMod val="50000"/>
                            </a:schemeClr>
                          </a:solidFill>
                          <a:latin typeface="Arial Narrow" pitchFamily="34" charset="0"/>
                          <a:ea typeface="+mn-ea"/>
                          <a:cs typeface="+mn-cs"/>
                        </a:rPr>
                        <a:t>NO</a:t>
                      </a:r>
                      <a:r>
                        <a:rPr kumimoji="0" lang="en-US" sz="1800" b="1" kern="1200" baseline="-25000" dirty="0" err="1" smtClean="0">
                          <a:solidFill>
                            <a:schemeClr val="accent6">
                              <a:lumMod val="50000"/>
                            </a:schemeClr>
                          </a:solidFill>
                          <a:latin typeface="Arial Narrow" pitchFamily="34" charset="0"/>
                          <a:ea typeface="+mn-ea"/>
                          <a:cs typeface="+mn-cs"/>
                        </a:rPr>
                        <a:t>2</a:t>
                      </a:r>
                      <a:endParaRPr kumimoji="0" lang="en-US" sz="1800" b="1" kern="1200" baseline="-25000" dirty="0" smtClean="0">
                        <a:solidFill>
                          <a:schemeClr val="accent6">
                            <a:lumMod val="50000"/>
                          </a:schemeClr>
                        </a:solidFill>
                        <a:latin typeface="Arial Narrow" pitchFamily="34" charset="0"/>
                        <a:ea typeface="+mn-ea"/>
                        <a:cs typeface="+mn-cs"/>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err="1" smtClean="0">
                          <a:solidFill>
                            <a:schemeClr val="accent6">
                              <a:lumMod val="50000"/>
                            </a:schemeClr>
                          </a:solidFill>
                          <a:latin typeface="Arial Narrow" pitchFamily="34" charset="0"/>
                        </a:rPr>
                        <a:t>Ar</a:t>
                      </a:r>
                      <a:endParaRPr lang="en-US" sz="1800" b="1"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marL="0" algn="ctr" rtl="0" eaLnBrk="1" latinLnBrk="0" hangingPunct="1"/>
                      <a:r>
                        <a:rPr kumimoji="0" lang="en-US" sz="1800" b="1" kern="1200" dirty="0" err="1" smtClean="0">
                          <a:solidFill>
                            <a:schemeClr val="accent6">
                              <a:lumMod val="50000"/>
                            </a:schemeClr>
                          </a:solidFill>
                          <a:latin typeface="Arial Narrow" pitchFamily="34" charset="0"/>
                          <a:ea typeface="+mn-ea"/>
                          <a:cs typeface="+mn-cs"/>
                        </a:rPr>
                        <a:t>N</a:t>
                      </a:r>
                      <a:r>
                        <a:rPr kumimoji="0" lang="en-US" sz="1800" b="1" kern="1200" baseline="-25000" dirty="0" err="1" smtClean="0">
                          <a:solidFill>
                            <a:schemeClr val="accent6">
                              <a:lumMod val="50000"/>
                            </a:schemeClr>
                          </a:solidFill>
                          <a:latin typeface="Arial Narrow" pitchFamily="34" charset="0"/>
                          <a:ea typeface="+mn-ea"/>
                          <a:cs typeface="+mn-cs"/>
                        </a:rPr>
                        <a:t>2</a:t>
                      </a:r>
                      <a:r>
                        <a:rPr kumimoji="0" lang="en-US" sz="1800" b="1" kern="1200" dirty="0" err="1" smtClean="0">
                          <a:solidFill>
                            <a:schemeClr val="accent6">
                              <a:lumMod val="50000"/>
                            </a:schemeClr>
                          </a:solidFill>
                          <a:latin typeface="Arial Narrow" pitchFamily="34" charset="0"/>
                          <a:ea typeface="+mn-ea"/>
                          <a:cs typeface="+mn-cs"/>
                        </a:rPr>
                        <a:t>O</a:t>
                      </a:r>
                      <a:endParaRPr kumimoji="0" lang="en-US" sz="1800" b="1" kern="1200" dirty="0" smtClean="0">
                        <a:solidFill>
                          <a:schemeClr val="accent6">
                            <a:lumMod val="50000"/>
                          </a:schemeClr>
                        </a:solidFill>
                        <a:latin typeface="Arial Narrow" pitchFamily="34" charset="0"/>
                        <a:ea typeface="+mn-ea"/>
                        <a:cs typeface="+mn-cs"/>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smtClean="0">
                          <a:solidFill>
                            <a:schemeClr val="accent6">
                              <a:lumMod val="50000"/>
                            </a:schemeClr>
                          </a:solidFill>
                          <a:latin typeface="Arial Narrow" pitchFamily="34" charset="0"/>
                        </a:rPr>
                        <a:t>Kr</a:t>
                      </a:r>
                      <a:endParaRPr lang="en-US" sz="1800" b="1"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marL="0" algn="ctr" rtl="0" eaLnBrk="1" latinLnBrk="0" hangingPunct="1"/>
                      <a:r>
                        <a:rPr kumimoji="0" lang="en-US" sz="1800" b="1" kern="1200" dirty="0" err="1" smtClean="0">
                          <a:solidFill>
                            <a:schemeClr val="accent6">
                              <a:lumMod val="50000"/>
                            </a:schemeClr>
                          </a:solidFill>
                          <a:latin typeface="Arial Narrow" pitchFamily="34" charset="0"/>
                          <a:ea typeface="+mn-ea"/>
                          <a:cs typeface="+mn-cs"/>
                        </a:rPr>
                        <a:t>SO</a:t>
                      </a:r>
                      <a:r>
                        <a:rPr kumimoji="0" lang="en-US" sz="1800" b="1" kern="1200" baseline="-25000" dirty="0" err="1" smtClean="0">
                          <a:solidFill>
                            <a:schemeClr val="accent6">
                              <a:lumMod val="50000"/>
                            </a:schemeClr>
                          </a:solidFill>
                          <a:latin typeface="Arial Narrow" pitchFamily="34" charset="0"/>
                          <a:ea typeface="+mn-ea"/>
                          <a:cs typeface="+mn-cs"/>
                        </a:rPr>
                        <a:t>2</a:t>
                      </a:r>
                      <a:endParaRPr kumimoji="0" lang="en-US" sz="1800" b="1" kern="1200" baseline="-25000" dirty="0" smtClean="0">
                        <a:solidFill>
                          <a:schemeClr val="accent6">
                            <a:lumMod val="50000"/>
                          </a:schemeClr>
                        </a:solidFill>
                        <a:latin typeface="Arial Narrow" pitchFamily="34" charset="0"/>
                        <a:ea typeface="+mn-ea"/>
                        <a:cs typeface="+mn-cs"/>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err="1" smtClean="0">
                          <a:solidFill>
                            <a:schemeClr val="accent6">
                              <a:lumMod val="50000"/>
                            </a:schemeClr>
                          </a:solidFill>
                          <a:latin typeface="Arial Narrow" pitchFamily="34" charset="0"/>
                        </a:rPr>
                        <a:t>Xe</a:t>
                      </a:r>
                      <a:endParaRPr lang="en-US" sz="1800" b="1"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marL="0" algn="ctr" rtl="0" eaLnBrk="1" latinLnBrk="0" hangingPunct="1"/>
                      <a:r>
                        <a:rPr kumimoji="0" lang="en-US" sz="1800" b="1" kern="1200" dirty="0" err="1" smtClean="0">
                          <a:solidFill>
                            <a:schemeClr val="accent6">
                              <a:lumMod val="50000"/>
                            </a:schemeClr>
                          </a:solidFill>
                          <a:latin typeface="Arial Narrow" pitchFamily="34" charset="0"/>
                          <a:ea typeface="+mn-ea"/>
                          <a:cs typeface="+mn-cs"/>
                        </a:rPr>
                        <a:t>H</a:t>
                      </a:r>
                      <a:r>
                        <a:rPr kumimoji="0" lang="en-US" sz="1800" b="1" kern="1200" baseline="-25000" dirty="0" err="1" smtClean="0">
                          <a:solidFill>
                            <a:schemeClr val="accent6">
                              <a:lumMod val="50000"/>
                            </a:schemeClr>
                          </a:solidFill>
                          <a:latin typeface="Arial Narrow" pitchFamily="34" charset="0"/>
                          <a:ea typeface="+mn-ea"/>
                          <a:cs typeface="+mn-cs"/>
                        </a:rPr>
                        <a:t>2</a:t>
                      </a:r>
                      <a:r>
                        <a:rPr kumimoji="0" lang="en-US" sz="1800" b="1" kern="1200" dirty="0" err="1" smtClean="0">
                          <a:solidFill>
                            <a:schemeClr val="accent6">
                              <a:lumMod val="50000"/>
                            </a:schemeClr>
                          </a:solidFill>
                          <a:latin typeface="Arial Narrow" pitchFamily="34" charset="0"/>
                          <a:ea typeface="+mn-ea"/>
                          <a:cs typeface="+mn-cs"/>
                        </a:rPr>
                        <a:t>S</a:t>
                      </a:r>
                      <a:endParaRPr kumimoji="0" lang="en-US" sz="1800" b="1" kern="1200" dirty="0" smtClean="0">
                        <a:solidFill>
                          <a:schemeClr val="accent6">
                            <a:lumMod val="50000"/>
                          </a:schemeClr>
                        </a:solidFill>
                        <a:latin typeface="Arial Narrow" pitchFamily="34" charset="0"/>
                        <a:ea typeface="+mn-ea"/>
                        <a:cs typeface="+mn-cs"/>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sz="1800" b="1" dirty="0" err="1" smtClean="0">
                          <a:solidFill>
                            <a:schemeClr val="accent6">
                              <a:lumMod val="50000"/>
                            </a:schemeClr>
                          </a:solidFill>
                          <a:latin typeface="Arial Narrow" pitchFamily="34" charset="0"/>
                        </a:rPr>
                        <a:t>Rn</a:t>
                      </a:r>
                      <a:endParaRPr lang="en-US" sz="1800" b="1" dirty="0">
                        <a:solidFill>
                          <a:schemeClr val="accent6">
                            <a:lumMod val="50000"/>
                          </a:schemeClr>
                        </a:solidFill>
                        <a:latin typeface="Arial Narrow" pitchFamily="34" charset="0"/>
                      </a:endParaRPr>
                    </a:p>
                  </a:txBody>
                  <a:tcPr>
                    <a:lnR w="12700" cap="flat" cmpd="sng" algn="ctr">
                      <a:solidFill>
                        <a:schemeClr val="tx1"/>
                      </a:solidFill>
                      <a:prstDash val="solid"/>
                      <a:round/>
                      <a:headEnd type="none" w="med" len="med"/>
                      <a:tailEnd type="none" w="med" len="med"/>
                    </a:lnR>
                  </a:tcPr>
                </a:tc>
                <a:tc>
                  <a:txBody>
                    <a:bodyPr/>
                    <a:lstStyle/>
                    <a:p>
                      <a:pPr marL="0" algn="ctr" rtl="0" eaLnBrk="1" latinLnBrk="0" hangingPunct="1"/>
                      <a:r>
                        <a:rPr kumimoji="0" lang="en-US" sz="1800" b="1" kern="1200" dirty="0" err="1" smtClean="0">
                          <a:solidFill>
                            <a:schemeClr val="accent6">
                              <a:lumMod val="50000"/>
                            </a:schemeClr>
                          </a:solidFill>
                          <a:latin typeface="Arial Narrow" pitchFamily="34" charset="0"/>
                          <a:ea typeface="+mn-ea"/>
                          <a:cs typeface="+mn-cs"/>
                        </a:rPr>
                        <a:t>HCN</a:t>
                      </a:r>
                      <a:endParaRPr kumimoji="0" lang="en-US" sz="1800" b="1" kern="1200" dirty="0" smtClean="0">
                        <a:solidFill>
                          <a:schemeClr val="accent6">
                            <a:lumMod val="50000"/>
                          </a:schemeClr>
                        </a:solidFill>
                        <a:latin typeface="Arial Narrow" pitchFamily="34" charset="0"/>
                        <a:ea typeface="+mn-ea"/>
                        <a:cs typeface="+mn-cs"/>
                      </a:endParaRPr>
                    </a:p>
                  </a:txBody>
                  <a:tcPr>
                    <a:lnL w="12700" cap="flat" cmpd="sng" algn="ctr">
                      <a:solidFill>
                        <a:schemeClr val="tx1"/>
                      </a:solidFill>
                      <a:prstDash val="solid"/>
                      <a:round/>
                      <a:headEnd type="none" w="med" len="med"/>
                      <a:tailEnd type="none" w="med" len="med"/>
                    </a:lnL>
                  </a:tcPr>
                </a:tc>
              </a:tr>
            </a:tbl>
          </a:graphicData>
        </a:graphic>
      </p:graphicFrame>
      <p:sp>
        <p:nvSpPr>
          <p:cNvPr id="4" name="Title 1"/>
          <p:cNvSpPr>
            <a:spLocks noGrp="1"/>
          </p:cNvSpPr>
          <p:nvPr>
            <p:ph type="title"/>
          </p:nvPr>
        </p:nvSpPr>
        <p:spPr>
          <a:xfrm>
            <a:off x="0" y="0"/>
            <a:ext cx="12192000" cy="1023258"/>
          </a:xfrm>
        </p:spPr>
        <p:txBody>
          <a:bodyPr/>
          <a:lstStyle/>
          <a:p>
            <a:pPr algn="ctr"/>
            <a:r>
              <a:rPr b="1" smtClean="0">
                <a:solidFill>
                  <a:srgbClr val="C00000"/>
                </a:solidFill>
              </a:rPr>
              <a:t>Introduction</a:t>
            </a:r>
            <a:endParaRPr 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6">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6">
                                            <p:txEl>
                                              <p:pRg st="3" end="3"/>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6">
                                            <p:txEl>
                                              <p:pRg st="4" end="4"/>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6">
                                            <p:txEl>
                                              <p:pRg st="5" end="5"/>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6">
                                            <p:txEl>
                                              <p:pRg st="6" end="6"/>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6">
                                            <p:txEl>
                                              <p:pRg st="7" end="7"/>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6">
                                            <p:txEl>
                                              <p:pRg st="8" end="8"/>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6">
                                            <p:txEl>
                                              <p:pRg st="9" end="9"/>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
                                        </p:tgtEl>
                                        <p:attrNameLst>
                                          <p:attrName>style.visibility</p:attrName>
                                        </p:attrNameLst>
                                      </p:cBhvr>
                                      <p:to>
                                        <p:strVal val="hidden"/>
                                      </p:to>
                                    </p:set>
                                  </p:childTnLst>
                                </p:cTn>
                              </p:par>
                              <p:par>
                                <p:cTn id="31" presetID="14" presetClass="entr" presetSubtype="1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Dalton’s Law of Partial Pressures</a:t>
            </a:r>
          </a:p>
        </p:txBody>
      </p:sp>
      <p:sp>
        <p:nvSpPr>
          <p:cNvPr id="26628" name="Text Box 4"/>
          <p:cNvSpPr txBox="1">
            <a:spLocks noChangeArrowheads="1"/>
          </p:cNvSpPr>
          <p:nvPr/>
        </p:nvSpPr>
        <p:spPr bwMode="auto">
          <a:xfrm>
            <a:off x="638630" y="1103086"/>
            <a:ext cx="11335656" cy="5478423"/>
          </a:xfrm>
          <a:prstGeom prst="rect">
            <a:avLst/>
          </a:prstGeom>
          <a:noFill/>
          <a:ln w="9525">
            <a:noFill/>
            <a:miter lim="800000"/>
            <a:headEnd/>
            <a:tailEnd/>
          </a:ln>
        </p:spPr>
        <p:txBody>
          <a:bodyPr wrap="square">
            <a:spAutoFit/>
          </a:bodyPr>
          <a:lstStyle/>
          <a:p>
            <a:pPr>
              <a:spcBef>
                <a:spcPct val="50000"/>
              </a:spcBef>
              <a:buClr>
                <a:srgbClr val="C00000"/>
              </a:buClr>
              <a:buFont typeface="Arial" pitchFamily="34" charset="0"/>
              <a:buChar char="•"/>
            </a:pPr>
            <a:r>
              <a:rPr lang="en-US" sz="2800" b="1" dirty="0" smtClean="0">
                <a:solidFill>
                  <a:schemeClr val="accent6">
                    <a:lumMod val="50000"/>
                  </a:schemeClr>
                </a:solidFill>
                <a:latin typeface="Arial Narrow" pitchFamily="34" charset="0"/>
              </a:rPr>
              <a:t> V </a:t>
            </a:r>
            <a:r>
              <a:rPr lang="en-US" sz="2800" b="1" dirty="0">
                <a:solidFill>
                  <a:schemeClr val="accent6">
                    <a:lumMod val="50000"/>
                  </a:schemeClr>
                </a:solidFill>
                <a:latin typeface="Arial Narrow" pitchFamily="34" charset="0"/>
              </a:rPr>
              <a:t>and T are </a:t>
            </a:r>
            <a:r>
              <a:rPr lang="en-US" sz="2800" b="1" dirty="0" smtClean="0">
                <a:solidFill>
                  <a:schemeClr val="accent6">
                    <a:lumMod val="50000"/>
                  </a:schemeClr>
                </a:solidFill>
                <a:latin typeface="Arial Narrow" pitchFamily="34" charset="0"/>
              </a:rPr>
              <a:t>constant</a:t>
            </a:r>
          </a:p>
          <a:p>
            <a:pPr>
              <a:spcBef>
                <a:spcPct val="50000"/>
              </a:spcBef>
              <a:buClr>
                <a:srgbClr val="C00000"/>
              </a:buClr>
              <a:buFont typeface="Arial" pitchFamily="34" charset="0"/>
              <a:buChar char="•"/>
            </a:pPr>
            <a:endParaRPr lang="en-US" sz="2800" b="1" dirty="0" smtClean="0">
              <a:solidFill>
                <a:schemeClr val="accent6">
                  <a:lumMod val="50000"/>
                </a:schemeClr>
              </a:solidFill>
              <a:latin typeface="Arial Narrow" pitchFamily="34" charset="0"/>
            </a:endParaRPr>
          </a:p>
          <a:p>
            <a:pPr>
              <a:spcBef>
                <a:spcPct val="50000"/>
              </a:spcBef>
              <a:buClr>
                <a:srgbClr val="C00000"/>
              </a:buClr>
              <a:buFont typeface="Arial" pitchFamily="34" charset="0"/>
              <a:buChar char="•"/>
            </a:pPr>
            <a:endParaRPr lang="en-US" sz="2800" b="1" dirty="0" smtClean="0">
              <a:solidFill>
                <a:schemeClr val="accent6">
                  <a:lumMod val="50000"/>
                </a:schemeClr>
              </a:solidFill>
              <a:latin typeface="Arial Narrow" pitchFamily="34" charset="0"/>
            </a:endParaRPr>
          </a:p>
          <a:p>
            <a:pPr>
              <a:spcBef>
                <a:spcPct val="50000"/>
              </a:spcBef>
              <a:buClr>
                <a:srgbClr val="C00000"/>
              </a:buClr>
              <a:buFont typeface="Arial" pitchFamily="34" charset="0"/>
              <a:buChar char="•"/>
            </a:pPr>
            <a:endParaRPr lang="en-US" sz="2800" b="1" dirty="0" smtClean="0">
              <a:solidFill>
                <a:schemeClr val="accent6">
                  <a:lumMod val="50000"/>
                </a:schemeClr>
              </a:solidFill>
              <a:latin typeface="Arial Narrow" pitchFamily="34" charset="0"/>
            </a:endParaRPr>
          </a:p>
          <a:p>
            <a:pPr>
              <a:spcBef>
                <a:spcPct val="50000"/>
              </a:spcBef>
              <a:buClr>
                <a:srgbClr val="C00000"/>
              </a:buClr>
              <a:buFont typeface="Arial" pitchFamily="34" charset="0"/>
              <a:buChar char="•"/>
            </a:pPr>
            <a:endParaRPr lang="en-US" sz="2800" b="1" dirty="0" smtClean="0">
              <a:solidFill>
                <a:schemeClr val="accent6">
                  <a:lumMod val="50000"/>
                </a:schemeClr>
              </a:solidFill>
              <a:latin typeface="Arial Narrow" pitchFamily="34" charset="0"/>
            </a:endParaRPr>
          </a:p>
          <a:p>
            <a:pPr>
              <a:spcBef>
                <a:spcPct val="50000"/>
              </a:spcBef>
              <a:buClr>
                <a:srgbClr val="C00000"/>
              </a:buClr>
              <a:buFont typeface="Arial" pitchFamily="34" charset="0"/>
              <a:buChar char="•"/>
            </a:pPr>
            <a:endParaRPr lang="en-US" sz="2800" b="1" dirty="0" smtClean="0">
              <a:solidFill>
                <a:schemeClr val="accent6">
                  <a:lumMod val="50000"/>
                </a:schemeClr>
              </a:solidFill>
              <a:latin typeface="Arial Narrow" pitchFamily="34" charset="0"/>
            </a:endParaRPr>
          </a:p>
          <a:p>
            <a:pPr>
              <a:spcBef>
                <a:spcPct val="50000"/>
              </a:spcBef>
              <a:buClr>
                <a:srgbClr val="C00000"/>
              </a:buClr>
              <a:buFont typeface="Arial" pitchFamily="34" charset="0"/>
              <a:buChar char="•"/>
            </a:pPr>
            <a:endParaRPr lang="en-US" sz="2800" b="1" dirty="0" smtClean="0">
              <a:solidFill>
                <a:schemeClr val="accent6">
                  <a:lumMod val="50000"/>
                </a:schemeClr>
              </a:solidFill>
              <a:latin typeface="Arial Narrow" pitchFamily="34" charset="0"/>
            </a:endParaRPr>
          </a:p>
          <a:p>
            <a:pPr>
              <a:spcBef>
                <a:spcPct val="50000"/>
              </a:spcBef>
              <a:buClr>
                <a:srgbClr val="C00000"/>
              </a:buClr>
              <a:buFont typeface="Arial" pitchFamily="34" charset="0"/>
              <a:buChar char="•"/>
            </a:pPr>
            <a:r>
              <a:rPr lang="en-US" sz="2800" b="1" dirty="0" smtClean="0">
                <a:latin typeface="Arial Narrow" pitchFamily="34" charset="0"/>
              </a:rPr>
              <a:t> </a:t>
            </a:r>
            <a:r>
              <a:rPr lang="en-US" sz="2800" b="1" dirty="0" smtClean="0">
                <a:solidFill>
                  <a:schemeClr val="accent6">
                    <a:lumMod val="50000"/>
                  </a:schemeClr>
                </a:solidFill>
                <a:latin typeface="Arial Narrow" pitchFamily="34" charset="0"/>
              </a:rPr>
              <a:t>Total pressure of a mixture of gases is just the sum of the pressures that each gas would exert if it were present alone</a:t>
            </a:r>
            <a:endParaRPr lang="en-US" sz="2800" b="1" dirty="0">
              <a:solidFill>
                <a:schemeClr val="accent6">
                  <a:lumMod val="50000"/>
                </a:schemeClr>
              </a:solidFill>
              <a:latin typeface="Arial Narrow" pitchFamily="34" charset="0"/>
            </a:endParaRPr>
          </a:p>
        </p:txBody>
      </p:sp>
      <p:sp>
        <p:nvSpPr>
          <p:cNvPr id="26629" name="Text Box 5"/>
          <p:cNvSpPr txBox="1">
            <a:spLocks noChangeArrowheads="1"/>
          </p:cNvSpPr>
          <p:nvPr/>
        </p:nvSpPr>
        <p:spPr bwMode="auto">
          <a:xfrm>
            <a:off x="2742601" y="5039384"/>
            <a:ext cx="490840" cy="523220"/>
          </a:xfrm>
          <a:prstGeom prst="rect">
            <a:avLst/>
          </a:prstGeom>
          <a:noFill/>
          <a:ln w="9525">
            <a:noFill/>
            <a:miter lim="800000"/>
            <a:headEnd/>
            <a:tailEnd/>
          </a:ln>
        </p:spPr>
        <p:txBody>
          <a:bodyPr wrap="none">
            <a:spAutoFit/>
          </a:bodyPr>
          <a:lstStyle/>
          <a:p>
            <a:r>
              <a:rPr lang="en-US" sz="2800" b="1" dirty="0">
                <a:solidFill>
                  <a:srgbClr val="FFC000"/>
                </a:solidFill>
                <a:latin typeface="Arial Narrow" pitchFamily="34" charset="0"/>
              </a:rPr>
              <a:t>P</a:t>
            </a:r>
            <a:r>
              <a:rPr lang="en-US" sz="2800" b="1" baseline="-25000" dirty="0">
                <a:solidFill>
                  <a:srgbClr val="FFC000"/>
                </a:solidFill>
                <a:latin typeface="Arial Narrow" pitchFamily="34" charset="0"/>
              </a:rPr>
              <a:t>1</a:t>
            </a:r>
            <a:endParaRPr lang="en-US" sz="2800" b="1" dirty="0">
              <a:solidFill>
                <a:srgbClr val="FFC000"/>
              </a:solidFill>
              <a:latin typeface="Arial Narrow" pitchFamily="34" charset="0"/>
            </a:endParaRPr>
          </a:p>
        </p:txBody>
      </p:sp>
      <p:sp>
        <p:nvSpPr>
          <p:cNvPr id="26630" name="Text Box 6"/>
          <p:cNvSpPr txBox="1">
            <a:spLocks noChangeArrowheads="1"/>
          </p:cNvSpPr>
          <p:nvPr/>
        </p:nvSpPr>
        <p:spPr bwMode="auto">
          <a:xfrm>
            <a:off x="5732541" y="5025577"/>
            <a:ext cx="506870" cy="523220"/>
          </a:xfrm>
          <a:prstGeom prst="rect">
            <a:avLst/>
          </a:prstGeom>
          <a:noFill/>
          <a:ln w="9525">
            <a:noFill/>
            <a:miter lim="800000"/>
            <a:headEnd/>
            <a:tailEnd/>
          </a:ln>
        </p:spPr>
        <p:txBody>
          <a:bodyPr wrap="none">
            <a:spAutoFit/>
          </a:bodyPr>
          <a:lstStyle/>
          <a:p>
            <a:r>
              <a:rPr lang="en-US" sz="2800" b="1" dirty="0">
                <a:solidFill>
                  <a:srgbClr val="C00000"/>
                </a:solidFill>
                <a:latin typeface="Arial Narrow" pitchFamily="34" charset="0"/>
              </a:rPr>
              <a:t>P</a:t>
            </a:r>
            <a:r>
              <a:rPr lang="en-US" sz="2800" b="1" baseline="-25000" dirty="0">
                <a:solidFill>
                  <a:srgbClr val="C00000"/>
                </a:solidFill>
                <a:latin typeface="Arial Narrow" pitchFamily="34" charset="0"/>
              </a:rPr>
              <a:t>2</a:t>
            </a:r>
            <a:endParaRPr lang="en-US" sz="2800" b="1" dirty="0">
              <a:solidFill>
                <a:srgbClr val="C00000"/>
              </a:solidFill>
              <a:latin typeface="Arial Narrow" pitchFamily="34" charset="0"/>
            </a:endParaRPr>
          </a:p>
        </p:txBody>
      </p:sp>
      <p:sp>
        <p:nvSpPr>
          <p:cNvPr id="26631" name="Text Box 7"/>
          <p:cNvSpPr txBox="1">
            <a:spLocks noChangeArrowheads="1"/>
          </p:cNvSpPr>
          <p:nvPr/>
        </p:nvSpPr>
        <p:spPr bwMode="auto">
          <a:xfrm>
            <a:off x="7765164" y="4977700"/>
            <a:ext cx="2052165" cy="52322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P</a:t>
            </a:r>
            <a:r>
              <a:rPr lang="en-US" sz="2800" b="1" baseline="-25000" dirty="0" err="1">
                <a:solidFill>
                  <a:schemeClr val="accent6">
                    <a:lumMod val="50000"/>
                  </a:schemeClr>
                </a:solidFill>
                <a:latin typeface="Arial Narrow" pitchFamily="34" charset="0"/>
              </a:rPr>
              <a:t>total</a:t>
            </a:r>
            <a:r>
              <a:rPr lang="en-US" sz="2800" b="1" baseline="-25000" dirty="0">
                <a:solidFill>
                  <a:schemeClr val="accent6">
                    <a:lumMod val="50000"/>
                  </a:schemeClr>
                </a:solidFill>
                <a:latin typeface="Arial Narrow" pitchFamily="34" charset="0"/>
              </a:rPr>
              <a:t> </a:t>
            </a:r>
            <a:r>
              <a:rPr lang="en-US" sz="2800" b="1" dirty="0">
                <a:solidFill>
                  <a:schemeClr val="accent6">
                    <a:lumMod val="50000"/>
                  </a:schemeClr>
                </a:solidFill>
                <a:latin typeface="Arial Narrow" pitchFamily="34" charset="0"/>
              </a:rPr>
              <a:t>=</a:t>
            </a:r>
            <a:r>
              <a:rPr lang="en-US" sz="2800" b="1" dirty="0">
                <a:solidFill>
                  <a:srgbClr val="002060"/>
                </a:solidFill>
                <a:latin typeface="Arial Narrow" pitchFamily="34" charset="0"/>
              </a:rPr>
              <a:t> </a:t>
            </a:r>
            <a:r>
              <a:rPr lang="en-US" sz="2800" b="1" dirty="0">
                <a:solidFill>
                  <a:srgbClr val="FFC000"/>
                </a:solidFill>
                <a:latin typeface="Arial Narrow" pitchFamily="34" charset="0"/>
              </a:rPr>
              <a:t>P</a:t>
            </a:r>
            <a:r>
              <a:rPr lang="en-US" sz="2800" b="1" baseline="-25000" dirty="0">
                <a:solidFill>
                  <a:srgbClr val="FFC000"/>
                </a:solidFill>
                <a:latin typeface="Arial Narrow" pitchFamily="34" charset="0"/>
              </a:rPr>
              <a:t>1</a:t>
            </a:r>
            <a:r>
              <a:rPr lang="en-US" sz="2800" b="1" dirty="0">
                <a:solidFill>
                  <a:srgbClr val="FFC000"/>
                </a:solidFill>
                <a:latin typeface="Arial Narrow" pitchFamily="34" charset="0"/>
              </a:rPr>
              <a:t> </a:t>
            </a:r>
            <a:r>
              <a:rPr lang="en-US" sz="2800" b="1" dirty="0">
                <a:solidFill>
                  <a:schemeClr val="accent6">
                    <a:lumMod val="50000"/>
                  </a:schemeClr>
                </a:solidFill>
                <a:latin typeface="Arial Narrow" pitchFamily="34" charset="0"/>
              </a:rPr>
              <a:t>+ </a:t>
            </a:r>
            <a:r>
              <a:rPr lang="en-US" sz="2800" b="1" dirty="0">
                <a:solidFill>
                  <a:srgbClr val="C00000"/>
                </a:solidFill>
                <a:latin typeface="Arial Narrow" pitchFamily="34" charset="0"/>
              </a:rPr>
              <a:t>P</a:t>
            </a:r>
            <a:r>
              <a:rPr lang="en-US" sz="2800" b="1" baseline="-25000" dirty="0">
                <a:solidFill>
                  <a:srgbClr val="C00000"/>
                </a:solidFill>
                <a:latin typeface="Arial Narrow" pitchFamily="34" charset="0"/>
              </a:rPr>
              <a:t>2</a:t>
            </a:r>
            <a:endParaRPr lang="en-US" sz="2800" b="1" dirty="0">
              <a:solidFill>
                <a:srgbClr val="C00000"/>
              </a:solidFill>
              <a:latin typeface="Arial Narrow" pitchFamily="34" charset="0"/>
            </a:endParaRPr>
          </a:p>
        </p:txBody>
      </p:sp>
      <p:pic>
        <p:nvPicPr>
          <p:cNvPr id="6146" name="Picture 2"/>
          <p:cNvPicPr>
            <a:picLocks noChangeAspect="1" noChangeArrowheads="1"/>
          </p:cNvPicPr>
          <p:nvPr/>
        </p:nvPicPr>
        <p:blipFill>
          <a:blip r:embed="rId2">
            <a:clrChange>
              <a:clrFrom>
                <a:srgbClr val="FFFFFF"/>
              </a:clrFrom>
              <a:clrTo>
                <a:srgbClr val="FFFFFF">
                  <a:alpha val="0"/>
                </a:srgbClr>
              </a:clrTo>
            </a:clrChange>
            <a:lum bright="-30000" contrast="-10000"/>
          </a:blip>
          <a:srcRect/>
          <a:stretch>
            <a:fillRect/>
          </a:stretch>
        </p:blipFill>
        <p:spPr bwMode="auto">
          <a:xfrm>
            <a:off x="2075101" y="1522643"/>
            <a:ext cx="7620442" cy="36299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3"/>
          <p:cNvSpPr txBox="1">
            <a:spLocks noChangeArrowheads="1"/>
          </p:cNvSpPr>
          <p:nvPr/>
        </p:nvSpPr>
        <p:spPr bwMode="auto">
          <a:xfrm>
            <a:off x="624757" y="1137312"/>
            <a:ext cx="10566400" cy="10095071"/>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Consider, </a:t>
            </a:r>
            <a:r>
              <a:rPr lang="en-SG" sz="2800" b="1" dirty="0" smtClean="0">
                <a:solidFill>
                  <a:srgbClr val="FFC000"/>
                </a:solidFill>
                <a:latin typeface="Arial Narrow" pitchFamily="34" charset="0"/>
              </a:rPr>
              <a:t>A</a:t>
            </a:r>
            <a:r>
              <a:rPr lang="en-SG" sz="2800" b="1" dirty="0" smtClean="0">
                <a:solidFill>
                  <a:schemeClr val="accent6">
                    <a:lumMod val="50000"/>
                  </a:schemeClr>
                </a:solidFill>
                <a:latin typeface="Arial Narrow" pitchFamily="34" charset="0"/>
              </a:rPr>
              <a:t> and </a:t>
            </a:r>
            <a:r>
              <a:rPr lang="en-SG" sz="2800" b="1" dirty="0" smtClean="0">
                <a:solidFill>
                  <a:srgbClr val="C00000"/>
                </a:solidFill>
                <a:latin typeface="Arial Narrow" pitchFamily="34" charset="0"/>
              </a:rPr>
              <a:t>B</a:t>
            </a:r>
            <a:r>
              <a:rPr lang="en-SG" sz="2800" b="1" dirty="0" smtClean="0">
                <a:solidFill>
                  <a:schemeClr val="accent6">
                    <a:lumMod val="50000"/>
                  </a:schemeClr>
                </a:solidFill>
                <a:latin typeface="Arial Narrow" pitchFamily="34" charset="0"/>
              </a:rPr>
              <a:t> gases are in a container of volume V</a:t>
            </a: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spcAft>
                <a:spcPts val="1200"/>
              </a:spcAft>
              <a:buClr>
                <a:srgbClr val="FFC000"/>
              </a:buClr>
              <a:buFont typeface="Arial" pitchFamily="34" charset="0"/>
              <a:buChar char="•"/>
            </a:pPr>
            <a:r>
              <a:rPr lang="en-US" sz="2800" b="1" dirty="0" smtClean="0">
                <a:solidFill>
                  <a:schemeClr val="accent6">
                    <a:lumMod val="50000"/>
                  </a:schemeClr>
                </a:solidFill>
                <a:latin typeface="Arial Narrow" pitchFamily="34" charset="0"/>
              </a:rPr>
              <a:t>  Where, the total no of mole, n = </a:t>
            </a:r>
            <a:r>
              <a:rPr lang="en-US" sz="2800" b="1" dirty="0" err="1" smtClean="0">
                <a:solidFill>
                  <a:schemeClr val="accent6">
                    <a:lumMod val="50000"/>
                  </a:schemeClr>
                </a:solidFill>
                <a:latin typeface="Arial Narrow" pitchFamily="34" charset="0"/>
              </a:rPr>
              <a:t>n</a:t>
            </a:r>
            <a:r>
              <a:rPr lang="en-US" sz="2800" b="1" baseline="-25000" dirty="0" err="1" smtClean="0">
                <a:solidFill>
                  <a:srgbClr val="FFC000"/>
                </a:solidFill>
                <a:latin typeface="Arial Narrow" pitchFamily="34" charset="0"/>
              </a:rPr>
              <a:t>A</a:t>
            </a:r>
            <a:r>
              <a:rPr lang="en-US" sz="2800" b="1" dirty="0" smtClean="0">
                <a:solidFill>
                  <a:schemeClr val="accent6">
                    <a:lumMod val="50000"/>
                  </a:schemeClr>
                </a:solidFill>
                <a:latin typeface="Arial Narrow" pitchFamily="34" charset="0"/>
              </a:rPr>
              <a:t> + </a:t>
            </a:r>
            <a:r>
              <a:rPr lang="en-US" sz="2800" b="1" dirty="0" err="1" smtClean="0">
                <a:solidFill>
                  <a:schemeClr val="accent6">
                    <a:lumMod val="50000"/>
                  </a:schemeClr>
                </a:solidFill>
                <a:latin typeface="Arial Narrow" pitchFamily="34" charset="0"/>
              </a:rPr>
              <a:t>n</a:t>
            </a:r>
            <a:r>
              <a:rPr lang="en-US" sz="2800" b="1" baseline="-25000" dirty="0" err="1" smtClean="0">
                <a:solidFill>
                  <a:srgbClr val="C00000"/>
                </a:solidFill>
                <a:latin typeface="Arial Narrow" pitchFamily="34" charset="0"/>
              </a:rPr>
              <a:t>B</a:t>
            </a:r>
            <a:r>
              <a:rPr lang="en-US" sz="2800" b="1" dirty="0" smtClean="0">
                <a:solidFill>
                  <a:schemeClr val="accent6">
                    <a:lumMod val="50000"/>
                  </a:schemeClr>
                </a:solidFill>
                <a:latin typeface="Arial Narrow" pitchFamily="34" charset="0"/>
              </a:rPr>
              <a:t>, and P</a:t>
            </a:r>
            <a:r>
              <a:rPr lang="en-US" sz="2800" b="1" baseline="-25000" dirty="0" smtClean="0">
                <a:solidFill>
                  <a:srgbClr val="FFC000"/>
                </a:solidFill>
                <a:latin typeface="Arial Narrow" pitchFamily="34" charset="0"/>
              </a:rPr>
              <a:t>A</a:t>
            </a:r>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P</a:t>
            </a:r>
            <a:r>
              <a:rPr lang="en-US" sz="2800" b="1" baseline="-25000" dirty="0" err="1" smtClean="0">
                <a:solidFill>
                  <a:srgbClr val="C00000"/>
                </a:solidFill>
                <a:latin typeface="Arial Narrow" pitchFamily="34" charset="0"/>
              </a:rPr>
              <a:t>B</a:t>
            </a:r>
            <a:r>
              <a:rPr lang="en-US" sz="2800" b="1" dirty="0" smtClean="0">
                <a:solidFill>
                  <a:schemeClr val="accent6">
                    <a:lumMod val="50000"/>
                  </a:schemeClr>
                </a:solidFill>
                <a:latin typeface="Arial Narrow" pitchFamily="34" charset="0"/>
              </a:rPr>
              <a:t> are partial pressures of gases </a:t>
            </a:r>
            <a:r>
              <a:rPr lang="en-US" sz="2800" b="1" dirty="0" smtClean="0">
                <a:solidFill>
                  <a:srgbClr val="FFC000"/>
                </a:solidFill>
                <a:latin typeface="Arial Narrow" pitchFamily="34" charset="0"/>
              </a:rPr>
              <a:t>A</a:t>
            </a:r>
            <a:r>
              <a:rPr lang="en-US" sz="2800" b="1" dirty="0" smtClean="0">
                <a:solidFill>
                  <a:schemeClr val="accent6">
                    <a:lumMod val="50000"/>
                  </a:schemeClr>
                </a:solidFill>
                <a:latin typeface="Arial Narrow" pitchFamily="34" charset="0"/>
              </a:rPr>
              <a:t> and </a:t>
            </a:r>
            <a:r>
              <a:rPr lang="en-US" sz="2800" b="1" dirty="0" smtClean="0">
                <a:solidFill>
                  <a:srgbClr val="C00000"/>
                </a:solidFill>
                <a:latin typeface="Arial Narrow" pitchFamily="34" charset="0"/>
              </a:rPr>
              <a:t>B</a:t>
            </a:r>
          </a:p>
          <a:p>
            <a:pPr>
              <a:spcBef>
                <a:spcPct val="50000"/>
              </a:spcBef>
              <a:spcAft>
                <a:spcPts val="1200"/>
              </a:spcAft>
              <a:buClr>
                <a:srgbClr val="FFC000"/>
              </a:buClr>
              <a:buFont typeface="Arial" pitchFamily="34" charset="0"/>
              <a:buChar char="•"/>
            </a:pPr>
            <a:r>
              <a:rPr lang="en-US" sz="2800" b="1" dirty="0" smtClean="0">
                <a:solidFill>
                  <a:schemeClr val="accent6">
                    <a:lumMod val="50000"/>
                  </a:schemeClr>
                </a:solidFill>
                <a:latin typeface="Arial Narrow" pitchFamily="34" charset="0"/>
              </a:rPr>
              <a:t>  Total pressure of a mixture of a gas depends on the total number of moles of gas, </a:t>
            </a:r>
            <a:r>
              <a:rPr lang="en-US" sz="2800" b="1" dirty="0" smtClean="0">
                <a:ln>
                  <a:solidFill>
                    <a:sysClr val="windowText" lastClr="000000"/>
                  </a:solidFill>
                </a:ln>
                <a:solidFill>
                  <a:srgbClr val="FFC000"/>
                </a:solidFill>
                <a:latin typeface="Arial Narrow" pitchFamily="34" charset="0"/>
              </a:rPr>
              <a:t>not on the nature of the gas</a:t>
            </a:r>
            <a:endParaRPr lang="en-US"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US" sz="2800" b="1" dirty="0" smtClean="0">
              <a:solidFill>
                <a:schemeClr val="accent6">
                  <a:lumMod val="50000"/>
                </a:schemeClr>
              </a:solidFill>
              <a:latin typeface="Lucida Calligraphy" pitchFamily="66" charset="0"/>
            </a:endParaRPr>
          </a:p>
          <a:p>
            <a:pPr algn="l">
              <a:spcBef>
                <a:spcPct val="50000"/>
              </a:spcBef>
              <a:buClr>
                <a:srgbClr val="FFC000"/>
              </a:buClr>
              <a:buSzPct val="120000"/>
            </a:pPr>
            <a:endParaRPr lang="en-US" sz="2800" b="1" dirty="0">
              <a:solidFill>
                <a:schemeClr val="accent6">
                  <a:lumMod val="50000"/>
                </a:schemeClr>
              </a:solidFill>
              <a:latin typeface="Arial Narrow" pitchFamily="34" charset="0"/>
            </a:endParaRPr>
          </a:p>
        </p:txBody>
      </p:sp>
      <p:grpSp>
        <p:nvGrpSpPr>
          <p:cNvPr id="2" name="Group 35"/>
          <p:cNvGrpSpPr>
            <a:grpSpLocks/>
          </p:cNvGrpSpPr>
          <p:nvPr/>
        </p:nvGrpSpPr>
        <p:grpSpPr bwMode="auto">
          <a:xfrm>
            <a:off x="1755621" y="1618340"/>
            <a:ext cx="1756836" cy="981076"/>
            <a:chOff x="363" y="864"/>
            <a:chExt cx="1133" cy="618"/>
          </a:xfrm>
        </p:grpSpPr>
        <p:sp>
          <p:nvSpPr>
            <p:cNvPr id="2064" name="Text Box 5"/>
            <p:cNvSpPr txBox="1">
              <a:spLocks noChangeArrowheads="1"/>
            </p:cNvSpPr>
            <p:nvPr/>
          </p:nvSpPr>
          <p:spPr bwMode="auto">
            <a:xfrm>
              <a:off x="363" y="1001"/>
              <a:ext cx="535"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P</a:t>
              </a:r>
              <a:r>
                <a:rPr lang="en-US" sz="2800" b="1" baseline="-25000" dirty="0">
                  <a:solidFill>
                    <a:srgbClr val="FFC000"/>
                  </a:solidFill>
                  <a:latin typeface="Arial Narrow" pitchFamily="34" charset="0"/>
                </a:rPr>
                <a:t>A</a:t>
              </a:r>
              <a:r>
                <a:rPr lang="en-US" sz="2800" b="1" dirty="0">
                  <a:solidFill>
                    <a:schemeClr val="accent6">
                      <a:lumMod val="50000"/>
                    </a:schemeClr>
                  </a:solidFill>
                  <a:latin typeface="Arial Narrow" pitchFamily="34" charset="0"/>
                </a:rPr>
                <a:t> = </a:t>
              </a:r>
            </a:p>
          </p:txBody>
        </p:sp>
        <p:grpSp>
          <p:nvGrpSpPr>
            <p:cNvPr id="3" name="Group 10"/>
            <p:cNvGrpSpPr>
              <a:grpSpLocks/>
            </p:cNvGrpSpPr>
            <p:nvPr/>
          </p:nvGrpSpPr>
          <p:grpSpPr bwMode="auto">
            <a:xfrm>
              <a:off x="912" y="864"/>
              <a:ext cx="584" cy="618"/>
              <a:chOff x="1392" y="1152"/>
              <a:chExt cx="584" cy="618"/>
            </a:xfrm>
          </p:grpSpPr>
          <p:sp>
            <p:nvSpPr>
              <p:cNvPr id="2066" name="Text Box 6"/>
              <p:cNvSpPr txBox="1">
                <a:spLocks noChangeArrowheads="1"/>
              </p:cNvSpPr>
              <p:nvPr/>
            </p:nvSpPr>
            <p:spPr bwMode="auto">
              <a:xfrm>
                <a:off x="1392" y="1152"/>
                <a:ext cx="579" cy="33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n</a:t>
                </a:r>
                <a:r>
                  <a:rPr lang="en-US" sz="2800" b="1" baseline="-25000" dirty="0" err="1">
                    <a:solidFill>
                      <a:srgbClr val="FFC000"/>
                    </a:solidFill>
                    <a:latin typeface="Arial Narrow" pitchFamily="34" charset="0"/>
                  </a:rPr>
                  <a:t>A</a:t>
                </a:r>
                <a:r>
                  <a:rPr lang="en-US" sz="2800" b="1" dirty="0" err="1">
                    <a:solidFill>
                      <a:schemeClr val="accent6">
                        <a:lumMod val="50000"/>
                      </a:schemeClr>
                    </a:solidFill>
                    <a:latin typeface="Arial Narrow" pitchFamily="34" charset="0"/>
                  </a:rPr>
                  <a:t>RT</a:t>
                </a:r>
                <a:endParaRPr lang="en-US" sz="2800" b="1" dirty="0">
                  <a:solidFill>
                    <a:schemeClr val="accent6">
                      <a:lumMod val="50000"/>
                    </a:schemeClr>
                  </a:solidFill>
                  <a:latin typeface="Arial Narrow" pitchFamily="34" charset="0"/>
                </a:endParaRPr>
              </a:p>
            </p:txBody>
          </p:sp>
          <p:sp>
            <p:nvSpPr>
              <p:cNvPr id="2067" name="Line 7"/>
              <p:cNvSpPr>
                <a:spLocks noChangeShapeType="1"/>
              </p:cNvSpPr>
              <p:nvPr/>
            </p:nvSpPr>
            <p:spPr bwMode="auto">
              <a:xfrm>
                <a:off x="1448" y="1460"/>
                <a:ext cx="528"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2068" name="Text Box 8"/>
              <p:cNvSpPr txBox="1">
                <a:spLocks noChangeArrowheads="1"/>
              </p:cNvSpPr>
              <p:nvPr/>
            </p:nvSpPr>
            <p:spPr bwMode="auto">
              <a:xfrm>
                <a:off x="1580" y="1440"/>
                <a:ext cx="180"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V</a:t>
                </a:r>
              </a:p>
            </p:txBody>
          </p:sp>
        </p:grpSp>
      </p:grpSp>
      <p:grpSp>
        <p:nvGrpSpPr>
          <p:cNvPr id="4" name="Group 36"/>
          <p:cNvGrpSpPr>
            <a:grpSpLocks/>
          </p:cNvGrpSpPr>
          <p:nvPr/>
        </p:nvGrpSpPr>
        <p:grpSpPr bwMode="auto">
          <a:xfrm>
            <a:off x="1749272" y="2521627"/>
            <a:ext cx="1864785" cy="981074"/>
            <a:chOff x="360" y="1497"/>
            <a:chExt cx="1133" cy="618"/>
          </a:xfrm>
        </p:grpSpPr>
        <p:sp>
          <p:nvSpPr>
            <p:cNvPr id="2059" name="Text Box 11"/>
            <p:cNvSpPr txBox="1">
              <a:spLocks noChangeArrowheads="1"/>
            </p:cNvSpPr>
            <p:nvPr/>
          </p:nvSpPr>
          <p:spPr bwMode="auto">
            <a:xfrm>
              <a:off x="360" y="1634"/>
              <a:ext cx="521" cy="33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P</a:t>
              </a:r>
              <a:r>
                <a:rPr lang="en-US" sz="2800" b="1" baseline="-25000" dirty="0" err="1">
                  <a:solidFill>
                    <a:srgbClr val="C00000"/>
                  </a:solidFill>
                  <a:latin typeface="Arial Narrow" pitchFamily="34" charset="0"/>
                </a:rPr>
                <a:t>B</a:t>
              </a:r>
              <a:r>
                <a:rPr lang="en-US" sz="2800" b="1" dirty="0">
                  <a:solidFill>
                    <a:srgbClr val="C00000"/>
                  </a:solidFill>
                  <a:latin typeface="Arial Narrow" pitchFamily="34" charset="0"/>
                </a:rPr>
                <a:t> </a:t>
              </a:r>
              <a:r>
                <a:rPr lang="en-US" sz="2800" b="1" dirty="0">
                  <a:solidFill>
                    <a:schemeClr val="accent6">
                      <a:lumMod val="50000"/>
                    </a:schemeClr>
                  </a:solidFill>
                  <a:latin typeface="Arial Narrow" pitchFamily="34" charset="0"/>
                </a:rPr>
                <a:t>= </a:t>
              </a:r>
            </a:p>
          </p:txBody>
        </p:sp>
        <p:grpSp>
          <p:nvGrpSpPr>
            <p:cNvPr id="5" name="Group 12"/>
            <p:cNvGrpSpPr>
              <a:grpSpLocks/>
            </p:cNvGrpSpPr>
            <p:nvPr/>
          </p:nvGrpSpPr>
          <p:grpSpPr bwMode="auto">
            <a:xfrm>
              <a:off x="909" y="1497"/>
              <a:ext cx="584" cy="618"/>
              <a:chOff x="1392" y="1152"/>
              <a:chExt cx="584" cy="618"/>
            </a:xfrm>
          </p:grpSpPr>
          <p:sp>
            <p:nvSpPr>
              <p:cNvPr id="2061" name="Text Box 13"/>
              <p:cNvSpPr txBox="1">
                <a:spLocks noChangeArrowheads="1"/>
              </p:cNvSpPr>
              <p:nvPr/>
            </p:nvSpPr>
            <p:spPr bwMode="auto">
              <a:xfrm>
                <a:off x="1392" y="1152"/>
                <a:ext cx="546" cy="33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n</a:t>
                </a:r>
                <a:r>
                  <a:rPr lang="en-US" sz="2800" b="1" baseline="-25000" dirty="0" err="1">
                    <a:solidFill>
                      <a:srgbClr val="C00000"/>
                    </a:solidFill>
                    <a:latin typeface="Arial Narrow" pitchFamily="34" charset="0"/>
                  </a:rPr>
                  <a:t>B</a:t>
                </a:r>
                <a:r>
                  <a:rPr lang="en-US" sz="2800" b="1" dirty="0" err="1">
                    <a:solidFill>
                      <a:schemeClr val="accent6">
                        <a:lumMod val="50000"/>
                      </a:schemeClr>
                    </a:solidFill>
                    <a:latin typeface="Arial Narrow" pitchFamily="34" charset="0"/>
                  </a:rPr>
                  <a:t>RT</a:t>
                </a:r>
                <a:endParaRPr lang="en-US" sz="2800" b="1" dirty="0">
                  <a:solidFill>
                    <a:schemeClr val="accent6">
                      <a:lumMod val="50000"/>
                    </a:schemeClr>
                  </a:solidFill>
                  <a:latin typeface="Arial Narrow" pitchFamily="34" charset="0"/>
                </a:endParaRPr>
              </a:p>
            </p:txBody>
          </p:sp>
          <p:sp>
            <p:nvSpPr>
              <p:cNvPr id="2062" name="Line 14"/>
              <p:cNvSpPr>
                <a:spLocks noChangeShapeType="1"/>
              </p:cNvSpPr>
              <p:nvPr/>
            </p:nvSpPr>
            <p:spPr bwMode="auto">
              <a:xfrm>
                <a:off x="1448" y="1460"/>
                <a:ext cx="528"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2063" name="Text Box 15"/>
              <p:cNvSpPr txBox="1">
                <a:spLocks noChangeArrowheads="1"/>
              </p:cNvSpPr>
              <p:nvPr/>
            </p:nvSpPr>
            <p:spPr bwMode="auto">
              <a:xfrm>
                <a:off x="1580" y="1440"/>
                <a:ext cx="180" cy="330"/>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V</a:t>
                </a:r>
              </a:p>
            </p:txBody>
          </p:sp>
        </p:grpSp>
      </p:grpSp>
      <p:sp>
        <p:nvSpPr>
          <p:cNvPr id="27664" name="Text Box 16"/>
          <p:cNvSpPr txBox="1">
            <a:spLocks noChangeArrowheads="1"/>
          </p:cNvSpPr>
          <p:nvPr/>
        </p:nvSpPr>
        <p:spPr bwMode="auto">
          <a:xfrm>
            <a:off x="4230930" y="1788883"/>
            <a:ext cx="4440446" cy="52322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n</a:t>
            </a:r>
            <a:r>
              <a:rPr lang="en-US" sz="2800" b="1" baseline="-25000" dirty="0" err="1">
                <a:solidFill>
                  <a:schemeClr val="accent6">
                    <a:lumMod val="50000"/>
                  </a:schemeClr>
                </a:solidFill>
                <a:latin typeface="Arial Narrow" pitchFamily="34" charset="0"/>
              </a:rPr>
              <a:t>A</a:t>
            </a:r>
            <a:r>
              <a:rPr lang="en-US" sz="2800" b="1" dirty="0">
                <a:solidFill>
                  <a:schemeClr val="accent6">
                    <a:lumMod val="50000"/>
                  </a:schemeClr>
                </a:solidFill>
                <a:latin typeface="Arial Narrow" pitchFamily="34" charset="0"/>
              </a:rPr>
              <a:t> is the number of moles of A</a:t>
            </a:r>
          </a:p>
        </p:txBody>
      </p:sp>
      <p:sp>
        <p:nvSpPr>
          <p:cNvPr id="27665" name="Text Box 17"/>
          <p:cNvSpPr txBox="1">
            <a:spLocks noChangeArrowheads="1"/>
          </p:cNvSpPr>
          <p:nvPr/>
        </p:nvSpPr>
        <p:spPr bwMode="auto">
          <a:xfrm>
            <a:off x="4230930" y="2460175"/>
            <a:ext cx="4458272" cy="52322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n</a:t>
            </a:r>
            <a:r>
              <a:rPr lang="en-US" sz="2800" b="1" baseline="-25000" dirty="0" err="1">
                <a:solidFill>
                  <a:schemeClr val="accent6">
                    <a:lumMod val="50000"/>
                  </a:schemeClr>
                </a:solidFill>
                <a:latin typeface="Arial Narrow" pitchFamily="34" charset="0"/>
              </a:rPr>
              <a:t>B</a:t>
            </a:r>
            <a:r>
              <a:rPr lang="en-US" sz="2800" b="1" dirty="0">
                <a:solidFill>
                  <a:schemeClr val="accent6">
                    <a:lumMod val="50000"/>
                  </a:schemeClr>
                </a:solidFill>
                <a:latin typeface="Arial Narrow" pitchFamily="34" charset="0"/>
              </a:rPr>
              <a:t> is the number of moles of </a:t>
            </a:r>
            <a:r>
              <a:rPr lang="en-US" sz="2800" b="1" dirty="0">
                <a:solidFill>
                  <a:srgbClr val="C00000"/>
                </a:solidFill>
                <a:latin typeface="Arial Narrow" pitchFamily="34" charset="0"/>
              </a:rPr>
              <a:t>B</a:t>
            </a:r>
          </a:p>
        </p:txBody>
      </p:sp>
      <p:sp>
        <p:nvSpPr>
          <p:cNvPr id="19"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Dalton’s Law of Partial Pressures</a:t>
            </a:r>
          </a:p>
        </p:txBody>
      </p:sp>
      <p:grpSp>
        <p:nvGrpSpPr>
          <p:cNvPr id="31" name="Group 30"/>
          <p:cNvGrpSpPr/>
          <p:nvPr/>
        </p:nvGrpSpPr>
        <p:grpSpPr>
          <a:xfrm>
            <a:off x="1756227" y="3316484"/>
            <a:ext cx="8708300" cy="988336"/>
            <a:chOff x="1756227" y="3316484"/>
            <a:chExt cx="8708300" cy="988336"/>
          </a:xfrm>
        </p:grpSpPr>
        <p:sp>
          <p:nvSpPr>
            <p:cNvPr id="23" name="Text Box 7"/>
            <p:cNvSpPr txBox="1">
              <a:spLocks noChangeArrowheads="1"/>
            </p:cNvSpPr>
            <p:nvPr/>
          </p:nvSpPr>
          <p:spPr bwMode="auto">
            <a:xfrm>
              <a:off x="1756227" y="3569822"/>
              <a:ext cx="8708300" cy="523220"/>
            </a:xfrm>
            <a:prstGeom prst="rect">
              <a:avLst/>
            </a:prstGeom>
            <a:noFill/>
            <a:ln w="9525">
              <a:noFill/>
              <a:miter lim="800000"/>
              <a:headEnd/>
              <a:tailEnd/>
            </a:ln>
          </p:spPr>
          <p:txBody>
            <a:bodyPr wrap="square">
              <a:spAutoFit/>
            </a:bodyPr>
            <a:lstStyle/>
            <a:p>
              <a:r>
                <a:rPr lang="en-US" sz="2800" b="1" dirty="0" smtClean="0">
                  <a:solidFill>
                    <a:schemeClr val="accent6">
                      <a:lumMod val="50000"/>
                    </a:schemeClr>
                  </a:solidFill>
                  <a:latin typeface="Arial Narrow" pitchFamily="34" charset="0"/>
                </a:rPr>
                <a:t>P</a:t>
              </a:r>
              <a:r>
                <a:rPr lang="en-US" sz="2800" b="1" baseline="-25000" dirty="0" smtClean="0">
                  <a:solidFill>
                    <a:schemeClr val="accent6">
                      <a:lumMod val="50000"/>
                    </a:schemeClr>
                  </a:solidFill>
                  <a:latin typeface="Arial Narrow" pitchFamily="34" charset="0"/>
                </a:rPr>
                <a:t>T  </a:t>
              </a:r>
              <a:r>
                <a:rPr lang="en-US" sz="2800" b="1" dirty="0" smtClean="0">
                  <a:solidFill>
                    <a:schemeClr val="accent6">
                      <a:lumMod val="50000"/>
                    </a:schemeClr>
                  </a:solidFill>
                  <a:latin typeface="Arial Narrow" pitchFamily="34" charset="0"/>
                </a:rPr>
                <a:t>= P</a:t>
              </a:r>
              <a:r>
                <a:rPr lang="en-US" sz="2800" b="1" baseline="-25000" dirty="0" smtClean="0">
                  <a:solidFill>
                    <a:srgbClr val="FFC000"/>
                  </a:solidFill>
                  <a:latin typeface="Arial Narrow" pitchFamily="34" charset="0"/>
                </a:rPr>
                <a:t>A</a:t>
              </a:r>
              <a:r>
                <a:rPr lang="en-US" sz="2800" b="1" dirty="0" smtClean="0">
                  <a:solidFill>
                    <a:schemeClr val="accent6">
                      <a:lumMod val="50000"/>
                    </a:schemeClr>
                  </a:solidFill>
                  <a:latin typeface="Arial Narrow" pitchFamily="34" charset="0"/>
                </a:rPr>
                <a:t> </a:t>
              </a:r>
              <a:r>
                <a:rPr lang="en-US" sz="2800" b="1" dirty="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P</a:t>
              </a:r>
              <a:r>
                <a:rPr lang="en-US" sz="2800" b="1" baseline="-25000" dirty="0" err="1" smtClean="0">
                  <a:solidFill>
                    <a:srgbClr val="C00000"/>
                  </a:solidFill>
                  <a:latin typeface="Arial Narrow" pitchFamily="34" charset="0"/>
                </a:rPr>
                <a:t>B</a:t>
              </a:r>
              <a:r>
                <a:rPr lang="en-US" sz="2800" b="1" baseline="-25000" dirty="0" smtClean="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            =        ( </a:t>
              </a:r>
              <a:r>
                <a:rPr lang="en-US" sz="2800" b="1" dirty="0" err="1" smtClean="0">
                  <a:solidFill>
                    <a:schemeClr val="accent6">
                      <a:lumMod val="50000"/>
                    </a:schemeClr>
                  </a:solidFill>
                  <a:latin typeface="Arial Narrow" pitchFamily="34" charset="0"/>
                </a:rPr>
                <a:t>n</a:t>
              </a:r>
              <a:r>
                <a:rPr lang="en-US" sz="2800" b="1" baseline="-25000" dirty="0" err="1" smtClean="0">
                  <a:solidFill>
                    <a:srgbClr val="FFC000"/>
                  </a:solidFill>
                  <a:latin typeface="Arial Narrow" pitchFamily="34" charset="0"/>
                </a:rPr>
                <a:t>A</a:t>
              </a:r>
              <a:r>
                <a:rPr lang="en-US" sz="2800" b="1" dirty="0" smtClean="0">
                  <a:solidFill>
                    <a:schemeClr val="accent6">
                      <a:lumMod val="50000"/>
                    </a:schemeClr>
                  </a:solidFill>
                  <a:latin typeface="Arial Narrow" pitchFamily="34" charset="0"/>
                </a:rPr>
                <a:t> + </a:t>
              </a:r>
              <a:r>
                <a:rPr lang="en-US" sz="2800" b="1" dirty="0" err="1" smtClean="0">
                  <a:solidFill>
                    <a:schemeClr val="accent6">
                      <a:lumMod val="50000"/>
                    </a:schemeClr>
                  </a:solidFill>
                  <a:latin typeface="Arial Narrow" pitchFamily="34" charset="0"/>
                </a:rPr>
                <a:t>n</a:t>
              </a:r>
              <a:r>
                <a:rPr lang="en-US" sz="2800" b="1" baseline="-25000" dirty="0" err="1" smtClean="0">
                  <a:solidFill>
                    <a:srgbClr val="C00000"/>
                  </a:solidFill>
                  <a:latin typeface="Arial Narrow" pitchFamily="34" charset="0"/>
                </a:rPr>
                <a:t>B</a:t>
              </a:r>
              <a:r>
                <a:rPr lang="en-US" sz="2800" b="1" dirty="0" smtClean="0">
                  <a:solidFill>
                    <a:schemeClr val="accent6">
                      <a:lumMod val="50000"/>
                    </a:schemeClr>
                  </a:solidFill>
                  <a:latin typeface="Arial Narrow" pitchFamily="34" charset="0"/>
                </a:rPr>
                <a:t>) =                         </a:t>
              </a:r>
              <a:endParaRPr lang="en-US" sz="2800" b="1" dirty="0">
                <a:solidFill>
                  <a:srgbClr val="FF0000"/>
                </a:solidFill>
                <a:latin typeface="Arial Narrow" pitchFamily="34" charset="0"/>
              </a:endParaRPr>
            </a:p>
          </p:txBody>
        </p:sp>
        <p:sp>
          <p:nvSpPr>
            <p:cNvPr id="24" name="Text Box 6"/>
            <p:cNvSpPr txBox="1">
              <a:spLocks noChangeArrowheads="1"/>
            </p:cNvSpPr>
            <p:nvPr/>
          </p:nvSpPr>
          <p:spPr bwMode="auto">
            <a:xfrm>
              <a:off x="3746255" y="3323738"/>
              <a:ext cx="898003" cy="523220"/>
            </a:xfrm>
            <a:prstGeom prst="rect">
              <a:avLst/>
            </a:prstGeom>
            <a:noFill/>
            <a:ln w="9525">
              <a:noFill/>
              <a:miter lim="800000"/>
              <a:headEnd/>
              <a:tailEnd/>
            </a:ln>
          </p:spPr>
          <p:txBody>
            <a:bodyPr wrap="none">
              <a:spAutoFit/>
            </a:bodyPr>
            <a:lstStyle/>
            <a:p>
              <a:r>
                <a:rPr lang="en-US" sz="2800" b="1" dirty="0" err="1" smtClean="0">
                  <a:solidFill>
                    <a:schemeClr val="accent6">
                      <a:lumMod val="50000"/>
                    </a:schemeClr>
                  </a:solidFill>
                  <a:latin typeface="Arial Narrow" pitchFamily="34" charset="0"/>
                </a:rPr>
                <a:t>n</a:t>
              </a:r>
              <a:r>
                <a:rPr lang="en-US" sz="2800" b="1" baseline="-25000" dirty="0" err="1" smtClean="0">
                  <a:solidFill>
                    <a:srgbClr val="FFC000"/>
                  </a:solidFill>
                  <a:latin typeface="Arial Narrow" pitchFamily="34" charset="0"/>
                </a:rPr>
                <a:t>A</a:t>
              </a:r>
              <a:r>
                <a:rPr lang="en-US" sz="2800" b="1" dirty="0" err="1" smtClean="0">
                  <a:solidFill>
                    <a:schemeClr val="accent6">
                      <a:lumMod val="50000"/>
                    </a:schemeClr>
                  </a:solidFill>
                  <a:latin typeface="Arial Narrow" pitchFamily="34" charset="0"/>
                </a:rPr>
                <a:t>RT</a:t>
              </a:r>
              <a:endParaRPr lang="en-US" sz="2800" b="1" dirty="0">
                <a:solidFill>
                  <a:schemeClr val="accent6">
                    <a:lumMod val="50000"/>
                  </a:schemeClr>
                </a:solidFill>
                <a:latin typeface="Arial Narrow" pitchFamily="34" charset="0"/>
              </a:endParaRPr>
            </a:p>
          </p:txBody>
        </p:sp>
        <p:sp>
          <p:nvSpPr>
            <p:cNvPr id="25" name="Line 7"/>
            <p:cNvSpPr>
              <a:spLocks noChangeShapeType="1"/>
            </p:cNvSpPr>
            <p:nvPr/>
          </p:nvSpPr>
          <p:spPr bwMode="auto">
            <a:xfrm>
              <a:off x="3833089" y="3812688"/>
              <a:ext cx="818720"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26" name="Text Box 8"/>
            <p:cNvSpPr txBox="1">
              <a:spLocks noChangeArrowheads="1"/>
            </p:cNvSpPr>
            <p:nvPr/>
          </p:nvSpPr>
          <p:spPr bwMode="auto">
            <a:xfrm>
              <a:off x="4037769" y="3780938"/>
              <a:ext cx="279109" cy="523876"/>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V</a:t>
              </a:r>
            </a:p>
          </p:txBody>
        </p:sp>
        <p:sp>
          <p:nvSpPr>
            <p:cNvPr id="27" name="Text Box 6"/>
            <p:cNvSpPr txBox="1">
              <a:spLocks noChangeArrowheads="1"/>
            </p:cNvSpPr>
            <p:nvPr/>
          </p:nvSpPr>
          <p:spPr bwMode="auto">
            <a:xfrm>
              <a:off x="4871093" y="3316484"/>
              <a:ext cx="898003" cy="523220"/>
            </a:xfrm>
            <a:prstGeom prst="rect">
              <a:avLst/>
            </a:prstGeom>
            <a:noFill/>
            <a:ln w="9525">
              <a:noFill/>
              <a:miter lim="800000"/>
              <a:headEnd/>
              <a:tailEnd/>
            </a:ln>
          </p:spPr>
          <p:txBody>
            <a:bodyPr wrap="none">
              <a:spAutoFit/>
            </a:bodyPr>
            <a:lstStyle/>
            <a:p>
              <a:r>
                <a:rPr lang="en-US" sz="2800" b="1" dirty="0" err="1" smtClean="0">
                  <a:solidFill>
                    <a:schemeClr val="accent6">
                      <a:lumMod val="50000"/>
                    </a:schemeClr>
                  </a:solidFill>
                  <a:latin typeface="Arial Narrow" pitchFamily="34" charset="0"/>
                </a:rPr>
                <a:t>n</a:t>
              </a:r>
              <a:r>
                <a:rPr lang="en-US" sz="2800" b="1" baseline="-25000" dirty="0" err="1" smtClean="0">
                  <a:solidFill>
                    <a:srgbClr val="C00000"/>
                  </a:solidFill>
                  <a:latin typeface="Arial Narrow" pitchFamily="34" charset="0"/>
                </a:rPr>
                <a:t>B</a:t>
              </a:r>
              <a:r>
                <a:rPr lang="en-US" sz="2800" b="1" dirty="0" err="1" smtClean="0">
                  <a:solidFill>
                    <a:schemeClr val="accent6">
                      <a:lumMod val="50000"/>
                    </a:schemeClr>
                  </a:solidFill>
                  <a:latin typeface="Arial Narrow" pitchFamily="34" charset="0"/>
                </a:rPr>
                <a:t>RT</a:t>
              </a:r>
              <a:endParaRPr lang="en-US" sz="2800" b="1" dirty="0">
                <a:solidFill>
                  <a:schemeClr val="accent6">
                    <a:lumMod val="50000"/>
                  </a:schemeClr>
                </a:solidFill>
                <a:latin typeface="Arial Narrow" pitchFamily="34" charset="0"/>
              </a:endParaRPr>
            </a:p>
          </p:txBody>
        </p:sp>
        <p:sp>
          <p:nvSpPr>
            <p:cNvPr id="28" name="Line 7"/>
            <p:cNvSpPr>
              <a:spLocks noChangeShapeType="1"/>
            </p:cNvSpPr>
            <p:nvPr/>
          </p:nvSpPr>
          <p:spPr bwMode="auto">
            <a:xfrm>
              <a:off x="4957927" y="3805434"/>
              <a:ext cx="818720" cy="0"/>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sp>
          <p:nvSpPr>
            <p:cNvPr id="29" name="Text Box 8"/>
            <p:cNvSpPr txBox="1">
              <a:spLocks noChangeArrowheads="1"/>
            </p:cNvSpPr>
            <p:nvPr/>
          </p:nvSpPr>
          <p:spPr bwMode="auto">
            <a:xfrm>
              <a:off x="5162607" y="3773684"/>
              <a:ext cx="279109" cy="523876"/>
            </a:xfrm>
            <a:prstGeom prst="rect">
              <a:avLst/>
            </a:prstGeom>
            <a:noFill/>
            <a:ln w="9525">
              <a:noFill/>
              <a:miter lim="800000"/>
              <a:headEnd/>
              <a:tailEnd/>
            </a:ln>
          </p:spPr>
          <p:txBody>
            <a:bodyPr wrap="none">
              <a:spAutoFit/>
            </a:bodyPr>
            <a:lstStyle/>
            <a:p>
              <a:r>
                <a:rPr lang="en-US" sz="2800" b="1">
                  <a:solidFill>
                    <a:schemeClr val="accent6">
                      <a:lumMod val="50000"/>
                    </a:schemeClr>
                  </a:solidFill>
                  <a:latin typeface="Arial Narrow" pitchFamily="34" charset="0"/>
                </a:rPr>
                <a:t>V</a:t>
              </a:r>
            </a:p>
          </p:txBody>
        </p:sp>
        <p:sp>
          <p:nvSpPr>
            <p:cNvPr id="30" name="Text Box 6"/>
            <p:cNvSpPr txBox="1">
              <a:spLocks noChangeArrowheads="1"/>
            </p:cNvSpPr>
            <p:nvPr/>
          </p:nvSpPr>
          <p:spPr bwMode="auto">
            <a:xfrm>
              <a:off x="6112043" y="3323744"/>
              <a:ext cx="577402" cy="523220"/>
            </a:xfrm>
            <a:prstGeom prst="rect">
              <a:avLst/>
            </a:prstGeom>
            <a:noFill/>
            <a:ln w="9525">
              <a:noFill/>
              <a:miter lim="800000"/>
              <a:headEnd/>
              <a:tailEnd/>
            </a:ln>
          </p:spPr>
          <p:txBody>
            <a:bodyPr wrap="none">
              <a:spAutoFit/>
            </a:bodyPr>
            <a:lstStyle/>
            <a:p>
              <a:r>
                <a:rPr lang="en-US" sz="2800" b="1" dirty="0" err="1" smtClean="0">
                  <a:solidFill>
                    <a:schemeClr val="accent6">
                      <a:lumMod val="50000"/>
                    </a:schemeClr>
                  </a:solidFill>
                  <a:latin typeface="Arial Narrow" pitchFamily="34" charset="0"/>
                </a:rPr>
                <a:t>RT</a:t>
              </a:r>
              <a:endParaRPr lang="en-US" sz="2800" b="1" dirty="0">
                <a:solidFill>
                  <a:schemeClr val="accent6">
                    <a:lumMod val="50000"/>
                  </a:schemeClr>
                </a:solidFill>
                <a:latin typeface="Arial Narrow" pitchFamily="34" charset="0"/>
              </a:endParaRPr>
            </a:p>
          </p:txBody>
        </p:sp>
        <p:sp>
          <p:nvSpPr>
            <p:cNvPr id="32" name="Text Box 8"/>
            <p:cNvSpPr txBox="1">
              <a:spLocks noChangeArrowheads="1"/>
            </p:cNvSpPr>
            <p:nvPr/>
          </p:nvSpPr>
          <p:spPr bwMode="auto">
            <a:xfrm>
              <a:off x="6200361" y="3780944"/>
              <a:ext cx="279109" cy="523876"/>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V</a:t>
              </a:r>
            </a:p>
          </p:txBody>
        </p:sp>
        <p:cxnSp>
          <p:nvCxnSpPr>
            <p:cNvPr id="34" name="Straight Connector 33"/>
            <p:cNvCxnSpPr/>
            <p:nvPr/>
          </p:nvCxnSpPr>
          <p:spPr>
            <a:xfrm flipV="1">
              <a:off x="6134100" y="3820894"/>
              <a:ext cx="469900" cy="1016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 Box 6"/>
            <p:cNvSpPr txBox="1">
              <a:spLocks noChangeArrowheads="1"/>
            </p:cNvSpPr>
            <p:nvPr/>
          </p:nvSpPr>
          <p:spPr bwMode="auto">
            <a:xfrm>
              <a:off x="8207543" y="3323744"/>
              <a:ext cx="756938" cy="523220"/>
            </a:xfrm>
            <a:prstGeom prst="rect">
              <a:avLst/>
            </a:prstGeom>
            <a:noFill/>
            <a:ln w="9525">
              <a:noFill/>
              <a:miter lim="800000"/>
              <a:headEnd/>
              <a:tailEnd/>
            </a:ln>
          </p:spPr>
          <p:txBody>
            <a:bodyPr wrap="none">
              <a:spAutoFit/>
            </a:bodyPr>
            <a:lstStyle/>
            <a:p>
              <a:r>
                <a:rPr lang="en-US" sz="2800" b="1" dirty="0" err="1" smtClean="0">
                  <a:solidFill>
                    <a:schemeClr val="accent6">
                      <a:lumMod val="50000"/>
                    </a:schemeClr>
                  </a:solidFill>
                  <a:latin typeface="Arial Narrow" pitchFamily="34" charset="0"/>
                </a:rPr>
                <a:t>nRT</a:t>
              </a:r>
              <a:endParaRPr lang="en-US" sz="2800" b="1" dirty="0">
                <a:solidFill>
                  <a:schemeClr val="accent6">
                    <a:lumMod val="50000"/>
                  </a:schemeClr>
                </a:solidFill>
                <a:latin typeface="Arial Narrow" pitchFamily="34" charset="0"/>
              </a:endParaRPr>
            </a:p>
          </p:txBody>
        </p:sp>
        <p:sp>
          <p:nvSpPr>
            <p:cNvPr id="36" name="Text Box 8"/>
            <p:cNvSpPr txBox="1">
              <a:spLocks noChangeArrowheads="1"/>
            </p:cNvSpPr>
            <p:nvPr/>
          </p:nvSpPr>
          <p:spPr bwMode="auto">
            <a:xfrm>
              <a:off x="8435561" y="3780944"/>
              <a:ext cx="279109" cy="523876"/>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V</a:t>
              </a:r>
            </a:p>
          </p:txBody>
        </p:sp>
        <p:cxnSp>
          <p:nvCxnSpPr>
            <p:cNvPr id="37" name="Straight Connector 36"/>
            <p:cNvCxnSpPr/>
            <p:nvPr/>
          </p:nvCxnSpPr>
          <p:spPr>
            <a:xfrm>
              <a:off x="8229600" y="3831054"/>
              <a:ext cx="787400" cy="25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624757" y="1137312"/>
            <a:ext cx="10566400" cy="4401205"/>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Total pressure of a mixture of gases, </a:t>
            </a:r>
          </a:p>
          <a:p>
            <a:pPr>
              <a:spcBef>
                <a:spcPct val="50000"/>
              </a:spcBef>
              <a:buClr>
                <a:srgbClr val="FFC000"/>
              </a:buClr>
              <a:buSzPct val="120000"/>
            </a:pPr>
            <a:r>
              <a:rPr lang="en-SG" sz="2800" b="1" dirty="0" smtClean="0">
                <a:solidFill>
                  <a:schemeClr val="accent6">
                    <a:lumMod val="50000"/>
                  </a:schemeClr>
                </a:solidFill>
                <a:latin typeface="Arial Narrow" pitchFamily="34" charset="0"/>
              </a:rPr>
              <a:t>                 </a:t>
            </a:r>
            <a:r>
              <a:rPr lang="en-SG" sz="2800" b="1" dirty="0" smtClean="0">
                <a:ln>
                  <a:solidFill>
                    <a:sysClr val="windowText" lastClr="000000"/>
                  </a:solidFill>
                </a:ln>
                <a:solidFill>
                  <a:srgbClr val="FFC000"/>
                </a:solidFill>
                <a:latin typeface="Arial Narrow" pitchFamily="34" charset="0"/>
              </a:rPr>
              <a:t>P</a:t>
            </a:r>
            <a:r>
              <a:rPr lang="en-SG" sz="2800" b="1" baseline="-25000" dirty="0" smtClean="0">
                <a:ln>
                  <a:solidFill>
                    <a:sysClr val="windowText" lastClr="000000"/>
                  </a:solidFill>
                </a:ln>
                <a:solidFill>
                  <a:srgbClr val="FFC000"/>
                </a:solidFill>
                <a:latin typeface="Arial Narrow" pitchFamily="34" charset="0"/>
              </a:rPr>
              <a:t>T</a:t>
            </a:r>
            <a:r>
              <a:rPr lang="en-SG" sz="2800" b="1" dirty="0" smtClean="0">
                <a:ln>
                  <a:solidFill>
                    <a:sysClr val="windowText" lastClr="000000"/>
                  </a:solidFill>
                </a:ln>
                <a:solidFill>
                  <a:srgbClr val="FFC000"/>
                </a:solidFill>
                <a:latin typeface="Arial Narrow" pitchFamily="34" charset="0"/>
              </a:rPr>
              <a:t> = </a:t>
            </a:r>
            <a:r>
              <a:rPr lang="en-SG" sz="2800" b="1" dirty="0" err="1" smtClean="0">
                <a:ln>
                  <a:solidFill>
                    <a:sysClr val="windowText" lastClr="000000"/>
                  </a:solidFill>
                </a:ln>
                <a:solidFill>
                  <a:srgbClr val="FFC000"/>
                </a:solidFill>
                <a:latin typeface="Arial Narrow" pitchFamily="34" charset="0"/>
              </a:rPr>
              <a:t>P</a:t>
            </a:r>
            <a:r>
              <a:rPr lang="en-SG" sz="2800" b="1" baseline="-25000" dirty="0" err="1" smtClean="0">
                <a:ln>
                  <a:solidFill>
                    <a:sysClr val="windowText" lastClr="000000"/>
                  </a:solidFill>
                </a:ln>
                <a:solidFill>
                  <a:srgbClr val="FFC000"/>
                </a:solidFill>
                <a:latin typeface="Arial Narrow" pitchFamily="34" charset="0"/>
              </a:rPr>
              <a:t>1</a:t>
            </a:r>
            <a:r>
              <a:rPr lang="en-SG" sz="2800" b="1" dirty="0" smtClean="0">
                <a:ln>
                  <a:solidFill>
                    <a:sysClr val="windowText" lastClr="000000"/>
                  </a:solidFill>
                </a:ln>
                <a:solidFill>
                  <a:srgbClr val="FFC000"/>
                </a:solidFill>
                <a:latin typeface="Arial Narrow" pitchFamily="34" charset="0"/>
              </a:rPr>
              <a:t> + </a:t>
            </a:r>
            <a:r>
              <a:rPr lang="en-SG" sz="2800" b="1" dirty="0" err="1" smtClean="0">
                <a:ln>
                  <a:solidFill>
                    <a:sysClr val="windowText" lastClr="000000"/>
                  </a:solidFill>
                </a:ln>
                <a:solidFill>
                  <a:srgbClr val="FFC000"/>
                </a:solidFill>
                <a:latin typeface="Arial Narrow" pitchFamily="34" charset="0"/>
              </a:rPr>
              <a:t>P</a:t>
            </a:r>
            <a:r>
              <a:rPr lang="en-SG" sz="2800" b="1" baseline="-25000" dirty="0" err="1" smtClean="0">
                <a:ln>
                  <a:solidFill>
                    <a:sysClr val="windowText" lastClr="000000"/>
                  </a:solidFill>
                </a:ln>
                <a:solidFill>
                  <a:srgbClr val="FFC000"/>
                </a:solidFill>
                <a:latin typeface="Arial Narrow" pitchFamily="34" charset="0"/>
              </a:rPr>
              <a:t>2</a:t>
            </a:r>
            <a:r>
              <a:rPr lang="en-SG" sz="2800" b="1" dirty="0" smtClean="0">
                <a:ln>
                  <a:solidFill>
                    <a:sysClr val="windowText" lastClr="000000"/>
                  </a:solidFill>
                </a:ln>
                <a:solidFill>
                  <a:srgbClr val="FFC000"/>
                </a:solidFill>
                <a:latin typeface="Arial Narrow" pitchFamily="34" charset="0"/>
              </a:rPr>
              <a:t>+ </a:t>
            </a:r>
            <a:r>
              <a:rPr lang="en-SG" sz="2800" b="1" dirty="0" err="1" smtClean="0">
                <a:ln>
                  <a:solidFill>
                    <a:sysClr val="windowText" lastClr="000000"/>
                  </a:solidFill>
                </a:ln>
                <a:solidFill>
                  <a:srgbClr val="FFC000"/>
                </a:solidFill>
                <a:latin typeface="Arial Narrow" pitchFamily="34" charset="0"/>
              </a:rPr>
              <a:t>P</a:t>
            </a:r>
            <a:r>
              <a:rPr lang="en-SG" sz="2800" b="1" baseline="-25000" dirty="0" err="1" smtClean="0">
                <a:ln>
                  <a:solidFill>
                    <a:sysClr val="windowText" lastClr="000000"/>
                  </a:solidFill>
                </a:ln>
                <a:solidFill>
                  <a:srgbClr val="FFC000"/>
                </a:solidFill>
                <a:latin typeface="Arial Narrow" pitchFamily="34" charset="0"/>
              </a:rPr>
              <a:t>3</a:t>
            </a:r>
            <a:r>
              <a:rPr lang="en-SG" sz="2800" b="1" baseline="-25000" dirty="0" smtClean="0">
                <a:ln>
                  <a:solidFill>
                    <a:sysClr val="windowText" lastClr="000000"/>
                  </a:solidFill>
                </a:ln>
                <a:solidFill>
                  <a:srgbClr val="FFC000"/>
                </a:solidFill>
                <a:latin typeface="Arial Narrow" pitchFamily="34" charset="0"/>
              </a:rPr>
              <a:t> </a:t>
            </a:r>
            <a:r>
              <a:rPr lang="en-SG" sz="2800" b="1" dirty="0" smtClean="0">
                <a:ln>
                  <a:solidFill>
                    <a:sysClr val="windowText" lastClr="000000"/>
                  </a:solidFill>
                </a:ln>
                <a:solidFill>
                  <a:srgbClr val="FFC000"/>
                </a:solidFill>
                <a:latin typeface="Arial Narrow" pitchFamily="34" charset="0"/>
              </a:rPr>
              <a:t>+ ……………………</a:t>
            </a:r>
          </a:p>
          <a:p>
            <a:pPr>
              <a:spcBef>
                <a:spcPct val="50000"/>
              </a:spcBef>
              <a:buClr>
                <a:srgbClr val="FFC000"/>
              </a:buClr>
              <a:buSzPct val="120000"/>
            </a:pPr>
            <a:r>
              <a:rPr lang="en-SG" sz="2800" b="1" dirty="0" smtClean="0">
                <a:solidFill>
                  <a:schemeClr val="accent6">
                    <a:lumMod val="50000"/>
                  </a:schemeClr>
                </a:solidFill>
                <a:latin typeface="Arial Narrow" pitchFamily="34" charset="0"/>
              </a:rPr>
              <a:t>where </a:t>
            </a:r>
            <a:r>
              <a:rPr lang="en-SG" sz="2800" b="1" dirty="0" err="1" smtClean="0">
                <a:solidFill>
                  <a:schemeClr val="accent6">
                    <a:lumMod val="50000"/>
                  </a:schemeClr>
                </a:solidFill>
                <a:latin typeface="Arial Narrow" pitchFamily="34" charset="0"/>
              </a:rPr>
              <a:t>P</a:t>
            </a:r>
            <a:r>
              <a:rPr lang="en-SG" sz="2800" b="1" baseline="-25000" dirty="0" err="1" smtClean="0">
                <a:solidFill>
                  <a:schemeClr val="accent6">
                    <a:lumMod val="50000"/>
                  </a:schemeClr>
                </a:solidFill>
                <a:latin typeface="Arial Narrow" pitchFamily="34" charset="0"/>
              </a:rPr>
              <a:t>1</a:t>
            </a:r>
            <a:r>
              <a:rPr lang="en-SG" sz="2800" b="1" dirty="0" smtClean="0">
                <a:solidFill>
                  <a:schemeClr val="accent6">
                    <a:lumMod val="50000"/>
                  </a:schemeClr>
                </a:solidFill>
                <a:latin typeface="Arial Narrow" pitchFamily="34" charset="0"/>
              </a:rPr>
              <a:t>, </a:t>
            </a:r>
            <a:r>
              <a:rPr lang="en-SG" sz="2800" b="1" dirty="0" err="1" smtClean="0">
                <a:solidFill>
                  <a:schemeClr val="accent6">
                    <a:lumMod val="50000"/>
                  </a:schemeClr>
                </a:solidFill>
                <a:latin typeface="Arial Narrow" pitchFamily="34" charset="0"/>
              </a:rPr>
              <a:t>P</a:t>
            </a:r>
            <a:r>
              <a:rPr lang="en-SG" sz="2800" b="1" baseline="-25000" dirty="0" err="1" smtClean="0">
                <a:solidFill>
                  <a:schemeClr val="accent6">
                    <a:lumMod val="50000"/>
                  </a:schemeClr>
                </a:solidFill>
                <a:latin typeface="Arial Narrow" pitchFamily="34" charset="0"/>
              </a:rPr>
              <a:t>2</a:t>
            </a:r>
            <a:r>
              <a:rPr lang="en-SG" sz="2800" b="1" dirty="0" smtClean="0">
                <a:solidFill>
                  <a:schemeClr val="accent6">
                    <a:lumMod val="50000"/>
                  </a:schemeClr>
                </a:solidFill>
                <a:latin typeface="Arial Narrow" pitchFamily="34" charset="0"/>
              </a:rPr>
              <a:t>, </a:t>
            </a:r>
            <a:r>
              <a:rPr lang="en-SG" sz="2800" b="1" dirty="0" err="1" smtClean="0">
                <a:solidFill>
                  <a:schemeClr val="accent6">
                    <a:lumMod val="50000"/>
                  </a:schemeClr>
                </a:solidFill>
                <a:latin typeface="Arial Narrow" pitchFamily="34" charset="0"/>
              </a:rPr>
              <a:t>P</a:t>
            </a:r>
            <a:r>
              <a:rPr lang="en-SG" sz="2800" b="1" baseline="-25000" dirty="0" err="1" smtClean="0">
                <a:solidFill>
                  <a:schemeClr val="accent6">
                    <a:lumMod val="50000"/>
                  </a:schemeClr>
                </a:solidFill>
                <a:latin typeface="Arial Narrow" pitchFamily="34" charset="0"/>
              </a:rPr>
              <a:t>3</a:t>
            </a:r>
            <a:r>
              <a:rPr lang="en-SG" sz="2800" b="1" dirty="0" smtClean="0">
                <a:solidFill>
                  <a:schemeClr val="accent6">
                    <a:lumMod val="50000"/>
                  </a:schemeClr>
                </a:solidFill>
                <a:latin typeface="Arial Narrow" pitchFamily="34" charset="0"/>
              </a:rPr>
              <a:t>, … are the partial pressure of the components 1, 2, 3, …</a:t>
            </a:r>
          </a:p>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Relation among partial pressure, total pressure and mole fraction:</a:t>
            </a: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pPr>
            <a:r>
              <a:rPr lang="en-SG" sz="2800" b="1" dirty="0" smtClean="0">
                <a:solidFill>
                  <a:schemeClr val="accent6">
                    <a:lumMod val="50000"/>
                  </a:schemeClr>
                </a:solidFill>
                <a:latin typeface="Arial Narrow" pitchFamily="34" charset="0"/>
              </a:rPr>
              <a:t>                   where </a:t>
            </a:r>
            <a:r>
              <a:rPr lang="en-SG" sz="2800" b="1" dirty="0" err="1" smtClean="0">
                <a:solidFill>
                  <a:schemeClr val="accent6">
                    <a:lumMod val="50000"/>
                  </a:schemeClr>
                </a:solidFill>
                <a:latin typeface="Arial Narrow" pitchFamily="34" charset="0"/>
              </a:rPr>
              <a:t>X</a:t>
            </a:r>
            <a:r>
              <a:rPr lang="en-SG" sz="2800" b="1" baseline="-25000" dirty="0" err="1" smtClean="0">
                <a:solidFill>
                  <a:schemeClr val="accent6">
                    <a:lumMod val="50000"/>
                  </a:schemeClr>
                </a:solidFill>
                <a:latin typeface="Arial Narrow" pitchFamily="34" charset="0"/>
              </a:rPr>
              <a:t>A</a:t>
            </a:r>
            <a:r>
              <a:rPr lang="en-SG" sz="2800" b="1" dirty="0" smtClean="0">
                <a:solidFill>
                  <a:schemeClr val="accent6">
                    <a:lumMod val="50000"/>
                  </a:schemeClr>
                </a:solidFill>
                <a:latin typeface="Arial Narrow" pitchFamily="34" charset="0"/>
              </a:rPr>
              <a:t> is mole fraction of A</a:t>
            </a:r>
          </a:p>
        </p:txBody>
      </p:sp>
      <p:sp>
        <p:nvSpPr>
          <p:cNvPr id="13"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Partial Pressure</a:t>
            </a:r>
          </a:p>
        </p:txBody>
      </p:sp>
      <p:grpSp>
        <p:nvGrpSpPr>
          <p:cNvPr id="39" name="Group 38"/>
          <p:cNvGrpSpPr/>
          <p:nvPr/>
        </p:nvGrpSpPr>
        <p:grpSpPr>
          <a:xfrm>
            <a:off x="2027261" y="3858905"/>
            <a:ext cx="5997063" cy="1373779"/>
            <a:chOff x="1181100" y="5605815"/>
            <a:chExt cx="5997063" cy="1373779"/>
          </a:xfrm>
        </p:grpSpPr>
        <p:grpSp>
          <p:nvGrpSpPr>
            <p:cNvPr id="15" name="Group 14"/>
            <p:cNvGrpSpPr/>
            <p:nvPr/>
          </p:nvGrpSpPr>
          <p:grpSpPr>
            <a:xfrm>
              <a:off x="2080260" y="5605815"/>
              <a:ext cx="5097903" cy="1373779"/>
              <a:chOff x="2080260" y="5605815"/>
              <a:chExt cx="5097903" cy="1373779"/>
            </a:xfrm>
          </p:grpSpPr>
          <p:sp>
            <p:nvSpPr>
              <p:cNvPr id="16" name="Text Box 6"/>
              <p:cNvSpPr txBox="1">
                <a:spLocks noChangeArrowheads="1"/>
              </p:cNvSpPr>
              <p:nvPr/>
            </p:nvSpPr>
            <p:spPr bwMode="auto">
              <a:xfrm>
                <a:off x="2745913" y="5605815"/>
                <a:ext cx="1176925" cy="523220"/>
              </a:xfrm>
              <a:prstGeom prst="rect">
                <a:avLst/>
              </a:prstGeom>
              <a:noFill/>
              <a:ln w="9525">
                <a:noFill/>
                <a:miter lim="800000"/>
                <a:headEnd/>
                <a:tailEnd/>
              </a:ln>
            </p:spPr>
            <p:txBody>
              <a:bodyPr wrap="none">
                <a:spAutoFit/>
              </a:bodyPr>
              <a:lstStyle/>
              <a:p>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A</a:t>
                </a:r>
                <a:r>
                  <a:rPr lang="en-US" sz="2800" b="1" dirty="0" err="1" smtClean="0">
                    <a:ln>
                      <a:solidFill>
                        <a:sysClr val="windowText" lastClr="000000"/>
                      </a:solidFill>
                    </a:ln>
                    <a:solidFill>
                      <a:srgbClr val="FFC000"/>
                    </a:solidFill>
                    <a:latin typeface="Arial Narrow" pitchFamily="34" charset="0"/>
                  </a:rPr>
                  <a:t>RT</a:t>
                </a:r>
                <a:r>
                  <a:rPr lang="en-US" sz="2800" b="1" dirty="0" smtClean="0">
                    <a:ln>
                      <a:solidFill>
                        <a:sysClr val="windowText" lastClr="000000"/>
                      </a:solidFill>
                    </a:ln>
                    <a:solidFill>
                      <a:srgbClr val="FFC000"/>
                    </a:solidFill>
                    <a:latin typeface="Arial Narrow" pitchFamily="34" charset="0"/>
                  </a:rPr>
                  <a:t>/V</a:t>
                </a:r>
                <a:endParaRPr lang="en-US" sz="2800" b="1" dirty="0">
                  <a:ln>
                    <a:solidFill>
                      <a:sysClr val="windowText" lastClr="000000"/>
                    </a:solidFill>
                  </a:ln>
                  <a:solidFill>
                    <a:srgbClr val="FFC000"/>
                  </a:solidFill>
                  <a:latin typeface="Arial Narrow" pitchFamily="34" charset="0"/>
                </a:endParaRPr>
              </a:p>
            </p:txBody>
          </p:sp>
          <p:sp>
            <p:nvSpPr>
              <p:cNvPr id="17" name="Text Box 6"/>
              <p:cNvSpPr txBox="1">
                <a:spLocks noChangeArrowheads="1"/>
              </p:cNvSpPr>
              <p:nvPr/>
            </p:nvSpPr>
            <p:spPr bwMode="auto">
              <a:xfrm>
                <a:off x="2204303" y="6025487"/>
                <a:ext cx="2075505" cy="954107"/>
              </a:xfrm>
              <a:prstGeom prst="rect">
                <a:avLst/>
              </a:prstGeom>
              <a:noFill/>
              <a:ln w="9525">
                <a:noFill/>
                <a:miter lim="800000"/>
                <a:headEnd/>
                <a:tailEnd/>
              </a:ln>
            </p:spPr>
            <p:txBody>
              <a:bodyPr wrap="square">
                <a:spAutoFit/>
              </a:bodyPr>
              <a:lstStyle/>
              <a:p>
                <a:r>
                  <a:rPr lang="en-US" sz="2800" b="1" dirty="0" smtClean="0">
                    <a:ln>
                      <a:solidFill>
                        <a:sysClr val="windowText" lastClr="000000"/>
                      </a:solidFill>
                    </a:ln>
                    <a:solidFill>
                      <a:srgbClr val="FFC000"/>
                    </a:solidFill>
                    <a:latin typeface="Arial Narrow" pitchFamily="34" charset="0"/>
                  </a:rPr>
                  <a:t>(</a:t>
                </a:r>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A</a:t>
                </a:r>
                <a:r>
                  <a:rPr lang="en-US" sz="2800" b="1" baseline="-25000" dirty="0" smtClean="0">
                    <a:ln>
                      <a:solidFill>
                        <a:sysClr val="windowText" lastClr="000000"/>
                      </a:solidFill>
                    </a:ln>
                    <a:solidFill>
                      <a:srgbClr val="FFC000"/>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rPr>
                  <a:t>+ </a:t>
                </a:r>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B</a:t>
                </a:r>
                <a:r>
                  <a:rPr lang="en-US" sz="2800" b="1" dirty="0" smtClean="0">
                    <a:ln>
                      <a:solidFill>
                        <a:sysClr val="windowText" lastClr="000000"/>
                      </a:solidFill>
                    </a:ln>
                    <a:solidFill>
                      <a:srgbClr val="FFC000"/>
                    </a:solidFill>
                    <a:latin typeface="Arial Narrow" pitchFamily="34" charset="0"/>
                  </a:rPr>
                  <a:t>) </a:t>
                </a:r>
                <a:r>
                  <a:rPr lang="en-US" sz="2800" b="1" dirty="0" err="1" smtClean="0">
                    <a:ln>
                      <a:solidFill>
                        <a:sysClr val="windowText" lastClr="000000"/>
                      </a:solidFill>
                    </a:ln>
                    <a:solidFill>
                      <a:srgbClr val="FFC000"/>
                    </a:solidFill>
                    <a:latin typeface="Arial Narrow" pitchFamily="34" charset="0"/>
                  </a:rPr>
                  <a:t>RT</a:t>
                </a:r>
                <a:r>
                  <a:rPr lang="en-US" sz="2800" b="1" dirty="0" smtClean="0">
                    <a:ln>
                      <a:solidFill>
                        <a:sysClr val="windowText" lastClr="000000"/>
                      </a:solidFill>
                    </a:ln>
                    <a:solidFill>
                      <a:srgbClr val="FFC000"/>
                    </a:solidFill>
                    <a:latin typeface="Arial Narrow" pitchFamily="34" charset="0"/>
                  </a:rPr>
                  <a:t>/V</a:t>
                </a:r>
              </a:p>
              <a:p>
                <a:endParaRPr lang="en-US" sz="2800" b="1" dirty="0">
                  <a:ln>
                    <a:solidFill>
                      <a:sysClr val="windowText" lastClr="000000"/>
                    </a:solidFill>
                  </a:ln>
                  <a:solidFill>
                    <a:srgbClr val="FFC000"/>
                  </a:solidFill>
                  <a:latin typeface="Arial Narrow" pitchFamily="34" charset="0"/>
                </a:endParaRPr>
              </a:p>
            </p:txBody>
          </p:sp>
          <p:cxnSp>
            <p:nvCxnSpPr>
              <p:cNvPr id="18" name="Straight Connector 17"/>
              <p:cNvCxnSpPr/>
              <p:nvPr/>
            </p:nvCxnSpPr>
            <p:spPr>
              <a:xfrm>
                <a:off x="2080260" y="6088380"/>
                <a:ext cx="2421890" cy="762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Text Box 6"/>
              <p:cNvSpPr txBox="1">
                <a:spLocks noChangeArrowheads="1"/>
              </p:cNvSpPr>
              <p:nvPr/>
            </p:nvSpPr>
            <p:spPr bwMode="auto">
              <a:xfrm>
                <a:off x="5454677" y="5608087"/>
                <a:ext cx="505267" cy="523220"/>
              </a:xfrm>
              <a:prstGeom prst="rect">
                <a:avLst/>
              </a:prstGeom>
              <a:noFill/>
              <a:ln w="9525">
                <a:noFill/>
                <a:miter lim="800000"/>
                <a:headEnd/>
                <a:tailEnd/>
              </a:ln>
            </p:spPr>
            <p:txBody>
              <a:bodyPr wrap="none">
                <a:spAutoFit/>
              </a:bodyPr>
              <a:lstStyle/>
              <a:p>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A</a:t>
                </a:r>
                <a:endParaRPr lang="en-US" sz="2800" b="1" dirty="0">
                  <a:ln>
                    <a:solidFill>
                      <a:sysClr val="windowText" lastClr="000000"/>
                    </a:solidFill>
                  </a:ln>
                  <a:solidFill>
                    <a:srgbClr val="FFC000"/>
                  </a:solidFill>
                  <a:latin typeface="Arial Narrow" pitchFamily="34" charset="0"/>
                </a:endParaRPr>
              </a:p>
            </p:txBody>
          </p:sp>
          <p:sp>
            <p:nvSpPr>
              <p:cNvPr id="20" name="Text Box 6"/>
              <p:cNvSpPr txBox="1">
                <a:spLocks noChangeArrowheads="1"/>
              </p:cNvSpPr>
              <p:nvPr/>
            </p:nvSpPr>
            <p:spPr bwMode="auto">
              <a:xfrm>
                <a:off x="5210247" y="5951559"/>
                <a:ext cx="1126527" cy="954107"/>
              </a:xfrm>
              <a:prstGeom prst="rect">
                <a:avLst/>
              </a:prstGeom>
              <a:noFill/>
              <a:ln w="9525">
                <a:noFill/>
                <a:miter lim="800000"/>
                <a:headEnd/>
                <a:tailEnd/>
              </a:ln>
            </p:spPr>
            <p:txBody>
              <a:bodyPr wrap="none">
                <a:spAutoFit/>
              </a:bodyPr>
              <a:lstStyle/>
              <a:p>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A</a:t>
                </a:r>
                <a:r>
                  <a:rPr lang="en-US" sz="2800" b="1" baseline="-25000" dirty="0" smtClean="0">
                    <a:ln>
                      <a:solidFill>
                        <a:sysClr val="windowText" lastClr="000000"/>
                      </a:solidFill>
                    </a:ln>
                    <a:solidFill>
                      <a:srgbClr val="FFC000"/>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rPr>
                  <a:t>+ </a:t>
                </a:r>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B</a:t>
                </a:r>
                <a:endParaRPr lang="en-US" sz="2800" b="1" dirty="0" smtClean="0">
                  <a:ln>
                    <a:solidFill>
                      <a:sysClr val="windowText" lastClr="000000"/>
                    </a:solidFill>
                  </a:ln>
                  <a:solidFill>
                    <a:srgbClr val="FFC000"/>
                  </a:solidFill>
                  <a:latin typeface="Arial Narrow" pitchFamily="34" charset="0"/>
                </a:endParaRPr>
              </a:p>
              <a:p>
                <a:endParaRPr lang="en-US" sz="2800" b="1" dirty="0">
                  <a:ln>
                    <a:solidFill>
                      <a:sysClr val="windowText" lastClr="000000"/>
                    </a:solidFill>
                  </a:ln>
                  <a:solidFill>
                    <a:srgbClr val="FFC000"/>
                  </a:solidFill>
                  <a:latin typeface="Arial Narrow" pitchFamily="34" charset="0"/>
                </a:endParaRPr>
              </a:p>
            </p:txBody>
          </p:sp>
          <p:cxnSp>
            <p:nvCxnSpPr>
              <p:cNvPr id="21" name="Straight Connector 20"/>
              <p:cNvCxnSpPr/>
              <p:nvPr/>
            </p:nvCxnSpPr>
            <p:spPr>
              <a:xfrm flipV="1">
                <a:off x="5295900" y="6098274"/>
                <a:ext cx="871074" cy="725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320236" y="5932942"/>
                <a:ext cx="857927" cy="523220"/>
              </a:xfrm>
              <a:prstGeom prst="rect">
                <a:avLst/>
              </a:prstGeom>
            </p:spPr>
            <p:txBody>
              <a:bodyPr wrap="none">
                <a:spAutoFit/>
              </a:bodyPr>
              <a:lstStyle/>
              <a:p>
                <a:r>
                  <a:rPr lang="en-US" sz="2800" b="1" dirty="0" smtClean="0">
                    <a:ln>
                      <a:solidFill>
                        <a:sysClr val="windowText" lastClr="000000"/>
                      </a:solidFill>
                    </a:ln>
                    <a:solidFill>
                      <a:srgbClr val="FFC000"/>
                    </a:solidFill>
                    <a:latin typeface="Arial Narrow" pitchFamily="34" charset="0"/>
                  </a:rPr>
                  <a:t>=  </a:t>
                </a:r>
                <a:r>
                  <a:rPr lang="en-US" sz="2800" b="1" dirty="0" err="1" smtClean="0">
                    <a:ln>
                      <a:solidFill>
                        <a:sysClr val="windowText" lastClr="000000"/>
                      </a:solidFill>
                    </a:ln>
                    <a:solidFill>
                      <a:srgbClr val="FFC000"/>
                    </a:solidFill>
                    <a:latin typeface="Arial Narrow" pitchFamily="34" charset="0"/>
                  </a:rPr>
                  <a:t>X</a:t>
                </a:r>
                <a:r>
                  <a:rPr lang="en-US" sz="2800" b="1" baseline="-25000" dirty="0" err="1" smtClean="0">
                    <a:ln>
                      <a:solidFill>
                        <a:sysClr val="windowText" lastClr="000000"/>
                      </a:solidFill>
                    </a:ln>
                    <a:solidFill>
                      <a:srgbClr val="FFC000"/>
                    </a:solidFill>
                    <a:latin typeface="Arial Narrow" pitchFamily="34" charset="0"/>
                  </a:rPr>
                  <a:t>A</a:t>
                </a:r>
                <a:endParaRPr lang="en-US" sz="2800" b="1" baseline="-25000" dirty="0">
                  <a:ln>
                    <a:solidFill>
                      <a:sysClr val="windowText" lastClr="000000"/>
                    </a:solidFill>
                  </a:ln>
                  <a:solidFill>
                    <a:srgbClr val="FFC000"/>
                  </a:solidFill>
                  <a:latin typeface="Arial Narrow" pitchFamily="34" charset="0"/>
                </a:endParaRPr>
              </a:p>
            </p:txBody>
          </p:sp>
          <p:sp>
            <p:nvSpPr>
              <p:cNvPr id="23" name="Rectangle 22"/>
              <p:cNvSpPr/>
              <p:nvPr/>
            </p:nvSpPr>
            <p:spPr>
              <a:xfrm>
                <a:off x="4679632" y="5848550"/>
                <a:ext cx="356188" cy="523220"/>
              </a:xfrm>
              <a:prstGeom prst="rect">
                <a:avLst/>
              </a:prstGeom>
            </p:spPr>
            <p:txBody>
              <a:bodyPr wrap="none">
                <a:spAutoFit/>
              </a:bodyPr>
              <a:lstStyle/>
              <a:p>
                <a:r>
                  <a:rPr lang="en-US" sz="2800" b="1" dirty="0" smtClean="0">
                    <a:ln>
                      <a:solidFill>
                        <a:sysClr val="windowText" lastClr="000000"/>
                      </a:solidFill>
                    </a:ln>
                    <a:solidFill>
                      <a:srgbClr val="FFC000"/>
                    </a:solidFill>
                    <a:latin typeface="Arial Narrow" pitchFamily="34" charset="0"/>
                  </a:rPr>
                  <a:t>=</a:t>
                </a:r>
                <a:endParaRPr lang="en-US" sz="2800" b="1" dirty="0">
                  <a:ln>
                    <a:solidFill>
                      <a:sysClr val="windowText" lastClr="000000"/>
                    </a:solidFill>
                  </a:ln>
                  <a:solidFill>
                    <a:srgbClr val="FFC000"/>
                  </a:solidFill>
                  <a:latin typeface="Arial Narrow" pitchFamily="34" charset="0"/>
                </a:endParaRPr>
              </a:p>
            </p:txBody>
          </p:sp>
        </p:grpSp>
        <p:sp>
          <p:nvSpPr>
            <p:cNvPr id="30" name="Rectangle 29"/>
            <p:cNvSpPr/>
            <p:nvPr/>
          </p:nvSpPr>
          <p:spPr>
            <a:xfrm>
              <a:off x="1784032" y="5825690"/>
              <a:ext cx="356188" cy="523220"/>
            </a:xfrm>
            <a:prstGeom prst="rect">
              <a:avLst/>
            </a:prstGeom>
          </p:spPr>
          <p:txBody>
            <a:bodyPr wrap="none">
              <a:spAutoFit/>
            </a:bodyPr>
            <a:lstStyle/>
            <a:p>
              <a:r>
                <a:rPr lang="en-US" sz="2800" b="1" dirty="0" smtClean="0">
                  <a:ln>
                    <a:solidFill>
                      <a:sysClr val="windowText" lastClr="000000"/>
                    </a:solidFill>
                  </a:ln>
                  <a:solidFill>
                    <a:srgbClr val="FFC000"/>
                  </a:solidFill>
                  <a:latin typeface="Arial Narrow" pitchFamily="34" charset="0"/>
                </a:rPr>
                <a:t>=</a:t>
              </a:r>
              <a:endParaRPr lang="en-US" sz="2800" b="1" dirty="0">
                <a:ln>
                  <a:solidFill>
                    <a:sysClr val="windowText" lastClr="000000"/>
                  </a:solidFill>
                </a:ln>
                <a:solidFill>
                  <a:srgbClr val="FFC000"/>
                </a:solidFill>
                <a:latin typeface="Arial Narrow" pitchFamily="34" charset="0"/>
              </a:endParaRPr>
            </a:p>
          </p:txBody>
        </p:sp>
        <p:sp>
          <p:nvSpPr>
            <p:cNvPr id="31" name="Text Box 6"/>
            <p:cNvSpPr txBox="1">
              <a:spLocks noChangeArrowheads="1"/>
            </p:cNvSpPr>
            <p:nvPr/>
          </p:nvSpPr>
          <p:spPr bwMode="auto">
            <a:xfrm>
              <a:off x="1273633" y="5607467"/>
              <a:ext cx="504784" cy="523220"/>
            </a:xfrm>
            <a:prstGeom prst="rect">
              <a:avLst/>
            </a:prstGeom>
            <a:noFill/>
            <a:ln w="9525">
              <a:noFill/>
              <a:miter lim="800000"/>
              <a:headEnd/>
              <a:tailEnd/>
            </a:ln>
          </p:spPr>
          <p:txBody>
            <a:bodyPr wrap="square">
              <a:spAutoFit/>
            </a:bodyPr>
            <a:lstStyle/>
            <a:p>
              <a:r>
                <a:rPr lang="en-US" sz="2800" b="1" dirty="0" smtClean="0">
                  <a:ln>
                    <a:solidFill>
                      <a:sysClr val="windowText" lastClr="000000"/>
                    </a:solidFill>
                  </a:ln>
                  <a:solidFill>
                    <a:srgbClr val="FFC000"/>
                  </a:solidFill>
                  <a:latin typeface="Arial Narrow" pitchFamily="34" charset="0"/>
                </a:rPr>
                <a:t>P</a:t>
              </a:r>
              <a:r>
                <a:rPr lang="en-US" sz="2800" b="1" baseline="-25000" dirty="0" smtClean="0">
                  <a:ln>
                    <a:solidFill>
                      <a:sysClr val="windowText" lastClr="000000"/>
                    </a:solidFill>
                  </a:ln>
                  <a:solidFill>
                    <a:srgbClr val="FFC000"/>
                  </a:solidFill>
                  <a:latin typeface="Arial Narrow" pitchFamily="34" charset="0"/>
                </a:rPr>
                <a:t>A</a:t>
              </a:r>
              <a:endParaRPr lang="en-US" sz="2800" b="1" dirty="0">
                <a:ln>
                  <a:solidFill>
                    <a:sysClr val="windowText" lastClr="000000"/>
                  </a:solidFill>
                </a:ln>
                <a:solidFill>
                  <a:srgbClr val="FFC000"/>
                </a:solidFill>
                <a:latin typeface="Arial Narrow" pitchFamily="34" charset="0"/>
              </a:endParaRPr>
            </a:p>
          </p:txBody>
        </p:sp>
        <p:sp>
          <p:nvSpPr>
            <p:cNvPr id="32" name="Text Box 6"/>
            <p:cNvSpPr txBox="1">
              <a:spLocks noChangeArrowheads="1"/>
            </p:cNvSpPr>
            <p:nvPr/>
          </p:nvSpPr>
          <p:spPr bwMode="auto">
            <a:xfrm>
              <a:off x="1289552" y="6016335"/>
              <a:ext cx="638989" cy="523220"/>
            </a:xfrm>
            <a:prstGeom prst="rect">
              <a:avLst/>
            </a:prstGeom>
            <a:noFill/>
            <a:ln w="9525">
              <a:noFill/>
              <a:miter lim="800000"/>
              <a:headEnd/>
              <a:tailEnd/>
            </a:ln>
          </p:spPr>
          <p:txBody>
            <a:bodyPr wrap="square">
              <a:spAutoFit/>
            </a:bodyPr>
            <a:lstStyle/>
            <a:p>
              <a:r>
                <a:rPr lang="en-US" sz="2800" b="1" dirty="0" smtClean="0">
                  <a:ln>
                    <a:solidFill>
                      <a:sysClr val="windowText" lastClr="000000"/>
                    </a:solidFill>
                  </a:ln>
                  <a:solidFill>
                    <a:srgbClr val="FFC000"/>
                  </a:solidFill>
                  <a:latin typeface="Arial Narrow" pitchFamily="34" charset="0"/>
                </a:rPr>
                <a:t>P</a:t>
              </a:r>
              <a:r>
                <a:rPr lang="en-US" sz="2800" b="1" baseline="-25000" dirty="0" smtClean="0">
                  <a:ln>
                    <a:solidFill>
                      <a:sysClr val="windowText" lastClr="000000"/>
                    </a:solidFill>
                  </a:ln>
                  <a:solidFill>
                    <a:srgbClr val="FFC000"/>
                  </a:solidFill>
                  <a:latin typeface="Arial Narrow" pitchFamily="34" charset="0"/>
                </a:rPr>
                <a:t>T</a:t>
              </a:r>
              <a:endParaRPr lang="en-US" sz="2800" b="1" dirty="0">
                <a:ln>
                  <a:solidFill>
                    <a:sysClr val="windowText" lastClr="000000"/>
                  </a:solidFill>
                </a:ln>
                <a:solidFill>
                  <a:srgbClr val="FFC000"/>
                </a:solidFill>
                <a:latin typeface="Arial Narrow" pitchFamily="34" charset="0"/>
              </a:endParaRPr>
            </a:p>
          </p:txBody>
        </p:sp>
        <p:cxnSp>
          <p:nvCxnSpPr>
            <p:cNvPr id="33" name="Straight Connector 32"/>
            <p:cNvCxnSpPr/>
            <p:nvPr/>
          </p:nvCxnSpPr>
          <p:spPr>
            <a:xfrm>
              <a:off x="1181100" y="6115676"/>
              <a:ext cx="581514" cy="227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3"/>
          <p:cNvSpPr txBox="1">
            <a:spLocks noChangeArrowheads="1"/>
          </p:cNvSpPr>
          <p:nvPr/>
        </p:nvSpPr>
        <p:spPr bwMode="auto">
          <a:xfrm>
            <a:off x="624757" y="1137312"/>
            <a:ext cx="10566400" cy="5047536"/>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The mole fraction is a dimensionless quantity that expresses the ratio of the number of moles of one component to the number of moles of all components present </a:t>
            </a:r>
          </a:p>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The mole fraction of component </a:t>
            </a:r>
            <a:r>
              <a:rPr lang="en-SG" sz="2800" b="1" dirty="0" err="1" smtClean="0">
                <a:solidFill>
                  <a:schemeClr val="accent6">
                    <a:lumMod val="50000"/>
                  </a:schemeClr>
                </a:solidFill>
                <a:latin typeface="Arial Narrow" pitchFamily="34" charset="0"/>
              </a:rPr>
              <a:t>i</a:t>
            </a:r>
            <a:r>
              <a:rPr lang="en-SG" sz="2800" b="1" dirty="0" smtClean="0">
                <a:solidFill>
                  <a:schemeClr val="accent6">
                    <a:lumMod val="50000"/>
                  </a:schemeClr>
                </a:solidFill>
                <a:latin typeface="Arial Narrow" pitchFamily="34" charset="0"/>
              </a:rPr>
              <a:t> in a mixture,   </a:t>
            </a:r>
            <a:r>
              <a:rPr lang="en-SG" sz="2800" b="1" i="1" dirty="0" smtClean="0">
                <a:ln>
                  <a:solidFill>
                    <a:sysClr val="windowText" lastClr="000000"/>
                  </a:solidFill>
                </a:ln>
                <a:solidFill>
                  <a:srgbClr val="FFC000"/>
                </a:solidFill>
                <a:latin typeface="Arial Narrow" pitchFamily="34" charset="0"/>
              </a:rPr>
              <a:t>X</a:t>
            </a:r>
            <a:r>
              <a:rPr lang="en-SG" sz="2800" b="1" i="1" baseline="-25000" dirty="0" smtClean="0">
                <a:ln>
                  <a:solidFill>
                    <a:sysClr val="windowText" lastClr="000000"/>
                  </a:solidFill>
                </a:ln>
                <a:solidFill>
                  <a:srgbClr val="FFC000"/>
                </a:solidFill>
                <a:latin typeface="Arial Narrow" pitchFamily="34" charset="0"/>
              </a:rPr>
              <a:t>i</a:t>
            </a:r>
            <a:r>
              <a:rPr lang="en-SG" sz="2800" b="1" i="1" dirty="0" smtClean="0">
                <a:ln>
                  <a:solidFill>
                    <a:sysClr val="windowText" lastClr="000000"/>
                  </a:solidFill>
                </a:ln>
                <a:solidFill>
                  <a:srgbClr val="FFC000"/>
                </a:solidFill>
                <a:latin typeface="Arial Narrow" pitchFamily="34" charset="0"/>
              </a:rPr>
              <a:t>  =</a:t>
            </a:r>
          </a:p>
          <a:p>
            <a:pPr>
              <a:spcBef>
                <a:spcPct val="50000"/>
              </a:spcBef>
              <a:buClr>
                <a:srgbClr val="FFC000"/>
              </a:buClr>
              <a:buSzPct val="120000"/>
              <a:buFont typeface="Arial" pitchFamily="34" charset="0"/>
              <a:buChar char="•"/>
            </a:pPr>
            <a:r>
              <a:rPr lang="en-SG" sz="2800" b="1" i="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The</a:t>
            </a:r>
            <a:r>
              <a:rPr lang="en-SG" sz="2800" b="1" i="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partial pressure of A and B, </a:t>
            </a:r>
            <a:r>
              <a:rPr lang="en-SG" sz="2800" b="1" dirty="0" smtClean="0">
                <a:ln>
                  <a:solidFill>
                    <a:sysClr val="windowText" lastClr="000000"/>
                  </a:solidFill>
                </a:ln>
                <a:solidFill>
                  <a:srgbClr val="FFC000"/>
                </a:solidFill>
                <a:latin typeface="Arial Narrow" pitchFamily="34" charset="0"/>
              </a:rPr>
              <a:t>P</a:t>
            </a:r>
            <a:r>
              <a:rPr lang="en-SG" sz="2800" b="1" baseline="-25000" dirty="0" smtClean="0">
                <a:ln>
                  <a:solidFill>
                    <a:sysClr val="windowText" lastClr="000000"/>
                  </a:solidFill>
                </a:ln>
                <a:solidFill>
                  <a:srgbClr val="FFC000"/>
                </a:solidFill>
                <a:latin typeface="Arial Narrow" pitchFamily="34" charset="0"/>
              </a:rPr>
              <a:t>A</a:t>
            </a:r>
            <a:r>
              <a:rPr lang="en-SG" sz="2800" b="1" dirty="0" smtClean="0">
                <a:ln>
                  <a:solidFill>
                    <a:sysClr val="windowText" lastClr="000000"/>
                  </a:solidFill>
                </a:ln>
                <a:solidFill>
                  <a:srgbClr val="FFC000"/>
                </a:solidFill>
                <a:latin typeface="Arial Narrow" pitchFamily="34" charset="0"/>
              </a:rPr>
              <a:t> = </a:t>
            </a:r>
            <a:r>
              <a:rPr lang="en-SG" sz="2800" b="1" i="1" dirty="0" err="1" smtClean="0">
                <a:ln>
                  <a:solidFill>
                    <a:sysClr val="windowText" lastClr="000000"/>
                  </a:solidFill>
                </a:ln>
                <a:solidFill>
                  <a:srgbClr val="FFC000"/>
                </a:solidFill>
                <a:latin typeface="Arial Narrow" pitchFamily="34" charset="0"/>
              </a:rPr>
              <a:t>X</a:t>
            </a:r>
            <a:r>
              <a:rPr lang="en-SG" sz="2800" b="1" i="1" baseline="-25000" dirty="0" err="1" smtClean="0">
                <a:ln>
                  <a:solidFill>
                    <a:sysClr val="windowText" lastClr="000000"/>
                  </a:solidFill>
                </a:ln>
                <a:solidFill>
                  <a:srgbClr val="FFC000"/>
                </a:solidFill>
                <a:latin typeface="Arial Narrow" pitchFamily="34" charset="0"/>
              </a:rPr>
              <a:t>A</a:t>
            </a:r>
            <a:r>
              <a:rPr lang="en-SG" sz="2800" b="1" i="1" dirty="0" smtClean="0">
                <a:ln>
                  <a:solidFill>
                    <a:sysClr val="windowText" lastClr="000000"/>
                  </a:solidFill>
                </a:ln>
                <a:solidFill>
                  <a:srgbClr val="FFC000"/>
                </a:solidFill>
                <a:latin typeface="Arial Narrow" pitchFamily="34" charset="0"/>
              </a:rPr>
              <a:t> </a:t>
            </a:r>
            <a:r>
              <a:rPr lang="en-SG" sz="2800" b="1" dirty="0" smtClean="0">
                <a:ln>
                  <a:solidFill>
                    <a:sysClr val="windowText" lastClr="000000"/>
                  </a:solidFill>
                </a:ln>
                <a:solidFill>
                  <a:srgbClr val="FFC000"/>
                </a:solidFill>
                <a:latin typeface="Arial Narrow" pitchFamily="34" charset="0"/>
              </a:rPr>
              <a:t>P</a:t>
            </a:r>
            <a:r>
              <a:rPr lang="en-SG" sz="2800" b="1" baseline="-25000" dirty="0" smtClean="0">
                <a:ln>
                  <a:solidFill>
                    <a:sysClr val="windowText" lastClr="000000"/>
                  </a:solidFill>
                </a:ln>
                <a:solidFill>
                  <a:srgbClr val="FFC000"/>
                </a:solidFill>
                <a:latin typeface="Arial Narrow" pitchFamily="34" charset="0"/>
              </a:rPr>
              <a:t>T</a:t>
            </a:r>
            <a:r>
              <a:rPr lang="en-SG" sz="2800" b="1" dirty="0" smtClean="0">
                <a:ln>
                  <a:solidFill>
                    <a:sysClr val="windowText" lastClr="000000"/>
                  </a:solidFill>
                </a:ln>
                <a:solidFill>
                  <a:srgbClr val="FFC000"/>
                </a:solidFill>
                <a:latin typeface="Arial Narrow" pitchFamily="34" charset="0"/>
              </a:rPr>
              <a:t>  </a:t>
            </a:r>
            <a:r>
              <a:rPr lang="en-SG" sz="2800" b="1" dirty="0" smtClean="0">
                <a:solidFill>
                  <a:schemeClr val="accent6">
                    <a:lumMod val="50000"/>
                  </a:schemeClr>
                </a:solidFill>
                <a:latin typeface="Arial Narrow" pitchFamily="34" charset="0"/>
              </a:rPr>
              <a:t>and </a:t>
            </a:r>
            <a:r>
              <a:rPr lang="en-SG" sz="2800" b="1" dirty="0" err="1" smtClean="0">
                <a:ln>
                  <a:solidFill>
                    <a:sysClr val="windowText" lastClr="000000"/>
                  </a:solidFill>
                </a:ln>
                <a:solidFill>
                  <a:srgbClr val="FFC000"/>
                </a:solidFill>
                <a:latin typeface="Arial Narrow" pitchFamily="34" charset="0"/>
              </a:rPr>
              <a:t>P</a:t>
            </a:r>
            <a:r>
              <a:rPr lang="en-SG" sz="2800" b="1" baseline="-25000" dirty="0" err="1" smtClean="0">
                <a:ln>
                  <a:solidFill>
                    <a:sysClr val="windowText" lastClr="000000"/>
                  </a:solidFill>
                </a:ln>
                <a:solidFill>
                  <a:srgbClr val="FFC000"/>
                </a:solidFill>
                <a:latin typeface="Arial Narrow" pitchFamily="34" charset="0"/>
              </a:rPr>
              <a:t>B</a:t>
            </a:r>
            <a:r>
              <a:rPr lang="en-SG" sz="2800" b="1" dirty="0" smtClean="0">
                <a:ln>
                  <a:solidFill>
                    <a:sysClr val="windowText" lastClr="000000"/>
                  </a:solidFill>
                </a:ln>
                <a:solidFill>
                  <a:srgbClr val="FFC000"/>
                </a:solidFill>
                <a:latin typeface="Arial Narrow" pitchFamily="34" charset="0"/>
              </a:rPr>
              <a:t> = </a:t>
            </a:r>
            <a:r>
              <a:rPr lang="en-SG" sz="2800" b="1" i="1" dirty="0" err="1" smtClean="0">
                <a:ln>
                  <a:solidFill>
                    <a:sysClr val="windowText" lastClr="000000"/>
                  </a:solidFill>
                </a:ln>
                <a:solidFill>
                  <a:srgbClr val="FFC000"/>
                </a:solidFill>
                <a:latin typeface="Arial Narrow" pitchFamily="34" charset="0"/>
              </a:rPr>
              <a:t>X</a:t>
            </a:r>
            <a:r>
              <a:rPr lang="en-SG" sz="2800" b="1" i="1" baseline="-25000" dirty="0" err="1" smtClean="0">
                <a:ln>
                  <a:solidFill>
                    <a:sysClr val="windowText" lastClr="000000"/>
                  </a:solidFill>
                </a:ln>
                <a:solidFill>
                  <a:srgbClr val="FFC000"/>
                </a:solidFill>
                <a:latin typeface="Arial Narrow" pitchFamily="34" charset="0"/>
              </a:rPr>
              <a:t>B</a:t>
            </a:r>
            <a:r>
              <a:rPr lang="en-SG" sz="2800" b="1" dirty="0" smtClean="0">
                <a:ln>
                  <a:solidFill>
                    <a:sysClr val="windowText" lastClr="000000"/>
                  </a:solidFill>
                </a:ln>
                <a:solidFill>
                  <a:srgbClr val="FFC000"/>
                </a:solidFill>
                <a:latin typeface="Arial Narrow" pitchFamily="34" charset="0"/>
              </a:rPr>
              <a:t> P</a:t>
            </a:r>
            <a:r>
              <a:rPr lang="en-SG" sz="2800" b="1" baseline="-25000" dirty="0" smtClean="0">
                <a:ln>
                  <a:solidFill>
                    <a:sysClr val="windowText" lastClr="000000"/>
                  </a:solidFill>
                </a:ln>
                <a:solidFill>
                  <a:srgbClr val="FFC000"/>
                </a:solidFill>
                <a:latin typeface="Arial Narrow" pitchFamily="34" charset="0"/>
              </a:rPr>
              <a:t>T</a:t>
            </a:r>
          </a:p>
          <a:p>
            <a:pPr>
              <a:spcBef>
                <a:spcPct val="50000"/>
              </a:spcBef>
              <a:buClr>
                <a:srgbClr val="FFC000"/>
              </a:buClr>
              <a:buSzPct val="120000"/>
              <a:buFont typeface="Arial" pitchFamily="34" charset="0"/>
              <a:buChar char="•"/>
            </a:pPr>
            <a:r>
              <a:rPr lang="en-SG" sz="2800" b="1" i="1" baseline="-25000" dirty="0" smtClean="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If a system contains more than two gases,</a:t>
            </a:r>
            <a:r>
              <a:rPr lang="en-SG" sz="2800" b="1" dirty="0" smtClean="0">
                <a:solidFill>
                  <a:srgbClr val="C00000"/>
                </a:solidFill>
                <a:latin typeface="Arial Narrow" pitchFamily="34" charset="0"/>
              </a:rPr>
              <a:t> </a:t>
            </a:r>
            <a:r>
              <a:rPr lang="en-SG" sz="2800" b="1" dirty="0" smtClean="0">
                <a:ln>
                  <a:solidFill>
                    <a:sysClr val="windowText" lastClr="000000"/>
                  </a:solidFill>
                </a:ln>
                <a:solidFill>
                  <a:srgbClr val="FFC000"/>
                </a:solidFill>
                <a:latin typeface="Arial Narrow" pitchFamily="34" charset="0"/>
              </a:rPr>
              <a:t>P</a:t>
            </a:r>
            <a:r>
              <a:rPr lang="en-SG" sz="2800" b="1" baseline="-25000" dirty="0" smtClean="0">
                <a:ln>
                  <a:solidFill>
                    <a:sysClr val="windowText" lastClr="000000"/>
                  </a:solidFill>
                </a:ln>
                <a:solidFill>
                  <a:srgbClr val="FFC000"/>
                </a:solidFill>
                <a:latin typeface="Arial Narrow" pitchFamily="34" charset="0"/>
              </a:rPr>
              <a:t>i</a:t>
            </a:r>
            <a:r>
              <a:rPr lang="en-SG" sz="2800" b="1" dirty="0" smtClean="0">
                <a:ln>
                  <a:solidFill>
                    <a:sysClr val="windowText" lastClr="000000"/>
                  </a:solidFill>
                </a:ln>
                <a:solidFill>
                  <a:srgbClr val="FFC000"/>
                </a:solidFill>
                <a:latin typeface="Arial Narrow" pitchFamily="34" charset="0"/>
              </a:rPr>
              <a:t> = </a:t>
            </a:r>
            <a:r>
              <a:rPr lang="en-SG" sz="2800" b="1" i="1" dirty="0" smtClean="0">
                <a:ln>
                  <a:solidFill>
                    <a:sysClr val="windowText" lastClr="000000"/>
                  </a:solidFill>
                </a:ln>
                <a:solidFill>
                  <a:srgbClr val="FFC000"/>
                </a:solidFill>
                <a:latin typeface="Arial Narrow" pitchFamily="34" charset="0"/>
              </a:rPr>
              <a:t>X</a:t>
            </a:r>
            <a:r>
              <a:rPr lang="en-SG" sz="2800" b="1" i="1" baseline="-25000" dirty="0" smtClean="0">
                <a:ln>
                  <a:solidFill>
                    <a:sysClr val="windowText" lastClr="000000"/>
                  </a:solidFill>
                </a:ln>
                <a:solidFill>
                  <a:srgbClr val="FFC000"/>
                </a:solidFill>
                <a:latin typeface="Arial Narrow" pitchFamily="34" charset="0"/>
              </a:rPr>
              <a:t>i</a:t>
            </a:r>
            <a:r>
              <a:rPr lang="en-SG" sz="2800" b="1" i="1" dirty="0" smtClean="0">
                <a:ln>
                  <a:solidFill>
                    <a:sysClr val="windowText" lastClr="000000"/>
                  </a:solidFill>
                </a:ln>
                <a:solidFill>
                  <a:srgbClr val="FFC000"/>
                </a:solidFill>
                <a:latin typeface="Arial Narrow" pitchFamily="34" charset="0"/>
              </a:rPr>
              <a:t> </a:t>
            </a:r>
            <a:r>
              <a:rPr lang="en-SG" sz="2800" b="1" dirty="0" smtClean="0">
                <a:ln>
                  <a:solidFill>
                    <a:sysClr val="windowText" lastClr="000000"/>
                  </a:solidFill>
                </a:ln>
                <a:solidFill>
                  <a:srgbClr val="FFC000"/>
                </a:solidFill>
                <a:latin typeface="Arial Narrow" pitchFamily="34" charset="0"/>
              </a:rPr>
              <a:t>P</a:t>
            </a:r>
            <a:r>
              <a:rPr lang="en-SG" sz="2800" b="1" baseline="-25000" dirty="0" smtClean="0">
                <a:ln>
                  <a:solidFill>
                    <a:sysClr val="windowText" lastClr="000000"/>
                  </a:solidFill>
                </a:ln>
                <a:solidFill>
                  <a:srgbClr val="FFC000"/>
                </a:solidFill>
                <a:latin typeface="Arial Narrow" pitchFamily="34" charset="0"/>
              </a:rPr>
              <a:t>T</a:t>
            </a:r>
            <a:r>
              <a:rPr lang="en-SG" sz="2800" b="1" dirty="0" smtClean="0">
                <a:ln>
                  <a:solidFill>
                    <a:sysClr val="windowText" lastClr="000000"/>
                  </a:solidFill>
                </a:ln>
                <a:solidFill>
                  <a:srgbClr val="FFC000"/>
                </a:solidFill>
                <a:latin typeface="Arial Narrow" pitchFamily="34" charset="0"/>
              </a:rPr>
              <a:t> </a:t>
            </a:r>
            <a:endParaRPr lang="en-US" sz="2800" b="1" dirty="0" smtClean="0">
              <a:ln>
                <a:solidFill>
                  <a:sysClr val="windowText" lastClr="000000"/>
                </a:solidFill>
              </a:ln>
              <a:solidFill>
                <a:srgbClr val="FFC000"/>
              </a:solidFill>
              <a:latin typeface="Arial Narrow" pitchFamily="34" charset="0"/>
            </a:endParaRPr>
          </a:p>
          <a:p>
            <a:pPr>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The sum of the mole fractions for a mixture of gases must be unity </a:t>
            </a:r>
          </a:p>
          <a:p>
            <a:pPr>
              <a:spcBef>
                <a:spcPct val="50000"/>
              </a:spcBef>
              <a:buClr>
                <a:srgbClr val="FFC000"/>
              </a:buClr>
              <a:buSzPct val="120000"/>
            </a:pPr>
            <a:r>
              <a:rPr lang="en-US" sz="2800" b="1" dirty="0" smtClean="0">
                <a:ln>
                  <a:solidFill>
                    <a:sysClr val="windowText" lastClr="000000"/>
                  </a:solidFill>
                </a:ln>
                <a:solidFill>
                  <a:srgbClr val="FFC000"/>
                </a:solidFill>
                <a:latin typeface="Arial Narrow" pitchFamily="34" charset="0"/>
              </a:rPr>
              <a:t>                                          </a:t>
            </a:r>
            <a:r>
              <a:rPr lang="en-US" sz="2800" b="1" dirty="0" err="1" smtClean="0">
                <a:ln>
                  <a:solidFill>
                    <a:sysClr val="windowText" lastClr="000000"/>
                  </a:solidFill>
                </a:ln>
                <a:solidFill>
                  <a:srgbClr val="FFC000"/>
                </a:solidFill>
                <a:latin typeface="Arial Narrow" pitchFamily="34" charset="0"/>
              </a:rPr>
              <a:t>X</a:t>
            </a:r>
            <a:r>
              <a:rPr lang="en-US" sz="2800" b="1" baseline="-25000" dirty="0" err="1" smtClean="0">
                <a:ln>
                  <a:solidFill>
                    <a:sysClr val="windowText" lastClr="000000"/>
                  </a:solidFill>
                </a:ln>
                <a:solidFill>
                  <a:srgbClr val="FFC000"/>
                </a:solidFill>
                <a:latin typeface="Arial Narrow" pitchFamily="34" charset="0"/>
              </a:rPr>
              <a:t>A</a:t>
            </a:r>
            <a:r>
              <a:rPr lang="en-US" sz="2800" b="1" dirty="0" smtClean="0">
                <a:ln>
                  <a:solidFill>
                    <a:sysClr val="windowText" lastClr="000000"/>
                  </a:solidFill>
                </a:ln>
                <a:solidFill>
                  <a:srgbClr val="FFC000"/>
                </a:solidFill>
                <a:latin typeface="Arial Narrow" pitchFamily="34" charset="0"/>
              </a:rPr>
              <a:t>     +     </a:t>
            </a:r>
            <a:r>
              <a:rPr lang="en-US" sz="2800" b="1" dirty="0" err="1" smtClean="0">
                <a:ln>
                  <a:solidFill>
                    <a:sysClr val="windowText" lastClr="000000"/>
                  </a:solidFill>
                </a:ln>
                <a:solidFill>
                  <a:srgbClr val="FFC000"/>
                </a:solidFill>
                <a:latin typeface="Arial Narrow" pitchFamily="34" charset="0"/>
              </a:rPr>
              <a:t>X</a:t>
            </a:r>
            <a:r>
              <a:rPr lang="en-US" sz="2800" b="1" baseline="-25000" dirty="0" err="1" smtClean="0">
                <a:ln>
                  <a:solidFill>
                    <a:sysClr val="windowText" lastClr="000000"/>
                  </a:solidFill>
                </a:ln>
                <a:solidFill>
                  <a:srgbClr val="FFC000"/>
                </a:solidFill>
                <a:latin typeface="Arial Narrow" pitchFamily="34" charset="0"/>
              </a:rPr>
              <a:t>B</a:t>
            </a:r>
            <a:r>
              <a:rPr lang="en-US" sz="2800" b="1" dirty="0" smtClean="0">
                <a:ln>
                  <a:solidFill>
                    <a:sysClr val="windowText" lastClr="000000"/>
                  </a:solidFill>
                </a:ln>
                <a:solidFill>
                  <a:srgbClr val="FFC000"/>
                </a:solidFill>
                <a:latin typeface="Arial Narrow" pitchFamily="34" charset="0"/>
              </a:rPr>
              <a:t>        =  1</a:t>
            </a:r>
          </a:p>
          <a:p>
            <a:pPr>
              <a:spcBef>
                <a:spcPct val="50000"/>
              </a:spcBef>
              <a:buClr>
                <a:srgbClr val="FFC000"/>
              </a:buClr>
              <a:buSzPct val="120000"/>
            </a:pPr>
            <a:endParaRPr lang="en-US" sz="2800" b="1" i="1" baseline="-25000" dirty="0" smtClean="0">
              <a:solidFill>
                <a:schemeClr val="accent6">
                  <a:lumMod val="50000"/>
                </a:schemeClr>
              </a:solidFill>
              <a:latin typeface="Arial Narrow" pitchFamily="34" charset="0"/>
            </a:endParaRPr>
          </a:p>
        </p:txBody>
      </p:sp>
      <p:sp>
        <p:nvSpPr>
          <p:cNvPr id="20"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Mole fraction</a:t>
            </a:r>
          </a:p>
        </p:txBody>
      </p:sp>
      <p:grpSp>
        <p:nvGrpSpPr>
          <p:cNvPr id="16" name="Group 15"/>
          <p:cNvGrpSpPr/>
          <p:nvPr/>
        </p:nvGrpSpPr>
        <p:grpSpPr>
          <a:xfrm>
            <a:off x="8311487" y="2368967"/>
            <a:ext cx="696034" cy="866692"/>
            <a:chOff x="8311487" y="2368967"/>
            <a:chExt cx="696034" cy="866692"/>
          </a:xfrm>
        </p:grpSpPr>
        <p:cxnSp>
          <p:nvCxnSpPr>
            <p:cNvPr id="23" name="Straight Connector 22"/>
            <p:cNvCxnSpPr/>
            <p:nvPr/>
          </p:nvCxnSpPr>
          <p:spPr>
            <a:xfrm flipV="1">
              <a:off x="8311487" y="2874169"/>
              <a:ext cx="551526" cy="55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 Box 6"/>
            <p:cNvSpPr txBox="1">
              <a:spLocks noChangeArrowheads="1"/>
            </p:cNvSpPr>
            <p:nvPr/>
          </p:nvSpPr>
          <p:spPr bwMode="auto">
            <a:xfrm>
              <a:off x="8352613" y="2368967"/>
              <a:ext cx="504784" cy="523220"/>
            </a:xfrm>
            <a:prstGeom prst="rect">
              <a:avLst/>
            </a:prstGeom>
            <a:noFill/>
            <a:ln w="9525">
              <a:noFill/>
              <a:miter lim="800000"/>
              <a:headEnd/>
              <a:tailEnd/>
            </a:ln>
          </p:spPr>
          <p:txBody>
            <a:bodyPr wrap="square">
              <a:spAutoFit/>
            </a:bodyPr>
            <a:lstStyle/>
            <a:p>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i</a:t>
              </a:r>
              <a:endParaRPr lang="en-US" sz="2800" b="1" dirty="0">
                <a:ln>
                  <a:solidFill>
                    <a:sysClr val="windowText" lastClr="000000"/>
                  </a:solidFill>
                </a:ln>
                <a:solidFill>
                  <a:srgbClr val="FFC000"/>
                </a:solidFill>
                <a:latin typeface="Arial Narrow" pitchFamily="34" charset="0"/>
              </a:endParaRPr>
            </a:p>
          </p:txBody>
        </p:sp>
        <p:sp>
          <p:nvSpPr>
            <p:cNvPr id="29" name="Text Box 6"/>
            <p:cNvSpPr txBox="1">
              <a:spLocks noChangeArrowheads="1"/>
            </p:cNvSpPr>
            <p:nvPr/>
          </p:nvSpPr>
          <p:spPr bwMode="auto">
            <a:xfrm>
              <a:off x="8368532" y="2712439"/>
              <a:ext cx="638989" cy="523220"/>
            </a:xfrm>
            <a:prstGeom prst="rect">
              <a:avLst/>
            </a:prstGeom>
            <a:noFill/>
            <a:ln w="9525">
              <a:noFill/>
              <a:miter lim="800000"/>
              <a:headEnd/>
              <a:tailEnd/>
            </a:ln>
          </p:spPr>
          <p:txBody>
            <a:bodyPr wrap="square">
              <a:spAutoFit/>
            </a:bodyPr>
            <a:lstStyle/>
            <a:p>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T</a:t>
              </a:r>
              <a:endParaRPr lang="en-US" sz="2800" b="1" dirty="0">
                <a:ln>
                  <a:solidFill>
                    <a:sysClr val="windowText" lastClr="000000"/>
                  </a:solidFill>
                </a:ln>
                <a:solidFill>
                  <a:srgbClr val="FFC000"/>
                </a:solidFill>
                <a:latin typeface="Arial Narrow" pitchFamily="34" charset="0"/>
              </a:endParaRPr>
            </a:p>
          </p:txBody>
        </p:sp>
      </p:grpSp>
      <p:grpSp>
        <p:nvGrpSpPr>
          <p:cNvPr id="44" name="Group 43"/>
          <p:cNvGrpSpPr/>
          <p:nvPr/>
        </p:nvGrpSpPr>
        <p:grpSpPr>
          <a:xfrm>
            <a:off x="3608705" y="5605815"/>
            <a:ext cx="3394731" cy="1299851"/>
            <a:chOff x="3608705" y="5605815"/>
            <a:chExt cx="3394731" cy="1299851"/>
          </a:xfrm>
        </p:grpSpPr>
        <p:sp>
          <p:nvSpPr>
            <p:cNvPr id="31" name="Text Box 6"/>
            <p:cNvSpPr txBox="1">
              <a:spLocks noChangeArrowheads="1"/>
            </p:cNvSpPr>
            <p:nvPr/>
          </p:nvSpPr>
          <p:spPr bwMode="auto">
            <a:xfrm>
              <a:off x="3896533" y="5605815"/>
              <a:ext cx="505267" cy="523220"/>
            </a:xfrm>
            <a:prstGeom prst="rect">
              <a:avLst/>
            </a:prstGeom>
            <a:noFill/>
            <a:ln w="9525">
              <a:noFill/>
              <a:miter lim="800000"/>
              <a:headEnd/>
              <a:tailEnd/>
            </a:ln>
          </p:spPr>
          <p:txBody>
            <a:bodyPr wrap="none">
              <a:spAutoFit/>
            </a:bodyPr>
            <a:lstStyle/>
            <a:p>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A</a:t>
              </a:r>
              <a:endParaRPr lang="en-US" sz="2800" b="1" dirty="0">
                <a:ln>
                  <a:solidFill>
                    <a:sysClr val="windowText" lastClr="000000"/>
                  </a:solidFill>
                </a:ln>
                <a:solidFill>
                  <a:srgbClr val="FFC000"/>
                </a:solidFill>
                <a:latin typeface="Arial Narrow" pitchFamily="34" charset="0"/>
              </a:endParaRPr>
            </a:p>
          </p:txBody>
        </p:sp>
        <p:sp>
          <p:nvSpPr>
            <p:cNvPr id="32" name="Text Box 6"/>
            <p:cNvSpPr txBox="1">
              <a:spLocks noChangeArrowheads="1"/>
            </p:cNvSpPr>
            <p:nvPr/>
          </p:nvSpPr>
          <p:spPr bwMode="auto">
            <a:xfrm>
              <a:off x="3652103" y="5949287"/>
              <a:ext cx="1126527" cy="954107"/>
            </a:xfrm>
            <a:prstGeom prst="rect">
              <a:avLst/>
            </a:prstGeom>
            <a:noFill/>
            <a:ln w="9525">
              <a:noFill/>
              <a:miter lim="800000"/>
              <a:headEnd/>
              <a:tailEnd/>
            </a:ln>
          </p:spPr>
          <p:txBody>
            <a:bodyPr wrap="none">
              <a:spAutoFit/>
            </a:bodyPr>
            <a:lstStyle/>
            <a:p>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A</a:t>
              </a:r>
              <a:r>
                <a:rPr lang="en-US" sz="2800" b="1" baseline="-25000" dirty="0" smtClean="0">
                  <a:ln>
                    <a:solidFill>
                      <a:sysClr val="windowText" lastClr="000000"/>
                    </a:solidFill>
                  </a:ln>
                  <a:solidFill>
                    <a:srgbClr val="FFC000"/>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rPr>
                <a:t>+ </a:t>
              </a:r>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B</a:t>
              </a:r>
              <a:endParaRPr lang="en-US" sz="2800" b="1" dirty="0" smtClean="0">
                <a:ln>
                  <a:solidFill>
                    <a:sysClr val="windowText" lastClr="000000"/>
                  </a:solidFill>
                </a:ln>
                <a:solidFill>
                  <a:srgbClr val="FFC000"/>
                </a:solidFill>
                <a:latin typeface="Arial Narrow" pitchFamily="34" charset="0"/>
              </a:endParaRPr>
            </a:p>
            <a:p>
              <a:endParaRPr lang="en-US" sz="2800" b="1" dirty="0">
                <a:ln>
                  <a:solidFill>
                    <a:sysClr val="windowText" lastClr="000000"/>
                  </a:solidFill>
                </a:ln>
                <a:solidFill>
                  <a:srgbClr val="FFC000"/>
                </a:solidFill>
                <a:latin typeface="Arial Narrow" pitchFamily="34" charset="0"/>
              </a:endParaRPr>
            </a:p>
          </p:txBody>
        </p:sp>
        <p:cxnSp>
          <p:nvCxnSpPr>
            <p:cNvPr id="34" name="Straight Connector 33"/>
            <p:cNvCxnSpPr/>
            <p:nvPr/>
          </p:nvCxnSpPr>
          <p:spPr>
            <a:xfrm flipV="1">
              <a:off x="3608705" y="6096000"/>
              <a:ext cx="893445" cy="2052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Text Box 6"/>
            <p:cNvSpPr txBox="1">
              <a:spLocks noChangeArrowheads="1"/>
            </p:cNvSpPr>
            <p:nvPr/>
          </p:nvSpPr>
          <p:spPr bwMode="auto">
            <a:xfrm>
              <a:off x="5454677" y="5608087"/>
              <a:ext cx="505267" cy="523220"/>
            </a:xfrm>
            <a:prstGeom prst="rect">
              <a:avLst/>
            </a:prstGeom>
            <a:noFill/>
            <a:ln w="9525">
              <a:noFill/>
              <a:miter lim="800000"/>
              <a:headEnd/>
              <a:tailEnd/>
            </a:ln>
          </p:spPr>
          <p:txBody>
            <a:bodyPr wrap="none">
              <a:spAutoFit/>
            </a:bodyPr>
            <a:lstStyle/>
            <a:p>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B</a:t>
              </a:r>
              <a:endParaRPr lang="en-US" sz="2800" b="1" dirty="0">
                <a:ln>
                  <a:solidFill>
                    <a:sysClr val="windowText" lastClr="000000"/>
                  </a:solidFill>
                </a:ln>
                <a:solidFill>
                  <a:srgbClr val="FFC000"/>
                </a:solidFill>
                <a:latin typeface="Arial Narrow" pitchFamily="34" charset="0"/>
              </a:endParaRPr>
            </a:p>
          </p:txBody>
        </p:sp>
        <p:sp>
          <p:nvSpPr>
            <p:cNvPr id="40" name="Text Box 6"/>
            <p:cNvSpPr txBox="1">
              <a:spLocks noChangeArrowheads="1"/>
            </p:cNvSpPr>
            <p:nvPr/>
          </p:nvSpPr>
          <p:spPr bwMode="auto">
            <a:xfrm>
              <a:off x="5210247" y="5951559"/>
              <a:ext cx="1126527" cy="954107"/>
            </a:xfrm>
            <a:prstGeom prst="rect">
              <a:avLst/>
            </a:prstGeom>
            <a:noFill/>
            <a:ln w="9525">
              <a:noFill/>
              <a:miter lim="800000"/>
              <a:headEnd/>
              <a:tailEnd/>
            </a:ln>
          </p:spPr>
          <p:txBody>
            <a:bodyPr wrap="none">
              <a:spAutoFit/>
            </a:bodyPr>
            <a:lstStyle/>
            <a:p>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A</a:t>
              </a:r>
              <a:r>
                <a:rPr lang="en-US" sz="2800" b="1" baseline="-25000" dirty="0" smtClean="0">
                  <a:ln>
                    <a:solidFill>
                      <a:sysClr val="windowText" lastClr="000000"/>
                    </a:solidFill>
                  </a:ln>
                  <a:solidFill>
                    <a:srgbClr val="FFC000"/>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rPr>
                <a:t>+ </a:t>
              </a:r>
              <a:r>
                <a:rPr lang="en-US" sz="2800" b="1" dirty="0" err="1" smtClean="0">
                  <a:ln>
                    <a:solidFill>
                      <a:sysClr val="windowText" lastClr="000000"/>
                    </a:solidFill>
                  </a:ln>
                  <a:solidFill>
                    <a:srgbClr val="FFC000"/>
                  </a:solidFill>
                  <a:latin typeface="Arial Narrow" pitchFamily="34" charset="0"/>
                </a:rPr>
                <a:t>n</a:t>
              </a:r>
              <a:r>
                <a:rPr lang="en-US" sz="2800" b="1" baseline="-25000" dirty="0" err="1" smtClean="0">
                  <a:ln>
                    <a:solidFill>
                      <a:sysClr val="windowText" lastClr="000000"/>
                    </a:solidFill>
                  </a:ln>
                  <a:solidFill>
                    <a:srgbClr val="FFC000"/>
                  </a:solidFill>
                  <a:latin typeface="Arial Narrow" pitchFamily="34" charset="0"/>
                </a:rPr>
                <a:t>B</a:t>
              </a:r>
              <a:endParaRPr lang="en-US" sz="2800" b="1" dirty="0" smtClean="0">
                <a:ln>
                  <a:solidFill>
                    <a:sysClr val="windowText" lastClr="000000"/>
                  </a:solidFill>
                </a:ln>
                <a:solidFill>
                  <a:srgbClr val="FFC000"/>
                </a:solidFill>
                <a:latin typeface="Arial Narrow" pitchFamily="34" charset="0"/>
              </a:endParaRPr>
            </a:p>
            <a:p>
              <a:endParaRPr lang="en-US" sz="2800" b="1" dirty="0">
                <a:ln>
                  <a:solidFill>
                    <a:sysClr val="windowText" lastClr="000000"/>
                  </a:solidFill>
                </a:ln>
                <a:solidFill>
                  <a:srgbClr val="FFC000"/>
                </a:solidFill>
                <a:latin typeface="Arial Narrow" pitchFamily="34" charset="0"/>
              </a:endParaRPr>
            </a:p>
          </p:txBody>
        </p:sp>
        <p:cxnSp>
          <p:nvCxnSpPr>
            <p:cNvPr id="41" name="Straight Connector 40"/>
            <p:cNvCxnSpPr/>
            <p:nvPr/>
          </p:nvCxnSpPr>
          <p:spPr>
            <a:xfrm flipV="1">
              <a:off x="5166849" y="6098272"/>
              <a:ext cx="893445" cy="2052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320236" y="5932942"/>
              <a:ext cx="683200" cy="523220"/>
            </a:xfrm>
            <a:prstGeom prst="rect">
              <a:avLst/>
            </a:prstGeom>
          </p:spPr>
          <p:txBody>
            <a:bodyPr wrap="none">
              <a:spAutoFit/>
            </a:bodyPr>
            <a:lstStyle/>
            <a:p>
              <a:r>
                <a:rPr lang="en-US" sz="2800" b="1" dirty="0" smtClean="0">
                  <a:ln>
                    <a:solidFill>
                      <a:sysClr val="windowText" lastClr="000000"/>
                    </a:solidFill>
                  </a:ln>
                  <a:solidFill>
                    <a:srgbClr val="FFC000"/>
                  </a:solidFill>
                  <a:latin typeface="Arial Narrow" pitchFamily="34" charset="0"/>
                </a:rPr>
                <a:t>=  1</a:t>
              </a:r>
              <a:endParaRPr lang="en-US" sz="2800" b="1" dirty="0">
                <a:ln>
                  <a:solidFill>
                    <a:sysClr val="windowText" lastClr="000000"/>
                  </a:solidFill>
                </a:ln>
                <a:solidFill>
                  <a:srgbClr val="FFC000"/>
                </a:solidFill>
                <a:latin typeface="Arial Narrow" pitchFamily="34" charset="0"/>
              </a:endParaRPr>
            </a:p>
          </p:txBody>
        </p:sp>
        <p:sp>
          <p:nvSpPr>
            <p:cNvPr id="43" name="Rectangle 42"/>
            <p:cNvSpPr/>
            <p:nvPr/>
          </p:nvSpPr>
          <p:spPr>
            <a:xfrm>
              <a:off x="4793932" y="5894270"/>
              <a:ext cx="356188" cy="523220"/>
            </a:xfrm>
            <a:prstGeom prst="rect">
              <a:avLst/>
            </a:prstGeom>
          </p:spPr>
          <p:txBody>
            <a:bodyPr wrap="none">
              <a:spAutoFit/>
            </a:bodyPr>
            <a:lstStyle/>
            <a:p>
              <a:r>
                <a:rPr lang="en-US" sz="2800" b="1" dirty="0" smtClean="0">
                  <a:ln>
                    <a:solidFill>
                      <a:sysClr val="windowText" lastClr="000000"/>
                    </a:solidFill>
                  </a:ln>
                  <a:solidFill>
                    <a:srgbClr val="FFC000"/>
                  </a:solidFill>
                  <a:latin typeface="Arial Narrow" pitchFamily="34" charset="0"/>
                </a:rPr>
                <a:t>+</a:t>
              </a:r>
              <a:endParaRPr lang="en-US" sz="2800" b="1" dirty="0">
                <a:ln>
                  <a:solidFill>
                    <a:sysClr val="windowText" lastClr="000000"/>
                  </a:solidFill>
                </a:ln>
                <a:solidFill>
                  <a:srgbClr val="FFC000"/>
                </a:solidFill>
                <a:latin typeface="Arial Narrow" pitchFamily="34"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1464270" y="2561227"/>
            <a:ext cx="5080822" cy="4237057"/>
          </a:xfrm>
          <a:prstGeom prst="rect">
            <a:avLst/>
          </a:prstGeom>
          <a:noFill/>
          <a:ln w="57150" cmpd="thinThick">
            <a:noFill/>
            <a:miter lim="800000"/>
            <a:headEnd/>
            <a:tailEnd/>
          </a:ln>
        </p:spPr>
        <p:txBody>
          <a:bodyPr wrap="square" lIns="274320" tIns="137160" rIns="274320" bIns="137160">
            <a:spAutoFit/>
          </a:bodyPr>
          <a:lstStyle/>
          <a:p>
            <a:r>
              <a:rPr lang="en-US" sz="2800" b="1" dirty="0" smtClean="0">
                <a:solidFill>
                  <a:schemeClr val="accent6">
                    <a:lumMod val="50000"/>
                  </a:schemeClr>
                </a:solidFill>
                <a:latin typeface="Arial Narrow" pitchFamily="34" charset="0"/>
              </a:rPr>
              <a:t>We know,</a:t>
            </a:r>
          </a:p>
          <a:p>
            <a:endParaRPr lang="en-US" sz="1200" b="1" dirty="0" smtClean="0">
              <a:solidFill>
                <a:schemeClr val="accent6">
                  <a:lumMod val="50000"/>
                </a:schemeClr>
              </a:solidFill>
              <a:latin typeface="Arial Narrow" pitchFamily="34" charset="0"/>
            </a:endParaRPr>
          </a:p>
          <a:p>
            <a:r>
              <a:rPr lang="en-US" sz="2800" b="1" dirty="0" smtClean="0">
                <a:solidFill>
                  <a:schemeClr val="accent6">
                    <a:lumMod val="50000"/>
                  </a:schemeClr>
                </a:solidFill>
                <a:latin typeface="Arial Narrow" pitchFamily="34" charset="0"/>
              </a:rPr>
              <a:t>P</a:t>
            </a:r>
            <a:r>
              <a:rPr lang="en-US" sz="2800" b="1" baseline="-25000" dirty="0" smtClean="0">
                <a:solidFill>
                  <a:schemeClr val="accent6">
                    <a:lumMod val="50000"/>
                  </a:schemeClr>
                </a:solidFill>
                <a:latin typeface="Arial Narrow" pitchFamily="34" charset="0"/>
              </a:rPr>
              <a:t>i</a:t>
            </a:r>
            <a:r>
              <a:rPr lang="en-US" sz="2800" b="1" dirty="0" smtClean="0">
                <a:solidFill>
                  <a:schemeClr val="accent6">
                    <a:lumMod val="50000"/>
                  </a:schemeClr>
                </a:solidFill>
                <a:latin typeface="Arial Narrow" pitchFamily="34" charset="0"/>
              </a:rPr>
              <a:t> </a:t>
            </a:r>
            <a:r>
              <a:rPr lang="en-US" sz="2800" b="1" dirty="0">
                <a:solidFill>
                  <a:schemeClr val="accent6">
                    <a:lumMod val="50000"/>
                  </a:schemeClr>
                </a:solidFill>
                <a:latin typeface="Arial Narrow" pitchFamily="34" charset="0"/>
              </a:rPr>
              <a:t>= X</a:t>
            </a:r>
            <a:r>
              <a:rPr lang="en-US" sz="2800" b="1" baseline="-25000" dirty="0">
                <a:solidFill>
                  <a:schemeClr val="accent6">
                    <a:lumMod val="50000"/>
                  </a:schemeClr>
                </a:solidFill>
                <a:latin typeface="Arial Narrow" pitchFamily="34" charset="0"/>
              </a:rPr>
              <a:t>i </a:t>
            </a:r>
            <a:r>
              <a:rPr lang="en-US" sz="2800" b="1" dirty="0" smtClean="0">
                <a:solidFill>
                  <a:schemeClr val="accent6">
                    <a:lumMod val="50000"/>
                  </a:schemeClr>
                </a:solidFill>
                <a:latin typeface="Arial Narrow" pitchFamily="34" charset="0"/>
              </a:rPr>
              <a:t>P</a:t>
            </a:r>
            <a:r>
              <a:rPr lang="en-US" sz="2800" b="1" baseline="-25000" dirty="0" smtClean="0">
                <a:solidFill>
                  <a:schemeClr val="accent6">
                    <a:lumMod val="50000"/>
                  </a:schemeClr>
                </a:solidFill>
                <a:latin typeface="Arial Narrow" pitchFamily="34" charset="0"/>
              </a:rPr>
              <a:t>T</a:t>
            </a:r>
          </a:p>
          <a:p>
            <a:endParaRPr lang="en-US" sz="1200" b="1" dirty="0" smtClean="0">
              <a:solidFill>
                <a:schemeClr val="accent6">
                  <a:lumMod val="50000"/>
                </a:schemeClr>
              </a:solidFill>
              <a:latin typeface="Arial Narrow" pitchFamily="34" charset="0"/>
            </a:endParaRPr>
          </a:p>
          <a:p>
            <a:r>
              <a:rPr lang="en-US" sz="2800" b="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propane</a:t>
            </a:r>
            <a:r>
              <a:rPr lang="en-US" sz="2800" b="1" dirty="0" smtClean="0">
                <a:solidFill>
                  <a:schemeClr val="accent6">
                    <a:lumMod val="50000"/>
                  </a:schemeClr>
                </a:solidFill>
                <a:latin typeface="Arial Narrow" pitchFamily="34" charset="0"/>
              </a:rPr>
              <a:t> = </a:t>
            </a:r>
            <a:r>
              <a:rPr lang="en-US" sz="2800" b="1" dirty="0" err="1" smtClean="0">
                <a:solidFill>
                  <a:schemeClr val="accent6">
                    <a:lumMod val="50000"/>
                  </a:schemeClr>
                </a:solidFill>
                <a:latin typeface="Arial Narrow" pitchFamily="34" charset="0"/>
              </a:rPr>
              <a:t>X</a:t>
            </a:r>
            <a:r>
              <a:rPr lang="en-US" sz="2800" b="1" baseline="-25000" dirty="0" err="1" smtClean="0">
                <a:solidFill>
                  <a:schemeClr val="accent6">
                    <a:lumMod val="50000"/>
                  </a:schemeClr>
                </a:solidFill>
                <a:latin typeface="Arial Narrow" pitchFamily="34" charset="0"/>
              </a:rPr>
              <a:t>propane</a:t>
            </a:r>
            <a:r>
              <a:rPr lang="en-US" sz="2800" b="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T</a:t>
            </a:r>
            <a:endParaRPr lang="en-US" sz="2800" b="1" baseline="-25000" dirty="0" smtClean="0">
              <a:solidFill>
                <a:schemeClr val="accent6">
                  <a:lumMod val="50000"/>
                </a:schemeClr>
              </a:solidFill>
              <a:latin typeface="Arial Narrow" pitchFamily="34" charset="0"/>
            </a:endParaRPr>
          </a:p>
          <a:p>
            <a:r>
              <a:rPr lang="en-US" sz="2800" b="1" baseline="-25000" dirty="0" smtClean="0">
                <a:solidFill>
                  <a:schemeClr val="accent6">
                    <a:lumMod val="50000"/>
                  </a:schemeClr>
                </a:solidFill>
                <a:latin typeface="Arial Narrow" pitchFamily="34" charset="0"/>
              </a:rPr>
              <a:t>                   </a:t>
            </a:r>
          </a:p>
          <a:p>
            <a:r>
              <a:rPr lang="en-US" sz="2800" b="1" baseline="-25000" dirty="0" smtClean="0">
                <a:solidFill>
                  <a:schemeClr val="accent6">
                    <a:lumMod val="50000"/>
                  </a:schemeClr>
                </a:solidFill>
                <a:latin typeface="Arial Narrow" pitchFamily="34" charset="0"/>
              </a:rPr>
              <a:t>                </a:t>
            </a:r>
          </a:p>
          <a:p>
            <a:r>
              <a:rPr lang="en-US" sz="2800" b="1" baseline="-25000" dirty="0" smtClean="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                        x  1.37</a:t>
            </a:r>
          </a:p>
          <a:p>
            <a:r>
              <a:rPr lang="en-US" sz="2800" b="1" dirty="0" smtClean="0">
                <a:solidFill>
                  <a:schemeClr val="accent6">
                    <a:lumMod val="50000"/>
                  </a:schemeClr>
                </a:solidFill>
                <a:latin typeface="Arial Narrow" pitchFamily="34" charset="0"/>
              </a:rPr>
              <a:t>           </a:t>
            </a:r>
          </a:p>
          <a:p>
            <a:r>
              <a:rPr lang="en-US" sz="2800" b="1" dirty="0" smtClean="0">
                <a:solidFill>
                  <a:schemeClr val="accent6">
                    <a:lumMod val="50000"/>
                  </a:schemeClr>
                </a:solidFill>
                <a:latin typeface="Arial Narrow" pitchFamily="34" charset="0"/>
              </a:rPr>
              <a:t>             =  </a:t>
            </a:r>
            <a:r>
              <a:rPr lang="en-US" sz="2800" b="1" dirty="0" smtClean="0">
                <a:ln>
                  <a:solidFill>
                    <a:schemeClr val="bg1"/>
                  </a:solidFill>
                </a:ln>
                <a:solidFill>
                  <a:srgbClr val="FFC000"/>
                </a:solidFill>
                <a:latin typeface="Arial Narrow" pitchFamily="34" charset="0"/>
              </a:rPr>
              <a:t>0.0181 </a:t>
            </a:r>
            <a:r>
              <a:rPr lang="en-US" sz="2800" b="1" dirty="0" err="1" smtClean="0">
                <a:ln>
                  <a:solidFill>
                    <a:schemeClr val="bg1"/>
                  </a:solidFill>
                </a:ln>
                <a:solidFill>
                  <a:srgbClr val="FFC000"/>
                </a:solidFill>
                <a:latin typeface="Arial Narrow" pitchFamily="34" charset="0"/>
              </a:rPr>
              <a:t>atm</a:t>
            </a:r>
            <a:r>
              <a:rPr lang="en-US" sz="2800" b="1" dirty="0" smtClean="0">
                <a:ln>
                  <a:solidFill>
                    <a:schemeClr val="bg1"/>
                  </a:solidFill>
                </a:ln>
                <a:solidFill>
                  <a:srgbClr val="FFC000"/>
                </a:solidFill>
                <a:latin typeface="Arial Narrow" pitchFamily="34" charset="0"/>
              </a:rPr>
              <a:t> </a:t>
            </a:r>
          </a:p>
          <a:p>
            <a:endParaRPr lang="en-US" sz="2800" b="1" dirty="0">
              <a:solidFill>
                <a:schemeClr val="accent6">
                  <a:lumMod val="50000"/>
                </a:schemeClr>
              </a:solidFill>
              <a:latin typeface="Arial Narrow" pitchFamily="34" charset="0"/>
            </a:endParaRPr>
          </a:p>
        </p:txBody>
      </p:sp>
      <p:sp>
        <p:nvSpPr>
          <p:cNvPr id="28682" name="Text Box 10"/>
          <p:cNvSpPr txBox="1">
            <a:spLocks noChangeArrowheads="1"/>
          </p:cNvSpPr>
          <p:nvPr/>
        </p:nvSpPr>
        <p:spPr bwMode="auto">
          <a:xfrm>
            <a:off x="7354142" y="2650131"/>
            <a:ext cx="3517181" cy="3231654"/>
          </a:xfrm>
          <a:prstGeom prst="rect">
            <a:avLst/>
          </a:prstGeom>
          <a:noFill/>
          <a:ln w="9525">
            <a:noFill/>
            <a:miter lim="800000"/>
            <a:headEnd/>
            <a:tailEnd/>
          </a:ln>
        </p:spPr>
        <p:txBody>
          <a:bodyPr wrap="none">
            <a:spAutoFit/>
          </a:bodyPr>
          <a:lstStyle/>
          <a:p>
            <a:r>
              <a:rPr lang="en-US" sz="2800" b="1" dirty="0" smtClean="0">
                <a:solidFill>
                  <a:schemeClr val="accent6">
                    <a:lumMod val="50000"/>
                  </a:schemeClr>
                </a:solidFill>
                <a:latin typeface="Arial Narrow" pitchFamily="34" charset="0"/>
              </a:rPr>
              <a:t>Given,</a:t>
            </a:r>
          </a:p>
          <a:p>
            <a:endParaRPr lang="en-US" sz="1200" b="1" dirty="0" smtClean="0">
              <a:solidFill>
                <a:schemeClr val="accent6">
                  <a:lumMod val="50000"/>
                </a:schemeClr>
              </a:solidFill>
              <a:latin typeface="Arial Narrow" pitchFamily="34" charset="0"/>
            </a:endParaRPr>
          </a:p>
          <a:p>
            <a:r>
              <a:rPr lang="en-US" sz="2800" b="1" dirty="0" smtClean="0">
                <a:solidFill>
                  <a:schemeClr val="accent6">
                    <a:lumMod val="50000"/>
                  </a:schemeClr>
                </a:solidFill>
                <a:latin typeface="Arial Narrow" pitchFamily="34" charset="0"/>
              </a:rPr>
              <a:t>P</a:t>
            </a:r>
            <a:r>
              <a:rPr lang="en-US" sz="2800" b="1" baseline="-25000" dirty="0" smtClean="0">
                <a:solidFill>
                  <a:schemeClr val="accent6">
                    <a:lumMod val="50000"/>
                  </a:schemeClr>
                </a:solidFill>
                <a:latin typeface="Arial Narrow" pitchFamily="34" charset="0"/>
              </a:rPr>
              <a:t>T</a:t>
            </a:r>
            <a:r>
              <a:rPr lang="en-US" sz="2800" b="1" dirty="0" smtClean="0">
                <a:solidFill>
                  <a:schemeClr val="accent6">
                    <a:lumMod val="50000"/>
                  </a:schemeClr>
                </a:solidFill>
                <a:latin typeface="Arial Narrow" pitchFamily="34" charset="0"/>
              </a:rPr>
              <a:t> </a:t>
            </a:r>
            <a:r>
              <a:rPr lang="en-US" sz="2800" b="1" dirty="0">
                <a:solidFill>
                  <a:schemeClr val="accent6">
                    <a:lumMod val="50000"/>
                  </a:schemeClr>
                </a:solidFill>
                <a:latin typeface="Arial Narrow" pitchFamily="34" charset="0"/>
              </a:rPr>
              <a:t>= 1.37 </a:t>
            </a:r>
            <a:r>
              <a:rPr lang="en-US" sz="2800" b="1" dirty="0" err="1" smtClean="0">
                <a:solidFill>
                  <a:schemeClr val="accent6">
                    <a:lumMod val="50000"/>
                  </a:schemeClr>
                </a:solidFill>
                <a:latin typeface="Arial Narrow" pitchFamily="34" charset="0"/>
              </a:rPr>
              <a:t>atm</a:t>
            </a:r>
            <a:endParaRPr lang="en-US" sz="2800" b="1" dirty="0" smtClean="0">
              <a:solidFill>
                <a:schemeClr val="accent6">
                  <a:lumMod val="50000"/>
                </a:schemeClr>
              </a:solidFill>
              <a:latin typeface="Arial Narrow" pitchFamily="34" charset="0"/>
            </a:endParaRPr>
          </a:p>
          <a:p>
            <a:endParaRPr lang="en-US" sz="1200" b="1" dirty="0" smtClean="0">
              <a:solidFill>
                <a:schemeClr val="accent6">
                  <a:lumMod val="50000"/>
                </a:schemeClr>
              </a:solidFill>
              <a:latin typeface="Arial Narrow" pitchFamily="34" charset="0"/>
            </a:endParaRPr>
          </a:p>
          <a:p>
            <a:r>
              <a:rPr lang="en-US" sz="2800" b="1" dirty="0" err="1" smtClean="0">
                <a:solidFill>
                  <a:schemeClr val="accent6">
                    <a:lumMod val="50000"/>
                  </a:schemeClr>
                </a:solidFill>
                <a:latin typeface="Arial Narrow" pitchFamily="34" charset="0"/>
              </a:rPr>
              <a:t>n</a:t>
            </a:r>
            <a:r>
              <a:rPr lang="en-US" sz="2800" b="1" baseline="-25000" dirty="0" err="1" smtClean="0">
                <a:solidFill>
                  <a:schemeClr val="accent6">
                    <a:lumMod val="50000"/>
                  </a:schemeClr>
                </a:solidFill>
                <a:latin typeface="Arial Narrow" pitchFamily="34" charset="0"/>
              </a:rPr>
              <a:t>T</a:t>
            </a:r>
            <a:r>
              <a:rPr lang="en-US" sz="2800" b="1" dirty="0" smtClean="0">
                <a:solidFill>
                  <a:schemeClr val="accent6">
                    <a:lumMod val="50000"/>
                  </a:schemeClr>
                </a:solidFill>
                <a:latin typeface="Arial Narrow" pitchFamily="34" charset="0"/>
              </a:rPr>
              <a:t> = 8.24 + 0.421 + 0.116</a:t>
            </a:r>
          </a:p>
          <a:p>
            <a:r>
              <a:rPr lang="en-US" sz="2800" b="1" dirty="0" smtClean="0">
                <a:solidFill>
                  <a:schemeClr val="accent6">
                    <a:lumMod val="50000"/>
                  </a:schemeClr>
                </a:solidFill>
                <a:latin typeface="Arial Narrow" pitchFamily="34" charset="0"/>
              </a:rPr>
              <a:t>     = 8.777 moles</a:t>
            </a:r>
          </a:p>
          <a:p>
            <a:endParaRPr lang="en-US" sz="1200" b="1" dirty="0" smtClean="0">
              <a:solidFill>
                <a:schemeClr val="accent6">
                  <a:lumMod val="50000"/>
                </a:schemeClr>
              </a:solidFill>
              <a:latin typeface="Arial Narrow" pitchFamily="34" charset="0"/>
            </a:endParaRPr>
          </a:p>
          <a:p>
            <a:r>
              <a:rPr lang="en-US" sz="2800" b="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propane</a:t>
            </a:r>
            <a:r>
              <a:rPr lang="en-US" sz="2800" b="1" dirty="0" smtClean="0">
                <a:solidFill>
                  <a:schemeClr val="accent6">
                    <a:lumMod val="50000"/>
                  </a:schemeClr>
                </a:solidFill>
                <a:latin typeface="Arial Narrow" pitchFamily="34" charset="0"/>
              </a:rPr>
              <a:t> = ?</a:t>
            </a:r>
          </a:p>
          <a:p>
            <a:r>
              <a:rPr lang="en-US" sz="2800" b="1" dirty="0" smtClean="0">
                <a:solidFill>
                  <a:schemeClr val="accent6">
                    <a:lumMod val="50000"/>
                  </a:schemeClr>
                </a:solidFill>
                <a:latin typeface="Arial Narrow" pitchFamily="34" charset="0"/>
              </a:rPr>
              <a:t>     </a:t>
            </a:r>
            <a:endParaRPr lang="en-US" sz="2800" b="1" dirty="0">
              <a:solidFill>
                <a:schemeClr val="accent6">
                  <a:lumMod val="50000"/>
                </a:schemeClr>
              </a:solidFill>
              <a:latin typeface="Arial Narrow" pitchFamily="34" charset="0"/>
            </a:endParaRPr>
          </a:p>
        </p:txBody>
      </p:sp>
      <p:sp>
        <p:nvSpPr>
          <p:cNvPr id="15" name="Text Box 3"/>
          <p:cNvSpPr txBox="1">
            <a:spLocks noChangeArrowheads="1"/>
          </p:cNvSpPr>
          <p:nvPr/>
        </p:nvSpPr>
        <p:spPr bwMode="auto">
          <a:xfrm>
            <a:off x="624757" y="1137313"/>
            <a:ext cx="10566400" cy="1384995"/>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A sample of natural gas contains 8.24 moles of </a:t>
            </a:r>
            <a:r>
              <a:rPr lang="en-SG" sz="2800" b="1" dirty="0" err="1" smtClean="0">
                <a:solidFill>
                  <a:schemeClr val="accent6">
                    <a:lumMod val="50000"/>
                  </a:schemeClr>
                </a:solidFill>
                <a:latin typeface="Arial Narrow" pitchFamily="34" charset="0"/>
              </a:rPr>
              <a:t>CH</a:t>
            </a:r>
            <a:r>
              <a:rPr lang="en-SG" sz="2800" b="1" baseline="-25000" dirty="0" err="1" smtClean="0">
                <a:solidFill>
                  <a:schemeClr val="accent6">
                    <a:lumMod val="50000"/>
                  </a:schemeClr>
                </a:solidFill>
                <a:latin typeface="Arial Narrow" pitchFamily="34" charset="0"/>
              </a:rPr>
              <a:t>4</a:t>
            </a:r>
            <a:r>
              <a:rPr lang="en-SG" sz="2800" b="1" dirty="0" smtClean="0">
                <a:solidFill>
                  <a:schemeClr val="accent6">
                    <a:lumMod val="50000"/>
                  </a:schemeClr>
                </a:solidFill>
                <a:latin typeface="Arial Narrow" pitchFamily="34" charset="0"/>
              </a:rPr>
              <a:t>, 0.421 moles of </a:t>
            </a:r>
            <a:r>
              <a:rPr lang="en-SG" sz="2800" b="1" dirty="0" err="1" smtClean="0">
                <a:solidFill>
                  <a:schemeClr val="accent6">
                    <a:lumMod val="50000"/>
                  </a:schemeClr>
                </a:solidFill>
                <a:latin typeface="Arial Narrow" pitchFamily="34" charset="0"/>
              </a:rPr>
              <a:t>C</a:t>
            </a:r>
            <a:r>
              <a:rPr lang="en-SG" sz="2800" b="1" baseline="-25000" dirty="0" err="1" smtClean="0">
                <a:solidFill>
                  <a:schemeClr val="accent6">
                    <a:lumMod val="50000"/>
                  </a:schemeClr>
                </a:solidFill>
                <a:latin typeface="Arial Narrow" pitchFamily="34" charset="0"/>
              </a:rPr>
              <a:t>2</a:t>
            </a:r>
            <a:r>
              <a:rPr lang="en-SG" sz="2800" b="1" dirty="0" err="1" smtClean="0">
                <a:solidFill>
                  <a:schemeClr val="accent6">
                    <a:lumMod val="50000"/>
                  </a:schemeClr>
                </a:solidFill>
                <a:latin typeface="Arial Narrow" pitchFamily="34" charset="0"/>
              </a:rPr>
              <a:t>H</a:t>
            </a:r>
            <a:r>
              <a:rPr lang="en-SG" sz="2800" b="1" baseline="-25000" dirty="0" err="1" smtClean="0">
                <a:solidFill>
                  <a:schemeClr val="accent6">
                    <a:lumMod val="50000"/>
                  </a:schemeClr>
                </a:solidFill>
                <a:latin typeface="Arial Narrow" pitchFamily="34" charset="0"/>
              </a:rPr>
              <a:t>6</a:t>
            </a:r>
            <a:r>
              <a:rPr lang="en-SG" sz="2800" b="1" dirty="0" smtClean="0">
                <a:solidFill>
                  <a:schemeClr val="accent6">
                    <a:lumMod val="50000"/>
                  </a:schemeClr>
                </a:solidFill>
                <a:latin typeface="Arial Narrow" pitchFamily="34" charset="0"/>
              </a:rPr>
              <a:t>, and 0.116 moles of </a:t>
            </a:r>
            <a:r>
              <a:rPr lang="en-SG" sz="2800" b="1" dirty="0" err="1" smtClean="0">
                <a:solidFill>
                  <a:schemeClr val="accent6">
                    <a:lumMod val="50000"/>
                  </a:schemeClr>
                </a:solidFill>
                <a:latin typeface="Arial Narrow" pitchFamily="34" charset="0"/>
              </a:rPr>
              <a:t>C</a:t>
            </a:r>
            <a:r>
              <a:rPr lang="en-SG" sz="2800" b="1" baseline="-25000" dirty="0" err="1" smtClean="0">
                <a:solidFill>
                  <a:schemeClr val="accent6">
                    <a:lumMod val="50000"/>
                  </a:schemeClr>
                </a:solidFill>
                <a:latin typeface="Arial Narrow" pitchFamily="34" charset="0"/>
              </a:rPr>
              <a:t>3</a:t>
            </a:r>
            <a:r>
              <a:rPr lang="en-SG" sz="2800" b="1" dirty="0" err="1" smtClean="0">
                <a:solidFill>
                  <a:schemeClr val="accent6">
                    <a:lumMod val="50000"/>
                  </a:schemeClr>
                </a:solidFill>
                <a:latin typeface="Arial Narrow" pitchFamily="34" charset="0"/>
              </a:rPr>
              <a:t>H</a:t>
            </a:r>
            <a:r>
              <a:rPr lang="en-SG" sz="2800" b="1" baseline="-25000" dirty="0" err="1" smtClean="0">
                <a:solidFill>
                  <a:schemeClr val="accent6">
                    <a:lumMod val="50000"/>
                  </a:schemeClr>
                </a:solidFill>
                <a:latin typeface="Arial Narrow" pitchFamily="34" charset="0"/>
              </a:rPr>
              <a:t>8</a:t>
            </a:r>
            <a:r>
              <a:rPr lang="en-SG" sz="2800" b="1" dirty="0" smtClean="0">
                <a:solidFill>
                  <a:schemeClr val="accent6">
                    <a:lumMod val="50000"/>
                  </a:schemeClr>
                </a:solidFill>
                <a:latin typeface="Arial Narrow" pitchFamily="34" charset="0"/>
              </a:rPr>
              <a:t>.  If the total pressure of the gases is 1.37 </a:t>
            </a:r>
            <a:r>
              <a:rPr lang="en-SG" sz="2800" b="1" dirty="0" err="1" smtClean="0">
                <a:solidFill>
                  <a:schemeClr val="accent6">
                    <a:lumMod val="50000"/>
                  </a:schemeClr>
                </a:solidFill>
                <a:latin typeface="Arial Narrow" pitchFamily="34" charset="0"/>
              </a:rPr>
              <a:t>atm</a:t>
            </a:r>
            <a:r>
              <a:rPr lang="en-SG" sz="2800" b="1" dirty="0" smtClean="0">
                <a:solidFill>
                  <a:schemeClr val="accent6">
                    <a:lumMod val="50000"/>
                  </a:schemeClr>
                </a:solidFill>
                <a:latin typeface="Arial Narrow" pitchFamily="34" charset="0"/>
              </a:rPr>
              <a:t>, what is the partial pressure of propane (</a:t>
            </a:r>
            <a:r>
              <a:rPr lang="en-SG" sz="2800" b="1" dirty="0" err="1" smtClean="0">
                <a:solidFill>
                  <a:schemeClr val="accent6">
                    <a:lumMod val="50000"/>
                  </a:schemeClr>
                </a:solidFill>
                <a:latin typeface="Arial Narrow" pitchFamily="34" charset="0"/>
              </a:rPr>
              <a:t>C</a:t>
            </a:r>
            <a:r>
              <a:rPr lang="en-SG" sz="2800" b="1" baseline="-25000" dirty="0" err="1" smtClean="0">
                <a:solidFill>
                  <a:schemeClr val="accent6">
                    <a:lumMod val="50000"/>
                  </a:schemeClr>
                </a:solidFill>
                <a:latin typeface="Arial Narrow" pitchFamily="34" charset="0"/>
              </a:rPr>
              <a:t>3</a:t>
            </a:r>
            <a:r>
              <a:rPr lang="en-SG" sz="2800" b="1" dirty="0" err="1" smtClean="0">
                <a:solidFill>
                  <a:schemeClr val="accent6">
                    <a:lumMod val="50000"/>
                  </a:schemeClr>
                </a:solidFill>
                <a:latin typeface="Arial Narrow" pitchFamily="34" charset="0"/>
              </a:rPr>
              <a:t>H</a:t>
            </a:r>
            <a:r>
              <a:rPr lang="en-SG" sz="2800" b="1" baseline="-25000" dirty="0" err="1" smtClean="0">
                <a:solidFill>
                  <a:schemeClr val="accent6">
                    <a:lumMod val="50000"/>
                  </a:schemeClr>
                </a:solidFill>
                <a:latin typeface="Arial Narrow" pitchFamily="34" charset="0"/>
              </a:rPr>
              <a:t>8</a:t>
            </a:r>
            <a:r>
              <a:rPr lang="en-SG" sz="2800" b="1" dirty="0" smtClean="0">
                <a:solidFill>
                  <a:schemeClr val="accent6">
                    <a:lumMod val="50000"/>
                  </a:schemeClr>
                </a:solidFill>
                <a:latin typeface="Arial Narrow" pitchFamily="34" charset="0"/>
              </a:rPr>
              <a:t>)?</a:t>
            </a:r>
          </a:p>
        </p:txBody>
      </p:sp>
      <p:sp>
        <p:nvSpPr>
          <p:cNvPr id="43"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Exercise</a:t>
            </a:r>
          </a:p>
        </p:txBody>
      </p:sp>
      <p:grpSp>
        <p:nvGrpSpPr>
          <p:cNvPr id="16" name="Group 15"/>
          <p:cNvGrpSpPr/>
          <p:nvPr/>
        </p:nvGrpSpPr>
        <p:grpSpPr>
          <a:xfrm>
            <a:off x="2958104" y="4626937"/>
            <a:ext cx="1877890" cy="966812"/>
            <a:chOff x="2958104" y="4626937"/>
            <a:chExt cx="1877890" cy="966812"/>
          </a:xfrm>
        </p:grpSpPr>
        <p:sp>
          <p:nvSpPr>
            <p:cNvPr id="46" name="Text Box 6"/>
            <p:cNvSpPr txBox="1">
              <a:spLocks noChangeArrowheads="1"/>
            </p:cNvSpPr>
            <p:nvPr/>
          </p:nvSpPr>
          <p:spPr bwMode="auto">
            <a:xfrm>
              <a:off x="2958104" y="5070529"/>
              <a:ext cx="1877890" cy="523220"/>
            </a:xfrm>
            <a:prstGeom prst="rect">
              <a:avLst/>
            </a:prstGeom>
            <a:noFill/>
            <a:ln w="9525">
              <a:noFill/>
              <a:miter lim="800000"/>
              <a:headEnd/>
              <a:tailEnd/>
            </a:ln>
          </p:spPr>
          <p:txBody>
            <a:bodyPr wrap="square">
              <a:spAutoFit/>
            </a:bodyPr>
            <a:lstStyle/>
            <a:p>
              <a:r>
                <a:rPr lang="en-US" sz="2800" b="1" dirty="0" smtClean="0">
                  <a:solidFill>
                    <a:schemeClr val="accent6">
                      <a:lumMod val="50000"/>
                    </a:schemeClr>
                  </a:solidFill>
                  <a:latin typeface="Arial Narrow" pitchFamily="34" charset="0"/>
                </a:rPr>
                <a:t>8.777 moles</a:t>
              </a:r>
              <a:endParaRPr lang="en-US" sz="2800" b="1" dirty="0">
                <a:solidFill>
                  <a:schemeClr val="accent6">
                    <a:lumMod val="50000"/>
                  </a:schemeClr>
                </a:solidFill>
                <a:latin typeface="Arial Narrow" pitchFamily="34" charset="0"/>
              </a:endParaRPr>
            </a:p>
          </p:txBody>
        </p:sp>
        <p:sp>
          <p:nvSpPr>
            <p:cNvPr id="41" name="Line 79"/>
            <p:cNvSpPr>
              <a:spLocks noChangeShapeType="1"/>
            </p:cNvSpPr>
            <p:nvPr/>
          </p:nvSpPr>
          <p:spPr bwMode="auto">
            <a:xfrm flipV="1">
              <a:off x="3839979" y="5217888"/>
              <a:ext cx="891239" cy="297682"/>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cxnSp>
          <p:nvCxnSpPr>
            <p:cNvPr id="44" name="Straight Connector 43"/>
            <p:cNvCxnSpPr/>
            <p:nvPr/>
          </p:nvCxnSpPr>
          <p:spPr>
            <a:xfrm>
              <a:off x="3002855" y="5127719"/>
              <a:ext cx="1652164" cy="762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Text Box 6"/>
            <p:cNvSpPr txBox="1">
              <a:spLocks noChangeArrowheads="1"/>
            </p:cNvSpPr>
            <p:nvPr/>
          </p:nvSpPr>
          <p:spPr bwMode="auto">
            <a:xfrm>
              <a:off x="2958104" y="4626937"/>
              <a:ext cx="1877890" cy="523220"/>
            </a:xfrm>
            <a:prstGeom prst="rect">
              <a:avLst/>
            </a:prstGeom>
            <a:noFill/>
            <a:ln w="9525">
              <a:noFill/>
              <a:miter lim="800000"/>
              <a:headEnd/>
              <a:tailEnd/>
            </a:ln>
          </p:spPr>
          <p:txBody>
            <a:bodyPr wrap="square">
              <a:spAutoFit/>
            </a:bodyPr>
            <a:lstStyle/>
            <a:p>
              <a:r>
                <a:rPr lang="en-US" sz="2800" b="1" dirty="0" smtClean="0">
                  <a:solidFill>
                    <a:schemeClr val="accent6">
                      <a:lumMod val="50000"/>
                    </a:schemeClr>
                  </a:solidFill>
                  <a:latin typeface="Arial Narrow" pitchFamily="34" charset="0"/>
                </a:rPr>
                <a:t>0.116 moles</a:t>
              </a:r>
              <a:endParaRPr lang="en-US" sz="2800" b="1" dirty="0">
                <a:solidFill>
                  <a:schemeClr val="accent6">
                    <a:lumMod val="50000"/>
                  </a:schemeClr>
                </a:solidFill>
                <a:latin typeface="Arial Narrow" pitchFamily="34" charset="0"/>
              </a:endParaRPr>
            </a:p>
          </p:txBody>
        </p:sp>
        <p:sp>
          <p:nvSpPr>
            <p:cNvPr id="52" name="Line 79"/>
            <p:cNvSpPr>
              <a:spLocks noChangeShapeType="1"/>
            </p:cNvSpPr>
            <p:nvPr/>
          </p:nvSpPr>
          <p:spPr bwMode="auto">
            <a:xfrm flipV="1">
              <a:off x="3859029" y="4775673"/>
              <a:ext cx="891239" cy="297682"/>
            </a:xfrm>
            <a:prstGeom prst="line">
              <a:avLst/>
            </a:prstGeom>
            <a:noFill/>
            <a:ln w="28575">
              <a:solidFill>
                <a:srgbClr val="C00000"/>
              </a:solidFill>
              <a:round/>
              <a:headEnd/>
              <a:tailEnd/>
            </a:ln>
          </p:spPr>
          <p:txBody>
            <a:bodyPr/>
            <a:lstStyle/>
            <a:p>
              <a:endParaRPr lang="en-US" sz="2800" b="1">
                <a:solidFill>
                  <a:schemeClr val="accent6">
                    <a:lumMod val="50000"/>
                  </a:schemeClr>
                </a:solidFill>
                <a:latin typeface="Arial Narrow"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Effect transition="in" filter="wipe(up)">
                                      <p:cBhvr>
                                        <p:cTn id="7" dur="500"/>
                                        <p:tgtEl>
                                          <p:spTgt spid="286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up)">
                                      <p:cBhvr>
                                        <p:cTn id="12" dur="500"/>
                                        <p:tgtEl>
                                          <p:spTgt spid="28676"/>
                                        </p:tgtEl>
                                      </p:cBhvr>
                                    </p:animEffect>
                                  </p:childTnLst>
                                </p:cTn>
                              </p:par>
                              <p:par>
                                <p:cTn id="13" presetID="22" presetClass="entr" presetSubtype="1"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8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Kinetic Molecular Theory of Gases</a:t>
            </a:r>
          </a:p>
        </p:txBody>
      </p:sp>
      <p:sp>
        <p:nvSpPr>
          <p:cNvPr id="5" name="Text Box 3"/>
          <p:cNvSpPr txBox="1">
            <a:spLocks noChangeArrowheads="1"/>
          </p:cNvSpPr>
          <p:nvPr/>
        </p:nvSpPr>
        <p:spPr bwMode="auto">
          <a:xfrm>
            <a:off x="624756" y="1137313"/>
            <a:ext cx="11262443" cy="5047536"/>
          </a:xfrm>
          <a:prstGeom prst="rect">
            <a:avLst/>
          </a:prstGeom>
          <a:noFill/>
          <a:ln w="9525">
            <a:noFill/>
            <a:miter lim="800000"/>
            <a:headEnd/>
            <a:tailEnd/>
          </a:ln>
        </p:spPr>
        <p:txBody>
          <a:bodyPr wrap="square">
            <a:spAutoFit/>
          </a:bodyPr>
          <a:lstStyle/>
          <a:p>
            <a:pPr>
              <a:spcBef>
                <a:spcPct val="50000"/>
              </a:spcBef>
              <a:buClr>
                <a:srgbClr val="FFC000"/>
              </a:buClr>
              <a:buSzPct val="100000"/>
              <a:buFont typeface="+mj-lt"/>
              <a:buAutoNum type="arabicPeriod"/>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A gas is composed of molecules that are separated from each other by distances far greater than their own dimensions.  The molecules can be considered to be points; that is, they possess mass but have negligible volume.</a:t>
            </a:r>
          </a:p>
          <a:p>
            <a:pPr>
              <a:spcBef>
                <a:spcPct val="50000"/>
              </a:spcBef>
              <a:buClr>
                <a:srgbClr val="FFC000"/>
              </a:buClr>
              <a:buSzPct val="100000"/>
              <a:buFont typeface="+mj-lt"/>
              <a:buAutoNum type="arabicPeriod"/>
            </a:pPr>
            <a:r>
              <a:rPr lang="en-SG" sz="2800" b="1" dirty="0" smtClean="0">
                <a:solidFill>
                  <a:schemeClr val="accent6">
                    <a:lumMod val="50000"/>
                  </a:schemeClr>
                </a:solidFill>
                <a:latin typeface="Arial Narrow" pitchFamily="34" charset="0"/>
              </a:rPr>
              <a:t>  Gas molecules are in constant motion in random directions, and they frequently collide with one another.  Collisions among molecules are perfectly elastic.</a:t>
            </a:r>
          </a:p>
          <a:p>
            <a:pPr>
              <a:spcBef>
                <a:spcPct val="50000"/>
              </a:spcBef>
              <a:buClr>
                <a:srgbClr val="FFC000"/>
              </a:buClr>
              <a:buSzPct val="100000"/>
              <a:buFont typeface="+mj-lt"/>
              <a:buAutoNum type="arabicPeriod"/>
            </a:pPr>
            <a:r>
              <a:rPr lang="en-SG" sz="2800" b="1" dirty="0" smtClean="0">
                <a:solidFill>
                  <a:schemeClr val="accent6">
                    <a:lumMod val="50000"/>
                  </a:schemeClr>
                </a:solidFill>
                <a:latin typeface="Arial Narrow" pitchFamily="34" charset="0"/>
              </a:rPr>
              <a:t>  Gas molecules exert neither attractive nor repulsive forces on one another.</a:t>
            </a:r>
          </a:p>
          <a:p>
            <a:pPr>
              <a:spcBef>
                <a:spcPct val="50000"/>
              </a:spcBef>
              <a:buClr>
                <a:srgbClr val="FFC000"/>
              </a:buClr>
              <a:buSzPct val="100000"/>
              <a:buFont typeface="+mj-lt"/>
              <a:buAutoNum type="arabicPeriod"/>
            </a:pPr>
            <a:r>
              <a:rPr lang="en-SG" sz="2800" b="1" dirty="0" smtClean="0">
                <a:solidFill>
                  <a:schemeClr val="accent6">
                    <a:lumMod val="50000"/>
                  </a:schemeClr>
                </a:solidFill>
                <a:latin typeface="Arial Narrow" pitchFamily="34" charset="0"/>
              </a:rPr>
              <a:t>  The average kinetic energy of the molecules is proportional to the temperature of the gas in Kelvin's.  Any two gases at the same temperature will have the same average kinetic energy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noChangeArrowheads="1"/>
          </p:cNvSpPr>
          <p:nvPr/>
        </p:nvSpPr>
        <p:spPr bwMode="auto">
          <a:xfrm>
            <a:off x="624757" y="1137313"/>
            <a:ext cx="10566400" cy="7094250"/>
          </a:xfrm>
          <a:prstGeom prst="rect">
            <a:avLst/>
          </a:prstGeom>
          <a:noFill/>
          <a:ln w="9525">
            <a:noFill/>
            <a:miter lim="800000"/>
            <a:headEnd/>
            <a:tailEnd/>
          </a:ln>
        </p:spPr>
        <p:txBody>
          <a:bodyPr wrap="square">
            <a:spAutoFit/>
          </a:bodyPr>
          <a:lstStyle/>
          <a:p>
            <a:pPr marL="261938" indent="-261938">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The average kinetic energy :</a:t>
            </a:r>
          </a:p>
          <a:p>
            <a:pPr>
              <a:spcBef>
                <a:spcPct val="50000"/>
              </a:spcBef>
              <a:buClr>
                <a:srgbClr val="FFC000"/>
              </a:buClr>
              <a:buSzPct val="120000"/>
            </a:pPr>
            <a:r>
              <a:rPr lang="en-SG" sz="2800" b="1" dirty="0" smtClean="0">
                <a:solidFill>
                  <a:schemeClr val="accent6">
                    <a:lumMod val="50000"/>
                  </a:schemeClr>
                </a:solidFill>
                <a:latin typeface="Arial Narrow" pitchFamily="34" charset="0"/>
              </a:rPr>
              <a:t>      where, </a:t>
            </a:r>
            <a:r>
              <a:rPr lang="en-SG" sz="2800" b="1" dirty="0" smtClean="0">
                <a:ln>
                  <a:solidFill>
                    <a:sysClr val="windowText" lastClr="000000"/>
                  </a:solidFill>
                </a:ln>
                <a:solidFill>
                  <a:srgbClr val="FFC000"/>
                </a:solidFill>
                <a:latin typeface="Arial Narrow" pitchFamily="34" charset="0"/>
              </a:rPr>
              <a:t>m</a:t>
            </a:r>
            <a:r>
              <a:rPr lang="en-SG" sz="2800" b="1" dirty="0" smtClean="0">
                <a:solidFill>
                  <a:schemeClr val="accent6">
                    <a:lumMod val="50000"/>
                  </a:schemeClr>
                </a:solidFill>
                <a:latin typeface="Arial Narrow" pitchFamily="34" charset="0"/>
              </a:rPr>
              <a:t> = mass of the molecule, </a:t>
            </a:r>
            <a:r>
              <a:rPr lang="en-SG" sz="2800" b="1" dirty="0" smtClean="0">
                <a:ln>
                  <a:solidFill>
                    <a:sysClr val="windowText" lastClr="000000"/>
                  </a:solidFill>
                </a:ln>
                <a:solidFill>
                  <a:srgbClr val="FFC000"/>
                </a:solidFill>
                <a:latin typeface="Arial Narrow" pitchFamily="34" charset="0"/>
              </a:rPr>
              <a:t>u</a:t>
            </a:r>
            <a:r>
              <a:rPr lang="en-SG" sz="2800" b="1" dirty="0" smtClean="0">
                <a:solidFill>
                  <a:schemeClr val="accent6">
                    <a:lumMod val="50000"/>
                  </a:schemeClr>
                </a:solidFill>
                <a:latin typeface="Arial Narrow" pitchFamily="34" charset="0"/>
              </a:rPr>
              <a:t> = speed and</a:t>
            </a:r>
          </a:p>
          <a:p>
            <a:pPr marL="442913" indent="-442913">
              <a:spcBef>
                <a:spcPct val="50000"/>
              </a:spcBef>
              <a:buClr>
                <a:srgbClr val="FFC000"/>
              </a:buClr>
              <a:buSzPct val="120000"/>
            </a:pPr>
            <a:r>
              <a:rPr lang="en-SG" sz="2800" b="1" dirty="0" smtClean="0">
                <a:ln>
                  <a:solidFill>
                    <a:sysClr val="windowText" lastClr="000000"/>
                  </a:solidFill>
                </a:ln>
                <a:solidFill>
                  <a:schemeClr val="accent6">
                    <a:lumMod val="50000"/>
                  </a:schemeClr>
                </a:solidFill>
                <a:latin typeface="Arial Narrow" pitchFamily="34" charset="0"/>
              </a:rPr>
              <a:t>                 </a:t>
            </a:r>
            <a:r>
              <a:rPr lang="en-US" sz="2800" b="1" i="1" dirty="0" err="1" smtClean="0">
                <a:ln>
                  <a:solidFill>
                    <a:sysClr val="windowText" lastClr="000000"/>
                  </a:solidFill>
                </a:ln>
                <a:solidFill>
                  <a:srgbClr val="FFC000"/>
                </a:solidFill>
                <a:latin typeface="Arial Narrow" pitchFamily="34" charset="0"/>
              </a:rPr>
              <a:t>u</a:t>
            </a:r>
            <a:r>
              <a:rPr lang="en-US" sz="2800" b="1" i="1" baseline="30000" dirty="0" err="1" smtClean="0">
                <a:ln>
                  <a:solidFill>
                    <a:sysClr val="windowText" lastClr="000000"/>
                  </a:solidFill>
                </a:ln>
                <a:solidFill>
                  <a:srgbClr val="FFC000"/>
                </a:solidFill>
                <a:latin typeface="Arial Narrow" pitchFamily="34" charset="0"/>
              </a:rPr>
              <a:t>2</a:t>
            </a:r>
            <a:r>
              <a:rPr lang="en-US" sz="2800" b="1" i="1" dirty="0" smtClean="0">
                <a:ln>
                  <a:solidFill>
                    <a:sysClr val="windowText" lastClr="000000"/>
                  </a:solidFill>
                </a:ln>
                <a:solidFill>
                  <a:srgbClr val="FFC000"/>
                </a:solidFill>
                <a:latin typeface="Arial Narrow" pitchFamily="34" charset="0"/>
              </a:rPr>
              <a:t> </a:t>
            </a:r>
            <a:r>
              <a:rPr lang="en-SG" sz="2800" b="1" dirty="0" smtClean="0">
                <a:solidFill>
                  <a:schemeClr val="accent6">
                    <a:lumMod val="50000"/>
                  </a:schemeClr>
                </a:solidFill>
                <a:latin typeface="Arial Narrow" pitchFamily="34" charset="0"/>
              </a:rPr>
              <a:t>= mean square speed, which is the average of the square of the speeds of all the molecules:</a:t>
            </a:r>
          </a:p>
          <a:p>
            <a:pPr marL="457200" indent="-457200">
              <a:spcAft>
                <a:spcPts val="600"/>
              </a:spcAft>
            </a:pPr>
            <a:endParaRPr lang="en-US" sz="2800" b="1" dirty="0" smtClean="0">
              <a:solidFill>
                <a:schemeClr val="accent6">
                  <a:lumMod val="50000"/>
                </a:schemeClr>
              </a:solidFill>
              <a:latin typeface="Arial Narrow" pitchFamily="34" charset="0"/>
            </a:endParaRPr>
          </a:p>
          <a:p>
            <a:pPr marL="457200" indent="-457200">
              <a:spcAft>
                <a:spcPts val="600"/>
              </a:spcAft>
              <a:buClr>
                <a:srgbClr val="FFC000"/>
              </a:buClr>
              <a:buSzPct val="120000"/>
              <a:buFont typeface="Arial" pitchFamily="34" charset="0"/>
              <a:buChar char="•"/>
            </a:pPr>
            <a:endParaRPr lang="en-US" sz="2800" b="1" dirty="0" smtClean="0">
              <a:solidFill>
                <a:schemeClr val="accent6">
                  <a:lumMod val="50000"/>
                </a:schemeClr>
              </a:solidFill>
              <a:latin typeface="Arial Narrow" pitchFamily="34" charset="0"/>
            </a:endParaRPr>
          </a:p>
          <a:p>
            <a:pPr marL="457200" indent="-457200">
              <a:spcAft>
                <a:spcPts val="600"/>
              </a:spcAft>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Assumption 4 enables us to write,</a:t>
            </a:r>
          </a:p>
          <a:p>
            <a:pPr marL="457200" indent="-457200">
              <a:spcAft>
                <a:spcPts val="600"/>
              </a:spcAft>
            </a:pPr>
            <a:endParaRPr lang="en-SG" sz="2800" b="1" dirty="0" smtClean="0">
              <a:solidFill>
                <a:schemeClr val="accent6">
                  <a:lumMod val="50000"/>
                </a:schemeClr>
              </a:solidFill>
              <a:latin typeface="Arial Narrow" pitchFamily="34" charset="0"/>
            </a:endParaRPr>
          </a:p>
          <a:p>
            <a:pPr marL="457200" indent="-457200">
              <a:spcAft>
                <a:spcPts val="600"/>
              </a:spcAft>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The absolute temperature of a gas is a measure of the random motion of the molecules</a:t>
            </a:r>
            <a:r>
              <a:rPr lang="en-SG" sz="2800" dirty="0" smtClean="0"/>
              <a:t>.</a:t>
            </a:r>
          </a:p>
          <a:p>
            <a:pPr marL="457200" indent="-457200">
              <a:spcAft>
                <a:spcPts val="600"/>
              </a:spcAft>
            </a:pPr>
            <a:endParaRPr lang="en-US" sz="2800" dirty="0" smtClean="0"/>
          </a:p>
          <a:p>
            <a:pPr marL="457200" indent="-457200">
              <a:spcAft>
                <a:spcPts val="600"/>
              </a:spcAft>
            </a:pPr>
            <a:r>
              <a:rPr lang="en-US" sz="2800" dirty="0" smtClean="0"/>
              <a:t>	</a:t>
            </a:r>
          </a:p>
          <a:p>
            <a:pPr marL="1973263" indent="-1973263">
              <a:spcBef>
                <a:spcPct val="50000"/>
              </a:spcBef>
              <a:buClr>
                <a:srgbClr val="FFC000"/>
              </a:buClr>
              <a:buSzPct val="120000"/>
            </a:pPr>
            <a:endParaRPr lang="en-SG" sz="2800" b="1" dirty="0" smtClean="0">
              <a:solidFill>
                <a:schemeClr val="accent6">
                  <a:lumMod val="50000"/>
                </a:schemeClr>
              </a:solidFill>
              <a:latin typeface="Arial Narrow" pitchFamily="34" charset="0"/>
            </a:endParaRPr>
          </a:p>
        </p:txBody>
      </p:sp>
      <p:cxnSp>
        <p:nvCxnSpPr>
          <p:cNvPr id="19" name="Straight Connector 18"/>
          <p:cNvCxnSpPr/>
          <p:nvPr/>
        </p:nvCxnSpPr>
        <p:spPr>
          <a:xfrm flipV="1">
            <a:off x="2066925" y="2484023"/>
            <a:ext cx="269081" cy="476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Kinetic Molecular Theory of Gases</a:t>
            </a:r>
          </a:p>
        </p:txBody>
      </p:sp>
      <p:grpSp>
        <p:nvGrpSpPr>
          <p:cNvPr id="25" name="Group 24"/>
          <p:cNvGrpSpPr/>
          <p:nvPr/>
        </p:nvGrpSpPr>
        <p:grpSpPr>
          <a:xfrm>
            <a:off x="5435606" y="1279269"/>
            <a:ext cx="1806905" cy="523220"/>
            <a:chOff x="3729636" y="1825179"/>
            <a:chExt cx="1806905" cy="523220"/>
          </a:xfrm>
        </p:grpSpPr>
        <p:sp>
          <p:nvSpPr>
            <p:cNvPr id="5129" name="Text Box 5"/>
            <p:cNvSpPr txBox="1">
              <a:spLocks noChangeArrowheads="1"/>
            </p:cNvSpPr>
            <p:nvPr/>
          </p:nvSpPr>
          <p:spPr bwMode="auto">
            <a:xfrm>
              <a:off x="3729636" y="1825179"/>
              <a:ext cx="1806905" cy="52322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wrap="none">
              <a:spAutoFit/>
            </a:bodyPr>
            <a:lstStyle/>
            <a:p>
              <a:r>
                <a:rPr lang="en-US" sz="2800" b="1" dirty="0">
                  <a:ln>
                    <a:solidFill>
                      <a:sysClr val="windowText" lastClr="000000"/>
                    </a:solidFill>
                  </a:ln>
                  <a:solidFill>
                    <a:srgbClr val="FFC000"/>
                  </a:solidFill>
                  <a:latin typeface="Arial Narrow" pitchFamily="34" charset="0"/>
                </a:rPr>
                <a:t>KE = ½ </a:t>
              </a:r>
              <a:r>
                <a:rPr lang="en-US" sz="2800" b="1" i="1" dirty="0" err="1" smtClean="0">
                  <a:ln>
                    <a:solidFill>
                      <a:sysClr val="windowText" lastClr="000000"/>
                    </a:solidFill>
                  </a:ln>
                  <a:solidFill>
                    <a:srgbClr val="FFC000"/>
                  </a:solidFill>
                  <a:latin typeface="Arial Narrow" pitchFamily="34" charset="0"/>
                </a:rPr>
                <a:t>mu</a:t>
              </a:r>
              <a:r>
                <a:rPr lang="en-US" sz="2800" b="1" i="1" baseline="30000" dirty="0" err="1" smtClean="0">
                  <a:ln>
                    <a:solidFill>
                      <a:sysClr val="windowText" lastClr="000000"/>
                    </a:solidFill>
                  </a:ln>
                  <a:solidFill>
                    <a:srgbClr val="FFC000"/>
                  </a:solidFill>
                  <a:latin typeface="Arial Narrow" pitchFamily="34" charset="0"/>
                </a:rPr>
                <a:t>2</a:t>
              </a:r>
              <a:endParaRPr lang="en-US" sz="2800" b="1" dirty="0">
                <a:ln>
                  <a:solidFill>
                    <a:sysClr val="windowText" lastClr="000000"/>
                  </a:solidFill>
                </a:ln>
                <a:solidFill>
                  <a:srgbClr val="FFC000"/>
                </a:solidFill>
                <a:latin typeface="Arial Narrow" pitchFamily="34" charset="0"/>
              </a:endParaRPr>
            </a:p>
          </p:txBody>
        </p:sp>
        <p:cxnSp>
          <p:nvCxnSpPr>
            <p:cNvPr id="15" name="Straight Connector 14"/>
            <p:cNvCxnSpPr/>
            <p:nvPr/>
          </p:nvCxnSpPr>
          <p:spPr>
            <a:xfrm>
              <a:off x="5140325" y="1873250"/>
              <a:ext cx="232864" cy="249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813768" y="1873251"/>
              <a:ext cx="421682" cy="13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953084" y="3328408"/>
            <a:ext cx="5413240" cy="996392"/>
            <a:chOff x="6033766" y="4437814"/>
            <a:chExt cx="5413240" cy="996392"/>
          </a:xfrm>
        </p:grpSpPr>
        <p:sp>
          <p:nvSpPr>
            <p:cNvPr id="20" name="Text Box 5"/>
            <p:cNvSpPr txBox="1">
              <a:spLocks noChangeArrowheads="1"/>
            </p:cNvSpPr>
            <p:nvPr/>
          </p:nvSpPr>
          <p:spPr bwMode="auto">
            <a:xfrm>
              <a:off x="6867215" y="4437814"/>
              <a:ext cx="4579791" cy="52322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i="1" dirty="0" err="1" smtClean="0">
                  <a:ln>
                    <a:solidFill>
                      <a:sysClr val="windowText" lastClr="000000"/>
                    </a:solidFill>
                  </a:ln>
                  <a:solidFill>
                    <a:srgbClr val="FFC000"/>
                  </a:solidFill>
                  <a:latin typeface="Arial Narrow" pitchFamily="34" charset="0"/>
                </a:rPr>
                <a:t>u</a:t>
              </a:r>
              <a:r>
                <a:rPr lang="en-US" sz="2800" b="1" i="1" baseline="-25000" dirty="0" err="1" smtClean="0">
                  <a:ln>
                    <a:solidFill>
                      <a:sysClr val="windowText" lastClr="000000"/>
                    </a:solidFill>
                  </a:ln>
                  <a:solidFill>
                    <a:srgbClr val="FFC000"/>
                  </a:solidFill>
                  <a:latin typeface="Arial Narrow" pitchFamily="34" charset="0"/>
                </a:rPr>
                <a:t>1</a:t>
              </a:r>
              <a:r>
                <a:rPr lang="en-US" sz="2800" b="1" i="1" baseline="30000" dirty="0" err="1" smtClean="0">
                  <a:ln>
                    <a:solidFill>
                      <a:sysClr val="windowText" lastClr="000000"/>
                    </a:solidFill>
                  </a:ln>
                  <a:solidFill>
                    <a:srgbClr val="FFC000"/>
                  </a:solidFill>
                  <a:latin typeface="Arial Narrow" pitchFamily="34" charset="0"/>
                </a:rPr>
                <a:t>2</a:t>
              </a:r>
              <a:r>
                <a:rPr lang="en-US" sz="2800" b="1" i="1" dirty="0" smtClean="0">
                  <a:ln>
                    <a:solidFill>
                      <a:sysClr val="windowText" lastClr="000000"/>
                    </a:solidFill>
                  </a:ln>
                  <a:solidFill>
                    <a:srgbClr val="FFC000"/>
                  </a:solidFill>
                  <a:latin typeface="Arial Narrow" pitchFamily="34" charset="0"/>
                </a:rPr>
                <a:t> +</a:t>
              </a:r>
              <a:r>
                <a:rPr lang="en-US" sz="2800" b="1" i="1" dirty="0" err="1" smtClean="0">
                  <a:ln>
                    <a:solidFill>
                      <a:sysClr val="windowText" lastClr="000000"/>
                    </a:solidFill>
                  </a:ln>
                  <a:solidFill>
                    <a:srgbClr val="FFC000"/>
                  </a:solidFill>
                  <a:latin typeface="Arial Narrow" pitchFamily="34" charset="0"/>
                </a:rPr>
                <a:t>u</a:t>
              </a:r>
              <a:r>
                <a:rPr lang="en-US" sz="2800" b="1" i="1" baseline="-25000" dirty="0" err="1" smtClean="0">
                  <a:ln>
                    <a:solidFill>
                      <a:sysClr val="windowText" lastClr="000000"/>
                    </a:solidFill>
                  </a:ln>
                  <a:solidFill>
                    <a:srgbClr val="FFC000"/>
                  </a:solidFill>
                  <a:latin typeface="Arial Narrow" pitchFamily="34" charset="0"/>
                </a:rPr>
                <a:t>2</a:t>
              </a:r>
              <a:r>
                <a:rPr lang="en-US" sz="2800" b="1" i="1" baseline="30000" dirty="0" err="1" smtClean="0">
                  <a:ln>
                    <a:solidFill>
                      <a:sysClr val="windowText" lastClr="000000"/>
                    </a:solidFill>
                  </a:ln>
                  <a:solidFill>
                    <a:srgbClr val="FFC000"/>
                  </a:solidFill>
                  <a:latin typeface="Arial Narrow" pitchFamily="34" charset="0"/>
                </a:rPr>
                <a:t>2</a:t>
              </a:r>
              <a:r>
                <a:rPr lang="en-US" sz="2800" b="1" i="1" dirty="0" smtClean="0">
                  <a:ln>
                    <a:solidFill>
                      <a:sysClr val="windowText" lastClr="000000"/>
                    </a:solidFill>
                  </a:ln>
                  <a:solidFill>
                    <a:srgbClr val="FFC000"/>
                  </a:solidFill>
                  <a:latin typeface="Arial Narrow" pitchFamily="34" charset="0"/>
                </a:rPr>
                <a:t> +……….+ </a:t>
              </a:r>
              <a:r>
                <a:rPr lang="en-US" sz="2800" b="1" i="1" dirty="0" err="1" smtClean="0">
                  <a:ln>
                    <a:solidFill>
                      <a:sysClr val="windowText" lastClr="000000"/>
                    </a:solidFill>
                  </a:ln>
                  <a:solidFill>
                    <a:srgbClr val="FFC000"/>
                  </a:solidFill>
                  <a:latin typeface="Arial Narrow" pitchFamily="34" charset="0"/>
                </a:rPr>
                <a:t>u</a:t>
              </a:r>
              <a:r>
                <a:rPr lang="en-US" sz="2800" b="1" i="1" baseline="-25000" dirty="0" err="1" smtClean="0">
                  <a:ln>
                    <a:solidFill>
                      <a:sysClr val="windowText" lastClr="000000"/>
                    </a:solidFill>
                  </a:ln>
                  <a:solidFill>
                    <a:srgbClr val="FFC000"/>
                  </a:solidFill>
                  <a:latin typeface="Arial Narrow" pitchFamily="34" charset="0"/>
                </a:rPr>
                <a:t>N</a:t>
              </a:r>
              <a:r>
                <a:rPr lang="en-US" sz="2800" b="1" i="1" baseline="30000" dirty="0" err="1" smtClean="0">
                  <a:ln>
                    <a:solidFill>
                      <a:sysClr val="windowText" lastClr="000000"/>
                    </a:solidFill>
                  </a:ln>
                  <a:solidFill>
                    <a:srgbClr val="FFC000"/>
                  </a:solidFill>
                  <a:latin typeface="Arial Narrow" pitchFamily="34" charset="0"/>
                </a:rPr>
                <a:t>2</a:t>
              </a:r>
              <a:endParaRPr lang="en-US" sz="2800" b="1" baseline="30000" dirty="0">
                <a:ln>
                  <a:solidFill>
                    <a:sysClr val="windowText" lastClr="000000"/>
                  </a:solidFill>
                </a:ln>
                <a:solidFill>
                  <a:srgbClr val="FFC000"/>
                </a:solidFill>
                <a:latin typeface="Arial Narrow" pitchFamily="34" charset="0"/>
              </a:endParaRPr>
            </a:p>
          </p:txBody>
        </p:sp>
        <p:sp>
          <p:nvSpPr>
            <p:cNvPr id="21" name="Rectangle 20"/>
            <p:cNvSpPr/>
            <p:nvPr/>
          </p:nvSpPr>
          <p:spPr>
            <a:xfrm>
              <a:off x="6033766" y="4717642"/>
              <a:ext cx="964286" cy="523220"/>
            </a:xfrm>
            <a:prstGeom prst="rect">
              <a:avLst/>
            </a:prstGeom>
          </p:spPr>
          <p:txBody>
            <a:bodyPr wrap="square">
              <a:spAutoFit/>
            </a:bodyPr>
            <a:lstStyle/>
            <a:p>
              <a:r>
                <a:rPr lang="en-US" sz="2800" b="1" i="1" dirty="0" err="1" smtClean="0">
                  <a:ln>
                    <a:solidFill>
                      <a:sysClr val="windowText" lastClr="000000"/>
                    </a:solidFill>
                  </a:ln>
                  <a:solidFill>
                    <a:srgbClr val="FFC000"/>
                  </a:solidFill>
                  <a:latin typeface="Arial Narrow" pitchFamily="34" charset="0"/>
                </a:rPr>
                <a:t>u</a:t>
              </a:r>
              <a:r>
                <a:rPr lang="en-US" sz="2800" b="1" i="1" baseline="30000" dirty="0" err="1" smtClean="0">
                  <a:ln>
                    <a:solidFill>
                      <a:sysClr val="windowText" lastClr="000000"/>
                    </a:solidFill>
                  </a:ln>
                  <a:solidFill>
                    <a:srgbClr val="FFC000"/>
                  </a:solidFill>
                  <a:latin typeface="Arial Narrow" pitchFamily="34" charset="0"/>
                </a:rPr>
                <a:t>2</a:t>
              </a:r>
              <a:r>
                <a:rPr lang="en-US" sz="2800" b="1" i="1" baseline="30000" dirty="0" smtClean="0">
                  <a:ln>
                    <a:solidFill>
                      <a:sysClr val="windowText" lastClr="000000"/>
                    </a:solidFill>
                  </a:ln>
                  <a:solidFill>
                    <a:srgbClr val="FFC000"/>
                  </a:solidFill>
                  <a:latin typeface="Arial Narrow" pitchFamily="34" charset="0"/>
                </a:rPr>
                <a:t> </a:t>
              </a:r>
              <a:r>
                <a:rPr lang="en-US" sz="2800" b="1" i="1" dirty="0" smtClean="0">
                  <a:ln>
                    <a:solidFill>
                      <a:sysClr val="windowText" lastClr="000000"/>
                    </a:solidFill>
                  </a:ln>
                  <a:solidFill>
                    <a:srgbClr val="FFC000"/>
                  </a:solidFill>
                  <a:latin typeface="Arial Narrow" pitchFamily="34" charset="0"/>
                </a:rPr>
                <a:t> </a:t>
              </a:r>
              <a:r>
                <a:rPr lang="en-US" sz="2800" b="1" i="1" dirty="0" smtClean="0">
                  <a:solidFill>
                    <a:schemeClr val="accent6">
                      <a:lumMod val="50000"/>
                    </a:schemeClr>
                  </a:solidFill>
                  <a:latin typeface="Arial Narrow" pitchFamily="34" charset="0"/>
                </a:rPr>
                <a:t>=</a:t>
              </a:r>
              <a:r>
                <a:rPr lang="en-US" sz="2800" b="1" i="1" dirty="0" smtClean="0">
                  <a:ln>
                    <a:solidFill>
                      <a:sysClr val="windowText" lastClr="000000"/>
                    </a:solidFill>
                  </a:ln>
                  <a:solidFill>
                    <a:srgbClr val="FFC000"/>
                  </a:solidFill>
                  <a:latin typeface="Arial Narrow" pitchFamily="34" charset="0"/>
                </a:rPr>
                <a:t> </a:t>
              </a:r>
              <a:endParaRPr lang="en-US" sz="2800" dirty="0">
                <a:ln>
                  <a:solidFill>
                    <a:sysClr val="windowText" lastClr="000000"/>
                  </a:solidFill>
                </a:ln>
              </a:endParaRPr>
            </a:p>
          </p:txBody>
        </p:sp>
        <p:cxnSp>
          <p:nvCxnSpPr>
            <p:cNvPr id="31" name="Straight Connector 30"/>
            <p:cNvCxnSpPr/>
            <p:nvPr/>
          </p:nvCxnSpPr>
          <p:spPr>
            <a:xfrm>
              <a:off x="6858000" y="4953000"/>
              <a:ext cx="299466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122653" y="4765511"/>
              <a:ext cx="269081" cy="476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769334" y="4910986"/>
              <a:ext cx="964286" cy="523220"/>
            </a:xfrm>
            <a:prstGeom prst="rect">
              <a:avLst/>
            </a:prstGeom>
          </p:spPr>
          <p:txBody>
            <a:bodyPr wrap="square">
              <a:spAutoFit/>
            </a:bodyPr>
            <a:lstStyle/>
            <a:p>
              <a:r>
                <a:rPr lang="en-US" sz="2800" b="1" dirty="0" smtClean="0">
                  <a:ln>
                    <a:solidFill>
                      <a:sysClr val="windowText" lastClr="000000"/>
                    </a:solidFill>
                  </a:ln>
                  <a:solidFill>
                    <a:srgbClr val="FFC000"/>
                  </a:solidFill>
                  <a:latin typeface="Arial Narrow" pitchFamily="34" charset="0"/>
                </a:rPr>
                <a:t>N</a:t>
              </a:r>
              <a:endParaRPr lang="en-US" sz="2800" dirty="0">
                <a:ln>
                  <a:solidFill>
                    <a:sysClr val="windowText" lastClr="000000"/>
                  </a:solidFill>
                </a:ln>
              </a:endParaRPr>
            </a:p>
          </p:txBody>
        </p:sp>
      </p:grpSp>
      <p:grpSp>
        <p:nvGrpSpPr>
          <p:cNvPr id="35" name="Group 34"/>
          <p:cNvGrpSpPr/>
          <p:nvPr/>
        </p:nvGrpSpPr>
        <p:grpSpPr>
          <a:xfrm>
            <a:off x="1848520" y="4799970"/>
            <a:ext cx="5931432" cy="523220"/>
            <a:chOff x="3729636" y="1825179"/>
            <a:chExt cx="5931432" cy="523220"/>
          </a:xfrm>
        </p:grpSpPr>
        <p:sp>
          <p:nvSpPr>
            <p:cNvPr id="36" name="Text Box 5"/>
            <p:cNvSpPr txBox="1">
              <a:spLocks noChangeArrowheads="1"/>
            </p:cNvSpPr>
            <p:nvPr/>
          </p:nvSpPr>
          <p:spPr bwMode="auto">
            <a:xfrm>
              <a:off x="3729636" y="1825179"/>
              <a:ext cx="5931432" cy="523220"/>
            </a:xfrm>
            <a:prstGeom prst="rect">
              <a:avLst/>
            </a:prstGeom>
            <a:noFill/>
            <a:ln>
              <a:noFill/>
              <a:headEnd/>
              <a:tailEnd/>
            </a:ln>
          </p:spPr>
          <p:style>
            <a:lnRef idx="2">
              <a:schemeClr val="accent2"/>
            </a:lnRef>
            <a:fillRef idx="1">
              <a:schemeClr val="lt1"/>
            </a:fillRef>
            <a:effectRef idx="0">
              <a:schemeClr val="accent2"/>
            </a:effectRef>
            <a:fontRef idx="minor">
              <a:schemeClr val="dk1"/>
            </a:fontRef>
          </p:style>
          <p:txBody>
            <a:bodyPr wrap="none">
              <a:spAutoFit/>
            </a:bodyPr>
            <a:lstStyle/>
            <a:p>
              <a:r>
                <a:rPr lang="en-US" sz="2800" b="1" dirty="0" err="1">
                  <a:ln>
                    <a:solidFill>
                      <a:sysClr val="windowText" lastClr="000000"/>
                    </a:solidFill>
                  </a:ln>
                  <a:solidFill>
                    <a:srgbClr val="FFC000"/>
                  </a:solidFill>
                  <a:latin typeface="Arial Narrow" pitchFamily="34" charset="0"/>
                </a:rPr>
                <a:t>KE</a:t>
              </a:r>
              <a:r>
                <a:rPr lang="en-US" sz="2800" b="1" dirty="0">
                  <a:ln>
                    <a:solidFill>
                      <a:sysClr val="windowText" lastClr="000000"/>
                    </a:solidFill>
                  </a:ln>
                  <a:solidFill>
                    <a:srgbClr val="FFC000"/>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sym typeface="Symbol"/>
                </a:rPr>
                <a:t>  T ,    </a:t>
              </a:r>
              <a:r>
                <a:rPr lang="en-US" sz="2800" b="1" dirty="0" smtClean="0">
                  <a:ln>
                    <a:solidFill>
                      <a:sysClr val="windowText" lastClr="000000"/>
                    </a:solidFill>
                  </a:ln>
                  <a:solidFill>
                    <a:srgbClr val="FFC000"/>
                  </a:solidFill>
                  <a:latin typeface="Arial Narrow" pitchFamily="34" charset="0"/>
                </a:rPr>
                <a:t>½ </a:t>
              </a:r>
              <a:r>
                <a:rPr lang="en-US" sz="2800" b="1" i="1" dirty="0" err="1" smtClean="0">
                  <a:ln>
                    <a:solidFill>
                      <a:sysClr val="windowText" lastClr="000000"/>
                    </a:solidFill>
                  </a:ln>
                  <a:solidFill>
                    <a:srgbClr val="FFC000"/>
                  </a:solidFill>
                  <a:latin typeface="Arial Narrow" pitchFamily="34" charset="0"/>
                </a:rPr>
                <a:t>mu</a:t>
              </a:r>
              <a:r>
                <a:rPr lang="en-US" sz="2800" b="1" i="1" baseline="30000" dirty="0" err="1" smtClean="0">
                  <a:ln>
                    <a:solidFill>
                      <a:sysClr val="windowText" lastClr="000000"/>
                    </a:solidFill>
                  </a:ln>
                  <a:solidFill>
                    <a:srgbClr val="FFC000"/>
                  </a:solidFill>
                  <a:latin typeface="Arial Narrow" pitchFamily="34" charset="0"/>
                </a:rPr>
                <a:t>2</a:t>
              </a:r>
              <a:r>
                <a:rPr lang="en-US" sz="2800" b="1" dirty="0" smtClean="0">
                  <a:ln>
                    <a:solidFill>
                      <a:sysClr val="windowText" lastClr="000000"/>
                    </a:solidFill>
                  </a:ln>
                  <a:solidFill>
                    <a:srgbClr val="FFC000"/>
                  </a:solidFill>
                  <a:latin typeface="Arial Narrow" pitchFamily="34" charset="0"/>
                  <a:sym typeface="Symbol"/>
                </a:rPr>
                <a:t> </a:t>
              </a:r>
              <a:r>
                <a:rPr lang="en-US" sz="2800" b="1" i="1" baseline="30000" dirty="0" smtClean="0">
                  <a:ln>
                    <a:solidFill>
                      <a:sysClr val="windowText" lastClr="000000"/>
                    </a:solidFill>
                  </a:ln>
                  <a:solidFill>
                    <a:srgbClr val="FFC000"/>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sym typeface="Symbol"/>
                </a:rPr>
                <a:t>T ,      </a:t>
              </a:r>
              <a:r>
                <a:rPr lang="en-US" sz="2800" b="1" dirty="0" smtClean="0">
                  <a:ln>
                    <a:solidFill>
                      <a:sysClr val="windowText" lastClr="000000"/>
                    </a:solidFill>
                  </a:ln>
                  <a:solidFill>
                    <a:srgbClr val="FFC000"/>
                  </a:solidFill>
                  <a:latin typeface="Arial Narrow" pitchFamily="34" charset="0"/>
                </a:rPr>
                <a:t>½ </a:t>
              </a:r>
              <a:r>
                <a:rPr lang="en-US" sz="2800" b="1" i="1" dirty="0" err="1" smtClean="0">
                  <a:ln>
                    <a:solidFill>
                      <a:sysClr val="windowText" lastClr="000000"/>
                    </a:solidFill>
                  </a:ln>
                  <a:solidFill>
                    <a:srgbClr val="FFC000"/>
                  </a:solidFill>
                  <a:latin typeface="Arial Narrow" pitchFamily="34" charset="0"/>
                </a:rPr>
                <a:t>mu</a:t>
              </a:r>
              <a:r>
                <a:rPr lang="en-US" sz="2800" b="1" i="1" baseline="30000" dirty="0" err="1" smtClean="0">
                  <a:ln>
                    <a:solidFill>
                      <a:sysClr val="windowText" lastClr="000000"/>
                    </a:solidFill>
                  </a:ln>
                  <a:solidFill>
                    <a:srgbClr val="FFC000"/>
                  </a:solidFill>
                  <a:latin typeface="Arial Narrow" pitchFamily="34" charset="0"/>
                </a:rPr>
                <a:t>2</a:t>
              </a:r>
              <a:r>
                <a:rPr lang="en-US" sz="2800" b="1" dirty="0" smtClean="0">
                  <a:ln>
                    <a:solidFill>
                      <a:sysClr val="windowText" lastClr="000000"/>
                    </a:solidFill>
                  </a:ln>
                  <a:solidFill>
                    <a:srgbClr val="FFC000"/>
                  </a:solidFill>
                  <a:latin typeface="Arial Narrow" pitchFamily="34" charset="0"/>
                  <a:sym typeface="Symbol"/>
                </a:rPr>
                <a:t> = C</a:t>
              </a:r>
              <a:r>
                <a:rPr lang="en-US" sz="2800" b="1" i="1" baseline="30000" dirty="0" smtClean="0">
                  <a:ln>
                    <a:solidFill>
                      <a:sysClr val="windowText" lastClr="000000"/>
                    </a:solidFill>
                  </a:ln>
                  <a:solidFill>
                    <a:srgbClr val="FFC000"/>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sym typeface="Symbol"/>
                </a:rPr>
                <a:t>T</a:t>
              </a:r>
              <a:r>
                <a:rPr lang="en-US" sz="2800" b="1" i="1" baseline="30000" dirty="0" smtClean="0">
                  <a:ln>
                    <a:solidFill>
                      <a:sysClr val="windowText" lastClr="000000"/>
                    </a:solidFill>
                  </a:ln>
                  <a:solidFill>
                    <a:srgbClr val="FFC000"/>
                  </a:solidFill>
                  <a:latin typeface="Arial Narrow" pitchFamily="34" charset="0"/>
                </a:rPr>
                <a:t>       </a:t>
              </a:r>
              <a:endParaRPr lang="en-US" sz="2800" b="1" dirty="0">
                <a:ln>
                  <a:solidFill>
                    <a:sysClr val="windowText" lastClr="000000"/>
                  </a:solidFill>
                </a:ln>
                <a:solidFill>
                  <a:srgbClr val="FFC000"/>
                </a:solidFill>
                <a:latin typeface="Arial Narrow" pitchFamily="34" charset="0"/>
              </a:endParaRPr>
            </a:p>
          </p:txBody>
        </p:sp>
        <p:cxnSp>
          <p:nvCxnSpPr>
            <p:cNvPr id="37" name="Straight Connector 36"/>
            <p:cNvCxnSpPr/>
            <p:nvPr/>
          </p:nvCxnSpPr>
          <p:spPr>
            <a:xfrm>
              <a:off x="6045547" y="1914194"/>
              <a:ext cx="232864" cy="249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840091" y="1873251"/>
              <a:ext cx="395359" cy="18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a:off x="6223097" y="4874522"/>
            <a:ext cx="232864" cy="249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Kinetic Theory of Gas  and Gas Laws</a:t>
            </a:r>
          </a:p>
        </p:txBody>
      </p:sp>
      <p:sp>
        <p:nvSpPr>
          <p:cNvPr id="5" name="Slide Number Placeholder 3"/>
          <p:cNvSpPr>
            <a:spLocks noGrp="1"/>
          </p:cNvSpPr>
          <p:nvPr>
            <p:ph type="sldNum" sz="quarter" idx="12"/>
          </p:nvPr>
        </p:nvSpPr>
        <p:spPr/>
        <p:txBody>
          <a:bodyPr/>
          <a:lstStyle/>
          <a:p>
            <a:fld id="{94A91839-D8A2-447A-9746-28C8C0859C68}" type="slidenum">
              <a:rPr lang="en-US"/>
              <a:pPr/>
              <a:t>37</a:t>
            </a:fld>
            <a:endParaRPr lang="en-US"/>
          </a:p>
        </p:txBody>
      </p:sp>
      <p:sp>
        <p:nvSpPr>
          <p:cNvPr id="7" name="Text Box 3"/>
          <p:cNvSpPr txBox="1">
            <a:spLocks noChangeArrowheads="1"/>
          </p:cNvSpPr>
          <p:nvPr/>
        </p:nvSpPr>
        <p:spPr bwMode="auto">
          <a:xfrm>
            <a:off x="624757" y="1137313"/>
            <a:ext cx="10566400" cy="5068054"/>
          </a:xfrm>
          <a:prstGeom prst="rect">
            <a:avLst/>
          </a:prstGeom>
          <a:noFill/>
          <a:ln w="9525">
            <a:noFill/>
            <a:miter lim="800000"/>
            <a:headEnd/>
            <a:tailEnd/>
          </a:ln>
        </p:spPr>
        <p:txBody>
          <a:bodyPr wrap="square">
            <a:spAutoFit/>
          </a:bodyPr>
          <a:lstStyle/>
          <a:p>
            <a:pPr>
              <a:lnSpc>
                <a:spcPts val="2000"/>
              </a:lnSpc>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Compressibility of Gases</a:t>
            </a:r>
          </a:p>
          <a:p>
            <a:pPr>
              <a:lnSpc>
                <a:spcPts val="2000"/>
              </a:lnSpc>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Boyle’s Law</a:t>
            </a:r>
          </a:p>
          <a:p>
            <a:pPr marL="355600" indent="450850">
              <a:lnSpc>
                <a:spcPts val="2000"/>
              </a:lnSpc>
              <a:spcBef>
                <a:spcPct val="50000"/>
              </a:spcBef>
              <a:buClr>
                <a:srgbClr val="FFC000"/>
              </a:buClr>
              <a:buSzPct val="120000"/>
              <a:buFont typeface="Wingdings" pitchFamily="2" charset="2"/>
              <a:buChar char="ü"/>
            </a:pPr>
            <a:r>
              <a:rPr lang="en-SG" sz="2800" b="1" dirty="0" smtClean="0">
                <a:solidFill>
                  <a:schemeClr val="accent6">
                    <a:lumMod val="50000"/>
                  </a:schemeClr>
                </a:solidFill>
                <a:latin typeface="Arial Narrow" pitchFamily="34" charset="0"/>
              </a:rPr>
              <a:t>P </a:t>
            </a:r>
            <a:r>
              <a:rPr lang="en-US" sz="2800" b="1" dirty="0" smtClean="0">
                <a:ln>
                  <a:solidFill>
                    <a:sysClr val="windowText" lastClr="000000"/>
                  </a:solidFill>
                </a:ln>
                <a:solidFill>
                  <a:srgbClr val="FFC000"/>
                </a:solidFill>
                <a:latin typeface="Arial Narrow" pitchFamily="34" charset="0"/>
                <a:sym typeface="Symbol"/>
              </a:rPr>
              <a:t></a:t>
            </a:r>
            <a:r>
              <a:rPr lang="en-SG" sz="2800" b="1" dirty="0" smtClean="0">
                <a:solidFill>
                  <a:schemeClr val="accent6">
                    <a:lumMod val="50000"/>
                  </a:schemeClr>
                </a:solidFill>
                <a:latin typeface="Arial Narrow" pitchFamily="34" charset="0"/>
              </a:rPr>
              <a:t> collision rate with wall</a:t>
            </a:r>
          </a:p>
          <a:p>
            <a:pPr marL="355600" indent="450850">
              <a:lnSpc>
                <a:spcPts val="2000"/>
              </a:lnSpc>
              <a:spcBef>
                <a:spcPct val="50000"/>
              </a:spcBef>
              <a:buClr>
                <a:srgbClr val="FFC000"/>
              </a:buClr>
              <a:buSzPct val="120000"/>
              <a:buFont typeface="Wingdings" pitchFamily="2" charset="2"/>
              <a:buChar char="ü"/>
            </a:pPr>
            <a:r>
              <a:rPr lang="en-SG" sz="2800" b="1" dirty="0" smtClean="0">
                <a:solidFill>
                  <a:schemeClr val="accent6">
                    <a:lumMod val="50000"/>
                  </a:schemeClr>
                </a:solidFill>
                <a:latin typeface="Arial Narrow" pitchFamily="34" charset="0"/>
              </a:rPr>
              <a:t>Collision rate </a:t>
            </a:r>
            <a:r>
              <a:rPr lang="en-US" sz="2800" b="1" dirty="0" smtClean="0">
                <a:ln>
                  <a:solidFill>
                    <a:sysClr val="windowText" lastClr="000000"/>
                  </a:solidFill>
                </a:ln>
                <a:solidFill>
                  <a:srgbClr val="FFC000"/>
                </a:solidFill>
                <a:latin typeface="Arial Narrow" pitchFamily="34" charset="0"/>
                <a:sym typeface="Symbol"/>
              </a:rPr>
              <a:t></a:t>
            </a:r>
            <a:r>
              <a:rPr lang="en-SG" sz="2800" b="1" dirty="0" smtClean="0">
                <a:solidFill>
                  <a:schemeClr val="accent6">
                    <a:lumMod val="50000"/>
                  </a:schemeClr>
                </a:solidFill>
                <a:latin typeface="Arial Narrow" pitchFamily="34" charset="0"/>
              </a:rPr>
              <a:t> number density (no. of objects/unit volume)</a:t>
            </a:r>
          </a:p>
          <a:p>
            <a:pPr marL="355600" indent="450850">
              <a:lnSpc>
                <a:spcPts val="2000"/>
              </a:lnSpc>
              <a:spcBef>
                <a:spcPct val="50000"/>
              </a:spcBef>
              <a:buClr>
                <a:srgbClr val="FFC000"/>
              </a:buClr>
              <a:buSzPct val="120000"/>
              <a:buFont typeface="Wingdings" pitchFamily="2" charset="2"/>
              <a:buChar char="ü"/>
            </a:pPr>
            <a:r>
              <a:rPr lang="en-SG" sz="2800" b="1" dirty="0" smtClean="0">
                <a:solidFill>
                  <a:schemeClr val="accent6">
                    <a:lumMod val="50000"/>
                  </a:schemeClr>
                </a:solidFill>
                <a:latin typeface="Arial Narrow" pitchFamily="34" charset="0"/>
              </a:rPr>
              <a:t>Number density </a:t>
            </a:r>
            <a:r>
              <a:rPr lang="en-US" sz="2800" b="1" dirty="0" smtClean="0">
                <a:ln>
                  <a:solidFill>
                    <a:sysClr val="windowText" lastClr="000000"/>
                  </a:solidFill>
                </a:ln>
                <a:solidFill>
                  <a:srgbClr val="FFC000"/>
                </a:solidFill>
                <a:latin typeface="Arial Narrow" pitchFamily="34" charset="0"/>
                <a:sym typeface="Symbol"/>
              </a:rPr>
              <a:t></a:t>
            </a:r>
            <a:r>
              <a:rPr lang="en-SG" sz="2800" b="1" dirty="0" smtClean="0">
                <a:solidFill>
                  <a:schemeClr val="accent6">
                    <a:lumMod val="50000"/>
                  </a:schemeClr>
                </a:solidFill>
                <a:latin typeface="Arial Narrow" pitchFamily="34" charset="0"/>
              </a:rPr>
              <a:t> 1/V</a:t>
            </a:r>
          </a:p>
          <a:p>
            <a:pPr marL="355600" indent="450850">
              <a:lnSpc>
                <a:spcPts val="2000"/>
              </a:lnSpc>
              <a:spcBef>
                <a:spcPct val="50000"/>
              </a:spcBef>
              <a:buClr>
                <a:srgbClr val="FFC000"/>
              </a:buClr>
              <a:buSzPct val="120000"/>
              <a:buFont typeface="Wingdings" pitchFamily="2" charset="2"/>
              <a:buChar char="ü"/>
            </a:pPr>
            <a:r>
              <a:rPr lang="en-SG" sz="2800" b="1" dirty="0" smtClean="0">
                <a:solidFill>
                  <a:schemeClr val="accent6">
                    <a:lumMod val="50000"/>
                  </a:schemeClr>
                </a:solidFill>
                <a:latin typeface="Arial Narrow" pitchFamily="34" charset="0"/>
              </a:rPr>
              <a:t>P </a:t>
            </a:r>
            <a:r>
              <a:rPr lang="en-US" sz="2800" b="1" dirty="0" smtClean="0">
                <a:ln>
                  <a:solidFill>
                    <a:sysClr val="windowText" lastClr="000000"/>
                  </a:solidFill>
                </a:ln>
                <a:solidFill>
                  <a:srgbClr val="FFC000"/>
                </a:solidFill>
                <a:latin typeface="Arial Narrow" pitchFamily="34" charset="0"/>
                <a:sym typeface="Symbol"/>
              </a:rPr>
              <a:t> </a:t>
            </a:r>
            <a:r>
              <a:rPr lang="en-SG" sz="2800" b="1" dirty="0" smtClean="0">
                <a:solidFill>
                  <a:schemeClr val="accent6">
                    <a:lumMod val="50000"/>
                  </a:schemeClr>
                </a:solidFill>
                <a:latin typeface="Arial Narrow" pitchFamily="34" charset="0"/>
              </a:rPr>
              <a:t>1/V</a:t>
            </a:r>
          </a:p>
          <a:p>
            <a:pPr>
              <a:lnSpc>
                <a:spcPts val="2000"/>
              </a:lnSpc>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Charles’ Law </a:t>
            </a:r>
          </a:p>
          <a:p>
            <a:pPr marL="355600">
              <a:lnSpc>
                <a:spcPts val="2000"/>
              </a:lnSpc>
              <a:spcBef>
                <a:spcPct val="50000"/>
              </a:spcBef>
              <a:buClr>
                <a:srgbClr val="FFC000"/>
              </a:buClr>
              <a:buSzPct val="120000"/>
              <a:buFont typeface="Wingdings" pitchFamily="2" charset="2"/>
              <a:buChar char="ü"/>
            </a:pPr>
            <a:r>
              <a:rPr lang="en-SG" sz="2800" b="1" dirty="0" smtClean="0">
                <a:solidFill>
                  <a:schemeClr val="accent6">
                    <a:lumMod val="50000"/>
                  </a:schemeClr>
                </a:solidFill>
                <a:latin typeface="Arial Narrow" pitchFamily="34" charset="0"/>
              </a:rPr>
              <a:t> P </a:t>
            </a:r>
            <a:r>
              <a:rPr lang="en-US" sz="2800" b="1" dirty="0" smtClean="0">
                <a:ln>
                  <a:solidFill>
                    <a:sysClr val="windowText" lastClr="000000"/>
                  </a:solidFill>
                </a:ln>
                <a:solidFill>
                  <a:srgbClr val="FFC000"/>
                </a:solidFill>
                <a:latin typeface="Arial Narrow" pitchFamily="34" charset="0"/>
                <a:sym typeface="Symbol"/>
              </a:rPr>
              <a:t></a:t>
            </a:r>
            <a:r>
              <a:rPr lang="en-SG" sz="2800" b="1" dirty="0" smtClean="0">
                <a:solidFill>
                  <a:schemeClr val="accent6">
                    <a:lumMod val="50000"/>
                  </a:schemeClr>
                </a:solidFill>
                <a:latin typeface="Arial Narrow" pitchFamily="34" charset="0"/>
              </a:rPr>
              <a:t> collision rate with wall</a:t>
            </a:r>
          </a:p>
          <a:p>
            <a:pPr marL="355600">
              <a:lnSpc>
                <a:spcPts val="2000"/>
              </a:lnSpc>
              <a:spcBef>
                <a:spcPct val="50000"/>
              </a:spcBef>
              <a:buClr>
                <a:srgbClr val="FFC000"/>
              </a:buClr>
              <a:buSzPct val="120000"/>
              <a:buFont typeface="Wingdings" pitchFamily="2" charset="2"/>
              <a:buChar char="ü"/>
            </a:pPr>
            <a:r>
              <a:rPr lang="en-SG" sz="2800" b="1" dirty="0" smtClean="0">
                <a:solidFill>
                  <a:schemeClr val="accent6">
                    <a:lumMod val="50000"/>
                  </a:schemeClr>
                </a:solidFill>
                <a:latin typeface="Arial Narrow" pitchFamily="34" charset="0"/>
              </a:rPr>
              <a:t> Collision rate </a:t>
            </a:r>
            <a:r>
              <a:rPr lang="en-US" sz="2800" b="1" dirty="0" smtClean="0">
                <a:ln>
                  <a:solidFill>
                    <a:sysClr val="windowText" lastClr="000000"/>
                  </a:solidFill>
                </a:ln>
                <a:solidFill>
                  <a:srgbClr val="FFC000"/>
                </a:solidFill>
                <a:latin typeface="Arial Narrow" pitchFamily="34" charset="0"/>
                <a:sym typeface="Symbol"/>
              </a:rPr>
              <a:t></a:t>
            </a:r>
            <a:r>
              <a:rPr lang="en-SG" sz="2800" b="1" dirty="0" smtClean="0">
                <a:solidFill>
                  <a:schemeClr val="accent6">
                    <a:lumMod val="50000"/>
                  </a:schemeClr>
                </a:solidFill>
                <a:latin typeface="Arial Narrow" pitchFamily="34" charset="0"/>
              </a:rPr>
              <a:t> average kinetic energy of gas molecules</a:t>
            </a:r>
          </a:p>
          <a:p>
            <a:pPr marL="355600">
              <a:lnSpc>
                <a:spcPts val="2000"/>
              </a:lnSpc>
              <a:spcBef>
                <a:spcPct val="50000"/>
              </a:spcBef>
              <a:buClr>
                <a:srgbClr val="FFC000"/>
              </a:buClr>
              <a:buSzPct val="120000"/>
              <a:buFont typeface="Wingdings" pitchFamily="2" charset="2"/>
              <a:buChar char="ü"/>
            </a:pPr>
            <a:r>
              <a:rPr lang="en-SG" sz="2800" b="1" dirty="0" smtClean="0">
                <a:solidFill>
                  <a:schemeClr val="accent6">
                    <a:lumMod val="50000"/>
                  </a:schemeClr>
                </a:solidFill>
                <a:latin typeface="Arial Narrow" pitchFamily="34" charset="0"/>
              </a:rPr>
              <a:t> Average kinetic energy </a:t>
            </a:r>
            <a:r>
              <a:rPr lang="en-US" sz="2800" b="1" dirty="0" smtClean="0">
                <a:ln>
                  <a:solidFill>
                    <a:sysClr val="windowText" lastClr="000000"/>
                  </a:solidFill>
                </a:ln>
                <a:solidFill>
                  <a:srgbClr val="FFC000"/>
                </a:solidFill>
                <a:latin typeface="Arial Narrow" pitchFamily="34" charset="0"/>
                <a:sym typeface="Symbol"/>
              </a:rPr>
              <a:t></a:t>
            </a:r>
            <a:r>
              <a:rPr lang="en-SG" sz="2800" b="1" dirty="0" smtClean="0">
                <a:solidFill>
                  <a:schemeClr val="accent6">
                    <a:lumMod val="50000"/>
                  </a:schemeClr>
                </a:solidFill>
                <a:latin typeface="Arial Narrow" pitchFamily="34" charset="0"/>
              </a:rPr>
              <a:t> T</a:t>
            </a:r>
          </a:p>
          <a:p>
            <a:pPr marL="355600">
              <a:lnSpc>
                <a:spcPts val="2000"/>
              </a:lnSpc>
              <a:spcBef>
                <a:spcPct val="50000"/>
              </a:spcBef>
              <a:buClr>
                <a:srgbClr val="FFC000"/>
              </a:buClr>
              <a:buSzPct val="120000"/>
              <a:buFont typeface="Wingdings" pitchFamily="2" charset="2"/>
              <a:buChar char="ü"/>
            </a:pPr>
            <a:r>
              <a:rPr lang="en-SG" sz="2800" b="1" dirty="0" smtClean="0">
                <a:solidFill>
                  <a:schemeClr val="accent6">
                    <a:lumMod val="50000"/>
                  </a:schemeClr>
                </a:solidFill>
                <a:latin typeface="Arial Narrow" pitchFamily="34" charset="0"/>
              </a:rPr>
              <a:t> P </a:t>
            </a:r>
            <a:r>
              <a:rPr lang="en-US" sz="2800" b="1" dirty="0" smtClean="0">
                <a:ln>
                  <a:solidFill>
                    <a:sysClr val="windowText" lastClr="000000"/>
                  </a:solidFill>
                </a:ln>
                <a:solidFill>
                  <a:srgbClr val="FFC000"/>
                </a:solidFill>
                <a:latin typeface="Arial Narrow" pitchFamily="34" charset="0"/>
                <a:sym typeface="Symbol"/>
              </a:rPr>
              <a:t></a:t>
            </a:r>
            <a:r>
              <a:rPr lang="en-SG" sz="2800" b="1" dirty="0" smtClean="0">
                <a:solidFill>
                  <a:schemeClr val="accent6">
                    <a:lumMod val="50000"/>
                  </a:schemeClr>
                </a:solidFill>
                <a:latin typeface="Arial Narrow" pitchFamily="34" charset="0"/>
              </a:rPr>
              <a:t> 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DC13C732-BB73-47FB-BA1C-544263FED210}" type="slidenum">
              <a:rPr lang="en-US"/>
              <a:pPr/>
              <a:t>38</a:t>
            </a:fld>
            <a:endParaRPr lang="en-US"/>
          </a:p>
        </p:txBody>
      </p:sp>
      <p:sp>
        <p:nvSpPr>
          <p:cNvPr id="7" name="Text Box 3"/>
          <p:cNvSpPr txBox="1">
            <a:spLocks noChangeArrowheads="1"/>
          </p:cNvSpPr>
          <p:nvPr/>
        </p:nvSpPr>
        <p:spPr bwMode="auto">
          <a:xfrm>
            <a:off x="624756" y="1137313"/>
            <a:ext cx="11139613" cy="5288114"/>
          </a:xfrm>
          <a:prstGeom prst="rect">
            <a:avLst/>
          </a:prstGeom>
          <a:noFill/>
          <a:ln w="9525">
            <a:noFill/>
            <a:miter lim="800000"/>
            <a:headEnd/>
            <a:tailEnd/>
          </a:ln>
        </p:spPr>
        <p:txBody>
          <a:bodyPr wrap="square">
            <a:spAutoFit/>
          </a:bodyPr>
          <a:lstStyle/>
          <a:p>
            <a:pPr marL="457200" indent="-457200">
              <a:lnSpc>
                <a:spcPts val="3600"/>
              </a:lnSpc>
              <a:spcAft>
                <a:spcPts val="600"/>
              </a:spcAft>
              <a:buClr>
                <a:srgbClr val="FFC000"/>
              </a:buClr>
              <a:buSzPct val="120000"/>
              <a:buFont typeface="Arial" pitchFamily="34" charset="0"/>
              <a:buChar char="•"/>
              <a:tabLst>
                <a:tab pos="450850" algn="l"/>
              </a:tabLst>
            </a:pPr>
            <a:r>
              <a:rPr lang="en-US" sz="2800" b="1" dirty="0" smtClean="0">
                <a:solidFill>
                  <a:schemeClr val="accent6">
                    <a:lumMod val="50000"/>
                  </a:schemeClr>
                </a:solidFill>
                <a:latin typeface="Arial Narrow" pitchFamily="34" charset="0"/>
              </a:rPr>
              <a:t>Avogadro’s Law</a:t>
            </a:r>
          </a:p>
          <a:p>
            <a:pPr marL="457200" lvl="2" indent="-6350">
              <a:lnSpc>
                <a:spcPts val="3600"/>
              </a:lnSpc>
              <a:buClr>
                <a:srgbClr val="FFC000"/>
              </a:buClr>
              <a:buFont typeface="Wingdings" pitchFamily="2" charset="2"/>
              <a:buChar char="ü"/>
            </a:pPr>
            <a:r>
              <a:rPr lang="en-US" sz="2800" b="1" dirty="0" smtClean="0">
                <a:solidFill>
                  <a:schemeClr val="accent6">
                    <a:lumMod val="50000"/>
                  </a:schemeClr>
                </a:solidFill>
                <a:latin typeface="Arial Narrow" pitchFamily="34" charset="0"/>
              </a:rPr>
              <a:t>	P </a:t>
            </a:r>
            <a:r>
              <a:rPr lang="en-US" sz="2800" b="1" dirty="0" smtClean="0">
                <a:ln>
                  <a:solidFill>
                    <a:sysClr val="windowText" lastClr="000000"/>
                  </a:solidFill>
                </a:ln>
                <a:solidFill>
                  <a:srgbClr val="FFC000"/>
                </a:solidFill>
                <a:latin typeface="Arial Narrow" pitchFamily="34" charset="0"/>
                <a:sym typeface="Symbol"/>
              </a:rPr>
              <a:t></a:t>
            </a:r>
            <a:r>
              <a:rPr lang="en-US" sz="2800" b="1" dirty="0" smtClean="0">
                <a:solidFill>
                  <a:schemeClr val="accent6">
                    <a:lumMod val="50000"/>
                  </a:schemeClr>
                </a:solidFill>
                <a:latin typeface="Arial Narrow" pitchFamily="34" charset="0"/>
              </a:rPr>
              <a:t> density and mass of a gas, </a:t>
            </a:r>
          </a:p>
          <a:p>
            <a:pPr marL="457200" lvl="2" indent="-6350">
              <a:lnSpc>
                <a:spcPts val="3600"/>
              </a:lnSpc>
              <a:buClr>
                <a:srgbClr val="FFC000"/>
              </a:buClr>
              <a:buFont typeface="Wingdings" pitchFamily="2" charset="2"/>
              <a:buChar char="ü"/>
            </a:pPr>
            <a:r>
              <a:rPr lang="en-US" sz="2800" b="1" dirty="0" smtClean="0">
                <a:solidFill>
                  <a:schemeClr val="accent6">
                    <a:lumMod val="50000"/>
                  </a:schemeClr>
                </a:solidFill>
                <a:latin typeface="Arial Narrow" pitchFamily="34" charset="0"/>
              </a:rPr>
              <a:t>  P </a:t>
            </a:r>
            <a:r>
              <a:rPr lang="en-US" sz="2800" b="1" dirty="0" smtClean="0">
                <a:ln>
                  <a:solidFill>
                    <a:sysClr val="windowText" lastClr="000000"/>
                  </a:solidFill>
                </a:ln>
                <a:solidFill>
                  <a:srgbClr val="FFC000"/>
                </a:solidFill>
                <a:latin typeface="Arial Narrow" pitchFamily="34" charset="0"/>
                <a:sym typeface="Symbol"/>
              </a:rPr>
              <a:t></a:t>
            </a:r>
            <a:r>
              <a:rPr lang="en-US" sz="2800" b="1" dirty="0" smtClean="0">
                <a:solidFill>
                  <a:schemeClr val="accent6">
                    <a:lumMod val="50000"/>
                  </a:schemeClr>
                </a:solidFill>
                <a:latin typeface="Arial Narrow" pitchFamily="34" charset="0"/>
              </a:rPr>
              <a:t> (n/V)T ,  [m </a:t>
            </a:r>
            <a:r>
              <a:rPr lang="en-US" sz="2800" b="1" dirty="0" smtClean="0">
                <a:ln>
                  <a:solidFill>
                    <a:sysClr val="windowText" lastClr="000000"/>
                  </a:solidFill>
                </a:ln>
                <a:solidFill>
                  <a:srgbClr val="FFC000"/>
                </a:solidFill>
                <a:latin typeface="Arial Narrow" pitchFamily="34" charset="0"/>
                <a:sym typeface="Symbol"/>
              </a:rPr>
              <a:t></a:t>
            </a:r>
            <a:r>
              <a:rPr lang="en-US" sz="2800" b="1" dirty="0" smtClean="0">
                <a:solidFill>
                  <a:schemeClr val="accent6">
                    <a:lumMod val="50000"/>
                  </a:schemeClr>
                </a:solidFill>
                <a:latin typeface="Arial Narrow" pitchFamily="34" charset="0"/>
              </a:rPr>
              <a:t> n] </a:t>
            </a:r>
          </a:p>
          <a:p>
            <a:pPr marL="457200" lvl="2" indent="-6350">
              <a:lnSpc>
                <a:spcPts val="3600"/>
              </a:lnSpc>
              <a:buClr>
                <a:srgbClr val="FFC000"/>
              </a:buClr>
              <a:buFont typeface="Wingdings" pitchFamily="2" charset="2"/>
              <a:buChar char="ü"/>
            </a:pPr>
            <a:r>
              <a:rPr lang="en-US" sz="2800" b="1" dirty="0" smtClean="0">
                <a:solidFill>
                  <a:schemeClr val="accent6">
                    <a:lumMod val="50000"/>
                  </a:schemeClr>
                </a:solidFill>
                <a:latin typeface="Arial Narrow" pitchFamily="34" charset="0"/>
              </a:rPr>
              <a:t>  For two gases, </a:t>
            </a:r>
            <a:r>
              <a:rPr lang="en-US" sz="2800" b="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sym typeface="Symbol"/>
              </a:rPr>
              <a:t></a:t>
            </a:r>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n</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a:t>
            </a:r>
            <a:r>
              <a:rPr lang="en-US" sz="2800" b="1" dirty="0" err="1" smtClean="0">
                <a:solidFill>
                  <a:schemeClr val="accent6">
                    <a:lumMod val="50000"/>
                  </a:schemeClr>
                </a:solidFill>
                <a:latin typeface="Arial Narrow" pitchFamily="34" charset="0"/>
              </a:rPr>
              <a:t>V</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a:t>
            </a:r>
            <a:r>
              <a:rPr lang="en-US" sz="2800" b="1" dirty="0" err="1" smtClean="0">
                <a:solidFill>
                  <a:schemeClr val="accent6">
                    <a:lumMod val="50000"/>
                  </a:schemeClr>
                </a:solidFill>
                <a:latin typeface="Arial Narrow" pitchFamily="34" charset="0"/>
              </a:rPr>
              <a:t>T</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 = C (</a:t>
            </a:r>
            <a:r>
              <a:rPr lang="en-US" sz="2800" b="1" dirty="0" err="1" smtClean="0">
                <a:solidFill>
                  <a:schemeClr val="accent6">
                    <a:lumMod val="50000"/>
                  </a:schemeClr>
                </a:solidFill>
                <a:latin typeface="Arial Narrow" pitchFamily="34" charset="0"/>
              </a:rPr>
              <a:t>n</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a:t>
            </a:r>
            <a:r>
              <a:rPr lang="en-US" sz="2800" b="1" dirty="0" err="1" smtClean="0">
                <a:solidFill>
                  <a:schemeClr val="accent6">
                    <a:lumMod val="50000"/>
                  </a:schemeClr>
                </a:solidFill>
                <a:latin typeface="Arial Narrow" pitchFamily="34" charset="0"/>
              </a:rPr>
              <a:t>V</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a:t>
            </a:r>
            <a:r>
              <a:rPr lang="en-US" sz="2800" b="1" dirty="0" err="1" smtClean="0">
                <a:solidFill>
                  <a:schemeClr val="accent6">
                    <a:lumMod val="50000"/>
                  </a:schemeClr>
                </a:solidFill>
                <a:latin typeface="Arial Narrow" pitchFamily="34" charset="0"/>
              </a:rPr>
              <a:t>T</a:t>
            </a:r>
            <a:r>
              <a:rPr lang="en-US" sz="2800" b="1" baseline="-25000" dirty="0" err="1" smtClean="0">
                <a:solidFill>
                  <a:schemeClr val="accent6">
                    <a:lumMod val="50000"/>
                  </a:schemeClr>
                </a:solidFill>
                <a:latin typeface="Arial Narrow" pitchFamily="34" charset="0"/>
              </a:rPr>
              <a:t>1</a:t>
            </a:r>
            <a:r>
              <a:rPr lang="en-US" sz="2800" b="1" baseline="-25000" dirty="0" smtClean="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a:r>
            <a:br>
              <a:rPr lang="en-US" sz="2800" b="1" dirty="0" smtClean="0">
                <a:solidFill>
                  <a:schemeClr val="accent6">
                    <a:lumMod val="50000"/>
                  </a:schemeClr>
                </a:solidFill>
                <a:latin typeface="Arial Narrow" pitchFamily="34" charset="0"/>
              </a:rPr>
            </a:br>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2</a:t>
            </a:r>
            <a:r>
              <a:rPr lang="en-US" sz="2800" b="1" dirty="0" smtClean="0">
                <a:solidFill>
                  <a:schemeClr val="accent6">
                    <a:lumMod val="50000"/>
                  </a:schemeClr>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sym typeface="Symbol"/>
              </a:rPr>
              <a:t></a:t>
            </a:r>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n</a:t>
            </a:r>
            <a:r>
              <a:rPr lang="en-US" sz="2800" b="1" baseline="-25000" dirty="0" err="1" smtClean="0">
                <a:solidFill>
                  <a:schemeClr val="accent6">
                    <a:lumMod val="50000"/>
                  </a:schemeClr>
                </a:solidFill>
                <a:latin typeface="Arial Narrow" pitchFamily="34" charset="0"/>
              </a:rPr>
              <a:t>2</a:t>
            </a:r>
            <a:r>
              <a:rPr lang="en-US" sz="2800" b="1" dirty="0" smtClean="0">
                <a:solidFill>
                  <a:schemeClr val="accent6">
                    <a:lumMod val="50000"/>
                  </a:schemeClr>
                </a:solidFill>
                <a:latin typeface="Arial Narrow" pitchFamily="34" charset="0"/>
              </a:rPr>
              <a:t>/</a:t>
            </a:r>
            <a:r>
              <a:rPr lang="en-US" sz="2800" b="1" dirty="0" err="1" smtClean="0">
                <a:solidFill>
                  <a:schemeClr val="accent6">
                    <a:lumMod val="50000"/>
                  </a:schemeClr>
                </a:solidFill>
                <a:latin typeface="Arial Narrow" pitchFamily="34" charset="0"/>
              </a:rPr>
              <a:t>V</a:t>
            </a:r>
            <a:r>
              <a:rPr lang="en-US" sz="2800" b="1" baseline="-25000" dirty="0" err="1" smtClean="0">
                <a:solidFill>
                  <a:schemeClr val="accent6">
                    <a:lumMod val="50000"/>
                  </a:schemeClr>
                </a:solidFill>
                <a:latin typeface="Arial Narrow" pitchFamily="34" charset="0"/>
              </a:rPr>
              <a:t>2</a:t>
            </a:r>
            <a:r>
              <a:rPr lang="en-US" sz="2800" b="1" dirty="0" smtClean="0">
                <a:solidFill>
                  <a:schemeClr val="accent6">
                    <a:lumMod val="50000"/>
                  </a:schemeClr>
                </a:solidFill>
                <a:latin typeface="Arial Narrow" pitchFamily="34" charset="0"/>
              </a:rPr>
              <a:t>)</a:t>
            </a:r>
            <a:r>
              <a:rPr lang="en-US" sz="2800" b="1" dirty="0" err="1" smtClean="0">
                <a:solidFill>
                  <a:schemeClr val="accent6">
                    <a:lumMod val="50000"/>
                  </a:schemeClr>
                </a:solidFill>
                <a:latin typeface="Arial Narrow" pitchFamily="34" charset="0"/>
              </a:rPr>
              <a:t>T</a:t>
            </a:r>
            <a:r>
              <a:rPr lang="en-US" sz="2800" b="1" baseline="-25000" dirty="0" err="1" smtClean="0">
                <a:solidFill>
                  <a:schemeClr val="accent6">
                    <a:lumMod val="50000"/>
                  </a:schemeClr>
                </a:solidFill>
                <a:latin typeface="Arial Narrow" pitchFamily="34" charset="0"/>
              </a:rPr>
              <a:t>2</a:t>
            </a:r>
            <a:r>
              <a:rPr lang="en-US" sz="2800" b="1" dirty="0" smtClean="0">
                <a:solidFill>
                  <a:schemeClr val="accent6">
                    <a:lumMod val="50000"/>
                  </a:schemeClr>
                </a:solidFill>
                <a:latin typeface="Arial Narrow" pitchFamily="34" charset="0"/>
              </a:rPr>
              <a:t> = C (</a:t>
            </a:r>
            <a:r>
              <a:rPr lang="en-US" sz="2800" b="1" dirty="0" err="1" smtClean="0">
                <a:solidFill>
                  <a:schemeClr val="accent6">
                    <a:lumMod val="50000"/>
                  </a:schemeClr>
                </a:solidFill>
                <a:latin typeface="Arial Narrow" pitchFamily="34" charset="0"/>
              </a:rPr>
              <a:t>n</a:t>
            </a:r>
            <a:r>
              <a:rPr lang="en-US" sz="2800" b="1" baseline="-25000" dirty="0" err="1" smtClean="0">
                <a:solidFill>
                  <a:schemeClr val="accent6">
                    <a:lumMod val="50000"/>
                  </a:schemeClr>
                </a:solidFill>
                <a:latin typeface="Arial Narrow" pitchFamily="34" charset="0"/>
              </a:rPr>
              <a:t>2</a:t>
            </a:r>
            <a:r>
              <a:rPr lang="en-US" sz="2800" b="1" dirty="0" smtClean="0">
                <a:solidFill>
                  <a:schemeClr val="accent6">
                    <a:lumMod val="50000"/>
                  </a:schemeClr>
                </a:solidFill>
                <a:latin typeface="Arial Narrow" pitchFamily="34" charset="0"/>
              </a:rPr>
              <a:t>/</a:t>
            </a:r>
            <a:r>
              <a:rPr lang="en-US" sz="2800" b="1" dirty="0" err="1" smtClean="0">
                <a:solidFill>
                  <a:schemeClr val="accent6">
                    <a:lumMod val="50000"/>
                  </a:schemeClr>
                </a:solidFill>
                <a:latin typeface="Arial Narrow" pitchFamily="34" charset="0"/>
              </a:rPr>
              <a:t>V</a:t>
            </a:r>
            <a:r>
              <a:rPr lang="en-US" sz="2800" b="1" baseline="-25000" dirty="0" err="1" smtClean="0">
                <a:solidFill>
                  <a:schemeClr val="accent6">
                    <a:lumMod val="50000"/>
                  </a:schemeClr>
                </a:solidFill>
                <a:latin typeface="Arial Narrow" pitchFamily="34" charset="0"/>
              </a:rPr>
              <a:t>2</a:t>
            </a:r>
            <a:r>
              <a:rPr lang="en-US" sz="2800" b="1" dirty="0" smtClean="0">
                <a:solidFill>
                  <a:schemeClr val="accent6">
                    <a:lumMod val="50000"/>
                  </a:schemeClr>
                </a:solidFill>
                <a:latin typeface="Arial Narrow" pitchFamily="34" charset="0"/>
              </a:rPr>
              <a:t>)</a:t>
            </a:r>
            <a:r>
              <a:rPr lang="en-US" sz="2800" b="1" dirty="0" err="1" smtClean="0">
                <a:solidFill>
                  <a:schemeClr val="accent6">
                    <a:lumMod val="50000"/>
                  </a:schemeClr>
                </a:solidFill>
                <a:latin typeface="Arial Narrow" pitchFamily="34" charset="0"/>
              </a:rPr>
              <a:t>T</a:t>
            </a:r>
            <a:r>
              <a:rPr lang="en-US" sz="2800" b="1" baseline="-25000" dirty="0" err="1" smtClean="0">
                <a:solidFill>
                  <a:schemeClr val="accent6">
                    <a:lumMod val="50000"/>
                  </a:schemeClr>
                </a:solidFill>
                <a:latin typeface="Arial Narrow" pitchFamily="34" charset="0"/>
              </a:rPr>
              <a:t>2</a:t>
            </a:r>
            <a:r>
              <a:rPr lang="en-US" sz="2800" b="1" baseline="-25000" dirty="0" smtClean="0">
                <a:solidFill>
                  <a:schemeClr val="accent6">
                    <a:lumMod val="50000"/>
                  </a:schemeClr>
                </a:solidFill>
                <a:latin typeface="Arial Narrow" pitchFamily="34" charset="0"/>
              </a:rPr>
              <a:t> </a:t>
            </a:r>
            <a:endParaRPr lang="en-US" sz="2800" b="1" dirty="0" smtClean="0">
              <a:solidFill>
                <a:schemeClr val="accent6">
                  <a:lumMod val="50000"/>
                </a:schemeClr>
              </a:solidFill>
              <a:latin typeface="Arial Narrow" pitchFamily="34" charset="0"/>
            </a:endParaRPr>
          </a:p>
          <a:p>
            <a:pPr marL="457200" lvl="2" indent="-457200">
              <a:lnSpc>
                <a:spcPts val="3600"/>
              </a:lnSpc>
            </a:pPr>
            <a:r>
              <a:rPr lang="en-US" sz="2800" b="1" dirty="0" smtClean="0">
                <a:solidFill>
                  <a:schemeClr val="accent6">
                    <a:lumMod val="50000"/>
                  </a:schemeClr>
                </a:solidFill>
                <a:latin typeface="Arial Narrow" pitchFamily="34" charset="0"/>
              </a:rPr>
              <a:t>		where C = constant, when </a:t>
            </a:r>
            <a:r>
              <a:rPr lang="en-US" sz="2800" b="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 = </a:t>
            </a:r>
            <a:r>
              <a:rPr lang="en-US" sz="2800" b="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2</a:t>
            </a:r>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T</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 = </a:t>
            </a:r>
            <a:r>
              <a:rPr lang="en-US" sz="2800" b="1" dirty="0" err="1" smtClean="0">
                <a:solidFill>
                  <a:schemeClr val="accent6">
                    <a:lumMod val="50000"/>
                  </a:schemeClr>
                </a:solidFill>
                <a:latin typeface="Arial Narrow" pitchFamily="34" charset="0"/>
              </a:rPr>
              <a:t>T</a:t>
            </a:r>
            <a:r>
              <a:rPr lang="en-US" sz="2800" b="1" baseline="-25000" dirty="0" err="1" smtClean="0">
                <a:solidFill>
                  <a:schemeClr val="accent6">
                    <a:lumMod val="50000"/>
                  </a:schemeClr>
                </a:solidFill>
                <a:latin typeface="Arial Narrow" pitchFamily="34" charset="0"/>
              </a:rPr>
              <a:t>2</a:t>
            </a:r>
            <a:r>
              <a:rPr lang="en-US" sz="2800" b="1" dirty="0" smtClean="0">
                <a:solidFill>
                  <a:schemeClr val="accent6">
                    <a:lumMod val="50000"/>
                  </a:schemeClr>
                </a:solidFill>
                <a:latin typeface="Arial Narrow" pitchFamily="34" charset="0"/>
              </a:rPr>
              <a:t>, and </a:t>
            </a:r>
            <a:r>
              <a:rPr lang="en-US" sz="2800" b="1" dirty="0" err="1" smtClean="0">
                <a:solidFill>
                  <a:schemeClr val="accent6">
                    <a:lumMod val="50000"/>
                  </a:schemeClr>
                </a:solidFill>
                <a:latin typeface="Arial Narrow" pitchFamily="34" charset="0"/>
              </a:rPr>
              <a:t>V</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 = </a:t>
            </a:r>
            <a:r>
              <a:rPr lang="en-US" sz="2800" b="1" dirty="0" err="1" smtClean="0">
                <a:solidFill>
                  <a:schemeClr val="accent6">
                    <a:lumMod val="50000"/>
                  </a:schemeClr>
                </a:solidFill>
                <a:latin typeface="Arial Narrow" pitchFamily="34" charset="0"/>
              </a:rPr>
              <a:t>V</a:t>
            </a:r>
            <a:r>
              <a:rPr lang="en-US" sz="2800" b="1" baseline="-25000" dirty="0" err="1" smtClean="0">
                <a:solidFill>
                  <a:schemeClr val="accent6">
                    <a:lumMod val="50000"/>
                  </a:schemeClr>
                </a:solidFill>
                <a:latin typeface="Arial Narrow" pitchFamily="34" charset="0"/>
              </a:rPr>
              <a:t>2</a:t>
            </a:r>
            <a:r>
              <a:rPr lang="en-US" sz="2800" b="1" baseline="-25000" dirty="0" smtClean="0">
                <a:solidFill>
                  <a:schemeClr val="accent6">
                    <a:lumMod val="50000"/>
                  </a:schemeClr>
                </a:solidFill>
                <a:latin typeface="Arial Narrow" pitchFamily="34" charset="0"/>
              </a:rPr>
              <a:t>  , </a:t>
            </a:r>
            <a:r>
              <a:rPr lang="en-US" sz="2800" b="1" dirty="0" err="1" smtClean="0">
                <a:solidFill>
                  <a:schemeClr val="accent6">
                    <a:lumMod val="50000"/>
                  </a:schemeClr>
                </a:solidFill>
                <a:latin typeface="Arial Narrow" pitchFamily="34" charset="0"/>
              </a:rPr>
              <a:t>n</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 = </a:t>
            </a:r>
            <a:r>
              <a:rPr lang="en-US" sz="2800" b="1" dirty="0" err="1" smtClean="0">
                <a:solidFill>
                  <a:schemeClr val="accent6">
                    <a:lumMod val="50000"/>
                  </a:schemeClr>
                </a:solidFill>
                <a:latin typeface="Arial Narrow" pitchFamily="34" charset="0"/>
              </a:rPr>
              <a:t>n</a:t>
            </a:r>
            <a:r>
              <a:rPr lang="en-US" sz="2800" b="1" baseline="-25000" dirty="0" err="1" smtClean="0">
                <a:solidFill>
                  <a:schemeClr val="accent6">
                    <a:lumMod val="50000"/>
                  </a:schemeClr>
                </a:solidFill>
                <a:latin typeface="Arial Narrow" pitchFamily="34" charset="0"/>
              </a:rPr>
              <a:t>2</a:t>
            </a:r>
            <a:endParaRPr lang="en-US" sz="2800" b="1" dirty="0" smtClean="0">
              <a:solidFill>
                <a:schemeClr val="accent6">
                  <a:lumMod val="50000"/>
                </a:schemeClr>
              </a:solidFill>
              <a:latin typeface="Arial Narrow" pitchFamily="34" charset="0"/>
            </a:endParaRPr>
          </a:p>
          <a:p>
            <a:pPr marL="355600" indent="-355600">
              <a:lnSpc>
                <a:spcPts val="3600"/>
              </a:lnSpc>
              <a:spcAft>
                <a:spcPts val="600"/>
              </a:spcAft>
              <a:buClr>
                <a:srgbClr val="FFC000"/>
              </a:buClr>
              <a:buSzPct val="121000"/>
              <a:buFont typeface="Arial" pitchFamily="34" charset="0"/>
              <a:buChar char="•"/>
            </a:pPr>
            <a:r>
              <a:rPr lang="en-US" sz="2800" b="1" dirty="0" smtClean="0">
                <a:solidFill>
                  <a:schemeClr val="accent6">
                    <a:lumMod val="50000"/>
                  </a:schemeClr>
                </a:solidFill>
                <a:latin typeface="Arial Narrow" pitchFamily="34" charset="0"/>
              </a:rPr>
              <a:t>Dalton’s Law of Partial Pressures</a:t>
            </a:r>
          </a:p>
          <a:p>
            <a:pPr marL="457200" lvl="2" indent="-6350">
              <a:lnSpc>
                <a:spcPts val="3600"/>
              </a:lnSpc>
              <a:buClr>
                <a:srgbClr val="FFC000"/>
              </a:buClr>
              <a:buFont typeface="Wingdings" pitchFamily="2" charset="2"/>
              <a:buChar char="ü"/>
            </a:pPr>
            <a:r>
              <a:rPr lang="en-US" sz="2800" b="1" dirty="0" smtClean="0">
                <a:solidFill>
                  <a:schemeClr val="accent6">
                    <a:lumMod val="50000"/>
                  </a:schemeClr>
                </a:solidFill>
                <a:latin typeface="Arial Narrow" pitchFamily="34" charset="0"/>
              </a:rPr>
              <a:t>	Molecules do not attract or repel one another</a:t>
            </a:r>
          </a:p>
          <a:p>
            <a:pPr marL="457200" lvl="2" indent="-6350">
              <a:lnSpc>
                <a:spcPts val="3600"/>
              </a:lnSpc>
              <a:buClr>
                <a:srgbClr val="FFC000"/>
              </a:buClr>
              <a:buFont typeface="Wingdings" pitchFamily="2" charset="2"/>
              <a:buChar char="ü"/>
            </a:pPr>
            <a:r>
              <a:rPr lang="en-US" sz="2800" b="1" dirty="0" smtClean="0">
                <a:solidFill>
                  <a:schemeClr val="accent6">
                    <a:lumMod val="50000"/>
                  </a:schemeClr>
                </a:solidFill>
                <a:latin typeface="Arial Narrow" pitchFamily="34" charset="0"/>
              </a:rPr>
              <a:t>   P exerted by one type of molecule is unaffected by the presence of another gas</a:t>
            </a:r>
          </a:p>
          <a:p>
            <a:pPr marL="457200" lvl="2" indent="-6350">
              <a:lnSpc>
                <a:spcPts val="3600"/>
              </a:lnSpc>
              <a:buClr>
                <a:srgbClr val="FFC000"/>
              </a:buClr>
              <a:buFont typeface="Wingdings" pitchFamily="2" charset="2"/>
              <a:buChar char="ü"/>
            </a:pPr>
            <a:r>
              <a:rPr lang="en-US" sz="2800" b="1" dirty="0" smtClean="0">
                <a:solidFill>
                  <a:schemeClr val="accent6">
                    <a:lumMod val="50000"/>
                  </a:schemeClr>
                </a:solidFill>
                <a:latin typeface="Arial Narrow" pitchFamily="34" charset="0"/>
              </a:rPr>
              <a:t>   </a:t>
            </a:r>
            <a:r>
              <a:rPr lang="en-US" sz="2800" b="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total</a:t>
            </a:r>
            <a:r>
              <a:rPr lang="en-US" sz="2800" b="1" dirty="0" smtClean="0">
                <a:solidFill>
                  <a:schemeClr val="accent6">
                    <a:lumMod val="50000"/>
                  </a:schemeClr>
                </a:solidFill>
                <a:latin typeface="Arial Narrow" pitchFamily="34" charset="0"/>
              </a:rPr>
              <a:t> = </a:t>
            </a:r>
            <a:r>
              <a:rPr lang="en-US" sz="2800" dirty="0" err="1" smtClean="0">
                <a:solidFill>
                  <a:schemeClr val="accent6">
                    <a:lumMod val="50000"/>
                  </a:schemeClr>
                </a:solidFill>
                <a:latin typeface="Symbol" pitchFamily="18" charset="2"/>
              </a:rPr>
              <a:t>S</a:t>
            </a:r>
            <a:r>
              <a:rPr lang="en-US" sz="2800" b="1" dirty="0" err="1" smtClean="0">
                <a:solidFill>
                  <a:schemeClr val="accent6">
                    <a:lumMod val="50000"/>
                  </a:schemeClr>
                </a:solidFill>
                <a:latin typeface="Arial Narrow" pitchFamily="34" charset="0"/>
              </a:rPr>
              <a:t>P</a:t>
            </a:r>
            <a:r>
              <a:rPr lang="en-US" sz="2800" b="1" baseline="-25000" dirty="0" err="1" smtClean="0">
                <a:solidFill>
                  <a:schemeClr val="accent6">
                    <a:lumMod val="50000"/>
                  </a:schemeClr>
                </a:solidFill>
                <a:latin typeface="Arial Narrow" pitchFamily="34" charset="0"/>
              </a:rPr>
              <a:t>i</a:t>
            </a:r>
            <a:endParaRPr lang="en-US" sz="2800" b="1" dirty="0">
              <a:solidFill>
                <a:schemeClr val="accent6">
                  <a:lumMod val="50000"/>
                </a:schemeClr>
              </a:solidFill>
              <a:latin typeface="Arial Narrow" pitchFamily="34" charset="0"/>
            </a:endParaRPr>
          </a:p>
        </p:txBody>
      </p:sp>
      <p:sp>
        <p:nvSpPr>
          <p:cNvPr id="8"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Kinetic Theory of Gas  and Gas Laws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238548" y="1308742"/>
            <a:ext cx="5211928" cy="3085837"/>
            <a:chOff x="6197600" y="3151189"/>
            <a:chExt cx="5791200" cy="3411537"/>
          </a:xfrm>
        </p:grpSpPr>
        <p:pic>
          <p:nvPicPr>
            <p:cNvPr id="35864" name="Picture 24"/>
            <p:cNvPicPr>
              <a:picLocks noChangeAspect="1" noChangeArrowheads="1"/>
            </p:cNvPicPr>
            <p:nvPr/>
          </p:nvPicPr>
          <p:blipFill>
            <a:blip r:embed="rId3">
              <a:clrChange>
                <a:clrFrom>
                  <a:srgbClr val="FFFFFF"/>
                </a:clrFrom>
                <a:clrTo>
                  <a:srgbClr val="FFFFFF">
                    <a:alpha val="0"/>
                  </a:srgbClr>
                </a:clrTo>
              </a:clrChange>
              <a:lum bright="-40000"/>
            </a:blip>
            <a:srcRect/>
            <a:stretch>
              <a:fillRect/>
            </a:stretch>
          </p:blipFill>
          <p:spPr bwMode="auto">
            <a:xfrm>
              <a:off x="6197600" y="3151189"/>
              <a:ext cx="5791200" cy="3411537"/>
            </a:xfrm>
            <a:prstGeom prst="rect">
              <a:avLst/>
            </a:prstGeom>
            <a:noFill/>
            <a:ln w="9525">
              <a:noFill/>
              <a:miter lim="800000"/>
              <a:headEnd/>
              <a:tailEnd/>
            </a:ln>
          </p:spPr>
        </p:pic>
        <p:sp>
          <p:nvSpPr>
            <p:cNvPr id="35849" name="Oval 9"/>
            <p:cNvSpPr>
              <a:spLocks noChangeArrowheads="1"/>
            </p:cNvSpPr>
            <p:nvPr/>
          </p:nvSpPr>
          <p:spPr bwMode="auto">
            <a:xfrm>
              <a:off x="7620000" y="3314700"/>
              <a:ext cx="1625600" cy="609600"/>
            </a:xfrm>
            <a:prstGeom prst="ellipse">
              <a:avLst/>
            </a:prstGeom>
            <a:noFill/>
            <a:ln w="28575">
              <a:solidFill>
                <a:srgbClr val="FF0000"/>
              </a:solidFill>
              <a:round/>
              <a:headEnd/>
              <a:tailEnd/>
            </a:ln>
          </p:spPr>
          <p:txBody>
            <a:bodyPr wrap="none" anchor="ctr"/>
            <a:lstStyle/>
            <a:p>
              <a:endParaRPr lang="en-GB"/>
            </a:p>
          </p:txBody>
        </p:sp>
        <p:sp>
          <p:nvSpPr>
            <p:cNvPr id="35850" name="Oval 10"/>
            <p:cNvSpPr>
              <a:spLocks noChangeArrowheads="1"/>
            </p:cNvSpPr>
            <p:nvPr/>
          </p:nvSpPr>
          <p:spPr bwMode="auto">
            <a:xfrm>
              <a:off x="8077200" y="4330700"/>
              <a:ext cx="1625600" cy="609600"/>
            </a:xfrm>
            <a:prstGeom prst="ellipse">
              <a:avLst/>
            </a:prstGeom>
            <a:noFill/>
            <a:ln w="28575">
              <a:solidFill>
                <a:srgbClr val="FF0000"/>
              </a:solidFill>
              <a:round/>
              <a:headEnd/>
              <a:tailEnd/>
            </a:ln>
          </p:spPr>
          <p:txBody>
            <a:bodyPr wrap="none" anchor="ctr"/>
            <a:lstStyle/>
            <a:p>
              <a:endParaRPr lang="en-GB"/>
            </a:p>
          </p:txBody>
        </p:sp>
        <p:sp>
          <p:nvSpPr>
            <p:cNvPr id="35851" name="Oval 11"/>
            <p:cNvSpPr>
              <a:spLocks noChangeArrowheads="1"/>
            </p:cNvSpPr>
            <p:nvPr/>
          </p:nvSpPr>
          <p:spPr bwMode="auto">
            <a:xfrm>
              <a:off x="9381067" y="5143500"/>
              <a:ext cx="1625600" cy="609600"/>
            </a:xfrm>
            <a:prstGeom prst="ellipse">
              <a:avLst/>
            </a:prstGeom>
            <a:noFill/>
            <a:ln w="28575">
              <a:solidFill>
                <a:srgbClr val="FF0000"/>
              </a:solidFill>
              <a:round/>
              <a:headEnd/>
              <a:tailEnd/>
            </a:ln>
          </p:spPr>
          <p:txBody>
            <a:bodyPr wrap="none" anchor="ctr"/>
            <a:lstStyle/>
            <a:p>
              <a:endParaRPr lang="en-GB"/>
            </a:p>
          </p:txBody>
        </p:sp>
      </p:grpSp>
      <p:sp>
        <p:nvSpPr>
          <p:cNvPr id="22" name="Slide Number Placeholder 3"/>
          <p:cNvSpPr>
            <a:spLocks noGrp="1"/>
          </p:cNvSpPr>
          <p:nvPr>
            <p:ph type="sldNum" sz="quarter" idx="12"/>
          </p:nvPr>
        </p:nvSpPr>
        <p:spPr/>
        <p:txBody>
          <a:bodyPr/>
          <a:lstStyle/>
          <a:p>
            <a:fld id="{4E56454B-E616-451D-A56E-0CE6437F2B81}" type="slidenum">
              <a:rPr lang="en-US"/>
              <a:pPr/>
              <a:t>39</a:t>
            </a:fld>
            <a:endParaRPr lang="en-US"/>
          </a:p>
        </p:txBody>
      </p:sp>
      <p:sp>
        <p:nvSpPr>
          <p:cNvPr id="41989" name="Text Box 3"/>
          <p:cNvSpPr txBox="1">
            <a:spLocks noChangeArrowheads="1"/>
          </p:cNvSpPr>
          <p:nvPr/>
        </p:nvSpPr>
        <p:spPr bwMode="auto">
          <a:xfrm>
            <a:off x="846161" y="4477493"/>
            <a:ext cx="5240743" cy="830997"/>
          </a:xfrm>
          <a:prstGeom prst="rect">
            <a:avLst/>
          </a:prstGeom>
          <a:noFill/>
          <a:ln w="9525">
            <a:noFill/>
            <a:miter lim="800000"/>
            <a:headEnd/>
            <a:tailEnd/>
          </a:ln>
        </p:spPr>
        <p:txBody>
          <a:bodyPr wrap="square">
            <a:spAutoFit/>
          </a:bodyPr>
          <a:lstStyle/>
          <a:p>
            <a:r>
              <a:rPr lang="en-US" sz="2400" b="1" dirty="0">
                <a:solidFill>
                  <a:schemeClr val="accent6">
                    <a:lumMod val="50000"/>
                  </a:schemeClr>
                </a:solidFill>
                <a:latin typeface="Arial Narrow" pitchFamily="34" charset="0"/>
              </a:rPr>
              <a:t>The distribution of </a:t>
            </a:r>
            <a:r>
              <a:rPr lang="en-US" sz="2400" b="1" dirty="0" smtClean="0">
                <a:solidFill>
                  <a:schemeClr val="accent6">
                    <a:lumMod val="50000"/>
                  </a:schemeClr>
                </a:solidFill>
                <a:latin typeface="Arial Narrow" pitchFamily="34" charset="0"/>
              </a:rPr>
              <a:t>speeds for </a:t>
            </a:r>
            <a:r>
              <a:rPr lang="en-US" sz="2400" b="1" dirty="0" err="1" smtClean="0">
                <a:solidFill>
                  <a:schemeClr val="accent6">
                    <a:lumMod val="50000"/>
                  </a:schemeClr>
                </a:solidFill>
                <a:latin typeface="Arial Narrow" pitchFamily="34" charset="0"/>
              </a:rPr>
              <a:t>N</a:t>
            </a:r>
            <a:r>
              <a:rPr lang="en-US" sz="2400" b="1" baseline="-25000" dirty="0" err="1" smtClean="0">
                <a:solidFill>
                  <a:schemeClr val="accent6">
                    <a:lumMod val="50000"/>
                  </a:schemeClr>
                </a:solidFill>
                <a:latin typeface="Arial Narrow" pitchFamily="34" charset="0"/>
              </a:rPr>
              <a:t>2</a:t>
            </a:r>
            <a:r>
              <a:rPr lang="en-US" sz="2400" b="1" dirty="0" smtClean="0">
                <a:solidFill>
                  <a:schemeClr val="accent6">
                    <a:lumMod val="50000"/>
                  </a:schemeClr>
                </a:solidFill>
                <a:latin typeface="Arial Narrow" pitchFamily="34" charset="0"/>
              </a:rPr>
              <a:t> </a:t>
            </a:r>
            <a:r>
              <a:rPr lang="en-US" sz="2400" b="1" dirty="0">
                <a:solidFill>
                  <a:schemeClr val="accent6">
                    <a:lumMod val="50000"/>
                  </a:schemeClr>
                </a:solidFill>
                <a:latin typeface="Arial Narrow" pitchFamily="34" charset="0"/>
              </a:rPr>
              <a:t>gas </a:t>
            </a:r>
            <a:r>
              <a:rPr lang="en-US" sz="2400" b="1" dirty="0" smtClean="0">
                <a:solidFill>
                  <a:schemeClr val="accent6">
                    <a:lumMod val="50000"/>
                  </a:schemeClr>
                </a:solidFill>
                <a:latin typeface="Arial Narrow" pitchFamily="34" charset="0"/>
              </a:rPr>
              <a:t>molecules at </a:t>
            </a:r>
            <a:r>
              <a:rPr lang="en-US" sz="2400" b="1" dirty="0">
                <a:solidFill>
                  <a:schemeClr val="accent6">
                    <a:lumMod val="50000"/>
                  </a:schemeClr>
                </a:solidFill>
                <a:latin typeface="Arial Narrow" pitchFamily="34" charset="0"/>
              </a:rPr>
              <a:t>three different </a:t>
            </a:r>
            <a:r>
              <a:rPr lang="en-US" sz="2400" b="1" dirty="0" smtClean="0">
                <a:solidFill>
                  <a:schemeClr val="accent6">
                    <a:lumMod val="50000"/>
                  </a:schemeClr>
                </a:solidFill>
                <a:latin typeface="Arial Narrow" pitchFamily="34" charset="0"/>
              </a:rPr>
              <a:t>temperatures</a:t>
            </a:r>
            <a:endParaRPr lang="en-US" sz="2400" b="1" dirty="0">
              <a:solidFill>
                <a:schemeClr val="accent6">
                  <a:lumMod val="50000"/>
                </a:schemeClr>
              </a:solidFill>
              <a:latin typeface="Arial Narrow" pitchFamily="34" charset="0"/>
            </a:endParaRPr>
          </a:p>
        </p:txBody>
      </p:sp>
      <p:grpSp>
        <p:nvGrpSpPr>
          <p:cNvPr id="15" name="Group 14"/>
          <p:cNvGrpSpPr/>
          <p:nvPr/>
        </p:nvGrpSpPr>
        <p:grpSpPr>
          <a:xfrm>
            <a:off x="667515" y="1247704"/>
            <a:ext cx="5460334" cy="3133227"/>
            <a:chOff x="107952" y="128588"/>
            <a:chExt cx="5886449" cy="3452812"/>
          </a:xfrm>
        </p:grpSpPr>
        <p:pic>
          <p:nvPicPr>
            <p:cNvPr id="41988" name="Picture 23"/>
            <p:cNvPicPr>
              <a:picLocks noChangeAspect="1" noChangeArrowheads="1"/>
            </p:cNvPicPr>
            <p:nvPr/>
          </p:nvPicPr>
          <p:blipFill>
            <a:blip r:embed="rId4">
              <a:clrChange>
                <a:clrFrom>
                  <a:srgbClr val="FFFFFF"/>
                </a:clrFrom>
                <a:clrTo>
                  <a:srgbClr val="FFFFFF">
                    <a:alpha val="0"/>
                  </a:srgbClr>
                </a:clrTo>
              </a:clrChange>
              <a:lum bright="-40000" contrast="10000"/>
            </a:blip>
            <a:srcRect/>
            <a:stretch>
              <a:fillRect/>
            </a:stretch>
          </p:blipFill>
          <p:spPr bwMode="auto">
            <a:xfrm>
              <a:off x="107952" y="128588"/>
              <a:ext cx="5886449" cy="3452812"/>
            </a:xfrm>
            <a:prstGeom prst="rect">
              <a:avLst/>
            </a:prstGeom>
            <a:noFill/>
            <a:ln w="9525">
              <a:noFill/>
              <a:miter lim="800000"/>
              <a:headEnd/>
              <a:tailEnd/>
            </a:ln>
          </p:spPr>
        </p:pic>
        <p:sp>
          <p:nvSpPr>
            <p:cNvPr id="35844" name="Oval 4"/>
            <p:cNvSpPr>
              <a:spLocks noChangeArrowheads="1"/>
            </p:cNvSpPr>
            <p:nvPr/>
          </p:nvSpPr>
          <p:spPr bwMode="auto">
            <a:xfrm>
              <a:off x="1625600" y="381000"/>
              <a:ext cx="1016000" cy="609600"/>
            </a:xfrm>
            <a:prstGeom prst="ellipse">
              <a:avLst/>
            </a:prstGeom>
            <a:noFill/>
            <a:ln w="28575">
              <a:solidFill>
                <a:srgbClr val="FF0000"/>
              </a:solidFill>
              <a:round/>
              <a:headEnd/>
              <a:tailEnd/>
            </a:ln>
          </p:spPr>
          <p:txBody>
            <a:bodyPr wrap="none" anchor="ctr"/>
            <a:lstStyle/>
            <a:p>
              <a:endParaRPr lang="en-GB"/>
            </a:p>
          </p:txBody>
        </p:sp>
        <p:sp>
          <p:nvSpPr>
            <p:cNvPr id="35845" name="Oval 5"/>
            <p:cNvSpPr>
              <a:spLocks noChangeArrowheads="1"/>
            </p:cNvSpPr>
            <p:nvPr/>
          </p:nvSpPr>
          <p:spPr bwMode="auto">
            <a:xfrm>
              <a:off x="2167467" y="1333500"/>
              <a:ext cx="1016000" cy="609600"/>
            </a:xfrm>
            <a:prstGeom prst="ellipse">
              <a:avLst/>
            </a:prstGeom>
            <a:noFill/>
            <a:ln w="28575">
              <a:solidFill>
                <a:srgbClr val="FF0000"/>
              </a:solidFill>
              <a:round/>
              <a:headEnd/>
              <a:tailEnd/>
            </a:ln>
          </p:spPr>
          <p:txBody>
            <a:bodyPr wrap="none" anchor="ctr"/>
            <a:lstStyle/>
            <a:p>
              <a:endParaRPr lang="en-GB"/>
            </a:p>
          </p:txBody>
        </p:sp>
        <p:sp>
          <p:nvSpPr>
            <p:cNvPr id="35846" name="Oval 6"/>
            <p:cNvSpPr>
              <a:spLocks noChangeArrowheads="1"/>
            </p:cNvSpPr>
            <p:nvPr/>
          </p:nvSpPr>
          <p:spPr bwMode="auto">
            <a:xfrm>
              <a:off x="3403600" y="1917700"/>
              <a:ext cx="1016000" cy="609600"/>
            </a:xfrm>
            <a:prstGeom prst="ellipse">
              <a:avLst/>
            </a:prstGeom>
            <a:noFill/>
            <a:ln w="28575">
              <a:solidFill>
                <a:srgbClr val="FF0000"/>
              </a:solidFill>
              <a:round/>
              <a:headEnd/>
              <a:tailEnd/>
            </a:ln>
          </p:spPr>
          <p:txBody>
            <a:bodyPr wrap="none" anchor="ctr"/>
            <a:lstStyle/>
            <a:p>
              <a:endParaRPr lang="en-GB"/>
            </a:p>
          </p:txBody>
        </p:sp>
      </p:grpSp>
      <p:sp>
        <p:nvSpPr>
          <p:cNvPr id="35848" name="Text Box 8"/>
          <p:cNvSpPr txBox="1">
            <a:spLocks noChangeArrowheads="1"/>
          </p:cNvSpPr>
          <p:nvPr/>
        </p:nvSpPr>
        <p:spPr bwMode="auto">
          <a:xfrm>
            <a:off x="6449073" y="4483293"/>
            <a:ext cx="5083285" cy="830997"/>
          </a:xfrm>
          <a:prstGeom prst="rect">
            <a:avLst/>
          </a:prstGeom>
          <a:noFill/>
          <a:ln w="9525">
            <a:noFill/>
            <a:miter lim="800000"/>
            <a:headEnd/>
            <a:tailEnd/>
          </a:ln>
        </p:spPr>
        <p:txBody>
          <a:bodyPr wrap="square">
            <a:spAutoFit/>
          </a:bodyPr>
          <a:lstStyle/>
          <a:p>
            <a:r>
              <a:rPr lang="en-US" sz="2400" b="1" dirty="0">
                <a:solidFill>
                  <a:schemeClr val="accent6">
                    <a:lumMod val="50000"/>
                  </a:schemeClr>
                </a:solidFill>
                <a:latin typeface="Arial Narrow" pitchFamily="34" charset="0"/>
              </a:rPr>
              <a:t>The distribution of </a:t>
            </a:r>
            <a:r>
              <a:rPr lang="en-US" sz="2400" b="1" dirty="0" smtClean="0">
                <a:solidFill>
                  <a:schemeClr val="accent6">
                    <a:lumMod val="50000"/>
                  </a:schemeClr>
                </a:solidFill>
                <a:latin typeface="Arial Narrow" pitchFamily="34" charset="0"/>
              </a:rPr>
              <a:t>speeds of </a:t>
            </a:r>
            <a:r>
              <a:rPr lang="en-US" sz="2400" b="1" dirty="0">
                <a:solidFill>
                  <a:schemeClr val="accent6">
                    <a:lumMod val="50000"/>
                  </a:schemeClr>
                </a:solidFill>
                <a:latin typeface="Arial Narrow" pitchFamily="34" charset="0"/>
              </a:rPr>
              <a:t>three different </a:t>
            </a:r>
            <a:r>
              <a:rPr lang="en-US" sz="2400" b="1" dirty="0" smtClean="0">
                <a:solidFill>
                  <a:schemeClr val="accent6">
                    <a:lumMod val="50000"/>
                  </a:schemeClr>
                </a:solidFill>
                <a:latin typeface="Arial Narrow" pitchFamily="34" charset="0"/>
              </a:rPr>
              <a:t>gases at </a:t>
            </a:r>
            <a:r>
              <a:rPr lang="en-US" sz="2400" b="1" dirty="0">
                <a:solidFill>
                  <a:schemeClr val="accent6">
                    <a:lumMod val="50000"/>
                  </a:schemeClr>
                </a:solidFill>
                <a:latin typeface="Arial Narrow" pitchFamily="34" charset="0"/>
              </a:rPr>
              <a:t>the same temperature</a:t>
            </a:r>
          </a:p>
        </p:txBody>
      </p:sp>
      <p:graphicFrame>
        <p:nvGraphicFramePr>
          <p:cNvPr id="23" name="Object 22"/>
          <p:cNvGraphicFramePr>
            <a:graphicFrameLocks noChangeAspect="1"/>
          </p:cNvGraphicFramePr>
          <p:nvPr/>
        </p:nvGraphicFramePr>
        <p:xfrm>
          <a:off x="4129206" y="5511042"/>
          <a:ext cx="4064000" cy="1016000"/>
        </p:xfrm>
        <a:graphic>
          <a:graphicData uri="http://schemas.openxmlformats.org/presentationml/2006/ole">
            <p:oleObj spid="_x0000_s61442" name="Equation" r:id="rId5" imgW="1333440" imgH="444240" progId="Equation.3">
              <p:embed/>
            </p:oleObj>
          </a:graphicData>
        </a:graphic>
      </p:graphicFrame>
      <p:sp>
        <p:nvSpPr>
          <p:cNvPr id="14"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Distribution of speeds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103092"/>
            <a:ext cx="7848600" cy="5754907"/>
          </a:xfrm>
          <a:prstGeom prst="rect">
            <a:avLst/>
          </a:prstGeom>
        </p:spPr>
        <p:txBody>
          <a:bodyPr vert="horz">
            <a:normAutofit/>
          </a:bodyPr>
          <a:lstStyle/>
          <a:p>
            <a:pPr marL="274320" indent="-274320" defTabSz="914400">
              <a:lnSpc>
                <a:spcPct val="120000"/>
              </a:lnSpc>
              <a:spcBef>
                <a:spcPts val="600"/>
              </a:spcBef>
              <a:buClr>
                <a:srgbClr val="FFC000"/>
              </a:buClr>
              <a:buSzPct val="85000"/>
              <a:buFont typeface="Wingdings 2"/>
              <a:buChar char=""/>
            </a:pPr>
            <a:r>
              <a:rPr lang="en-SG" sz="26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Atmospheric Pressure</a:t>
            </a:r>
            <a:r>
              <a:rPr lang="en-SG" sz="2600" b="1" dirty="0" smtClean="0">
                <a:solidFill>
                  <a:schemeClr val="accent6">
                    <a:lumMod val="50000"/>
                  </a:schemeClr>
                </a:solidFill>
                <a:latin typeface="Arial Narrow" pitchFamily="34" charset="0"/>
              </a:rPr>
              <a:t>: Atmospheric pressure is the pressure exerted by the earth’s atmosphere</a:t>
            </a: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lnSpc>
                <a:spcPct val="120000"/>
              </a:lnSpc>
              <a:spcBef>
                <a:spcPts val="600"/>
              </a:spcBef>
              <a:buClr>
                <a:srgbClr val="FFC000"/>
              </a:buClr>
              <a:buSzPct val="85000"/>
              <a:buFont typeface="Wingdings 2"/>
              <a:buChar char=""/>
            </a:pPr>
            <a:r>
              <a:rPr lang="en-SG" sz="26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Standard atmospheric pressure (1 </a:t>
            </a:r>
            <a:r>
              <a:rPr lang="en-SG" sz="2600" spc="-100" dirty="0" err="1"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atm</a:t>
            </a:r>
            <a:r>
              <a:rPr lang="en-SG" sz="26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 </a:t>
            </a:r>
            <a:r>
              <a:rPr lang="en-SG" sz="2600" b="1" cap="all" dirty="0" smtClean="0">
                <a:solidFill>
                  <a:schemeClr val="accent6">
                    <a:lumMod val="50000"/>
                  </a:schemeClr>
                </a:solidFill>
                <a:latin typeface="Arial Narrow" pitchFamily="34" charset="0"/>
              </a:rPr>
              <a:t>p</a:t>
            </a:r>
            <a:r>
              <a:rPr lang="en-SG" sz="2600" b="1" dirty="0" smtClean="0">
                <a:solidFill>
                  <a:schemeClr val="accent6">
                    <a:lumMod val="50000"/>
                  </a:schemeClr>
                </a:solidFill>
                <a:latin typeface="Arial Narrow" pitchFamily="34" charset="0"/>
              </a:rPr>
              <a:t>ressure that supports a column of mercury exactly </a:t>
            </a:r>
            <a:r>
              <a:rPr lang="en-SG" sz="2600" b="1" dirty="0" err="1" smtClean="0">
                <a:solidFill>
                  <a:schemeClr val="accent6">
                    <a:lumMod val="50000"/>
                  </a:schemeClr>
                </a:solidFill>
                <a:latin typeface="Arial Narrow" pitchFamily="34" charset="0"/>
              </a:rPr>
              <a:t>760mm</a:t>
            </a:r>
            <a:r>
              <a:rPr lang="en-SG" sz="2600" b="1" dirty="0" smtClean="0">
                <a:solidFill>
                  <a:schemeClr val="accent6">
                    <a:lumMod val="50000"/>
                  </a:schemeClr>
                </a:solidFill>
                <a:latin typeface="Arial Narrow" pitchFamily="34" charset="0"/>
              </a:rPr>
              <a:t> (or 76 cm) high at </a:t>
            </a:r>
            <a:r>
              <a:rPr lang="en-SG" sz="2600" b="1" dirty="0" err="1" smtClean="0">
                <a:solidFill>
                  <a:schemeClr val="accent6">
                    <a:lumMod val="50000"/>
                  </a:schemeClr>
                </a:solidFill>
                <a:latin typeface="Arial Narrow" pitchFamily="34" charset="0"/>
              </a:rPr>
              <a:t>0⁰C</a:t>
            </a:r>
            <a:r>
              <a:rPr lang="en-SG" sz="2600" b="1" dirty="0" smtClean="0">
                <a:solidFill>
                  <a:schemeClr val="accent6">
                    <a:lumMod val="50000"/>
                  </a:schemeClr>
                </a:solidFill>
                <a:latin typeface="Arial Narrow" pitchFamily="34" charset="0"/>
              </a:rPr>
              <a:t> at sea level</a:t>
            </a:r>
          </a:p>
          <a:p>
            <a:pPr marL="274320" indent="-274320" defTabSz="914400">
              <a:lnSpc>
                <a:spcPct val="120000"/>
              </a:lnSpc>
              <a:spcBef>
                <a:spcPts val="600"/>
              </a:spcBef>
              <a:buClr>
                <a:srgbClr val="FFC000"/>
              </a:buClr>
              <a:buSzPct val="85000"/>
              <a:buFont typeface="Wingdings 2"/>
              <a:buChar char=""/>
            </a:pPr>
            <a:r>
              <a:rPr lang="en-SG" sz="2600" b="1" dirty="0" smtClean="0">
                <a:solidFill>
                  <a:schemeClr val="accent6">
                    <a:lumMod val="50000"/>
                  </a:schemeClr>
                </a:solidFill>
                <a:latin typeface="Arial Narrow" pitchFamily="34" charset="0"/>
              </a:rPr>
              <a:t> </a:t>
            </a:r>
            <a:r>
              <a:rPr lang="en-SG" sz="26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Pressure :</a:t>
            </a:r>
          </a:p>
          <a:p>
            <a:pPr marL="274320" indent="-274320" defTabSz="914400">
              <a:lnSpc>
                <a:spcPct val="120000"/>
              </a:lnSpc>
              <a:spcBef>
                <a:spcPts val="600"/>
              </a:spcBef>
              <a:buClr>
                <a:srgbClr val="FFC000"/>
              </a:buClr>
              <a:buSzPct val="85000"/>
              <a:buFont typeface="Wingdings 2"/>
              <a:buChar char=""/>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r>
              <a:rPr lang="en-SG" sz="26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Units of pressure:</a:t>
            </a:r>
          </a:p>
          <a:p>
            <a:pPr marL="274320" indent="-274320" defTabSz="914400">
              <a:lnSpc>
                <a:spcPct val="120000"/>
              </a:lnSpc>
              <a:spcBef>
                <a:spcPts val="600"/>
              </a:spcBef>
              <a:buClr>
                <a:srgbClr val="FFC000"/>
              </a:buClr>
              <a:buSzPct val="85000"/>
              <a:buFont typeface="Wingdings 2"/>
              <a:buChar char=""/>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5"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US"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Pressure of a Gases</a:t>
            </a:r>
          </a:p>
        </p:txBody>
      </p:sp>
      <p:grpSp>
        <p:nvGrpSpPr>
          <p:cNvPr id="17" name="Group 16"/>
          <p:cNvGrpSpPr/>
          <p:nvPr/>
        </p:nvGrpSpPr>
        <p:grpSpPr>
          <a:xfrm>
            <a:off x="7905750" y="481330"/>
            <a:ext cx="4286250" cy="5657850"/>
            <a:chOff x="7905750" y="481330"/>
            <a:chExt cx="4286250" cy="5657850"/>
          </a:xfrm>
        </p:grpSpPr>
        <p:pic>
          <p:nvPicPr>
            <p:cNvPr id="6" name="Picture 3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199120" y="481330"/>
              <a:ext cx="3992880" cy="5657850"/>
            </a:xfrm>
            <a:prstGeom prst="rect">
              <a:avLst/>
            </a:prstGeom>
            <a:noFill/>
            <a:ln w="9525">
              <a:noFill/>
              <a:miter lim="800000"/>
              <a:headEnd/>
              <a:tailEnd/>
            </a:ln>
          </p:spPr>
        </p:pic>
        <p:sp>
          <p:nvSpPr>
            <p:cNvPr id="7" name="TextBox 6"/>
            <p:cNvSpPr txBox="1"/>
            <p:nvPr/>
          </p:nvSpPr>
          <p:spPr>
            <a:xfrm>
              <a:off x="7905750" y="3553460"/>
              <a:ext cx="2148840" cy="707886"/>
            </a:xfrm>
            <a:prstGeom prst="rect">
              <a:avLst/>
            </a:prstGeom>
            <a:noFill/>
          </p:spPr>
          <p:txBody>
            <a:bodyPr wrap="square" rtlCol="0">
              <a:spAutoFit/>
            </a:bodyPr>
            <a:lstStyle/>
            <a:p>
              <a:pPr algn="ctr"/>
              <a:r>
                <a:rPr lang="en-SG" sz="20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Arial Narrow" pitchFamily="34" charset="0"/>
                </a:rPr>
                <a:t>Atmospheric </a:t>
              </a:r>
            </a:p>
            <a:p>
              <a:pPr algn="ctr"/>
              <a:r>
                <a:rPr lang="en-SG" sz="20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Arial Narrow" pitchFamily="34" charset="0"/>
                </a:rPr>
                <a:t>Pressure</a:t>
              </a:r>
              <a:endParaRPr lang="en-US" sz="2000" b="1" dirty="0">
                <a:ln w="3175">
                  <a:solidFill>
                    <a:schemeClr val="bg1"/>
                  </a:solidFill>
                  <a:prstDash val="solid"/>
                  <a:round/>
                </a:ln>
                <a:solidFill>
                  <a:srgbClr val="C00000"/>
                </a:solidFill>
                <a:latin typeface="Arial Narrow" pitchFamily="34" charset="0"/>
              </a:endParaRPr>
            </a:p>
          </p:txBody>
        </p:sp>
        <p:sp>
          <p:nvSpPr>
            <p:cNvPr id="8" name="TextBox 7"/>
            <p:cNvSpPr txBox="1"/>
            <p:nvPr/>
          </p:nvSpPr>
          <p:spPr>
            <a:xfrm>
              <a:off x="11049000" y="2971800"/>
              <a:ext cx="1036320" cy="400110"/>
            </a:xfrm>
            <a:prstGeom prst="rect">
              <a:avLst/>
            </a:prstGeom>
            <a:noFill/>
          </p:spPr>
          <p:txBody>
            <a:bodyPr wrap="square" rtlCol="0">
              <a:spAutoFit/>
            </a:bodyPr>
            <a:lstStyle/>
            <a:p>
              <a:pPr algn="ctr"/>
              <a:r>
                <a:rPr lang="en-SG" sz="20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Arial Narrow" pitchFamily="34" charset="0"/>
                </a:rPr>
                <a:t>76 cm</a:t>
              </a:r>
              <a:endParaRPr lang="en-US" sz="2000" b="1" dirty="0">
                <a:ln w="3175">
                  <a:solidFill>
                    <a:schemeClr val="bg1"/>
                  </a:solidFill>
                  <a:prstDash val="solid"/>
                  <a:round/>
                </a:ln>
                <a:solidFill>
                  <a:srgbClr val="C00000"/>
                </a:solidFill>
                <a:latin typeface="Arial Narrow" pitchFamily="34" charset="0"/>
              </a:endParaRPr>
            </a:p>
          </p:txBody>
        </p:sp>
      </p:grpSp>
      <p:grpSp>
        <p:nvGrpSpPr>
          <p:cNvPr id="9" name="Group 13"/>
          <p:cNvGrpSpPr>
            <a:grpSpLocks/>
          </p:cNvGrpSpPr>
          <p:nvPr/>
        </p:nvGrpSpPr>
        <p:grpSpPr bwMode="auto">
          <a:xfrm>
            <a:off x="2463801" y="3413763"/>
            <a:ext cx="2918877" cy="917507"/>
            <a:chOff x="581025" y="1130555"/>
            <a:chExt cx="2189145" cy="952502"/>
          </a:xfrm>
        </p:grpSpPr>
        <p:sp>
          <p:nvSpPr>
            <p:cNvPr id="10" name="Text Box 8"/>
            <p:cNvSpPr txBox="1">
              <a:spLocks noChangeArrowheads="1"/>
            </p:cNvSpPr>
            <p:nvPr/>
          </p:nvSpPr>
          <p:spPr bwMode="auto">
            <a:xfrm>
              <a:off x="581025" y="1359152"/>
              <a:ext cx="1333530" cy="543176"/>
            </a:xfrm>
            <a:prstGeom prst="rect">
              <a:avLst/>
            </a:prstGeom>
            <a:noFill/>
            <a:ln w="9525">
              <a:noFill/>
              <a:miter lim="800000"/>
              <a:headEnd/>
              <a:tailEnd/>
            </a:ln>
          </p:spPr>
          <p:txBody>
            <a:bodyPr wrap="none">
              <a:spAutoFit/>
            </a:bodyPr>
            <a:lstStyle/>
            <a:p>
              <a:pPr algn="l"/>
              <a:r>
                <a:rPr lang="en-US" sz="2800" b="1" dirty="0">
                  <a:ln>
                    <a:solidFill>
                      <a:schemeClr val="bg1"/>
                    </a:solidFill>
                  </a:ln>
                  <a:solidFill>
                    <a:srgbClr val="FFC000"/>
                  </a:solidFill>
                  <a:latin typeface="Arial Narrow" pitchFamily="34" charset="0"/>
                </a:rPr>
                <a:t>Pressure = </a:t>
              </a:r>
            </a:p>
          </p:txBody>
        </p:sp>
        <p:grpSp>
          <p:nvGrpSpPr>
            <p:cNvPr id="11" name="Group 11"/>
            <p:cNvGrpSpPr>
              <a:grpSpLocks/>
            </p:cNvGrpSpPr>
            <p:nvPr/>
          </p:nvGrpSpPr>
          <p:grpSpPr bwMode="auto">
            <a:xfrm>
              <a:off x="1779569" y="1130555"/>
              <a:ext cx="990601" cy="952502"/>
              <a:chOff x="995" y="1110"/>
              <a:chExt cx="624" cy="600"/>
            </a:xfrm>
          </p:grpSpPr>
          <p:sp>
            <p:nvSpPr>
              <p:cNvPr id="12" name="Text Box 5"/>
              <p:cNvSpPr txBox="1">
                <a:spLocks noChangeArrowheads="1"/>
              </p:cNvSpPr>
              <p:nvPr/>
            </p:nvSpPr>
            <p:spPr bwMode="auto">
              <a:xfrm>
                <a:off x="1056" y="1110"/>
                <a:ext cx="465" cy="342"/>
              </a:xfrm>
              <a:prstGeom prst="rect">
                <a:avLst/>
              </a:prstGeom>
              <a:noFill/>
              <a:ln w="9525">
                <a:noFill/>
                <a:miter lim="800000"/>
                <a:headEnd/>
                <a:tailEnd/>
              </a:ln>
            </p:spPr>
            <p:txBody>
              <a:bodyPr wrap="none">
                <a:spAutoFit/>
              </a:bodyPr>
              <a:lstStyle/>
              <a:p>
                <a:pPr algn="l"/>
                <a:r>
                  <a:rPr lang="en-US" sz="2800" b="1" dirty="0">
                    <a:ln>
                      <a:solidFill>
                        <a:schemeClr val="bg1"/>
                      </a:solidFill>
                    </a:ln>
                    <a:solidFill>
                      <a:srgbClr val="FFC000"/>
                    </a:solidFill>
                    <a:latin typeface="Arial Narrow" pitchFamily="34" charset="0"/>
                  </a:rPr>
                  <a:t>Force</a:t>
                </a:r>
              </a:p>
            </p:txBody>
          </p:sp>
          <p:sp>
            <p:nvSpPr>
              <p:cNvPr id="13" name="Text Box 6"/>
              <p:cNvSpPr txBox="1">
                <a:spLocks noChangeArrowheads="1"/>
              </p:cNvSpPr>
              <p:nvPr/>
            </p:nvSpPr>
            <p:spPr bwMode="auto">
              <a:xfrm>
                <a:off x="1091" y="1368"/>
                <a:ext cx="396" cy="342"/>
              </a:xfrm>
              <a:prstGeom prst="rect">
                <a:avLst/>
              </a:prstGeom>
              <a:noFill/>
              <a:ln w="9525">
                <a:noFill/>
                <a:miter lim="800000"/>
                <a:headEnd/>
                <a:tailEnd/>
              </a:ln>
            </p:spPr>
            <p:txBody>
              <a:bodyPr wrap="none">
                <a:spAutoFit/>
              </a:bodyPr>
              <a:lstStyle/>
              <a:p>
                <a:pPr algn="l"/>
                <a:r>
                  <a:rPr lang="en-US" sz="2800" b="1" dirty="0">
                    <a:ln>
                      <a:solidFill>
                        <a:schemeClr val="bg1"/>
                      </a:solidFill>
                    </a:ln>
                    <a:solidFill>
                      <a:srgbClr val="FFC000"/>
                    </a:solidFill>
                    <a:latin typeface="Arial Narrow" pitchFamily="34" charset="0"/>
                  </a:rPr>
                  <a:t>Area</a:t>
                </a:r>
              </a:p>
            </p:txBody>
          </p:sp>
          <p:sp>
            <p:nvSpPr>
              <p:cNvPr id="14" name="Line 9"/>
              <p:cNvSpPr>
                <a:spLocks noChangeShapeType="1"/>
              </p:cNvSpPr>
              <p:nvPr/>
            </p:nvSpPr>
            <p:spPr bwMode="auto">
              <a:xfrm>
                <a:off x="995" y="1415"/>
                <a:ext cx="624" cy="0"/>
              </a:xfrm>
              <a:prstGeom prst="line">
                <a:avLst/>
              </a:prstGeom>
              <a:noFill/>
              <a:ln w="38100">
                <a:solidFill>
                  <a:schemeClr val="accent6">
                    <a:lumMod val="50000"/>
                  </a:schemeClr>
                </a:solidFill>
                <a:round/>
                <a:headEnd/>
                <a:tailEnd/>
              </a:ln>
            </p:spPr>
            <p:txBody>
              <a:bodyPr/>
              <a:lstStyle/>
              <a:p>
                <a:endParaRPr lang="en-US" sz="2800" b="1">
                  <a:ln>
                    <a:solidFill>
                      <a:schemeClr val="bg1"/>
                    </a:solidFill>
                  </a:ln>
                  <a:solidFill>
                    <a:srgbClr val="FFC000"/>
                  </a:solidFill>
                  <a:latin typeface="Arial Narrow" pitchFamily="34" charset="0"/>
                </a:endParaRPr>
              </a:p>
            </p:txBody>
          </p:sp>
        </p:grpSp>
      </p:grpSp>
      <p:sp>
        <p:nvSpPr>
          <p:cNvPr id="15" name="Text Box 29"/>
          <p:cNvSpPr txBox="1">
            <a:spLocks noChangeArrowheads="1"/>
          </p:cNvSpPr>
          <p:nvPr/>
        </p:nvSpPr>
        <p:spPr bwMode="auto">
          <a:xfrm>
            <a:off x="2214880" y="4236721"/>
            <a:ext cx="4410182" cy="461665"/>
          </a:xfrm>
          <a:prstGeom prst="rect">
            <a:avLst/>
          </a:prstGeom>
          <a:noFill/>
          <a:ln w="9525">
            <a:noFill/>
            <a:miter lim="800000"/>
            <a:headEnd/>
            <a:tailEnd/>
          </a:ln>
        </p:spPr>
        <p:txBody>
          <a:bodyPr wrap="none">
            <a:spAutoFit/>
          </a:bodyPr>
          <a:lstStyle/>
          <a:p>
            <a:r>
              <a:rPr lang="en-US" sz="2400" b="1" dirty="0" smtClean="0">
                <a:solidFill>
                  <a:schemeClr val="accent6">
                    <a:lumMod val="50000"/>
                  </a:schemeClr>
                </a:solidFill>
                <a:latin typeface="Arial Narrow" pitchFamily="34" charset="0"/>
              </a:rPr>
              <a:t>Where, force </a:t>
            </a:r>
            <a:r>
              <a:rPr lang="en-US" sz="2400" b="1" dirty="0">
                <a:solidFill>
                  <a:schemeClr val="accent6">
                    <a:lumMod val="50000"/>
                  </a:schemeClr>
                </a:solidFill>
                <a:latin typeface="Arial Narrow" pitchFamily="34" charset="0"/>
              </a:rPr>
              <a:t>= mass x </a:t>
            </a:r>
            <a:r>
              <a:rPr lang="en-US" sz="2400" b="1" dirty="0" smtClean="0">
                <a:solidFill>
                  <a:schemeClr val="accent6">
                    <a:lumMod val="50000"/>
                  </a:schemeClr>
                </a:solidFill>
                <a:latin typeface="Arial Narrow" pitchFamily="34" charset="0"/>
              </a:rPr>
              <a:t>acceleration</a:t>
            </a:r>
            <a:endParaRPr lang="en-US" sz="2400" b="1" dirty="0">
              <a:solidFill>
                <a:schemeClr val="accent6">
                  <a:lumMod val="50000"/>
                </a:schemeClr>
              </a:solidFill>
              <a:latin typeface="Arial Narrow" pitchFamily="34" charset="0"/>
            </a:endParaRPr>
          </a:p>
        </p:txBody>
      </p:sp>
      <p:sp>
        <p:nvSpPr>
          <p:cNvPr id="16" name="Text Box 14"/>
          <p:cNvSpPr txBox="1">
            <a:spLocks noChangeArrowheads="1"/>
          </p:cNvSpPr>
          <p:nvPr/>
        </p:nvSpPr>
        <p:spPr bwMode="auto">
          <a:xfrm>
            <a:off x="3322320" y="4795302"/>
            <a:ext cx="5689600" cy="1569660"/>
          </a:xfrm>
          <a:prstGeom prst="rect">
            <a:avLst/>
          </a:prstGeom>
          <a:noFill/>
          <a:ln w="9525">
            <a:noFill/>
            <a:miter lim="800000"/>
            <a:headEnd/>
            <a:tailEnd/>
          </a:ln>
        </p:spPr>
        <p:txBody>
          <a:bodyPr>
            <a:spAutoFit/>
          </a:bodyPr>
          <a:lstStyle/>
          <a:p>
            <a:pPr algn="l">
              <a:spcBef>
                <a:spcPct val="50000"/>
              </a:spcBef>
            </a:pPr>
            <a:r>
              <a:rPr lang="en-US" sz="2400" b="1" dirty="0">
                <a:solidFill>
                  <a:schemeClr val="accent6">
                    <a:lumMod val="50000"/>
                  </a:schemeClr>
                </a:solidFill>
                <a:latin typeface="Arial Narrow" pitchFamily="34" charset="0"/>
              </a:rPr>
              <a:t>1 </a:t>
            </a:r>
            <a:r>
              <a:rPr lang="en-US" sz="2400" b="1" dirty="0" err="1">
                <a:solidFill>
                  <a:schemeClr val="accent6">
                    <a:lumMod val="50000"/>
                  </a:schemeClr>
                </a:solidFill>
                <a:latin typeface="Arial Narrow" pitchFamily="34" charset="0"/>
              </a:rPr>
              <a:t>pascal</a:t>
            </a:r>
            <a:r>
              <a:rPr lang="en-US" sz="2400" b="1" dirty="0">
                <a:solidFill>
                  <a:schemeClr val="accent6">
                    <a:lumMod val="50000"/>
                  </a:schemeClr>
                </a:solidFill>
                <a:latin typeface="Arial Narrow" pitchFamily="34" charset="0"/>
              </a:rPr>
              <a:t> (Pa) = 1 N/m</a:t>
            </a:r>
            <a:r>
              <a:rPr lang="en-US" sz="2400" b="1" baseline="30000" dirty="0">
                <a:solidFill>
                  <a:schemeClr val="accent6">
                    <a:lumMod val="50000"/>
                  </a:schemeClr>
                </a:solidFill>
                <a:latin typeface="Arial Narrow" pitchFamily="34" charset="0"/>
              </a:rPr>
              <a:t>2</a:t>
            </a:r>
            <a:endParaRPr lang="en-US" sz="2400" b="1" dirty="0">
              <a:solidFill>
                <a:schemeClr val="accent6">
                  <a:lumMod val="50000"/>
                </a:schemeClr>
              </a:solidFill>
              <a:latin typeface="Arial Narrow" pitchFamily="34" charset="0"/>
            </a:endParaRPr>
          </a:p>
          <a:p>
            <a:pPr algn="l">
              <a:spcBef>
                <a:spcPct val="50000"/>
              </a:spcBef>
            </a:pPr>
            <a:r>
              <a:rPr lang="en-US" sz="2400" b="1" dirty="0">
                <a:solidFill>
                  <a:schemeClr val="accent6">
                    <a:lumMod val="50000"/>
                  </a:schemeClr>
                </a:solidFill>
                <a:latin typeface="Arial Narrow" pitchFamily="34" charset="0"/>
              </a:rPr>
              <a:t>1 </a:t>
            </a:r>
            <a:r>
              <a:rPr lang="en-US" sz="2400" b="1" dirty="0" err="1">
                <a:solidFill>
                  <a:schemeClr val="accent6">
                    <a:lumMod val="50000"/>
                  </a:schemeClr>
                </a:solidFill>
                <a:latin typeface="Arial Narrow" pitchFamily="34" charset="0"/>
              </a:rPr>
              <a:t>atm</a:t>
            </a:r>
            <a:r>
              <a:rPr lang="en-US" sz="2400" b="1" dirty="0">
                <a:solidFill>
                  <a:schemeClr val="accent6">
                    <a:lumMod val="50000"/>
                  </a:schemeClr>
                </a:solidFill>
                <a:latin typeface="Arial Narrow" pitchFamily="34" charset="0"/>
              </a:rPr>
              <a:t> = 760 mmHg = 760 </a:t>
            </a:r>
            <a:r>
              <a:rPr lang="en-US" sz="2400" b="1" dirty="0" err="1">
                <a:solidFill>
                  <a:schemeClr val="accent6">
                    <a:lumMod val="50000"/>
                  </a:schemeClr>
                </a:solidFill>
                <a:latin typeface="Arial Narrow" pitchFamily="34" charset="0"/>
              </a:rPr>
              <a:t>torr</a:t>
            </a:r>
            <a:endParaRPr lang="en-US" sz="2400" b="1" dirty="0">
              <a:solidFill>
                <a:schemeClr val="accent6">
                  <a:lumMod val="50000"/>
                </a:schemeClr>
              </a:solidFill>
              <a:latin typeface="Arial Narrow" pitchFamily="34" charset="0"/>
            </a:endParaRPr>
          </a:p>
          <a:p>
            <a:pPr algn="l">
              <a:spcBef>
                <a:spcPct val="50000"/>
              </a:spcBef>
            </a:pPr>
            <a:r>
              <a:rPr lang="en-US" sz="2400" b="1" dirty="0">
                <a:solidFill>
                  <a:schemeClr val="accent6">
                    <a:lumMod val="50000"/>
                  </a:schemeClr>
                </a:solidFill>
                <a:latin typeface="Arial Narrow" pitchFamily="34" charset="0"/>
              </a:rPr>
              <a:t>1 </a:t>
            </a:r>
            <a:r>
              <a:rPr lang="en-US" sz="2400" b="1" dirty="0" err="1">
                <a:solidFill>
                  <a:schemeClr val="accent6">
                    <a:lumMod val="50000"/>
                  </a:schemeClr>
                </a:solidFill>
                <a:latin typeface="Arial Narrow" pitchFamily="34" charset="0"/>
              </a:rPr>
              <a:t>atm</a:t>
            </a:r>
            <a:r>
              <a:rPr lang="en-US" sz="2400" b="1" dirty="0">
                <a:solidFill>
                  <a:schemeClr val="accent6">
                    <a:lumMod val="50000"/>
                  </a:schemeClr>
                </a:solidFill>
                <a:latin typeface="Arial Narrow" pitchFamily="34" charset="0"/>
              </a:rPr>
              <a:t> = 101,325 </a:t>
            </a:r>
            <a:r>
              <a:rPr lang="en-US" sz="2400" b="1" dirty="0" smtClean="0">
                <a:solidFill>
                  <a:schemeClr val="accent6">
                    <a:lumMod val="50000"/>
                  </a:schemeClr>
                </a:solidFill>
                <a:latin typeface="Arial Narrow" pitchFamily="34" charset="0"/>
              </a:rPr>
              <a:t>Pa	=101.325 </a:t>
            </a:r>
            <a:r>
              <a:rPr lang="en-US" sz="2400" b="1" dirty="0" err="1" smtClean="0">
                <a:solidFill>
                  <a:schemeClr val="accent6">
                    <a:lumMod val="50000"/>
                  </a:schemeClr>
                </a:solidFill>
                <a:latin typeface="Arial Narrow" pitchFamily="34" charset="0"/>
              </a:rPr>
              <a:t>kPa</a:t>
            </a:r>
            <a:endParaRPr lang="en-US" sz="2400" b="1" dirty="0">
              <a:solidFill>
                <a:schemeClr val="accent6">
                  <a:lumMod val="50000"/>
                </a:schemeClr>
              </a:solidFill>
              <a:latin typeface="Arial Narrow"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2"/>
          <p:cNvSpPr txBox="1">
            <a:spLocks noChangeArrowheads="1"/>
          </p:cNvSpPr>
          <p:nvPr/>
        </p:nvSpPr>
        <p:spPr bwMode="auto">
          <a:xfrm>
            <a:off x="467814" y="1061115"/>
            <a:ext cx="11328400" cy="5724644"/>
          </a:xfrm>
          <a:prstGeom prst="rect">
            <a:avLst/>
          </a:prstGeom>
          <a:noFill/>
          <a:ln w="9525">
            <a:noFill/>
            <a:miter lim="800000"/>
            <a:headEnd/>
            <a:tailEnd/>
          </a:ln>
        </p:spPr>
        <p:txBody>
          <a:bodyPr>
            <a:spAutoFit/>
          </a:bodyPr>
          <a:lstStyle/>
          <a:p>
            <a:pPr marL="457200" indent="-457200">
              <a:spcBef>
                <a:spcPct val="50000"/>
              </a:spcBef>
              <a:spcAft>
                <a:spcPts val="600"/>
              </a:spcAft>
              <a:buClr>
                <a:srgbClr val="FFC000"/>
              </a:buClr>
              <a:buSzPct val="120000"/>
              <a:buFont typeface="Arial" pitchFamily="34" charset="0"/>
              <a:buChar char="•"/>
              <a:tabLst>
                <a:tab pos="450850" algn="l"/>
              </a:tabLst>
            </a:pPr>
            <a:r>
              <a:rPr lang="en-US" sz="2800" b="1" dirty="0" smtClean="0">
                <a:solidFill>
                  <a:srgbClr val="C00000"/>
                </a:solidFill>
                <a:latin typeface="Arial Narrow" pitchFamily="34" charset="0"/>
              </a:rPr>
              <a:t>Gas diffusion </a:t>
            </a:r>
            <a:r>
              <a:rPr lang="en-US" sz="2800" b="1" dirty="0" smtClean="0">
                <a:solidFill>
                  <a:schemeClr val="accent6">
                    <a:lumMod val="50000"/>
                  </a:schemeClr>
                </a:solidFill>
                <a:latin typeface="Arial Narrow" pitchFamily="34" charset="0"/>
              </a:rPr>
              <a:t>is the gradual mixing of molecules of one gas with molecules of another by virtue of their kinetic properties.</a:t>
            </a:r>
          </a:p>
          <a:p>
            <a:pPr marL="457200" indent="-457200">
              <a:spcBef>
                <a:spcPct val="50000"/>
              </a:spcBef>
              <a:spcAft>
                <a:spcPts val="600"/>
              </a:spcAft>
              <a:buClr>
                <a:srgbClr val="FFC000"/>
              </a:buClr>
              <a:buSzPct val="120000"/>
              <a:buFont typeface="Arial" pitchFamily="34" charset="0"/>
              <a:buChar char="•"/>
              <a:tabLst>
                <a:tab pos="450850" algn="l"/>
              </a:tabLst>
            </a:pPr>
            <a:endParaRPr lang="en-US" sz="2800" b="1" dirty="0" smtClean="0">
              <a:solidFill>
                <a:schemeClr val="accent6">
                  <a:lumMod val="50000"/>
                </a:schemeClr>
              </a:solidFill>
              <a:latin typeface="Arial Narrow" pitchFamily="34" charset="0"/>
            </a:endParaRPr>
          </a:p>
          <a:p>
            <a:pPr marL="457200" indent="-457200">
              <a:spcBef>
                <a:spcPct val="50000"/>
              </a:spcBef>
              <a:spcAft>
                <a:spcPts val="600"/>
              </a:spcAft>
              <a:buClr>
                <a:srgbClr val="FFC000"/>
              </a:buClr>
              <a:buSzPct val="120000"/>
              <a:buFont typeface="Arial" pitchFamily="34" charset="0"/>
              <a:buChar char="•"/>
              <a:tabLst>
                <a:tab pos="450850" algn="l"/>
              </a:tabLst>
            </a:pPr>
            <a:endParaRPr lang="en-US" sz="2800" b="1" dirty="0" smtClean="0">
              <a:solidFill>
                <a:schemeClr val="accent6">
                  <a:lumMod val="50000"/>
                </a:schemeClr>
              </a:solidFill>
              <a:latin typeface="Arial Narrow" pitchFamily="34" charset="0"/>
            </a:endParaRPr>
          </a:p>
          <a:p>
            <a:pPr marL="457200" indent="-457200">
              <a:spcBef>
                <a:spcPct val="50000"/>
              </a:spcBef>
              <a:spcAft>
                <a:spcPts val="600"/>
              </a:spcAft>
              <a:buClr>
                <a:srgbClr val="FFC000"/>
              </a:buClr>
              <a:buSzPct val="120000"/>
              <a:buFont typeface="Arial" pitchFamily="34" charset="0"/>
              <a:buChar char="•"/>
              <a:tabLst>
                <a:tab pos="450850" algn="l"/>
              </a:tabLst>
            </a:pPr>
            <a:endParaRPr lang="en-US" sz="2800" b="1" dirty="0" smtClean="0">
              <a:solidFill>
                <a:schemeClr val="accent6">
                  <a:lumMod val="50000"/>
                </a:schemeClr>
              </a:solidFill>
              <a:latin typeface="Arial Narrow" pitchFamily="34" charset="0"/>
            </a:endParaRPr>
          </a:p>
          <a:p>
            <a:pPr marL="457200" indent="-457200">
              <a:spcBef>
                <a:spcPct val="50000"/>
              </a:spcBef>
              <a:spcAft>
                <a:spcPts val="600"/>
              </a:spcAft>
              <a:buClr>
                <a:srgbClr val="FFC000"/>
              </a:buClr>
              <a:buSzPct val="120000"/>
              <a:buFont typeface="Arial" pitchFamily="34" charset="0"/>
              <a:buChar char="•"/>
              <a:tabLst>
                <a:tab pos="450850" algn="l"/>
              </a:tabLst>
            </a:pPr>
            <a:endParaRPr lang="en-SG" sz="2800" b="1" dirty="0" smtClean="0">
              <a:solidFill>
                <a:schemeClr val="accent6">
                  <a:lumMod val="50000"/>
                </a:schemeClr>
              </a:solidFill>
              <a:latin typeface="Arial Narrow" pitchFamily="34" charset="0"/>
            </a:endParaRPr>
          </a:p>
          <a:p>
            <a:pPr marL="457200" indent="-457200">
              <a:spcBef>
                <a:spcPct val="50000"/>
              </a:spcBef>
              <a:spcAft>
                <a:spcPts val="600"/>
              </a:spcAft>
              <a:buClr>
                <a:srgbClr val="FFC000"/>
              </a:buClr>
              <a:buSzPct val="120000"/>
              <a:buFont typeface="Arial" pitchFamily="34" charset="0"/>
              <a:buChar char="•"/>
              <a:tabLst>
                <a:tab pos="450850" algn="l"/>
              </a:tabLst>
            </a:pPr>
            <a:r>
              <a:rPr lang="en-SG" sz="2800" b="1" dirty="0" smtClean="0">
                <a:solidFill>
                  <a:srgbClr val="C00000"/>
                </a:solidFill>
                <a:latin typeface="Arial Narrow" pitchFamily="34" charset="0"/>
              </a:rPr>
              <a:t>Gas effusion </a:t>
            </a:r>
            <a:r>
              <a:rPr lang="en-SG" sz="2800" b="1" dirty="0" smtClean="0">
                <a:solidFill>
                  <a:schemeClr val="accent6">
                    <a:lumMod val="50000"/>
                  </a:schemeClr>
                </a:solidFill>
                <a:latin typeface="Arial Narrow" pitchFamily="34" charset="0"/>
              </a:rPr>
              <a:t>is the process by which gas under pressure escapes from one compartment of a container to another by passing through a small opening.</a:t>
            </a:r>
          </a:p>
          <a:p>
            <a:pPr marL="457200" indent="-457200">
              <a:spcBef>
                <a:spcPct val="50000"/>
              </a:spcBef>
              <a:spcAft>
                <a:spcPts val="600"/>
              </a:spcAft>
              <a:buClr>
                <a:srgbClr val="FFC000"/>
              </a:buClr>
              <a:buSzPct val="120000"/>
              <a:buFont typeface="Arial" pitchFamily="34" charset="0"/>
              <a:buChar char="•"/>
              <a:tabLst>
                <a:tab pos="450850" algn="l"/>
              </a:tabLst>
            </a:pPr>
            <a:endParaRPr lang="en-US" sz="2800" b="1" dirty="0" smtClean="0">
              <a:solidFill>
                <a:schemeClr val="accent6">
                  <a:lumMod val="50000"/>
                </a:schemeClr>
              </a:solidFill>
              <a:latin typeface="Arial Narrow" pitchFamily="34" charset="0"/>
            </a:endParaRPr>
          </a:p>
        </p:txBody>
      </p:sp>
      <p:pic>
        <p:nvPicPr>
          <p:cNvPr id="36867" name="Picture 3" descr="cha56011_0519"/>
          <p:cNvPicPr>
            <a:picLocks noChangeAspect="1" noChangeArrowheads="1"/>
          </p:cNvPicPr>
          <p:nvPr/>
        </p:nvPicPr>
        <p:blipFill>
          <a:blip r:embed="rId2">
            <a:clrChange>
              <a:clrFrom>
                <a:srgbClr val="FFFFFF"/>
              </a:clrFrom>
              <a:clrTo>
                <a:srgbClr val="FFFFFF">
                  <a:alpha val="0"/>
                </a:srgbClr>
              </a:clrTo>
            </a:clrChange>
            <a:lum bright="-40000" contrast="40000"/>
          </a:blip>
          <a:srcRect/>
          <a:stretch>
            <a:fillRect/>
          </a:stretch>
        </p:blipFill>
        <p:spPr bwMode="auto">
          <a:xfrm>
            <a:off x="580570" y="2363338"/>
            <a:ext cx="3686629" cy="1787525"/>
          </a:xfrm>
          <a:prstGeom prst="rect">
            <a:avLst/>
          </a:prstGeom>
          <a:noFill/>
          <a:ln w="9525">
            <a:noFill/>
            <a:miter lim="800000"/>
            <a:headEnd/>
            <a:tailEnd/>
          </a:ln>
        </p:spPr>
      </p:pic>
      <p:sp>
        <p:nvSpPr>
          <p:cNvPr id="36893" name="Text Box 29"/>
          <p:cNvSpPr txBox="1">
            <a:spLocks noChangeArrowheads="1"/>
          </p:cNvSpPr>
          <p:nvPr/>
        </p:nvSpPr>
        <p:spPr bwMode="auto">
          <a:xfrm>
            <a:off x="1285922" y="4145507"/>
            <a:ext cx="1981633" cy="461665"/>
          </a:xfrm>
          <a:prstGeom prst="rect">
            <a:avLst/>
          </a:prstGeom>
          <a:noFill/>
          <a:ln w="9525">
            <a:noFill/>
            <a:miter lim="800000"/>
            <a:headEnd/>
            <a:tailEnd/>
          </a:ln>
        </p:spPr>
        <p:txBody>
          <a:bodyPr wrap="none">
            <a:spAutoFit/>
          </a:bodyPr>
          <a:lstStyle/>
          <a:p>
            <a:r>
              <a:rPr lang="en-US" sz="2400" b="1" dirty="0" smtClean="0">
                <a:solidFill>
                  <a:srgbClr val="C00000"/>
                </a:solidFill>
                <a:latin typeface="Arial Narrow" pitchFamily="34" charset="0"/>
              </a:rPr>
              <a:t>Molecular </a:t>
            </a:r>
            <a:r>
              <a:rPr lang="en-US" sz="2400" b="1" dirty="0">
                <a:solidFill>
                  <a:srgbClr val="C00000"/>
                </a:solidFill>
                <a:latin typeface="Arial Narrow" pitchFamily="34" charset="0"/>
              </a:rPr>
              <a:t>path</a:t>
            </a:r>
          </a:p>
        </p:txBody>
      </p:sp>
      <p:sp>
        <p:nvSpPr>
          <p:cNvPr id="25" name="Title 1"/>
          <p:cNvSpPr txBox="1">
            <a:spLocks/>
          </p:cNvSpPr>
          <p:nvPr/>
        </p:nvSpPr>
        <p:spPr>
          <a:xfrm>
            <a:off x="0" y="0"/>
            <a:ext cx="12192000" cy="1023258"/>
          </a:xfrm>
          <a:prstGeom prst="rect">
            <a:avLst/>
          </a:prstGeom>
          <a:ln w="6350" cap="rnd">
            <a:noFill/>
          </a:ln>
        </p:spPr>
        <p:txBody>
          <a:bodyPr vert="horz" rtlCol="0" anchor="b" anchorCtr="0">
            <a:normAutofit/>
          </a:bodyPr>
          <a:lstStyle/>
          <a:p>
            <a:pPr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Diffusion &amp; </a:t>
            </a: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rPr>
              <a:t>Effusion</a:t>
            </a:r>
          </a:p>
        </p:txBody>
      </p:sp>
      <p:pic>
        <p:nvPicPr>
          <p:cNvPr id="27" name="Picture 57"/>
          <p:cNvPicPr>
            <a:picLocks noChangeAspect="1" noChangeArrowheads="1"/>
          </p:cNvPicPr>
          <p:nvPr/>
        </p:nvPicPr>
        <p:blipFill>
          <a:blip r:embed="rId3">
            <a:clrChange>
              <a:clrFrom>
                <a:srgbClr val="FFFFFF"/>
              </a:clrFrom>
              <a:clrTo>
                <a:srgbClr val="FFFFFF">
                  <a:alpha val="0"/>
                </a:srgbClr>
              </a:clrTo>
            </a:clrChange>
            <a:lum bright="-40000"/>
          </a:blip>
          <a:srcRect/>
          <a:stretch>
            <a:fillRect/>
          </a:stretch>
        </p:blipFill>
        <p:spPr bwMode="auto">
          <a:xfrm>
            <a:off x="7334699" y="2047353"/>
            <a:ext cx="4381500" cy="2781300"/>
          </a:xfrm>
          <a:prstGeom prst="rect">
            <a:avLst/>
          </a:prstGeom>
          <a:noFill/>
          <a:ln w="9525">
            <a:noFill/>
            <a:miter lim="800000"/>
            <a:headEnd/>
            <a:tailEnd/>
          </a:ln>
        </p:spPr>
      </p:pic>
      <p:grpSp>
        <p:nvGrpSpPr>
          <p:cNvPr id="48" name="Group 47"/>
          <p:cNvGrpSpPr/>
          <p:nvPr/>
        </p:nvGrpSpPr>
        <p:grpSpPr>
          <a:xfrm>
            <a:off x="4606240" y="3170127"/>
            <a:ext cx="2478617" cy="1323975"/>
            <a:chOff x="4577212" y="2400870"/>
            <a:chExt cx="2478617" cy="1323975"/>
          </a:xfrm>
        </p:grpSpPr>
        <p:grpSp>
          <p:nvGrpSpPr>
            <p:cNvPr id="3" name="Group 31"/>
            <p:cNvGrpSpPr>
              <a:grpSpLocks/>
            </p:cNvGrpSpPr>
            <p:nvPr/>
          </p:nvGrpSpPr>
          <p:grpSpPr bwMode="auto">
            <a:xfrm>
              <a:off x="4577212" y="2400870"/>
              <a:ext cx="2478617" cy="1323975"/>
              <a:chOff x="2775" y="816"/>
              <a:chExt cx="1171" cy="834"/>
            </a:xfrm>
          </p:grpSpPr>
          <p:grpSp>
            <p:nvGrpSpPr>
              <p:cNvPr id="4" name="Group 11"/>
              <p:cNvGrpSpPr>
                <a:grpSpLocks/>
              </p:cNvGrpSpPr>
              <p:nvPr/>
            </p:nvGrpSpPr>
            <p:grpSpPr bwMode="auto">
              <a:xfrm>
                <a:off x="2775" y="827"/>
                <a:ext cx="203" cy="605"/>
                <a:chOff x="817" y="1681"/>
                <a:chExt cx="203" cy="605"/>
              </a:xfrm>
            </p:grpSpPr>
            <p:sp>
              <p:nvSpPr>
                <p:cNvPr id="50195" name="Text Box 12"/>
                <p:cNvSpPr txBox="1">
                  <a:spLocks noChangeArrowheads="1"/>
                </p:cNvSpPr>
                <p:nvPr/>
              </p:nvSpPr>
              <p:spPr bwMode="auto">
                <a:xfrm>
                  <a:off x="827" y="1681"/>
                  <a:ext cx="193" cy="330"/>
                </a:xfrm>
                <a:prstGeom prst="rect">
                  <a:avLst/>
                </a:prstGeom>
                <a:noFill/>
                <a:ln w="9525">
                  <a:noFill/>
                  <a:miter lim="800000"/>
                  <a:headEnd/>
                  <a:tailEnd/>
                </a:ln>
              </p:spPr>
              <p:txBody>
                <a:bodyPr wrap="none">
                  <a:spAutoFit/>
                </a:bodyPr>
                <a:lstStyle/>
                <a:p>
                  <a:r>
                    <a:rPr lang="en-US" sz="2800" b="1" dirty="0" err="1">
                      <a:ln>
                        <a:solidFill>
                          <a:schemeClr val="bg1"/>
                        </a:solidFill>
                      </a:ln>
                      <a:solidFill>
                        <a:srgbClr val="FFC000"/>
                      </a:solidFill>
                      <a:latin typeface="Arial Narrow" pitchFamily="34" charset="0"/>
                    </a:rPr>
                    <a:t>r</a:t>
                  </a:r>
                  <a:r>
                    <a:rPr lang="en-US" sz="2800" b="1" baseline="-25000" dirty="0" err="1">
                      <a:ln>
                        <a:solidFill>
                          <a:schemeClr val="bg1"/>
                        </a:solidFill>
                      </a:ln>
                      <a:solidFill>
                        <a:srgbClr val="FFC000"/>
                      </a:solidFill>
                      <a:latin typeface="Arial Narrow" pitchFamily="34" charset="0"/>
                    </a:rPr>
                    <a:t>1</a:t>
                  </a:r>
                  <a:endParaRPr lang="en-US" sz="2800" b="1" dirty="0">
                    <a:ln>
                      <a:solidFill>
                        <a:schemeClr val="bg1"/>
                      </a:solidFill>
                    </a:ln>
                    <a:solidFill>
                      <a:srgbClr val="FFC000"/>
                    </a:solidFill>
                    <a:latin typeface="Arial Narrow" pitchFamily="34" charset="0"/>
                  </a:endParaRPr>
                </a:p>
              </p:txBody>
            </p:sp>
            <p:sp>
              <p:nvSpPr>
                <p:cNvPr id="50196" name="Text Box 13"/>
                <p:cNvSpPr txBox="1">
                  <a:spLocks noChangeArrowheads="1"/>
                </p:cNvSpPr>
                <p:nvPr/>
              </p:nvSpPr>
              <p:spPr bwMode="auto">
                <a:xfrm>
                  <a:off x="826" y="1956"/>
                  <a:ext cx="193" cy="330"/>
                </a:xfrm>
                <a:prstGeom prst="rect">
                  <a:avLst/>
                </a:prstGeom>
                <a:noFill/>
                <a:ln w="9525">
                  <a:noFill/>
                  <a:miter lim="800000"/>
                  <a:headEnd/>
                  <a:tailEnd/>
                </a:ln>
              </p:spPr>
              <p:txBody>
                <a:bodyPr wrap="none">
                  <a:spAutoFit/>
                </a:bodyPr>
                <a:lstStyle/>
                <a:p>
                  <a:r>
                    <a:rPr lang="en-US" sz="2800" b="1" dirty="0" err="1">
                      <a:ln>
                        <a:solidFill>
                          <a:schemeClr val="bg1"/>
                        </a:solidFill>
                      </a:ln>
                      <a:solidFill>
                        <a:srgbClr val="FFC000"/>
                      </a:solidFill>
                      <a:latin typeface="Arial Narrow" pitchFamily="34" charset="0"/>
                    </a:rPr>
                    <a:t>r</a:t>
                  </a:r>
                  <a:r>
                    <a:rPr lang="en-US" sz="2800" b="1" baseline="-25000" dirty="0" err="1">
                      <a:ln>
                        <a:solidFill>
                          <a:schemeClr val="bg1"/>
                        </a:solidFill>
                      </a:ln>
                      <a:solidFill>
                        <a:srgbClr val="FFC000"/>
                      </a:solidFill>
                      <a:latin typeface="Arial Narrow" pitchFamily="34" charset="0"/>
                    </a:rPr>
                    <a:t>2</a:t>
                  </a:r>
                  <a:endParaRPr lang="en-US" sz="2800" b="1" dirty="0">
                    <a:ln>
                      <a:solidFill>
                        <a:schemeClr val="bg1"/>
                      </a:solidFill>
                    </a:ln>
                    <a:solidFill>
                      <a:srgbClr val="FFC000"/>
                    </a:solidFill>
                    <a:latin typeface="Arial Narrow" pitchFamily="34" charset="0"/>
                  </a:endParaRPr>
                </a:p>
              </p:txBody>
            </p:sp>
            <p:sp>
              <p:nvSpPr>
                <p:cNvPr id="50197" name="Line 14"/>
                <p:cNvSpPr>
                  <a:spLocks noChangeShapeType="1"/>
                </p:cNvSpPr>
                <p:nvPr/>
              </p:nvSpPr>
              <p:spPr bwMode="auto">
                <a:xfrm>
                  <a:off x="817" y="2044"/>
                  <a:ext cx="192" cy="0"/>
                </a:xfrm>
                <a:prstGeom prst="line">
                  <a:avLst/>
                </a:prstGeom>
                <a:noFill/>
                <a:ln w="28575">
                  <a:solidFill>
                    <a:srgbClr val="C00000"/>
                  </a:solidFill>
                  <a:round/>
                  <a:headEnd/>
                  <a:tailEnd/>
                </a:ln>
              </p:spPr>
              <p:txBody>
                <a:bodyPr/>
                <a:lstStyle/>
                <a:p>
                  <a:endParaRPr lang="en-US">
                    <a:ln>
                      <a:solidFill>
                        <a:schemeClr val="bg1"/>
                      </a:solidFill>
                    </a:ln>
                    <a:solidFill>
                      <a:srgbClr val="FFC000"/>
                    </a:solidFill>
                  </a:endParaRPr>
                </a:p>
              </p:txBody>
            </p:sp>
          </p:grpSp>
          <p:grpSp>
            <p:nvGrpSpPr>
              <p:cNvPr id="5" name="Group 20"/>
              <p:cNvGrpSpPr>
                <a:grpSpLocks/>
              </p:cNvGrpSpPr>
              <p:nvPr/>
            </p:nvGrpSpPr>
            <p:grpSpPr bwMode="auto">
              <a:xfrm>
                <a:off x="3609" y="876"/>
                <a:ext cx="337" cy="654"/>
                <a:chOff x="3081" y="2268"/>
                <a:chExt cx="337" cy="654"/>
              </a:xfrm>
            </p:grpSpPr>
            <p:sp>
              <p:nvSpPr>
                <p:cNvPr id="50192" name="Text Box 21"/>
                <p:cNvSpPr txBox="1">
                  <a:spLocks noChangeArrowheads="1"/>
                </p:cNvSpPr>
                <p:nvPr/>
              </p:nvSpPr>
              <p:spPr bwMode="auto">
                <a:xfrm>
                  <a:off x="3082" y="2268"/>
                  <a:ext cx="336" cy="330"/>
                </a:xfrm>
                <a:prstGeom prst="rect">
                  <a:avLst/>
                </a:prstGeom>
                <a:noFill/>
                <a:ln w="9525">
                  <a:noFill/>
                  <a:miter lim="800000"/>
                  <a:headEnd/>
                  <a:tailEnd/>
                </a:ln>
              </p:spPr>
              <p:txBody>
                <a:bodyPr wrap="none">
                  <a:spAutoFit/>
                </a:bodyPr>
                <a:lstStyle/>
                <a:p>
                  <a:r>
                    <a:rPr lang="en-US" sz="2800" i="1" dirty="0" err="1">
                      <a:ln>
                        <a:solidFill>
                          <a:schemeClr val="bg1"/>
                        </a:solidFill>
                      </a:ln>
                      <a:solidFill>
                        <a:srgbClr val="FFC000"/>
                      </a:solidFill>
                      <a:latin typeface="Lucida Calligraphy" pitchFamily="66" charset="0"/>
                    </a:rPr>
                    <a:t>M</a:t>
                  </a:r>
                  <a:r>
                    <a:rPr lang="en-US" sz="2800" i="1" baseline="-25000" dirty="0" err="1">
                      <a:ln>
                        <a:solidFill>
                          <a:schemeClr val="bg1"/>
                        </a:solidFill>
                      </a:ln>
                      <a:solidFill>
                        <a:srgbClr val="FFC000"/>
                      </a:solidFill>
                    </a:rPr>
                    <a:t>2</a:t>
                  </a:r>
                  <a:endParaRPr lang="en-US" sz="2800" i="1" dirty="0">
                    <a:ln>
                      <a:solidFill>
                        <a:schemeClr val="bg1"/>
                      </a:solidFill>
                    </a:ln>
                    <a:solidFill>
                      <a:srgbClr val="FFC000"/>
                    </a:solidFill>
                    <a:latin typeface="Lucida Calligraphy" pitchFamily="66" charset="0"/>
                  </a:endParaRPr>
                </a:p>
              </p:txBody>
            </p:sp>
            <p:sp>
              <p:nvSpPr>
                <p:cNvPr id="50193" name="Text Box 22"/>
                <p:cNvSpPr txBox="1">
                  <a:spLocks noChangeArrowheads="1"/>
                </p:cNvSpPr>
                <p:nvPr/>
              </p:nvSpPr>
              <p:spPr bwMode="auto">
                <a:xfrm>
                  <a:off x="3081" y="2592"/>
                  <a:ext cx="319" cy="330"/>
                </a:xfrm>
                <a:prstGeom prst="rect">
                  <a:avLst/>
                </a:prstGeom>
                <a:noFill/>
                <a:ln w="9525">
                  <a:noFill/>
                  <a:miter lim="800000"/>
                  <a:headEnd/>
                  <a:tailEnd/>
                </a:ln>
              </p:spPr>
              <p:txBody>
                <a:bodyPr wrap="none">
                  <a:spAutoFit/>
                </a:bodyPr>
                <a:lstStyle/>
                <a:p>
                  <a:r>
                    <a:rPr lang="en-US" sz="2800" i="1">
                      <a:ln>
                        <a:solidFill>
                          <a:schemeClr val="bg1"/>
                        </a:solidFill>
                      </a:ln>
                      <a:solidFill>
                        <a:srgbClr val="FFC000"/>
                      </a:solidFill>
                      <a:latin typeface="Lucida Calligraphy" pitchFamily="66" charset="0"/>
                    </a:rPr>
                    <a:t>M</a:t>
                  </a:r>
                  <a:r>
                    <a:rPr lang="en-US" sz="2800" i="1" baseline="-25000">
                      <a:ln>
                        <a:solidFill>
                          <a:schemeClr val="bg1"/>
                        </a:solidFill>
                      </a:ln>
                      <a:solidFill>
                        <a:srgbClr val="FFC000"/>
                      </a:solidFill>
                    </a:rPr>
                    <a:t>1</a:t>
                  </a:r>
                  <a:endParaRPr lang="en-US" sz="2800" i="1">
                    <a:ln>
                      <a:solidFill>
                        <a:schemeClr val="bg1"/>
                      </a:solidFill>
                    </a:ln>
                    <a:solidFill>
                      <a:srgbClr val="FFC000"/>
                    </a:solidFill>
                    <a:latin typeface="Lucida Calligraphy" pitchFamily="66" charset="0"/>
                  </a:endParaRPr>
                </a:p>
              </p:txBody>
            </p:sp>
          </p:grpSp>
          <p:sp>
            <p:nvSpPr>
              <p:cNvPr id="50189" name="Text Box 25"/>
              <p:cNvSpPr txBox="1">
                <a:spLocks noChangeArrowheads="1"/>
              </p:cNvSpPr>
              <p:nvPr/>
            </p:nvSpPr>
            <p:spPr bwMode="auto">
              <a:xfrm>
                <a:off x="3373" y="816"/>
                <a:ext cx="289" cy="834"/>
              </a:xfrm>
              <a:prstGeom prst="rect">
                <a:avLst/>
              </a:prstGeom>
              <a:noFill/>
              <a:ln w="9525">
                <a:noFill/>
                <a:miter lim="800000"/>
                <a:headEnd/>
                <a:tailEnd/>
              </a:ln>
            </p:spPr>
            <p:txBody>
              <a:bodyPr wrap="square">
                <a:spAutoFit/>
              </a:bodyPr>
              <a:lstStyle/>
              <a:p>
                <a:r>
                  <a:rPr lang="en-US" sz="8000" dirty="0">
                    <a:ln>
                      <a:solidFill>
                        <a:schemeClr val="bg1"/>
                      </a:solidFill>
                    </a:ln>
                    <a:solidFill>
                      <a:srgbClr val="C00000"/>
                    </a:solidFill>
                    <a:sym typeface="Symbol" pitchFamily="18" charset="2"/>
                  </a:rPr>
                  <a:t></a:t>
                </a:r>
                <a:endParaRPr lang="en-US" sz="8000" dirty="0">
                  <a:ln>
                    <a:solidFill>
                      <a:schemeClr val="bg1"/>
                    </a:solidFill>
                  </a:ln>
                  <a:solidFill>
                    <a:srgbClr val="C00000"/>
                  </a:solidFill>
                </a:endParaRPr>
              </a:p>
            </p:txBody>
          </p:sp>
          <p:sp>
            <p:nvSpPr>
              <p:cNvPr id="50191" name="Text Box 27"/>
              <p:cNvSpPr txBox="1">
                <a:spLocks noChangeArrowheads="1"/>
              </p:cNvSpPr>
              <p:nvPr/>
            </p:nvSpPr>
            <p:spPr bwMode="auto">
              <a:xfrm>
                <a:off x="2990" y="1058"/>
                <a:ext cx="147" cy="233"/>
              </a:xfrm>
              <a:prstGeom prst="rect">
                <a:avLst/>
              </a:prstGeom>
              <a:noFill/>
              <a:ln w="9525">
                <a:noFill/>
                <a:miter lim="800000"/>
                <a:headEnd/>
                <a:tailEnd/>
              </a:ln>
            </p:spPr>
            <p:txBody>
              <a:bodyPr wrap="none">
                <a:spAutoFit/>
              </a:bodyPr>
              <a:lstStyle/>
              <a:p>
                <a:r>
                  <a:rPr lang="en-US" dirty="0">
                    <a:ln>
                      <a:solidFill>
                        <a:schemeClr val="bg1"/>
                      </a:solidFill>
                    </a:ln>
                    <a:solidFill>
                      <a:srgbClr val="FFC000"/>
                    </a:solidFill>
                  </a:rPr>
                  <a:t>=</a:t>
                </a:r>
              </a:p>
            </p:txBody>
          </p:sp>
        </p:grpSp>
        <p:grpSp>
          <p:nvGrpSpPr>
            <p:cNvPr id="31" name="Group 21"/>
            <p:cNvGrpSpPr>
              <a:grpSpLocks/>
            </p:cNvGrpSpPr>
            <p:nvPr/>
          </p:nvGrpSpPr>
          <p:grpSpPr bwMode="auto">
            <a:xfrm>
              <a:off x="5267942" y="2405657"/>
              <a:ext cx="446617" cy="1017588"/>
              <a:chOff x="2076" y="1897"/>
              <a:chExt cx="211" cy="641"/>
            </a:xfrm>
          </p:grpSpPr>
          <p:sp>
            <p:nvSpPr>
              <p:cNvPr id="39" name="Text Box 13"/>
              <p:cNvSpPr txBox="1">
                <a:spLocks noChangeArrowheads="1"/>
              </p:cNvSpPr>
              <p:nvPr/>
            </p:nvSpPr>
            <p:spPr bwMode="auto">
              <a:xfrm>
                <a:off x="2077" y="1897"/>
                <a:ext cx="185" cy="330"/>
              </a:xfrm>
              <a:prstGeom prst="rect">
                <a:avLst/>
              </a:prstGeom>
              <a:noFill/>
              <a:ln w="9525">
                <a:noFill/>
                <a:miter lim="800000"/>
                <a:headEnd/>
                <a:tailEnd/>
              </a:ln>
            </p:spPr>
            <p:txBody>
              <a:bodyPr wrap="none">
                <a:spAutoFit/>
              </a:bodyPr>
              <a:lstStyle/>
              <a:p>
                <a:r>
                  <a:rPr lang="en-US" sz="2800" b="1" dirty="0" err="1">
                    <a:ln>
                      <a:solidFill>
                        <a:schemeClr val="bg1"/>
                      </a:solidFill>
                    </a:ln>
                    <a:solidFill>
                      <a:srgbClr val="FFC000"/>
                    </a:solidFill>
                    <a:latin typeface="Arial Narrow" pitchFamily="34" charset="0"/>
                  </a:rPr>
                  <a:t>t</a:t>
                </a:r>
                <a:r>
                  <a:rPr lang="en-US" sz="2800" b="1" baseline="-25000" dirty="0" err="1">
                    <a:ln>
                      <a:solidFill>
                        <a:schemeClr val="bg1"/>
                      </a:solidFill>
                    </a:ln>
                    <a:solidFill>
                      <a:srgbClr val="FFC000"/>
                    </a:solidFill>
                    <a:latin typeface="Arial Narrow" pitchFamily="34" charset="0"/>
                  </a:rPr>
                  <a:t>2</a:t>
                </a:r>
                <a:endParaRPr lang="en-US" sz="2800" b="1" dirty="0">
                  <a:ln>
                    <a:solidFill>
                      <a:schemeClr val="bg1"/>
                    </a:solidFill>
                  </a:ln>
                  <a:solidFill>
                    <a:srgbClr val="FFC000"/>
                  </a:solidFill>
                  <a:latin typeface="Arial Narrow" pitchFamily="34" charset="0"/>
                </a:endParaRPr>
              </a:p>
            </p:txBody>
          </p:sp>
          <p:sp>
            <p:nvSpPr>
              <p:cNvPr id="40" name="Text Box 14"/>
              <p:cNvSpPr txBox="1">
                <a:spLocks noChangeArrowheads="1"/>
              </p:cNvSpPr>
              <p:nvPr/>
            </p:nvSpPr>
            <p:spPr bwMode="auto">
              <a:xfrm>
                <a:off x="2076" y="2208"/>
                <a:ext cx="185" cy="330"/>
              </a:xfrm>
              <a:prstGeom prst="rect">
                <a:avLst/>
              </a:prstGeom>
              <a:noFill/>
              <a:ln w="9525">
                <a:noFill/>
                <a:miter lim="800000"/>
                <a:headEnd/>
                <a:tailEnd/>
              </a:ln>
            </p:spPr>
            <p:txBody>
              <a:bodyPr wrap="none">
                <a:spAutoFit/>
              </a:bodyPr>
              <a:lstStyle/>
              <a:p>
                <a:r>
                  <a:rPr lang="en-US" sz="2800" b="1">
                    <a:ln>
                      <a:solidFill>
                        <a:schemeClr val="bg1"/>
                      </a:solidFill>
                    </a:ln>
                    <a:solidFill>
                      <a:srgbClr val="FFC000"/>
                    </a:solidFill>
                    <a:latin typeface="Arial Narrow" pitchFamily="34" charset="0"/>
                  </a:rPr>
                  <a:t>t</a:t>
                </a:r>
                <a:r>
                  <a:rPr lang="en-US" sz="2800" b="1" baseline="-25000">
                    <a:ln>
                      <a:solidFill>
                        <a:schemeClr val="bg1"/>
                      </a:solidFill>
                    </a:ln>
                    <a:solidFill>
                      <a:srgbClr val="FFC000"/>
                    </a:solidFill>
                    <a:latin typeface="Arial Narrow" pitchFamily="34" charset="0"/>
                  </a:rPr>
                  <a:t>1</a:t>
                </a:r>
                <a:endParaRPr lang="en-US" sz="2800" b="1">
                  <a:ln>
                    <a:solidFill>
                      <a:schemeClr val="bg1"/>
                    </a:solidFill>
                  </a:ln>
                  <a:solidFill>
                    <a:srgbClr val="FFC000"/>
                  </a:solidFill>
                  <a:latin typeface="Arial Narrow" pitchFamily="34" charset="0"/>
                </a:endParaRPr>
              </a:p>
            </p:txBody>
          </p:sp>
          <p:sp>
            <p:nvSpPr>
              <p:cNvPr id="41" name="Line 18"/>
              <p:cNvSpPr>
                <a:spLocks noChangeShapeType="1"/>
              </p:cNvSpPr>
              <p:nvPr/>
            </p:nvSpPr>
            <p:spPr bwMode="auto">
              <a:xfrm>
                <a:off x="2095" y="2265"/>
                <a:ext cx="192" cy="0"/>
              </a:xfrm>
              <a:prstGeom prst="line">
                <a:avLst/>
              </a:prstGeom>
              <a:noFill/>
              <a:ln w="28575">
                <a:solidFill>
                  <a:srgbClr val="C00000"/>
                </a:solidFill>
                <a:round/>
                <a:headEnd/>
                <a:tailEnd/>
              </a:ln>
            </p:spPr>
            <p:txBody>
              <a:bodyPr/>
              <a:lstStyle/>
              <a:p>
                <a:endParaRPr lang="en-US" sz="2800" b="1">
                  <a:ln>
                    <a:solidFill>
                      <a:schemeClr val="bg1"/>
                    </a:solidFill>
                  </a:ln>
                  <a:solidFill>
                    <a:srgbClr val="FFC000"/>
                  </a:solidFill>
                  <a:latin typeface="Arial Narrow" pitchFamily="34" charset="0"/>
                </a:endParaRPr>
              </a:p>
            </p:txBody>
          </p:sp>
        </p:grpSp>
        <p:sp>
          <p:nvSpPr>
            <p:cNvPr id="45" name="Line 14"/>
            <p:cNvSpPr>
              <a:spLocks noChangeShapeType="1"/>
            </p:cNvSpPr>
            <p:nvPr/>
          </p:nvSpPr>
          <p:spPr bwMode="auto">
            <a:xfrm>
              <a:off x="6482211" y="2480246"/>
              <a:ext cx="406400" cy="0"/>
            </a:xfrm>
            <a:prstGeom prst="line">
              <a:avLst/>
            </a:prstGeom>
            <a:noFill/>
            <a:ln w="28575">
              <a:solidFill>
                <a:srgbClr val="C00000"/>
              </a:solidFill>
              <a:round/>
              <a:headEnd/>
              <a:tailEnd/>
            </a:ln>
          </p:spPr>
          <p:txBody>
            <a:bodyPr/>
            <a:lstStyle/>
            <a:p>
              <a:endParaRPr lang="en-US">
                <a:ln>
                  <a:solidFill>
                    <a:schemeClr val="bg1"/>
                  </a:solidFill>
                </a:ln>
                <a:solidFill>
                  <a:srgbClr val="FFC000"/>
                </a:solidFill>
              </a:endParaRPr>
            </a:p>
          </p:txBody>
        </p:sp>
        <p:sp>
          <p:nvSpPr>
            <p:cNvPr id="46" name="Line 14"/>
            <p:cNvSpPr>
              <a:spLocks noChangeShapeType="1"/>
            </p:cNvSpPr>
            <p:nvPr/>
          </p:nvSpPr>
          <p:spPr bwMode="auto">
            <a:xfrm>
              <a:off x="6501261" y="3000946"/>
              <a:ext cx="406400" cy="0"/>
            </a:xfrm>
            <a:prstGeom prst="line">
              <a:avLst/>
            </a:prstGeom>
            <a:noFill/>
            <a:ln w="28575">
              <a:solidFill>
                <a:srgbClr val="C00000"/>
              </a:solidFill>
              <a:round/>
              <a:headEnd/>
              <a:tailEnd/>
            </a:ln>
          </p:spPr>
          <p:txBody>
            <a:bodyPr/>
            <a:lstStyle/>
            <a:p>
              <a:endParaRPr lang="en-US">
                <a:ln>
                  <a:solidFill>
                    <a:schemeClr val="bg1"/>
                  </a:solidFill>
                </a:ln>
                <a:solidFill>
                  <a:srgbClr val="FFC000"/>
                </a:solidFill>
              </a:endParaRPr>
            </a:p>
          </p:txBody>
        </p:sp>
        <p:sp>
          <p:nvSpPr>
            <p:cNvPr id="47" name="Text Box 27"/>
            <p:cNvSpPr txBox="1">
              <a:spLocks noChangeArrowheads="1"/>
            </p:cNvSpPr>
            <p:nvPr/>
          </p:nvSpPr>
          <p:spPr bwMode="auto">
            <a:xfrm>
              <a:off x="5711744" y="2778695"/>
              <a:ext cx="311150" cy="369888"/>
            </a:xfrm>
            <a:prstGeom prst="rect">
              <a:avLst/>
            </a:prstGeom>
            <a:noFill/>
            <a:ln w="9525">
              <a:noFill/>
              <a:miter lim="800000"/>
              <a:headEnd/>
              <a:tailEnd/>
            </a:ln>
          </p:spPr>
          <p:txBody>
            <a:bodyPr wrap="none">
              <a:spAutoFit/>
            </a:bodyPr>
            <a:lstStyle/>
            <a:p>
              <a:r>
                <a:rPr lang="en-US" dirty="0">
                  <a:ln>
                    <a:solidFill>
                      <a:schemeClr val="bg1"/>
                    </a:solidFill>
                  </a:ln>
                  <a:solidFill>
                    <a:srgbClr val="FFC000"/>
                  </a:solidFill>
                </a:rPr>
                <a:t>=</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0" name="Text Box 30"/>
          <p:cNvSpPr txBox="1">
            <a:spLocks noChangeArrowheads="1"/>
          </p:cNvSpPr>
          <p:nvPr/>
        </p:nvSpPr>
        <p:spPr bwMode="auto">
          <a:xfrm>
            <a:off x="304800" y="1298121"/>
            <a:ext cx="11887200" cy="369332"/>
          </a:xfrm>
          <a:prstGeom prst="rect">
            <a:avLst/>
          </a:prstGeom>
          <a:noFill/>
          <a:ln w="9525">
            <a:noFill/>
            <a:miter lim="800000"/>
            <a:headEnd/>
            <a:tailEnd/>
          </a:ln>
        </p:spPr>
        <p:txBody>
          <a:bodyPr>
            <a:spAutoFit/>
          </a:bodyPr>
          <a:lstStyle/>
          <a:p>
            <a:pPr algn="l">
              <a:spcBef>
                <a:spcPct val="50000"/>
              </a:spcBef>
            </a:pPr>
            <a:endParaRPr lang="en-US" dirty="0">
              <a:solidFill>
                <a:schemeClr val="accent2"/>
              </a:solidFill>
            </a:endParaRPr>
          </a:p>
        </p:txBody>
      </p:sp>
      <p:sp>
        <p:nvSpPr>
          <p:cNvPr id="51232" name="Text Box 32"/>
          <p:cNvSpPr txBox="1">
            <a:spLocks noChangeArrowheads="1"/>
          </p:cNvSpPr>
          <p:nvPr/>
        </p:nvSpPr>
        <p:spPr bwMode="auto">
          <a:xfrm>
            <a:off x="8694058" y="2880859"/>
            <a:ext cx="1701107" cy="523220"/>
          </a:xfrm>
          <a:prstGeom prst="rect">
            <a:avLst/>
          </a:prstGeom>
          <a:noFill/>
          <a:ln w="9525">
            <a:noFill/>
            <a:miter lim="800000"/>
            <a:headEnd/>
            <a:tailEnd/>
          </a:ln>
        </p:spPr>
        <p:txBody>
          <a:bodyPr wrap="none">
            <a:spAutoFit/>
          </a:bodyPr>
          <a:lstStyle/>
          <a:p>
            <a:pPr algn="l"/>
            <a:r>
              <a:rPr lang="en-US" sz="2800" b="1" dirty="0" err="1">
                <a:solidFill>
                  <a:schemeClr val="accent6">
                    <a:lumMod val="50000"/>
                  </a:schemeClr>
                </a:solidFill>
                <a:latin typeface="Arial Narrow" pitchFamily="34" charset="0"/>
              </a:rPr>
              <a:t>r</a:t>
            </a:r>
            <a:r>
              <a:rPr lang="en-US" sz="2800" b="1" baseline="-25000" dirty="0" err="1">
                <a:solidFill>
                  <a:schemeClr val="accent6">
                    <a:lumMod val="50000"/>
                  </a:schemeClr>
                </a:solidFill>
                <a:latin typeface="Arial Narrow" pitchFamily="34" charset="0"/>
              </a:rPr>
              <a:t>1</a:t>
            </a:r>
            <a:r>
              <a:rPr lang="en-US" sz="2800" b="1" dirty="0">
                <a:solidFill>
                  <a:schemeClr val="accent6">
                    <a:lumMod val="50000"/>
                  </a:schemeClr>
                </a:solidFill>
                <a:latin typeface="Arial Narrow" pitchFamily="34" charset="0"/>
              </a:rPr>
              <a:t> = 3.3 x </a:t>
            </a:r>
            <a:r>
              <a:rPr lang="en-US" sz="2800" b="1" dirty="0" err="1">
                <a:solidFill>
                  <a:schemeClr val="accent6">
                    <a:lumMod val="50000"/>
                  </a:schemeClr>
                </a:solidFill>
                <a:latin typeface="Arial Narrow" pitchFamily="34" charset="0"/>
              </a:rPr>
              <a:t>r</a:t>
            </a:r>
            <a:r>
              <a:rPr lang="en-US" sz="2800" b="1" baseline="-25000" dirty="0" err="1">
                <a:solidFill>
                  <a:schemeClr val="accent6">
                    <a:lumMod val="50000"/>
                  </a:schemeClr>
                </a:solidFill>
                <a:latin typeface="Arial Narrow" pitchFamily="34" charset="0"/>
              </a:rPr>
              <a:t>2</a:t>
            </a:r>
            <a:endParaRPr lang="en-US" sz="2800" b="1" dirty="0">
              <a:solidFill>
                <a:schemeClr val="accent6">
                  <a:lumMod val="50000"/>
                </a:schemeClr>
              </a:solidFill>
              <a:latin typeface="Arial Narrow" pitchFamily="34" charset="0"/>
            </a:endParaRPr>
          </a:p>
        </p:txBody>
      </p:sp>
      <p:sp>
        <p:nvSpPr>
          <p:cNvPr id="51233" name="Text Box 33"/>
          <p:cNvSpPr txBox="1">
            <a:spLocks noChangeArrowheads="1"/>
          </p:cNvSpPr>
          <p:nvPr/>
        </p:nvSpPr>
        <p:spPr bwMode="auto">
          <a:xfrm>
            <a:off x="8708571" y="3643086"/>
            <a:ext cx="2238113" cy="523220"/>
          </a:xfrm>
          <a:prstGeom prst="rect">
            <a:avLst/>
          </a:prstGeom>
          <a:noFill/>
          <a:ln w="9525">
            <a:noFill/>
            <a:miter lim="800000"/>
            <a:headEnd/>
            <a:tailEnd/>
          </a:ln>
        </p:spPr>
        <p:txBody>
          <a:bodyPr wrap="none">
            <a:spAutoFit/>
          </a:bodyPr>
          <a:lstStyle/>
          <a:p>
            <a:r>
              <a:rPr lang="en-US" sz="2800" b="1" i="1" dirty="0" err="1" smtClean="0">
                <a:solidFill>
                  <a:schemeClr val="accent6">
                    <a:lumMod val="50000"/>
                  </a:schemeClr>
                </a:solidFill>
                <a:latin typeface="Lucida Calligraphy" pitchFamily="66" charset="0"/>
              </a:rPr>
              <a:t>M</a:t>
            </a:r>
            <a:r>
              <a:rPr lang="en-US" sz="2800" b="1" baseline="-25000" dirty="0" err="1" smtClean="0">
                <a:solidFill>
                  <a:schemeClr val="accent6">
                    <a:lumMod val="50000"/>
                  </a:schemeClr>
                </a:solidFill>
                <a:latin typeface="Arial Narrow" pitchFamily="34" charset="0"/>
              </a:rPr>
              <a:t>1</a:t>
            </a:r>
            <a:r>
              <a:rPr lang="en-US" sz="2800" b="1" dirty="0" smtClean="0">
                <a:solidFill>
                  <a:schemeClr val="accent6">
                    <a:lumMod val="50000"/>
                  </a:schemeClr>
                </a:solidFill>
                <a:latin typeface="Arial Narrow" pitchFamily="34" charset="0"/>
              </a:rPr>
              <a:t> </a:t>
            </a:r>
            <a:r>
              <a:rPr lang="en-US" sz="2800" b="1" dirty="0">
                <a:solidFill>
                  <a:schemeClr val="accent6">
                    <a:lumMod val="50000"/>
                  </a:schemeClr>
                </a:solidFill>
                <a:latin typeface="Arial Narrow" pitchFamily="34" charset="0"/>
              </a:rPr>
              <a:t>= 16 g/mol</a:t>
            </a:r>
            <a:endParaRPr lang="en-US" sz="2800" b="1" i="1" dirty="0">
              <a:solidFill>
                <a:schemeClr val="accent6">
                  <a:lumMod val="50000"/>
                </a:schemeClr>
              </a:solidFill>
              <a:latin typeface="Arial Narrow" pitchFamily="34" charset="0"/>
            </a:endParaRPr>
          </a:p>
        </p:txBody>
      </p:sp>
      <p:grpSp>
        <p:nvGrpSpPr>
          <p:cNvPr id="9" name="Group 51"/>
          <p:cNvGrpSpPr>
            <a:grpSpLocks/>
          </p:cNvGrpSpPr>
          <p:nvPr/>
        </p:nvGrpSpPr>
        <p:grpSpPr bwMode="auto">
          <a:xfrm>
            <a:off x="3338286" y="3794585"/>
            <a:ext cx="2644613" cy="1050926"/>
            <a:chOff x="2246" y="3124"/>
            <a:chExt cx="1894" cy="662"/>
          </a:xfrm>
        </p:grpSpPr>
        <p:sp>
          <p:nvSpPr>
            <p:cNvPr id="51213" name="Text Box 34"/>
            <p:cNvSpPr txBox="1">
              <a:spLocks noChangeArrowheads="1"/>
            </p:cNvSpPr>
            <p:nvPr/>
          </p:nvSpPr>
          <p:spPr bwMode="auto">
            <a:xfrm>
              <a:off x="2246" y="3304"/>
              <a:ext cx="749" cy="330"/>
            </a:xfrm>
            <a:prstGeom prst="rect">
              <a:avLst/>
            </a:prstGeom>
            <a:noFill/>
            <a:ln w="9525">
              <a:noFill/>
              <a:miter lim="800000"/>
              <a:headEnd/>
              <a:tailEnd/>
            </a:ln>
          </p:spPr>
          <p:txBody>
            <a:bodyPr wrap="none">
              <a:spAutoFit/>
            </a:bodyPr>
            <a:lstStyle/>
            <a:p>
              <a:pPr algn="l"/>
              <a:r>
                <a:rPr lang="en-US" sz="2800" b="1" i="1" dirty="0" err="1">
                  <a:solidFill>
                    <a:schemeClr val="accent6">
                      <a:lumMod val="50000"/>
                    </a:schemeClr>
                  </a:solidFill>
                  <a:latin typeface="Lucida Calligraphy" pitchFamily="66" charset="0"/>
                </a:rPr>
                <a:t>M</a:t>
              </a:r>
              <a:r>
                <a:rPr lang="en-US" sz="2800" b="1" baseline="-25000" dirty="0" err="1">
                  <a:solidFill>
                    <a:schemeClr val="accent6">
                      <a:lumMod val="50000"/>
                    </a:schemeClr>
                  </a:solidFill>
                  <a:latin typeface="Arial Narrow" pitchFamily="34" charset="0"/>
                </a:rPr>
                <a:t>2</a:t>
              </a:r>
              <a:r>
                <a:rPr lang="en-US" sz="2800" b="1" dirty="0">
                  <a:solidFill>
                    <a:schemeClr val="accent6">
                      <a:lumMod val="50000"/>
                    </a:schemeClr>
                  </a:solidFill>
                  <a:latin typeface="Arial Narrow" pitchFamily="34" charset="0"/>
                </a:rPr>
                <a:t> = </a:t>
              </a:r>
            </a:p>
          </p:txBody>
        </p:sp>
        <p:grpSp>
          <p:nvGrpSpPr>
            <p:cNvPr id="10" name="Group 35"/>
            <p:cNvGrpSpPr>
              <a:grpSpLocks/>
            </p:cNvGrpSpPr>
            <p:nvPr/>
          </p:nvGrpSpPr>
          <p:grpSpPr bwMode="auto">
            <a:xfrm>
              <a:off x="3012" y="3145"/>
              <a:ext cx="222" cy="641"/>
              <a:chOff x="826" y="1753"/>
              <a:chExt cx="222" cy="641"/>
            </a:xfrm>
          </p:grpSpPr>
          <p:sp>
            <p:nvSpPr>
              <p:cNvPr id="51219" name="Text Box 36"/>
              <p:cNvSpPr txBox="1">
                <a:spLocks noChangeArrowheads="1"/>
              </p:cNvSpPr>
              <p:nvPr/>
            </p:nvSpPr>
            <p:spPr bwMode="auto">
              <a:xfrm>
                <a:off x="827" y="1753"/>
                <a:ext cx="193" cy="33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r</a:t>
                </a:r>
                <a:r>
                  <a:rPr lang="en-US" sz="2800" b="1" baseline="-25000" dirty="0" err="1">
                    <a:solidFill>
                      <a:schemeClr val="accent6">
                        <a:lumMod val="50000"/>
                      </a:schemeClr>
                    </a:solidFill>
                    <a:latin typeface="Arial Narrow" pitchFamily="34" charset="0"/>
                  </a:rPr>
                  <a:t>1</a:t>
                </a:r>
                <a:endParaRPr lang="en-US" sz="2800" b="1" dirty="0">
                  <a:solidFill>
                    <a:schemeClr val="accent6">
                      <a:lumMod val="50000"/>
                    </a:schemeClr>
                  </a:solidFill>
                  <a:latin typeface="Arial Narrow" pitchFamily="34" charset="0"/>
                </a:endParaRPr>
              </a:p>
            </p:txBody>
          </p:sp>
          <p:sp>
            <p:nvSpPr>
              <p:cNvPr id="51220" name="Text Box 37"/>
              <p:cNvSpPr txBox="1">
                <a:spLocks noChangeArrowheads="1"/>
              </p:cNvSpPr>
              <p:nvPr/>
            </p:nvSpPr>
            <p:spPr bwMode="auto">
              <a:xfrm>
                <a:off x="826" y="2064"/>
                <a:ext cx="193" cy="330"/>
              </a:xfrm>
              <a:prstGeom prst="rect">
                <a:avLst/>
              </a:prstGeom>
              <a:noFill/>
              <a:ln w="9525">
                <a:noFill/>
                <a:miter lim="800000"/>
                <a:headEnd/>
                <a:tailEnd/>
              </a:ln>
            </p:spPr>
            <p:txBody>
              <a:bodyPr wrap="none">
                <a:spAutoFit/>
              </a:bodyPr>
              <a:lstStyle/>
              <a:p>
                <a:r>
                  <a:rPr lang="en-US" sz="2800" b="1" dirty="0" err="1">
                    <a:solidFill>
                      <a:schemeClr val="accent6">
                        <a:lumMod val="50000"/>
                      </a:schemeClr>
                    </a:solidFill>
                    <a:latin typeface="Arial Narrow" pitchFamily="34" charset="0"/>
                  </a:rPr>
                  <a:t>r</a:t>
                </a:r>
                <a:r>
                  <a:rPr lang="en-US" sz="2800" b="1" baseline="-25000" dirty="0" err="1">
                    <a:solidFill>
                      <a:schemeClr val="accent6">
                        <a:lumMod val="50000"/>
                      </a:schemeClr>
                    </a:solidFill>
                    <a:latin typeface="Arial Narrow" pitchFamily="34" charset="0"/>
                  </a:rPr>
                  <a:t>2</a:t>
                </a:r>
                <a:endParaRPr lang="en-US" sz="2800" b="1" dirty="0">
                  <a:solidFill>
                    <a:schemeClr val="accent6">
                      <a:lumMod val="50000"/>
                    </a:schemeClr>
                  </a:solidFill>
                  <a:latin typeface="Arial Narrow" pitchFamily="34" charset="0"/>
                </a:endParaRPr>
              </a:p>
            </p:txBody>
          </p:sp>
          <p:sp>
            <p:nvSpPr>
              <p:cNvPr id="51221" name="Line 38"/>
              <p:cNvSpPr>
                <a:spLocks noChangeShapeType="1"/>
              </p:cNvSpPr>
              <p:nvPr/>
            </p:nvSpPr>
            <p:spPr bwMode="auto">
              <a:xfrm>
                <a:off x="856" y="2052"/>
                <a:ext cx="192" cy="0"/>
              </a:xfrm>
              <a:prstGeom prst="line">
                <a:avLst/>
              </a:prstGeom>
              <a:noFill/>
              <a:ln w="28575">
                <a:solidFill>
                  <a:schemeClr val="tx1"/>
                </a:solidFill>
                <a:round/>
                <a:headEnd/>
                <a:tailEnd/>
              </a:ln>
            </p:spPr>
            <p:txBody>
              <a:bodyPr/>
              <a:lstStyle/>
              <a:p>
                <a:endParaRPr lang="en-US" sz="2800" b="1">
                  <a:solidFill>
                    <a:schemeClr val="accent6">
                      <a:lumMod val="50000"/>
                    </a:schemeClr>
                  </a:solidFill>
                  <a:latin typeface="Arial Narrow" pitchFamily="34" charset="0"/>
                </a:endParaRPr>
              </a:p>
            </p:txBody>
          </p:sp>
        </p:grpSp>
        <p:sp>
          <p:nvSpPr>
            <p:cNvPr id="51215" name="Text Box 39"/>
            <p:cNvSpPr txBox="1">
              <a:spLocks noChangeArrowheads="1"/>
            </p:cNvSpPr>
            <p:nvPr/>
          </p:nvSpPr>
          <p:spPr bwMode="auto">
            <a:xfrm>
              <a:off x="2880" y="3131"/>
              <a:ext cx="198" cy="582"/>
            </a:xfrm>
            <a:prstGeom prst="rect">
              <a:avLst/>
            </a:prstGeom>
            <a:noFill/>
            <a:ln w="9525">
              <a:noFill/>
              <a:miter lim="800000"/>
              <a:headEnd/>
              <a:tailEnd/>
            </a:ln>
          </p:spPr>
          <p:txBody>
            <a:bodyPr wrap="square">
              <a:spAutoFit/>
            </a:bodyPr>
            <a:lstStyle/>
            <a:p>
              <a:pPr algn="l"/>
              <a:r>
                <a:rPr lang="en-US" sz="5400" b="1" dirty="0">
                  <a:solidFill>
                    <a:schemeClr val="accent6">
                      <a:lumMod val="50000"/>
                    </a:schemeClr>
                  </a:solidFill>
                  <a:latin typeface="Arial Narrow" pitchFamily="34" charset="0"/>
                </a:rPr>
                <a:t>(</a:t>
              </a:r>
            </a:p>
          </p:txBody>
        </p:sp>
        <p:sp>
          <p:nvSpPr>
            <p:cNvPr id="51216" name="Text Box 40"/>
            <p:cNvSpPr txBox="1">
              <a:spLocks noChangeArrowheads="1"/>
            </p:cNvSpPr>
            <p:nvPr/>
          </p:nvSpPr>
          <p:spPr bwMode="auto">
            <a:xfrm>
              <a:off x="3174" y="3126"/>
              <a:ext cx="268" cy="582"/>
            </a:xfrm>
            <a:prstGeom prst="rect">
              <a:avLst/>
            </a:prstGeom>
            <a:noFill/>
            <a:ln w="9525">
              <a:noFill/>
              <a:miter lim="800000"/>
              <a:headEnd/>
              <a:tailEnd/>
            </a:ln>
          </p:spPr>
          <p:txBody>
            <a:bodyPr wrap="none">
              <a:spAutoFit/>
            </a:bodyPr>
            <a:lstStyle/>
            <a:p>
              <a:pPr algn="l"/>
              <a:r>
                <a:rPr lang="en-US" sz="5400" b="1" dirty="0">
                  <a:solidFill>
                    <a:schemeClr val="accent6">
                      <a:lumMod val="50000"/>
                    </a:schemeClr>
                  </a:solidFill>
                  <a:latin typeface="Arial Narrow" pitchFamily="34" charset="0"/>
                </a:rPr>
                <a:t>)</a:t>
              </a:r>
            </a:p>
          </p:txBody>
        </p:sp>
        <p:sp>
          <p:nvSpPr>
            <p:cNvPr id="51217" name="Text Box 41"/>
            <p:cNvSpPr txBox="1">
              <a:spLocks noChangeArrowheads="1"/>
            </p:cNvSpPr>
            <p:nvPr/>
          </p:nvSpPr>
          <p:spPr bwMode="auto">
            <a:xfrm>
              <a:off x="3286" y="3124"/>
              <a:ext cx="216" cy="252"/>
            </a:xfrm>
            <a:prstGeom prst="rect">
              <a:avLst/>
            </a:prstGeom>
            <a:noFill/>
            <a:ln w="9525">
              <a:noFill/>
              <a:miter lim="800000"/>
              <a:headEnd/>
              <a:tailEnd/>
            </a:ln>
          </p:spPr>
          <p:txBody>
            <a:bodyPr wrap="none">
              <a:spAutoFit/>
            </a:bodyPr>
            <a:lstStyle/>
            <a:p>
              <a:pPr algn="l"/>
              <a:r>
                <a:rPr lang="en-US" sz="2000" b="1" dirty="0">
                  <a:solidFill>
                    <a:schemeClr val="accent6">
                      <a:lumMod val="50000"/>
                    </a:schemeClr>
                  </a:solidFill>
                  <a:latin typeface="Arial Narrow" pitchFamily="34" charset="0"/>
                </a:rPr>
                <a:t>2</a:t>
              </a:r>
            </a:p>
          </p:txBody>
        </p:sp>
        <p:sp>
          <p:nvSpPr>
            <p:cNvPr id="51218" name="Text Box 42"/>
            <p:cNvSpPr txBox="1">
              <a:spLocks noChangeArrowheads="1"/>
            </p:cNvSpPr>
            <p:nvPr/>
          </p:nvSpPr>
          <p:spPr bwMode="auto">
            <a:xfrm>
              <a:off x="3456" y="3290"/>
              <a:ext cx="684" cy="330"/>
            </a:xfrm>
            <a:prstGeom prst="rect">
              <a:avLst/>
            </a:prstGeom>
            <a:noFill/>
            <a:ln w="9525">
              <a:noFill/>
              <a:miter lim="800000"/>
              <a:headEnd/>
              <a:tailEnd/>
            </a:ln>
          </p:spPr>
          <p:txBody>
            <a:bodyPr wrap="none">
              <a:spAutoFit/>
            </a:bodyPr>
            <a:lstStyle/>
            <a:p>
              <a:r>
                <a:rPr lang="en-US" sz="2800" b="1" dirty="0">
                  <a:solidFill>
                    <a:schemeClr val="accent6">
                      <a:lumMod val="50000"/>
                    </a:schemeClr>
                  </a:solidFill>
                  <a:latin typeface="Arial Narrow" pitchFamily="34" charset="0"/>
                </a:rPr>
                <a:t>x </a:t>
              </a:r>
              <a:r>
                <a:rPr lang="en-US" sz="2800" b="1" i="1" dirty="0" err="1" smtClean="0">
                  <a:solidFill>
                    <a:schemeClr val="accent6">
                      <a:lumMod val="50000"/>
                    </a:schemeClr>
                  </a:solidFill>
                  <a:latin typeface="Lucida Calligraphy" pitchFamily="66" charset="0"/>
                </a:rPr>
                <a:t>M</a:t>
              </a:r>
              <a:r>
                <a:rPr lang="en-US" sz="2800" b="1" baseline="-25000" dirty="0" err="1" smtClean="0">
                  <a:solidFill>
                    <a:schemeClr val="accent6">
                      <a:lumMod val="50000"/>
                    </a:schemeClr>
                  </a:solidFill>
                  <a:latin typeface="Arial Narrow" pitchFamily="34" charset="0"/>
                </a:rPr>
                <a:t>1</a:t>
              </a:r>
              <a:endParaRPr lang="en-US" sz="2800" b="1" baseline="-25000" dirty="0">
                <a:solidFill>
                  <a:schemeClr val="accent6">
                    <a:lumMod val="50000"/>
                  </a:schemeClr>
                </a:solidFill>
                <a:latin typeface="Arial Narrow" pitchFamily="34" charset="0"/>
              </a:endParaRPr>
            </a:p>
          </p:txBody>
        </p:sp>
      </p:grpSp>
      <p:sp>
        <p:nvSpPr>
          <p:cNvPr id="51252" name="Text Box 52"/>
          <p:cNvSpPr txBox="1">
            <a:spLocks noChangeArrowheads="1"/>
          </p:cNvSpPr>
          <p:nvPr/>
        </p:nvSpPr>
        <p:spPr bwMode="auto">
          <a:xfrm>
            <a:off x="3769786" y="4957991"/>
            <a:ext cx="3039615" cy="523220"/>
          </a:xfrm>
          <a:prstGeom prst="rect">
            <a:avLst/>
          </a:prstGeom>
          <a:noFill/>
          <a:ln w="9525">
            <a:noFill/>
            <a:miter lim="800000"/>
            <a:headEnd/>
            <a:tailEnd/>
          </a:ln>
        </p:spPr>
        <p:txBody>
          <a:bodyPr wrap="none">
            <a:spAutoFit/>
          </a:bodyPr>
          <a:lstStyle/>
          <a:p>
            <a:pPr algn="l"/>
            <a:r>
              <a:rPr lang="en-US" sz="2800" b="1" dirty="0">
                <a:solidFill>
                  <a:schemeClr val="accent6">
                    <a:lumMod val="50000"/>
                  </a:schemeClr>
                </a:solidFill>
                <a:latin typeface="Arial Narrow" pitchFamily="34" charset="0"/>
              </a:rPr>
              <a:t>= </a:t>
            </a:r>
            <a:r>
              <a:rPr lang="en-US" sz="2800" b="1" dirty="0" smtClean="0">
                <a:solidFill>
                  <a:schemeClr val="accent6">
                    <a:lumMod val="50000"/>
                  </a:schemeClr>
                </a:solidFill>
                <a:latin typeface="Arial Narrow" pitchFamily="34" charset="0"/>
              </a:rPr>
              <a:t> (</a:t>
            </a:r>
            <a:r>
              <a:rPr lang="en-US" sz="2800" b="1" dirty="0">
                <a:solidFill>
                  <a:schemeClr val="accent6">
                    <a:lumMod val="50000"/>
                  </a:schemeClr>
                </a:solidFill>
                <a:latin typeface="Arial Narrow" pitchFamily="34" charset="0"/>
              </a:rPr>
              <a:t>3.3)</a:t>
            </a:r>
            <a:r>
              <a:rPr lang="en-US" sz="2800" b="1" baseline="30000" dirty="0">
                <a:solidFill>
                  <a:schemeClr val="accent6">
                    <a:lumMod val="50000"/>
                  </a:schemeClr>
                </a:solidFill>
                <a:latin typeface="Arial Narrow" pitchFamily="34" charset="0"/>
              </a:rPr>
              <a:t>2</a:t>
            </a:r>
            <a:r>
              <a:rPr lang="en-US" sz="2800" b="1" dirty="0">
                <a:solidFill>
                  <a:schemeClr val="accent6">
                    <a:lumMod val="50000"/>
                  </a:schemeClr>
                </a:solidFill>
                <a:latin typeface="Arial Narrow" pitchFamily="34" charset="0"/>
              </a:rPr>
              <a:t> x 16 = 174.2 </a:t>
            </a:r>
          </a:p>
        </p:txBody>
      </p:sp>
      <p:sp>
        <p:nvSpPr>
          <p:cNvPr id="51253" name="Text Box 53"/>
          <p:cNvSpPr txBox="1">
            <a:spLocks noChangeArrowheads="1"/>
          </p:cNvSpPr>
          <p:nvPr/>
        </p:nvSpPr>
        <p:spPr bwMode="auto">
          <a:xfrm>
            <a:off x="3396344" y="5512488"/>
            <a:ext cx="2903359" cy="523220"/>
          </a:xfrm>
          <a:prstGeom prst="rect">
            <a:avLst/>
          </a:prstGeom>
          <a:noFill/>
          <a:ln w="9525">
            <a:noFill/>
            <a:miter lim="800000"/>
            <a:headEnd/>
            <a:tailEnd/>
          </a:ln>
        </p:spPr>
        <p:txBody>
          <a:bodyPr wrap="none">
            <a:spAutoFit/>
          </a:bodyPr>
          <a:lstStyle/>
          <a:p>
            <a:pPr algn="l"/>
            <a:r>
              <a:rPr lang="en-US" sz="2800" b="1" dirty="0">
                <a:solidFill>
                  <a:schemeClr val="accent6">
                    <a:lumMod val="50000"/>
                  </a:schemeClr>
                </a:solidFill>
                <a:latin typeface="Arial Narrow" pitchFamily="34" charset="0"/>
              </a:rPr>
              <a:t>58.7 + </a:t>
            </a:r>
            <a:r>
              <a:rPr lang="en-US" sz="2800" b="1" i="1" dirty="0">
                <a:solidFill>
                  <a:schemeClr val="accent6">
                    <a:lumMod val="50000"/>
                  </a:schemeClr>
                </a:solidFill>
                <a:latin typeface="Arial Narrow" pitchFamily="34" charset="0"/>
              </a:rPr>
              <a:t>x </a:t>
            </a:r>
            <a:r>
              <a:rPr lang="en-US" sz="2800" b="1" dirty="0">
                <a:solidFill>
                  <a:schemeClr val="accent6">
                    <a:lumMod val="50000"/>
                  </a:schemeClr>
                </a:solidFill>
                <a:latin typeface="Arial Narrow" pitchFamily="34" charset="0"/>
                <a:cs typeface="Arial" charset="0"/>
              </a:rPr>
              <a:t>• 28 = 174.2</a:t>
            </a:r>
            <a:endParaRPr lang="en-US" sz="2800" b="1" dirty="0">
              <a:solidFill>
                <a:schemeClr val="accent6">
                  <a:lumMod val="50000"/>
                </a:schemeClr>
              </a:solidFill>
              <a:latin typeface="Arial Narrow" pitchFamily="34" charset="0"/>
            </a:endParaRPr>
          </a:p>
        </p:txBody>
      </p:sp>
      <p:sp>
        <p:nvSpPr>
          <p:cNvPr id="51254" name="Text Box 54"/>
          <p:cNvSpPr txBox="1">
            <a:spLocks noChangeArrowheads="1"/>
          </p:cNvSpPr>
          <p:nvPr/>
        </p:nvSpPr>
        <p:spPr bwMode="auto">
          <a:xfrm>
            <a:off x="3512458" y="6029986"/>
            <a:ext cx="1590500" cy="523220"/>
          </a:xfrm>
          <a:prstGeom prst="rect">
            <a:avLst/>
          </a:prstGeom>
          <a:noFill/>
          <a:ln w="9525">
            <a:noFill/>
            <a:miter lim="800000"/>
            <a:headEnd/>
            <a:tailEnd/>
          </a:ln>
        </p:spPr>
        <p:txBody>
          <a:bodyPr wrap="none">
            <a:spAutoFit/>
          </a:bodyPr>
          <a:lstStyle/>
          <a:p>
            <a:pPr algn="l"/>
            <a:r>
              <a:rPr lang="en-US" sz="2800" b="1" i="1" dirty="0">
                <a:solidFill>
                  <a:schemeClr val="accent6">
                    <a:lumMod val="50000"/>
                  </a:schemeClr>
                </a:solidFill>
                <a:latin typeface="Arial Narrow" pitchFamily="34" charset="0"/>
              </a:rPr>
              <a:t>x</a:t>
            </a:r>
            <a:r>
              <a:rPr lang="en-US" sz="2800" b="1" dirty="0">
                <a:solidFill>
                  <a:schemeClr val="accent6">
                    <a:lumMod val="50000"/>
                  </a:schemeClr>
                </a:solidFill>
                <a:latin typeface="Arial Narrow" pitchFamily="34" charset="0"/>
              </a:rPr>
              <a:t> = 4.1 </a:t>
            </a:r>
            <a:r>
              <a:rPr lang="en-US" sz="2800" b="1" dirty="0">
                <a:solidFill>
                  <a:schemeClr val="accent6">
                    <a:lumMod val="50000"/>
                  </a:schemeClr>
                </a:solidFill>
                <a:latin typeface="Arial Narrow" pitchFamily="34" charset="0"/>
                <a:cs typeface="Arial" charset="0"/>
              </a:rPr>
              <a:t>~ 4</a:t>
            </a:r>
            <a:endParaRPr lang="en-US" sz="2800" b="1" i="1" dirty="0">
              <a:solidFill>
                <a:schemeClr val="accent6">
                  <a:lumMod val="50000"/>
                </a:schemeClr>
              </a:solidFill>
              <a:latin typeface="Arial Narrow" pitchFamily="34" charset="0"/>
            </a:endParaRPr>
          </a:p>
        </p:txBody>
      </p:sp>
      <p:sp>
        <p:nvSpPr>
          <p:cNvPr id="39"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Exercise</a:t>
            </a:r>
          </a:p>
        </p:txBody>
      </p:sp>
      <p:sp>
        <p:nvSpPr>
          <p:cNvPr id="40" name="Text Box 3"/>
          <p:cNvSpPr txBox="1">
            <a:spLocks noChangeArrowheads="1"/>
          </p:cNvSpPr>
          <p:nvPr/>
        </p:nvSpPr>
        <p:spPr bwMode="auto">
          <a:xfrm>
            <a:off x="624756" y="1137313"/>
            <a:ext cx="11146329" cy="1384995"/>
          </a:xfrm>
          <a:prstGeom prst="rect">
            <a:avLst/>
          </a:prstGeom>
          <a:noFill/>
          <a:ln w="9525">
            <a:noFill/>
            <a:miter lim="800000"/>
            <a:headEnd/>
            <a:tailEnd/>
          </a:ln>
        </p:spPr>
        <p:txBody>
          <a:bodyPr wrap="square">
            <a:spAutoFit/>
          </a:bodyPr>
          <a:lstStyle/>
          <a:p>
            <a:pPr>
              <a:spcBef>
                <a:spcPct val="50000"/>
              </a:spcBef>
              <a:buClr>
                <a:srgbClr val="FFC000"/>
              </a:buClr>
              <a:buSzPct val="100000"/>
              <a:buFont typeface="Arial" pitchFamily="34" charset="0"/>
              <a:buChar char="•"/>
            </a:pPr>
            <a:r>
              <a:rPr lang="en-SG" sz="2800" b="1" dirty="0" smtClean="0">
                <a:solidFill>
                  <a:schemeClr val="accent6">
                    <a:lumMod val="50000"/>
                  </a:schemeClr>
                </a:solidFill>
                <a:latin typeface="Arial Narrow" pitchFamily="34" charset="0"/>
              </a:rPr>
              <a:t>  Nickel forms a gaseous compound of the formula Ni(CO)</a:t>
            </a:r>
            <a:r>
              <a:rPr lang="en-SG" sz="2800" b="1" baseline="-25000" dirty="0" smtClean="0">
                <a:solidFill>
                  <a:schemeClr val="accent6">
                    <a:lumMod val="50000"/>
                  </a:schemeClr>
                </a:solidFill>
                <a:latin typeface="Arial Narrow" pitchFamily="34" charset="0"/>
              </a:rPr>
              <a:t>x</a:t>
            </a:r>
            <a:r>
              <a:rPr lang="en-SG" sz="2800" b="1" dirty="0" smtClean="0">
                <a:solidFill>
                  <a:schemeClr val="accent6">
                    <a:lumMod val="50000"/>
                  </a:schemeClr>
                </a:solidFill>
                <a:latin typeface="Arial Narrow" pitchFamily="34" charset="0"/>
              </a:rPr>
              <a:t>. What is the value of x given that under the same conditions methane (</a:t>
            </a:r>
            <a:r>
              <a:rPr lang="en-SG" sz="2800" b="1" dirty="0" err="1" smtClean="0">
                <a:solidFill>
                  <a:schemeClr val="accent6">
                    <a:lumMod val="50000"/>
                  </a:schemeClr>
                </a:solidFill>
                <a:latin typeface="Arial Narrow" pitchFamily="34" charset="0"/>
              </a:rPr>
              <a:t>CH</a:t>
            </a:r>
            <a:r>
              <a:rPr lang="en-SG" sz="2800" b="1" baseline="-25000" dirty="0" err="1" smtClean="0">
                <a:solidFill>
                  <a:schemeClr val="accent6">
                    <a:lumMod val="50000"/>
                  </a:schemeClr>
                </a:solidFill>
                <a:latin typeface="Arial Narrow" pitchFamily="34" charset="0"/>
              </a:rPr>
              <a:t>4</a:t>
            </a:r>
            <a:r>
              <a:rPr lang="en-SG" sz="2800" b="1" dirty="0" smtClean="0">
                <a:solidFill>
                  <a:schemeClr val="accent6">
                    <a:lumMod val="50000"/>
                  </a:schemeClr>
                </a:solidFill>
                <a:latin typeface="Arial Narrow" pitchFamily="34" charset="0"/>
              </a:rPr>
              <a:t>) effuses 3.3 times faster than the compound?</a:t>
            </a:r>
          </a:p>
        </p:txBody>
      </p:sp>
      <p:grpSp>
        <p:nvGrpSpPr>
          <p:cNvPr id="59" name="Group 58"/>
          <p:cNvGrpSpPr/>
          <p:nvPr/>
        </p:nvGrpSpPr>
        <p:grpSpPr>
          <a:xfrm>
            <a:off x="3358011" y="2633098"/>
            <a:ext cx="2478617" cy="1323975"/>
            <a:chOff x="4577212" y="2400870"/>
            <a:chExt cx="2478617" cy="1323975"/>
          </a:xfrm>
        </p:grpSpPr>
        <p:grpSp>
          <p:nvGrpSpPr>
            <p:cNvPr id="60" name="Group 31"/>
            <p:cNvGrpSpPr>
              <a:grpSpLocks/>
            </p:cNvGrpSpPr>
            <p:nvPr/>
          </p:nvGrpSpPr>
          <p:grpSpPr bwMode="auto">
            <a:xfrm>
              <a:off x="4577208" y="2400871"/>
              <a:ext cx="2478615" cy="1323976"/>
              <a:chOff x="2775" y="816"/>
              <a:chExt cx="1171" cy="834"/>
            </a:xfrm>
          </p:grpSpPr>
          <p:grpSp>
            <p:nvGrpSpPr>
              <p:cNvPr id="68" name="Group 11"/>
              <p:cNvGrpSpPr>
                <a:grpSpLocks/>
              </p:cNvGrpSpPr>
              <p:nvPr/>
            </p:nvGrpSpPr>
            <p:grpSpPr bwMode="auto">
              <a:xfrm>
                <a:off x="2775" y="827"/>
                <a:ext cx="203" cy="605"/>
                <a:chOff x="817" y="1681"/>
                <a:chExt cx="203" cy="605"/>
              </a:xfrm>
            </p:grpSpPr>
            <p:sp>
              <p:nvSpPr>
                <p:cNvPr id="74" name="Text Box 12"/>
                <p:cNvSpPr txBox="1">
                  <a:spLocks noChangeArrowheads="1"/>
                </p:cNvSpPr>
                <p:nvPr/>
              </p:nvSpPr>
              <p:spPr bwMode="auto">
                <a:xfrm>
                  <a:off x="827" y="1681"/>
                  <a:ext cx="193" cy="330"/>
                </a:xfrm>
                <a:prstGeom prst="rect">
                  <a:avLst/>
                </a:prstGeom>
                <a:noFill/>
                <a:ln w="9525">
                  <a:noFill/>
                  <a:miter lim="800000"/>
                  <a:headEnd/>
                  <a:tailEnd/>
                </a:ln>
              </p:spPr>
              <p:txBody>
                <a:bodyPr wrap="none">
                  <a:spAutoFit/>
                </a:bodyPr>
                <a:lstStyle/>
                <a:p>
                  <a:r>
                    <a:rPr lang="en-US" sz="2800" b="1" dirty="0" err="1">
                      <a:ln>
                        <a:solidFill>
                          <a:schemeClr val="bg1"/>
                        </a:solidFill>
                      </a:ln>
                      <a:solidFill>
                        <a:srgbClr val="FFC000"/>
                      </a:solidFill>
                      <a:latin typeface="Arial Narrow" pitchFamily="34" charset="0"/>
                    </a:rPr>
                    <a:t>r</a:t>
                  </a:r>
                  <a:r>
                    <a:rPr lang="en-US" sz="2800" b="1" baseline="-25000" dirty="0" err="1">
                      <a:ln>
                        <a:solidFill>
                          <a:schemeClr val="bg1"/>
                        </a:solidFill>
                      </a:ln>
                      <a:solidFill>
                        <a:srgbClr val="FFC000"/>
                      </a:solidFill>
                      <a:latin typeface="Arial Narrow" pitchFamily="34" charset="0"/>
                    </a:rPr>
                    <a:t>1</a:t>
                  </a:r>
                  <a:endParaRPr lang="en-US" sz="2800" b="1" dirty="0">
                    <a:ln>
                      <a:solidFill>
                        <a:schemeClr val="bg1"/>
                      </a:solidFill>
                    </a:ln>
                    <a:solidFill>
                      <a:srgbClr val="FFC000"/>
                    </a:solidFill>
                    <a:latin typeface="Arial Narrow" pitchFamily="34" charset="0"/>
                  </a:endParaRPr>
                </a:p>
              </p:txBody>
            </p:sp>
            <p:sp>
              <p:nvSpPr>
                <p:cNvPr id="75" name="Text Box 13"/>
                <p:cNvSpPr txBox="1">
                  <a:spLocks noChangeArrowheads="1"/>
                </p:cNvSpPr>
                <p:nvPr/>
              </p:nvSpPr>
              <p:spPr bwMode="auto">
                <a:xfrm>
                  <a:off x="826" y="1956"/>
                  <a:ext cx="193" cy="330"/>
                </a:xfrm>
                <a:prstGeom prst="rect">
                  <a:avLst/>
                </a:prstGeom>
                <a:noFill/>
                <a:ln w="9525">
                  <a:noFill/>
                  <a:miter lim="800000"/>
                  <a:headEnd/>
                  <a:tailEnd/>
                </a:ln>
              </p:spPr>
              <p:txBody>
                <a:bodyPr wrap="none">
                  <a:spAutoFit/>
                </a:bodyPr>
                <a:lstStyle/>
                <a:p>
                  <a:r>
                    <a:rPr lang="en-US" sz="2800" b="1" dirty="0" err="1">
                      <a:ln>
                        <a:solidFill>
                          <a:schemeClr val="bg1"/>
                        </a:solidFill>
                      </a:ln>
                      <a:solidFill>
                        <a:srgbClr val="FFC000"/>
                      </a:solidFill>
                      <a:latin typeface="Arial Narrow" pitchFamily="34" charset="0"/>
                    </a:rPr>
                    <a:t>r</a:t>
                  </a:r>
                  <a:r>
                    <a:rPr lang="en-US" sz="2800" b="1" baseline="-25000" dirty="0" err="1">
                      <a:ln>
                        <a:solidFill>
                          <a:schemeClr val="bg1"/>
                        </a:solidFill>
                      </a:ln>
                      <a:solidFill>
                        <a:srgbClr val="FFC000"/>
                      </a:solidFill>
                      <a:latin typeface="Arial Narrow" pitchFamily="34" charset="0"/>
                    </a:rPr>
                    <a:t>2</a:t>
                  </a:r>
                  <a:endParaRPr lang="en-US" sz="2800" b="1" dirty="0">
                    <a:ln>
                      <a:solidFill>
                        <a:schemeClr val="bg1"/>
                      </a:solidFill>
                    </a:ln>
                    <a:solidFill>
                      <a:srgbClr val="FFC000"/>
                    </a:solidFill>
                    <a:latin typeface="Arial Narrow" pitchFamily="34" charset="0"/>
                  </a:endParaRPr>
                </a:p>
              </p:txBody>
            </p:sp>
            <p:sp>
              <p:nvSpPr>
                <p:cNvPr id="76" name="Line 14"/>
                <p:cNvSpPr>
                  <a:spLocks noChangeShapeType="1"/>
                </p:cNvSpPr>
                <p:nvPr/>
              </p:nvSpPr>
              <p:spPr bwMode="auto">
                <a:xfrm>
                  <a:off x="817" y="2044"/>
                  <a:ext cx="192" cy="0"/>
                </a:xfrm>
                <a:prstGeom prst="line">
                  <a:avLst/>
                </a:prstGeom>
                <a:noFill/>
                <a:ln w="28575">
                  <a:solidFill>
                    <a:srgbClr val="C00000"/>
                  </a:solidFill>
                  <a:round/>
                  <a:headEnd/>
                  <a:tailEnd/>
                </a:ln>
              </p:spPr>
              <p:txBody>
                <a:bodyPr/>
                <a:lstStyle/>
                <a:p>
                  <a:endParaRPr lang="en-US">
                    <a:ln>
                      <a:solidFill>
                        <a:schemeClr val="bg1"/>
                      </a:solidFill>
                    </a:ln>
                    <a:solidFill>
                      <a:srgbClr val="FFC000"/>
                    </a:solidFill>
                  </a:endParaRPr>
                </a:p>
              </p:txBody>
            </p:sp>
          </p:grpSp>
          <p:grpSp>
            <p:nvGrpSpPr>
              <p:cNvPr id="69" name="Group 20"/>
              <p:cNvGrpSpPr>
                <a:grpSpLocks/>
              </p:cNvGrpSpPr>
              <p:nvPr/>
            </p:nvGrpSpPr>
            <p:grpSpPr bwMode="auto">
              <a:xfrm>
                <a:off x="3609" y="876"/>
                <a:ext cx="337" cy="654"/>
                <a:chOff x="3081" y="2268"/>
                <a:chExt cx="337" cy="654"/>
              </a:xfrm>
            </p:grpSpPr>
            <p:sp>
              <p:nvSpPr>
                <p:cNvPr id="72" name="Text Box 21"/>
                <p:cNvSpPr txBox="1">
                  <a:spLocks noChangeArrowheads="1"/>
                </p:cNvSpPr>
                <p:nvPr/>
              </p:nvSpPr>
              <p:spPr bwMode="auto">
                <a:xfrm>
                  <a:off x="3082" y="2268"/>
                  <a:ext cx="336" cy="330"/>
                </a:xfrm>
                <a:prstGeom prst="rect">
                  <a:avLst/>
                </a:prstGeom>
                <a:noFill/>
                <a:ln w="9525">
                  <a:noFill/>
                  <a:miter lim="800000"/>
                  <a:headEnd/>
                  <a:tailEnd/>
                </a:ln>
              </p:spPr>
              <p:txBody>
                <a:bodyPr wrap="none">
                  <a:spAutoFit/>
                </a:bodyPr>
                <a:lstStyle/>
                <a:p>
                  <a:r>
                    <a:rPr lang="en-US" sz="2800" i="1" dirty="0" err="1">
                      <a:ln>
                        <a:solidFill>
                          <a:schemeClr val="bg1"/>
                        </a:solidFill>
                      </a:ln>
                      <a:solidFill>
                        <a:srgbClr val="FFC000"/>
                      </a:solidFill>
                      <a:latin typeface="Lucida Calligraphy" pitchFamily="66" charset="0"/>
                    </a:rPr>
                    <a:t>M</a:t>
                  </a:r>
                  <a:r>
                    <a:rPr lang="en-US" sz="2800" i="1" baseline="-25000" dirty="0" err="1">
                      <a:ln>
                        <a:solidFill>
                          <a:schemeClr val="bg1"/>
                        </a:solidFill>
                      </a:ln>
                      <a:solidFill>
                        <a:srgbClr val="FFC000"/>
                      </a:solidFill>
                    </a:rPr>
                    <a:t>2</a:t>
                  </a:r>
                  <a:endParaRPr lang="en-US" sz="2800" i="1" dirty="0">
                    <a:ln>
                      <a:solidFill>
                        <a:schemeClr val="bg1"/>
                      </a:solidFill>
                    </a:ln>
                    <a:solidFill>
                      <a:srgbClr val="FFC000"/>
                    </a:solidFill>
                    <a:latin typeface="Lucida Calligraphy" pitchFamily="66" charset="0"/>
                  </a:endParaRPr>
                </a:p>
              </p:txBody>
            </p:sp>
            <p:sp>
              <p:nvSpPr>
                <p:cNvPr id="73" name="Text Box 22"/>
                <p:cNvSpPr txBox="1">
                  <a:spLocks noChangeArrowheads="1"/>
                </p:cNvSpPr>
                <p:nvPr/>
              </p:nvSpPr>
              <p:spPr bwMode="auto">
                <a:xfrm>
                  <a:off x="3081" y="2592"/>
                  <a:ext cx="319" cy="330"/>
                </a:xfrm>
                <a:prstGeom prst="rect">
                  <a:avLst/>
                </a:prstGeom>
                <a:noFill/>
                <a:ln w="9525">
                  <a:noFill/>
                  <a:miter lim="800000"/>
                  <a:headEnd/>
                  <a:tailEnd/>
                </a:ln>
              </p:spPr>
              <p:txBody>
                <a:bodyPr wrap="none">
                  <a:spAutoFit/>
                </a:bodyPr>
                <a:lstStyle/>
                <a:p>
                  <a:r>
                    <a:rPr lang="en-US" sz="2800" i="1">
                      <a:ln>
                        <a:solidFill>
                          <a:schemeClr val="bg1"/>
                        </a:solidFill>
                      </a:ln>
                      <a:solidFill>
                        <a:srgbClr val="FFC000"/>
                      </a:solidFill>
                      <a:latin typeface="Lucida Calligraphy" pitchFamily="66" charset="0"/>
                    </a:rPr>
                    <a:t>M</a:t>
                  </a:r>
                  <a:r>
                    <a:rPr lang="en-US" sz="2800" i="1" baseline="-25000">
                      <a:ln>
                        <a:solidFill>
                          <a:schemeClr val="bg1"/>
                        </a:solidFill>
                      </a:ln>
                      <a:solidFill>
                        <a:srgbClr val="FFC000"/>
                      </a:solidFill>
                    </a:rPr>
                    <a:t>1</a:t>
                  </a:r>
                  <a:endParaRPr lang="en-US" sz="2800" i="1">
                    <a:ln>
                      <a:solidFill>
                        <a:schemeClr val="bg1"/>
                      </a:solidFill>
                    </a:ln>
                    <a:solidFill>
                      <a:srgbClr val="FFC000"/>
                    </a:solidFill>
                    <a:latin typeface="Lucida Calligraphy" pitchFamily="66" charset="0"/>
                  </a:endParaRPr>
                </a:p>
              </p:txBody>
            </p:sp>
          </p:grpSp>
          <p:sp>
            <p:nvSpPr>
              <p:cNvPr id="70" name="Text Box 25"/>
              <p:cNvSpPr txBox="1">
                <a:spLocks noChangeArrowheads="1"/>
              </p:cNvSpPr>
              <p:nvPr/>
            </p:nvSpPr>
            <p:spPr bwMode="auto">
              <a:xfrm>
                <a:off x="3373" y="816"/>
                <a:ext cx="289" cy="834"/>
              </a:xfrm>
              <a:prstGeom prst="rect">
                <a:avLst/>
              </a:prstGeom>
              <a:noFill/>
              <a:ln w="9525">
                <a:noFill/>
                <a:miter lim="800000"/>
                <a:headEnd/>
                <a:tailEnd/>
              </a:ln>
            </p:spPr>
            <p:txBody>
              <a:bodyPr wrap="square">
                <a:spAutoFit/>
              </a:bodyPr>
              <a:lstStyle/>
              <a:p>
                <a:r>
                  <a:rPr lang="en-US" sz="8000" dirty="0">
                    <a:ln>
                      <a:solidFill>
                        <a:schemeClr val="bg1"/>
                      </a:solidFill>
                    </a:ln>
                    <a:solidFill>
                      <a:srgbClr val="C00000"/>
                    </a:solidFill>
                    <a:sym typeface="Symbol" pitchFamily="18" charset="2"/>
                  </a:rPr>
                  <a:t></a:t>
                </a:r>
                <a:endParaRPr lang="en-US" sz="8000" dirty="0">
                  <a:ln>
                    <a:solidFill>
                      <a:schemeClr val="bg1"/>
                    </a:solidFill>
                  </a:ln>
                  <a:solidFill>
                    <a:srgbClr val="C00000"/>
                  </a:solidFill>
                </a:endParaRPr>
              </a:p>
            </p:txBody>
          </p:sp>
          <p:sp>
            <p:nvSpPr>
              <p:cNvPr id="71" name="Text Box 27"/>
              <p:cNvSpPr txBox="1">
                <a:spLocks noChangeArrowheads="1"/>
              </p:cNvSpPr>
              <p:nvPr/>
            </p:nvSpPr>
            <p:spPr bwMode="auto">
              <a:xfrm>
                <a:off x="2990" y="1058"/>
                <a:ext cx="147" cy="233"/>
              </a:xfrm>
              <a:prstGeom prst="rect">
                <a:avLst/>
              </a:prstGeom>
              <a:noFill/>
              <a:ln w="9525">
                <a:noFill/>
                <a:miter lim="800000"/>
                <a:headEnd/>
                <a:tailEnd/>
              </a:ln>
            </p:spPr>
            <p:txBody>
              <a:bodyPr wrap="none">
                <a:spAutoFit/>
              </a:bodyPr>
              <a:lstStyle/>
              <a:p>
                <a:r>
                  <a:rPr lang="en-US" dirty="0">
                    <a:ln>
                      <a:solidFill>
                        <a:schemeClr val="bg1"/>
                      </a:solidFill>
                    </a:ln>
                    <a:solidFill>
                      <a:srgbClr val="FFC000"/>
                    </a:solidFill>
                  </a:rPr>
                  <a:t>=</a:t>
                </a:r>
              </a:p>
            </p:txBody>
          </p:sp>
        </p:grpSp>
        <p:grpSp>
          <p:nvGrpSpPr>
            <p:cNvPr id="61" name="Group 21"/>
            <p:cNvGrpSpPr>
              <a:grpSpLocks/>
            </p:cNvGrpSpPr>
            <p:nvPr/>
          </p:nvGrpSpPr>
          <p:grpSpPr bwMode="auto">
            <a:xfrm>
              <a:off x="5267962" y="2405657"/>
              <a:ext cx="446619" cy="1017588"/>
              <a:chOff x="2076" y="1897"/>
              <a:chExt cx="211" cy="641"/>
            </a:xfrm>
          </p:grpSpPr>
          <p:sp>
            <p:nvSpPr>
              <p:cNvPr id="65" name="Text Box 13"/>
              <p:cNvSpPr txBox="1">
                <a:spLocks noChangeArrowheads="1"/>
              </p:cNvSpPr>
              <p:nvPr/>
            </p:nvSpPr>
            <p:spPr bwMode="auto">
              <a:xfrm>
                <a:off x="2077" y="1897"/>
                <a:ext cx="185" cy="330"/>
              </a:xfrm>
              <a:prstGeom prst="rect">
                <a:avLst/>
              </a:prstGeom>
              <a:noFill/>
              <a:ln w="9525">
                <a:noFill/>
                <a:miter lim="800000"/>
                <a:headEnd/>
                <a:tailEnd/>
              </a:ln>
            </p:spPr>
            <p:txBody>
              <a:bodyPr wrap="none">
                <a:spAutoFit/>
              </a:bodyPr>
              <a:lstStyle/>
              <a:p>
                <a:r>
                  <a:rPr lang="en-US" sz="2800" b="1" dirty="0" err="1">
                    <a:ln>
                      <a:solidFill>
                        <a:schemeClr val="bg1"/>
                      </a:solidFill>
                    </a:ln>
                    <a:solidFill>
                      <a:srgbClr val="FFC000"/>
                    </a:solidFill>
                    <a:latin typeface="Arial Narrow" pitchFamily="34" charset="0"/>
                  </a:rPr>
                  <a:t>t</a:t>
                </a:r>
                <a:r>
                  <a:rPr lang="en-US" sz="2800" b="1" baseline="-25000" dirty="0" err="1">
                    <a:ln>
                      <a:solidFill>
                        <a:schemeClr val="bg1"/>
                      </a:solidFill>
                    </a:ln>
                    <a:solidFill>
                      <a:srgbClr val="FFC000"/>
                    </a:solidFill>
                    <a:latin typeface="Arial Narrow" pitchFamily="34" charset="0"/>
                  </a:rPr>
                  <a:t>2</a:t>
                </a:r>
                <a:endParaRPr lang="en-US" sz="2800" b="1" dirty="0">
                  <a:ln>
                    <a:solidFill>
                      <a:schemeClr val="bg1"/>
                    </a:solidFill>
                  </a:ln>
                  <a:solidFill>
                    <a:srgbClr val="FFC000"/>
                  </a:solidFill>
                  <a:latin typeface="Arial Narrow" pitchFamily="34" charset="0"/>
                </a:endParaRPr>
              </a:p>
            </p:txBody>
          </p:sp>
          <p:sp>
            <p:nvSpPr>
              <p:cNvPr id="66" name="Text Box 14"/>
              <p:cNvSpPr txBox="1">
                <a:spLocks noChangeArrowheads="1"/>
              </p:cNvSpPr>
              <p:nvPr/>
            </p:nvSpPr>
            <p:spPr bwMode="auto">
              <a:xfrm>
                <a:off x="2076" y="2208"/>
                <a:ext cx="185" cy="330"/>
              </a:xfrm>
              <a:prstGeom prst="rect">
                <a:avLst/>
              </a:prstGeom>
              <a:noFill/>
              <a:ln w="9525">
                <a:noFill/>
                <a:miter lim="800000"/>
                <a:headEnd/>
                <a:tailEnd/>
              </a:ln>
            </p:spPr>
            <p:txBody>
              <a:bodyPr wrap="none">
                <a:spAutoFit/>
              </a:bodyPr>
              <a:lstStyle/>
              <a:p>
                <a:r>
                  <a:rPr lang="en-US" sz="2800" b="1">
                    <a:ln>
                      <a:solidFill>
                        <a:schemeClr val="bg1"/>
                      </a:solidFill>
                    </a:ln>
                    <a:solidFill>
                      <a:srgbClr val="FFC000"/>
                    </a:solidFill>
                    <a:latin typeface="Arial Narrow" pitchFamily="34" charset="0"/>
                  </a:rPr>
                  <a:t>t</a:t>
                </a:r>
                <a:r>
                  <a:rPr lang="en-US" sz="2800" b="1" baseline="-25000">
                    <a:ln>
                      <a:solidFill>
                        <a:schemeClr val="bg1"/>
                      </a:solidFill>
                    </a:ln>
                    <a:solidFill>
                      <a:srgbClr val="FFC000"/>
                    </a:solidFill>
                    <a:latin typeface="Arial Narrow" pitchFamily="34" charset="0"/>
                  </a:rPr>
                  <a:t>1</a:t>
                </a:r>
                <a:endParaRPr lang="en-US" sz="2800" b="1">
                  <a:ln>
                    <a:solidFill>
                      <a:schemeClr val="bg1"/>
                    </a:solidFill>
                  </a:ln>
                  <a:solidFill>
                    <a:srgbClr val="FFC000"/>
                  </a:solidFill>
                  <a:latin typeface="Arial Narrow" pitchFamily="34" charset="0"/>
                </a:endParaRPr>
              </a:p>
            </p:txBody>
          </p:sp>
          <p:sp>
            <p:nvSpPr>
              <p:cNvPr id="67" name="Line 18"/>
              <p:cNvSpPr>
                <a:spLocks noChangeShapeType="1"/>
              </p:cNvSpPr>
              <p:nvPr/>
            </p:nvSpPr>
            <p:spPr bwMode="auto">
              <a:xfrm>
                <a:off x="2095" y="2265"/>
                <a:ext cx="192" cy="0"/>
              </a:xfrm>
              <a:prstGeom prst="line">
                <a:avLst/>
              </a:prstGeom>
              <a:noFill/>
              <a:ln w="28575">
                <a:solidFill>
                  <a:srgbClr val="C00000"/>
                </a:solidFill>
                <a:round/>
                <a:headEnd/>
                <a:tailEnd/>
              </a:ln>
            </p:spPr>
            <p:txBody>
              <a:bodyPr/>
              <a:lstStyle/>
              <a:p>
                <a:endParaRPr lang="en-US" sz="2800" b="1">
                  <a:ln>
                    <a:solidFill>
                      <a:schemeClr val="bg1"/>
                    </a:solidFill>
                  </a:ln>
                  <a:solidFill>
                    <a:srgbClr val="FFC000"/>
                  </a:solidFill>
                  <a:latin typeface="Arial Narrow" pitchFamily="34" charset="0"/>
                </a:endParaRPr>
              </a:p>
            </p:txBody>
          </p:sp>
        </p:grpSp>
        <p:sp>
          <p:nvSpPr>
            <p:cNvPr id="62" name="Line 14"/>
            <p:cNvSpPr>
              <a:spLocks noChangeShapeType="1"/>
            </p:cNvSpPr>
            <p:nvPr/>
          </p:nvSpPr>
          <p:spPr bwMode="auto">
            <a:xfrm>
              <a:off x="6482211" y="2480246"/>
              <a:ext cx="406400" cy="0"/>
            </a:xfrm>
            <a:prstGeom prst="line">
              <a:avLst/>
            </a:prstGeom>
            <a:noFill/>
            <a:ln w="28575">
              <a:solidFill>
                <a:srgbClr val="C00000"/>
              </a:solidFill>
              <a:round/>
              <a:headEnd/>
              <a:tailEnd/>
            </a:ln>
          </p:spPr>
          <p:txBody>
            <a:bodyPr/>
            <a:lstStyle/>
            <a:p>
              <a:endParaRPr lang="en-US">
                <a:ln>
                  <a:solidFill>
                    <a:schemeClr val="bg1"/>
                  </a:solidFill>
                </a:ln>
                <a:solidFill>
                  <a:srgbClr val="FFC000"/>
                </a:solidFill>
              </a:endParaRPr>
            </a:p>
          </p:txBody>
        </p:sp>
        <p:sp>
          <p:nvSpPr>
            <p:cNvPr id="63" name="Line 14"/>
            <p:cNvSpPr>
              <a:spLocks noChangeShapeType="1"/>
            </p:cNvSpPr>
            <p:nvPr/>
          </p:nvSpPr>
          <p:spPr bwMode="auto">
            <a:xfrm>
              <a:off x="6501261" y="3000946"/>
              <a:ext cx="406400" cy="0"/>
            </a:xfrm>
            <a:prstGeom prst="line">
              <a:avLst/>
            </a:prstGeom>
            <a:noFill/>
            <a:ln w="28575">
              <a:solidFill>
                <a:srgbClr val="C00000"/>
              </a:solidFill>
              <a:round/>
              <a:headEnd/>
              <a:tailEnd/>
            </a:ln>
          </p:spPr>
          <p:txBody>
            <a:bodyPr/>
            <a:lstStyle/>
            <a:p>
              <a:endParaRPr lang="en-US">
                <a:ln>
                  <a:solidFill>
                    <a:schemeClr val="bg1"/>
                  </a:solidFill>
                </a:ln>
                <a:solidFill>
                  <a:srgbClr val="FFC000"/>
                </a:solidFill>
              </a:endParaRPr>
            </a:p>
          </p:txBody>
        </p:sp>
        <p:sp>
          <p:nvSpPr>
            <p:cNvPr id="64" name="Text Box 27"/>
            <p:cNvSpPr txBox="1">
              <a:spLocks noChangeArrowheads="1"/>
            </p:cNvSpPr>
            <p:nvPr/>
          </p:nvSpPr>
          <p:spPr bwMode="auto">
            <a:xfrm>
              <a:off x="5711744" y="2778695"/>
              <a:ext cx="311150" cy="369888"/>
            </a:xfrm>
            <a:prstGeom prst="rect">
              <a:avLst/>
            </a:prstGeom>
            <a:noFill/>
            <a:ln w="9525">
              <a:noFill/>
              <a:miter lim="800000"/>
              <a:headEnd/>
              <a:tailEnd/>
            </a:ln>
          </p:spPr>
          <p:txBody>
            <a:bodyPr wrap="none">
              <a:spAutoFit/>
            </a:bodyPr>
            <a:lstStyle/>
            <a:p>
              <a:r>
                <a:rPr lang="en-US" dirty="0">
                  <a:ln>
                    <a:solidFill>
                      <a:schemeClr val="bg1"/>
                    </a:solidFill>
                  </a:ln>
                  <a:solidFill>
                    <a:srgbClr val="FFC000"/>
                  </a:solidFill>
                </a:rPr>
                <a:t>=</a:t>
              </a:r>
            </a:p>
          </p:txBody>
        </p:sp>
      </p:grpSp>
      <p:sp>
        <p:nvSpPr>
          <p:cNvPr id="97" name="Text Box 54"/>
          <p:cNvSpPr txBox="1">
            <a:spLocks noChangeArrowheads="1"/>
          </p:cNvSpPr>
          <p:nvPr/>
        </p:nvSpPr>
        <p:spPr bwMode="auto">
          <a:xfrm>
            <a:off x="8846356" y="4310080"/>
            <a:ext cx="862737" cy="523220"/>
          </a:xfrm>
          <a:prstGeom prst="rect">
            <a:avLst/>
          </a:prstGeom>
          <a:noFill/>
          <a:ln w="9525">
            <a:noFill/>
            <a:miter lim="800000"/>
            <a:headEnd/>
            <a:tailEnd/>
          </a:ln>
        </p:spPr>
        <p:txBody>
          <a:bodyPr wrap="none">
            <a:spAutoFit/>
          </a:bodyPr>
          <a:lstStyle/>
          <a:p>
            <a:pPr algn="l"/>
            <a:r>
              <a:rPr lang="en-US" sz="2800" b="1" i="1" dirty="0">
                <a:solidFill>
                  <a:schemeClr val="accent6">
                    <a:lumMod val="50000"/>
                  </a:schemeClr>
                </a:solidFill>
                <a:latin typeface="Arial Narrow" pitchFamily="34" charset="0"/>
              </a:rPr>
              <a:t>x</a:t>
            </a:r>
            <a:r>
              <a:rPr lang="en-US" sz="2800" b="1" dirty="0">
                <a:solidFill>
                  <a:schemeClr val="accent6">
                    <a:lumMod val="50000"/>
                  </a:schemeClr>
                </a:solidFill>
                <a:latin typeface="Arial Narrow" pitchFamily="34" charset="0"/>
              </a:rPr>
              <a:t> = </a:t>
            </a:r>
            <a:r>
              <a:rPr lang="en-US" sz="2800" b="1" dirty="0" smtClean="0">
                <a:solidFill>
                  <a:schemeClr val="accent6">
                    <a:lumMod val="50000"/>
                  </a:schemeClr>
                </a:solidFill>
                <a:latin typeface="Arial Narrow" pitchFamily="34" charset="0"/>
              </a:rPr>
              <a:t>?</a:t>
            </a:r>
            <a:endParaRPr lang="en-US" sz="2800" b="1" i="1" dirty="0">
              <a:solidFill>
                <a:schemeClr val="accent6">
                  <a:lumMod val="50000"/>
                </a:schemeClr>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1252"/>
                                        </p:tgtEl>
                                        <p:attrNameLst>
                                          <p:attrName>style.visibility</p:attrName>
                                        </p:attrNameLst>
                                      </p:cBhvr>
                                      <p:to>
                                        <p:strVal val="visible"/>
                                      </p:to>
                                    </p:set>
                                    <p:animEffect transition="in" filter="wipe(left)">
                                      <p:cBhvr>
                                        <p:cTn id="10" dur="500"/>
                                        <p:tgtEl>
                                          <p:spTgt spid="5125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1253"/>
                                        </p:tgtEl>
                                        <p:attrNameLst>
                                          <p:attrName>style.visibility</p:attrName>
                                        </p:attrNameLst>
                                      </p:cBhvr>
                                      <p:to>
                                        <p:strVal val="visible"/>
                                      </p:to>
                                    </p:set>
                                    <p:animEffect transition="in" filter="wipe(left)">
                                      <p:cBhvr>
                                        <p:cTn id="13" dur="500"/>
                                        <p:tgtEl>
                                          <p:spTgt spid="5125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1254"/>
                                        </p:tgtEl>
                                        <p:attrNameLst>
                                          <p:attrName>style.visibility</p:attrName>
                                        </p:attrNameLst>
                                      </p:cBhvr>
                                      <p:to>
                                        <p:strVal val="visible"/>
                                      </p:to>
                                    </p:set>
                                    <p:animEffect transition="in" filter="wipe(left)">
                                      <p:cBhvr>
                                        <p:cTn id="16" dur="500"/>
                                        <p:tgtEl>
                                          <p:spTgt spid="5125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1232"/>
                                        </p:tgtEl>
                                        <p:attrNameLst>
                                          <p:attrName>style.visibility</p:attrName>
                                        </p:attrNameLst>
                                      </p:cBhvr>
                                      <p:to>
                                        <p:strVal val="visible"/>
                                      </p:to>
                                    </p:set>
                                    <p:animEffect transition="in" filter="wipe(left)">
                                      <p:cBhvr>
                                        <p:cTn id="19" dur="500"/>
                                        <p:tgtEl>
                                          <p:spTgt spid="512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1233"/>
                                        </p:tgtEl>
                                        <p:attrNameLst>
                                          <p:attrName>style.visibility</p:attrName>
                                        </p:attrNameLst>
                                      </p:cBhvr>
                                      <p:to>
                                        <p:strVal val="visible"/>
                                      </p:to>
                                    </p:set>
                                    <p:animEffect transition="in" filter="wipe(left)">
                                      <p:cBhvr>
                                        <p:cTn id="22" dur="500"/>
                                        <p:tgtEl>
                                          <p:spTgt spid="5123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2" grpId="0"/>
      <p:bldP spid="51233" grpId="0"/>
      <p:bldP spid="51252" grpId="0"/>
      <p:bldP spid="51253" grpId="0"/>
      <p:bldP spid="51254" grpId="0"/>
      <p:bldP spid="9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7"/>
          <p:cNvPicPr>
            <a:picLocks noChangeAspect="1" noChangeArrowheads="1"/>
          </p:cNvPicPr>
          <p:nvPr/>
        </p:nvPicPr>
        <p:blipFill>
          <a:blip r:embed="rId2">
            <a:lum bright="-40000" contrast="-20000"/>
          </a:blip>
          <a:srcRect/>
          <a:stretch>
            <a:fillRect/>
          </a:stretch>
        </p:blipFill>
        <p:spPr bwMode="auto">
          <a:xfrm>
            <a:off x="5866231" y="1153551"/>
            <a:ext cx="5782698" cy="3453618"/>
          </a:xfrm>
          <a:prstGeom prst="rect">
            <a:avLst/>
          </a:prstGeom>
          <a:ln>
            <a:noFill/>
          </a:ln>
          <a:effectLst>
            <a:softEdge rad="112500"/>
          </a:effectLst>
        </p:spPr>
      </p:pic>
      <p:sp>
        <p:nvSpPr>
          <p:cNvPr id="33" name="Text Box 3"/>
          <p:cNvSpPr txBox="1">
            <a:spLocks noChangeArrowheads="1"/>
          </p:cNvSpPr>
          <p:nvPr/>
        </p:nvSpPr>
        <p:spPr bwMode="auto">
          <a:xfrm>
            <a:off x="624757" y="1137313"/>
            <a:ext cx="9588388" cy="2410916"/>
          </a:xfrm>
          <a:prstGeom prst="rect">
            <a:avLst/>
          </a:prstGeom>
          <a:noFill/>
          <a:ln w="9525">
            <a:noFill/>
            <a:miter lim="800000"/>
            <a:headEnd/>
            <a:tailEnd/>
          </a:ln>
        </p:spPr>
        <p:txBody>
          <a:bodyPr wrap="square">
            <a:spAutoFit/>
          </a:bodyPr>
          <a:lstStyle/>
          <a:p>
            <a:pPr>
              <a:spcBef>
                <a:spcPct val="50000"/>
              </a:spcBef>
              <a:buClr>
                <a:srgbClr val="FFC000"/>
              </a:buClr>
              <a:buSzPct val="100000"/>
              <a:buFont typeface="Arial" pitchFamily="34" charset="0"/>
              <a:buChar char="•"/>
            </a:pPr>
            <a:r>
              <a:rPr lang="en-SG" sz="2800" b="1" dirty="0" smtClean="0">
                <a:solidFill>
                  <a:schemeClr val="accent6">
                    <a:lumMod val="50000"/>
                  </a:schemeClr>
                </a:solidFill>
                <a:latin typeface="Arial Narrow" pitchFamily="34" charset="0"/>
              </a:rPr>
              <a:t>  Ideal Gas satisfies two distinct </a:t>
            </a:r>
            <a:r>
              <a:rPr lang="en-SG" sz="2800" b="1" dirty="0" err="1" smtClean="0">
                <a:solidFill>
                  <a:schemeClr val="accent6">
                    <a:lumMod val="50000"/>
                  </a:schemeClr>
                </a:solidFill>
                <a:latin typeface="Arial Narrow" pitchFamily="34" charset="0"/>
              </a:rPr>
              <a:t>behaviors</a:t>
            </a:r>
            <a:r>
              <a:rPr lang="en-SG" sz="2800" b="1" dirty="0" smtClean="0">
                <a:solidFill>
                  <a:schemeClr val="accent6">
                    <a:lumMod val="50000"/>
                  </a:schemeClr>
                </a:solidFill>
                <a:latin typeface="Arial Narrow" pitchFamily="34" charset="0"/>
              </a:rPr>
              <a:t>:</a:t>
            </a:r>
          </a:p>
          <a:p>
            <a:pPr marL="633413" indent="-366713">
              <a:lnSpc>
                <a:spcPts val="2000"/>
              </a:lnSpc>
              <a:spcBef>
                <a:spcPct val="50000"/>
              </a:spcBef>
              <a:buClr>
                <a:srgbClr val="FFC000"/>
              </a:buClr>
              <a:buSzPct val="100000"/>
              <a:buFont typeface="+mj-lt"/>
              <a:buAutoNum type="arabicPeriod"/>
              <a:tabLst>
                <a:tab pos="0" algn="l"/>
              </a:tabLst>
            </a:pPr>
            <a:r>
              <a:rPr lang="en-SG" sz="2800" b="1" dirty="0" smtClean="0">
                <a:solidFill>
                  <a:schemeClr val="accent6">
                    <a:lumMod val="50000"/>
                  </a:schemeClr>
                </a:solidFill>
                <a:latin typeface="Arial Narrow" pitchFamily="34" charset="0"/>
              </a:rPr>
              <a:t>No attractive /repulsive force to</a:t>
            </a:r>
          </a:p>
          <a:p>
            <a:pPr marL="633413" indent="-366713">
              <a:lnSpc>
                <a:spcPts val="2000"/>
              </a:lnSpc>
              <a:spcBef>
                <a:spcPct val="50000"/>
              </a:spcBef>
              <a:buClr>
                <a:srgbClr val="FFC000"/>
              </a:buClr>
              <a:buSzPct val="100000"/>
              <a:tabLst>
                <a:tab pos="0" algn="l"/>
              </a:tabLst>
            </a:pPr>
            <a:r>
              <a:rPr lang="en-SG" sz="2800" b="1" dirty="0" smtClean="0">
                <a:solidFill>
                  <a:schemeClr val="accent6">
                    <a:lumMod val="50000"/>
                  </a:schemeClr>
                </a:solidFill>
                <a:latin typeface="Arial Narrow" pitchFamily="34" charset="0"/>
              </a:rPr>
              <a:t>one another.</a:t>
            </a:r>
          </a:p>
          <a:p>
            <a:pPr marL="633413" indent="-366713">
              <a:lnSpc>
                <a:spcPts val="2000"/>
              </a:lnSpc>
              <a:spcBef>
                <a:spcPct val="50000"/>
              </a:spcBef>
              <a:buClr>
                <a:srgbClr val="FFC000"/>
              </a:buClr>
              <a:buSzPct val="100000"/>
              <a:buFont typeface="+mj-lt"/>
              <a:buAutoNum type="arabicPeriod" startAt="2"/>
              <a:tabLst>
                <a:tab pos="0" algn="l"/>
              </a:tabLst>
            </a:pPr>
            <a:r>
              <a:rPr lang="en-SG" sz="2800" b="1" dirty="0" smtClean="0">
                <a:solidFill>
                  <a:schemeClr val="accent6">
                    <a:lumMod val="50000"/>
                  </a:schemeClr>
                </a:solidFill>
                <a:latin typeface="Arial Narrow" pitchFamily="34" charset="0"/>
              </a:rPr>
              <a:t>Volume is negligible compared to </a:t>
            </a:r>
          </a:p>
          <a:p>
            <a:pPr marL="633413" indent="-366713">
              <a:lnSpc>
                <a:spcPts val="2000"/>
              </a:lnSpc>
              <a:spcBef>
                <a:spcPct val="50000"/>
              </a:spcBef>
              <a:buClr>
                <a:srgbClr val="FFC000"/>
              </a:buClr>
              <a:buSzPct val="100000"/>
              <a:tabLst>
                <a:tab pos="0" algn="l"/>
              </a:tabLst>
            </a:pPr>
            <a:r>
              <a:rPr lang="en-SG" sz="2800" b="1" dirty="0" smtClean="0">
                <a:solidFill>
                  <a:schemeClr val="accent6">
                    <a:lumMod val="50000"/>
                  </a:schemeClr>
                </a:solidFill>
                <a:latin typeface="Arial Narrow" pitchFamily="34" charset="0"/>
              </a:rPr>
              <a:t>the container</a:t>
            </a:r>
          </a:p>
        </p:txBody>
      </p:sp>
      <p:sp>
        <p:nvSpPr>
          <p:cNvPr id="6"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Deviations from Ideal </a:t>
            </a:r>
            <a:r>
              <a:rPr lang="en-SG" sz="4200" spc="-100" dirty="0" err="1"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Behavior</a:t>
            </a:r>
            <a:endPar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endParaRPr>
          </a:p>
        </p:txBody>
      </p:sp>
      <p:grpSp>
        <p:nvGrpSpPr>
          <p:cNvPr id="38" name="Group 37"/>
          <p:cNvGrpSpPr/>
          <p:nvPr/>
        </p:nvGrpSpPr>
        <p:grpSpPr>
          <a:xfrm>
            <a:off x="1125416" y="2989878"/>
            <a:ext cx="4839286" cy="3664142"/>
            <a:chOff x="6643059" y="998807"/>
            <a:chExt cx="4839286" cy="3825922"/>
          </a:xfrm>
        </p:grpSpPr>
        <p:pic>
          <p:nvPicPr>
            <p:cNvPr id="38917" name="Picture 5"/>
            <p:cNvPicPr>
              <a:picLocks noChangeAspect="1" noChangeArrowheads="1"/>
            </p:cNvPicPr>
            <p:nvPr/>
          </p:nvPicPr>
          <p:blipFill>
            <a:blip r:embed="rId3">
              <a:clrChange>
                <a:clrFrom>
                  <a:srgbClr val="FFFFFF"/>
                </a:clrFrom>
                <a:clrTo>
                  <a:srgbClr val="FFFFFF">
                    <a:alpha val="0"/>
                  </a:srgbClr>
                </a:clrTo>
              </a:clrChange>
              <a:duotone>
                <a:prstClr val="black"/>
                <a:srgbClr val="FF0000">
                  <a:tint val="45000"/>
                  <a:satMod val="400000"/>
                </a:srgbClr>
              </a:duotone>
            </a:blip>
            <a:srcRect/>
            <a:stretch>
              <a:fillRect/>
            </a:stretch>
          </p:blipFill>
          <p:spPr bwMode="auto">
            <a:xfrm>
              <a:off x="6643059" y="998807"/>
              <a:ext cx="2900784" cy="3825922"/>
            </a:xfrm>
            <a:prstGeom prst="rect">
              <a:avLst/>
            </a:prstGeom>
            <a:noFill/>
            <a:ln w="9525">
              <a:noFill/>
              <a:miter lim="800000"/>
              <a:headEnd/>
              <a:tailEnd/>
            </a:ln>
          </p:spPr>
        </p:pic>
        <p:sp>
          <p:nvSpPr>
            <p:cNvPr id="10" name="Rectangle 9"/>
            <p:cNvSpPr/>
            <p:nvPr/>
          </p:nvSpPr>
          <p:spPr>
            <a:xfrm>
              <a:off x="9561342" y="2031783"/>
              <a:ext cx="1921003" cy="1631216"/>
            </a:xfrm>
            <a:prstGeom prst="rect">
              <a:avLst/>
            </a:prstGeom>
          </p:spPr>
          <p:txBody>
            <a:bodyPr wrap="square">
              <a:spAutoFit/>
            </a:bodyPr>
            <a:lstStyle/>
            <a:p>
              <a:r>
                <a:rPr lang="en-US" sz="2000" b="1" dirty="0" smtClean="0">
                  <a:solidFill>
                    <a:srgbClr val="C00000"/>
                  </a:solidFill>
                  <a:latin typeface="Arial Narrow" pitchFamily="34" charset="0"/>
                </a:rPr>
                <a:t>Effect of intermolecular forces on the pressure exerted by a gas            </a:t>
              </a:r>
              <a:endParaRPr lang="en-US" sz="2000" dirty="0">
                <a:solidFill>
                  <a:srgbClr val="C00000"/>
                </a:solidFill>
              </a:endParaRPr>
            </a:p>
          </p:txBody>
        </p:sp>
      </p:grpSp>
      <p:grpSp>
        <p:nvGrpSpPr>
          <p:cNvPr id="36" name="Group 35"/>
          <p:cNvGrpSpPr/>
          <p:nvPr/>
        </p:nvGrpSpPr>
        <p:grpSpPr>
          <a:xfrm>
            <a:off x="7986606" y="4628885"/>
            <a:ext cx="2457724" cy="1914906"/>
            <a:chOff x="5820182" y="4416949"/>
            <a:chExt cx="2457724" cy="1914906"/>
          </a:xfrm>
        </p:grpSpPr>
        <p:sp>
          <p:nvSpPr>
            <p:cNvPr id="11" name="Text Box 4"/>
            <p:cNvSpPr txBox="1">
              <a:spLocks noChangeArrowheads="1"/>
            </p:cNvSpPr>
            <p:nvPr/>
          </p:nvSpPr>
          <p:spPr bwMode="auto">
            <a:xfrm>
              <a:off x="5820182" y="5168257"/>
              <a:ext cx="2457724" cy="400110"/>
            </a:xfrm>
            <a:prstGeom prst="rect">
              <a:avLst/>
            </a:prstGeom>
            <a:noFill/>
            <a:ln w="9525">
              <a:noFill/>
              <a:miter lim="800000"/>
              <a:headEnd/>
              <a:tailEnd/>
            </a:ln>
          </p:spPr>
          <p:txBody>
            <a:bodyPr wrap="none">
              <a:spAutoFit/>
            </a:bodyPr>
            <a:lstStyle/>
            <a:p>
              <a:r>
                <a:rPr lang="en-US" sz="2000" b="1" dirty="0" smtClean="0">
                  <a:solidFill>
                    <a:schemeClr val="accent6">
                      <a:lumMod val="50000"/>
                    </a:schemeClr>
                  </a:solidFill>
                  <a:latin typeface="Arial Narrow" pitchFamily="34" charset="0"/>
                </a:rPr>
                <a:t>For 1 </a:t>
              </a:r>
              <a:r>
                <a:rPr lang="en-US" sz="2000" b="1" dirty="0">
                  <a:solidFill>
                    <a:schemeClr val="accent6">
                      <a:lumMod val="50000"/>
                    </a:schemeClr>
                  </a:solidFill>
                  <a:latin typeface="Arial Narrow" pitchFamily="34" charset="0"/>
                </a:rPr>
                <a:t>mole of ideal gas</a:t>
              </a:r>
            </a:p>
          </p:txBody>
        </p:sp>
        <p:sp>
          <p:nvSpPr>
            <p:cNvPr id="12" name="Text Box 11"/>
            <p:cNvSpPr txBox="1">
              <a:spLocks noChangeArrowheads="1"/>
            </p:cNvSpPr>
            <p:nvPr/>
          </p:nvSpPr>
          <p:spPr bwMode="auto">
            <a:xfrm>
              <a:off x="6036348" y="4806009"/>
              <a:ext cx="1114408" cy="400110"/>
            </a:xfrm>
            <a:prstGeom prst="rect">
              <a:avLst/>
            </a:prstGeom>
            <a:noFill/>
            <a:ln w="9525">
              <a:noFill/>
              <a:miter lim="800000"/>
              <a:headEnd/>
              <a:tailEnd/>
            </a:ln>
          </p:spPr>
          <p:txBody>
            <a:bodyPr wrap="none">
              <a:spAutoFit/>
            </a:bodyPr>
            <a:lstStyle/>
            <a:p>
              <a:r>
                <a:rPr lang="en-US" sz="2000" b="1" i="1" dirty="0">
                  <a:ln>
                    <a:solidFill>
                      <a:schemeClr val="bg1"/>
                    </a:solidFill>
                  </a:ln>
                  <a:solidFill>
                    <a:srgbClr val="FFC000"/>
                  </a:solidFill>
                  <a:latin typeface="Arial Narrow" pitchFamily="34" charset="0"/>
                </a:rPr>
                <a:t>PV</a:t>
              </a:r>
              <a:r>
                <a:rPr lang="en-US" sz="2000" b="1" dirty="0">
                  <a:ln>
                    <a:solidFill>
                      <a:schemeClr val="bg1"/>
                    </a:solidFill>
                  </a:ln>
                  <a:solidFill>
                    <a:srgbClr val="FFC000"/>
                  </a:solidFill>
                  <a:latin typeface="Arial Narrow" pitchFamily="34" charset="0"/>
                </a:rPr>
                <a:t> = </a:t>
              </a:r>
              <a:r>
                <a:rPr lang="en-US" sz="2000" b="1" i="1" dirty="0" err="1">
                  <a:ln>
                    <a:solidFill>
                      <a:schemeClr val="bg1"/>
                    </a:solidFill>
                  </a:ln>
                  <a:solidFill>
                    <a:srgbClr val="FFC000"/>
                  </a:solidFill>
                  <a:latin typeface="Arial Narrow" pitchFamily="34" charset="0"/>
                </a:rPr>
                <a:t>nRT</a:t>
              </a:r>
              <a:endParaRPr lang="en-US" sz="2000" b="1" i="1" dirty="0">
                <a:ln>
                  <a:solidFill>
                    <a:schemeClr val="bg1"/>
                  </a:solidFill>
                </a:ln>
                <a:solidFill>
                  <a:srgbClr val="FFC000"/>
                </a:solidFill>
                <a:latin typeface="Arial Narrow" pitchFamily="34" charset="0"/>
              </a:endParaRPr>
            </a:p>
          </p:txBody>
        </p:sp>
        <p:grpSp>
          <p:nvGrpSpPr>
            <p:cNvPr id="13" name="Group 13"/>
            <p:cNvGrpSpPr>
              <a:grpSpLocks/>
            </p:cNvGrpSpPr>
            <p:nvPr/>
          </p:nvGrpSpPr>
          <p:grpSpPr bwMode="auto">
            <a:xfrm>
              <a:off x="5832678" y="5525405"/>
              <a:ext cx="1890770" cy="806450"/>
              <a:chOff x="456" y="1577"/>
              <a:chExt cx="1219" cy="508"/>
            </a:xfrm>
          </p:grpSpPr>
          <p:grpSp>
            <p:nvGrpSpPr>
              <p:cNvPr id="14" name="Group 5"/>
              <p:cNvGrpSpPr>
                <a:grpSpLocks/>
              </p:cNvGrpSpPr>
              <p:nvPr/>
            </p:nvGrpSpPr>
            <p:grpSpPr bwMode="auto">
              <a:xfrm>
                <a:off x="456" y="1577"/>
                <a:ext cx="745" cy="508"/>
                <a:chOff x="833" y="1416"/>
                <a:chExt cx="745" cy="508"/>
              </a:xfrm>
            </p:grpSpPr>
            <p:sp>
              <p:nvSpPr>
                <p:cNvPr id="16" name="Text Box 6"/>
                <p:cNvSpPr txBox="1">
                  <a:spLocks noChangeArrowheads="1"/>
                </p:cNvSpPr>
                <p:nvPr/>
              </p:nvSpPr>
              <p:spPr bwMode="auto">
                <a:xfrm>
                  <a:off x="833" y="1529"/>
                  <a:ext cx="356" cy="252"/>
                </a:xfrm>
                <a:prstGeom prst="rect">
                  <a:avLst/>
                </a:prstGeom>
                <a:noFill/>
                <a:ln w="9525">
                  <a:noFill/>
                  <a:miter lim="800000"/>
                  <a:headEnd/>
                  <a:tailEnd/>
                </a:ln>
              </p:spPr>
              <p:txBody>
                <a:bodyPr wrap="none">
                  <a:spAutoFit/>
                </a:bodyPr>
                <a:lstStyle/>
                <a:p>
                  <a:r>
                    <a:rPr lang="en-US" sz="2000" b="1" i="1" dirty="0">
                      <a:ln>
                        <a:solidFill>
                          <a:schemeClr val="bg1"/>
                        </a:solidFill>
                      </a:ln>
                      <a:solidFill>
                        <a:srgbClr val="FFC000"/>
                      </a:solidFill>
                      <a:latin typeface="Arial Narrow" pitchFamily="34" charset="0"/>
                    </a:rPr>
                    <a:t>n = </a:t>
                  </a:r>
                </a:p>
              </p:txBody>
            </p:sp>
            <p:grpSp>
              <p:nvGrpSpPr>
                <p:cNvPr id="17" name="Group 16"/>
                <p:cNvGrpSpPr>
                  <a:grpSpLocks/>
                </p:cNvGrpSpPr>
                <p:nvPr/>
              </p:nvGrpSpPr>
              <p:grpSpPr bwMode="auto">
                <a:xfrm>
                  <a:off x="1146" y="1416"/>
                  <a:ext cx="432" cy="508"/>
                  <a:chOff x="1273" y="3209"/>
                  <a:chExt cx="432" cy="508"/>
                </a:xfrm>
              </p:grpSpPr>
              <p:sp>
                <p:nvSpPr>
                  <p:cNvPr id="18" name="Text Box 8"/>
                  <p:cNvSpPr txBox="1">
                    <a:spLocks noChangeArrowheads="1"/>
                  </p:cNvSpPr>
                  <p:nvPr/>
                </p:nvSpPr>
                <p:spPr bwMode="auto">
                  <a:xfrm>
                    <a:off x="1282" y="3209"/>
                    <a:ext cx="301" cy="252"/>
                  </a:xfrm>
                  <a:prstGeom prst="rect">
                    <a:avLst/>
                  </a:prstGeom>
                  <a:noFill/>
                  <a:ln w="9525">
                    <a:noFill/>
                    <a:miter lim="800000"/>
                    <a:headEnd/>
                    <a:tailEnd/>
                  </a:ln>
                </p:spPr>
                <p:txBody>
                  <a:bodyPr wrap="none">
                    <a:spAutoFit/>
                  </a:bodyPr>
                  <a:lstStyle/>
                  <a:p>
                    <a:r>
                      <a:rPr lang="en-US" sz="2000" b="1" i="1" dirty="0">
                        <a:ln>
                          <a:solidFill>
                            <a:schemeClr val="bg1"/>
                          </a:solidFill>
                        </a:ln>
                        <a:solidFill>
                          <a:srgbClr val="FFC000"/>
                        </a:solidFill>
                        <a:latin typeface="Arial Narrow" pitchFamily="34" charset="0"/>
                      </a:rPr>
                      <a:t>PV</a:t>
                    </a:r>
                  </a:p>
                </p:txBody>
              </p:sp>
              <p:sp>
                <p:nvSpPr>
                  <p:cNvPr id="19" name="Text Box 9"/>
                  <p:cNvSpPr txBox="1">
                    <a:spLocks noChangeArrowheads="1"/>
                  </p:cNvSpPr>
                  <p:nvPr/>
                </p:nvSpPr>
                <p:spPr bwMode="auto">
                  <a:xfrm>
                    <a:off x="1282" y="3465"/>
                    <a:ext cx="300" cy="252"/>
                  </a:xfrm>
                  <a:prstGeom prst="rect">
                    <a:avLst/>
                  </a:prstGeom>
                  <a:noFill/>
                  <a:ln w="9525">
                    <a:noFill/>
                    <a:miter lim="800000"/>
                    <a:headEnd/>
                    <a:tailEnd/>
                  </a:ln>
                </p:spPr>
                <p:txBody>
                  <a:bodyPr wrap="none">
                    <a:spAutoFit/>
                  </a:bodyPr>
                  <a:lstStyle/>
                  <a:p>
                    <a:r>
                      <a:rPr lang="en-US" sz="2000" b="1" i="1" dirty="0" err="1">
                        <a:ln>
                          <a:solidFill>
                            <a:schemeClr val="bg1"/>
                          </a:solidFill>
                        </a:ln>
                        <a:solidFill>
                          <a:srgbClr val="FFC000"/>
                        </a:solidFill>
                        <a:latin typeface="Arial Narrow" pitchFamily="34" charset="0"/>
                      </a:rPr>
                      <a:t>RT</a:t>
                    </a:r>
                    <a:endParaRPr lang="en-US" sz="2000" b="1" i="1" dirty="0">
                      <a:ln>
                        <a:solidFill>
                          <a:schemeClr val="bg1"/>
                        </a:solidFill>
                      </a:ln>
                      <a:solidFill>
                        <a:srgbClr val="FFC000"/>
                      </a:solidFill>
                      <a:latin typeface="Arial Narrow" pitchFamily="34" charset="0"/>
                    </a:endParaRPr>
                  </a:p>
                </p:txBody>
              </p:sp>
              <p:sp>
                <p:nvSpPr>
                  <p:cNvPr id="20" name="Line 10"/>
                  <p:cNvSpPr>
                    <a:spLocks noChangeShapeType="1"/>
                  </p:cNvSpPr>
                  <p:nvPr/>
                </p:nvSpPr>
                <p:spPr bwMode="auto">
                  <a:xfrm>
                    <a:off x="1273" y="3501"/>
                    <a:ext cx="432" cy="0"/>
                  </a:xfrm>
                  <a:prstGeom prst="line">
                    <a:avLst/>
                  </a:prstGeom>
                  <a:noFill/>
                  <a:ln w="28575">
                    <a:solidFill>
                      <a:srgbClr val="C00000"/>
                    </a:solidFill>
                    <a:round/>
                    <a:headEnd/>
                    <a:tailEnd/>
                  </a:ln>
                </p:spPr>
                <p:txBody>
                  <a:bodyPr/>
                  <a:lstStyle/>
                  <a:p>
                    <a:endParaRPr lang="en-US" sz="2000" b="1">
                      <a:ln>
                        <a:solidFill>
                          <a:schemeClr val="bg1"/>
                        </a:solidFill>
                      </a:ln>
                      <a:solidFill>
                        <a:srgbClr val="FFC000"/>
                      </a:solidFill>
                      <a:latin typeface="Arial Narrow" pitchFamily="34" charset="0"/>
                    </a:endParaRPr>
                  </a:p>
                </p:txBody>
              </p:sp>
            </p:grpSp>
          </p:grpSp>
          <p:sp>
            <p:nvSpPr>
              <p:cNvPr id="15" name="Text Box 12"/>
              <p:cNvSpPr txBox="1">
                <a:spLocks noChangeArrowheads="1"/>
              </p:cNvSpPr>
              <p:nvPr/>
            </p:nvSpPr>
            <p:spPr bwMode="auto">
              <a:xfrm>
                <a:off x="1251" y="1688"/>
                <a:ext cx="424" cy="252"/>
              </a:xfrm>
              <a:prstGeom prst="rect">
                <a:avLst/>
              </a:prstGeom>
              <a:noFill/>
              <a:ln w="9525">
                <a:noFill/>
                <a:miter lim="800000"/>
                <a:headEnd/>
                <a:tailEnd/>
              </a:ln>
            </p:spPr>
            <p:txBody>
              <a:bodyPr wrap="none">
                <a:spAutoFit/>
              </a:bodyPr>
              <a:lstStyle/>
              <a:p>
                <a:r>
                  <a:rPr lang="en-US" sz="2000" b="1" dirty="0">
                    <a:ln>
                      <a:solidFill>
                        <a:schemeClr val="bg1"/>
                      </a:solidFill>
                    </a:ln>
                    <a:solidFill>
                      <a:srgbClr val="FFC000"/>
                    </a:solidFill>
                    <a:latin typeface="Arial Narrow" pitchFamily="34" charset="0"/>
                  </a:rPr>
                  <a:t>= 1.0</a:t>
                </a:r>
              </a:p>
            </p:txBody>
          </p:sp>
        </p:grpSp>
        <p:sp>
          <p:nvSpPr>
            <p:cNvPr id="21" name="Text Box 4"/>
            <p:cNvSpPr txBox="1">
              <a:spLocks noChangeArrowheads="1"/>
            </p:cNvSpPr>
            <p:nvPr/>
          </p:nvSpPr>
          <p:spPr bwMode="auto">
            <a:xfrm>
              <a:off x="5836516" y="4416949"/>
              <a:ext cx="2015295" cy="400110"/>
            </a:xfrm>
            <a:prstGeom prst="rect">
              <a:avLst/>
            </a:prstGeom>
            <a:noFill/>
            <a:ln w="9525">
              <a:noFill/>
              <a:miter lim="800000"/>
              <a:headEnd/>
              <a:tailEnd/>
            </a:ln>
          </p:spPr>
          <p:txBody>
            <a:bodyPr wrap="none">
              <a:spAutoFit/>
            </a:bodyPr>
            <a:lstStyle/>
            <a:p>
              <a:r>
                <a:rPr lang="en-US" sz="2000" b="1" dirty="0" smtClean="0">
                  <a:solidFill>
                    <a:schemeClr val="accent6">
                      <a:lumMod val="50000"/>
                    </a:schemeClr>
                  </a:solidFill>
                  <a:latin typeface="Arial Narrow" pitchFamily="34" charset="0"/>
                </a:rPr>
                <a:t>Ideal gas equation</a:t>
              </a:r>
              <a:endParaRPr lang="en-US" sz="2000" b="1" dirty="0">
                <a:solidFill>
                  <a:schemeClr val="accent6">
                    <a:lumMod val="50000"/>
                  </a:schemeClr>
                </a:solidFill>
                <a:latin typeface="Arial Narrow" pitchFamily="34" charset="0"/>
              </a:endParaRPr>
            </a:p>
          </p:txBody>
        </p:sp>
      </p:grpSp>
      <p:sp>
        <p:nvSpPr>
          <p:cNvPr id="30" name="Text Box 15"/>
          <p:cNvSpPr txBox="1">
            <a:spLocks noChangeArrowheads="1"/>
          </p:cNvSpPr>
          <p:nvPr/>
        </p:nvSpPr>
        <p:spPr bwMode="auto">
          <a:xfrm>
            <a:off x="7618688" y="1974631"/>
            <a:ext cx="1923925" cy="400110"/>
          </a:xfrm>
          <a:prstGeom prst="rect">
            <a:avLst/>
          </a:prstGeom>
          <a:noFill/>
          <a:ln w="9525">
            <a:noFill/>
            <a:miter lim="800000"/>
            <a:headEnd/>
            <a:tailEnd/>
          </a:ln>
        </p:spPr>
        <p:txBody>
          <a:bodyPr wrap="none">
            <a:spAutoFit/>
          </a:bodyPr>
          <a:lstStyle/>
          <a:p>
            <a:r>
              <a:rPr lang="en-US" sz="2000" b="1" dirty="0">
                <a:solidFill>
                  <a:srgbClr val="C00000"/>
                </a:solidFill>
                <a:latin typeface="Arial Narrow" pitchFamily="34" charset="0"/>
              </a:rPr>
              <a:t>Repulsive Forces</a:t>
            </a:r>
          </a:p>
        </p:txBody>
      </p:sp>
      <p:sp>
        <p:nvSpPr>
          <p:cNvPr id="31" name="Text Box 15"/>
          <p:cNvSpPr txBox="1">
            <a:spLocks noChangeArrowheads="1"/>
          </p:cNvSpPr>
          <p:nvPr/>
        </p:nvSpPr>
        <p:spPr bwMode="auto">
          <a:xfrm>
            <a:off x="9087597" y="3313152"/>
            <a:ext cx="1903085" cy="400110"/>
          </a:xfrm>
          <a:prstGeom prst="rect">
            <a:avLst/>
          </a:prstGeom>
          <a:noFill/>
          <a:ln w="9525">
            <a:noFill/>
            <a:miter lim="800000"/>
            <a:headEnd/>
            <a:tailEnd/>
          </a:ln>
        </p:spPr>
        <p:txBody>
          <a:bodyPr wrap="none">
            <a:spAutoFit/>
          </a:bodyPr>
          <a:lstStyle/>
          <a:p>
            <a:r>
              <a:rPr lang="en-US" sz="2000" b="1" dirty="0" smtClean="0">
                <a:solidFill>
                  <a:srgbClr val="C00000"/>
                </a:solidFill>
                <a:latin typeface="Arial Narrow" pitchFamily="34" charset="0"/>
              </a:rPr>
              <a:t>Attractive </a:t>
            </a:r>
            <a:r>
              <a:rPr lang="en-US" sz="2000" b="1" dirty="0">
                <a:solidFill>
                  <a:srgbClr val="C00000"/>
                </a:solidFill>
                <a:latin typeface="Arial Narrow" pitchFamily="34" charset="0"/>
              </a:rPr>
              <a:t>Forces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3"/>
          <p:cNvSpPr txBox="1">
            <a:spLocks noChangeArrowheads="1"/>
          </p:cNvSpPr>
          <p:nvPr/>
        </p:nvSpPr>
        <p:spPr bwMode="auto">
          <a:xfrm>
            <a:off x="624757" y="1137313"/>
            <a:ext cx="8164401" cy="5047536"/>
          </a:xfrm>
          <a:prstGeom prst="rect">
            <a:avLst/>
          </a:prstGeom>
          <a:noFill/>
          <a:ln w="9525">
            <a:noFill/>
            <a:miter lim="800000"/>
            <a:headEnd/>
            <a:tailEnd/>
          </a:ln>
        </p:spPr>
        <p:txBody>
          <a:bodyPr wrap="square">
            <a:spAutoFit/>
          </a:bodyPr>
          <a:lstStyle/>
          <a:p>
            <a:pPr>
              <a:spcBef>
                <a:spcPct val="50000"/>
              </a:spcBef>
              <a:buClr>
                <a:srgbClr val="FFC000"/>
              </a:buClr>
              <a:buSzPct val="120000"/>
              <a:buFont typeface="Arial" pitchFamily="34" charset="0"/>
              <a:buChar char="•"/>
            </a:pPr>
            <a:r>
              <a:rPr lang="en-US" sz="2800" b="1" dirty="0" smtClean="0">
                <a:solidFill>
                  <a:schemeClr val="accent6">
                    <a:lumMod val="50000"/>
                  </a:schemeClr>
                </a:solidFill>
                <a:latin typeface="Arial Narrow" pitchFamily="34" charset="0"/>
              </a:rPr>
              <a:t>  </a:t>
            </a:r>
            <a:r>
              <a:rPr lang="en-SG" sz="2800" b="1" dirty="0" smtClean="0">
                <a:solidFill>
                  <a:schemeClr val="accent6">
                    <a:lumMod val="50000"/>
                  </a:schemeClr>
                </a:solidFill>
                <a:latin typeface="Arial Narrow" pitchFamily="34" charset="0"/>
              </a:rPr>
              <a:t>Pressure correction: </a:t>
            </a:r>
          </a:p>
          <a:p>
            <a:pPr>
              <a:spcBef>
                <a:spcPct val="50000"/>
              </a:spcBef>
              <a:buClr>
                <a:srgbClr val="FFC000"/>
              </a:buClr>
              <a:buSzPct val="120000"/>
            </a:pPr>
            <a:r>
              <a:rPr lang="en-SG" sz="2800" b="1" dirty="0" smtClean="0">
                <a:solidFill>
                  <a:schemeClr val="accent6">
                    <a:lumMod val="50000"/>
                  </a:schemeClr>
                </a:solidFill>
                <a:latin typeface="Arial Narrow" pitchFamily="34" charset="0"/>
              </a:rPr>
              <a:t>        Concern intermolecular interactions</a:t>
            </a:r>
          </a:p>
          <a:p>
            <a:pPr>
              <a:spcBef>
                <a:spcPct val="50000"/>
              </a:spcBef>
              <a:buClr>
                <a:srgbClr val="FFC000"/>
              </a:buClr>
              <a:buSzPct val="120000"/>
            </a:pP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Volume correction: </a:t>
            </a:r>
          </a:p>
          <a:p>
            <a:pPr>
              <a:spcBef>
                <a:spcPct val="50000"/>
              </a:spcBef>
              <a:buClr>
                <a:srgbClr val="FFC000"/>
              </a:buClr>
              <a:buSzPct val="120000"/>
            </a:pPr>
            <a:r>
              <a:rPr lang="en-SG" sz="2800" b="1" dirty="0" smtClean="0">
                <a:solidFill>
                  <a:schemeClr val="accent6">
                    <a:lumMod val="50000"/>
                  </a:schemeClr>
                </a:solidFill>
                <a:latin typeface="Arial Narrow" pitchFamily="34" charset="0"/>
              </a:rPr>
              <a:t>        Concern volume occupied by gas</a:t>
            </a:r>
          </a:p>
          <a:p>
            <a:pPr>
              <a:spcBef>
                <a:spcPct val="50000"/>
              </a:spcBef>
              <a:buClr>
                <a:srgbClr val="FFC000"/>
              </a:buClr>
              <a:buSzPct val="120000"/>
            </a:pPr>
            <a:r>
              <a:rPr lang="en-US" sz="2800" b="1" dirty="0" smtClean="0">
                <a:ln>
                  <a:solidFill>
                    <a:sysClr val="windowText" lastClr="000000"/>
                  </a:solidFill>
                </a:ln>
                <a:solidFill>
                  <a:srgbClr val="FFC000"/>
                </a:solidFill>
                <a:latin typeface="Arial Narrow" pitchFamily="34" charset="0"/>
              </a:rPr>
              <a:t>                    </a:t>
            </a:r>
            <a:r>
              <a:rPr lang="en-US" sz="2800" b="1" dirty="0" err="1" smtClean="0">
                <a:ln>
                  <a:solidFill>
                    <a:sysClr val="windowText" lastClr="000000"/>
                  </a:solidFill>
                </a:ln>
                <a:solidFill>
                  <a:srgbClr val="FFC000"/>
                </a:solidFill>
                <a:latin typeface="Arial Narrow" pitchFamily="34" charset="0"/>
              </a:rPr>
              <a:t>V</a:t>
            </a:r>
            <a:r>
              <a:rPr lang="en-US" sz="2800" b="1" baseline="-25000" dirty="0" err="1" smtClean="0">
                <a:ln>
                  <a:solidFill>
                    <a:sysClr val="windowText" lastClr="000000"/>
                  </a:solidFill>
                </a:ln>
                <a:solidFill>
                  <a:srgbClr val="FFC000"/>
                </a:solidFill>
                <a:latin typeface="Arial Narrow" pitchFamily="34" charset="0"/>
              </a:rPr>
              <a:t>ideal</a:t>
            </a:r>
            <a:r>
              <a:rPr lang="en-US" sz="2800" b="1" dirty="0" smtClean="0">
                <a:ln>
                  <a:solidFill>
                    <a:sysClr val="windowText" lastClr="000000"/>
                  </a:solidFill>
                </a:ln>
                <a:solidFill>
                  <a:srgbClr val="FFC000"/>
                </a:solidFill>
                <a:latin typeface="Arial Narrow" pitchFamily="34" charset="0"/>
              </a:rPr>
              <a:t> = </a:t>
            </a:r>
            <a:r>
              <a:rPr lang="en-US" sz="2800" b="1" dirty="0" err="1" smtClean="0">
                <a:ln>
                  <a:solidFill>
                    <a:sysClr val="windowText" lastClr="000000"/>
                  </a:solidFill>
                </a:ln>
                <a:solidFill>
                  <a:srgbClr val="FFC000"/>
                </a:solidFill>
                <a:latin typeface="Arial Narrow" pitchFamily="34" charset="0"/>
              </a:rPr>
              <a:t>V</a:t>
            </a:r>
            <a:r>
              <a:rPr lang="en-US" sz="2800" b="1" baseline="-25000" dirty="0" err="1" smtClean="0">
                <a:ln>
                  <a:solidFill>
                    <a:sysClr val="windowText" lastClr="000000"/>
                  </a:solidFill>
                </a:ln>
                <a:solidFill>
                  <a:srgbClr val="FFC000"/>
                </a:solidFill>
                <a:latin typeface="Arial Narrow" pitchFamily="34" charset="0"/>
              </a:rPr>
              <a:t>real</a:t>
            </a:r>
            <a:r>
              <a:rPr lang="en-US" sz="2800" b="1" baseline="-25000" dirty="0" smtClean="0">
                <a:ln>
                  <a:solidFill>
                    <a:sysClr val="windowText" lastClr="000000"/>
                  </a:solidFill>
                </a:ln>
                <a:solidFill>
                  <a:srgbClr val="FFC000"/>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rPr>
              <a:t>- </a:t>
            </a:r>
            <a:r>
              <a:rPr lang="en-US" sz="2800" b="1" dirty="0" err="1" smtClean="0">
                <a:ln>
                  <a:solidFill>
                    <a:sysClr val="windowText" lastClr="000000"/>
                  </a:solidFill>
                </a:ln>
                <a:solidFill>
                  <a:srgbClr val="FFC000"/>
                </a:solidFill>
                <a:latin typeface="Arial Narrow" pitchFamily="34" charset="0"/>
              </a:rPr>
              <a:t>nb</a:t>
            </a:r>
            <a:endParaRPr lang="en-SG" sz="2800" b="1" dirty="0" smtClean="0">
              <a:solidFill>
                <a:schemeClr val="accent6">
                  <a:lumMod val="50000"/>
                </a:schemeClr>
              </a:solidFill>
              <a:latin typeface="Arial Narrow" pitchFamily="34" charset="0"/>
            </a:endParaRPr>
          </a:p>
          <a:p>
            <a:pPr>
              <a:spcBef>
                <a:spcPct val="50000"/>
              </a:spcBef>
              <a:buClr>
                <a:srgbClr val="FFC000"/>
              </a:buClr>
              <a:buSzPct val="120000"/>
              <a:buFont typeface="Arial" pitchFamily="34" charset="0"/>
              <a:buChar char="•"/>
            </a:pPr>
            <a:r>
              <a:rPr lang="en-SG" sz="2800" b="1" dirty="0" smtClean="0">
                <a:solidFill>
                  <a:schemeClr val="accent6">
                    <a:lumMod val="50000"/>
                  </a:schemeClr>
                </a:solidFill>
                <a:latin typeface="Arial Narrow" pitchFamily="34" charset="0"/>
              </a:rPr>
              <a:t>  Van </a:t>
            </a:r>
            <a:r>
              <a:rPr lang="en-SG" sz="2800" b="1" dirty="0" err="1" smtClean="0">
                <a:solidFill>
                  <a:schemeClr val="accent6">
                    <a:lumMod val="50000"/>
                  </a:schemeClr>
                </a:solidFill>
                <a:latin typeface="Arial Narrow" pitchFamily="34" charset="0"/>
              </a:rPr>
              <a:t>der</a:t>
            </a:r>
            <a:r>
              <a:rPr lang="en-SG" sz="2800" b="1" dirty="0" smtClean="0">
                <a:solidFill>
                  <a:schemeClr val="accent6">
                    <a:lumMod val="50000"/>
                  </a:schemeClr>
                </a:solidFill>
                <a:latin typeface="Arial Narrow" pitchFamily="34" charset="0"/>
              </a:rPr>
              <a:t> Waals Equation:</a:t>
            </a:r>
          </a:p>
          <a:p>
            <a:pPr>
              <a:spcBef>
                <a:spcPct val="50000"/>
              </a:spcBef>
              <a:buClr>
                <a:srgbClr val="FFC000"/>
              </a:buClr>
              <a:buSzPct val="120000"/>
            </a:pPr>
            <a:r>
              <a:rPr lang="en-SG" sz="2800" b="1" dirty="0" smtClean="0">
                <a:solidFill>
                  <a:schemeClr val="accent6">
                    <a:lumMod val="50000"/>
                  </a:schemeClr>
                </a:solidFill>
                <a:latin typeface="Arial Narrow" pitchFamily="34" charset="0"/>
              </a:rPr>
              <a:t>  </a:t>
            </a:r>
          </a:p>
        </p:txBody>
      </p:sp>
      <p:grpSp>
        <p:nvGrpSpPr>
          <p:cNvPr id="34" name="Group 33"/>
          <p:cNvGrpSpPr/>
          <p:nvPr/>
        </p:nvGrpSpPr>
        <p:grpSpPr>
          <a:xfrm>
            <a:off x="2237560" y="5450984"/>
            <a:ext cx="3512630" cy="893763"/>
            <a:chOff x="2237560" y="5450984"/>
            <a:chExt cx="3512630" cy="893763"/>
          </a:xfrm>
        </p:grpSpPr>
        <p:sp>
          <p:nvSpPr>
            <p:cNvPr id="45060" name="Text Box 4"/>
            <p:cNvSpPr txBox="1">
              <a:spLocks noChangeArrowheads="1"/>
            </p:cNvSpPr>
            <p:nvPr/>
          </p:nvSpPr>
          <p:spPr bwMode="auto">
            <a:xfrm>
              <a:off x="2393181" y="5629729"/>
              <a:ext cx="3357009" cy="523220"/>
            </a:xfrm>
            <a:prstGeom prst="rect">
              <a:avLst/>
            </a:prstGeom>
            <a:noFill/>
            <a:ln w="9525">
              <a:noFill/>
              <a:miter lim="800000"/>
              <a:headEnd/>
              <a:tailEnd/>
            </a:ln>
          </p:spPr>
          <p:txBody>
            <a:bodyPr wrap="none">
              <a:spAutoFit/>
            </a:bodyPr>
            <a:lstStyle/>
            <a:p>
              <a:r>
                <a:rPr lang="en-US" sz="2800" b="1">
                  <a:solidFill>
                    <a:srgbClr val="C00000"/>
                  </a:solidFill>
                  <a:latin typeface="Arial Narrow" pitchFamily="34" charset="0"/>
                </a:rPr>
                <a:t>P +         (V – nb) = nRT</a:t>
              </a:r>
            </a:p>
          </p:txBody>
        </p:sp>
        <p:grpSp>
          <p:nvGrpSpPr>
            <p:cNvPr id="2" name="Group 8"/>
            <p:cNvGrpSpPr>
              <a:grpSpLocks/>
            </p:cNvGrpSpPr>
            <p:nvPr/>
          </p:nvGrpSpPr>
          <p:grpSpPr bwMode="auto">
            <a:xfrm>
              <a:off x="2903111" y="5450984"/>
              <a:ext cx="636709" cy="893763"/>
              <a:chOff x="1704" y="3360"/>
              <a:chExt cx="417" cy="563"/>
            </a:xfrm>
          </p:grpSpPr>
          <p:sp>
            <p:nvSpPr>
              <p:cNvPr id="7187" name="Text Box 5"/>
              <p:cNvSpPr txBox="1">
                <a:spLocks noChangeArrowheads="1"/>
              </p:cNvSpPr>
              <p:nvPr/>
            </p:nvSpPr>
            <p:spPr bwMode="auto">
              <a:xfrm>
                <a:off x="1704" y="3360"/>
                <a:ext cx="417" cy="330"/>
              </a:xfrm>
              <a:prstGeom prst="rect">
                <a:avLst/>
              </a:prstGeom>
              <a:noFill/>
              <a:ln w="9525">
                <a:noFill/>
                <a:miter lim="800000"/>
                <a:headEnd/>
                <a:tailEnd/>
              </a:ln>
            </p:spPr>
            <p:txBody>
              <a:bodyPr wrap="none">
                <a:spAutoFit/>
              </a:bodyPr>
              <a:lstStyle/>
              <a:p>
                <a:r>
                  <a:rPr lang="en-US" sz="2800" b="1" dirty="0" err="1">
                    <a:solidFill>
                      <a:srgbClr val="C00000"/>
                    </a:solidFill>
                    <a:latin typeface="Arial Narrow" pitchFamily="34" charset="0"/>
                  </a:rPr>
                  <a:t>an</a:t>
                </a:r>
                <a:r>
                  <a:rPr lang="en-US" sz="2800" b="1" baseline="30000" dirty="0" err="1">
                    <a:solidFill>
                      <a:srgbClr val="C00000"/>
                    </a:solidFill>
                    <a:latin typeface="Arial Narrow" pitchFamily="34" charset="0"/>
                  </a:rPr>
                  <a:t>2</a:t>
                </a:r>
                <a:endParaRPr lang="en-US" sz="2800" b="1" dirty="0">
                  <a:solidFill>
                    <a:srgbClr val="C00000"/>
                  </a:solidFill>
                  <a:latin typeface="Arial Narrow" pitchFamily="34" charset="0"/>
                </a:endParaRPr>
              </a:p>
            </p:txBody>
          </p:sp>
          <p:sp>
            <p:nvSpPr>
              <p:cNvPr id="7188" name="Text Box 6"/>
              <p:cNvSpPr txBox="1">
                <a:spLocks noChangeArrowheads="1"/>
              </p:cNvSpPr>
              <p:nvPr/>
            </p:nvSpPr>
            <p:spPr bwMode="auto">
              <a:xfrm>
                <a:off x="1754" y="3593"/>
                <a:ext cx="321" cy="330"/>
              </a:xfrm>
              <a:prstGeom prst="rect">
                <a:avLst/>
              </a:prstGeom>
              <a:noFill/>
              <a:ln w="9525">
                <a:noFill/>
                <a:miter lim="800000"/>
                <a:headEnd/>
                <a:tailEnd/>
              </a:ln>
            </p:spPr>
            <p:txBody>
              <a:bodyPr wrap="none">
                <a:spAutoFit/>
              </a:bodyPr>
              <a:lstStyle/>
              <a:p>
                <a:r>
                  <a:rPr lang="en-US" sz="2800" b="1" dirty="0" err="1">
                    <a:solidFill>
                      <a:srgbClr val="C00000"/>
                    </a:solidFill>
                    <a:latin typeface="Arial Narrow" pitchFamily="34" charset="0"/>
                  </a:rPr>
                  <a:t>V</a:t>
                </a:r>
                <a:r>
                  <a:rPr lang="en-US" sz="2800" b="1" baseline="30000" dirty="0" err="1">
                    <a:solidFill>
                      <a:srgbClr val="C00000"/>
                    </a:solidFill>
                    <a:latin typeface="Arial Narrow" pitchFamily="34" charset="0"/>
                  </a:rPr>
                  <a:t>2</a:t>
                </a:r>
                <a:endParaRPr lang="en-US" sz="2800" b="1" dirty="0">
                  <a:solidFill>
                    <a:srgbClr val="C00000"/>
                  </a:solidFill>
                  <a:latin typeface="Arial Narrow" pitchFamily="34" charset="0"/>
                </a:endParaRPr>
              </a:p>
            </p:txBody>
          </p:sp>
          <p:sp>
            <p:nvSpPr>
              <p:cNvPr id="7189" name="Line 7"/>
              <p:cNvSpPr>
                <a:spLocks noChangeShapeType="1"/>
              </p:cNvSpPr>
              <p:nvPr/>
            </p:nvSpPr>
            <p:spPr bwMode="auto">
              <a:xfrm>
                <a:off x="1785" y="3640"/>
                <a:ext cx="288" cy="0"/>
              </a:xfrm>
              <a:prstGeom prst="line">
                <a:avLst/>
              </a:prstGeom>
              <a:noFill/>
              <a:ln w="28575">
                <a:solidFill>
                  <a:schemeClr val="tx1"/>
                </a:solidFill>
                <a:round/>
                <a:headEnd/>
                <a:tailEnd/>
              </a:ln>
            </p:spPr>
            <p:txBody>
              <a:bodyPr/>
              <a:lstStyle/>
              <a:p>
                <a:endParaRPr lang="en-US" sz="2800" b="1">
                  <a:solidFill>
                    <a:srgbClr val="C00000"/>
                  </a:solidFill>
                  <a:latin typeface="Arial Narrow" pitchFamily="34" charset="0"/>
                </a:endParaRPr>
              </a:p>
            </p:txBody>
          </p:sp>
        </p:grpSp>
        <p:sp>
          <p:nvSpPr>
            <p:cNvPr id="45065" name="Text Box 9"/>
            <p:cNvSpPr txBox="1">
              <a:spLocks noChangeArrowheads="1"/>
            </p:cNvSpPr>
            <p:nvPr/>
          </p:nvSpPr>
          <p:spPr bwMode="auto">
            <a:xfrm>
              <a:off x="2237560" y="5586510"/>
              <a:ext cx="282450" cy="523220"/>
            </a:xfrm>
            <a:prstGeom prst="rect">
              <a:avLst/>
            </a:prstGeom>
            <a:noFill/>
            <a:ln w="9525">
              <a:noFill/>
              <a:miter lim="800000"/>
              <a:headEnd/>
              <a:tailEnd/>
            </a:ln>
          </p:spPr>
          <p:txBody>
            <a:bodyPr wrap="none">
              <a:spAutoFit/>
            </a:bodyPr>
            <a:lstStyle/>
            <a:p>
              <a:r>
                <a:rPr lang="en-US" sz="2800" b="1" dirty="0">
                  <a:solidFill>
                    <a:srgbClr val="C00000"/>
                  </a:solidFill>
                  <a:latin typeface="Arial Narrow" pitchFamily="34" charset="0"/>
                </a:rPr>
                <a:t>(</a:t>
              </a:r>
            </a:p>
          </p:txBody>
        </p:sp>
        <p:sp>
          <p:nvSpPr>
            <p:cNvPr id="45067" name="Text Box 11"/>
            <p:cNvSpPr txBox="1">
              <a:spLocks noChangeArrowheads="1"/>
            </p:cNvSpPr>
            <p:nvPr/>
          </p:nvSpPr>
          <p:spPr bwMode="auto">
            <a:xfrm>
              <a:off x="3417333" y="5613807"/>
              <a:ext cx="282450" cy="523220"/>
            </a:xfrm>
            <a:prstGeom prst="rect">
              <a:avLst/>
            </a:prstGeom>
            <a:noFill/>
            <a:ln w="9525">
              <a:noFill/>
              <a:miter lim="800000"/>
              <a:headEnd/>
              <a:tailEnd/>
            </a:ln>
          </p:spPr>
          <p:txBody>
            <a:bodyPr wrap="none">
              <a:spAutoFit/>
            </a:bodyPr>
            <a:lstStyle/>
            <a:p>
              <a:r>
                <a:rPr lang="en-US" sz="2800" b="1" dirty="0">
                  <a:solidFill>
                    <a:srgbClr val="C00000"/>
                  </a:solidFill>
                  <a:latin typeface="Arial Narrow" pitchFamily="34" charset="0"/>
                </a:rPr>
                <a:t>)</a:t>
              </a:r>
            </a:p>
          </p:txBody>
        </p:sp>
      </p:grpSp>
      <p:grpSp>
        <p:nvGrpSpPr>
          <p:cNvPr id="26" name="Group 25"/>
          <p:cNvGrpSpPr/>
          <p:nvPr/>
        </p:nvGrpSpPr>
        <p:grpSpPr>
          <a:xfrm>
            <a:off x="7101534" y="1073124"/>
            <a:ext cx="3762084" cy="5382267"/>
            <a:chOff x="168322" y="644327"/>
            <a:chExt cx="3944044" cy="6027653"/>
          </a:xfrm>
        </p:grpSpPr>
        <p:pic>
          <p:nvPicPr>
            <p:cNvPr id="5124" name="Picture 4"/>
            <p:cNvPicPr>
              <a:picLocks noChangeAspect="1" noChangeArrowheads="1"/>
            </p:cNvPicPr>
            <p:nvPr/>
          </p:nvPicPr>
          <p:blipFill>
            <a:blip r:embed="rId2">
              <a:clrChange>
                <a:clrFrom>
                  <a:srgbClr val="FFFDE8"/>
                </a:clrFrom>
                <a:clrTo>
                  <a:srgbClr val="FFFDE8">
                    <a:alpha val="0"/>
                  </a:srgbClr>
                </a:clrTo>
              </a:clrChange>
              <a:lum bright="-58000"/>
            </a:blip>
            <a:srcRect/>
            <a:stretch>
              <a:fillRect/>
            </a:stretch>
          </p:blipFill>
          <p:spPr bwMode="auto">
            <a:xfrm>
              <a:off x="286605" y="1542197"/>
              <a:ext cx="2879676" cy="5129783"/>
            </a:xfrm>
            <a:prstGeom prst="rect">
              <a:avLst/>
            </a:prstGeom>
            <a:noFill/>
            <a:ln w="9525">
              <a:solidFill>
                <a:schemeClr val="bg1"/>
              </a:solidFill>
              <a:miter lim="800000"/>
              <a:headEnd/>
              <a:tailEnd/>
            </a:ln>
            <a:effectLst/>
          </p:spPr>
        </p:pic>
        <p:sp>
          <p:nvSpPr>
            <p:cNvPr id="24" name="Rectangle 23"/>
            <p:cNvSpPr/>
            <p:nvPr/>
          </p:nvSpPr>
          <p:spPr>
            <a:xfrm>
              <a:off x="168322" y="644327"/>
              <a:ext cx="3944044" cy="930642"/>
            </a:xfrm>
            <a:prstGeom prst="rect">
              <a:avLst/>
            </a:prstGeom>
          </p:spPr>
          <p:txBody>
            <a:bodyPr wrap="square">
              <a:spAutoFit/>
            </a:bodyPr>
            <a:lstStyle/>
            <a:p>
              <a:r>
                <a:rPr lang="en-SG" sz="2400" b="1" dirty="0" smtClean="0">
                  <a:ln>
                    <a:solidFill>
                      <a:schemeClr val="bg1"/>
                    </a:solidFill>
                  </a:ln>
                  <a:solidFill>
                    <a:srgbClr val="FFC000"/>
                  </a:solidFill>
                  <a:latin typeface="Arial Narrow" pitchFamily="34" charset="0"/>
                </a:rPr>
                <a:t>van </a:t>
              </a:r>
              <a:r>
                <a:rPr lang="en-SG" sz="2400" b="1" dirty="0" err="1" smtClean="0">
                  <a:ln>
                    <a:solidFill>
                      <a:schemeClr val="bg1"/>
                    </a:solidFill>
                  </a:ln>
                  <a:solidFill>
                    <a:srgbClr val="FFC000"/>
                  </a:solidFill>
                  <a:latin typeface="Arial Narrow" pitchFamily="34" charset="0"/>
                </a:rPr>
                <a:t>der</a:t>
              </a:r>
              <a:r>
                <a:rPr lang="en-SG" sz="2400" b="1" dirty="0" smtClean="0">
                  <a:ln>
                    <a:solidFill>
                      <a:schemeClr val="bg1"/>
                    </a:solidFill>
                  </a:ln>
                  <a:solidFill>
                    <a:srgbClr val="FFC000"/>
                  </a:solidFill>
                  <a:latin typeface="Arial Narrow" pitchFamily="34" charset="0"/>
                </a:rPr>
                <a:t> Waals constants</a:t>
              </a:r>
            </a:p>
            <a:p>
              <a:r>
                <a:rPr lang="en-SG" sz="2400" b="1" dirty="0" smtClean="0">
                  <a:ln>
                    <a:solidFill>
                      <a:schemeClr val="bg1"/>
                    </a:solidFill>
                  </a:ln>
                  <a:solidFill>
                    <a:srgbClr val="FFC000"/>
                  </a:solidFill>
                  <a:latin typeface="Arial Narrow" pitchFamily="34" charset="0"/>
                </a:rPr>
                <a:t>of some common gases</a:t>
              </a:r>
              <a:endParaRPr lang="en-US" sz="2400" b="1" dirty="0">
                <a:ln>
                  <a:solidFill>
                    <a:schemeClr val="bg1"/>
                  </a:solidFill>
                </a:ln>
                <a:solidFill>
                  <a:srgbClr val="FFC000"/>
                </a:solidFill>
                <a:latin typeface="Arial Narrow" pitchFamily="34" charset="0"/>
              </a:endParaRPr>
            </a:p>
          </p:txBody>
        </p:sp>
      </p:grpSp>
      <p:sp>
        <p:nvSpPr>
          <p:cNvPr id="25"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Van </a:t>
            </a:r>
            <a:r>
              <a:rPr lang="en-SG" sz="4200" spc="-100" dirty="0" err="1"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der</a:t>
            </a: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 Waals equation Non-ideal gas</a:t>
            </a:r>
          </a:p>
        </p:txBody>
      </p:sp>
      <p:grpSp>
        <p:nvGrpSpPr>
          <p:cNvPr id="28" name="Group 27"/>
          <p:cNvGrpSpPr/>
          <p:nvPr/>
        </p:nvGrpSpPr>
        <p:grpSpPr>
          <a:xfrm>
            <a:off x="4094330" y="2123304"/>
            <a:ext cx="709682" cy="989521"/>
            <a:chOff x="8311487" y="2355319"/>
            <a:chExt cx="709682" cy="989521"/>
          </a:xfrm>
        </p:grpSpPr>
        <p:cxnSp>
          <p:nvCxnSpPr>
            <p:cNvPr id="29" name="Straight Connector 28"/>
            <p:cNvCxnSpPr/>
            <p:nvPr/>
          </p:nvCxnSpPr>
          <p:spPr>
            <a:xfrm flipV="1">
              <a:off x="8311487" y="2874169"/>
              <a:ext cx="551526" cy="55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 Box 6"/>
            <p:cNvSpPr txBox="1">
              <a:spLocks noChangeArrowheads="1"/>
            </p:cNvSpPr>
            <p:nvPr/>
          </p:nvSpPr>
          <p:spPr bwMode="auto">
            <a:xfrm>
              <a:off x="8325133" y="2355319"/>
              <a:ext cx="696036" cy="523220"/>
            </a:xfrm>
            <a:prstGeom prst="rect">
              <a:avLst/>
            </a:prstGeom>
            <a:noFill/>
            <a:ln w="9525">
              <a:noFill/>
              <a:miter lim="800000"/>
              <a:headEnd/>
              <a:tailEnd/>
            </a:ln>
          </p:spPr>
          <p:txBody>
            <a:bodyPr wrap="square">
              <a:spAutoFit/>
            </a:bodyPr>
            <a:lstStyle/>
            <a:p>
              <a:r>
                <a:rPr lang="en-US" sz="2800" b="1" dirty="0" err="1" smtClean="0">
                  <a:ln>
                    <a:solidFill>
                      <a:sysClr val="windowText" lastClr="000000"/>
                    </a:solidFill>
                  </a:ln>
                  <a:solidFill>
                    <a:srgbClr val="FFC000"/>
                  </a:solidFill>
                  <a:latin typeface="Arial Narrow" pitchFamily="34" charset="0"/>
                </a:rPr>
                <a:t>an</a:t>
              </a:r>
              <a:r>
                <a:rPr lang="en-US" sz="2800" b="1" baseline="30000" dirty="0" err="1" smtClean="0">
                  <a:ln>
                    <a:solidFill>
                      <a:sysClr val="windowText" lastClr="000000"/>
                    </a:solidFill>
                  </a:ln>
                  <a:solidFill>
                    <a:srgbClr val="FFC000"/>
                  </a:solidFill>
                  <a:latin typeface="Arial Narrow" pitchFamily="34" charset="0"/>
                </a:rPr>
                <a:t>2</a:t>
              </a:r>
              <a:endParaRPr lang="en-US" sz="2800" b="1" baseline="30000" dirty="0">
                <a:ln>
                  <a:solidFill>
                    <a:sysClr val="windowText" lastClr="000000"/>
                  </a:solidFill>
                </a:ln>
                <a:solidFill>
                  <a:srgbClr val="FFC000"/>
                </a:solidFill>
                <a:latin typeface="Arial Narrow" pitchFamily="34" charset="0"/>
              </a:endParaRPr>
            </a:p>
          </p:txBody>
        </p:sp>
        <p:sp>
          <p:nvSpPr>
            <p:cNvPr id="31" name="Text Box 6"/>
            <p:cNvSpPr txBox="1">
              <a:spLocks noChangeArrowheads="1"/>
            </p:cNvSpPr>
            <p:nvPr/>
          </p:nvSpPr>
          <p:spPr bwMode="auto">
            <a:xfrm>
              <a:off x="8382179" y="2821620"/>
              <a:ext cx="638989" cy="523220"/>
            </a:xfrm>
            <a:prstGeom prst="rect">
              <a:avLst/>
            </a:prstGeom>
            <a:noFill/>
            <a:ln w="9525">
              <a:noFill/>
              <a:miter lim="800000"/>
              <a:headEnd/>
              <a:tailEnd/>
            </a:ln>
          </p:spPr>
          <p:txBody>
            <a:bodyPr wrap="square">
              <a:spAutoFit/>
            </a:bodyPr>
            <a:lstStyle/>
            <a:p>
              <a:r>
                <a:rPr lang="en-US" sz="2800" b="1" dirty="0" err="1" smtClean="0">
                  <a:ln>
                    <a:solidFill>
                      <a:sysClr val="windowText" lastClr="000000"/>
                    </a:solidFill>
                  </a:ln>
                  <a:solidFill>
                    <a:srgbClr val="FFC000"/>
                  </a:solidFill>
                  <a:latin typeface="Arial Narrow" pitchFamily="34" charset="0"/>
                </a:rPr>
                <a:t>V</a:t>
              </a:r>
              <a:r>
                <a:rPr lang="en-US" sz="2800" b="1" baseline="30000" dirty="0" err="1" smtClean="0">
                  <a:ln>
                    <a:solidFill>
                      <a:sysClr val="windowText" lastClr="000000"/>
                    </a:solidFill>
                  </a:ln>
                  <a:solidFill>
                    <a:srgbClr val="FFC000"/>
                  </a:solidFill>
                  <a:latin typeface="Arial Narrow" pitchFamily="34" charset="0"/>
                </a:rPr>
                <a:t>2</a:t>
              </a:r>
              <a:endParaRPr lang="en-US" sz="2800" b="1" baseline="30000" dirty="0">
                <a:ln>
                  <a:solidFill>
                    <a:sysClr val="windowText" lastClr="000000"/>
                  </a:solidFill>
                </a:ln>
                <a:solidFill>
                  <a:srgbClr val="FFC000"/>
                </a:solidFill>
                <a:latin typeface="Arial Narrow" pitchFamily="34" charset="0"/>
              </a:endParaRPr>
            </a:p>
          </p:txBody>
        </p:sp>
      </p:grpSp>
      <p:sp>
        <p:nvSpPr>
          <p:cNvPr id="32" name="TextBox 31"/>
          <p:cNvSpPr txBox="1">
            <a:spLocks noChangeArrowheads="1"/>
          </p:cNvSpPr>
          <p:nvPr/>
        </p:nvSpPr>
        <p:spPr bwMode="auto">
          <a:xfrm>
            <a:off x="2216440" y="2384259"/>
            <a:ext cx="1936749" cy="523220"/>
          </a:xfrm>
          <a:prstGeom prst="rect">
            <a:avLst/>
          </a:prstGeom>
          <a:noFill/>
          <a:ln w="9525">
            <a:noFill/>
            <a:miter lim="800000"/>
            <a:headEnd/>
            <a:tailEnd/>
          </a:ln>
        </p:spPr>
        <p:txBody>
          <a:bodyPr wrap="none">
            <a:spAutoFit/>
          </a:bodyPr>
          <a:lstStyle/>
          <a:p>
            <a:r>
              <a:rPr lang="en-US" sz="2800" b="1" dirty="0" err="1" smtClean="0">
                <a:ln>
                  <a:solidFill>
                    <a:sysClr val="windowText" lastClr="000000"/>
                  </a:solidFill>
                </a:ln>
                <a:solidFill>
                  <a:srgbClr val="FFC000"/>
                </a:solidFill>
                <a:latin typeface="Arial Narrow" pitchFamily="34" charset="0"/>
              </a:rPr>
              <a:t>P</a:t>
            </a:r>
            <a:r>
              <a:rPr lang="en-US" sz="2800" b="1" baseline="-25000" dirty="0" err="1" smtClean="0">
                <a:ln>
                  <a:solidFill>
                    <a:sysClr val="windowText" lastClr="000000"/>
                  </a:solidFill>
                </a:ln>
                <a:solidFill>
                  <a:srgbClr val="FFC000"/>
                </a:solidFill>
                <a:latin typeface="Arial Narrow" pitchFamily="34" charset="0"/>
              </a:rPr>
              <a:t>ideal</a:t>
            </a:r>
            <a:r>
              <a:rPr lang="en-US" sz="2800" b="1" dirty="0" smtClean="0">
                <a:ln>
                  <a:solidFill>
                    <a:sysClr val="windowText" lastClr="000000"/>
                  </a:solidFill>
                </a:ln>
                <a:solidFill>
                  <a:srgbClr val="FFC000"/>
                </a:solidFill>
                <a:latin typeface="Arial Narrow" pitchFamily="34" charset="0"/>
              </a:rPr>
              <a:t> </a:t>
            </a:r>
            <a:r>
              <a:rPr lang="en-US" sz="2800" b="1" dirty="0">
                <a:ln>
                  <a:solidFill>
                    <a:sysClr val="windowText" lastClr="000000"/>
                  </a:solidFill>
                </a:ln>
                <a:solidFill>
                  <a:srgbClr val="FFC000"/>
                </a:solidFill>
                <a:latin typeface="Arial Narrow" pitchFamily="34" charset="0"/>
              </a:rPr>
              <a:t>= </a:t>
            </a:r>
            <a:r>
              <a:rPr lang="en-US" sz="2800" b="1" dirty="0" err="1" smtClean="0">
                <a:ln>
                  <a:solidFill>
                    <a:sysClr val="windowText" lastClr="000000"/>
                  </a:solidFill>
                </a:ln>
                <a:solidFill>
                  <a:srgbClr val="FFC000"/>
                </a:solidFill>
                <a:latin typeface="Arial Narrow" pitchFamily="34" charset="0"/>
              </a:rPr>
              <a:t>P</a:t>
            </a:r>
            <a:r>
              <a:rPr lang="en-US" sz="2800" b="1" baseline="-25000" dirty="0" err="1" smtClean="0">
                <a:ln>
                  <a:solidFill>
                    <a:sysClr val="windowText" lastClr="000000"/>
                  </a:solidFill>
                </a:ln>
                <a:solidFill>
                  <a:srgbClr val="FFC000"/>
                </a:solidFill>
                <a:latin typeface="Arial Narrow" pitchFamily="34" charset="0"/>
              </a:rPr>
              <a:t>real</a:t>
            </a:r>
            <a:r>
              <a:rPr lang="en-US" sz="2800" b="1" baseline="-25000" dirty="0" smtClean="0">
                <a:ln>
                  <a:solidFill>
                    <a:sysClr val="windowText" lastClr="000000"/>
                  </a:solidFill>
                </a:ln>
                <a:solidFill>
                  <a:srgbClr val="FFC000"/>
                </a:solidFill>
                <a:latin typeface="Arial Narrow" pitchFamily="34" charset="0"/>
              </a:rPr>
              <a:t> </a:t>
            </a:r>
            <a:r>
              <a:rPr lang="en-US" sz="2800" b="1" dirty="0" smtClean="0">
                <a:ln>
                  <a:solidFill>
                    <a:sysClr val="windowText" lastClr="000000"/>
                  </a:solidFill>
                </a:ln>
                <a:solidFill>
                  <a:srgbClr val="FFC000"/>
                </a:solidFill>
                <a:latin typeface="Arial Narrow" pitchFamily="34" charset="0"/>
              </a:rPr>
              <a:t>+</a:t>
            </a:r>
            <a:endParaRPr lang="en-US" sz="2800" b="1" dirty="0">
              <a:ln>
                <a:solidFill>
                  <a:sysClr val="windowText" lastClr="000000"/>
                </a:solidFill>
              </a:ln>
              <a:solidFill>
                <a:srgbClr val="FFC000"/>
              </a:solidFill>
              <a:latin typeface="Arial Narrow" pitchFamily="34" charset="0"/>
            </a:endParaRPr>
          </a:p>
        </p:txBody>
      </p:sp>
      <p:sp>
        <p:nvSpPr>
          <p:cNvPr id="33" name="Oval 32"/>
          <p:cNvSpPr/>
          <p:nvPr/>
        </p:nvSpPr>
        <p:spPr>
          <a:xfrm>
            <a:off x="4039739" y="2169994"/>
            <a:ext cx="900752" cy="99628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1257" y="4296228"/>
            <a:ext cx="3526972"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103092"/>
            <a:ext cx="11079480" cy="5754907"/>
          </a:xfrm>
          <a:prstGeom prst="rect">
            <a:avLst/>
          </a:prstGeom>
        </p:spPr>
        <p:txBody>
          <a:bodyPr vert="horz">
            <a:normAutofit/>
          </a:bodyPr>
          <a:lstStyle/>
          <a:p>
            <a:pPr marL="274320" indent="-274320" defTabSz="914400">
              <a:lnSpc>
                <a:spcPct val="120000"/>
              </a:lnSpc>
              <a:spcBef>
                <a:spcPts val="600"/>
              </a:spcBef>
              <a:buClr>
                <a:srgbClr val="FFC000"/>
              </a:buClr>
              <a:buSzPct val="85000"/>
              <a:buFont typeface="Wingdings 2"/>
              <a:buChar char=""/>
            </a:pPr>
            <a:r>
              <a:rPr lang="en-SG" sz="2600" b="1" dirty="0" smtClean="0">
                <a:solidFill>
                  <a:schemeClr val="accent6">
                    <a:lumMod val="50000"/>
                  </a:schemeClr>
                </a:solidFill>
                <a:latin typeface="Arial Narrow" pitchFamily="34" charset="0"/>
              </a:rPr>
              <a:t>The atmospheric pressure in San Francisco on a certain day was 732 mmHg. What was the pressure in </a:t>
            </a:r>
            <a:r>
              <a:rPr lang="en-SG" sz="2600" b="1" dirty="0" err="1" smtClean="0">
                <a:solidFill>
                  <a:schemeClr val="accent6">
                    <a:lumMod val="50000"/>
                  </a:schemeClr>
                </a:solidFill>
                <a:latin typeface="Arial Narrow" pitchFamily="34" charset="0"/>
              </a:rPr>
              <a:t>kPa</a:t>
            </a:r>
            <a:r>
              <a:rPr lang="en-SG" sz="2600" b="1" dirty="0" smtClean="0">
                <a:solidFill>
                  <a:schemeClr val="accent6">
                    <a:lumMod val="50000"/>
                  </a:schemeClr>
                </a:solidFill>
                <a:latin typeface="Arial Narrow" pitchFamily="34" charset="0"/>
              </a:rPr>
              <a:t>?</a:t>
            </a:r>
          </a:p>
          <a:p>
            <a:pPr marL="274320" indent="-274320" defTabSz="914400">
              <a:lnSpc>
                <a:spcPct val="120000"/>
              </a:lnSpc>
              <a:spcBef>
                <a:spcPts val="600"/>
              </a:spcBef>
              <a:buClr>
                <a:srgbClr val="FFC000"/>
              </a:buClr>
              <a:buSzPct val="85000"/>
              <a:buFont typeface="Wingdings 2"/>
              <a:buChar char=""/>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5"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US"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Exercise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595086" y="1103074"/>
            <a:ext cx="11170920" cy="6349999"/>
          </a:xfrm>
          <a:prstGeom prst="rect">
            <a:avLst/>
          </a:prstGeom>
        </p:spPr>
        <p:txBody>
          <a:bodyPr vert="horz">
            <a:normAutofit/>
          </a:bodyPr>
          <a:lstStyle/>
          <a:p>
            <a:pPr marL="274320" indent="-274320" defTabSz="914400">
              <a:lnSpc>
                <a:spcPct val="120000"/>
              </a:lnSpc>
              <a:spcBef>
                <a:spcPts val="600"/>
              </a:spcBef>
              <a:buClr>
                <a:srgbClr val="FFC000"/>
              </a:buClr>
              <a:buSzPct val="85000"/>
              <a:buFont typeface="Wingdings 2"/>
              <a:buChar char=""/>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Measure gas pressure other than atmosphere</a:t>
            </a:r>
          </a:p>
          <a:p>
            <a:pPr marL="274320" indent="-274320" defTabSz="914400">
              <a:lnSpc>
                <a:spcPct val="120000"/>
              </a:lnSpc>
              <a:spcBef>
                <a:spcPts val="600"/>
              </a:spcBef>
              <a:buClr>
                <a:srgbClr val="FFC000"/>
              </a:buClr>
              <a:buSzPct val="85000"/>
              <a:buFont typeface="Wingdings 2"/>
              <a:buChar char=""/>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There are two types: closed tube and open tube for  </a:t>
            </a:r>
            <a:r>
              <a:rPr lang="en-US" sz="2800" b="1" dirty="0" err="1" smtClean="0">
                <a:ln>
                  <a:solidFill>
                    <a:schemeClr val="bg1"/>
                  </a:solidFill>
                </a:ln>
                <a:solidFill>
                  <a:srgbClr val="FFC000"/>
                </a:solidFill>
                <a:latin typeface="Arial Narrow" pitchFamily="34" charset="0"/>
              </a:rPr>
              <a:t>P</a:t>
            </a:r>
            <a:r>
              <a:rPr lang="en-US" sz="2800" b="1" baseline="-25000" dirty="0" err="1" smtClean="0">
                <a:ln>
                  <a:solidFill>
                    <a:schemeClr val="bg1"/>
                  </a:solidFill>
                </a:ln>
                <a:solidFill>
                  <a:srgbClr val="FFC000"/>
                </a:solidFill>
                <a:latin typeface="Arial Narrow" pitchFamily="34" charset="0"/>
              </a:rPr>
              <a:t>gas</a:t>
            </a:r>
            <a:r>
              <a:rPr lang="en-US" sz="2800" b="1" dirty="0" smtClean="0">
                <a:ln>
                  <a:solidFill>
                    <a:schemeClr val="bg1"/>
                  </a:solidFill>
                </a:ln>
                <a:solidFill>
                  <a:srgbClr val="FFC000"/>
                </a:solidFill>
                <a:latin typeface="Arial Narrow" pitchFamily="34" charset="0"/>
              </a:rPr>
              <a:t>&lt;</a:t>
            </a:r>
            <a:r>
              <a:rPr lang="en-US" sz="2800" b="1" dirty="0" err="1" smtClean="0">
                <a:ln>
                  <a:solidFill>
                    <a:schemeClr val="bg1"/>
                  </a:solidFill>
                </a:ln>
                <a:solidFill>
                  <a:srgbClr val="FFC000"/>
                </a:solidFill>
                <a:latin typeface="Arial Narrow" pitchFamily="34" charset="0"/>
              </a:rPr>
              <a:t>P</a:t>
            </a:r>
            <a:r>
              <a:rPr lang="en-US" sz="2800" b="1" baseline="-25000" dirty="0" err="1" smtClean="0">
                <a:ln>
                  <a:solidFill>
                    <a:schemeClr val="bg1"/>
                  </a:solidFill>
                </a:ln>
                <a:solidFill>
                  <a:srgbClr val="FFC000"/>
                </a:solidFill>
                <a:latin typeface="Arial Narrow" pitchFamily="34" charset="0"/>
              </a:rPr>
              <a:t>atm</a:t>
            </a:r>
            <a:r>
              <a:rPr lang="en-US" sz="2800" b="1" baseline="-25000" dirty="0" smtClean="0">
                <a:solidFill>
                  <a:srgbClr val="FFC000"/>
                </a:solidFill>
                <a:latin typeface="Arial Narrow" pitchFamily="34" charset="0"/>
              </a:rPr>
              <a:t> </a:t>
            </a: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and</a:t>
            </a:r>
            <a:r>
              <a:rPr lang="en-SG" sz="2800"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rPr>
              <a:t> </a:t>
            </a:r>
            <a:r>
              <a:rPr lang="en-US" sz="2800" b="1" dirty="0" err="1" smtClean="0">
                <a:ln>
                  <a:solidFill>
                    <a:schemeClr val="bg1"/>
                  </a:solidFill>
                </a:ln>
                <a:solidFill>
                  <a:srgbClr val="FFC000"/>
                </a:solidFill>
                <a:latin typeface="Arial Narrow" pitchFamily="34" charset="0"/>
              </a:rPr>
              <a:t>P</a:t>
            </a:r>
            <a:r>
              <a:rPr lang="en-US" sz="2800" b="1" baseline="-25000" dirty="0" err="1" smtClean="0">
                <a:ln>
                  <a:solidFill>
                    <a:schemeClr val="bg1"/>
                  </a:solidFill>
                </a:ln>
                <a:solidFill>
                  <a:srgbClr val="FFC000"/>
                </a:solidFill>
                <a:latin typeface="Arial Narrow" pitchFamily="34" charset="0"/>
              </a:rPr>
              <a:t>gas</a:t>
            </a:r>
            <a:r>
              <a:rPr lang="en-US" sz="2800" b="1" dirty="0" smtClean="0">
                <a:ln>
                  <a:solidFill>
                    <a:schemeClr val="bg1"/>
                  </a:solidFill>
                </a:ln>
                <a:solidFill>
                  <a:srgbClr val="FFC000"/>
                </a:solidFill>
                <a:latin typeface="Arial Narrow" pitchFamily="34" charset="0"/>
              </a:rPr>
              <a:t>&gt;</a:t>
            </a:r>
            <a:r>
              <a:rPr lang="en-US" sz="2800" b="1" dirty="0" err="1" smtClean="0">
                <a:ln>
                  <a:solidFill>
                    <a:schemeClr val="bg1"/>
                  </a:solidFill>
                </a:ln>
                <a:solidFill>
                  <a:srgbClr val="FFC000"/>
                </a:solidFill>
                <a:latin typeface="Arial Narrow" pitchFamily="34" charset="0"/>
              </a:rPr>
              <a:t>P</a:t>
            </a:r>
            <a:r>
              <a:rPr lang="en-US" sz="2800" b="1" baseline="-25000" dirty="0" err="1" smtClean="0">
                <a:ln>
                  <a:solidFill>
                    <a:schemeClr val="bg1"/>
                  </a:solidFill>
                </a:ln>
                <a:solidFill>
                  <a:srgbClr val="FFC000"/>
                </a:solidFill>
                <a:latin typeface="Arial Narrow" pitchFamily="34" charset="0"/>
              </a:rPr>
              <a:t>atm</a:t>
            </a:r>
            <a:r>
              <a:rPr lang="en-US" sz="2800" b="1" baseline="-25000" dirty="0" smtClean="0">
                <a:solidFill>
                  <a:srgbClr val="FFC000"/>
                </a:solidFill>
                <a:latin typeface="Arial Narrow" pitchFamily="34" charset="0"/>
              </a:rPr>
              <a:t>  </a:t>
            </a: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respectively</a:t>
            </a:r>
          </a:p>
          <a:p>
            <a:pPr marL="274320" indent="-274320" defTabSz="914400">
              <a:lnSpc>
                <a:spcPct val="120000"/>
              </a:lnSpc>
              <a:spcBef>
                <a:spcPts val="600"/>
              </a:spcBef>
              <a:buClr>
                <a:srgbClr val="FFC000"/>
              </a:buClr>
              <a:buSzPct val="85000"/>
            </a:pPr>
            <a:r>
              <a:rPr lang="en-SG" sz="2600" b="1" dirty="0" smtClean="0">
                <a:solidFill>
                  <a:schemeClr val="accent6">
                    <a:lumMod val="50000"/>
                  </a:schemeClr>
                </a:solidFill>
                <a:latin typeface="Arial Narrow" pitchFamily="34" charset="0"/>
              </a:rPr>
              <a:t> </a:t>
            </a:r>
          </a:p>
          <a:p>
            <a:pPr marL="274320" indent="-274320" defTabSz="914400">
              <a:lnSpc>
                <a:spcPct val="120000"/>
              </a:lnSpc>
              <a:spcBef>
                <a:spcPts val="600"/>
              </a:spcBef>
              <a:buClr>
                <a:srgbClr val="FFC000"/>
              </a:buClr>
              <a:buSzPct val="85000"/>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15363" name="Text Box 6"/>
          <p:cNvSpPr txBox="1">
            <a:spLocks noChangeArrowheads="1"/>
          </p:cNvSpPr>
          <p:nvPr/>
        </p:nvSpPr>
        <p:spPr bwMode="auto">
          <a:xfrm>
            <a:off x="1270000" y="101601"/>
            <a:ext cx="184731" cy="584775"/>
          </a:xfrm>
          <a:prstGeom prst="rect">
            <a:avLst/>
          </a:prstGeom>
          <a:noFill/>
          <a:ln w="9525">
            <a:noFill/>
            <a:miter lim="800000"/>
            <a:headEnd/>
            <a:tailEnd/>
          </a:ln>
        </p:spPr>
        <p:txBody>
          <a:bodyPr wrap="none">
            <a:spAutoFit/>
          </a:bodyPr>
          <a:lstStyle/>
          <a:p>
            <a:endParaRPr lang="en-US" sz="3200" dirty="0">
              <a:solidFill>
                <a:schemeClr val="accent5">
                  <a:lumMod val="75000"/>
                </a:schemeClr>
              </a:solidFill>
              <a:effectLst>
                <a:outerShdw blurRad="38100" dist="38100" dir="2700000" algn="tl">
                  <a:srgbClr val="000000">
                    <a:alpha val="43137"/>
                  </a:srgbClr>
                </a:outerShdw>
              </a:effectLst>
            </a:endParaRPr>
          </a:p>
        </p:txBody>
      </p:sp>
      <p:sp>
        <p:nvSpPr>
          <p:cNvPr id="13"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Manometers Used to Measure Gas Pressures</a:t>
            </a:r>
          </a:p>
        </p:txBody>
      </p:sp>
      <p:grpSp>
        <p:nvGrpSpPr>
          <p:cNvPr id="18" name="Group 17"/>
          <p:cNvGrpSpPr/>
          <p:nvPr/>
        </p:nvGrpSpPr>
        <p:grpSpPr>
          <a:xfrm>
            <a:off x="2333668" y="2293263"/>
            <a:ext cx="8135029" cy="4937782"/>
            <a:chOff x="1473428" y="2543176"/>
            <a:chExt cx="8715585" cy="4263831"/>
          </a:xfrm>
        </p:grpSpPr>
        <p:pic>
          <p:nvPicPr>
            <p:cNvPr id="9224" name="Picture 8"/>
            <p:cNvPicPr>
              <a:picLocks noChangeAspect="1" noChangeArrowheads="1"/>
            </p:cNvPicPr>
            <p:nvPr/>
          </p:nvPicPr>
          <p:blipFill>
            <a:blip r:embed="rId2">
              <a:clrChange>
                <a:clrFrom>
                  <a:srgbClr val="FFFFFF"/>
                </a:clrFrom>
                <a:clrTo>
                  <a:srgbClr val="FFFFFF">
                    <a:alpha val="0"/>
                  </a:srgbClr>
                </a:clrTo>
              </a:clrChange>
            </a:blip>
            <a:srcRect b="6787"/>
            <a:stretch>
              <a:fillRect/>
            </a:stretch>
          </p:blipFill>
          <p:spPr bwMode="auto">
            <a:xfrm>
              <a:off x="6241128" y="2590801"/>
              <a:ext cx="3860800" cy="2879233"/>
            </a:xfrm>
            <a:prstGeom prst="rect">
              <a:avLst/>
            </a:prstGeom>
            <a:noFill/>
            <a:ln w="9525">
              <a:noFill/>
              <a:miter lim="800000"/>
              <a:headEnd/>
              <a:tailEnd/>
            </a:ln>
          </p:spPr>
        </p:pic>
        <p:sp>
          <p:nvSpPr>
            <p:cNvPr id="9225" name="Text Box 9"/>
            <p:cNvSpPr txBox="1">
              <a:spLocks noChangeArrowheads="1"/>
            </p:cNvSpPr>
            <p:nvPr/>
          </p:nvSpPr>
          <p:spPr bwMode="auto">
            <a:xfrm>
              <a:off x="2828340" y="5446530"/>
              <a:ext cx="2743200" cy="369332"/>
            </a:xfrm>
            <a:prstGeom prst="rect">
              <a:avLst/>
            </a:prstGeom>
            <a:noFill/>
            <a:ln w="9525">
              <a:noFill/>
              <a:miter lim="800000"/>
              <a:headEnd/>
              <a:tailEnd/>
            </a:ln>
          </p:spPr>
          <p:txBody>
            <a:bodyPr>
              <a:spAutoFit/>
            </a:bodyPr>
            <a:lstStyle/>
            <a:p>
              <a:r>
                <a:rPr lang="en-US" b="1"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CLOSED-TUBE</a:t>
              </a:r>
              <a:endParaRPr lang="en-US" b="1" spc="-100" dirty="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endParaRPr>
            </a:p>
          </p:txBody>
        </p:sp>
        <p:sp>
          <p:nvSpPr>
            <p:cNvPr id="9226" name="Text Box 10"/>
            <p:cNvSpPr txBox="1">
              <a:spLocks noChangeArrowheads="1"/>
            </p:cNvSpPr>
            <p:nvPr/>
          </p:nvSpPr>
          <p:spPr bwMode="auto">
            <a:xfrm>
              <a:off x="7750613" y="5445664"/>
              <a:ext cx="2438400" cy="369332"/>
            </a:xfrm>
            <a:prstGeom prst="rect">
              <a:avLst/>
            </a:prstGeom>
            <a:noFill/>
            <a:ln w="9525">
              <a:noFill/>
              <a:miter lim="800000"/>
              <a:headEnd/>
              <a:tailEnd/>
            </a:ln>
          </p:spPr>
          <p:txBody>
            <a:bodyPr wrap="square">
              <a:spAutoFit/>
            </a:bodyPr>
            <a:lstStyle/>
            <a:p>
              <a:r>
                <a:rPr lang="en-US" b="1"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OPEN-TUBE</a:t>
              </a:r>
              <a:endParaRPr lang="en-US" b="1" spc="-100" dirty="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endParaRPr>
            </a:p>
          </p:txBody>
        </p:sp>
        <p:pic>
          <p:nvPicPr>
            <p:cNvPr id="9223" name="Picture 7"/>
            <p:cNvPicPr>
              <a:picLocks noChangeAspect="1" noChangeArrowheads="1"/>
            </p:cNvPicPr>
            <p:nvPr/>
          </p:nvPicPr>
          <p:blipFill>
            <a:blip r:embed="rId3">
              <a:clrChange>
                <a:clrFrom>
                  <a:srgbClr val="FFFFFF"/>
                </a:clrFrom>
                <a:clrTo>
                  <a:srgbClr val="FFFFFF">
                    <a:alpha val="0"/>
                  </a:srgbClr>
                </a:clrTo>
              </a:clrChange>
            </a:blip>
            <a:srcRect l="6349" t="106" r="9524" b="7812"/>
            <a:stretch>
              <a:fillRect/>
            </a:stretch>
          </p:blipFill>
          <p:spPr bwMode="auto">
            <a:xfrm>
              <a:off x="1473428" y="2543176"/>
              <a:ext cx="3666669" cy="2799991"/>
            </a:xfrm>
            <a:prstGeom prst="rect">
              <a:avLst/>
            </a:prstGeom>
            <a:noFill/>
            <a:ln w="9525">
              <a:noFill/>
              <a:miter lim="800000"/>
              <a:headEnd/>
              <a:tailEnd/>
            </a:ln>
          </p:spPr>
        </p:pic>
        <p:sp>
          <p:nvSpPr>
            <p:cNvPr id="10" name="TextBox 9"/>
            <p:cNvSpPr txBox="1"/>
            <p:nvPr/>
          </p:nvSpPr>
          <p:spPr>
            <a:xfrm>
              <a:off x="7724177" y="5770509"/>
              <a:ext cx="2261651" cy="1036498"/>
            </a:xfrm>
            <a:prstGeom prst="rect">
              <a:avLst/>
            </a:prstGeom>
            <a:noFill/>
          </p:spPr>
          <p:txBody>
            <a:bodyPr wrap="square" rtlCol="0">
              <a:spAutoFit/>
            </a:bodyPr>
            <a:lstStyle/>
            <a:p>
              <a:r>
                <a:rPr lang="en-US" sz="2400" b="1" dirty="0" err="1" smtClean="0">
                  <a:ln>
                    <a:solidFill>
                      <a:schemeClr val="bg1"/>
                    </a:solidFill>
                  </a:ln>
                  <a:solidFill>
                    <a:srgbClr val="FFC000"/>
                  </a:solidFill>
                </a:rPr>
                <a:t>P</a:t>
              </a:r>
              <a:r>
                <a:rPr lang="en-US" sz="2400" b="1" baseline="-25000" dirty="0" err="1" smtClean="0">
                  <a:ln>
                    <a:solidFill>
                      <a:schemeClr val="bg1"/>
                    </a:solidFill>
                  </a:ln>
                  <a:solidFill>
                    <a:srgbClr val="FFC000"/>
                  </a:solidFill>
                </a:rPr>
                <a:t>gas</a:t>
              </a:r>
              <a:r>
                <a:rPr lang="en-US" sz="2400" b="1" baseline="-25000" dirty="0" smtClean="0">
                  <a:ln>
                    <a:solidFill>
                      <a:schemeClr val="bg1"/>
                    </a:solidFill>
                  </a:ln>
                  <a:solidFill>
                    <a:srgbClr val="FFC000"/>
                  </a:solidFill>
                </a:rPr>
                <a:t> </a:t>
              </a:r>
              <a:r>
                <a:rPr lang="en-US" sz="2400" b="1" dirty="0" smtClean="0">
                  <a:ln>
                    <a:solidFill>
                      <a:schemeClr val="bg1"/>
                    </a:solidFill>
                  </a:ln>
                  <a:solidFill>
                    <a:srgbClr val="FFC000"/>
                  </a:solidFill>
                </a:rPr>
                <a:t>= </a:t>
              </a:r>
              <a:r>
                <a:rPr lang="en-US" sz="2400" b="1" dirty="0" err="1" smtClean="0">
                  <a:ln>
                    <a:solidFill>
                      <a:schemeClr val="bg1"/>
                    </a:solidFill>
                  </a:ln>
                  <a:solidFill>
                    <a:srgbClr val="FFC000"/>
                  </a:solidFill>
                </a:rPr>
                <a:t>P</a:t>
              </a:r>
              <a:r>
                <a:rPr lang="en-US" sz="2400" b="1" baseline="-25000" dirty="0" err="1" smtClean="0">
                  <a:ln>
                    <a:solidFill>
                      <a:schemeClr val="bg1"/>
                    </a:solidFill>
                  </a:ln>
                  <a:solidFill>
                    <a:srgbClr val="FFC000"/>
                  </a:solidFill>
                </a:rPr>
                <a:t>atm</a:t>
              </a:r>
              <a:r>
                <a:rPr lang="en-US" sz="2400" b="1" baseline="-25000" dirty="0" smtClean="0">
                  <a:ln>
                    <a:solidFill>
                      <a:schemeClr val="bg1"/>
                    </a:solidFill>
                  </a:ln>
                  <a:solidFill>
                    <a:srgbClr val="FFC000"/>
                  </a:solidFill>
                </a:rPr>
                <a:t> </a:t>
              </a:r>
              <a:r>
                <a:rPr lang="en-US" sz="2400" b="1" dirty="0" smtClean="0">
                  <a:ln>
                    <a:solidFill>
                      <a:schemeClr val="bg1"/>
                    </a:solidFill>
                  </a:ln>
                  <a:solidFill>
                    <a:srgbClr val="FFC000"/>
                  </a:solidFill>
                </a:rPr>
                <a:t>+P</a:t>
              </a:r>
              <a:r>
                <a:rPr lang="en-US" sz="2400" b="1" baseline="-25000" dirty="0" smtClean="0">
                  <a:ln>
                    <a:solidFill>
                      <a:schemeClr val="bg1"/>
                    </a:solidFill>
                  </a:ln>
                  <a:solidFill>
                    <a:srgbClr val="FFC000"/>
                  </a:solidFill>
                </a:rPr>
                <a:t>h</a:t>
              </a:r>
            </a:p>
            <a:p>
              <a:endParaRPr lang="en-US" sz="2400" b="1" dirty="0" smtClean="0">
                <a:solidFill>
                  <a:srgbClr val="FFC000"/>
                </a:solidFill>
              </a:endParaRPr>
            </a:p>
            <a:p>
              <a:r>
                <a:rPr lang="en-US" sz="2400" b="1" dirty="0" smtClean="0">
                  <a:solidFill>
                    <a:srgbClr val="FFC000"/>
                  </a:solidFill>
                </a:rPr>
                <a:t> </a:t>
              </a:r>
              <a:endParaRPr lang="en-US" sz="2400" b="1" dirty="0">
                <a:solidFill>
                  <a:srgbClr val="FFC000"/>
                </a:solidFill>
              </a:endParaRPr>
            </a:p>
          </p:txBody>
        </p:sp>
        <p:sp>
          <p:nvSpPr>
            <p:cNvPr id="11" name="TextBox 10"/>
            <p:cNvSpPr txBox="1"/>
            <p:nvPr/>
          </p:nvSpPr>
          <p:spPr>
            <a:xfrm>
              <a:off x="3033636" y="5788920"/>
              <a:ext cx="1428534" cy="398653"/>
            </a:xfrm>
            <a:prstGeom prst="rect">
              <a:avLst/>
            </a:prstGeom>
            <a:noFill/>
          </p:spPr>
          <p:txBody>
            <a:bodyPr wrap="none" rtlCol="0">
              <a:spAutoFit/>
            </a:bodyPr>
            <a:lstStyle/>
            <a:p>
              <a:r>
                <a:rPr lang="en-US" sz="2400" b="1" dirty="0" err="1" smtClean="0">
                  <a:ln>
                    <a:solidFill>
                      <a:schemeClr val="bg1"/>
                    </a:solidFill>
                  </a:ln>
                  <a:solidFill>
                    <a:srgbClr val="FFC000"/>
                  </a:solidFill>
                </a:rPr>
                <a:t>P</a:t>
              </a:r>
              <a:r>
                <a:rPr lang="en-US" sz="2400" b="1" baseline="-25000" dirty="0" err="1" smtClean="0">
                  <a:ln>
                    <a:solidFill>
                      <a:schemeClr val="bg1"/>
                    </a:solidFill>
                  </a:ln>
                  <a:solidFill>
                    <a:srgbClr val="FFC000"/>
                  </a:solidFill>
                </a:rPr>
                <a:t>gas</a:t>
              </a:r>
              <a:r>
                <a:rPr lang="en-US" sz="2400" b="1" dirty="0" smtClean="0">
                  <a:ln>
                    <a:solidFill>
                      <a:schemeClr val="bg1"/>
                    </a:solidFill>
                  </a:ln>
                  <a:solidFill>
                    <a:srgbClr val="FFC000"/>
                  </a:solidFill>
                </a:rPr>
                <a:t> = P</a:t>
              </a:r>
              <a:r>
                <a:rPr lang="en-US" sz="2400" b="1" baseline="-25000" dirty="0" smtClean="0">
                  <a:ln>
                    <a:solidFill>
                      <a:schemeClr val="bg1"/>
                    </a:solidFill>
                  </a:ln>
                  <a:solidFill>
                    <a:srgbClr val="FFC000"/>
                  </a:solidFill>
                </a:rPr>
                <a:t>h</a:t>
              </a:r>
              <a:endParaRPr lang="en-US" sz="2400" b="1" baseline="-25000" dirty="0">
                <a:ln>
                  <a:solidFill>
                    <a:schemeClr val="bg1"/>
                  </a:solidFill>
                </a:ln>
                <a:solidFill>
                  <a:srgbClr val="FFC000"/>
                </a:solidFill>
              </a:endParaRPr>
            </a:p>
          </p:txBody>
        </p:sp>
        <p:sp>
          <p:nvSpPr>
            <p:cNvPr id="14" name="TextBox 13"/>
            <p:cNvSpPr txBox="1"/>
            <p:nvPr/>
          </p:nvSpPr>
          <p:spPr>
            <a:xfrm>
              <a:off x="4176662" y="2812148"/>
              <a:ext cx="1234440" cy="276999"/>
            </a:xfrm>
            <a:prstGeom prst="rect">
              <a:avLst/>
            </a:prstGeom>
            <a:noFill/>
          </p:spPr>
          <p:txBody>
            <a:bodyPr wrap="square" rtlCol="0">
              <a:spAutoFit/>
            </a:bodyPr>
            <a:lstStyle/>
            <a:p>
              <a:pPr algn="ctr"/>
              <a:r>
                <a:rPr lang="en-SG" sz="12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Addict" pitchFamily="34" charset="0"/>
                  <a:ea typeface="Tahoma" pitchFamily="34" charset="0"/>
                  <a:cs typeface="Tahoma" pitchFamily="34" charset="0"/>
                </a:rPr>
                <a:t>Vacuum</a:t>
              </a:r>
              <a:endParaRPr lang="en-US" sz="1200" b="1" dirty="0">
                <a:ln w="3175">
                  <a:solidFill>
                    <a:schemeClr val="bg1"/>
                  </a:solidFill>
                  <a:prstDash val="solid"/>
                  <a:round/>
                </a:ln>
                <a:solidFill>
                  <a:srgbClr val="C00000"/>
                </a:solidFill>
                <a:latin typeface="Addict" pitchFamily="34" charset="0"/>
                <a:ea typeface="Tahoma" pitchFamily="34" charset="0"/>
                <a:cs typeface="Tahoma" pitchFamily="34" charset="0"/>
              </a:endParaRPr>
            </a:p>
          </p:txBody>
        </p:sp>
        <p:sp>
          <p:nvSpPr>
            <p:cNvPr id="15" name="TextBox 14"/>
            <p:cNvSpPr txBox="1"/>
            <p:nvPr/>
          </p:nvSpPr>
          <p:spPr>
            <a:xfrm>
              <a:off x="4182764" y="4833829"/>
              <a:ext cx="1234440" cy="276999"/>
            </a:xfrm>
            <a:prstGeom prst="rect">
              <a:avLst/>
            </a:prstGeom>
            <a:noFill/>
          </p:spPr>
          <p:txBody>
            <a:bodyPr wrap="square" rtlCol="0">
              <a:spAutoFit/>
            </a:bodyPr>
            <a:lstStyle/>
            <a:p>
              <a:pPr algn="ctr"/>
              <a:r>
                <a:rPr lang="en-SG" sz="1200" b="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Addict" pitchFamily="34" charset="0"/>
                  <a:ea typeface="Tahoma" pitchFamily="34" charset="0"/>
                  <a:cs typeface="Tahoma" pitchFamily="34" charset="0"/>
                </a:rPr>
                <a:t>Mercury</a:t>
              </a:r>
              <a:endParaRPr lang="en-US" sz="1200" b="1" dirty="0">
                <a:ln w="3175">
                  <a:solidFill>
                    <a:schemeClr val="bg1"/>
                  </a:solidFill>
                  <a:prstDash val="solid"/>
                  <a:round/>
                </a:ln>
                <a:solidFill>
                  <a:srgbClr val="C00000"/>
                </a:solidFill>
                <a:latin typeface="Addict" pitchFamily="34" charset="0"/>
                <a:ea typeface="Tahoma" pitchFamily="34" charset="0"/>
                <a:cs typeface="Tahoma" pitchFamily="34" charset="0"/>
              </a:endParaRPr>
            </a:p>
          </p:txBody>
        </p:sp>
        <p:sp>
          <p:nvSpPr>
            <p:cNvPr id="16" name="TextBox 15"/>
            <p:cNvSpPr txBox="1"/>
            <p:nvPr/>
          </p:nvSpPr>
          <p:spPr>
            <a:xfrm>
              <a:off x="3528962" y="3805923"/>
              <a:ext cx="195313" cy="276999"/>
            </a:xfrm>
            <a:prstGeom prst="rect">
              <a:avLst/>
            </a:prstGeom>
            <a:noFill/>
          </p:spPr>
          <p:txBody>
            <a:bodyPr wrap="square" rtlCol="0">
              <a:spAutoFit/>
            </a:bodyPr>
            <a:lstStyle/>
            <a:p>
              <a:pPr algn="ctr"/>
              <a:r>
                <a:rPr lang="en-SG" sz="1200" b="1" i="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Addict" pitchFamily="34" charset="0"/>
                  <a:ea typeface="Tahoma" pitchFamily="34" charset="0"/>
                  <a:cs typeface="Tahoma" pitchFamily="34" charset="0"/>
                </a:rPr>
                <a:t>h</a:t>
              </a:r>
              <a:endParaRPr lang="en-US" sz="1200" b="1" i="1" dirty="0">
                <a:ln w="3175">
                  <a:solidFill>
                    <a:schemeClr val="bg1"/>
                  </a:solidFill>
                  <a:prstDash val="solid"/>
                  <a:round/>
                </a:ln>
                <a:solidFill>
                  <a:srgbClr val="C00000"/>
                </a:solidFill>
                <a:latin typeface="Addict" pitchFamily="34" charset="0"/>
                <a:ea typeface="Tahoma" pitchFamily="34" charset="0"/>
                <a:cs typeface="Tahoma" pitchFamily="34" charset="0"/>
              </a:endParaRPr>
            </a:p>
          </p:txBody>
        </p:sp>
        <p:sp>
          <p:nvSpPr>
            <p:cNvPr id="17" name="TextBox 16"/>
            <p:cNvSpPr txBox="1"/>
            <p:nvPr/>
          </p:nvSpPr>
          <p:spPr>
            <a:xfrm>
              <a:off x="8388036" y="3867287"/>
              <a:ext cx="195313" cy="276999"/>
            </a:xfrm>
            <a:prstGeom prst="rect">
              <a:avLst/>
            </a:prstGeom>
            <a:noFill/>
          </p:spPr>
          <p:txBody>
            <a:bodyPr wrap="square" rtlCol="0">
              <a:spAutoFit/>
            </a:bodyPr>
            <a:lstStyle/>
            <a:p>
              <a:pPr algn="ctr"/>
              <a:r>
                <a:rPr lang="en-SG" sz="1200" b="1" i="1" spc="-100" dirty="0" smtClean="0">
                  <a:ln w="3175">
                    <a:solidFill>
                      <a:schemeClr val="bg1"/>
                    </a:solidFill>
                    <a:prstDash val="solid"/>
                    <a:round/>
                  </a:ln>
                  <a:solidFill>
                    <a:srgbClr val="C00000"/>
                  </a:solidFill>
                  <a:effectLst>
                    <a:innerShdw blurRad="50800" dist="25400" dir="13500000">
                      <a:prstClr val="black">
                        <a:alpha val="70000"/>
                      </a:prstClr>
                    </a:innerShdw>
                  </a:effectLst>
                  <a:latin typeface="Addict" pitchFamily="34" charset="0"/>
                  <a:ea typeface="Tahoma" pitchFamily="34" charset="0"/>
                  <a:cs typeface="Tahoma" pitchFamily="34" charset="0"/>
                </a:rPr>
                <a:t>h</a:t>
              </a:r>
              <a:endParaRPr lang="en-US" sz="1200" b="1" i="1" dirty="0">
                <a:ln w="3175">
                  <a:solidFill>
                    <a:schemeClr val="bg1"/>
                  </a:solidFill>
                  <a:prstDash val="solid"/>
                  <a:round/>
                </a:ln>
                <a:solidFill>
                  <a:srgbClr val="C00000"/>
                </a:solidFill>
                <a:latin typeface="Addict" pitchFamily="34" charset="0"/>
                <a:ea typeface="Tahoma" pitchFamily="34" charset="0"/>
                <a:cs typeface="Tahoma" pitchFamily="34" charset="0"/>
              </a:endParaRP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595086" y="1103074"/>
            <a:ext cx="11170920" cy="6349999"/>
          </a:xfrm>
          <a:prstGeom prst="rect">
            <a:avLst/>
          </a:prstGeom>
          <a:ln>
            <a:noFill/>
          </a:ln>
        </p:spPr>
        <p:txBody>
          <a:bodyPr vert="horz">
            <a:normAutofit/>
          </a:bodyPr>
          <a:lstStyle/>
          <a:p>
            <a:pPr marL="274320" indent="-274320" defTabSz="914400">
              <a:lnSpc>
                <a:spcPct val="120000"/>
              </a:lnSpc>
              <a:spcBef>
                <a:spcPts val="600"/>
              </a:spcBef>
              <a:buClr>
                <a:srgbClr val="C00000"/>
              </a:buClr>
              <a:buSzPct val="85000"/>
              <a:buFont typeface="Wingdings 2"/>
              <a:buChar char=""/>
            </a:pPr>
            <a:r>
              <a:rPr lang="en-SG" sz="2800" b="1" spc="-100" dirty="0" smtClean="0">
                <a:ln w="3200">
                  <a:solidFill>
                    <a:schemeClr val="bg1">
                      <a:alpha val="25000"/>
                    </a:schemeClr>
                  </a:solidFill>
                  <a:prstDash val="solid"/>
                  <a:round/>
                </a:ln>
                <a:solidFill>
                  <a:srgbClr val="FFC000"/>
                </a:solidFill>
                <a:effectLst>
                  <a:innerShdw blurRad="50800" dist="25400" dir="13500000">
                    <a:prstClr val="black">
                      <a:alpha val="70000"/>
                    </a:prstClr>
                  </a:innerShdw>
                </a:effectLst>
                <a:latin typeface="Arial Narrow" pitchFamily="34" charset="0"/>
                <a:ea typeface="+mj-ea"/>
                <a:cs typeface="+mj-cs"/>
              </a:rPr>
              <a:t>Boyle's Law</a:t>
            </a:r>
            <a:r>
              <a:rPr lang="en-SG" sz="2800" b="1" spc="-100" dirty="0" smtClean="0">
                <a:ln w="3200">
                  <a:solidFill>
                    <a:schemeClr val="bg1">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a:t>
            </a:r>
          </a:p>
          <a:p>
            <a:pPr marL="273050" indent="-6350" defTabSz="914400">
              <a:lnSpc>
                <a:spcPct val="120000"/>
              </a:lnSpc>
              <a:spcBef>
                <a:spcPts val="600"/>
              </a:spcBef>
              <a:buClr>
                <a:srgbClr val="C00000"/>
              </a:buClr>
              <a:buSzPct val="85000"/>
              <a:buFont typeface="Wingdings" pitchFamily="2" charset="2"/>
              <a:buChar char="Ø"/>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The Pressure- Volume relationship</a:t>
            </a:r>
          </a:p>
          <a:p>
            <a:pPr marL="273050" indent="-6350" defTabSz="914400">
              <a:lnSpc>
                <a:spcPct val="120000"/>
              </a:lnSpc>
              <a:spcBef>
                <a:spcPts val="600"/>
              </a:spcBef>
              <a:buClr>
                <a:srgbClr val="C00000"/>
              </a:buClr>
              <a:buSzPct val="85000"/>
              <a:buFont typeface="Wingdings" pitchFamily="2" charset="2"/>
              <a:buChar char="Ø"/>
            </a:pPr>
            <a:endParaRPr lang="en-SG" sz="16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C00000"/>
              </a:buClr>
              <a:buSzPct val="85000"/>
              <a:buFont typeface="Wingdings 2"/>
              <a:buChar char=""/>
            </a:pPr>
            <a:r>
              <a:rPr lang="en-SG" sz="2800" b="1" spc="-100" dirty="0" smtClean="0">
                <a:ln w="3200">
                  <a:solidFill>
                    <a:schemeClr val="bg1">
                      <a:alpha val="25000"/>
                    </a:schemeClr>
                  </a:solidFill>
                  <a:prstDash val="solid"/>
                  <a:round/>
                </a:ln>
                <a:solidFill>
                  <a:srgbClr val="FFC000"/>
                </a:solidFill>
                <a:effectLst>
                  <a:innerShdw blurRad="50800" dist="25400" dir="13500000">
                    <a:prstClr val="black">
                      <a:alpha val="70000"/>
                    </a:prstClr>
                  </a:innerShdw>
                </a:effectLst>
                <a:latin typeface="Arial Narrow" pitchFamily="34" charset="0"/>
                <a:ea typeface="+mj-ea"/>
                <a:cs typeface="+mj-cs"/>
              </a:rPr>
              <a:t>Charles’ and Gay-Lussac’s Laws</a:t>
            </a:r>
            <a:endParaRPr lang="en-SG" sz="2800" b="1" spc="-100" dirty="0" smtClean="0">
              <a:ln w="3200">
                <a:solidFill>
                  <a:schemeClr val="bg1">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3050" indent="-6350" defTabSz="914400">
              <a:lnSpc>
                <a:spcPct val="120000"/>
              </a:lnSpc>
              <a:spcBef>
                <a:spcPts val="600"/>
              </a:spcBef>
              <a:buClr>
                <a:srgbClr val="C00000"/>
              </a:buClr>
              <a:buSzPct val="85000"/>
              <a:buFont typeface="Wingdings" pitchFamily="2" charset="2"/>
              <a:buChar char="Ø"/>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Temperature-Volume relationship</a:t>
            </a:r>
          </a:p>
          <a:p>
            <a:pPr marL="273050" indent="-6350" defTabSz="914400">
              <a:lnSpc>
                <a:spcPct val="120000"/>
              </a:lnSpc>
              <a:spcBef>
                <a:spcPts val="600"/>
              </a:spcBef>
              <a:buClr>
                <a:srgbClr val="C00000"/>
              </a:buClr>
              <a:buSzPct val="85000"/>
              <a:buFont typeface="Wingdings" pitchFamily="2" charset="2"/>
              <a:buChar char="Ø"/>
            </a:pPr>
            <a:endParaRPr lang="en-SG" sz="16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C00000"/>
              </a:buClr>
              <a:buSzPct val="85000"/>
              <a:buFont typeface="Wingdings 2"/>
              <a:buChar char=""/>
            </a:pPr>
            <a:r>
              <a:rPr lang="en-SG" sz="2800" b="1" spc="-100" dirty="0" smtClean="0">
                <a:ln w="3200">
                  <a:solidFill>
                    <a:schemeClr val="bg2">
                      <a:shade val="75000"/>
                      <a:alpha val="25000"/>
                    </a:schemeClr>
                  </a:solidFill>
                  <a:prstDash val="solid"/>
                  <a:round/>
                </a:ln>
                <a:solidFill>
                  <a:srgbClr val="FFC000"/>
                </a:solidFill>
                <a:effectLst>
                  <a:innerShdw blurRad="50800" dist="25400" dir="13500000">
                    <a:prstClr val="black">
                      <a:alpha val="70000"/>
                    </a:prstClr>
                  </a:innerShdw>
                </a:effectLst>
                <a:latin typeface="Arial Narrow" pitchFamily="34" charset="0"/>
                <a:ea typeface="+mj-ea"/>
                <a:cs typeface="+mj-cs"/>
              </a:rPr>
              <a:t>Avogadro’s Law</a:t>
            </a:r>
          </a:p>
          <a:p>
            <a:pPr marL="273050" indent="-6350" defTabSz="914400">
              <a:lnSpc>
                <a:spcPct val="120000"/>
              </a:lnSpc>
              <a:spcBef>
                <a:spcPts val="600"/>
              </a:spcBef>
              <a:buClr>
                <a:srgbClr val="C00000"/>
              </a:buClr>
              <a:buSzPct val="85000"/>
              <a:buFont typeface="Wingdings" pitchFamily="2" charset="2"/>
              <a:buChar char="Ø"/>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Volume- Amount relationship</a:t>
            </a:r>
          </a:p>
          <a:p>
            <a:pPr marL="274320" indent="-274320" defTabSz="914400">
              <a:lnSpc>
                <a:spcPct val="120000"/>
              </a:lnSpc>
              <a:spcBef>
                <a:spcPts val="600"/>
              </a:spcBef>
              <a:buClr>
                <a:srgbClr val="FFC000"/>
              </a:buClr>
              <a:buSzPct val="85000"/>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15363" name="Text Box 6"/>
          <p:cNvSpPr txBox="1">
            <a:spLocks noChangeArrowheads="1"/>
          </p:cNvSpPr>
          <p:nvPr/>
        </p:nvSpPr>
        <p:spPr bwMode="auto">
          <a:xfrm>
            <a:off x="1270000" y="101601"/>
            <a:ext cx="184731" cy="584775"/>
          </a:xfrm>
          <a:prstGeom prst="rect">
            <a:avLst/>
          </a:prstGeom>
          <a:noFill/>
          <a:ln w="9525">
            <a:noFill/>
            <a:miter lim="800000"/>
            <a:headEnd/>
            <a:tailEnd/>
          </a:ln>
        </p:spPr>
        <p:txBody>
          <a:bodyPr wrap="none">
            <a:spAutoFit/>
          </a:bodyPr>
          <a:lstStyle/>
          <a:p>
            <a:endParaRPr lang="en-US" sz="3200" dirty="0">
              <a:solidFill>
                <a:schemeClr val="accent5">
                  <a:lumMod val="75000"/>
                </a:schemeClr>
              </a:solidFill>
              <a:effectLst>
                <a:outerShdw blurRad="38100" dist="38100" dir="2700000" algn="tl">
                  <a:srgbClr val="000000">
                    <a:alpha val="43137"/>
                  </a:srgbClr>
                </a:outerShdw>
              </a:effectLst>
            </a:endParaRPr>
          </a:p>
        </p:txBody>
      </p:sp>
      <p:sp>
        <p:nvSpPr>
          <p:cNvPr id="13"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The Gas Laws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22286" y="4320492"/>
            <a:ext cx="7576457" cy="3636962"/>
          </a:xfrm>
          <a:prstGeom prst="rect">
            <a:avLst/>
          </a:prstGeom>
        </p:spPr>
        <p:txBody>
          <a:bodyPr/>
          <a:lstStyle/>
          <a:p>
            <a:pPr marL="365760" marR="0" lvl="0" indent="-283464" algn="ctr" defTabSz="914400" rtl="0" eaLnBrk="1" fontAlgn="auto" latinLnBrk="0" hangingPunct="1">
              <a:lnSpc>
                <a:spcPct val="100000"/>
              </a:lnSpc>
              <a:spcBef>
                <a:spcPts val="600"/>
              </a:spcBef>
              <a:spcAft>
                <a:spcPts val="0"/>
              </a:spcAft>
              <a:buClr>
                <a:srgbClr val="C00000"/>
              </a:buClr>
              <a:buSzPct val="97000"/>
              <a:buFont typeface="Arial" pitchFamily="34" charset="0"/>
              <a:buChar char="•"/>
              <a:tabLst/>
              <a:defRPr/>
            </a:pPr>
            <a:r>
              <a:rPr kumimoji="0" lang="en-US" sz="3200" b="1" i="0" u="none" strike="noStrike" kern="1200" cap="none" spc="0" normalizeH="0" baseline="0" noProof="0" dirty="0" smtClean="0">
                <a:ln>
                  <a:solidFill>
                    <a:schemeClr val="bg1"/>
                  </a:solidFill>
                </a:ln>
                <a:solidFill>
                  <a:srgbClr val="FFC000"/>
                </a:solidFill>
                <a:effectLst/>
                <a:uLnTx/>
                <a:uFillTx/>
                <a:latin typeface="Arial Narrow" pitchFamily="34" charset="0"/>
                <a:cs typeface="Arial" charset="0"/>
              </a:rPr>
              <a:t>Robert Boyle </a:t>
            </a:r>
            <a:r>
              <a:rPr kumimoji="0" lang="en-US" sz="2800" b="1" i="0" u="none" strike="noStrike" kern="1200" cap="none" spc="0" normalizeH="0" baseline="0" noProof="0" dirty="0" smtClean="0">
                <a:ln>
                  <a:noFill/>
                </a:ln>
                <a:solidFill>
                  <a:schemeClr val="accent6">
                    <a:lumMod val="50000"/>
                  </a:schemeClr>
                </a:solidFill>
                <a:effectLst/>
                <a:uLnTx/>
                <a:uFillTx/>
                <a:latin typeface="Arial Narrow" pitchFamily="34" charset="0"/>
                <a:cs typeface="Arial" charset="0"/>
              </a:rPr>
              <a:t>(1627 –  1691). British chemist and natural philosopher.  Wrote the book </a:t>
            </a:r>
          </a:p>
          <a:p>
            <a:pPr marL="365760" marR="0" lvl="0" indent="-283464" algn="ctr" defTabSz="914400" rtl="0" eaLnBrk="1" fontAlgn="auto" latinLnBrk="0" hangingPunct="1">
              <a:lnSpc>
                <a:spcPct val="100000"/>
              </a:lnSpc>
              <a:spcBef>
                <a:spcPts val="600"/>
              </a:spcBef>
              <a:spcAft>
                <a:spcPts val="0"/>
              </a:spcAft>
              <a:buClr>
                <a:srgbClr val="C00000"/>
              </a:buClr>
              <a:buSzPct val="97000"/>
              <a:tabLst/>
              <a:defRPr/>
            </a:pPr>
            <a:r>
              <a:rPr kumimoji="0" lang="en-US" sz="2800" b="1" i="0" u="none" strike="noStrike" kern="1200" cap="none" spc="0" normalizeH="0" baseline="0" noProof="0" dirty="0" smtClean="0">
                <a:ln>
                  <a:noFill/>
                </a:ln>
                <a:solidFill>
                  <a:schemeClr val="accent6">
                    <a:lumMod val="50000"/>
                  </a:schemeClr>
                </a:solidFill>
                <a:effectLst/>
                <a:uLnTx/>
                <a:uFillTx/>
                <a:latin typeface="Arial Narrow" pitchFamily="34" charset="0"/>
                <a:cs typeface="Arial" charset="0"/>
              </a:rPr>
              <a:t>“</a:t>
            </a:r>
            <a:r>
              <a:rPr kumimoji="0" lang="en-US" sz="2800" b="1" i="1" u="none" strike="noStrike" kern="1200" cap="none" spc="0" normalizeH="0" baseline="0" noProof="0" dirty="0" smtClean="0">
                <a:ln>
                  <a:noFill/>
                </a:ln>
                <a:solidFill>
                  <a:srgbClr val="C00000"/>
                </a:solidFill>
                <a:effectLst/>
                <a:uLnTx/>
                <a:uFillTx/>
                <a:latin typeface="Arial Narrow" pitchFamily="34" charset="0"/>
                <a:cs typeface="Arial" charset="0"/>
              </a:rPr>
              <a:t>The Skeptical </a:t>
            </a:r>
            <a:r>
              <a:rPr kumimoji="0" lang="en-US" sz="2800" b="1" i="1" u="none" strike="noStrike" kern="1200" cap="none" spc="0" normalizeH="0" baseline="0" noProof="0" dirty="0" err="1" smtClean="0">
                <a:ln>
                  <a:noFill/>
                </a:ln>
                <a:solidFill>
                  <a:srgbClr val="C00000"/>
                </a:solidFill>
                <a:effectLst/>
                <a:uLnTx/>
                <a:uFillTx/>
                <a:latin typeface="Arial Narrow" pitchFamily="34" charset="0"/>
                <a:cs typeface="Arial" charset="0"/>
              </a:rPr>
              <a:t>Chymist</a:t>
            </a:r>
            <a:r>
              <a:rPr kumimoji="0" lang="en-US" sz="2800" b="1" i="1" u="none" strike="noStrike" kern="1200" cap="none" spc="0" normalizeH="0" baseline="0" noProof="0" dirty="0" smtClean="0">
                <a:ln>
                  <a:noFill/>
                </a:ln>
                <a:solidFill>
                  <a:srgbClr val="C00000"/>
                </a:solidFill>
                <a:effectLst/>
                <a:uLnTx/>
                <a:uFillTx/>
                <a:latin typeface="Arial Narrow" pitchFamily="34" charset="0"/>
                <a:cs typeface="Arial" charset="0"/>
              </a:rPr>
              <a:t> (1661)</a:t>
            </a:r>
            <a:r>
              <a:rPr kumimoji="0" lang="en-US" sz="2800" b="1" i="1" u="none" strike="noStrike" kern="1200" cap="none" spc="0" normalizeH="0" baseline="0" noProof="0" dirty="0" smtClean="0">
                <a:ln>
                  <a:noFill/>
                </a:ln>
                <a:solidFill>
                  <a:schemeClr val="accent6">
                    <a:lumMod val="50000"/>
                  </a:schemeClr>
                </a:solidFill>
                <a:effectLst/>
                <a:uLnTx/>
                <a:uFillTx/>
                <a:latin typeface="Arial Narrow" pitchFamily="34" charset="0"/>
                <a:cs typeface="Arial" charset="0"/>
              </a:rPr>
              <a:t>”</a:t>
            </a:r>
            <a:r>
              <a:rPr kumimoji="0" lang="en-US" sz="2800" b="1" i="0" u="none" strike="noStrike" kern="1200" cap="none" spc="0" normalizeH="0" baseline="0" noProof="0" dirty="0" smtClean="0">
                <a:ln>
                  <a:noFill/>
                </a:ln>
                <a:solidFill>
                  <a:schemeClr val="accent6">
                    <a:lumMod val="50000"/>
                  </a:schemeClr>
                </a:solidFill>
                <a:effectLst/>
                <a:uLnTx/>
                <a:uFillTx/>
                <a:latin typeface="Arial Narrow" pitchFamily="34" charset="0"/>
                <a:cs typeface="Arial" charset="0"/>
              </a:rPr>
              <a:t>  influenced generation of chemists.</a:t>
            </a:r>
          </a:p>
        </p:txBody>
      </p:sp>
      <p:pic>
        <p:nvPicPr>
          <p:cNvPr id="4" name="Picture 2"/>
          <p:cNvPicPr>
            <a:picLocks noChangeAspect="1" noChangeArrowheads="1"/>
          </p:cNvPicPr>
          <p:nvPr/>
        </p:nvPicPr>
        <p:blipFill>
          <a:blip r:embed="rId2">
            <a:lum bright="10000" contrast="10000"/>
          </a:blip>
          <a:srcRect/>
          <a:stretch>
            <a:fillRect/>
          </a:stretch>
        </p:blipFill>
        <p:spPr>
          <a:xfrm>
            <a:off x="4368801" y="1164405"/>
            <a:ext cx="3265714" cy="3105538"/>
          </a:xfrm>
          <a:prstGeom prst="rect">
            <a:avLst/>
          </a:prstGeom>
          <a:ln w="38100" cap="sq">
            <a:solidFill>
              <a:schemeClr val="accent3">
                <a:lumMod val="50000"/>
              </a:schemeClr>
            </a:solidFill>
            <a:prstDash val="solid"/>
            <a:miter lim="800000"/>
          </a:ln>
          <a:effectLst>
            <a:outerShdw blurRad="50800" dist="38100" dir="2700000" algn="tl" rotWithShape="0">
              <a:srgbClr val="000000">
                <a:alpha val="43000"/>
              </a:srgbClr>
            </a:outerShdw>
          </a:effectLst>
        </p:spPr>
      </p:pic>
      <p:sp>
        <p:nvSpPr>
          <p:cNvPr id="5" name="Content Placeholder 2"/>
          <p:cNvSpPr txBox="1">
            <a:spLocks/>
          </p:cNvSpPr>
          <p:nvPr/>
        </p:nvSpPr>
        <p:spPr>
          <a:xfrm>
            <a:off x="595086" y="1103074"/>
            <a:ext cx="11170920" cy="6349999"/>
          </a:xfrm>
          <a:prstGeom prst="rect">
            <a:avLst/>
          </a:prstGeom>
        </p:spPr>
        <p:txBody>
          <a:bodyPr vert="horz">
            <a:normAutofit/>
          </a:bodyPr>
          <a:lstStyle/>
          <a:p>
            <a:pPr marL="274320" indent="-274320" defTabSz="914400">
              <a:lnSpc>
                <a:spcPct val="120000"/>
              </a:lnSpc>
              <a:spcBef>
                <a:spcPts val="600"/>
              </a:spcBef>
              <a:buClr>
                <a:srgbClr val="FFC000"/>
              </a:buClr>
              <a:buSzPct val="85000"/>
            </a:pPr>
            <a:r>
              <a:rPr lang="en-SG" sz="2600" b="1" dirty="0" smtClean="0">
                <a:solidFill>
                  <a:schemeClr val="accent6">
                    <a:lumMod val="50000"/>
                  </a:schemeClr>
                </a:solidFill>
                <a:latin typeface="Arial Narrow" pitchFamily="34" charset="0"/>
              </a:rPr>
              <a:t> </a:t>
            </a:r>
          </a:p>
          <a:p>
            <a:pPr marL="274320" indent="-274320" defTabSz="914400">
              <a:lnSpc>
                <a:spcPct val="120000"/>
              </a:lnSpc>
              <a:spcBef>
                <a:spcPts val="600"/>
              </a:spcBef>
              <a:buClr>
                <a:srgbClr val="FFC000"/>
              </a:buClr>
              <a:buSzPct val="85000"/>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6"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Pressure-Volume relationship: Boyle’s Law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p:cNvSpPr txBox="1">
            <a:spLocks/>
          </p:cNvSpPr>
          <p:nvPr/>
        </p:nvSpPr>
        <p:spPr>
          <a:xfrm>
            <a:off x="595086" y="1103074"/>
            <a:ext cx="11170920" cy="5152583"/>
          </a:xfrm>
          <a:prstGeom prst="rect">
            <a:avLst/>
          </a:prstGeom>
          <a:ln>
            <a:noFill/>
          </a:ln>
        </p:spPr>
        <p:txBody>
          <a:bodyPr vert="horz">
            <a:normAutofit/>
          </a:bodyPr>
          <a:lstStyle/>
          <a:p>
            <a:pPr marL="274320" indent="-274320" defTabSz="914400">
              <a:lnSpc>
                <a:spcPct val="120000"/>
              </a:lnSpc>
              <a:spcBef>
                <a:spcPts val="600"/>
              </a:spcBef>
              <a:buClr>
                <a:srgbClr val="FFC000"/>
              </a:buClr>
              <a:buSzPct val="85000"/>
              <a:buFont typeface="Wingdings 2"/>
              <a:buChar char=""/>
            </a:pPr>
            <a:r>
              <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The pressure of a fixed amount of gas at a constant temperature is inversely proportional to the volume of the gas.</a:t>
            </a:r>
          </a:p>
          <a:p>
            <a:pPr marL="274320" indent="-274320" defTabSz="914400">
              <a:lnSpc>
                <a:spcPct val="120000"/>
              </a:lnSpc>
              <a:spcBef>
                <a:spcPts val="600"/>
              </a:spcBef>
              <a:buClr>
                <a:srgbClr val="FFC000"/>
              </a:buClr>
              <a:buSzPct val="85000"/>
              <a:buFont typeface="Wingdings 2"/>
              <a:buChar char=""/>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lnSpc>
                <a:spcPct val="120000"/>
              </a:lnSpc>
              <a:spcBef>
                <a:spcPts val="600"/>
              </a:spcBef>
              <a:buClr>
                <a:srgbClr val="FFC000"/>
              </a:buClr>
              <a:buSzPct val="85000"/>
            </a:pPr>
            <a:r>
              <a:rPr lang="en-US" sz="2400" b="1"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Arial Narrow" pitchFamily="34" charset="0"/>
                <a:ea typeface="+mj-ea"/>
                <a:cs typeface="+mj-cs"/>
              </a:rPr>
              <a:t>[@ constant temperature &amp; amount of gas]</a:t>
            </a:r>
            <a:endParaRPr lang="en-SG" sz="2400" b="1"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spcBef>
                <a:spcPts val="600"/>
              </a:spcBef>
              <a:buClr>
                <a:srgbClr val="FFC000"/>
              </a:buClr>
              <a:buSzPct val="85000"/>
            </a:pPr>
            <a:endParaRPr lang="en-SG" sz="2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spcBef>
                <a:spcPts val="600"/>
              </a:spcBef>
              <a:buClr>
                <a:srgbClr val="FFC000"/>
              </a:buClr>
              <a:buSzPct val="85000"/>
            </a:pPr>
            <a:endParaRPr lang="en-SG" sz="8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endParaRPr>
          </a:p>
          <a:p>
            <a:pPr marL="274320" indent="-274320" defTabSz="914400">
              <a:spcBef>
                <a:spcPts val="600"/>
              </a:spcBef>
              <a:buClr>
                <a:srgbClr val="FFC000"/>
              </a:buClr>
              <a:buSzPct val="85000"/>
            </a:pPr>
            <a:r>
              <a:rPr lang="en-SG" sz="24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where k </a:t>
            </a:r>
            <a:r>
              <a:rPr lang="en-SG" sz="2400" b="1" spc="-100" baseline="-250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1</a:t>
            </a:r>
            <a:r>
              <a:rPr lang="en-SG" sz="2400" b="1" spc="-100" dirty="0" smtClean="0">
                <a:ln w="3200">
                  <a:solidFill>
                    <a:schemeClr val="bg2">
                      <a:shade val="75000"/>
                      <a:alpha val="25000"/>
                    </a:schemeClr>
                  </a:solidFill>
                  <a:prstDash val="solid"/>
                  <a:round/>
                </a:ln>
                <a:solidFill>
                  <a:schemeClr val="accent6">
                    <a:lumMod val="50000"/>
                  </a:schemeClr>
                </a:solidFill>
                <a:effectLst>
                  <a:innerShdw blurRad="50800" dist="25400" dir="13500000">
                    <a:prstClr val="black">
                      <a:alpha val="70000"/>
                    </a:prstClr>
                  </a:innerShdw>
                </a:effectLst>
                <a:latin typeface="Arial Narrow" pitchFamily="34" charset="0"/>
                <a:ea typeface="+mj-ea"/>
                <a:cs typeface="+mj-cs"/>
              </a:rPr>
              <a:t> is a constant called the </a:t>
            </a:r>
          </a:p>
          <a:p>
            <a:pPr marL="274320" indent="-274320" defTabSz="914400">
              <a:spcBef>
                <a:spcPts val="600"/>
              </a:spcBef>
              <a:buClr>
                <a:srgbClr val="FFC000"/>
              </a:buClr>
              <a:buSzPct val="85000"/>
            </a:pPr>
            <a:r>
              <a:rPr lang="en-SG" sz="2400" b="1"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Arial Narrow" pitchFamily="34" charset="0"/>
                <a:ea typeface="+mj-ea"/>
                <a:cs typeface="+mj-cs"/>
              </a:rPr>
              <a:t>proportionality constant</a:t>
            </a:r>
          </a:p>
          <a:p>
            <a:pPr marL="274320" indent="-274320" defTabSz="914400">
              <a:lnSpc>
                <a:spcPct val="120000"/>
              </a:lnSpc>
              <a:spcBef>
                <a:spcPts val="600"/>
              </a:spcBef>
              <a:buClr>
                <a:srgbClr val="FFC000"/>
              </a:buClr>
              <a:buSzPct val="85000"/>
            </a:pPr>
            <a:endParaRPr lang="en-SG" sz="2600" b="1" dirty="0" smtClean="0">
              <a:solidFill>
                <a:schemeClr val="accent6">
                  <a:lumMod val="50000"/>
                </a:schemeClr>
              </a:solidFill>
              <a:latin typeface="Arial Narrow" pitchFamily="34" charset="0"/>
            </a:endParaRPr>
          </a:p>
          <a:p>
            <a:pPr marL="274320" indent="-274320" defTabSz="914400">
              <a:lnSpc>
                <a:spcPct val="120000"/>
              </a:lnSpc>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indent="-274320" defTabSz="914400">
              <a:spcBef>
                <a:spcPts val="600"/>
              </a:spcBef>
              <a:buClr>
                <a:srgbClr val="FFC000"/>
              </a:buClr>
              <a:buSzPct val="85000"/>
              <a:buFont typeface="Wingdings 2"/>
              <a:buChar char=""/>
            </a:pPr>
            <a:endParaRPr kumimoji="0" lang="en-US" sz="2600" b="1" i="0" u="none" strike="noStrike" kern="1200" cap="none" spc="0" normalizeH="0" baseline="0" noProof="0" dirty="0" smtClean="0">
              <a:ln>
                <a:noFill/>
              </a:ln>
              <a:solidFill>
                <a:schemeClr val="accent6">
                  <a:lumMod val="50000"/>
                </a:schemeClr>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5">
                  <a:lumMod val="50000"/>
                </a:schemeClr>
              </a:buClr>
              <a:buSzPct val="85000"/>
              <a:buFont typeface="Wingdings 2"/>
              <a:buChar char=""/>
              <a:tabLst/>
              <a:defRPr/>
            </a:pPr>
            <a:endParaRPr kumimoji="0" lang="en-US" sz="2600" b="1"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3" name="Title 2"/>
          <p:cNvSpPr>
            <a:spLocks noGrp="1"/>
          </p:cNvSpPr>
          <p:nvPr>
            <p:ph type="title"/>
          </p:nvPr>
        </p:nvSpPr>
        <p:spPr>
          <a:xfrm>
            <a:off x="1422400" y="274638"/>
            <a:ext cx="10769600" cy="639762"/>
          </a:xfrm>
        </p:spPr>
        <p:txBody>
          <a:bodyPr>
            <a:noAutofit/>
          </a:bodyPr>
          <a:lstStyle/>
          <a:p>
            <a:r>
              <a:rPr lang="en-US" sz="3200" dirty="0" smtClean="0"/>
              <a:t/>
            </a:r>
            <a:br>
              <a:rPr lang="en-US" sz="3200" dirty="0" smtClean="0"/>
            </a:br>
            <a:endParaRPr lang="en-US" sz="3200" dirty="0"/>
          </a:p>
        </p:txBody>
      </p:sp>
      <p:sp>
        <p:nvSpPr>
          <p:cNvPr id="6" name="Content Placeholder 2"/>
          <p:cNvSpPr>
            <a:spLocks noGrp="1"/>
          </p:cNvSpPr>
          <p:nvPr>
            <p:ph idx="1"/>
          </p:nvPr>
        </p:nvSpPr>
        <p:spPr>
          <a:xfrm>
            <a:off x="5654040" y="5976620"/>
            <a:ext cx="5486400" cy="533400"/>
          </a:xfrm>
        </p:spPr>
        <p:txBody>
          <a:bodyPr>
            <a:normAutofit/>
          </a:bodyPr>
          <a:lstStyle/>
          <a:p>
            <a:pPr algn="ctr">
              <a:buClr>
                <a:srgbClr val="FFC000"/>
              </a:buClr>
              <a:buFont typeface="Arial" charset="0"/>
              <a:buNone/>
            </a:pPr>
            <a:r>
              <a:rPr lang="en-US" sz="2000" b="1"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Arial Narrow" pitchFamily="34" charset="0"/>
                <a:ea typeface="+mj-ea"/>
                <a:cs typeface="+mj-cs"/>
              </a:rPr>
              <a:t>As P (h) increases V decreases</a:t>
            </a:r>
          </a:p>
        </p:txBody>
      </p:sp>
      <p:sp>
        <p:nvSpPr>
          <p:cNvPr id="8" name="TextBox 7"/>
          <p:cNvSpPr txBox="1"/>
          <p:nvPr/>
        </p:nvSpPr>
        <p:spPr>
          <a:xfrm>
            <a:off x="1712694" y="2331720"/>
            <a:ext cx="1219200" cy="523220"/>
          </a:xfrm>
          <a:prstGeom prst="rect">
            <a:avLst/>
          </a:prstGeom>
          <a:noFill/>
        </p:spPr>
        <p:txBody>
          <a:bodyPr wrap="square" rtlCol="0">
            <a:spAutoFit/>
          </a:bodyPr>
          <a:lstStyle/>
          <a:p>
            <a:r>
              <a:rPr lang="en-US" sz="2800" b="1" dirty="0" smtClean="0">
                <a:ln>
                  <a:solidFill>
                    <a:schemeClr val="bg1"/>
                  </a:solidFill>
                </a:ln>
                <a:solidFill>
                  <a:srgbClr val="FFC000"/>
                </a:solidFill>
                <a:latin typeface="Arial Narrow" pitchFamily="34" charset="0"/>
              </a:rPr>
              <a:t>P </a:t>
            </a:r>
            <a:r>
              <a:rPr lang="el-GR" sz="2800" b="1" dirty="0" smtClean="0">
                <a:ln>
                  <a:solidFill>
                    <a:schemeClr val="bg1"/>
                  </a:solidFill>
                </a:ln>
                <a:solidFill>
                  <a:srgbClr val="FFC000"/>
                </a:solidFill>
                <a:latin typeface="Arial Narrow" pitchFamily="34" charset="0"/>
                <a:cs typeface="Times New Roman"/>
              </a:rPr>
              <a:t>α</a:t>
            </a:r>
            <a:r>
              <a:rPr lang="en-US" sz="2800" b="1" dirty="0" smtClean="0">
                <a:ln>
                  <a:solidFill>
                    <a:schemeClr val="bg1"/>
                  </a:solidFill>
                </a:ln>
                <a:solidFill>
                  <a:srgbClr val="FFC000"/>
                </a:solidFill>
                <a:latin typeface="Arial Narrow" pitchFamily="34" charset="0"/>
                <a:cs typeface="Times New Roman"/>
              </a:rPr>
              <a:t> </a:t>
            </a:r>
            <a:endParaRPr lang="en-US" sz="2800" b="1" dirty="0">
              <a:ln>
                <a:solidFill>
                  <a:schemeClr val="bg1"/>
                </a:solidFill>
              </a:ln>
              <a:solidFill>
                <a:srgbClr val="FFC000"/>
              </a:solidFill>
              <a:latin typeface="Arial Narrow" pitchFamily="34" charset="0"/>
            </a:endParaRPr>
          </a:p>
        </p:txBody>
      </p:sp>
      <p:grpSp>
        <p:nvGrpSpPr>
          <p:cNvPr id="2" name="Group 14"/>
          <p:cNvGrpSpPr/>
          <p:nvPr/>
        </p:nvGrpSpPr>
        <p:grpSpPr>
          <a:xfrm>
            <a:off x="2479775" y="2103121"/>
            <a:ext cx="497840" cy="919460"/>
            <a:chOff x="2541040" y="2575560"/>
            <a:chExt cx="838200" cy="919460"/>
          </a:xfrm>
        </p:grpSpPr>
        <p:cxnSp>
          <p:nvCxnSpPr>
            <p:cNvPr id="10" name="Straight Connector 9"/>
            <p:cNvCxnSpPr/>
            <p:nvPr/>
          </p:nvCxnSpPr>
          <p:spPr>
            <a:xfrm>
              <a:off x="2541040" y="3048000"/>
              <a:ext cx="838200" cy="1588"/>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667001" y="2575560"/>
              <a:ext cx="586208" cy="523220"/>
            </a:xfrm>
            <a:prstGeom prst="rect">
              <a:avLst/>
            </a:prstGeom>
            <a:noFill/>
          </p:spPr>
          <p:txBody>
            <a:bodyPr wrap="none" rtlCol="0">
              <a:spAutoFit/>
            </a:bodyPr>
            <a:lstStyle/>
            <a:p>
              <a:r>
                <a:rPr lang="en-US" sz="2800" b="1" dirty="0" smtClean="0">
                  <a:ln>
                    <a:solidFill>
                      <a:schemeClr val="bg1"/>
                    </a:solidFill>
                  </a:ln>
                  <a:solidFill>
                    <a:srgbClr val="FFC000"/>
                  </a:solidFill>
                  <a:latin typeface="Arial Narrow" pitchFamily="34" charset="0"/>
                </a:rPr>
                <a:t>1</a:t>
              </a:r>
              <a:endParaRPr lang="en-US" sz="2800" b="1" dirty="0">
                <a:ln>
                  <a:solidFill>
                    <a:schemeClr val="bg1"/>
                  </a:solidFill>
                </a:ln>
                <a:solidFill>
                  <a:srgbClr val="FFC000"/>
                </a:solidFill>
                <a:latin typeface="Arial Narrow" pitchFamily="34" charset="0"/>
              </a:endParaRPr>
            </a:p>
          </p:txBody>
        </p:sp>
        <p:sp>
          <p:nvSpPr>
            <p:cNvPr id="13" name="TextBox 12"/>
            <p:cNvSpPr txBox="1"/>
            <p:nvPr/>
          </p:nvSpPr>
          <p:spPr>
            <a:xfrm>
              <a:off x="2660613" y="2971800"/>
              <a:ext cx="642887" cy="523220"/>
            </a:xfrm>
            <a:prstGeom prst="rect">
              <a:avLst/>
            </a:prstGeom>
            <a:noFill/>
          </p:spPr>
          <p:txBody>
            <a:bodyPr wrap="none" rtlCol="0">
              <a:spAutoFit/>
            </a:bodyPr>
            <a:lstStyle/>
            <a:p>
              <a:r>
                <a:rPr lang="en-US" sz="2800" b="1" dirty="0" smtClean="0">
                  <a:ln>
                    <a:solidFill>
                      <a:schemeClr val="bg1"/>
                    </a:solidFill>
                  </a:ln>
                  <a:solidFill>
                    <a:srgbClr val="FFC000"/>
                  </a:solidFill>
                  <a:latin typeface="Arial Narrow" pitchFamily="34" charset="0"/>
                </a:rPr>
                <a:t>V</a:t>
              </a:r>
              <a:endParaRPr lang="en-US" sz="2800" b="1" dirty="0">
                <a:ln>
                  <a:solidFill>
                    <a:schemeClr val="bg1"/>
                  </a:solidFill>
                </a:ln>
                <a:solidFill>
                  <a:srgbClr val="FFC000"/>
                </a:solidFill>
                <a:latin typeface="Arial Narrow" pitchFamily="34" charset="0"/>
              </a:endParaRPr>
            </a:p>
          </p:txBody>
        </p:sp>
      </p:grpSp>
      <p:grpSp>
        <p:nvGrpSpPr>
          <p:cNvPr id="31" name="Group 30"/>
          <p:cNvGrpSpPr/>
          <p:nvPr/>
        </p:nvGrpSpPr>
        <p:grpSpPr>
          <a:xfrm>
            <a:off x="1651734" y="3180081"/>
            <a:ext cx="2540000" cy="904220"/>
            <a:chOff x="2072640" y="3192781"/>
            <a:chExt cx="2540000" cy="904220"/>
          </a:xfrm>
        </p:grpSpPr>
        <p:sp>
          <p:nvSpPr>
            <p:cNvPr id="14" name="TextBox 13"/>
            <p:cNvSpPr txBox="1"/>
            <p:nvPr/>
          </p:nvSpPr>
          <p:spPr>
            <a:xfrm>
              <a:off x="2072640" y="3345180"/>
              <a:ext cx="2540000" cy="523220"/>
            </a:xfrm>
            <a:prstGeom prst="rect">
              <a:avLst/>
            </a:prstGeom>
            <a:noFill/>
          </p:spPr>
          <p:txBody>
            <a:bodyPr wrap="square" rtlCol="0">
              <a:spAutoFit/>
            </a:bodyPr>
            <a:lstStyle/>
            <a:p>
              <a:r>
                <a:rPr lang="en-US" sz="2800" b="1" dirty="0" smtClean="0">
                  <a:ln>
                    <a:solidFill>
                      <a:schemeClr val="bg1"/>
                    </a:solidFill>
                  </a:ln>
                  <a:solidFill>
                    <a:srgbClr val="FFC000"/>
                  </a:solidFill>
                  <a:latin typeface="Arial Narrow" pitchFamily="34" charset="0"/>
                </a:rPr>
                <a:t>P = </a:t>
              </a:r>
              <a:r>
                <a:rPr lang="en-US" sz="2800" b="1" dirty="0" err="1" smtClean="0">
                  <a:ln>
                    <a:solidFill>
                      <a:schemeClr val="bg1"/>
                    </a:solidFill>
                  </a:ln>
                  <a:solidFill>
                    <a:srgbClr val="FFC000"/>
                  </a:solidFill>
                  <a:latin typeface="Arial Narrow" pitchFamily="34" charset="0"/>
                </a:rPr>
                <a:t>k</a:t>
              </a:r>
              <a:r>
                <a:rPr lang="en-US" sz="2800" b="1" baseline="-25000" dirty="0" err="1" smtClean="0">
                  <a:ln>
                    <a:solidFill>
                      <a:schemeClr val="bg1"/>
                    </a:solidFill>
                  </a:ln>
                  <a:solidFill>
                    <a:srgbClr val="FFC000"/>
                  </a:solidFill>
                  <a:latin typeface="Arial Narrow" pitchFamily="34" charset="0"/>
                </a:rPr>
                <a:t>1</a:t>
              </a:r>
              <a:r>
                <a:rPr lang="en-US" sz="2800" b="1" dirty="0" smtClean="0">
                  <a:ln>
                    <a:solidFill>
                      <a:schemeClr val="bg1"/>
                    </a:solidFill>
                  </a:ln>
                  <a:solidFill>
                    <a:srgbClr val="FFC000"/>
                  </a:solidFill>
                  <a:latin typeface="Arial Narrow" pitchFamily="34" charset="0"/>
                </a:rPr>
                <a:t> x</a:t>
              </a:r>
              <a:endParaRPr lang="en-US" sz="2800" b="1" dirty="0">
                <a:ln>
                  <a:solidFill>
                    <a:schemeClr val="bg1"/>
                  </a:solidFill>
                </a:ln>
                <a:solidFill>
                  <a:srgbClr val="FFC000"/>
                </a:solidFill>
                <a:latin typeface="Arial Narrow" pitchFamily="34" charset="0"/>
              </a:endParaRPr>
            </a:p>
          </p:txBody>
        </p:sp>
        <p:grpSp>
          <p:nvGrpSpPr>
            <p:cNvPr id="4" name="Group 15"/>
            <p:cNvGrpSpPr/>
            <p:nvPr/>
          </p:nvGrpSpPr>
          <p:grpSpPr>
            <a:xfrm>
              <a:off x="3365500" y="3192781"/>
              <a:ext cx="563880" cy="904220"/>
              <a:chOff x="2495035" y="2575560"/>
              <a:chExt cx="838200" cy="904220"/>
            </a:xfrm>
          </p:grpSpPr>
          <p:cxnSp>
            <p:nvCxnSpPr>
              <p:cNvPr id="17" name="Straight Connector 16"/>
              <p:cNvCxnSpPr/>
              <p:nvPr/>
            </p:nvCxnSpPr>
            <p:spPr>
              <a:xfrm>
                <a:off x="2495035" y="3048000"/>
                <a:ext cx="838200" cy="1588"/>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667001" y="2575560"/>
                <a:ext cx="517553" cy="523220"/>
              </a:xfrm>
              <a:prstGeom prst="rect">
                <a:avLst/>
              </a:prstGeom>
              <a:noFill/>
            </p:spPr>
            <p:txBody>
              <a:bodyPr wrap="none" rtlCol="0">
                <a:spAutoFit/>
              </a:bodyPr>
              <a:lstStyle/>
              <a:p>
                <a:r>
                  <a:rPr lang="en-US" sz="2800" b="1" dirty="0" smtClean="0">
                    <a:ln>
                      <a:solidFill>
                        <a:schemeClr val="bg1"/>
                      </a:solidFill>
                    </a:ln>
                    <a:solidFill>
                      <a:srgbClr val="FFC000"/>
                    </a:solidFill>
                    <a:latin typeface="Arial Narrow" pitchFamily="34" charset="0"/>
                  </a:rPr>
                  <a:t>1</a:t>
                </a:r>
                <a:endParaRPr lang="en-US" sz="2800" b="1" dirty="0">
                  <a:ln>
                    <a:solidFill>
                      <a:schemeClr val="bg1"/>
                    </a:solidFill>
                  </a:ln>
                  <a:solidFill>
                    <a:srgbClr val="FFC000"/>
                  </a:solidFill>
                  <a:latin typeface="Arial Narrow" pitchFamily="34" charset="0"/>
                </a:endParaRPr>
              </a:p>
            </p:txBody>
          </p:sp>
          <p:sp>
            <p:nvSpPr>
              <p:cNvPr id="19" name="TextBox 18"/>
              <p:cNvSpPr txBox="1"/>
              <p:nvPr/>
            </p:nvSpPr>
            <p:spPr>
              <a:xfrm>
                <a:off x="2672041" y="2956560"/>
                <a:ext cx="567594" cy="523220"/>
              </a:xfrm>
              <a:prstGeom prst="rect">
                <a:avLst/>
              </a:prstGeom>
              <a:noFill/>
            </p:spPr>
            <p:txBody>
              <a:bodyPr wrap="none" rtlCol="0">
                <a:spAutoFit/>
              </a:bodyPr>
              <a:lstStyle/>
              <a:p>
                <a:r>
                  <a:rPr lang="en-US" sz="2800" b="1" dirty="0" smtClean="0">
                    <a:ln>
                      <a:solidFill>
                        <a:schemeClr val="bg1"/>
                      </a:solidFill>
                    </a:ln>
                    <a:solidFill>
                      <a:srgbClr val="FFC000"/>
                    </a:solidFill>
                    <a:latin typeface="Arial Narrow" pitchFamily="34" charset="0"/>
                  </a:rPr>
                  <a:t>V</a:t>
                </a:r>
                <a:endParaRPr lang="en-US" sz="2800" b="1" dirty="0">
                  <a:ln>
                    <a:solidFill>
                      <a:schemeClr val="bg1"/>
                    </a:solidFill>
                  </a:ln>
                  <a:solidFill>
                    <a:srgbClr val="FFC000"/>
                  </a:solidFill>
                  <a:latin typeface="Arial Narrow" pitchFamily="34" charset="0"/>
                </a:endParaRPr>
              </a:p>
            </p:txBody>
          </p:sp>
        </p:grpSp>
      </p:grpSp>
      <p:sp>
        <p:nvSpPr>
          <p:cNvPr id="20" name="TextBox 19"/>
          <p:cNvSpPr txBox="1"/>
          <p:nvPr/>
        </p:nvSpPr>
        <p:spPr>
          <a:xfrm>
            <a:off x="1713420" y="4996180"/>
            <a:ext cx="2540000" cy="523220"/>
          </a:xfrm>
          <a:prstGeom prst="rect">
            <a:avLst/>
          </a:prstGeom>
          <a:noFill/>
        </p:spPr>
        <p:txBody>
          <a:bodyPr wrap="square" rtlCol="0">
            <a:spAutoFit/>
          </a:bodyPr>
          <a:lstStyle/>
          <a:p>
            <a:r>
              <a:rPr lang="en-US" sz="2800" b="1" dirty="0" smtClean="0">
                <a:ln>
                  <a:solidFill>
                    <a:schemeClr val="bg1"/>
                  </a:solidFill>
                </a:ln>
                <a:solidFill>
                  <a:srgbClr val="FFC000"/>
                </a:solidFill>
                <a:latin typeface="Arial Narrow" pitchFamily="34" charset="0"/>
              </a:rPr>
              <a:t>PV = k</a:t>
            </a:r>
            <a:r>
              <a:rPr lang="en-US" sz="2800" b="1" baseline="-25000" dirty="0" smtClean="0">
                <a:ln>
                  <a:solidFill>
                    <a:schemeClr val="bg1"/>
                  </a:solidFill>
                </a:ln>
                <a:solidFill>
                  <a:srgbClr val="FFC000"/>
                </a:solidFill>
                <a:latin typeface="Arial Narrow" pitchFamily="34" charset="0"/>
              </a:rPr>
              <a:t>1</a:t>
            </a:r>
            <a:endParaRPr lang="en-US" sz="2800" b="1" dirty="0">
              <a:ln>
                <a:solidFill>
                  <a:schemeClr val="bg1"/>
                </a:solidFill>
              </a:ln>
              <a:solidFill>
                <a:srgbClr val="FFC000"/>
              </a:solidFill>
              <a:latin typeface="Arial Narrow" pitchFamily="34" charset="0"/>
            </a:endParaRPr>
          </a:p>
        </p:txBody>
      </p:sp>
      <p:pic>
        <p:nvPicPr>
          <p:cNvPr id="23" name="Picture 22" descr="download.gif"/>
          <p:cNvPicPr>
            <a:picLocks noChangeAspect="1"/>
          </p:cNvPicPr>
          <p:nvPr/>
        </p:nvPicPr>
        <p:blipFill>
          <a:blip r:embed="rId2">
            <a:clrChange>
              <a:clrFrom>
                <a:srgbClr val="FFFFFF"/>
              </a:clrFrom>
              <a:clrTo>
                <a:srgbClr val="FFFFFF">
                  <a:alpha val="0"/>
                </a:srgbClr>
              </a:clrTo>
            </a:clrChange>
            <a:duotone>
              <a:prstClr val="black"/>
              <a:schemeClr val="bg1">
                <a:lumMod val="85000"/>
                <a:lumOff val="15000"/>
                <a:tint val="45000"/>
                <a:satMod val="400000"/>
              </a:schemeClr>
            </a:duotone>
          </a:blip>
          <a:stretch>
            <a:fillRect/>
          </a:stretch>
        </p:blipFill>
        <p:spPr>
          <a:xfrm>
            <a:off x="5468620" y="2376453"/>
            <a:ext cx="5987823" cy="3661127"/>
          </a:xfrm>
          <a:prstGeom prst="rect">
            <a:avLst/>
          </a:prstGeom>
          <a:ln>
            <a:noFill/>
          </a:ln>
          <a:effectLst>
            <a:softEdge rad="112500"/>
          </a:effectLst>
        </p:spPr>
      </p:pic>
      <p:sp>
        <p:nvSpPr>
          <p:cNvPr id="24" name="Title 1"/>
          <p:cNvSpPr txBox="1">
            <a:spLocks/>
          </p:cNvSpPr>
          <p:nvPr/>
        </p:nvSpPr>
        <p:spPr>
          <a:xfrm>
            <a:off x="0" y="0"/>
            <a:ext cx="12192000" cy="1023258"/>
          </a:xfrm>
          <a:prstGeom prst="rect">
            <a:avLst/>
          </a:prstGeom>
          <a:ln w="6350" cap="rnd">
            <a:noFill/>
          </a:ln>
        </p:spPr>
        <p:txBody>
          <a:bodyPr vert="horz" rtlCol="0" anchor="b" anchorCtr="0">
            <a:normAutofit/>
          </a:bodyPr>
          <a:lstStyle/>
          <a:p>
            <a:pPr lvl="0" algn="ctr" defTabSz="914400">
              <a:spcBef>
                <a:spcPct val="0"/>
              </a:spcBef>
            </a:pPr>
            <a:r>
              <a:rPr lang="en-SG" sz="4200" spc="-100" dirty="0" smtClean="0">
                <a:ln w="3200">
                  <a:solidFill>
                    <a:schemeClr val="bg2">
                      <a:shade val="75000"/>
                      <a:alpha val="25000"/>
                    </a:schemeClr>
                  </a:solidFill>
                  <a:prstDash val="solid"/>
                  <a:round/>
                </a:ln>
                <a:solidFill>
                  <a:srgbClr val="C00000"/>
                </a:solidFill>
                <a:effectLst>
                  <a:innerShdw blurRad="50800" dist="25400" dir="13500000">
                    <a:prstClr val="black">
                      <a:alpha val="70000"/>
                    </a:prstClr>
                  </a:innerShdw>
                </a:effectLst>
                <a:latin typeface="+mj-lt"/>
                <a:ea typeface="+mj-ea"/>
                <a:cs typeface="+mj-cs"/>
              </a:rPr>
              <a:t>Boyle’s Law</a:t>
            </a:r>
          </a:p>
        </p:txBody>
      </p:sp>
      <p:sp>
        <p:nvSpPr>
          <p:cNvPr id="21" name="Text Box 5"/>
          <p:cNvSpPr txBox="1">
            <a:spLocks noChangeArrowheads="1"/>
          </p:cNvSpPr>
          <p:nvPr/>
        </p:nvSpPr>
        <p:spPr bwMode="auto">
          <a:xfrm>
            <a:off x="1706101" y="5599289"/>
            <a:ext cx="1744388" cy="523220"/>
          </a:xfrm>
          <a:prstGeom prst="rect">
            <a:avLst/>
          </a:prstGeom>
          <a:noFill/>
          <a:ln w="9525">
            <a:noFill/>
            <a:miter lim="800000"/>
            <a:headEnd/>
            <a:tailEnd/>
          </a:ln>
        </p:spPr>
        <p:txBody>
          <a:bodyPr wrap="none">
            <a:spAutoFit/>
          </a:bodyPr>
          <a:lstStyle/>
          <a:p>
            <a:r>
              <a:rPr lang="en-US" sz="2800" b="1" dirty="0" err="1" smtClean="0">
                <a:ln>
                  <a:solidFill>
                    <a:schemeClr val="bg1"/>
                  </a:solidFill>
                </a:ln>
                <a:solidFill>
                  <a:srgbClr val="FFC000"/>
                </a:solidFill>
                <a:latin typeface="Arial Narrow" pitchFamily="34" charset="0"/>
              </a:rPr>
              <a:t>P</a:t>
            </a:r>
            <a:r>
              <a:rPr lang="en-US" sz="2800" b="1" baseline="-25000" dirty="0" err="1" smtClean="0">
                <a:ln>
                  <a:solidFill>
                    <a:schemeClr val="bg1"/>
                  </a:solidFill>
                </a:ln>
                <a:solidFill>
                  <a:srgbClr val="FFC000"/>
                </a:solidFill>
                <a:latin typeface="Arial Narrow" pitchFamily="34" charset="0"/>
              </a:rPr>
              <a:t>1</a:t>
            </a:r>
            <a:r>
              <a:rPr lang="en-US" sz="2800" b="1" dirty="0" err="1" smtClean="0">
                <a:ln>
                  <a:solidFill>
                    <a:schemeClr val="bg1"/>
                  </a:solidFill>
                </a:ln>
                <a:solidFill>
                  <a:srgbClr val="FFC000"/>
                </a:solidFill>
                <a:latin typeface="Arial Narrow" pitchFamily="34" charset="0"/>
              </a:rPr>
              <a:t>V</a:t>
            </a:r>
            <a:r>
              <a:rPr lang="en-US" sz="2800" b="1" baseline="-25000" dirty="0" err="1" smtClean="0">
                <a:ln>
                  <a:solidFill>
                    <a:schemeClr val="bg1"/>
                  </a:solidFill>
                </a:ln>
                <a:solidFill>
                  <a:srgbClr val="FFC000"/>
                </a:solidFill>
                <a:latin typeface="Arial Narrow" pitchFamily="34" charset="0"/>
              </a:rPr>
              <a:t>1</a:t>
            </a:r>
            <a:r>
              <a:rPr lang="en-US" sz="2800" b="1" dirty="0" smtClean="0">
                <a:ln>
                  <a:solidFill>
                    <a:schemeClr val="bg1"/>
                  </a:solidFill>
                </a:ln>
                <a:solidFill>
                  <a:srgbClr val="FFC000"/>
                </a:solidFill>
                <a:latin typeface="Arial Narrow" pitchFamily="34" charset="0"/>
              </a:rPr>
              <a:t> </a:t>
            </a:r>
            <a:r>
              <a:rPr lang="en-US" sz="2800" b="1" dirty="0">
                <a:ln>
                  <a:solidFill>
                    <a:schemeClr val="bg1"/>
                  </a:solidFill>
                </a:ln>
                <a:solidFill>
                  <a:srgbClr val="FFC000"/>
                </a:solidFill>
                <a:latin typeface="Arial Narrow" pitchFamily="34" charset="0"/>
              </a:rPr>
              <a:t>= </a:t>
            </a:r>
            <a:r>
              <a:rPr lang="en-US" sz="2800" b="1" dirty="0" err="1" smtClean="0">
                <a:ln>
                  <a:solidFill>
                    <a:schemeClr val="bg1"/>
                  </a:solidFill>
                </a:ln>
                <a:solidFill>
                  <a:srgbClr val="FFC000"/>
                </a:solidFill>
                <a:latin typeface="Arial Narrow" pitchFamily="34" charset="0"/>
              </a:rPr>
              <a:t>P</a:t>
            </a:r>
            <a:r>
              <a:rPr lang="en-US" sz="2800" b="1" baseline="-25000" dirty="0" err="1" smtClean="0">
                <a:ln>
                  <a:solidFill>
                    <a:schemeClr val="bg1"/>
                  </a:solidFill>
                </a:ln>
                <a:solidFill>
                  <a:srgbClr val="FFC000"/>
                </a:solidFill>
                <a:latin typeface="Arial Narrow" pitchFamily="34" charset="0"/>
              </a:rPr>
              <a:t>2</a:t>
            </a:r>
            <a:r>
              <a:rPr lang="en-US" sz="2800" b="1" dirty="0" err="1" smtClean="0">
                <a:ln>
                  <a:solidFill>
                    <a:schemeClr val="bg1"/>
                  </a:solidFill>
                </a:ln>
                <a:solidFill>
                  <a:srgbClr val="FFC000"/>
                </a:solidFill>
                <a:latin typeface="Arial Narrow" pitchFamily="34" charset="0"/>
              </a:rPr>
              <a:t>V</a:t>
            </a:r>
            <a:r>
              <a:rPr lang="en-US" sz="2800" b="1" baseline="-25000" dirty="0" err="1" smtClean="0">
                <a:ln>
                  <a:solidFill>
                    <a:schemeClr val="bg1"/>
                  </a:solidFill>
                </a:ln>
                <a:solidFill>
                  <a:srgbClr val="FFC000"/>
                </a:solidFill>
                <a:latin typeface="Arial Narrow" pitchFamily="34" charset="0"/>
              </a:rPr>
              <a:t>2</a:t>
            </a:r>
            <a:endParaRPr lang="en-US" sz="2800" b="1" dirty="0">
              <a:ln>
                <a:solidFill>
                  <a:schemeClr val="bg1"/>
                </a:solidFill>
              </a:ln>
              <a:solidFill>
                <a:srgbClr val="FFC000"/>
              </a:solidFill>
              <a:latin typeface="Arial Narrow"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3643</TotalTime>
  <Words>2630</Words>
  <Application>Microsoft Office PowerPoint</Application>
  <PresentationFormat>Custom</PresentationFormat>
  <Paragraphs>647</Paragraphs>
  <Slides>44</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Paper</vt:lpstr>
      <vt:lpstr>Equation</vt:lpstr>
      <vt:lpstr>Slide 1</vt:lpstr>
      <vt:lpstr>Lecture Plan</vt:lpstr>
      <vt:lpstr>Introduction</vt:lpstr>
      <vt:lpstr>Slide 4</vt:lpstr>
      <vt:lpstr>Slide 5</vt:lpstr>
      <vt:lpstr>Slide 6</vt:lpstr>
      <vt:lpstr>Slide 7</vt:lpstr>
      <vt:lpstr>Slide 8</vt:lpstr>
      <vt:lpstr> </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Sultana</dc:creator>
  <cp:lastModifiedBy>Sultana</cp:lastModifiedBy>
  <cp:revision>144</cp:revision>
  <dcterms:created xsi:type="dcterms:W3CDTF">2014-09-12T17:24:29Z</dcterms:created>
  <dcterms:modified xsi:type="dcterms:W3CDTF">2015-06-13T02:03:17Z</dcterms:modified>
</cp:coreProperties>
</file>