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40"/>
  </p:notesMasterIdLst>
  <p:sldIdLst>
    <p:sldId id="258" r:id="rId2"/>
    <p:sldId id="321" r:id="rId3"/>
    <p:sldId id="322" r:id="rId4"/>
    <p:sldId id="325" r:id="rId5"/>
    <p:sldId id="260" r:id="rId6"/>
    <p:sldId id="326" r:id="rId7"/>
    <p:sldId id="327" r:id="rId8"/>
    <p:sldId id="335" r:id="rId9"/>
    <p:sldId id="334" r:id="rId10"/>
    <p:sldId id="336" r:id="rId11"/>
    <p:sldId id="338" r:id="rId12"/>
    <p:sldId id="364" r:id="rId13"/>
    <p:sldId id="337" r:id="rId14"/>
    <p:sldId id="345" r:id="rId15"/>
    <p:sldId id="346" r:id="rId16"/>
    <p:sldId id="348" r:id="rId17"/>
    <p:sldId id="350" r:id="rId18"/>
    <p:sldId id="352" r:id="rId19"/>
    <p:sldId id="347" r:id="rId20"/>
    <p:sldId id="351" r:id="rId21"/>
    <p:sldId id="349" r:id="rId22"/>
    <p:sldId id="353" r:id="rId23"/>
    <p:sldId id="354" r:id="rId24"/>
    <p:sldId id="356" r:id="rId25"/>
    <p:sldId id="358" r:id="rId26"/>
    <p:sldId id="363" r:id="rId27"/>
    <p:sldId id="357" r:id="rId28"/>
    <p:sldId id="359" r:id="rId29"/>
    <p:sldId id="315" r:id="rId30"/>
    <p:sldId id="288" r:id="rId31"/>
    <p:sldId id="318" r:id="rId32"/>
    <p:sldId id="317" r:id="rId33"/>
    <p:sldId id="360" r:id="rId34"/>
    <p:sldId id="361" r:id="rId35"/>
    <p:sldId id="362" r:id="rId36"/>
    <p:sldId id="292" r:id="rId37"/>
    <p:sldId id="293" r:id="rId38"/>
    <p:sldId id="320" r:id="rId39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D3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621" autoAdjust="0"/>
    <p:restoredTop sz="94578" autoAdjust="0"/>
  </p:normalViewPr>
  <p:slideViewPr>
    <p:cSldViewPr snapToGrid="0">
      <p:cViewPr varScale="1">
        <p:scale>
          <a:sx n="69" d="100"/>
          <a:sy n="69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61C0CD8-5B14-4642-9E8E-44E0FBE28C4E}" type="datetimeFigureOut">
              <a:rPr lang="en-US"/>
              <a:pPr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451961C-9F18-478E-8278-68FBCDC993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692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1961C-9F18-478E-8278-68FBCDC993D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631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1961C-9F18-478E-8278-68FBCDC993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739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087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256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01358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333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40391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54794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871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55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19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055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852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753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86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314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119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829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312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algn="ctr">
              <a:spcBef>
                <a:spcPts val="1000"/>
              </a:spcBef>
            </a:pPr>
            <a:r>
              <a:rPr lang="en-US" b="1" dirty="0" smtClean="0">
                <a:ln>
                  <a:solidFill>
                    <a:srgbClr val="FFC000"/>
                  </a:solidFill>
                </a:ln>
                <a:solidFill>
                  <a:srgbClr val="4E6D37"/>
                </a:solidFill>
                <a:latin typeface="BaseTwSansSmallCaps" pitchFamily="2" charset="0"/>
              </a:rPr>
              <a:t>Thermo chemistry</a:t>
            </a:r>
            <a:br>
              <a:rPr lang="en-US" b="1" dirty="0" smtClean="0">
                <a:ln>
                  <a:solidFill>
                    <a:srgbClr val="FFC000"/>
                  </a:solidFill>
                </a:ln>
                <a:solidFill>
                  <a:srgbClr val="4E6D37"/>
                </a:solidFill>
                <a:latin typeface="BaseTwSansSmallCaps" pitchFamily="2" charset="0"/>
              </a:rPr>
            </a:br>
            <a:r>
              <a:rPr lang="en-US" sz="3600" b="1" cap="all" dirty="0" smtClean="0">
                <a:ln>
                  <a:solidFill>
                    <a:srgbClr val="C00000"/>
                  </a:solidFill>
                </a:ln>
                <a:solidFill>
                  <a:srgbClr val="FFC000"/>
                </a:solidFill>
                <a:latin typeface="EwieD" pitchFamily="82" charset="0"/>
                <a:ea typeface="+mn-ea"/>
                <a:cs typeface="+mn-cs"/>
              </a:rPr>
              <a:t>Chapter 6</a:t>
            </a:r>
            <a:r>
              <a:rPr lang="en-US" sz="2000" i="1" cap="all" dirty="0" smtClean="0">
                <a:solidFill>
                  <a:srgbClr val="F5A408"/>
                </a:solidFill>
                <a:latin typeface="Arial" charset="0"/>
              </a:rPr>
              <a:t/>
            </a:r>
            <a:br>
              <a:rPr lang="en-US" sz="2000" i="1" cap="all" dirty="0" smtClean="0">
                <a:solidFill>
                  <a:srgbClr val="F5A408"/>
                </a:solidFill>
                <a:latin typeface="Arial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badi MT Condensed Extra Bold" pitchFamily="34" charset="0"/>
              </a:rPr>
              <a:t>Dr. sultana </a:t>
            </a:r>
            <a:r>
              <a:rPr lang="en-US" sz="2800" dirty="0" err="1" smtClean="0">
                <a:solidFill>
                  <a:schemeClr val="bg1"/>
                </a:solidFill>
                <a:latin typeface="Abadi MT Condensed Extra Bold" pitchFamily="34" charset="0"/>
              </a:rPr>
              <a:t>bedoura</a:t>
            </a:r>
            <a:endParaRPr lang="en-US" sz="2800" dirty="0">
              <a:solidFill>
                <a:schemeClr val="bg1"/>
              </a:solidFill>
              <a:latin typeface="Abadi MT Condensed Extra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16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Work and Heat</a:t>
            </a:r>
          </a:p>
          <a:p>
            <a:pPr marL="2960688" lvl="0" indent="-174625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4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10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Work (w) and Heat (q)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96679" y="1779212"/>
          <a:ext cx="11030863" cy="455699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228620"/>
                <a:gridCol w="211563"/>
                <a:gridCol w="5590680"/>
              </a:tblGrid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B050"/>
                          </a:solidFill>
                          <a:latin typeface="Arial Narrow" pitchFamily="34" charset="0"/>
                          <a:ea typeface="+mj-ea"/>
                          <a:cs typeface="+mj-cs"/>
                        </a:rPr>
                        <a:t>Work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B050"/>
                        </a:solidFill>
                        <a:latin typeface="Arial Narrow" pitchFamily="34" charset="0"/>
                        <a:ea typeface="+mj-ea"/>
                        <a:cs typeface="+mj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FFC000"/>
                        </a:buClr>
                        <a:buSzPct val="110000"/>
                      </a:pPr>
                      <a:r>
                        <a:rPr lang="en-US" sz="2800" b="1" kern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B050"/>
                          </a:solidFill>
                          <a:latin typeface="Arial Narrow" pitchFamily="34" charset="0"/>
                          <a:ea typeface="+mj-ea"/>
                          <a:cs typeface="+mj-cs"/>
                        </a:rPr>
                        <a:t>Heat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j-ea"/>
                          <a:cs typeface="+mj-cs"/>
                        </a:rPr>
                        <a:t>  Work (</a:t>
                      </a:r>
                      <a:r>
                        <a:rPr lang="en-US" sz="2800" b="1" kern="1200" noProof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j-ea"/>
                          <a:cs typeface="+mj-cs"/>
                        </a:rPr>
                        <a:t>) = force (</a:t>
                      </a:r>
                      <a:r>
                        <a:rPr lang="en-US" sz="2800" b="1" kern="1200" noProof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j-ea"/>
                          <a:cs typeface="+mj-cs"/>
                        </a:rPr>
                        <a:t>) x distance (</a:t>
                      </a:r>
                      <a:r>
                        <a:rPr lang="en-US" sz="2800" b="1" kern="1200" noProof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j-ea"/>
                          <a:cs typeface="+mj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 Narrow" pitchFamily="34" charset="0"/>
                        <a:ea typeface="+mj-ea"/>
                        <a:cs typeface="+mj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FFC000"/>
                        </a:buClr>
                        <a:buSzPct val="110000"/>
                        <a:buFont typeface="Wingdings" pitchFamily="2" charset="2"/>
                        <a:buChar char="§"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  Heat is kind of energy, </a:t>
                      </a:r>
                      <a:r>
                        <a:rPr lang="en-US" sz="2800" b="1" kern="1200" noProof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q 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∆E – w 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8182">
                <a:tc>
                  <a:txBody>
                    <a:bodyPr/>
                    <a:lstStyle/>
                    <a:p>
                      <a:pPr marL="261938" marR="0" indent="-2619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Work done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by gas on the </a:t>
                      </a:r>
                    </a:p>
                    <a:p>
                      <a:pPr marL="261938" marR="0" indent="-2619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   surrounding is,</a:t>
                      </a:r>
                      <a:r>
                        <a:rPr kumimoji="0" 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800" b="1" kern="1200" noProof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w = - P ∆V</a:t>
                      </a:r>
                    </a:p>
                    <a:p>
                      <a:pPr marL="261938" marR="0" indent="-2619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2800" b="1" kern="1200" noProof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C000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1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  Describes about the process</a:t>
                      </a:r>
                    </a:p>
                    <a:p>
                      <a:pPr marL="261938" marR="0" indent="-2619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1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 Temperature is the measure of heat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039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2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-P ∆V =(F/ </a:t>
                      </a:r>
                      <a:r>
                        <a:rPr kumimoji="0" lang="en-US" sz="28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2800" b="1" i="1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 )x </a:t>
                      </a:r>
                      <a:r>
                        <a:rPr kumimoji="0" lang="en-US" sz="28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2800" b="1" i="1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  = F x d</a:t>
                      </a:r>
                      <a:r>
                        <a:rPr lang="en-US" sz="2800" b="1" baseline="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  = W</a:t>
                      </a:r>
                      <a:endParaRPr lang="en-US" sz="280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1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Temperature and heat is not same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50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  Not a state function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800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</a:rPr>
                        <a:t>w</a:t>
                      </a:r>
                      <a:r>
                        <a:rPr lang="en-US" sz="2800" b="1" i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B050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sz="2800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</a:rPr>
                        <a:t>= </a:t>
                      </a:r>
                      <a:r>
                        <a:rPr lang="en-US" sz="2800" b="1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</a:rPr>
                        <a:t>w</a:t>
                      </a:r>
                      <a:r>
                        <a:rPr lang="en-US" sz="2800" b="1" baseline="-2500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</a:rPr>
                        <a:t>final</a:t>
                      </a:r>
                      <a:r>
                        <a:rPr lang="en-US" sz="2800" b="1" baseline="-25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</a:rPr>
                        <a:t>  </a:t>
                      </a:r>
                      <a:r>
                        <a:rPr lang="en-US" sz="2800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</a:rPr>
                        <a:t>– w </a:t>
                      </a:r>
                      <a:r>
                        <a:rPr lang="en-US" sz="2800" b="1" baseline="-25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</a:rPr>
                        <a:t>initial</a:t>
                      </a:r>
                      <a:r>
                        <a:rPr lang="en-US" sz="2800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FFC000"/>
                        </a:buClr>
                        <a:buFont typeface="Arial" pitchFamily="34" charset="0"/>
                        <a:buChar char="•"/>
                      </a:pPr>
                      <a:endParaRPr lang="en-US" sz="2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1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Not a state function</a:t>
                      </a:r>
                    </a:p>
                    <a:p>
                      <a:pPr marL="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1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</a:rPr>
                        <a:t>q</a:t>
                      </a:r>
                      <a:r>
                        <a:rPr lang="en-US" sz="2800" b="1" i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B050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sz="2800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</a:rPr>
                        <a:t>= q </a:t>
                      </a:r>
                      <a:r>
                        <a:rPr lang="en-US" sz="2800" b="1" baseline="-25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</a:rPr>
                        <a:t>final  </a:t>
                      </a:r>
                      <a:r>
                        <a:rPr lang="en-US" sz="2800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</a:rPr>
                        <a:t>– q </a:t>
                      </a:r>
                      <a:r>
                        <a:rPr lang="en-US" sz="2800" b="1" baseline="-25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</a:rPr>
                        <a:t>initial</a:t>
                      </a:r>
                      <a:r>
                        <a:rPr lang="en-US" sz="2800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C000"/>
                          </a:solidFill>
                          <a:latin typeface="Arial Narrow" pitchFamily="34" charset="0"/>
                        </a:rPr>
                        <a:t> 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61938" marR="0" lvl="0" indent="-2619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2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Unit : joules (J)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1938" marR="0" lvl="0" indent="-2619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2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1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Unit: joules (J)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1756228" y="5341261"/>
            <a:ext cx="1756228" cy="3193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785257" y="5312233"/>
            <a:ext cx="1669143" cy="3338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133770" y="5445850"/>
            <a:ext cx="1756228" cy="3193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7177314" y="5472744"/>
            <a:ext cx="1669143" cy="3338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1048"/>
          <p:cNvGrpSpPr>
            <a:grpSpLocks/>
          </p:cNvGrpSpPr>
          <p:nvPr/>
        </p:nvGrpSpPr>
        <p:grpSpPr bwMode="auto">
          <a:xfrm>
            <a:off x="5791170" y="1544638"/>
            <a:ext cx="670907" cy="847725"/>
            <a:chOff x="4586" y="1021"/>
            <a:chExt cx="73" cy="534"/>
          </a:xfrm>
        </p:grpSpPr>
        <p:sp>
          <p:nvSpPr>
            <p:cNvPr id="23" name="Text Box 1045"/>
            <p:cNvSpPr txBox="1">
              <a:spLocks noChangeArrowheads="1"/>
            </p:cNvSpPr>
            <p:nvPr/>
          </p:nvSpPr>
          <p:spPr bwMode="auto">
            <a:xfrm>
              <a:off x="4586" y="1021"/>
              <a:ext cx="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b="0" i="1" dirty="0"/>
            </a:p>
          </p:txBody>
        </p:sp>
        <p:sp>
          <p:nvSpPr>
            <p:cNvPr id="24" name="Text Box 1046"/>
            <p:cNvSpPr txBox="1">
              <a:spLocks noChangeArrowheads="1"/>
            </p:cNvSpPr>
            <p:nvPr/>
          </p:nvSpPr>
          <p:spPr bwMode="auto">
            <a:xfrm>
              <a:off x="4639" y="1322"/>
              <a:ext cx="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b="0" i="1" dirty="0"/>
            </a:p>
          </p:txBody>
        </p:sp>
      </p:grpSp>
      <p:sp>
        <p:nvSpPr>
          <p:cNvPr id="25" name="Text Box 1044"/>
          <p:cNvSpPr txBox="1">
            <a:spLocks noChangeArrowheads="1"/>
          </p:cNvSpPr>
          <p:nvPr/>
        </p:nvSpPr>
        <p:spPr bwMode="auto">
          <a:xfrm>
            <a:off x="1027433" y="3621314"/>
            <a:ext cx="40460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∆V 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&gt; 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0;   -P ∆V &lt; 0;  </a:t>
            </a:r>
            <a:r>
              <a:rPr lang="en-US" sz="28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w</a:t>
            </a:r>
            <a:r>
              <a:rPr lang="en-US" sz="28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sys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&lt;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The work done when a gas is compressed in a cylinder is 462 J. During this process, there is a heat transfer of 128 J from the gas to the surroundings. Calculate the energy change for this process.</a:t>
            </a:r>
          </a:p>
          <a:p>
            <a:pPr marL="2960688" lvl="0" indent="-174625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4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11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Class work</a:t>
            </a:r>
          </a:p>
        </p:txBody>
      </p:sp>
      <p:grpSp>
        <p:nvGrpSpPr>
          <p:cNvPr id="2" name="Group 1048"/>
          <p:cNvGrpSpPr>
            <a:grpSpLocks/>
          </p:cNvGrpSpPr>
          <p:nvPr/>
        </p:nvGrpSpPr>
        <p:grpSpPr bwMode="auto">
          <a:xfrm>
            <a:off x="5791170" y="1544638"/>
            <a:ext cx="670907" cy="847725"/>
            <a:chOff x="4586" y="1021"/>
            <a:chExt cx="73" cy="534"/>
          </a:xfrm>
        </p:grpSpPr>
        <p:sp>
          <p:nvSpPr>
            <p:cNvPr id="23" name="Text Box 1045"/>
            <p:cNvSpPr txBox="1">
              <a:spLocks noChangeArrowheads="1"/>
            </p:cNvSpPr>
            <p:nvPr/>
          </p:nvSpPr>
          <p:spPr bwMode="auto">
            <a:xfrm>
              <a:off x="4586" y="1021"/>
              <a:ext cx="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b="0" i="1" dirty="0"/>
            </a:p>
          </p:txBody>
        </p:sp>
        <p:sp>
          <p:nvSpPr>
            <p:cNvPr id="24" name="Text Box 1046"/>
            <p:cNvSpPr txBox="1">
              <a:spLocks noChangeArrowheads="1"/>
            </p:cNvSpPr>
            <p:nvPr/>
          </p:nvSpPr>
          <p:spPr bwMode="auto">
            <a:xfrm>
              <a:off x="4639" y="1322"/>
              <a:ext cx="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b="0" i="1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177142" y="3153045"/>
            <a:ext cx="695234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∆E</a:t>
            </a:r>
            <a:r>
              <a:rPr lang="en-US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= q + w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			                      = -128 J + 462 J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			                      = 334 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A gas expands and does P - V work on the surroundings equal to 325 J. At the same time, it absorbs 127 J of heat from the surroundings. Calculate the change in energy of the gas.</a:t>
            </a:r>
            <a:endParaRPr lang="en-SG" sz="24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12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Class work</a:t>
            </a:r>
          </a:p>
        </p:txBody>
      </p:sp>
      <p:grpSp>
        <p:nvGrpSpPr>
          <p:cNvPr id="2" name="Group 1048"/>
          <p:cNvGrpSpPr>
            <a:grpSpLocks/>
          </p:cNvGrpSpPr>
          <p:nvPr/>
        </p:nvGrpSpPr>
        <p:grpSpPr bwMode="auto">
          <a:xfrm>
            <a:off x="5791170" y="1544638"/>
            <a:ext cx="670907" cy="847725"/>
            <a:chOff x="4586" y="1021"/>
            <a:chExt cx="73" cy="534"/>
          </a:xfrm>
        </p:grpSpPr>
        <p:sp>
          <p:nvSpPr>
            <p:cNvPr id="23" name="Text Box 1045"/>
            <p:cNvSpPr txBox="1">
              <a:spLocks noChangeArrowheads="1"/>
            </p:cNvSpPr>
            <p:nvPr/>
          </p:nvSpPr>
          <p:spPr bwMode="auto">
            <a:xfrm>
              <a:off x="4586" y="1021"/>
              <a:ext cx="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b="0" i="1" dirty="0"/>
            </a:p>
          </p:txBody>
        </p:sp>
        <p:sp>
          <p:nvSpPr>
            <p:cNvPr id="24" name="Text Box 1046"/>
            <p:cNvSpPr txBox="1">
              <a:spLocks noChangeArrowheads="1"/>
            </p:cNvSpPr>
            <p:nvPr/>
          </p:nvSpPr>
          <p:spPr bwMode="auto">
            <a:xfrm>
              <a:off x="4639" y="1322"/>
              <a:ext cx="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b="0" i="1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177142" y="3153045"/>
            <a:ext cx="695234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∆E</a:t>
            </a:r>
            <a:r>
              <a:rPr lang="en-US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= q + w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			                      = 127 J - 325 J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			                      </a:t>
            </a:r>
            <a:r>
              <a:rPr lang="en-US" sz="2800" b="1" smtClean="0">
                <a:solidFill>
                  <a:schemeClr val="bg1"/>
                </a:solidFill>
                <a:latin typeface="Arial Narrow" pitchFamily="34" charset="0"/>
              </a:rPr>
              <a:t>= -198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A sample of nitrogen gas expands in volume from 1.6 L to 5.4 L at constant temperature. What is the work done in joules if the gas expands (a) against a vacuum and (b) against a constant pressure of 3.7 </a:t>
            </a:r>
            <a:r>
              <a:rPr lang="en-SG" sz="28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atm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?</a:t>
            </a:r>
          </a:p>
          <a:p>
            <a:pPr marL="2960688" lvl="0" indent="-174625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4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13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Class work</a:t>
            </a:r>
          </a:p>
        </p:txBody>
      </p:sp>
      <p:grpSp>
        <p:nvGrpSpPr>
          <p:cNvPr id="2" name="Group 1048"/>
          <p:cNvGrpSpPr>
            <a:grpSpLocks/>
          </p:cNvGrpSpPr>
          <p:nvPr/>
        </p:nvGrpSpPr>
        <p:grpSpPr bwMode="auto">
          <a:xfrm>
            <a:off x="5791170" y="1544638"/>
            <a:ext cx="670907" cy="847725"/>
            <a:chOff x="4586" y="1021"/>
            <a:chExt cx="73" cy="534"/>
          </a:xfrm>
        </p:grpSpPr>
        <p:sp>
          <p:nvSpPr>
            <p:cNvPr id="23" name="Text Box 1045"/>
            <p:cNvSpPr txBox="1">
              <a:spLocks noChangeArrowheads="1"/>
            </p:cNvSpPr>
            <p:nvPr/>
          </p:nvSpPr>
          <p:spPr bwMode="auto">
            <a:xfrm>
              <a:off x="4586" y="1021"/>
              <a:ext cx="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b="0" i="1" dirty="0"/>
            </a:p>
          </p:txBody>
        </p:sp>
        <p:sp>
          <p:nvSpPr>
            <p:cNvPr id="24" name="Text Box 1046"/>
            <p:cNvSpPr txBox="1">
              <a:spLocks noChangeArrowheads="1"/>
            </p:cNvSpPr>
            <p:nvPr/>
          </p:nvSpPr>
          <p:spPr bwMode="auto">
            <a:xfrm>
              <a:off x="4639" y="1322"/>
              <a:ext cx="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b="0" i="1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177142" y="2709294"/>
            <a:ext cx="6952343" cy="260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∆V    = 5.4 L – 1.6 L = 3.8 L</a:t>
            </a:r>
          </a:p>
          <a:p>
            <a:pPr marL="514350" indent="-514350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(a)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Given ,   P = 0</a:t>
            </a:r>
          </a:p>
          <a:p>
            <a:pPr marL="514350" indent="-514350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          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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w = -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P∆V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= 0 x 3.8 =  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0 j</a:t>
            </a:r>
          </a:p>
          <a:p>
            <a:pPr marL="514350" indent="-514350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(b)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Given ,  P = 3.7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atm</a:t>
            </a: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514350" indent="-514350">
              <a:lnSpc>
                <a:spcPts val="2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43717" y="4790748"/>
            <a:ext cx="2015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 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w = -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P∆V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endParaRPr lang="en-US" sz="28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232209" y="5241090"/>
            <a:ext cx="8108575" cy="931113"/>
            <a:chOff x="2232209" y="5335219"/>
            <a:chExt cx="8108575" cy="931113"/>
          </a:xfrm>
        </p:grpSpPr>
        <p:grpSp>
          <p:nvGrpSpPr>
            <p:cNvPr id="30" name="Group 29"/>
            <p:cNvGrpSpPr/>
            <p:nvPr/>
          </p:nvGrpSpPr>
          <p:grpSpPr>
            <a:xfrm>
              <a:off x="2232209" y="5335219"/>
              <a:ext cx="8108575" cy="931113"/>
              <a:chOff x="3509684" y="5265870"/>
              <a:chExt cx="8108575" cy="93111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509684" y="5436205"/>
                <a:ext cx="78261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                      = -3.7 </a:t>
                </a:r>
                <a:r>
                  <a:rPr lang="en-US" sz="2800" b="1" dirty="0" err="1" smtClean="0">
                    <a:solidFill>
                      <a:schemeClr val="bg1"/>
                    </a:solidFill>
                    <a:latin typeface="Arial Narrow" pitchFamily="34" charset="0"/>
                  </a:rPr>
                  <a:t>atm</a:t>
                </a:r>
                <a:r>
                  <a:rPr lang="en-US" sz="28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 x                               x 3.8 L x              </a:t>
                </a:r>
                <a:endParaRPr lang="en-US" sz="28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910598" y="5265870"/>
                <a:ext cx="4626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Arial Narrow" pitchFamily="34" charset="0"/>
                    <a:sym typeface="Symbol"/>
                  </a:rPr>
                  <a:t> 101.325 X 10</a:t>
                </a:r>
                <a:r>
                  <a:rPr lang="en-US" sz="2800" b="1" baseline="30000" dirty="0" smtClean="0">
                    <a:solidFill>
                      <a:schemeClr val="bg1"/>
                    </a:solidFill>
                    <a:latin typeface="Arial Narrow" pitchFamily="34" charset="0"/>
                    <a:sym typeface="Symbol"/>
                  </a:rPr>
                  <a:t>3</a:t>
                </a:r>
                <a:r>
                  <a:rPr lang="en-US" sz="2800" b="1" dirty="0" smtClean="0">
                    <a:solidFill>
                      <a:schemeClr val="bg1"/>
                    </a:solidFill>
                    <a:latin typeface="Arial Narrow" pitchFamily="34" charset="0"/>
                    <a:sym typeface="Symbol"/>
                  </a:rPr>
                  <a:t> Pa                 1 </a:t>
                </a:r>
                <a:r>
                  <a:rPr lang="en-US" sz="2800" b="1" dirty="0" err="1" smtClean="0">
                    <a:solidFill>
                      <a:schemeClr val="bg1"/>
                    </a:solidFill>
                    <a:latin typeface="Arial Narrow" pitchFamily="34" charset="0"/>
                    <a:sym typeface="Symbol"/>
                  </a:rPr>
                  <a:t>m</a:t>
                </a:r>
                <a:r>
                  <a:rPr lang="en-US" sz="2800" b="1" baseline="30000" dirty="0" err="1" smtClean="0">
                    <a:solidFill>
                      <a:schemeClr val="bg1"/>
                    </a:solidFill>
                    <a:latin typeface="Arial Narrow" pitchFamily="34" charset="0"/>
                    <a:sym typeface="Symbol"/>
                  </a:rPr>
                  <a:t>3</a:t>
                </a:r>
                <a:endParaRPr lang="en-US" sz="2800" baseline="300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20953" y="5673763"/>
                <a:ext cx="47973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Arial Narrow" pitchFamily="34" charset="0"/>
                    <a:sym typeface="Symbol"/>
                  </a:rPr>
                  <a:t>          1 </a:t>
                </a:r>
                <a:r>
                  <a:rPr lang="en-US" sz="2800" b="1" dirty="0" err="1" smtClean="0">
                    <a:solidFill>
                      <a:schemeClr val="bg1"/>
                    </a:solidFill>
                    <a:latin typeface="Arial Narrow" pitchFamily="34" charset="0"/>
                    <a:sym typeface="Symbol"/>
                  </a:rPr>
                  <a:t>atm</a:t>
                </a:r>
                <a:r>
                  <a:rPr lang="en-US" sz="2800" b="1" dirty="0" smtClean="0">
                    <a:solidFill>
                      <a:schemeClr val="bg1"/>
                    </a:solidFill>
                    <a:latin typeface="Arial Narrow" pitchFamily="34" charset="0"/>
                    <a:sym typeface="Symbol"/>
                  </a:rPr>
                  <a:t>                            10</a:t>
                </a:r>
                <a:r>
                  <a:rPr lang="en-US" sz="2800" b="1" baseline="30000" dirty="0" smtClean="0">
                    <a:solidFill>
                      <a:schemeClr val="bg1"/>
                    </a:solidFill>
                    <a:latin typeface="Arial Narrow" pitchFamily="34" charset="0"/>
                    <a:sym typeface="Symbol"/>
                  </a:rPr>
                  <a:t>3</a:t>
                </a:r>
                <a:r>
                  <a:rPr lang="en-US" sz="2800" b="1" dirty="0" smtClean="0">
                    <a:solidFill>
                      <a:schemeClr val="bg1"/>
                    </a:solidFill>
                    <a:latin typeface="Arial Narrow" pitchFamily="34" charset="0"/>
                    <a:sym typeface="Symbol"/>
                  </a:rPr>
                  <a:t> L</a:t>
                </a:r>
                <a:endParaRPr lang="en-US" sz="2800" baseline="30000" dirty="0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5889811" y="5822576"/>
              <a:ext cx="2138082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493623" y="5795682"/>
              <a:ext cx="59167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3912973" y="6099590"/>
            <a:ext cx="4383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= -1424.6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Pa.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m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= 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- 1424.6  j 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How first law of TD can be applied to processes carried out under different conditions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Two situations most commonly encountered in the laboratories:</a:t>
            </a:r>
          </a:p>
          <a:p>
            <a:pPr marL="717550" indent="-352425">
              <a:spcBef>
                <a:spcPts val="1000"/>
              </a:spcBef>
              <a:buClr>
                <a:srgbClr val="FFC000"/>
              </a:buClr>
              <a:buSzPct val="80000"/>
              <a:buFont typeface="Arial" pitchFamily="34" charset="0"/>
              <a:buChar char="•"/>
            </a:pP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Pressure on the system kept constant:</a:t>
            </a:r>
          </a:p>
          <a:p>
            <a:pPr marL="717550" indent="-352425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                                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∆E = q - P ∆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V </a:t>
            </a:r>
            <a:endParaRPr lang="en-SG" sz="2400" b="1" dirty="0" smtClean="0">
              <a:ln>
                <a:solidFill>
                  <a:schemeClr val="bg1"/>
                </a:solidFill>
              </a:ln>
              <a:solidFill>
                <a:srgbClr val="00B050"/>
              </a:solidFill>
              <a:latin typeface="Arial Narrow" pitchFamily="34" charset="0"/>
              <a:ea typeface="+mj-ea"/>
              <a:cs typeface="+mj-cs"/>
            </a:endParaRPr>
          </a:p>
          <a:p>
            <a:pPr marL="717550" indent="-352425">
              <a:spcBef>
                <a:spcPts val="1000"/>
              </a:spcBef>
              <a:buClr>
                <a:srgbClr val="FFC000"/>
              </a:buClr>
              <a:buSzPct val="80000"/>
              <a:buFont typeface="Arial" pitchFamily="34" charset="0"/>
              <a:buChar char="•"/>
            </a:pP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Volume of the system kept constant:   	</a:t>
            </a:r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/>
            </a:r>
            <a:b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</a:b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			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           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∆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E = q + w</a:t>
            </a:r>
            <a:b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</a:b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			                  = </a:t>
            </a: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q</a:t>
            </a:r>
            <a:r>
              <a:rPr lang="en-SG" sz="24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v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 − P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∆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V  </a:t>
            </a:r>
            <a:b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</a:b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			                  = </a:t>
            </a: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q</a:t>
            </a:r>
            <a:r>
              <a:rPr lang="en-SG" sz="24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v</a:t>
            </a:r>
            <a:r>
              <a:rPr lang="en-SG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      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[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∆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V = 0 ]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</a:rPr>
              <a:t>When  the process is so rapid :</a:t>
            </a:r>
            <a:endParaRPr lang="en-SG" sz="2400" b="1" dirty="0" smtClean="0">
              <a:ln>
                <a:solidFill>
                  <a:schemeClr val="bg1"/>
                </a:solidFill>
              </a:ln>
              <a:solidFill>
                <a:srgbClr val="FFC000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    </a:t>
            </a: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</a:rPr>
              <a:t>Assume no heat exchange occurs between the system and its surroundings;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                                     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∆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E = q + w  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= 0 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 w   [q = 0]</a:t>
            </a:r>
            <a:endParaRPr lang="en-SG" sz="2800" b="1" dirty="0" smtClean="0">
              <a:ln>
                <a:solidFill>
                  <a:schemeClr val="bg1"/>
                </a:solidFill>
              </a:ln>
              <a:solidFill>
                <a:srgbClr val="00B050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14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48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Internal Energy and the First Law of TD</a:t>
            </a:r>
          </a:p>
        </p:txBody>
      </p:sp>
      <p:grpSp>
        <p:nvGrpSpPr>
          <p:cNvPr id="2" name="Group 1048"/>
          <p:cNvGrpSpPr>
            <a:grpSpLocks/>
          </p:cNvGrpSpPr>
          <p:nvPr/>
        </p:nvGrpSpPr>
        <p:grpSpPr bwMode="auto">
          <a:xfrm>
            <a:off x="5791170" y="1544638"/>
            <a:ext cx="670907" cy="847725"/>
            <a:chOff x="4586" y="1021"/>
            <a:chExt cx="73" cy="534"/>
          </a:xfrm>
        </p:grpSpPr>
        <p:sp>
          <p:nvSpPr>
            <p:cNvPr id="23" name="Text Box 1045"/>
            <p:cNvSpPr txBox="1">
              <a:spLocks noChangeArrowheads="1"/>
            </p:cNvSpPr>
            <p:nvPr/>
          </p:nvSpPr>
          <p:spPr bwMode="auto">
            <a:xfrm>
              <a:off x="4586" y="1021"/>
              <a:ext cx="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b="0" i="1" dirty="0"/>
            </a:p>
          </p:txBody>
        </p:sp>
        <p:sp>
          <p:nvSpPr>
            <p:cNvPr id="24" name="Text Box 1046"/>
            <p:cNvSpPr txBox="1">
              <a:spLocks noChangeArrowheads="1"/>
            </p:cNvSpPr>
            <p:nvPr/>
          </p:nvSpPr>
          <p:spPr bwMode="auto">
            <a:xfrm>
              <a:off x="4639" y="1322"/>
              <a:ext cx="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b="0" i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Enthalpy (H): 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The amount of heat content used or released in a system at constant pressure. 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Expressed as the change in enthalpy.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(</a:t>
            </a:r>
            <a:r>
              <a:rPr lang="en-SG" sz="28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ΔH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)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ΔH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 = H (products) – H (reactants)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Heat used/consumed: endothermic: </a:t>
            </a:r>
            <a:r>
              <a:rPr lang="en-SG" sz="28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ΔH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&gt; 0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Heat released/ produced: exothermic: </a:t>
            </a:r>
            <a:r>
              <a:rPr lang="en-SG" sz="28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ΔH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&lt;0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Unit(SI): Joules/ Calorie [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1 cal = 4.184 J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]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ΔH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 is a state function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15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Enthalpy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58240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First Law of Thermodynamics: 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 E = q + w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At constant pressure: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                                     </a:t>
            </a: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sym typeface="Symbol"/>
              </a:rPr>
              <a:t></a:t>
            </a: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E = </a:t>
            </a:r>
            <a:r>
              <a:rPr lang="en-SG" sz="24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q</a:t>
            </a:r>
            <a:r>
              <a:rPr lang="en-SG" sz="2400" b="1" baseline="-25000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P</a:t>
            </a: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 – </a:t>
            </a:r>
            <a:r>
              <a:rPr lang="en-SG" sz="24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P</a:t>
            </a:r>
            <a:r>
              <a:rPr lang="en-SG" sz="2400" b="1" dirty="0" err="1" smtClean="0">
                <a:solidFill>
                  <a:sysClr val="windowText" lastClr="000000"/>
                </a:solidFill>
                <a:latin typeface="Arial Narrow" pitchFamily="34" charset="0"/>
                <a:sym typeface="Symbol"/>
              </a:rPr>
              <a:t></a:t>
            </a:r>
            <a:r>
              <a:rPr lang="en-SG" sz="24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V</a:t>
            </a:r>
            <a:endParaRPr lang="en-SG" sz="2400" b="1" dirty="0" smtClean="0">
              <a:solidFill>
                <a:sysClr val="windowText" lastClr="000000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                                   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</a:t>
            </a: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q</a:t>
            </a:r>
            <a:r>
              <a:rPr lang="en-SG" sz="24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P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 = 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E + </a:t>
            </a: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PV</a:t>
            </a: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sym typeface="Symbol"/>
              </a:rPr>
              <a:t>….. (1)</a:t>
            </a:r>
            <a:endParaRPr lang="en-SG" sz="2400" b="1" dirty="0" smtClean="0">
              <a:solidFill>
                <a:sysClr val="windowText" lastClr="000000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For Enthalpy (H) a new function: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                                        H = E + PV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                                      </a:t>
            </a: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sym typeface="Symbol"/>
              </a:rPr>
              <a:t>H = E +  (PV)    @ constant P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                                      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H = E + </a:t>
            </a: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PV</a:t>
            </a: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sym typeface="Symbol"/>
              </a:rPr>
              <a:t>….. (2)</a:t>
            </a:r>
            <a:endParaRPr lang="en-SG" sz="2400" b="1" dirty="0" smtClean="0">
              <a:solidFill>
                <a:sysClr val="windowText" lastClr="000000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From (1) &amp; (2) </a:t>
            </a: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     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H = </a:t>
            </a: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q</a:t>
            </a:r>
            <a:r>
              <a:rPr lang="en-SG" sz="24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P</a:t>
            </a:r>
            <a:endParaRPr lang="en-SG" sz="2400" b="1" dirty="0" smtClean="0">
              <a:ln>
                <a:solidFill>
                  <a:schemeClr val="bg1"/>
                </a:solidFill>
              </a:ln>
              <a:solidFill>
                <a:srgbClr val="00B050"/>
              </a:solidFill>
              <a:latin typeface="Arial Narrow" pitchFamily="34" charset="0"/>
              <a:sym typeface="Symbol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Enthalpy : quantify the heat flow into or out of a system  that occurs at constant pressure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 </a:t>
            </a: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ΔH</a:t>
            </a: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 is a state function. Whereas </a:t>
            </a: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q</a:t>
            </a:r>
            <a:r>
              <a:rPr lang="en-SG" sz="24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p</a:t>
            </a:r>
            <a:r>
              <a:rPr lang="en-SG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 </a:t>
            </a: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is not </a:t>
            </a:r>
            <a:r>
              <a:rPr lang="en-SG" sz="24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state function</a:t>
            </a:r>
            <a:endParaRPr lang="en-SG" sz="2400" b="1" dirty="0" smtClean="0">
              <a:solidFill>
                <a:sysClr val="windowText" lastClr="000000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4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4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16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Enthalpy &amp; the First Law of TD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97328" y="1180192"/>
            <a:ext cx="5617302" cy="2635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059550"/>
            <a:ext cx="1158240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  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2Na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(s) + 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2H</a:t>
            </a:r>
            <a:r>
              <a:rPr lang="en-US" sz="24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O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(l)            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2NaOH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(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aq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) + 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H</a:t>
            </a:r>
            <a:r>
              <a:rPr lang="en-US" sz="24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(g) 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H = -367.5 kJ/mol</a:t>
            </a:r>
          </a:p>
          <a:p>
            <a:pPr marL="342900" indent="-168275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</a:rPr>
              <a:t>Assumption: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T = 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25</a:t>
            </a:r>
            <a:r>
              <a:rPr lang="en-US" sz="2400" b="1" baseline="30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0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C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and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V is negligible</a:t>
            </a:r>
          </a:p>
          <a:p>
            <a:pPr marL="342900" indent="-168275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Then, @  1 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atm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and 25 </a:t>
            </a:r>
            <a:r>
              <a:rPr lang="en-US" sz="2400" b="1" baseline="30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o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C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, 1 mole 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H</a:t>
            </a:r>
            <a:r>
              <a:rPr lang="en-US" sz="24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= 24.5 L </a:t>
            </a:r>
          </a:p>
          <a:p>
            <a:pPr marL="342900" indent="-168275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-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P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V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= -1 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atm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x 24.5 L = -2.5 kJ</a:t>
            </a:r>
          </a:p>
          <a:p>
            <a:pPr marL="342900" indent="-168275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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E =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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H - 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P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V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 = -367.5 kJ/mol – 2.5 kJ/mol = -370.0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ΔH</a:t>
            </a: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</a:rPr>
              <a:t> and 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ΔE</a:t>
            </a: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</a:rPr>
              <a:t> are  approximately same.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</a:rPr>
              <a:t>In above reaction, the </a:t>
            </a: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ΔH</a:t>
            </a: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</a:rPr>
              <a:t> is smaller than 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ΔE</a:t>
            </a:r>
            <a:endParaRPr lang="en-SG" sz="24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Narrow" pitchFamily="34" charset="0"/>
              </a:rPr>
              <a:t>    </a:t>
            </a: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</a:rPr>
              <a:t> as some internal energy released to do gas expansion work.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</a:rPr>
              <a:t>For reactions that do not involve gases, </a:t>
            </a: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ΔH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= ΔE</a:t>
            </a: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</a:rPr>
              <a:t>For ideal gases, </a:t>
            </a:r>
          </a:p>
          <a:p>
            <a:pPr marL="342900" indent="20638">
              <a:lnSpc>
                <a:spcPts val="2400"/>
              </a:lnSpc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ΔE = </a:t>
            </a: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ΔH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– Δ(PV)  = </a:t>
            </a: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ΔH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- Δ (</a:t>
            </a: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nRT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)</a:t>
            </a:r>
          </a:p>
          <a:p>
            <a:pPr marL="342900" indent="20638">
              <a:lnSpc>
                <a:spcPts val="2400"/>
              </a:lnSpc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     = </a:t>
            </a: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ΔH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- </a:t>
            </a: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RT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en-SG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Δn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 </a:t>
            </a: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</a:rPr>
              <a:t>  [</a:t>
            </a:r>
            <a:r>
              <a:rPr lang="en-SG" sz="2400" b="1" dirty="0" err="1" smtClean="0">
                <a:solidFill>
                  <a:schemeClr val="bg1"/>
                </a:solidFill>
                <a:latin typeface="Arial Narrow" pitchFamily="34" charset="0"/>
              </a:rPr>
              <a:t>Δn</a:t>
            </a: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</a:rPr>
              <a:t> = number of moles in product- number of moles in reactants]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US" sz="24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US" sz="24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US" sz="24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US" sz="24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400" b="1" dirty="0" smtClean="0">
              <a:ln>
                <a:solidFill>
                  <a:schemeClr val="bg1"/>
                </a:solidFill>
              </a:ln>
              <a:solidFill>
                <a:srgbClr val="FFC000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4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17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A Comparison of ∆H and ∆ 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60224" y="1843313"/>
            <a:ext cx="3686636" cy="3251202"/>
            <a:chOff x="7431315" y="966324"/>
            <a:chExt cx="4267336" cy="3021476"/>
          </a:xfrm>
        </p:grpSpPr>
        <p:pic>
          <p:nvPicPr>
            <p:cNvPr id="14" name="Picture 1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7431315" y="1291771"/>
              <a:ext cx="2075543" cy="2696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7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9303784" y="966324"/>
              <a:ext cx="2394867" cy="2981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8" name="Straight Arrow Connector 27"/>
          <p:cNvCxnSpPr/>
          <p:nvPr/>
        </p:nvCxnSpPr>
        <p:spPr>
          <a:xfrm>
            <a:off x="2873830" y="1320800"/>
            <a:ext cx="667657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1542" y="6858000"/>
            <a:ext cx="119888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In a chemical reaction two changes occur-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   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   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1.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Chemical change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	 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P</a:t>
            </a:r>
            <a:r>
              <a:rPr lang="en-SG" sz="2800" b="1" baseline="-25000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4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(s) + 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5O</a:t>
            </a:r>
            <a:r>
              <a:rPr lang="en-SG" sz="2800" b="1" baseline="-25000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2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(g)        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P</a:t>
            </a:r>
            <a:r>
              <a:rPr lang="en-SG" sz="2800" b="1" baseline="-25000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4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O</a:t>
            </a:r>
            <a:r>
              <a:rPr lang="en-SG" sz="2800" b="1" baseline="-25000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10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(s) ;   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∆H = -3013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ysClr val="windowText" lastClr="000000"/>
              </a:solidFill>
              <a:latin typeface="Arial Narrow" pitchFamily="34" charset="0"/>
              <a:ea typeface="+mj-ea"/>
              <a:cs typeface="+mj-cs"/>
              <a:sym typeface="Symbol"/>
            </a:endParaRPr>
          </a:p>
          <a:p>
            <a:pPr marL="514350" indent="-51435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   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2.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Physical change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                   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H</a:t>
            </a:r>
            <a:r>
              <a:rPr lang="en-SG" sz="2800" b="1" baseline="-25000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2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O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 (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s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)      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H</a:t>
            </a:r>
            <a:r>
              <a:rPr lang="en-SG" sz="2800" b="1" baseline="-25000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2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O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 (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l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) ;     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∆H = 6.01 KJ/mol 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                   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H</a:t>
            </a:r>
            <a:r>
              <a:rPr lang="en-SG" sz="2800" b="1" baseline="-25000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2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O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 (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l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)   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sym typeface="Symbol"/>
              </a:rPr>
              <a:t>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    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H</a:t>
            </a:r>
            <a:r>
              <a:rPr lang="en-SG" sz="2800" b="1" baseline="-25000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2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O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 (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g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);     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∆H = 6.01 KJ/mol   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ysClr val="windowText" lastClr="000000"/>
              </a:solidFill>
              <a:latin typeface="Arial Narrow" pitchFamily="34" charset="0"/>
              <a:ea typeface="+mj-ea"/>
              <a:cs typeface="+mj-cs"/>
              <a:sym typeface="Symbol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18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err="1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Thermochemical</a:t>
            </a: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 Equations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  <a:sym typeface="Symbol"/>
              </a:rPr>
              <a:t>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H = heat given off or absorbed during a reaction at constant pressure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19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err="1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Thermochemical</a:t>
            </a: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 Equations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77372" y="1725235"/>
            <a:ext cx="9215618" cy="3454915"/>
            <a:chOff x="-1264143" y="2155038"/>
            <a:chExt cx="13770324" cy="3872054"/>
          </a:xfrm>
        </p:grpSpPr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-1264143" y="2155038"/>
              <a:ext cx="5316432" cy="3872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1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7019781" y="2286000"/>
              <a:ext cx="5486400" cy="334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17"/>
          <p:cNvGrpSpPr>
            <a:grpSpLocks/>
          </p:cNvGrpSpPr>
          <p:nvPr/>
        </p:nvGrpSpPr>
        <p:grpSpPr bwMode="auto">
          <a:xfrm>
            <a:off x="8296926" y="6152160"/>
            <a:ext cx="3122844" cy="382588"/>
            <a:chOff x="1450" y="3648"/>
            <a:chExt cx="2123" cy="241"/>
          </a:xfrm>
        </p:grpSpPr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1450" y="3656"/>
              <a:ext cx="1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b="0" dirty="0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447" y="3648"/>
              <a:ext cx="1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b="0" dirty="0"/>
            </a:p>
          </p:txBody>
        </p:sp>
      </p:grp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428373" y="5319396"/>
            <a:ext cx="527574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 Narrow" pitchFamily="34" charset="0"/>
              </a:rPr>
              <a:t> 6.01 </a:t>
            </a:r>
            <a:r>
              <a:rPr lang="en-US" sz="2000" b="1" dirty="0">
                <a:solidFill>
                  <a:schemeClr val="bg1"/>
                </a:solidFill>
                <a:latin typeface="Arial Narrow" pitchFamily="34" charset="0"/>
              </a:rPr>
              <a:t>kJ are absorbed for every 1 mole of ice that </a:t>
            </a:r>
            <a:r>
              <a:rPr lang="en-US" sz="2000" b="1" dirty="0" smtClean="0">
                <a:solidFill>
                  <a:schemeClr val="bg1"/>
                </a:solidFill>
                <a:latin typeface="Arial Narrow" pitchFamily="34" charset="0"/>
              </a:rPr>
              <a:t>    melts </a:t>
            </a:r>
            <a:r>
              <a:rPr lang="en-US" sz="2000" b="1" dirty="0">
                <a:solidFill>
                  <a:schemeClr val="bg1"/>
                </a:solidFill>
                <a:latin typeface="Arial Narrow" pitchFamily="34" charset="0"/>
              </a:rPr>
              <a:t>at </a:t>
            </a:r>
            <a:r>
              <a:rPr lang="en-US" sz="2000" b="1" dirty="0" err="1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000" b="1" baseline="30000" dirty="0" err="1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000" b="1" dirty="0" err="1">
                <a:solidFill>
                  <a:schemeClr val="bg1"/>
                </a:solidFill>
                <a:latin typeface="Arial Narrow" pitchFamily="34" charset="0"/>
              </a:rPr>
              <a:t>C</a:t>
            </a:r>
            <a:r>
              <a:rPr lang="en-US" sz="2000" b="1" dirty="0">
                <a:solidFill>
                  <a:schemeClr val="bg1"/>
                </a:solidFill>
                <a:latin typeface="Arial Narrow" pitchFamily="34" charset="0"/>
              </a:rPr>
              <a:t> and 1 </a:t>
            </a:r>
            <a:r>
              <a:rPr lang="en-US" sz="2000" b="1" dirty="0" err="1" smtClean="0">
                <a:solidFill>
                  <a:schemeClr val="bg1"/>
                </a:solidFill>
                <a:latin typeface="Arial Narrow" pitchFamily="34" charset="0"/>
              </a:rPr>
              <a:t>atm</a:t>
            </a:r>
            <a:endParaRPr lang="en-US" sz="20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sz="20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  </a:t>
            </a:r>
            <a:r>
              <a:rPr lang="en-US" sz="20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H</a:t>
            </a:r>
            <a:r>
              <a:rPr lang="en-US" sz="20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0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O</a:t>
            </a:r>
            <a:r>
              <a:rPr lang="en-US" sz="20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(</a:t>
            </a:r>
            <a:r>
              <a:rPr lang="en-US" sz="20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s</a:t>
            </a:r>
            <a:r>
              <a:rPr lang="en-US" sz="20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)             </a:t>
            </a:r>
            <a:r>
              <a:rPr lang="en-US" sz="20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H</a:t>
            </a:r>
            <a:r>
              <a:rPr lang="en-US" sz="20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0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O</a:t>
            </a:r>
            <a:r>
              <a:rPr lang="en-US" sz="20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(</a:t>
            </a:r>
            <a:r>
              <a:rPr lang="en-US" sz="20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l</a:t>
            </a:r>
            <a:r>
              <a:rPr lang="en-US" sz="20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)              </a:t>
            </a:r>
            <a:r>
              <a:rPr lang="en-US" sz="20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000" b="1" i="1" dirty="0" smtClean="0">
                <a:solidFill>
                  <a:schemeClr val="bg1"/>
                </a:solidFill>
                <a:latin typeface="Arial Narrow" pitchFamily="34" charset="0"/>
              </a:rPr>
              <a:t>H </a:t>
            </a:r>
            <a:r>
              <a:rPr lang="en-US" sz="2000" b="1" dirty="0" smtClean="0">
                <a:solidFill>
                  <a:schemeClr val="bg1"/>
                </a:solidFill>
                <a:latin typeface="Arial Narrow" pitchFamily="34" charset="0"/>
              </a:rPr>
              <a:t>= 6.01 kJ/mol</a:t>
            </a:r>
          </a:p>
          <a:p>
            <a:endParaRPr lang="en-US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53" name="Group 17"/>
          <p:cNvGrpSpPr>
            <a:grpSpLocks/>
          </p:cNvGrpSpPr>
          <p:nvPr/>
        </p:nvGrpSpPr>
        <p:grpSpPr bwMode="auto">
          <a:xfrm>
            <a:off x="3345169" y="1682328"/>
            <a:ext cx="2834430" cy="1769975"/>
            <a:chOff x="5045075" y="2108200"/>
            <a:chExt cx="2125823" cy="1769975"/>
          </a:xfrm>
        </p:grpSpPr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5045075" y="2108200"/>
              <a:ext cx="2125823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400" b="1" dirty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System absorbs </a:t>
              </a:r>
              <a:r>
                <a:rPr lang="en-US" sz="2400" b="1" dirty="0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heat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b="1" dirty="0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Endothermic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b="1" dirty="0" err="1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H</a:t>
              </a:r>
              <a:r>
                <a:rPr lang="en-US" sz="2400" b="1" baseline="-25000" dirty="0" err="1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products</a:t>
              </a:r>
              <a:r>
                <a:rPr lang="en-US" sz="2400" b="1" baseline="-25000" dirty="0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</a:t>
              </a:r>
              <a:r>
                <a:rPr lang="en-US" sz="2400" b="1" dirty="0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&gt; </a:t>
              </a:r>
              <a:r>
                <a:rPr lang="en-US" sz="2400" b="1" dirty="0" err="1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H</a:t>
              </a:r>
              <a:r>
                <a:rPr lang="en-US" sz="2400" b="1" baseline="-25000" dirty="0" err="1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reactants</a:t>
              </a:r>
              <a:endParaRPr lang="en-US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sz="2400" b="1" dirty="0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  <a:sym typeface="Symbol"/>
                </a:rPr>
                <a:t></a:t>
              </a:r>
              <a:r>
                <a:rPr lang="en-US" sz="2400" b="1" dirty="0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H &gt; 0</a:t>
              </a:r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auto">
            <a:xfrm>
              <a:off x="5045075" y="2574977"/>
              <a:ext cx="2190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endParaRPr lang="en-US" sz="2400" b="1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  <p:sp>
          <p:nvSpPr>
            <p:cNvPr id="57" name="Text Box 14"/>
            <p:cNvSpPr txBox="1">
              <a:spLocks noChangeArrowheads="1"/>
            </p:cNvSpPr>
            <p:nvPr/>
          </p:nvSpPr>
          <p:spPr bwMode="auto">
            <a:xfrm>
              <a:off x="5056318" y="3416510"/>
              <a:ext cx="2190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endParaRPr lang="en-US" sz="2400" b="1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6" name="Group 17"/>
          <p:cNvGrpSpPr>
            <a:grpSpLocks/>
          </p:cNvGrpSpPr>
          <p:nvPr/>
        </p:nvGrpSpPr>
        <p:grpSpPr bwMode="auto">
          <a:xfrm>
            <a:off x="9025695" y="1682680"/>
            <a:ext cx="2890539" cy="1769975"/>
            <a:chOff x="5045075" y="2108200"/>
            <a:chExt cx="2167906" cy="1769975"/>
          </a:xfrm>
        </p:grpSpPr>
        <p:sp>
          <p:nvSpPr>
            <p:cNvPr id="67" name="Text Box 12"/>
            <p:cNvSpPr txBox="1">
              <a:spLocks noChangeArrowheads="1"/>
            </p:cNvSpPr>
            <p:nvPr/>
          </p:nvSpPr>
          <p:spPr bwMode="auto">
            <a:xfrm>
              <a:off x="5045078" y="2108200"/>
              <a:ext cx="2167903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400" b="1" dirty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System </a:t>
              </a:r>
              <a:r>
                <a:rPr lang="en-US" sz="2400" b="1" dirty="0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gives off heat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b="1" dirty="0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Exothermic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b="1" dirty="0" err="1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H</a:t>
              </a:r>
              <a:r>
                <a:rPr lang="en-US" sz="2400" b="1" baseline="-25000" dirty="0" err="1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products</a:t>
              </a:r>
              <a:r>
                <a:rPr lang="en-US" sz="2400" b="1" baseline="-25000" dirty="0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</a:t>
              </a:r>
              <a:r>
                <a:rPr lang="en-US" sz="2400" b="1" dirty="0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&lt; </a:t>
              </a:r>
              <a:r>
                <a:rPr lang="en-US" sz="2400" b="1" dirty="0" err="1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H</a:t>
              </a:r>
              <a:r>
                <a:rPr lang="en-US" sz="2400" b="1" baseline="-25000" dirty="0" err="1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reactants</a:t>
              </a:r>
              <a:endParaRPr lang="en-US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sz="2400" b="1" dirty="0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  <a:sym typeface="Symbol"/>
                </a:rPr>
                <a:t></a:t>
              </a:r>
              <a:r>
                <a:rPr lang="en-US" sz="2400" b="1" dirty="0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H &lt; 0</a:t>
              </a:r>
            </a:p>
          </p:txBody>
        </p:sp>
        <p:sp>
          <p:nvSpPr>
            <p:cNvPr id="68" name="Text Box 13"/>
            <p:cNvSpPr txBox="1">
              <a:spLocks noChangeArrowheads="1"/>
            </p:cNvSpPr>
            <p:nvPr/>
          </p:nvSpPr>
          <p:spPr bwMode="auto">
            <a:xfrm>
              <a:off x="5045075" y="2574977"/>
              <a:ext cx="2190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endParaRPr lang="en-US" sz="2400" b="1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  <p:sp>
          <p:nvSpPr>
            <p:cNvPr id="69" name="Text Box 14"/>
            <p:cNvSpPr txBox="1">
              <a:spLocks noChangeArrowheads="1"/>
            </p:cNvSpPr>
            <p:nvPr/>
          </p:nvSpPr>
          <p:spPr bwMode="auto">
            <a:xfrm>
              <a:off x="5056318" y="3416510"/>
              <a:ext cx="2190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endParaRPr lang="en-US" sz="2400" b="1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</p:grp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1347353" y="6172342"/>
            <a:ext cx="58838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Text Box 14"/>
          <p:cNvSpPr txBox="1">
            <a:spLocks noChangeArrowheads="1"/>
          </p:cNvSpPr>
          <p:nvPr/>
        </p:nvSpPr>
        <p:spPr bwMode="auto">
          <a:xfrm>
            <a:off x="5762176" y="5332400"/>
            <a:ext cx="616857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 Narrow" pitchFamily="34" charset="0"/>
              </a:rPr>
              <a:t> 890.4 </a:t>
            </a:r>
            <a:r>
              <a:rPr lang="en-US" sz="2000" b="1" dirty="0">
                <a:solidFill>
                  <a:schemeClr val="bg1"/>
                </a:solidFill>
                <a:latin typeface="Arial Narrow" pitchFamily="34" charset="0"/>
              </a:rPr>
              <a:t>kJ are released for every 1 mole of methane that is combusted at </a:t>
            </a:r>
            <a:r>
              <a:rPr lang="en-US" sz="2000" b="1" dirty="0" err="1">
                <a:solidFill>
                  <a:schemeClr val="bg1"/>
                </a:solidFill>
                <a:latin typeface="Arial Narrow" pitchFamily="34" charset="0"/>
              </a:rPr>
              <a:t>25</a:t>
            </a:r>
            <a:r>
              <a:rPr lang="en-US" sz="2000" b="1" baseline="30000" dirty="0" err="1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000" b="1" dirty="0" err="1">
                <a:solidFill>
                  <a:schemeClr val="bg1"/>
                </a:solidFill>
                <a:latin typeface="Arial Narrow" pitchFamily="34" charset="0"/>
              </a:rPr>
              <a:t>C</a:t>
            </a:r>
            <a:r>
              <a:rPr lang="en-US" sz="2000" b="1" dirty="0">
                <a:solidFill>
                  <a:schemeClr val="bg1"/>
                </a:solidFill>
                <a:latin typeface="Arial Narrow" pitchFamily="34" charset="0"/>
              </a:rPr>
              <a:t> and 1 </a:t>
            </a:r>
            <a:r>
              <a:rPr lang="en-US" sz="2000" b="1" dirty="0" err="1" smtClean="0">
                <a:solidFill>
                  <a:schemeClr val="bg1"/>
                </a:solidFill>
                <a:latin typeface="Arial Narrow" pitchFamily="34" charset="0"/>
              </a:rPr>
              <a:t>atm</a:t>
            </a:r>
            <a:endParaRPr lang="en-US" sz="20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sz="20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en-US" sz="20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CH</a:t>
            </a:r>
            <a:r>
              <a:rPr lang="en-US" sz="20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4</a:t>
            </a:r>
            <a:r>
              <a:rPr lang="en-US" sz="20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(g) + </a:t>
            </a:r>
            <a:r>
              <a:rPr lang="en-US" sz="20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2O</a:t>
            </a:r>
            <a:r>
              <a:rPr lang="en-US" sz="20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0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(g)  </a:t>
            </a:r>
            <a:r>
              <a:rPr lang="en-US" sz="20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</a:t>
            </a:r>
            <a:r>
              <a:rPr lang="en-US" sz="20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 CO</a:t>
            </a:r>
            <a:r>
              <a:rPr lang="en-US" sz="20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0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(g) + </a:t>
            </a:r>
            <a:r>
              <a:rPr lang="en-US" sz="20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2H</a:t>
            </a:r>
            <a:r>
              <a:rPr lang="en-US" sz="20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0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O</a:t>
            </a:r>
            <a:r>
              <a:rPr lang="en-US" sz="20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(l)</a:t>
            </a:r>
            <a:r>
              <a:rPr lang="en-US" sz="2000" b="1" dirty="0" smtClean="0">
                <a:solidFill>
                  <a:schemeClr val="bg1"/>
                </a:solidFill>
                <a:latin typeface="Arial Narrow" pitchFamily="34" charset="0"/>
              </a:rPr>
              <a:t> ; </a:t>
            </a:r>
            <a:r>
              <a:rPr lang="en-US" sz="20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 </a:t>
            </a:r>
            <a:r>
              <a:rPr lang="en-US" sz="2000" b="1" dirty="0" smtClean="0">
                <a:solidFill>
                  <a:schemeClr val="bg1"/>
                </a:solidFill>
                <a:latin typeface="Arial Narrow" pitchFamily="34" charset="0"/>
              </a:rPr>
              <a:t>H = -890.4 kJ/mol</a:t>
            </a:r>
          </a:p>
          <a:p>
            <a:endParaRPr lang="en-US" sz="20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097280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Energy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kumimoji="0" lang="en-SG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Energy change in chemical reaction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Exothermic and endothermic processes</a:t>
            </a:r>
            <a:endParaRPr kumimoji="0" lang="en-SG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The first law of thermodynamics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kumimoji="0" lang="en-SG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Work,</a:t>
            </a:r>
            <a:r>
              <a:rPr kumimoji="0" lang="en-SG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heat and internal energy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kumimoji="0" lang="en-SG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Enthalpy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baseline="0" dirty="0" err="1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Thermochemical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equation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Calorimeter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Hess’s Law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Enthalpy of solution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2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  <a:ea typeface="+mj-ea"/>
                <a:cs typeface="+mj-cs"/>
              </a:rPr>
              <a:t>Lecture Plan</a:t>
            </a:r>
            <a:endParaRPr lang="en-US" sz="6000" b="1" dirty="0">
              <a:ln>
                <a:solidFill>
                  <a:srgbClr val="92D050"/>
                </a:solidFill>
              </a:ln>
              <a:solidFill>
                <a:srgbClr val="4E6D37"/>
              </a:solidFill>
              <a:latin typeface="Abadi MT Condensed Extra 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The The 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stoichiometric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 coefficients always refer to the number of moles of a substance: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If you reverse a reaction, the sign of   </a:t>
            </a:r>
            <a:r>
              <a:rPr lang="en-SG" sz="28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ΔH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 changes: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ysClr val="windowText" lastClr="000000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If you multiply both sides of the equation by a factor n, then </a:t>
            </a:r>
            <a:r>
              <a:rPr lang="en-SG" sz="28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ΔH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must change by the same factor n: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ysClr val="windowText" lastClr="000000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The physical states of all reactants and products must be specified in 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thermochemical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 equations 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20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err="1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Thermochemical</a:t>
            </a: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 Equations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33523" y="1548953"/>
            <a:ext cx="5973230" cy="536575"/>
            <a:chOff x="1821" y="3648"/>
            <a:chExt cx="2822" cy="33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21" y="3656"/>
              <a:ext cx="1450" cy="330"/>
              <a:chOff x="1345" y="3504"/>
              <a:chExt cx="1450" cy="33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1345" y="3504"/>
                <a:ext cx="145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H</a:t>
                </a:r>
                <a:r>
                  <a:rPr lang="en-US" sz="2800" b="1" baseline="-25000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2</a:t>
                </a:r>
                <a:r>
                  <a:rPr lang="en-US" sz="28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O</a:t>
                </a:r>
                <a:r>
                  <a:rPr lang="en-US" sz="2800" b="1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 (</a:t>
                </a:r>
                <a:r>
                  <a:rPr lang="en-US" sz="2800" b="1" i="1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s</a:t>
                </a:r>
                <a:r>
                  <a:rPr lang="en-US" sz="2800" b="1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)         </a:t>
                </a:r>
                <a:r>
                  <a:rPr lang="en-US" sz="28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   </a:t>
                </a:r>
                <a:r>
                  <a:rPr lang="en-US" sz="28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H</a:t>
                </a:r>
                <a:r>
                  <a:rPr lang="en-US" sz="2800" b="1" baseline="-25000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2</a:t>
                </a:r>
                <a:r>
                  <a:rPr lang="en-US" sz="28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O</a:t>
                </a:r>
                <a:r>
                  <a:rPr lang="en-US" sz="2800" b="1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 (</a:t>
                </a:r>
                <a:r>
                  <a:rPr lang="en-US" sz="2800" b="1" i="1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l</a:t>
                </a:r>
                <a:r>
                  <a:rPr lang="en-US" sz="2800" b="1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)</a:t>
                </a:r>
              </a:p>
            </p:txBody>
          </p:sp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1861" y="3655"/>
                <a:ext cx="40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800" b="1">
                  <a:ln>
                    <a:solidFill>
                      <a:sysClr val="windowText" lastClr="000000"/>
                    </a:solidFill>
                  </a:ln>
                  <a:latin typeface="Arial Narrow" pitchFamily="34" charset="0"/>
                </a:endParaRPr>
              </a:p>
            </p:txBody>
          </p:sp>
        </p:grp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447" y="3648"/>
              <a:ext cx="119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SG" sz="2800" b="1" dirty="0" err="1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ΔH</a:t>
              </a:r>
              <a:r>
                <a:rPr lang="en-US" sz="2800" b="1" i="1" dirty="0" smtClean="0">
                  <a:latin typeface="Arial Narrow" pitchFamily="34" charset="0"/>
                </a:rPr>
                <a:t> 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= </a:t>
              </a:r>
              <a:r>
                <a:rPr lang="en-US" sz="2800" b="1" dirty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6.01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 kJ/mol</a:t>
              </a:r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793998" y="2609183"/>
            <a:ext cx="6013434" cy="538163"/>
            <a:chOff x="1450" y="3656"/>
            <a:chExt cx="2841" cy="339"/>
          </a:xfrm>
        </p:grpSpPr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450" y="3656"/>
              <a:ext cx="1566" cy="330"/>
              <a:chOff x="974" y="3504"/>
              <a:chExt cx="1566" cy="330"/>
            </a:xfrm>
          </p:grpSpPr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974" y="3504"/>
                <a:ext cx="156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bg1"/>
                    </a:solidFill>
                    <a:latin typeface="Arial Narrow" pitchFamily="34" charset="0"/>
                  </a:rPr>
                  <a:t>H</a:t>
                </a:r>
                <a:r>
                  <a:rPr lang="en-US" sz="2800" b="1" baseline="-25000" dirty="0" err="1">
                    <a:solidFill>
                      <a:schemeClr val="bg1"/>
                    </a:solidFill>
                    <a:latin typeface="Arial Narrow" pitchFamily="34" charset="0"/>
                  </a:rPr>
                  <a:t>2</a:t>
                </a:r>
                <a:r>
                  <a:rPr lang="en-US" sz="2800" b="1" dirty="0" err="1">
                    <a:solidFill>
                      <a:schemeClr val="bg1"/>
                    </a:solidFill>
                    <a:latin typeface="Arial Narrow" pitchFamily="34" charset="0"/>
                  </a:rPr>
                  <a:t>O</a:t>
                </a:r>
                <a:r>
                  <a:rPr lang="en-US" sz="2800" b="1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 (l)          </a:t>
                </a:r>
                <a:r>
                  <a:rPr lang="en-US" sz="28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     </a:t>
                </a:r>
                <a:r>
                  <a:rPr lang="en-US" sz="2800" b="1" dirty="0" err="1" smtClean="0">
                    <a:solidFill>
                      <a:schemeClr val="bg1"/>
                    </a:solidFill>
                    <a:latin typeface="Arial Narrow" pitchFamily="34" charset="0"/>
                  </a:rPr>
                  <a:t>H</a:t>
                </a:r>
                <a:r>
                  <a:rPr lang="en-US" sz="2800" b="1" baseline="-25000" dirty="0" err="1" smtClean="0">
                    <a:solidFill>
                      <a:schemeClr val="bg1"/>
                    </a:solidFill>
                    <a:latin typeface="Arial Narrow" pitchFamily="34" charset="0"/>
                  </a:rPr>
                  <a:t>2</a:t>
                </a:r>
                <a:r>
                  <a:rPr lang="en-US" sz="2800" b="1" dirty="0" err="1" smtClean="0">
                    <a:solidFill>
                      <a:schemeClr val="bg1"/>
                    </a:solidFill>
                    <a:latin typeface="Arial Narrow" pitchFamily="34" charset="0"/>
                  </a:rPr>
                  <a:t>O</a:t>
                </a:r>
                <a:r>
                  <a:rPr lang="en-US" sz="28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 </a:t>
                </a:r>
                <a:r>
                  <a:rPr lang="en-US" sz="2800" b="1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(s)</a:t>
                </a: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497" y="3664"/>
                <a:ext cx="40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800" b="1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049" y="3665"/>
              <a:ext cx="124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SG" sz="2800" b="1" dirty="0" err="1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ΔH</a:t>
              </a:r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= </a:t>
              </a:r>
              <a:r>
                <a:rPr lang="en-US" sz="2800" b="1" dirty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-6.01 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kJ/mol</a:t>
              </a:r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2652913" y="4162489"/>
            <a:ext cx="6906666" cy="536575"/>
            <a:chOff x="1344" y="3648"/>
            <a:chExt cx="3263" cy="338"/>
          </a:xfrm>
        </p:grpSpPr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1344" y="3656"/>
              <a:ext cx="1643" cy="330"/>
              <a:chOff x="868" y="3504"/>
              <a:chExt cx="1643" cy="330"/>
            </a:xfrm>
          </p:grpSpPr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868" y="3504"/>
                <a:ext cx="164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 dirty="0" err="1">
                    <a:ln>
                      <a:solidFill>
                        <a:schemeClr val="bg1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2</a:t>
                </a:r>
                <a:r>
                  <a:rPr lang="en-US" sz="2800" b="1" dirty="0" err="1">
                    <a:solidFill>
                      <a:schemeClr val="bg1"/>
                    </a:solidFill>
                    <a:latin typeface="Arial Narrow" pitchFamily="34" charset="0"/>
                  </a:rPr>
                  <a:t>H</a:t>
                </a:r>
                <a:r>
                  <a:rPr lang="en-US" sz="2800" b="1" baseline="-25000" dirty="0" err="1">
                    <a:solidFill>
                      <a:schemeClr val="bg1"/>
                    </a:solidFill>
                    <a:latin typeface="Arial Narrow" pitchFamily="34" charset="0"/>
                  </a:rPr>
                  <a:t>2</a:t>
                </a:r>
                <a:r>
                  <a:rPr lang="en-US" sz="2800" b="1" dirty="0" err="1">
                    <a:solidFill>
                      <a:schemeClr val="bg1"/>
                    </a:solidFill>
                    <a:latin typeface="Arial Narrow" pitchFamily="34" charset="0"/>
                  </a:rPr>
                  <a:t>O</a:t>
                </a:r>
                <a:r>
                  <a:rPr lang="en-US" sz="2800" b="1" dirty="0">
                    <a:solidFill>
                      <a:schemeClr val="bg1"/>
                    </a:solidFill>
                    <a:latin typeface="Arial Narrow" pitchFamily="34" charset="0"/>
                  </a:rPr>
                  <a:t> (s)          </a:t>
                </a:r>
                <a:r>
                  <a:rPr lang="en-US" sz="28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   </a:t>
                </a:r>
                <a:r>
                  <a:rPr lang="en-US" sz="2800" b="1" dirty="0" err="1" smtClean="0">
                    <a:ln>
                      <a:solidFill>
                        <a:schemeClr val="bg1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2</a:t>
                </a:r>
                <a:r>
                  <a:rPr lang="en-US" sz="2800" b="1" dirty="0" err="1" smtClean="0">
                    <a:solidFill>
                      <a:schemeClr val="bg1"/>
                    </a:solidFill>
                    <a:latin typeface="Arial Narrow" pitchFamily="34" charset="0"/>
                  </a:rPr>
                  <a:t>H</a:t>
                </a:r>
                <a:r>
                  <a:rPr lang="en-US" sz="2800" b="1" baseline="-25000" dirty="0" err="1" smtClean="0">
                    <a:solidFill>
                      <a:schemeClr val="bg1"/>
                    </a:solidFill>
                    <a:latin typeface="Arial Narrow" pitchFamily="34" charset="0"/>
                  </a:rPr>
                  <a:t>2</a:t>
                </a:r>
                <a:r>
                  <a:rPr lang="en-US" sz="2800" b="1" dirty="0" err="1" smtClean="0">
                    <a:solidFill>
                      <a:schemeClr val="bg1"/>
                    </a:solidFill>
                    <a:latin typeface="Arial Narrow" pitchFamily="34" charset="0"/>
                  </a:rPr>
                  <a:t>O</a:t>
                </a:r>
                <a:r>
                  <a:rPr lang="en-US" sz="28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 </a:t>
                </a:r>
                <a:r>
                  <a:rPr lang="en-US" sz="2800" b="1" dirty="0">
                    <a:solidFill>
                      <a:schemeClr val="bg1"/>
                    </a:solidFill>
                    <a:latin typeface="Arial Narrow" pitchFamily="34" charset="0"/>
                  </a:rPr>
                  <a:t>(l)</a:t>
                </a:r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1490" y="3691"/>
                <a:ext cx="40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800" b="1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036" y="3648"/>
              <a:ext cx="15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SG" sz="2800" b="1" dirty="0" err="1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ΔH</a:t>
              </a:r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= </a:t>
              </a:r>
              <a:r>
                <a:rPr lang="en-US" sz="2800" b="1" dirty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2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 x 6.01 = 12.0 kJ</a:t>
              </a:r>
            </a:p>
          </p:txBody>
        </p:sp>
      </p:grp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2840087" y="5656497"/>
            <a:ext cx="5945189" cy="536575"/>
            <a:chOff x="1450" y="3648"/>
            <a:chExt cx="3745" cy="338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450" y="3656"/>
              <a:ext cx="20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Arial Narrow" pitchFamily="34" charset="0"/>
                </a:rPr>
                <a:t>H</a:t>
              </a:r>
              <a:r>
                <a:rPr lang="en-US" sz="2800" b="1" baseline="-25000" dirty="0" err="1">
                  <a:solidFill>
                    <a:schemeClr val="bg1"/>
                  </a:solidFill>
                  <a:latin typeface="Arial Narrow" pitchFamily="34" charset="0"/>
                </a:rPr>
                <a:t>2</a:t>
              </a:r>
              <a:r>
                <a:rPr lang="en-US" sz="2800" b="1" dirty="0" err="1">
                  <a:solidFill>
                    <a:schemeClr val="bg1"/>
                  </a:solidFill>
                  <a:latin typeface="Arial Narrow" pitchFamily="34" charset="0"/>
                </a:rPr>
                <a:t>O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r>
                <a:rPr lang="en-US" sz="2800" b="1" dirty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(s)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         </a:t>
              </a:r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</a:rPr>
                <a:t>     </a:t>
              </a:r>
              <a:r>
                <a:rPr lang="en-US" sz="2800" b="1" dirty="0" err="1">
                  <a:solidFill>
                    <a:schemeClr val="bg1"/>
                  </a:solidFill>
                  <a:latin typeface="Arial Narrow" pitchFamily="34" charset="0"/>
                </a:rPr>
                <a:t>H</a:t>
              </a:r>
              <a:r>
                <a:rPr lang="en-US" sz="2800" b="1" baseline="-25000" dirty="0" err="1">
                  <a:solidFill>
                    <a:schemeClr val="bg1"/>
                  </a:solidFill>
                  <a:latin typeface="Arial Narrow" pitchFamily="34" charset="0"/>
                </a:rPr>
                <a:t>2</a:t>
              </a:r>
              <a:r>
                <a:rPr lang="en-US" sz="2800" b="1" dirty="0" err="1">
                  <a:solidFill>
                    <a:schemeClr val="bg1"/>
                  </a:solidFill>
                  <a:latin typeface="Arial Narrow" pitchFamily="34" charset="0"/>
                </a:rPr>
                <a:t>O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r>
                <a:rPr lang="en-US" sz="2800" b="1" dirty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(l)</a:t>
              </a: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3447" y="3648"/>
              <a:ext cx="17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SG" sz="28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  </a:t>
              </a:r>
              <a:r>
                <a:rPr lang="en-SG" sz="2800" b="1" dirty="0" err="1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ΔH</a:t>
              </a:r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= </a:t>
              </a:r>
              <a:r>
                <a:rPr lang="en-US" sz="2800" b="1" dirty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6.01 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kJ/mol</a:t>
              </a:r>
            </a:p>
          </p:txBody>
        </p:sp>
      </p:grpSp>
      <p:grpSp>
        <p:nvGrpSpPr>
          <p:cNvPr id="18" name="Group 28"/>
          <p:cNvGrpSpPr>
            <a:grpSpLocks/>
          </p:cNvGrpSpPr>
          <p:nvPr/>
        </p:nvGrpSpPr>
        <p:grpSpPr bwMode="auto">
          <a:xfrm>
            <a:off x="2825799" y="6250222"/>
            <a:ext cx="5951539" cy="536575"/>
            <a:chOff x="1446" y="3648"/>
            <a:chExt cx="3749" cy="338"/>
          </a:xfrm>
        </p:grpSpPr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1446" y="3656"/>
              <a:ext cx="20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Arial Narrow" pitchFamily="34" charset="0"/>
                </a:rPr>
                <a:t>H</a:t>
              </a:r>
              <a:r>
                <a:rPr lang="en-US" sz="2800" b="1" baseline="-25000" dirty="0" err="1">
                  <a:solidFill>
                    <a:schemeClr val="bg1"/>
                  </a:solidFill>
                  <a:latin typeface="Arial Narrow" pitchFamily="34" charset="0"/>
                </a:rPr>
                <a:t>2</a:t>
              </a:r>
              <a:r>
                <a:rPr lang="en-US" sz="2800" b="1" dirty="0" err="1">
                  <a:solidFill>
                    <a:schemeClr val="bg1"/>
                  </a:solidFill>
                  <a:latin typeface="Arial Narrow" pitchFamily="34" charset="0"/>
                </a:rPr>
                <a:t>O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r>
                <a:rPr lang="en-US" sz="2800" b="1" dirty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(l)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          </a:t>
              </a:r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</a:rPr>
                <a:t>    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Arial Narrow" pitchFamily="34" charset="0"/>
                </a:rPr>
                <a:t>H</a:t>
              </a:r>
              <a:r>
                <a:rPr lang="en-US" sz="2800" b="1" baseline="-25000" dirty="0" err="1" smtClean="0">
                  <a:solidFill>
                    <a:schemeClr val="bg1"/>
                  </a:solidFill>
                  <a:latin typeface="Arial Narrow" pitchFamily="34" charset="0"/>
                </a:rPr>
                <a:t>2</a:t>
              </a:r>
              <a:r>
                <a:rPr lang="en-US" sz="2800" b="1" dirty="0" err="1" smtClean="0">
                  <a:solidFill>
                    <a:schemeClr val="bg1"/>
                  </a:solidFill>
                  <a:latin typeface="Arial Narrow" pitchFamily="34" charset="0"/>
                </a:rPr>
                <a:t>O</a:t>
              </a:r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r>
                <a:rPr lang="en-US" sz="2800" b="1" dirty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(g)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3447" y="3648"/>
              <a:ext cx="17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SG" sz="28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  </a:t>
              </a:r>
              <a:r>
                <a:rPr lang="en-SG" sz="2800" b="1" dirty="0" err="1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ΔH</a:t>
              </a:r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= </a:t>
              </a:r>
              <a:r>
                <a:rPr lang="en-US" sz="2800" b="1" dirty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44.0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 kJ/mol</a:t>
              </a:r>
            </a:p>
          </p:txBody>
        </p:sp>
      </p:grp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3991253" y="5901709"/>
            <a:ext cx="846667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 b="1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3983999" y="6576613"/>
            <a:ext cx="846667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 b="1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How much heat is evolved when 266 g of white phosphorus (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P</a:t>
            </a:r>
            <a:r>
              <a:rPr lang="en-SG" sz="2800" b="1" baseline="-25000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4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) burn in air?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21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Class Work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69066" y="1619721"/>
            <a:ext cx="7685642" cy="539751"/>
            <a:chOff x="1821" y="3656"/>
            <a:chExt cx="3631" cy="34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21" y="3656"/>
              <a:ext cx="2092" cy="330"/>
              <a:chOff x="1345" y="3504"/>
              <a:chExt cx="2092" cy="33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1345" y="3504"/>
                <a:ext cx="209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P</a:t>
                </a:r>
                <a:r>
                  <a:rPr lang="en-US" sz="2800" b="1" baseline="-25000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4</a:t>
                </a:r>
                <a:r>
                  <a:rPr lang="en-US" sz="28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 </a:t>
                </a:r>
                <a:r>
                  <a:rPr lang="en-US" sz="2800" b="1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(</a:t>
                </a:r>
                <a:r>
                  <a:rPr lang="en-US" sz="2800" b="1" i="1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s</a:t>
                </a:r>
                <a:r>
                  <a:rPr lang="en-US" sz="28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) + </a:t>
                </a:r>
                <a:r>
                  <a:rPr lang="en-US" sz="2800" b="1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5O</a:t>
                </a:r>
                <a:r>
                  <a:rPr lang="en-US" sz="2800" b="1" baseline="-25000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2</a:t>
                </a:r>
                <a:r>
                  <a:rPr lang="en-US" sz="28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 (</a:t>
                </a:r>
                <a:r>
                  <a:rPr lang="en-US" sz="2800" b="1" i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g</a:t>
                </a:r>
                <a:r>
                  <a:rPr lang="en-US" sz="28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)            </a:t>
                </a:r>
                <a:r>
                  <a:rPr lang="en-US" sz="2800" b="1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P</a:t>
                </a:r>
                <a:r>
                  <a:rPr lang="en-US" sz="2800" b="1" baseline="-25000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4</a:t>
                </a:r>
                <a:r>
                  <a:rPr lang="en-US" sz="2800" b="1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O</a:t>
                </a:r>
                <a:r>
                  <a:rPr lang="en-US" sz="2800" b="1" baseline="-25000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10</a:t>
                </a:r>
                <a:r>
                  <a:rPr lang="en-US" sz="28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(</a:t>
                </a:r>
                <a:r>
                  <a:rPr lang="en-US" sz="2800" b="1" i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s</a:t>
                </a:r>
                <a:r>
                  <a:rPr lang="en-US" sz="28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)</a:t>
                </a:r>
                <a:endPara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2389" y="3664"/>
                <a:ext cx="40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800" b="1">
                  <a:ln>
                    <a:solidFill>
                      <a:sysClr val="windowText" lastClr="000000"/>
                    </a:solidFill>
                  </a:ln>
                  <a:latin typeface="Arial Narrow" pitchFamily="34" charset="0"/>
                </a:endParaRPr>
              </a:p>
            </p:txBody>
          </p:sp>
        </p:grp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133" y="3666"/>
              <a:ext cx="131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SG" sz="2800" b="1" dirty="0" err="1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ΔH</a:t>
              </a:r>
              <a:r>
                <a:rPr lang="en-US" sz="2800" b="1" i="1" dirty="0" smtClean="0">
                  <a:latin typeface="Arial Narrow" pitchFamily="34" charset="0"/>
                </a:rPr>
                <a:t> 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= </a:t>
              </a:r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</a:rPr>
                <a:t>- 3013 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kJ/mol</a:t>
              </a:r>
            </a:p>
          </p:txBody>
        </p:sp>
      </p:grp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2133600" y="3672342"/>
            <a:ext cx="13244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Narrow" pitchFamily="34" charset="0"/>
              </a:rPr>
              <a:t>266 g P</a:t>
            </a:r>
            <a:r>
              <a:rPr lang="en-US" sz="2800" b="1" baseline="-25000">
                <a:solidFill>
                  <a:schemeClr val="bg1"/>
                </a:solidFill>
                <a:latin typeface="Arial Narrow" pitchFamily="34" charset="0"/>
              </a:rPr>
              <a:t>4</a:t>
            </a:r>
            <a:endParaRPr lang="en-US" sz="2800" b="1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35" name="Group 57"/>
          <p:cNvGrpSpPr>
            <a:grpSpLocks/>
          </p:cNvGrpSpPr>
          <p:nvPr/>
        </p:nvGrpSpPr>
        <p:grpSpPr bwMode="auto">
          <a:xfrm>
            <a:off x="3577168" y="3458029"/>
            <a:ext cx="2093383" cy="931863"/>
            <a:chOff x="1216" y="3312"/>
            <a:chExt cx="989" cy="587"/>
          </a:xfrm>
        </p:grpSpPr>
        <p:grpSp>
          <p:nvGrpSpPr>
            <p:cNvPr id="39" name="Group 53"/>
            <p:cNvGrpSpPr>
              <a:grpSpLocks/>
            </p:cNvGrpSpPr>
            <p:nvPr/>
          </p:nvGrpSpPr>
          <p:grpSpPr bwMode="auto">
            <a:xfrm>
              <a:off x="1392" y="3312"/>
              <a:ext cx="813" cy="587"/>
              <a:chOff x="1584" y="3583"/>
              <a:chExt cx="813" cy="587"/>
            </a:xfrm>
          </p:grpSpPr>
          <p:sp>
            <p:nvSpPr>
              <p:cNvPr id="41" name="Text Box 47"/>
              <p:cNvSpPr txBox="1">
                <a:spLocks noChangeArrowheads="1"/>
              </p:cNvSpPr>
              <p:nvPr/>
            </p:nvSpPr>
            <p:spPr bwMode="auto">
              <a:xfrm>
                <a:off x="1655" y="3583"/>
                <a:ext cx="63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>
                    <a:solidFill>
                      <a:schemeClr val="bg1"/>
                    </a:solidFill>
                    <a:latin typeface="Arial Narrow" pitchFamily="34" charset="0"/>
                  </a:rPr>
                  <a:t>1 mol P</a:t>
                </a:r>
                <a:r>
                  <a:rPr lang="en-US" sz="2800" b="1" baseline="-25000">
                    <a:solidFill>
                      <a:schemeClr val="bg1"/>
                    </a:solidFill>
                    <a:latin typeface="Arial Narrow" pitchFamily="34" charset="0"/>
                  </a:rPr>
                  <a:t>4</a:t>
                </a:r>
                <a:endParaRPr lang="en-US" sz="2800" b="1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2" name="Text Box 48"/>
              <p:cNvSpPr txBox="1">
                <a:spLocks noChangeArrowheads="1"/>
              </p:cNvSpPr>
              <p:nvPr/>
            </p:nvSpPr>
            <p:spPr bwMode="auto">
              <a:xfrm>
                <a:off x="1584" y="3840"/>
                <a:ext cx="74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>
                    <a:solidFill>
                      <a:schemeClr val="bg1"/>
                    </a:solidFill>
                    <a:latin typeface="Arial Narrow" pitchFamily="34" charset="0"/>
                  </a:rPr>
                  <a:t>123.9 g P</a:t>
                </a:r>
                <a:r>
                  <a:rPr lang="en-US" sz="2800" b="1" baseline="-25000">
                    <a:solidFill>
                      <a:schemeClr val="bg1"/>
                    </a:solidFill>
                    <a:latin typeface="Arial Narrow" pitchFamily="34" charset="0"/>
                  </a:rPr>
                  <a:t>4</a:t>
                </a:r>
                <a:endParaRPr lang="en-US" sz="2800" b="1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3" name="Line 51"/>
              <p:cNvSpPr>
                <a:spLocks noChangeShapeType="1"/>
              </p:cNvSpPr>
              <p:nvPr/>
            </p:nvSpPr>
            <p:spPr bwMode="auto">
              <a:xfrm>
                <a:off x="1629" y="3877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40" name="Text Box 55"/>
            <p:cNvSpPr txBox="1">
              <a:spLocks noChangeArrowheads="1"/>
            </p:cNvSpPr>
            <p:nvPr/>
          </p:nvSpPr>
          <p:spPr bwMode="auto">
            <a:xfrm>
              <a:off x="1216" y="3416"/>
              <a:ext cx="1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 Narrow" pitchFamily="34" charset="0"/>
                </a:rPr>
                <a:t>x</a:t>
              </a:r>
            </a:p>
          </p:txBody>
        </p:sp>
      </p:grpSp>
      <p:grpSp>
        <p:nvGrpSpPr>
          <p:cNvPr id="44" name="Group 58"/>
          <p:cNvGrpSpPr>
            <a:grpSpLocks/>
          </p:cNvGrpSpPr>
          <p:nvPr/>
        </p:nvGrpSpPr>
        <p:grpSpPr bwMode="auto">
          <a:xfrm>
            <a:off x="5725583" y="3496127"/>
            <a:ext cx="1784350" cy="877888"/>
            <a:chOff x="2992" y="3511"/>
            <a:chExt cx="843" cy="553"/>
          </a:xfrm>
        </p:grpSpPr>
        <p:grpSp>
          <p:nvGrpSpPr>
            <p:cNvPr id="45" name="Group 54"/>
            <p:cNvGrpSpPr>
              <a:grpSpLocks/>
            </p:cNvGrpSpPr>
            <p:nvPr/>
          </p:nvGrpSpPr>
          <p:grpSpPr bwMode="auto">
            <a:xfrm>
              <a:off x="3165" y="3511"/>
              <a:ext cx="670" cy="553"/>
              <a:chOff x="3165" y="3511"/>
              <a:chExt cx="670" cy="553"/>
            </a:xfrm>
          </p:grpSpPr>
          <p:sp>
            <p:nvSpPr>
              <p:cNvPr id="47" name="Text Box 49"/>
              <p:cNvSpPr txBox="1">
                <a:spLocks noChangeArrowheads="1"/>
              </p:cNvSpPr>
              <p:nvPr/>
            </p:nvSpPr>
            <p:spPr bwMode="auto">
              <a:xfrm>
                <a:off x="3185" y="3511"/>
                <a:ext cx="63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>
                    <a:solidFill>
                      <a:schemeClr val="bg1"/>
                    </a:solidFill>
                    <a:latin typeface="Arial Narrow" pitchFamily="34" charset="0"/>
                  </a:rPr>
                  <a:t>-3013 kJ</a:t>
                </a:r>
              </a:p>
            </p:txBody>
          </p:sp>
          <p:sp>
            <p:nvSpPr>
              <p:cNvPr id="48" name="Text Box 50"/>
              <p:cNvSpPr txBox="1">
                <a:spLocks noChangeArrowheads="1"/>
              </p:cNvSpPr>
              <p:nvPr/>
            </p:nvSpPr>
            <p:spPr bwMode="auto">
              <a:xfrm>
                <a:off x="3165" y="3734"/>
                <a:ext cx="63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>
                    <a:solidFill>
                      <a:schemeClr val="bg1"/>
                    </a:solidFill>
                    <a:latin typeface="Arial Narrow" pitchFamily="34" charset="0"/>
                  </a:rPr>
                  <a:t>1 mol P</a:t>
                </a:r>
                <a:r>
                  <a:rPr lang="en-US" sz="2800" b="1" baseline="-25000">
                    <a:solidFill>
                      <a:schemeClr val="bg1"/>
                    </a:solidFill>
                    <a:latin typeface="Arial Narrow" pitchFamily="34" charset="0"/>
                  </a:rPr>
                  <a:t>4</a:t>
                </a:r>
                <a:endParaRPr lang="en-US" sz="2800" b="1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>
                <a:off x="3211" y="379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46" name="Text Box 56"/>
            <p:cNvSpPr txBox="1">
              <a:spLocks noChangeArrowheads="1"/>
            </p:cNvSpPr>
            <p:nvPr/>
          </p:nvSpPr>
          <p:spPr bwMode="auto">
            <a:xfrm>
              <a:off x="2992" y="3592"/>
              <a:ext cx="1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 Narrow" pitchFamily="34" charset="0"/>
                </a:rPr>
                <a:t>x</a:t>
              </a:r>
            </a:p>
          </p:txBody>
        </p:sp>
      </p:grpSp>
      <p:sp>
        <p:nvSpPr>
          <p:cNvPr id="50" name="Text Box 59"/>
          <p:cNvSpPr txBox="1">
            <a:spLocks noChangeArrowheads="1"/>
          </p:cNvSpPr>
          <p:nvPr/>
        </p:nvSpPr>
        <p:spPr bwMode="auto">
          <a:xfrm>
            <a:off x="7505701" y="3661228"/>
            <a:ext cx="15985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= 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-6470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kJ</a:t>
            </a:r>
          </a:p>
        </p:txBody>
      </p:sp>
      <p:sp>
        <p:nvSpPr>
          <p:cNvPr id="51" name="Line 60"/>
          <p:cNvSpPr>
            <a:spLocks noChangeShapeType="1"/>
          </p:cNvSpPr>
          <p:nvPr/>
        </p:nvSpPr>
        <p:spPr bwMode="auto">
          <a:xfrm flipV="1">
            <a:off x="2772230" y="3737428"/>
            <a:ext cx="711200" cy="3048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en-US" sz="2800" b="1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2" name="Line 61"/>
          <p:cNvSpPr>
            <a:spLocks noChangeShapeType="1"/>
          </p:cNvSpPr>
          <p:nvPr/>
        </p:nvSpPr>
        <p:spPr bwMode="auto">
          <a:xfrm flipV="1">
            <a:off x="4821163" y="3991428"/>
            <a:ext cx="723296" cy="241299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en-US" sz="2800" b="1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3" name="Line 62"/>
          <p:cNvSpPr>
            <a:spLocks noChangeShapeType="1"/>
          </p:cNvSpPr>
          <p:nvPr/>
        </p:nvSpPr>
        <p:spPr bwMode="auto">
          <a:xfrm flipV="1">
            <a:off x="4455886" y="3512456"/>
            <a:ext cx="1030514" cy="301171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en-US" sz="2800" b="1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4" name="Line 63"/>
          <p:cNvSpPr>
            <a:spLocks noChangeShapeType="1"/>
          </p:cNvSpPr>
          <p:nvPr/>
        </p:nvSpPr>
        <p:spPr bwMode="auto">
          <a:xfrm flipV="1">
            <a:off x="6354839" y="3947886"/>
            <a:ext cx="1134532" cy="3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en-US" sz="2800" b="1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0" grpId="0"/>
      <p:bldP spid="51" grpId="0" animBg="1"/>
      <p:bldP spid="52" grpId="0" animBg="1"/>
      <p:bldP spid="53" grpId="0" animBg="1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The specific heat (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s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) of a substance: 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The amount of heat (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s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) required to raise the temperature of 1 gram of the substance by one degree Celsius.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    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unit: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 J/g . °C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    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Heat (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q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) absorbed or released: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q = m x s x ∆</a:t>
            </a:r>
            <a:r>
              <a:rPr lang="en-SG" sz="2800" b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t   </a:t>
            </a:r>
            <a:r>
              <a:rPr lang="en-SG" sz="2800" b="1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where ,</a:t>
            </a:r>
            <a:r>
              <a:rPr lang="en-SG" sz="2800" b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 ∆t = t</a:t>
            </a:r>
            <a:r>
              <a:rPr lang="en-SG" sz="2800" b="1" baseline="-2500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final </a:t>
            </a:r>
            <a:r>
              <a:rPr lang="en-SG" sz="2800" b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– t</a:t>
            </a:r>
            <a:r>
              <a:rPr lang="en-SG" sz="2800" b="1" baseline="-2500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initial </a:t>
            </a:r>
            <a:r>
              <a:rPr lang="en-SG" sz="2800" b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</a:t>
            </a:r>
            <a:endParaRPr lang="en-SG" sz="2800" b="1" dirty="0" smtClean="0">
              <a:ln>
                <a:solidFill>
                  <a:schemeClr val="bg1"/>
                </a:solidFill>
              </a:ln>
              <a:solidFill>
                <a:srgbClr val="FFC000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ysClr val="windowText" lastClr="000000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The heat capacity (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C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) of a substance: 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The amount of heat (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q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) required to raise the temperature of given quantity (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m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) of the substance by one degree Celsius. </a:t>
            </a:r>
            <a:r>
              <a:rPr lang="en-SG" sz="2800" b="1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	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C = m x s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     Unit: 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  <a:ea typeface="+mj-ea"/>
                <a:cs typeface="+mj-cs"/>
              </a:rPr>
              <a:t>J/ °C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     </a:t>
            </a:r>
            <a:r>
              <a:rPr lang="en-SG" sz="2800" b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Heat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(q) absorbed or released: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q = C x </a:t>
            </a:r>
            <a:r>
              <a:rPr lang="en-SG" sz="2800" b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∆t        </a:t>
            </a:r>
            <a:r>
              <a:rPr lang="en-SG" sz="2800" b="1" smtClean="0">
                <a:solidFill>
                  <a:schemeClr val="bg1"/>
                </a:solidFill>
                <a:latin typeface="Arial Narrow" pitchFamily="34" charset="0"/>
              </a:rPr>
              <a:t>where ,</a:t>
            </a:r>
            <a:r>
              <a:rPr lang="en-SG" sz="2800" b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 ∆t = t</a:t>
            </a:r>
            <a:r>
              <a:rPr lang="en-SG" sz="2800" b="1" baseline="-2500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final </a:t>
            </a:r>
            <a:r>
              <a:rPr lang="en-SG" sz="2800" b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– t</a:t>
            </a:r>
            <a:r>
              <a:rPr lang="en-SG" sz="2800" b="1" baseline="-2500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initial </a:t>
            </a:r>
            <a:endParaRPr lang="en-SG" sz="2800" b="1" dirty="0" smtClean="0">
              <a:ln>
                <a:solidFill>
                  <a:schemeClr val="bg1"/>
                </a:solidFill>
              </a:ln>
              <a:solidFill>
                <a:srgbClr val="FFC000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22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Specific Heat &amp; Heat Capacity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How much heat is given off when an 869 g iron bar cools from 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94</a:t>
            </a:r>
            <a:r>
              <a:rPr lang="en-SG" sz="2800" b="1" baseline="30000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o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C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to 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5</a:t>
            </a:r>
            <a:r>
              <a:rPr lang="en-SG" sz="2800" b="1" baseline="30000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o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C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23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Class Work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561748" y="2244258"/>
            <a:ext cx="33089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Narrow" pitchFamily="34" charset="0"/>
              </a:rPr>
              <a:t>s of Fe = 0.444 J/g • </a:t>
            </a:r>
            <a:r>
              <a:rPr lang="en-US" sz="2800" b="1" baseline="30000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US" sz="2800" b="1">
                <a:solidFill>
                  <a:schemeClr val="bg1"/>
                </a:solidFill>
                <a:latin typeface="Arial Narrow" pitchFamily="34" charset="0"/>
              </a:rPr>
              <a:t>C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561748" y="2891959"/>
            <a:ext cx="52485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t 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=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t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final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–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t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initial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5</a:t>
            </a:r>
            <a:r>
              <a:rPr lang="en-US" sz="2800" b="1" baseline="30000" dirty="0" err="1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C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–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94</a:t>
            </a:r>
            <a:r>
              <a:rPr lang="en-US" sz="2800" b="1" baseline="30000" dirty="0" err="1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C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= –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89</a:t>
            </a:r>
            <a:r>
              <a:rPr lang="en-US" sz="2800" b="1" baseline="30000" dirty="0" err="1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C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2561749" y="4091190"/>
            <a:ext cx="16049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q =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ms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 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t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4288948" y="4103890"/>
            <a:ext cx="4509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Narrow" pitchFamily="34" charset="0"/>
              </a:rPr>
              <a:t>= 869 g x 0.444 J/g • </a:t>
            </a:r>
            <a:r>
              <a:rPr lang="en-US" sz="2800" b="1" baseline="30000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US" sz="2800" b="1">
                <a:solidFill>
                  <a:schemeClr val="bg1"/>
                </a:solidFill>
                <a:latin typeface="Arial Narrow" pitchFamily="34" charset="0"/>
              </a:rPr>
              <a:t>C x –89</a:t>
            </a:r>
            <a:r>
              <a:rPr lang="en-US" sz="2800" b="1" baseline="30000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US" sz="2800" b="1">
                <a:solidFill>
                  <a:schemeClr val="bg1"/>
                </a:solidFill>
                <a:latin typeface="Arial Narrow" pitchFamily="34" charset="0"/>
              </a:rPr>
              <a:t>C</a:t>
            </a: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4288953" y="4713491"/>
            <a:ext cx="17299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= –34,000 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C</a:t>
            </a:r>
            <a:r>
              <a:rPr lang="en-US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alorimetry is the act of measuring the heat change of chemical reactions or physical changes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US" sz="800" b="1" dirty="0" smtClean="0">
              <a:solidFill>
                <a:sysClr val="windowText" lastClr="000000"/>
              </a:solidFill>
              <a:latin typeface="Arial Narrow" pitchFamily="34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US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Calorimeter is the specifically designed closed container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US" sz="800" b="1" dirty="0" smtClean="0">
              <a:solidFill>
                <a:sysClr val="windowText" lastClr="000000"/>
              </a:solidFill>
              <a:latin typeface="Arial Narrow" pitchFamily="34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US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We will discuss two different types of calorimeters-</a:t>
            </a:r>
          </a:p>
          <a:p>
            <a:pPr marL="342900" indent="20638">
              <a:spcBef>
                <a:spcPts val="1000"/>
              </a:spcBef>
              <a:buClr>
                <a:srgbClr val="FFC000"/>
              </a:buClr>
              <a:buSzPct val="80000"/>
              <a:buFont typeface="+mj-lt"/>
              <a:buAutoNum type="arabicPeriod"/>
              <a:tabLst>
                <a:tab pos="536575" algn="l"/>
              </a:tabLst>
              <a:defRPr/>
            </a:pPr>
            <a:r>
              <a:rPr lang="en-US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Constant-volume calorimeter</a:t>
            </a:r>
          </a:p>
          <a:p>
            <a:pPr marL="342900" indent="20638">
              <a:spcBef>
                <a:spcPts val="1000"/>
              </a:spcBef>
              <a:buClr>
                <a:srgbClr val="FFC000"/>
              </a:buClr>
              <a:buSzPct val="80000"/>
              <a:buFont typeface="+mj-lt"/>
              <a:buAutoNum type="arabicPeriod"/>
              <a:tabLst>
                <a:tab pos="536575" algn="l"/>
              </a:tabLst>
              <a:defRPr/>
            </a:pPr>
            <a:r>
              <a:rPr lang="en-US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Constant-pressure calorimeter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24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err="1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Calorimetry</a:t>
            </a:r>
            <a:endParaRPr lang="en-SG" sz="6000" b="1" dirty="0" smtClean="0">
              <a:ln>
                <a:solidFill>
                  <a:srgbClr val="92D050"/>
                </a:solidFill>
              </a:ln>
              <a:solidFill>
                <a:srgbClr val="4E6D37"/>
              </a:solidFill>
              <a:latin typeface="Abadi MT Condensed Extra Bol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US" sz="2800" b="1" dirty="0" smtClean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25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Constant-Pressure Calorimeter</a:t>
            </a: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7054233" y="1392739"/>
            <a:ext cx="4345144" cy="471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99087" y="6230257"/>
            <a:ext cx="31918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No heat enters or leaves!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83940" y="1872354"/>
            <a:ext cx="3752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sys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=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water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+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bomb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+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rxn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86056" y="2337492"/>
            <a:ext cx="14350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sys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= 0 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586055" y="2804217"/>
            <a:ext cx="33682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rxn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= 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- (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water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+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bomb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)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586055" y="3270942"/>
            <a:ext cx="26084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water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= m x s x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t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86056" y="3737667"/>
            <a:ext cx="26548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bomb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C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bomb</a:t>
            </a:r>
            <a:r>
              <a:rPr lang="en-US" sz="2800" b="1" baseline="-250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x</a:t>
            </a:r>
            <a:r>
              <a:rPr lang="en-US" sz="2800" b="1" baseline="-250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t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69123" y="4386954"/>
            <a:ext cx="34050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Reaction at Constant V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840076" y="5225154"/>
            <a:ext cx="15199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H 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~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rxn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869103" y="4742560"/>
            <a:ext cx="15199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H 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=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rxn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US" sz="2800" b="1" dirty="0" smtClean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26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Constant-Volume Calorimeter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49021" y="6230257"/>
            <a:ext cx="31918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No heat enters or leaves!</a:t>
            </a:r>
          </a:p>
        </p:txBody>
      </p:sp>
      <p:pic>
        <p:nvPicPr>
          <p:cNvPr id="19" name="Picture 1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7300685" y="1439696"/>
            <a:ext cx="3650931" cy="455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019274" y="1988457"/>
            <a:ext cx="3571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sys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=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water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+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cal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+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rxn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3021391" y="2453595"/>
            <a:ext cx="13532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sys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= 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0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021391" y="2920320"/>
            <a:ext cx="3105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rxn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= 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- (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water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+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cal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)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021390" y="3387045"/>
            <a:ext cx="2662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water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= m x s x </a:t>
            </a:r>
            <a:r>
              <a:rPr lang="en-US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t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021391" y="3853770"/>
            <a:ext cx="22926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cal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=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C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cal</a:t>
            </a:r>
            <a:r>
              <a:rPr lang="en-US" sz="2800" b="1" baseline="-250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x</a:t>
            </a:r>
            <a:r>
              <a:rPr lang="en-US" sz="2800" b="1" baseline="-250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t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3004458" y="4503057"/>
            <a:ext cx="34050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Reaction at Constant P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3333467" y="4931227"/>
            <a:ext cx="14927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H 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=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q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rxn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US" sz="2800" b="1" dirty="0" smtClean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27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Heat of Typical Reaction at Constant P </a:t>
            </a:r>
          </a:p>
        </p:txBody>
      </p:sp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875491" y="1337558"/>
            <a:ext cx="9959356" cy="426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856036" y="1284057"/>
            <a:ext cx="10019489" cy="6031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72251" y="5288547"/>
            <a:ext cx="9964363" cy="6031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62000" y="12554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Heats of some reactions measured at constant pressure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US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As 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there is no way to measure the absolute value of the enthalpy of a substance, must measure the enthalpy change for every reaction of interest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Establish an arbitrary scale with the standard enthalpy of formation (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i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i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f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as a reference point for all enthalpy expressions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Standard enthalpy of formation (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i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i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f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) is the heat change that results when one mole of a compound is formed from its elements at a pressure of 1 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atm</a:t>
            </a:r>
            <a:endParaRPr lang="en-SG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The standard enthalpy of formation of any element in its most stable form is zero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Standard enthalpy of reaction: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For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aA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+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bB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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cC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 +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dD</a:t>
            </a: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US" sz="2800" b="1" dirty="0" smtClean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28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Standard Enthalpy of Formation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747158" y="4478579"/>
            <a:ext cx="1606550" cy="649288"/>
            <a:chOff x="854" y="3670"/>
            <a:chExt cx="759" cy="409"/>
          </a:xfrm>
        </p:grpSpPr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854" y="3670"/>
              <a:ext cx="7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  <a:sym typeface="Symbol"/>
                </a:rPr>
                <a:t></a:t>
              </a:r>
              <a:r>
                <a:rPr lang="en-US" sz="2400" b="1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H</a:t>
              </a:r>
              <a:r>
                <a:rPr lang="en-US" sz="2400" b="1" baseline="3000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0</a:t>
              </a:r>
              <a:r>
                <a:rPr lang="en-US" sz="24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(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O</a:t>
              </a:r>
              <a:r>
                <a:rPr lang="en-US" sz="2400" b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2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) = 0</a:t>
              </a: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1065" y="3788"/>
              <a:ext cx="1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f</a:t>
              </a:r>
            </a:p>
          </p:txBody>
        </p: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733535" y="5015155"/>
            <a:ext cx="2832100" cy="666750"/>
            <a:chOff x="854" y="3541"/>
            <a:chExt cx="1338" cy="420"/>
          </a:xfrm>
        </p:grpSpPr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854" y="3541"/>
              <a:ext cx="13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  <a:sym typeface="Symbol"/>
                </a:rPr>
                <a:t> </a:t>
              </a:r>
              <a:r>
                <a:rPr lang="en-US" sz="2400" b="1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H</a:t>
              </a:r>
              <a:r>
                <a:rPr lang="en-US" sz="2400" b="1" baseline="3000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0</a:t>
              </a:r>
              <a:r>
                <a:rPr lang="en-US" sz="24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(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O</a:t>
              </a:r>
              <a:r>
                <a:rPr lang="en-US" sz="2400" b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3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) = 142 kJ/mol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086" y="3670"/>
              <a:ext cx="1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f</a:t>
              </a:r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6893383" y="4459529"/>
            <a:ext cx="2707217" cy="649288"/>
            <a:chOff x="854" y="3670"/>
            <a:chExt cx="1279" cy="409"/>
          </a:xfrm>
        </p:grpSpPr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854" y="3670"/>
              <a:ext cx="12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  <a:sym typeface="Symbol"/>
                </a:rPr>
                <a:t> </a:t>
              </a:r>
              <a:r>
                <a:rPr lang="en-US" sz="2400" b="1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H</a:t>
              </a:r>
              <a:r>
                <a:rPr lang="en-US" sz="2400" b="1" baseline="3000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0</a:t>
              </a:r>
              <a:r>
                <a:rPr lang="en-US" sz="24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(C, graphite) = 0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093" y="3788"/>
              <a:ext cx="1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f</a:t>
              </a:r>
            </a:p>
          </p:txBody>
        </p:sp>
      </p:grp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6908785" y="5013568"/>
            <a:ext cx="3987801" cy="666750"/>
            <a:chOff x="854" y="3635"/>
            <a:chExt cx="1884" cy="420"/>
          </a:xfrm>
        </p:grpSpPr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854" y="3635"/>
              <a:ext cx="18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  <a:sym typeface="Symbol"/>
                </a:rPr>
                <a:t> </a:t>
              </a:r>
              <a:r>
                <a:rPr lang="en-US" sz="2400" b="1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H</a:t>
              </a:r>
              <a:r>
                <a:rPr lang="en-US" sz="2400" b="1" baseline="3000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0</a:t>
              </a:r>
              <a:r>
                <a:rPr lang="en-US" sz="24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(C, diamond) = 1.90 kJ/mol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1093" y="3764"/>
              <a:ext cx="1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f</a:t>
              </a:r>
            </a:p>
          </p:txBody>
        </p: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1819236" y="6127866"/>
            <a:ext cx="7219949" cy="698501"/>
            <a:chOff x="406" y="1430"/>
            <a:chExt cx="3411" cy="440"/>
          </a:xfrm>
        </p:grpSpPr>
        <p:grpSp>
          <p:nvGrpSpPr>
            <p:cNvPr id="20" name="Group 12"/>
            <p:cNvGrpSpPr>
              <a:grpSpLocks/>
            </p:cNvGrpSpPr>
            <p:nvPr/>
          </p:nvGrpSpPr>
          <p:grpSpPr bwMode="auto">
            <a:xfrm>
              <a:off x="406" y="1446"/>
              <a:ext cx="453" cy="389"/>
              <a:chOff x="278" y="2086"/>
              <a:chExt cx="453" cy="389"/>
            </a:xfrm>
          </p:grpSpPr>
          <p:sp>
            <p:nvSpPr>
              <p:cNvPr id="41" name="Text Box 10"/>
              <p:cNvSpPr txBox="1">
                <a:spLocks noChangeArrowheads="1"/>
              </p:cNvSpPr>
              <p:nvPr/>
            </p:nvSpPr>
            <p:spPr bwMode="auto">
              <a:xfrm>
                <a:off x="278" y="2086"/>
                <a:ext cx="30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  <a:sym typeface="Symbol"/>
                  </a:rPr>
                  <a:t></a:t>
                </a:r>
                <a:r>
                  <a:rPr lang="en-US" sz="2400" b="1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H</a:t>
                </a:r>
                <a:r>
                  <a:rPr lang="en-US" sz="2400" b="1" baseline="30000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0</a:t>
                </a:r>
                <a:endPara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2" name="Text Box 11"/>
              <p:cNvSpPr txBox="1">
                <a:spLocks noChangeArrowheads="1"/>
              </p:cNvSpPr>
              <p:nvPr/>
            </p:nvSpPr>
            <p:spPr bwMode="auto">
              <a:xfrm>
                <a:off x="458" y="2184"/>
                <a:ext cx="27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rxn</a:t>
                </a:r>
                <a:endPara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1661" y="1439"/>
              <a:ext cx="611" cy="412"/>
              <a:chOff x="198" y="3661"/>
              <a:chExt cx="611" cy="412"/>
            </a:xfrm>
          </p:grpSpPr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198" y="3661"/>
                <a:ext cx="61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d</a:t>
                </a:r>
                <a:r>
                  <a:rPr lang="en-US" sz="2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  <a:sym typeface="Symbol"/>
                  </a:rPr>
                  <a:t> </a:t>
                </a:r>
                <a:r>
                  <a:rPr lang="en-US" sz="2400" b="1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H</a:t>
                </a:r>
                <a:r>
                  <a:rPr lang="en-US" sz="2400" b="1" baseline="30000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0</a:t>
                </a:r>
                <a:r>
                  <a:rPr lang="en-US" sz="2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 </a:t>
                </a:r>
                <a:r>
                  <a:rPr lang="en-US" sz="2400" b="1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(D)</a:t>
                </a:r>
              </a:p>
            </p:txBody>
          </p:sp>
          <p:sp>
            <p:nvSpPr>
              <p:cNvPr id="40" name="Text Box 15"/>
              <p:cNvSpPr txBox="1">
                <a:spLocks noChangeArrowheads="1"/>
              </p:cNvSpPr>
              <p:nvPr/>
            </p:nvSpPr>
            <p:spPr bwMode="auto">
              <a:xfrm>
                <a:off x="492" y="3782"/>
                <a:ext cx="1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f</a:t>
                </a:r>
                <a:endPara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22" name="Group 16"/>
            <p:cNvGrpSpPr>
              <a:grpSpLocks/>
            </p:cNvGrpSpPr>
            <p:nvPr/>
          </p:nvGrpSpPr>
          <p:grpSpPr bwMode="auto">
            <a:xfrm>
              <a:off x="917" y="1447"/>
              <a:ext cx="605" cy="421"/>
              <a:chOff x="438" y="3670"/>
              <a:chExt cx="605" cy="421"/>
            </a:xfrm>
          </p:grpSpPr>
          <p:sp>
            <p:nvSpPr>
              <p:cNvPr id="37" name="Text Box 17"/>
              <p:cNvSpPr txBox="1">
                <a:spLocks noChangeArrowheads="1"/>
              </p:cNvSpPr>
              <p:nvPr/>
            </p:nvSpPr>
            <p:spPr bwMode="auto">
              <a:xfrm>
                <a:off x="438" y="3670"/>
                <a:ext cx="60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c</a:t>
                </a:r>
                <a:r>
                  <a:rPr lang="en-US" sz="2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  <a:sym typeface="Symbol"/>
                  </a:rPr>
                  <a:t> </a:t>
                </a:r>
                <a:r>
                  <a:rPr lang="en-US" sz="2400" b="1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H</a:t>
                </a:r>
                <a:r>
                  <a:rPr lang="en-US" sz="2400" b="1" baseline="30000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0</a:t>
                </a:r>
                <a:r>
                  <a:rPr lang="en-US" sz="2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 </a:t>
                </a:r>
                <a:r>
                  <a:rPr lang="en-US" sz="2400" b="1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(C)</a:t>
                </a:r>
              </a:p>
            </p:txBody>
          </p:sp>
          <p:sp>
            <p:nvSpPr>
              <p:cNvPr id="38" name="Text Box 18"/>
              <p:cNvSpPr txBox="1">
                <a:spLocks noChangeArrowheads="1"/>
              </p:cNvSpPr>
              <p:nvPr/>
            </p:nvSpPr>
            <p:spPr bwMode="auto">
              <a:xfrm>
                <a:off x="726" y="3800"/>
                <a:ext cx="1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f</a:t>
                </a:r>
              </a:p>
            </p:txBody>
          </p:sp>
        </p:grp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812" y="1464"/>
              <a:ext cx="1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=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886" y="1456"/>
              <a:ext cx="1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[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499" y="1456"/>
              <a:ext cx="1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+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189" y="1437"/>
              <a:ext cx="1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]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276" y="1448"/>
              <a:ext cx="1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-</a:t>
              </a:r>
            </a:p>
          </p:txBody>
        </p:sp>
        <p:grpSp>
          <p:nvGrpSpPr>
            <p:cNvPr id="28" name="Group 30"/>
            <p:cNvGrpSpPr>
              <a:grpSpLocks/>
            </p:cNvGrpSpPr>
            <p:nvPr/>
          </p:nvGrpSpPr>
          <p:grpSpPr bwMode="auto">
            <a:xfrm>
              <a:off x="3154" y="1441"/>
              <a:ext cx="611" cy="429"/>
              <a:chOff x="-397" y="3670"/>
              <a:chExt cx="611" cy="429"/>
            </a:xfrm>
          </p:grpSpPr>
          <p:sp>
            <p:nvSpPr>
              <p:cNvPr id="35" name="Text Box 31"/>
              <p:cNvSpPr txBox="1">
                <a:spLocks noChangeArrowheads="1"/>
              </p:cNvSpPr>
              <p:nvPr/>
            </p:nvSpPr>
            <p:spPr bwMode="auto">
              <a:xfrm>
                <a:off x="-397" y="3670"/>
                <a:ext cx="61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b</a:t>
                </a:r>
                <a:r>
                  <a:rPr lang="en-US" sz="2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  <a:sym typeface="Symbol"/>
                  </a:rPr>
                  <a:t> </a:t>
                </a:r>
                <a:r>
                  <a:rPr lang="en-US" sz="2400" b="1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H</a:t>
                </a:r>
                <a:r>
                  <a:rPr lang="en-US" sz="2400" b="1" baseline="30000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0</a:t>
                </a:r>
                <a:r>
                  <a:rPr lang="en-US" sz="2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 </a:t>
                </a:r>
                <a:r>
                  <a:rPr lang="en-US" sz="2400" b="1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(B)</a:t>
                </a:r>
              </a:p>
            </p:txBody>
          </p: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-95" y="3808"/>
                <a:ext cx="1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f</a:t>
                </a:r>
              </a:p>
            </p:txBody>
          </p:sp>
        </p:grpSp>
        <p:grpSp>
          <p:nvGrpSpPr>
            <p:cNvPr id="29" name="Group 33"/>
            <p:cNvGrpSpPr>
              <a:grpSpLocks/>
            </p:cNvGrpSpPr>
            <p:nvPr/>
          </p:nvGrpSpPr>
          <p:grpSpPr bwMode="auto">
            <a:xfrm>
              <a:off x="2396" y="1440"/>
              <a:ext cx="605" cy="430"/>
              <a:chOff x="-171" y="3670"/>
              <a:chExt cx="605" cy="430"/>
            </a:xfrm>
          </p:grpSpPr>
          <p:sp>
            <p:nvSpPr>
              <p:cNvPr id="33" name="Text Box 34"/>
              <p:cNvSpPr txBox="1">
                <a:spLocks noChangeArrowheads="1"/>
              </p:cNvSpPr>
              <p:nvPr/>
            </p:nvSpPr>
            <p:spPr bwMode="auto">
              <a:xfrm>
                <a:off x="-171" y="3670"/>
                <a:ext cx="60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a</a:t>
                </a:r>
                <a:r>
                  <a:rPr lang="en-US" sz="2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  <a:sym typeface="Symbol"/>
                  </a:rPr>
                  <a:t> </a:t>
                </a:r>
                <a:r>
                  <a:rPr lang="en-US" sz="2400" b="1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H</a:t>
                </a:r>
                <a:r>
                  <a:rPr lang="en-US" sz="2400" b="1" baseline="30000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0</a:t>
                </a:r>
                <a:r>
                  <a:rPr lang="en-US" sz="2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 </a:t>
                </a:r>
                <a:r>
                  <a:rPr lang="en-US" sz="2400" b="1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(A)</a:t>
                </a:r>
              </a:p>
            </p:txBody>
          </p:sp>
          <p:sp>
            <p:nvSpPr>
              <p:cNvPr id="34" name="Text Box 35"/>
              <p:cNvSpPr txBox="1">
                <a:spLocks noChangeArrowheads="1"/>
              </p:cNvSpPr>
              <p:nvPr/>
            </p:nvSpPr>
            <p:spPr bwMode="auto">
              <a:xfrm>
                <a:off x="117" y="3809"/>
                <a:ext cx="1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  <a:latin typeface="Arial Narrow" pitchFamily="34" charset="0"/>
                  </a:rPr>
                  <a:t>f</a:t>
                </a:r>
              </a:p>
            </p:txBody>
          </p:sp>
        </p:grp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2335" y="1449"/>
              <a:ext cx="1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[</a:t>
              </a:r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2969" y="1440"/>
              <a:ext cx="1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+</a:t>
              </a:r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3690" y="1430"/>
              <a:ext cx="1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]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Hess’s law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When reactants are converted to products, the change in the enthalpy is same whether the reaction takes place in one step or in a series of steps.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Enthalpy is a state function, it does not matter how you got there, only where you start and end.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29167" y="2968575"/>
            <a:ext cx="4483510" cy="3091949"/>
            <a:chOff x="439283" y="3621705"/>
            <a:chExt cx="4483510" cy="3091949"/>
          </a:xfrm>
        </p:grpSpPr>
        <p:sp>
          <p:nvSpPr>
            <p:cNvPr id="5" name="Left-Right Arrow 4"/>
            <p:cNvSpPr/>
            <p:nvPr/>
          </p:nvSpPr>
          <p:spPr>
            <a:xfrm>
              <a:off x="1074057" y="3875313"/>
              <a:ext cx="3164114" cy="508000"/>
            </a:xfrm>
            <a:prstGeom prst="leftRightArrow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 rot="2896437">
              <a:off x="1007500" y="5045807"/>
              <a:ext cx="1866478" cy="437279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18345880">
              <a:off x="2509702" y="4980497"/>
              <a:ext cx="1866478" cy="437279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40611" y="3621705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rial Narrow" pitchFamily="34" charset="0"/>
                  <a:sym typeface="Symbol"/>
                </a:rPr>
                <a:t></a:t>
              </a:r>
              <a:r>
                <a:rPr lang="en-US" b="1" dirty="0" err="1" smtClean="0">
                  <a:solidFill>
                    <a:schemeClr val="bg1"/>
                  </a:solidFill>
                  <a:latin typeface="Arial Narrow" pitchFamily="34" charset="0"/>
                </a:rPr>
                <a:t>H</a:t>
              </a:r>
              <a:r>
                <a:rPr lang="en-US" b="1" baseline="-25000" dirty="0" err="1" smtClean="0">
                  <a:solidFill>
                    <a:schemeClr val="bg1"/>
                  </a:solidFill>
                  <a:latin typeface="Arial Narrow" pitchFamily="34" charset="0"/>
                </a:rPr>
                <a:t>x</a:t>
              </a:r>
              <a:r>
                <a:rPr lang="en-US" b="1" dirty="0" smtClean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1957" y="5051337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rial Narrow" pitchFamily="34" charset="0"/>
                  <a:sym typeface="Symbol"/>
                </a:rPr>
                <a:t></a:t>
              </a:r>
              <a:r>
                <a:rPr lang="en-US" b="1" dirty="0" err="1" smtClean="0">
                  <a:solidFill>
                    <a:schemeClr val="bg1"/>
                  </a:solidFill>
                  <a:latin typeface="Arial Narrow" pitchFamily="34" charset="0"/>
                </a:rPr>
                <a:t>H</a:t>
              </a:r>
              <a:r>
                <a:rPr lang="en-US" b="1" baseline="-25000" dirty="0" err="1" smtClean="0">
                  <a:solidFill>
                    <a:schemeClr val="bg1"/>
                  </a:solidFill>
                  <a:latin typeface="Arial Narrow" pitchFamily="34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16251" y="5044083"/>
              <a:ext cx="5325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rial Narrow" pitchFamily="34" charset="0"/>
                  <a:sym typeface="Symbol"/>
                </a:rPr>
                <a:t></a:t>
              </a:r>
              <a:r>
                <a:rPr lang="en-US" b="1" dirty="0" err="1" smtClean="0">
                  <a:solidFill>
                    <a:schemeClr val="bg1"/>
                  </a:solidFill>
                  <a:latin typeface="Arial Narrow" pitchFamily="34" charset="0"/>
                </a:rPr>
                <a:t>H</a:t>
              </a:r>
              <a:r>
                <a:rPr lang="en-US" b="1" baseline="-25000" dirty="0" err="1" smtClean="0">
                  <a:solidFill>
                    <a:schemeClr val="bg1"/>
                  </a:solidFill>
                  <a:latin typeface="Arial Narrow" pitchFamily="34" charset="0"/>
                </a:rPr>
                <a:t>2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9283" y="4057131"/>
              <a:ext cx="666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rial Narrow" pitchFamily="34" charset="0"/>
                  <a:sym typeface="Symbol"/>
                </a:rPr>
                <a:t>A + B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49211" y="4064391"/>
              <a:ext cx="673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rial Narrow" pitchFamily="34" charset="0"/>
                  <a:sym typeface="Symbol"/>
                </a:rPr>
                <a:t>C + D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88223" y="6067323"/>
              <a:ext cx="13644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 Narrow" pitchFamily="34" charset="0"/>
                </a:rPr>
                <a:t>Intermediate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 Narrow" pitchFamily="34" charset="0"/>
                </a:rPr>
                <a:t>Products</a:t>
              </a:r>
              <a:endParaRPr lang="en-US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29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3236" y="6227410"/>
            <a:ext cx="2274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4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4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x</a:t>
            </a:r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</a:rPr>
              <a:t>  = </a:t>
            </a:r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4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4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1</a:t>
            </a:r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</a:rPr>
              <a:t> + </a:t>
            </a:r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4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4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endParaRPr 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143000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lvl="0" indent="-514350">
              <a:lnSpc>
                <a:spcPct val="8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Wingdings" pitchFamily="2" charset="2"/>
              <a:buChar char="v"/>
            </a:pPr>
            <a:r>
              <a:rPr lang="en-SG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Energy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is the capacity to do work</a:t>
            </a:r>
          </a:p>
          <a:p>
            <a:pPr marL="514350" lvl="0" indent="-514350">
              <a:lnSpc>
                <a:spcPct val="80000"/>
              </a:lnSpc>
              <a:spcBef>
                <a:spcPts val="1000"/>
              </a:spcBef>
              <a:buClr>
                <a:srgbClr val="FFC000"/>
              </a:buClr>
              <a:buSzPct val="100000"/>
            </a:pPr>
            <a:endParaRPr lang="en-SG" sz="12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11113">
              <a:lnSpc>
                <a:spcPct val="80000"/>
              </a:lnSpc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Radiant energy   </a:t>
            </a:r>
            <a:r>
              <a:rPr lang="en-SG" sz="2800" b="1" dirty="0" smtClean="0"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: 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comes from the sun and is earth’s primary energy source</a:t>
            </a:r>
          </a:p>
          <a:p>
            <a:pPr marL="342900" lvl="0" indent="11113">
              <a:lnSpc>
                <a:spcPct val="80000"/>
              </a:lnSpc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Thermal energy  </a:t>
            </a:r>
            <a:r>
              <a:rPr lang="en-SG" sz="2800" b="1" dirty="0" smtClean="0"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: 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associated with the random motion of atoms and molecules</a:t>
            </a:r>
          </a:p>
          <a:p>
            <a:pPr marL="342900" lvl="0" indent="11113">
              <a:lnSpc>
                <a:spcPct val="80000"/>
              </a:lnSpc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  <a:tabLst>
                <a:tab pos="2514600" algn="l"/>
                <a:tab pos="2781300" algn="l"/>
              </a:tabLst>
            </a:pP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Chemical energy</a:t>
            </a:r>
            <a:r>
              <a:rPr lang="en-SG" sz="2800" b="1" dirty="0" smtClean="0"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: 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the energy stored within the bonds of chemical substances</a:t>
            </a:r>
          </a:p>
          <a:p>
            <a:pPr marL="342900" lvl="0" indent="11113">
              <a:lnSpc>
                <a:spcPct val="80000"/>
              </a:lnSpc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Nuclear energy   </a:t>
            </a:r>
            <a:r>
              <a:rPr lang="en-SG" sz="2800" b="1" dirty="0" smtClean="0"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: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the energy stored within the collection of neutrons and protons in the atom</a:t>
            </a:r>
          </a:p>
          <a:p>
            <a:pPr marL="342900" lvl="0" indent="11113">
              <a:lnSpc>
                <a:spcPct val="80000"/>
              </a:lnSpc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Potential energy </a:t>
            </a:r>
            <a:r>
              <a:rPr lang="en-SG" sz="2800" b="1" dirty="0" smtClean="0"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: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the energy available by virtue of an object’s position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12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100000"/>
              <a:buFont typeface="Wingdings" pitchFamily="2" charset="2"/>
              <a:buChar char="v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Law of conservation of energy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    “</a:t>
            </a:r>
            <a:r>
              <a:rPr lang="en-SG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The total quantity of energy in the universe is assumed constant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3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  <a:ea typeface="+mj-ea"/>
                <a:cs typeface="+mj-cs"/>
              </a:rPr>
              <a:t>Energy</a:t>
            </a:r>
            <a:endParaRPr lang="en-US" sz="6000" b="1" dirty="0">
              <a:ln>
                <a:solidFill>
                  <a:srgbClr val="92D050"/>
                </a:solidFill>
              </a:ln>
              <a:solidFill>
                <a:srgbClr val="4E6D37"/>
              </a:solidFill>
              <a:latin typeface="Abadi MT Condensed Extra 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172514" y="1524000"/>
            <a:ext cx="5133137" cy="1513820"/>
            <a:chOff x="4868865" y="1524000"/>
            <a:chExt cx="3849857" cy="151382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4868866" y="1524000"/>
              <a:ext cx="3470276" cy="523875"/>
              <a:chOff x="2994" y="1758"/>
              <a:chExt cx="2186" cy="330"/>
            </a:xfrm>
          </p:grpSpPr>
          <p:sp>
            <p:nvSpPr>
              <p:cNvPr id="31770" name="Text Box 6"/>
              <p:cNvSpPr txBox="1">
                <a:spLocks noChangeArrowheads="1"/>
              </p:cNvSpPr>
              <p:nvPr/>
            </p:nvSpPr>
            <p:spPr bwMode="auto">
              <a:xfrm>
                <a:off x="2994" y="1758"/>
                <a:ext cx="218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 Narrow" pitchFamily="34" charset="0"/>
                  </a:rPr>
                  <a:t>C(graphite) + </a:t>
                </a:r>
                <a:r>
                  <a:rPr lang="en-US" sz="2800" b="1" dirty="0" err="1">
                    <a:solidFill>
                      <a:schemeClr val="bg1"/>
                    </a:solidFill>
                    <a:latin typeface="Arial Narrow" pitchFamily="34" charset="0"/>
                  </a:rPr>
                  <a:t>O</a:t>
                </a:r>
                <a:r>
                  <a:rPr lang="en-US" sz="2800" b="1" baseline="-25000" dirty="0" err="1">
                    <a:solidFill>
                      <a:schemeClr val="bg1"/>
                    </a:solidFill>
                    <a:latin typeface="Arial Narrow" pitchFamily="34" charset="0"/>
                  </a:rPr>
                  <a:t>2</a:t>
                </a:r>
                <a:r>
                  <a:rPr lang="en-US" sz="2800" b="1" dirty="0">
                    <a:solidFill>
                      <a:schemeClr val="bg1"/>
                    </a:solidFill>
                    <a:latin typeface="Arial Narrow" pitchFamily="34" charset="0"/>
                  </a:rPr>
                  <a:t>(g)         </a:t>
                </a:r>
                <a:r>
                  <a:rPr lang="en-US" sz="28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  </a:t>
                </a:r>
                <a:r>
                  <a:rPr lang="en-US" sz="2800" b="1" dirty="0">
                    <a:solidFill>
                      <a:schemeClr val="bg1"/>
                    </a:solidFill>
                    <a:latin typeface="Arial Narrow" pitchFamily="34" charset="0"/>
                  </a:rPr>
                  <a:t>CO</a:t>
                </a:r>
                <a:r>
                  <a:rPr lang="en-US" sz="2800" b="1" baseline="-25000" dirty="0">
                    <a:solidFill>
                      <a:schemeClr val="bg1"/>
                    </a:solidFill>
                    <a:latin typeface="Arial Narrow" pitchFamily="34" charset="0"/>
                  </a:rPr>
                  <a:t>2</a:t>
                </a:r>
                <a:r>
                  <a:rPr lang="en-US" sz="2800" b="1" dirty="0">
                    <a:solidFill>
                      <a:schemeClr val="bg1"/>
                    </a:solidFill>
                    <a:latin typeface="Arial Narrow" pitchFamily="34" charset="0"/>
                  </a:rPr>
                  <a:t>(g)</a:t>
                </a:r>
              </a:p>
            </p:txBody>
          </p:sp>
          <p:sp>
            <p:nvSpPr>
              <p:cNvPr id="31771" name="Line 18"/>
              <p:cNvSpPr>
                <a:spLocks noChangeShapeType="1"/>
              </p:cNvSpPr>
              <p:nvPr/>
            </p:nvSpPr>
            <p:spPr bwMode="auto">
              <a:xfrm>
                <a:off x="4302" y="1969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800" b="1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4868870" y="2019300"/>
              <a:ext cx="3521078" cy="523875"/>
              <a:chOff x="2994" y="2070"/>
              <a:chExt cx="2218" cy="330"/>
            </a:xfrm>
          </p:grpSpPr>
          <p:sp>
            <p:nvSpPr>
              <p:cNvPr id="31768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070"/>
                <a:ext cx="221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 Narrow" pitchFamily="34" charset="0"/>
                  </a:rPr>
                  <a:t>CO(g) + 1/</a:t>
                </a:r>
                <a:r>
                  <a:rPr lang="en-US" sz="2800" b="1" dirty="0" err="1">
                    <a:solidFill>
                      <a:schemeClr val="bg1"/>
                    </a:solidFill>
                    <a:latin typeface="Arial Narrow" pitchFamily="34" charset="0"/>
                  </a:rPr>
                  <a:t>2O</a:t>
                </a:r>
                <a:r>
                  <a:rPr lang="en-US" sz="2800" b="1" baseline="-25000" dirty="0" err="1">
                    <a:solidFill>
                      <a:schemeClr val="bg1"/>
                    </a:solidFill>
                    <a:latin typeface="Arial Narrow" pitchFamily="34" charset="0"/>
                  </a:rPr>
                  <a:t>2</a:t>
                </a:r>
                <a:r>
                  <a:rPr lang="en-US" sz="2800" b="1" dirty="0">
                    <a:solidFill>
                      <a:schemeClr val="bg1"/>
                    </a:solidFill>
                    <a:latin typeface="Arial Narrow" pitchFamily="34" charset="0"/>
                  </a:rPr>
                  <a:t>(g)          </a:t>
                </a:r>
                <a:r>
                  <a:rPr lang="en-US" sz="28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      CO</a:t>
                </a:r>
                <a:r>
                  <a:rPr lang="en-US" sz="2800" b="1" baseline="-25000" dirty="0" smtClean="0">
                    <a:solidFill>
                      <a:schemeClr val="bg1"/>
                    </a:solidFill>
                    <a:latin typeface="Arial Narrow" pitchFamily="34" charset="0"/>
                  </a:rPr>
                  <a:t>2</a:t>
                </a:r>
                <a:r>
                  <a:rPr lang="en-US" sz="28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(g</a:t>
                </a:r>
                <a:r>
                  <a:rPr lang="en-US" sz="2800" b="1" dirty="0">
                    <a:solidFill>
                      <a:schemeClr val="bg1"/>
                    </a:solidFill>
                    <a:latin typeface="Arial Narrow" pitchFamily="34" charset="0"/>
                  </a:rPr>
                  <a:t>)</a:t>
                </a:r>
              </a:p>
            </p:txBody>
          </p:sp>
          <p:sp>
            <p:nvSpPr>
              <p:cNvPr id="31769" name="Line 19"/>
              <p:cNvSpPr>
                <a:spLocks noChangeShapeType="1"/>
              </p:cNvSpPr>
              <p:nvPr/>
            </p:nvSpPr>
            <p:spPr bwMode="auto">
              <a:xfrm>
                <a:off x="4308" y="2305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800" b="1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31766" name="Text Box 14"/>
            <p:cNvSpPr txBox="1">
              <a:spLocks noChangeArrowheads="1"/>
            </p:cNvSpPr>
            <p:nvPr/>
          </p:nvSpPr>
          <p:spPr bwMode="auto">
            <a:xfrm>
              <a:off x="4868865" y="2514600"/>
              <a:ext cx="384985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C(graphite) + 1/</a:t>
              </a:r>
              <a:r>
                <a:rPr lang="en-US" sz="2800" b="1" dirty="0" err="1">
                  <a:solidFill>
                    <a:schemeClr val="bg1"/>
                  </a:solidFill>
                  <a:latin typeface="Arial Narrow" pitchFamily="34" charset="0"/>
                </a:rPr>
                <a:t>2O</a:t>
              </a:r>
              <a:r>
                <a:rPr lang="en-US" sz="2800" b="1" baseline="-25000" dirty="0" err="1">
                  <a:solidFill>
                    <a:schemeClr val="bg1"/>
                  </a:solidFill>
                  <a:latin typeface="Arial Narrow" pitchFamily="34" charset="0"/>
                </a:rPr>
                <a:t>2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(g</a:t>
              </a:r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</a:rPr>
                <a:t>) </a:t>
              </a:r>
              <a:r>
                <a:rPr lang="en-US" sz="2800" b="1" dirty="0" smtClean="0">
                  <a:solidFill>
                    <a:srgbClr val="FFC000"/>
                  </a:solidFill>
                  <a:latin typeface="Arial Narrow" pitchFamily="34" charset="0"/>
                  <a:sym typeface="Symbol"/>
                </a:rPr>
                <a:t></a:t>
              </a:r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</a:rPr>
                <a:t>  CO(g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)  ?</a:t>
              </a:r>
            </a:p>
          </p:txBody>
        </p:sp>
      </p:grpSp>
      <p:pic>
        <p:nvPicPr>
          <p:cNvPr id="35846" name="Picture 2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51644" y="1317400"/>
            <a:ext cx="3699326" cy="5068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088431" y="3627211"/>
            <a:ext cx="5283200" cy="1514475"/>
            <a:chOff x="5013326" y="3641725"/>
            <a:chExt cx="3962400" cy="1514475"/>
          </a:xfrm>
        </p:grpSpPr>
        <p:sp>
          <p:nvSpPr>
            <p:cNvPr id="31761" name="Text Box 6"/>
            <p:cNvSpPr txBox="1">
              <a:spLocks noChangeArrowheads="1"/>
            </p:cNvSpPr>
            <p:nvPr/>
          </p:nvSpPr>
          <p:spPr bwMode="auto">
            <a:xfrm>
              <a:off x="5021265" y="3641725"/>
              <a:ext cx="37356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C(graphite) + </a:t>
              </a:r>
              <a:r>
                <a:rPr lang="en-US" sz="2800" b="1" dirty="0" err="1">
                  <a:solidFill>
                    <a:schemeClr val="bg1"/>
                  </a:solidFill>
                  <a:latin typeface="Arial Narrow" pitchFamily="34" charset="0"/>
                </a:rPr>
                <a:t>O</a:t>
              </a:r>
              <a:r>
                <a:rPr lang="en-US" sz="2800" b="1" baseline="-25000" dirty="0" err="1">
                  <a:solidFill>
                    <a:schemeClr val="bg1"/>
                  </a:solidFill>
                  <a:latin typeface="Arial Narrow" pitchFamily="34" charset="0"/>
                </a:rPr>
                <a:t>2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(g) </a:t>
              </a:r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</a:rPr>
                <a:t>     </a:t>
              </a:r>
              <a:r>
                <a:rPr lang="en-US" sz="2800" b="1" dirty="0" smtClean="0">
                  <a:solidFill>
                    <a:srgbClr val="FFC000"/>
                  </a:solidFill>
                  <a:latin typeface="Arial Narrow" pitchFamily="34" charset="0"/>
                  <a:sym typeface="Symbol"/>
                </a:rPr>
                <a:t></a:t>
              </a:r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</a:rPr>
                <a:t>    CO</a:t>
              </a:r>
              <a:r>
                <a:rPr lang="en-US" sz="2800" b="1" baseline="-25000" dirty="0" smtClean="0">
                  <a:solidFill>
                    <a:schemeClr val="bg1"/>
                  </a:solidFill>
                  <a:latin typeface="Arial Narrow" pitchFamily="34" charset="0"/>
                </a:rPr>
                <a:t>2</a:t>
              </a:r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</a:rPr>
                <a:t>(g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)</a:t>
              </a:r>
            </a:p>
          </p:txBody>
        </p:sp>
        <p:sp>
          <p:nvSpPr>
            <p:cNvPr id="31759" name="Text Box 10"/>
            <p:cNvSpPr txBox="1">
              <a:spLocks noChangeArrowheads="1"/>
            </p:cNvSpPr>
            <p:nvPr/>
          </p:nvSpPr>
          <p:spPr bwMode="auto">
            <a:xfrm>
              <a:off x="5021269" y="4117975"/>
              <a:ext cx="366951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+ CO</a:t>
              </a:r>
              <a:r>
                <a:rPr lang="en-US" sz="2800" b="1" baseline="-25000" dirty="0">
                  <a:solidFill>
                    <a:schemeClr val="bg1"/>
                  </a:solidFill>
                  <a:latin typeface="Arial Narrow" pitchFamily="34" charset="0"/>
                </a:rPr>
                <a:t>2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(g) </a:t>
              </a:r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</a:rPr>
                <a:t>    </a:t>
              </a:r>
              <a:r>
                <a:rPr lang="en-US" sz="2800" b="1" dirty="0" smtClean="0">
                  <a:solidFill>
                    <a:srgbClr val="FFC000"/>
                  </a:solidFill>
                  <a:latin typeface="Arial Narrow" pitchFamily="34" charset="0"/>
                  <a:sym typeface="Symbol"/>
                </a:rPr>
                <a:t></a:t>
              </a:r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</a:rPr>
                <a:t>     CO(g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) + 1/</a:t>
              </a:r>
              <a:r>
                <a:rPr lang="en-US" sz="2800" b="1" dirty="0" err="1">
                  <a:solidFill>
                    <a:schemeClr val="bg1"/>
                  </a:solidFill>
                  <a:latin typeface="Arial Narrow" pitchFamily="34" charset="0"/>
                </a:rPr>
                <a:t>2O</a:t>
              </a:r>
              <a:r>
                <a:rPr lang="en-US" sz="2800" b="1" baseline="-25000" dirty="0" err="1">
                  <a:solidFill>
                    <a:schemeClr val="bg1"/>
                  </a:solidFill>
                  <a:latin typeface="Arial Narrow" pitchFamily="34" charset="0"/>
                </a:rPr>
                <a:t>2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 (g)</a:t>
              </a:r>
            </a:p>
          </p:txBody>
        </p: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5013326" y="4584700"/>
              <a:ext cx="3962400" cy="571500"/>
              <a:chOff x="2989" y="2352"/>
              <a:chExt cx="2496" cy="360"/>
            </a:xfrm>
          </p:grpSpPr>
          <p:sp>
            <p:nvSpPr>
              <p:cNvPr id="31756" name="Text Box 14"/>
              <p:cNvSpPr txBox="1">
                <a:spLocks noChangeArrowheads="1"/>
              </p:cNvSpPr>
              <p:nvPr/>
            </p:nvSpPr>
            <p:spPr bwMode="auto">
              <a:xfrm>
                <a:off x="2994" y="2382"/>
                <a:ext cx="234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 Narrow" pitchFamily="34" charset="0"/>
                  </a:rPr>
                  <a:t>C(graphite) + 1/</a:t>
                </a:r>
                <a:r>
                  <a:rPr lang="en-US" sz="2800" b="1" dirty="0" err="1">
                    <a:solidFill>
                      <a:schemeClr val="bg1"/>
                    </a:solidFill>
                    <a:latin typeface="Arial Narrow" pitchFamily="34" charset="0"/>
                  </a:rPr>
                  <a:t>2O</a:t>
                </a:r>
                <a:r>
                  <a:rPr lang="en-US" sz="2800" b="1" baseline="-25000" dirty="0" err="1">
                    <a:solidFill>
                      <a:schemeClr val="bg1"/>
                    </a:solidFill>
                    <a:latin typeface="Arial Narrow" pitchFamily="34" charset="0"/>
                  </a:rPr>
                  <a:t>2</a:t>
                </a:r>
                <a:r>
                  <a:rPr lang="en-US" sz="2800" b="1" dirty="0">
                    <a:solidFill>
                      <a:schemeClr val="bg1"/>
                    </a:solidFill>
                    <a:latin typeface="Arial Narrow" pitchFamily="34" charset="0"/>
                  </a:rPr>
                  <a:t>(g) </a:t>
                </a:r>
                <a:r>
                  <a:rPr lang="en-US" sz="2800" b="1" dirty="0" smtClean="0">
                    <a:solidFill>
                      <a:srgbClr val="FFC000"/>
                    </a:solidFill>
                    <a:latin typeface="Arial Narrow" pitchFamily="34" charset="0"/>
                    <a:sym typeface="Symbol"/>
                  </a:rPr>
                  <a:t></a:t>
                </a:r>
                <a:r>
                  <a:rPr lang="en-US" sz="28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     CO(g</a:t>
                </a:r>
                <a:r>
                  <a:rPr lang="en-US" sz="2800" b="1" dirty="0">
                    <a:solidFill>
                      <a:schemeClr val="bg1"/>
                    </a:solidFill>
                    <a:latin typeface="Arial Narrow" pitchFamily="34" charset="0"/>
                  </a:rPr>
                  <a:t>)</a:t>
                </a:r>
              </a:p>
            </p:txBody>
          </p:sp>
          <p:sp>
            <p:nvSpPr>
              <p:cNvPr id="31757" name="Line 17"/>
              <p:cNvSpPr>
                <a:spLocks noChangeShapeType="1"/>
              </p:cNvSpPr>
              <p:nvPr/>
            </p:nvSpPr>
            <p:spPr bwMode="auto">
              <a:xfrm>
                <a:off x="2989" y="2352"/>
                <a:ext cx="2496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p:grp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7218624" y="5448311"/>
            <a:ext cx="3760838" cy="700440"/>
            <a:chOff x="5486484" y="5410200"/>
            <a:chExt cx="2819323" cy="700747"/>
          </a:xfrm>
        </p:grpSpPr>
        <p:sp>
          <p:nvSpPr>
            <p:cNvPr id="31751" name="Text Box 31"/>
            <p:cNvSpPr txBox="1">
              <a:spLocks noChangeArrowheads="1"/>
            </p:cNvSpPr>
            <p:nvPr/>
          </p:nvSpPr>
          <p:spPr bwMode="auto">
            <a:xfrm>
              <a:off x="5486484" y="5410200"/>
              <a:ext cx="2819323" cy="5234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  <a:sym typeface="Symbol"/>
                </a:rPr>
                <a:t></a:t>
              </a:r>
              <a:r>
                <a:rPr lang="en-US" sz="2800" b="1" dirty="0" err="1" smtClean="0">
                  <a:solidFill>
                    <a:schemeClr val="bg1"/>
                  </a:solidFill>
                  <a:latin typeface="Arial Narrow" pitchFamily="34" charset="0"/>
                </a:rPr>
                <a:t>H</a:t>
              </a:r>
              <a:r>
                <a:rPr lang="en-US" sz="2800" b="1" baseline="30000" dirty="0" err="1" smtClean="0">
                  <a:solidFill>
                    <a:schemeClr val="bg1"/>
                  </a:solidFill>
                  <a:latin typeface="Arial Narrow" pitchFamily="34" charset="0"/>
                </a:rPr>
                <a:t>0</a:t>
              </a:r>
              <a:r>
                <a:rPr lang="en-US" sz="2800" b="1" dirty="0" smtClean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(CO) = − 110.5 kJ/mol</a:t>
              </a:r>
            </a:p>
          </p:txBody>
        </p:sp>
        <p:sp>
          <p:nvSpPr>
            <p:cNvPr id="31752" name="TextBox 27"/>
            <p:cNvSpPr txBox="1">
              <a:spLocks noChangeArrowheads="1"/>
            </p:cNvSpPr>
            <p:nvPr/>
          </p:nvSpPr>
          <p:spPr bwMode="auto">
            <a:xfrm>
              <a:off x="5852174" y="5587497"/>
              <a:ext cx="211739" cy="523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Arial Narrow" pitchFamily="34" charset="0"/>
                </a:rPr>
                <a:t>f</a:t>
              </a:r>
            </a:p>
          </p:txBody>
        </p:sp>
      </p:grpSp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Standard Enthalpy of Formation</a:t>
            </a: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30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From these data, calculate the enthalpy change for the transformation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                                  </a:t>
            </a:r>
            <a:r>
              <a:rPr lang="en-SG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S(rhombic) </a:t>
            </a:r>
            <a:r>
              <a:rPr lang="en-SG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sym typeface="Symbol"/>
              </a:rPr>
              <a:t> </a:t>
            </a:r>
            <a:r>
              <a:rPr lang="en-SG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S(monoclinic)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	S(rhombic)      + 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SG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(g)  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 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SO</a:t>
            </a:r>
            <a:r>
              <a:rPr lang="en-SG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(g) 		 </a:t>
            </a:r>
            <a:r>
              <a:rPr lang="el-GR" sz="2800" b="1" dirty="0" smtClean="0">
                <a:solidFill>
                  <a:schemeClr val="bg1"/>
                </a:solidFill>
                <a:latin typeface="Arial Narrow" pitchFamily="34" charset="0"/>
              </a:rPr>
              <a:t>Δ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H°</a:t>
            </a:r>
            <a:r>
              <a:rPr lang="en-SG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 = -2296.06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	S(monoclinic) + 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SG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(g)  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 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SO</a:t>
            </a:r>
            <a:r>
              <a:rPr lang="en-SG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(g) 	       </a:t>
            </a:r>
            <a:r>
              <a:rPr lang="el-GR" sz="2800" b="1" dirty="0" smtClean="0">
                <a:solidFill>
                  <a:schemeClr val="bg1"/>
                </a:solidFill>
                <a:latin typeface="Arial Narrow" pitchFamily="34" charset="0"/>
              </a:rPr>
              <a:t>Δ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H°</a:t>
            </a:r>
            <a:r>
              <a:rPr lang="en-SG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 = -2296.36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(Monoclinic and rhombic are different allotropic forms of elemental 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sulfur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)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    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      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S(rhombic)     + 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SG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(g)  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 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SO</a:t>
            </a:r>
            <a:r>
              <a:rPr lang="en-SG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(g) 		 </a:t>
            </a:r>
            <a:r>
              <a:rPr lang="el-GR" sz="2800" b="1" dirty="0" smtClean="0">
                <a:solidFill>
                  <a:schemeClr val="bg1"/>
                </a:solidFill>
                <a:latin typeface="Arial Narrow" pitchFamily="34" charset="0"/>
              </a:rPr>
              <a:t>Δ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H°</a:t>
            </a:r>
            <a:r>
              <a:rPr lang="en-SG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 =  -2296.06 kJ/mol</a:t>
            </a:r>
            <a:endParaRPr lang="en-US" sz="2800" b="1" dirty="0" smtClean="0">
              <a:solidFill>
                <a:schemeClr val="bg1"/>
              </a:solidFill>
              <a:latin typeface="Arial Narrow" pitchFamily="34" charset="0"/>
              <a:sym typeface="Symbol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      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SO</a:t>
            </a:r>
            <a:r>
              <a:rPr lang="en-SG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(g) 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 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S(monoclinic) + 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SG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(g)         </a:t>
            </a:r>
            <a:r>
              <a:rPr lang="el-GR" sz="2800" b="1" dirty="0" smtClean="0">
                <a:solidFill>
                  <a:schemeClr val="bg1"/>
                </a:solidFill>
                <a:latin typeface="Arial Narrow" pitchFamily="34" charset="0"/>
              </a:rPr>
              <a:t>Δ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H°</a:t>
            </a:r>
            <a:r>
              <a:rPr lang="en-SG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 =   2296.36 kJ/mol</a:t>
            </a:r>
            <a:endParaRPr lang="pt-BR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SG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S(rhombic)     </a:t>
            </a:r>
            <a:r>
              <a:rPr lang="en-SG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sym typeface="Symbol"/>
              </a:rPr>
              <a:t>   </a:t>
            </a:r>
            <a:r>
              <a:rPr lang="en-SG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S(monoclinic)        </a:t>
            </a:r>
            <a:r>
              <a:rPr lang="el-GR" sz="2800" b="1" dirty="0" smtClean="0">
                <a:solidFill>
                  <a:schemeClr val="bg1"/>
                </a:solidFill>
                <a:latin typeface="Arial Narrow" pitchFamily="34" charset="0"/>
              </a:rPr>
              <a:t>Δ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H°</a:t>
            </a:r>
            <a:r>
              <a:rPr lang="en-SG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 =        0.30 kJ/mol</a:t>
            </a: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Class Work</a:t>
            </a: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546243" y="5068457"/>
            <a:ext cx="9278694" cy="531813"/>
            <a:chOff x="131" y="3265"/>
            <a:chExt cx="5581" cy="335"/>
          </a:xfrm>
        </p:grpSpPr>
        <p:sp>
          <p:nvSpPr>
            <p:cNvPr id="6" name="Line 50"/>
            <p:cNvSpPr>
              <a:spLocks noChangeShapeType="1"/>
            </p:cNvSpPr>
            <p:nvPr/>
          </p:nvSpPr>
          <p:spPr bwMode="auto">
            <a:xfrm>
              <a:off x="192" y="3600"/>
              <a:ext cx="55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7" name="Text Box 51"/>
            <p:cNvSpPr txBox="1">
              <a:spLocks noChangeArrowheads="1"/>
            </p:cNvSpPr>
            <p:nvPr/>
          </p:nvSpPr>
          <p:spPr bwMode="auto">
            <a:xfrm>
              <a:off x="131" y="3265"/>
              <a:ext cx="2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FFC000"/>
                  </a:solidFill>
                  <a:latin typeface="Arial Narrow" pitchFamily="34" charset="0"/>
                </a:rPr>
                <a:t>(+)</a:t>
              </a:r>
              <a:endParaRPr lang="en-US" sz="2400" b="1" dirty="0"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 flipV="1">
            <a:off x="3365770" y="4357983"/>
            <a:ext cx="525294" cy="4280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41132" y="4977310"/>
            <a:ext cx="525294" cy="4280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43855" y="4413107"/>
            <a:ext cx="525294" cy="4280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61353" y="4938400"/>
            <a:ext cx="525294" cy="4280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31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Calculate the standard enthalpy of formation of </a:t>
            </a:r>
            <a:r>
              <a:rPr lang="en-US" sz="28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CS</a:t>
            </a:r>
            <a:r>
              <a:rPr lang="en-US" sz="28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l</a:t>
            </a: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) given that: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C(graphite) +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   		       CO</a:t>
            </a:r>
            <a:r>
              <a:rPr lang="en-US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= -393.5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S(rhombic) +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    		     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SO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= -296.1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CS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l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+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3O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           CO</a:t>
            </a:r>
            <a:r>
              <a:rPr lang="en-US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+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2SO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= -1072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1. Write the formation reaction for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CS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    C(graphite) +	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2S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(rhombic)   	     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CS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l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Problem</a:t>
            </a:r>
            <a:endParaRPr lang="en-SG" sz="6000" b="1" dirty="0" smtClean="0">
              <a:ln>
                <a:solidFill>
                  <a:srgbClr val="92D050"/>
                </a:solidFill>
              </a:ln>
              <a:solidFill>
                <a:srgbClr val="4E6D37"/>
              </a:solidFill>
              <a:latin typeface="Abadi MT Condensed Extra Bold" pitchFamily="34" charset="0"/>
            </a:endParaRP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>
            <a:off x="4116827" y="1983058"/>
            <a:ext cx="101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7605221" y="1829106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chemeClr val="bg1"/>
                </a:solidFill>
                <a:latin typeface="Arial Narrow" pitchFamily="34" charset="0"/>
              </a:rPr>
              <a:t>rxn</a:t>
            </a:r>
            <a:endParaRPr lang="en-US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4171950" y="2523348"/>
            <a:ext cx="101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7601981" y="2390061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chemeClr val="bg1"/>
                </a:solidFill>
                <a:latin typeface="Arial Narrow" pitchFamily="34" charset="0"/>
              </a:rPr>
              <a:t>rxn</a:t>
            </a:r>
            <a:endParaRPr lang="en-US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>
            <a:off x="3254325" y="3027153"/>
            <a:ext cx="101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7618196" y="2989926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endParaRPr lang="en-US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0" name="Line 25"/>
          <p:cNvSpPr>
            <a:spLocks noChangeShapeType="1"/>
          </p:cNvSpPr>
          <p:nvPr/>
        </p:nvSpPr>
        <p:spPr bwMode="auto">
          <a:xfrm>
            <a:off x="5257208" y="5255946"/>
            <a:ext cx="914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32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C(graphite) +	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2S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(rhombic)   	     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CS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l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2. Add the given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rxns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so that the result is the desired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C(graphite)   +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  		    CO</a:t>
            </a:r>
            <a:r>
              <a:rPr lang="en-US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          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= -393.5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S(rhombic) +  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             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SO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          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= -296.1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       CO</a:t>
            </a:r>
            <a:r>
              <a:rPr lang="en-US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+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2SO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       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CS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l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+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3O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= +1072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</a:t>
            </a:r>
            <a:endParaRPr lang="en-US" sz="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C(graphite) +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2S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(rhombic)           		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CS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l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US" sz="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= -393.5 + (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2x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-296.1) + 1072 = </a:t>
            </a: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86.3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725269" y="3979807"/>
            <a:ext cx="10380881" cy="647700"/>
            <a:chOff x="192" y="3192"/>
            <a:chExt cx="5520" cy="408"/>
          </a:xfrm>
        </p:grpSpPr>
        <p:sp>
          <p:nvSpPr>
            <p:cNvPr id="31778" name="Line 50"/>
            <p:cNvSpPr>
              <a:spLocks noChangeShapeType="1"/>
            </p:cNvSpPr>
            <p:nvPr/>
          </p:nvSpPr>
          <p:spPr bwMode="auto">
            <a:xfrm>
              <a:off x="192" y="3600"/>
              <a:ext cx="55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31779" name="Text Box 51"/>
            <p:cNvSpPr txBox="1">
              <a:spLocks noChangeArrowheads="1"/>
            </p:cNvSpPr>
            <p:nvPr/>
          </p:nvSpPr>
          <p:spPr bwMode="auto">
            <a:xfrm>
              <a:off x="347" y="3192"/>
              <a:ext cx="2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FFC000"/>
                  </a:solidFill>
                  <a:latin typeface="Arial Narrow" pitchFamily="34" charset="0"/>
                </a:rPr>
                <a:t>(+)</a:t>
              </a:r>
              <a:endParaRPr lang="en-US" sz="2400" b="1" dirty="0"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</p:grpSp>
      <p:sp>
        <p:nvSpPr>
          <p:cNvPr id="20538" name="Line 58"/>
          <p:cNvSpPr>
            <a:spLocks noChangeShapeType="1"/>
          </p:cNvSpPr>
          <p:nvPr/>
        </p:nvSpPr>
        <p:spPr bwMode="auto">
          <a:xfrm>
            <a:off x="3122038" y="2836801"/>
            <a:ext cx="508000" cy="3810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 sz="2400" b="1">
              <a:ln>
                <a:solidFill>
                  <a:srgbClr val="FFC000"/>
                </a:solidFill>
              </a:ln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Problem (</a:t>
            </a:r>
            <a:r>
              <a:rPr lang="en-SG" sz="6000" b="1" dirty="0" err="1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cont</a:t>
            </a:r>
            <a:r>
              <a:rPr lang="en-SG" sz="6000" b="1" baseline="30000" dirty="0" err="1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d</a:t>
            </a: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)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8236057" y="2998623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endParaRPr lang="en-US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234119" y="3544543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endParaRPr lang="en-US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>
            <a:off x="4193578" y="3041212"/>
            <a:ext cx="101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8248307" y="4133679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endParaRPr lang="en-US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250728" y="3593662"/>
            <a:ext cx="101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4345978" y="4165162"/>
            <a:ext cx="101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787400" y="3294006"/>
            <a:ext cx="527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latin typeface="Arial Narrow" pitchFamily="34" charset="0"/>
            </a:endParaRPr>
          </a:p>
        </p:txBody>
      </p:sp>
      <p:sp>
        <p:nvSpPr>
          <p:cNvPr id="38" name="Text Box 51"/>
          <p:cNvSpPr txBox="1">
            <a:spLocks noChangeArrowheads="1"/>
          </p:cNvSpPr>
          <p:nvPr/>
        </p:nvSpPr>
        <p:spPr bwMode="auto">
          <a:xfrm>
            <a:off x="2921000" y="3310905"/>
            <a:ext cx="527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latin typeface="Arial Narrow" pitchFamily="34" charset="0"/>
            </a:endParaRPr>
          </a:p>
        </p:txBody>
      </p: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5302250" y="3310905"/>
            <a:ext cx="527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 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latin typeface="Arial Narrow" pitchFamily="34" charset="0"/>
            </a:endParaRPr>
          </a:p>
        </p:txBody>
      </p:sp>
      <p:sp>
        <p:nvSpPr>
          <p:cNvPr id="40" name="Text Box 51"/>
          <p:cNvSpPr txBox="1">
            <a:spLocks noChangeArrowheads="1"/>
          </p:cNvSpPr>
          <p:nvPr/>
        </p:nvSpPr>
        <p:spPr bwMode="auto">
          <a:xfrm>
            <a:off x="10761453" y="3314853"/>
            <a:ext cx="781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X 2 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latin typeface="Arial Narrow" pitchFamily="34" charset="0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4574578" y="5231962"/>
            <a:ext cx="101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chemeClr val="bg1"/>
              </a:solidFill>
              <a:latin typeface="Arial Narrow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029200" y="1333500"/>
            <a:ext cx="647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58"/>
          <p:cNvSpPr>
            <a:spLocks noChangeShapeType="1"/>
          </p:cNvSpPr>
          <p:nvPr/>
        </p:nvSpPr>
        <p:spPr bwMode="auto">
          <a:xfrm>
            <a:off x="6779638" y="4036951"/>
            <a:ext cx="508000" cy="3810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 sz="2400" b="1">
              <a:ln>
                <a:solidFill>
                  <a:srgbClr val="FFC000"/>
                </a:solidFill>
              </a:ln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8" name="Line 58"/>
          <p:cNvSpPr>
            <a:spLocks noChangeShapeType="1"/>
          </p:cNvSpPr>
          <p:nvPr/>
        </p:nvSpPr>
        <p:spPr bwMode="auto">
          <a:xfrm>
            <a:off x="3045838" y="3446401"/>
            <a:ext cx="508000" cy="3810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 sz="2400" b="1">
              <a:ln>
                <a:solidFill>
                  <a:srgbClr val="FFC000"/>
                </a:solidFill>
              </a:ln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9" name="Line 58"/>
          <p:cNvSpPr>
            <a:spLocks noChangeShapeType="1"/>
          </p:cNvSpPr>
          <p:nvPr/>
        </p:nvSpPr>
        <p:spPr bwMode="auto">
          <a:xfrm>
            <a:off x="5636638" y="2874901"/>
            <a:ext cx="508000" cy="3810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 sz="2400" b="1">
              <a:ln>
                <a:solidFill>
                  <a:srgbClr val="FFC000"/>
                </a:solidFill>
              </a:ln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0" name="Line 58"/>
          <p:cNvSpPr>
            <a:spLocks noChangeShapeType="1"/>
          </p:cNvSpPr>
          <p:nvPr/>
        </p:nvSpPr>
        <p:spPr bwMode="auto">
          <a:xfrm>
            <a:off x="1674238" y="3960751"/>
            <a:ext cx="508000" cy="3810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 sz="2400" b="1">
              <a:ln>
                <a:solidFill>
                  <a:srgbClr val="FFC000"/>
                </a:solidFill>
              </a:ln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1" name="Line 58"/>
          <p:cNvSpPr>
            <a:spLocks noChangeShapeType="1"/>
          </p:cNvSpPr>
          <p:nvPr/>
        </p:nvSpPr>
        <p:spPr bwMode="auto">
          <a:xfrm>
            <a:off x="3179188" y="3979801"/>
            <a:ext cx="508000" cy="3810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 sz="2400" b="1">
              <a:ln>
                <a:solidFill>
                  <a:srgbClr val="FFC000"/>
                </a:solidFill>
              </a:ln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5408038" y="3370200"/>
            <a:ext cx="687962" cy="382649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 sz="2400" b="1">
              <a:ln>
                <a:solidFill>
                  <a:srgbClr val="FFC000"/>
                </a:solidFill>
              </a:ln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1333157" y="6000579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endParaRPr lang="en-US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33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8" grpId="0" animBg="1"/>
      <p:bldP spid="37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Benzene (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C</a:t>
            </a:r>
            <a:r>
              <a:rPr lang="en-SG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6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SG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6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) burns in air to produce carbon dioxide and liquid water.  How much heat is released per mole of benzene combusted?  The standard enthalpy of formation of benzene, water and CO</a:t>
            </a:r>
            <a:r>
              <a:rPr lang="en-SG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</a:rPr>
              <a:t> is 49.04 kJ/mol, -187.6 kJ/mol and -393.5 kJ/mol respectively.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    </a:t>
            </a:r>
            <a:r>
              <a:rPr lang="pt-BR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2C</a:t>
            </a:r>
            <a:r>
              <a:rPr lang="pt-BR" sz="2800" b="1" baseline="-2500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6</a:t>
            </a:r>
            <a:r>
              <a:rPr lang="pt-BR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H</a:t>
            </a:r>
            <a:r>
              <a:rPr lang="pt-BR" sz="2800" b="1" baseline="-2500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6</a:t>
            </a:r>
            <a:r>
              <a:rPr lang="pt-BR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(l) + 15O</a:t>
            </a:r>
            <a:r>
              <a:rPr lang="pt-BR" sz="2800" b="1" baseline="-2500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</a:t>
            </a:r>
            <a:r>
              <a:rPr lang="pt-BR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(g)             12CO</a:t>
            </a:r>
            <a:r>
              <a:rPr lang="pt-BR" sz="2800" b="1" baseline="-2500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</a:t>
            </a:r>
            <a:r>
              <a:rPr lang="pt-BR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(g) + 6H</a:t>
            </a:r>
            <a:r>
              <a:rPr lang="pt-BR" sz="2800" b="1" baseline="-2500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</a:t>
            </a:r>
            <a:r>
              <a:rPr lang="pt-BR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O (l)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    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     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baseline="300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r>
              <a:rPr lang="en-US" sz="2800" b="1" baseline="300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=</a:t>
            </a:r>
            <a:r>
              <a:rPr lang="en-US" sz="2800" b="1" baseline="30000" dirty="0" smtClean="0">
                <a:solidFill>
                  <a:schemeClr val="bg1"/>
                </a:solidFill>
                <a:latin typeface="Arial Narrow" pitchFamily="34" charset="0"/>
              </a:rPr>
              <a:t>   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</a:t>
            </a:r>
            <a:r>
              <a:rPr lang="en-US" sz="2800" b="1" baseline="300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n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f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(products) -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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m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f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(reactants)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     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baseline="300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r>
              <a:rPr lang="en-US" sz="2800" b="1" baseline="300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=  [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12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 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f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(CO</a:t>
            </a:r>
            <a:r>
              <a:rPr lang="en-US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) + 6 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f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(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2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O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)] – [ 2 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f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 (</a:t>
            </a:r>
            <a:r>
              <a:rPr lang="pt-BR" sz="2800" b="1" dirty="0" smtClean="0">
                <a:solidFill>
                  <a:schemeClr val="bg1"/>
                </a:solidFill>
                <a:latin typeface="Arial Narrow" pitchFamily="34" charset="0"/>
              </a:rPr>
              <a:t>C</a:t>
            </a:r>
            <a:r>
              <a:rPr lang="pt-BR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6</a:t>
            </a:r>
            <a:r>
              <a:rPr lang="pt-BR" sz="2800" b="1" dirty="0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pt-BR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6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)]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     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baseline="300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r>
              <a:rPr lang="en-US" sz="2800" b="1" baseline="300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=  [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12 x – 393.5 + 6 x -187.6] – [2 x 49.04] = - 5946 KJ</a:t>
            </a:r>
            <a:r>
              <a:rPr lang="en-US" sz="2800" b="1" baseline="30000" dirty="0" smtClean="0">
                <a:solidFill>
                  <a:schemeClr val="bg1"/>
                </a:solidFill>
                <a:latin typeface="Arial Narrow" pitchFamily="34" charset="0"/>
              </a:rPr>
              <a:t>                                    </a:t>
            </a: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pt-BR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   Heat  released per mole of benzene = ( -5946 KJ) / 2 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                                                                  = - 2973 KJ/mol </a:t>
            </a:r>
            <a:r>
              <a:rPr lang="en-SG" sz="28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C</a:t>
            </a:r>
            <a:r>
              <a:rPr lang="en-SG" sz="28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6</a:t>
            </a:r>
            <a:r>
              <a:rPr lang="en-SG" sz="28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H</a:t>
            </a:r>
            <a:r>
              <a:rPr lang="en-SG" sz="28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6</a:t>
            </a:r>
            <a:endParaRPr lang="pt-BR" sz="2800" b="1" dirty="0" smtClean="0">
              <a:ln>
                <a:solidFill>
                  <a:sysClr val="windowText" lastClr="000000"/>
                </a:solidFill>
              </a:ln>
              <a:solidFill>
                <a:srgbClr val="00B050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pt-BR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Problem</a:t>
            </a:r>
            <a:endParaRPr lang="en-SG" sz="6000" b="1" dirty="0" smtClean="0">
              <a:ln>
                <a:solidFill>
                  <a:srgbClr val="92D050"/>
                </a:solidFill>
              </a:ln>
              <a:solidFill>
                <a:srgbClr val="4E6D37"/>
              </a:solidFill>
              <a:latin typeface="Abadi MT Condensed Extra Bold" pitchFamily="34" charset="0"/>
            </a:endParaRPr>
          </a:p>
        </p:txBody>
      </p:sp>
      <p:sp>
        <p:nvSpPr>
          <p:cNvPr id="70" name="Line 25"/>
          <p:cNvSpPr>
            <a:spLocks noChangeShapeType="1"/>
          </p:cNvSpPr>
          <p:nvPr/>
        </p:nvSpPr>
        <p:spPr bwMode="auto">
          <a:xfrm>
            <a:off x="3798066" y="3193683"/>
            <a:ext cx="914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34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2"/>
          <p:cNvSpPr txBox="1">
            <a:spLocks/>
          </p:cNvSpPr>
          <p:nvPr/>
        </p:nvSpPr>
        <p:spPr>
          <a:xfrm>
            <a:off x="609600" y="1044727"/>
            <a:ext cx="1135380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Calculate the standard enthalpy of formation of </a:t>
            </a:r>
            <a:r>
              <a:rPr lang="en-US" sz="28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C</a:t>
            </a:r>
            <a:r>
              <a:rPr lang="en-US" sz="28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</a:t>
            </a:r>
            <a:r>
              <a:rPr lang="en-US" sz="28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H</a:t>
            </a:r>
            <a:r>
              <a:rPr lang="en-US" sz="28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from its elements: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       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2C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(graphite) +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         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C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The equations for  each step and  the corresponding enthalpy changes are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(a)  C(graphite) +     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   	    CO</a:t>
            </a:r>
            <a:r>
              <a:rPr lang="en-US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               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= -393.5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(b)          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+  1/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2O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    	  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US" sz="2800" b="1" baseline="-250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l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                 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= -285.8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(c)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2C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(g)     +   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5O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           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4CO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+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2H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(</a:t>
            </a:r>
            <a:r>
              <a:rPr lang="en-US" sz="2800" b="1" i="1" dirty="0" smtClean="0">
                <a:solidFill>
                  <a:schemeClr val="bg1"/>
                </a:solidFill>
                <a:latin typeface="Arial Narrow" pitchFamily="34" charset="0"/>
              </a:rPr>
              <a:t>l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)  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30000" dirty="0" err="1" smtClean="0">
                <a:solidFill>
                  <a:schemeClr val="bg1"/>
                </a:solidFill>
                <a:latin typeface="Arial Narrow" pitchFamily="34" charset="0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= -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2598.8kJ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       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ax4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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 4C(graphite) +    4O</a:t>
            </a:r>
            <a:r>
              <a:rPr lang="en-US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(</a:t>
            </a:r>
            <a:r>
              <a:rPr lang="en-US" sz="24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g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)        	    4CO</a:t>
            </a:r>
            <a:r>
              <a:rPr lang="en-US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(</a:t>
            </a:r>
            <a:r>
              <a:rPr lang="en-US" sz="24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g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)                     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H</a:t>
            </a:r>
            <a:r>
              <a:rPr lang="en-US" sz="2400" b="1" baseline="30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0</a:t>
            </a:r>
            <a:r>
              <a:rPr lang="en-US" sz="24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rxn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=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4 x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-393.5 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         cx-1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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4CO</a:t>
            </a:r>
            <a:r>
              <a:rPr lang="en-US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(</a:t>
            </a:r>
            <a:r>
              <a:rPr lang="en-US" sz="24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g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)        + 2H</a:t>
            </a:r>
            <a:r>
              <a:rPr lang="en-US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O (</a:t>
            </a:r>
            <a:r>
              <a:rPr lang="en-US" sz="24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l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)              2C</a:t>
            </a:r>
            <a:r>
              <a:rPr lang="en-US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H</a:t>
            </a:r>
            <a:r>
              <a:rPr lang="en-US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(g) + 5O</a:t>
            </a:r>
            <a:r>
              <a:rPr lang="en-US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(</a:t>
            </a:r>
            <a:r>
              <a:rPr lang="en-US" sz="24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g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)       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H</a:t>
            </a:r>
            <a:r>
              <a:rPr lang="en-US" sz="2400" b="1" baseline="30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0</a:t>
            </a:r>
            <a:r>
              <a:rPr lang="en-US" sz="24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rxn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=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-1x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-2598.8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         bx2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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 2 H</a:t>
            </a:r>
            <a:r>
              <a:rPr lang="en-US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(</a:t>
            </a:r>
            <a:r>
              <a:rPr lang="en-US" sz="24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g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)           +    O</a:t>
            </a:r>
            <a:r>
              <a:rPr lang="en-US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(</a:t>
            </a:r>
            <a:r>
              <a:rPr lang="en-US" sz="24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g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)         	    2H</a:t>
            </a:r>
            <a:r>
              <a:rPr lang="en-US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O</a:t>
            </a:r>
            <a:r>
              <a:rPr lang="en-US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(</a:t>
            </a:r>
            <a:r>
              <a:rPr lang="en-US" sz="24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l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)                        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H</a:t>
            </a:r>
            <a:r>
              <a:rPr lang="en-US" sz="2400" b="1" baseline="30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0</a:t>
            </a:r>
            <a:r>
              <a:rPr lang="en-US" sz="24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rxn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=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2x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-285.8 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                       4C(graphite) +  2H</a:t>
            </a:r>
            <a:r>
              <a:rPr lang="en-US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(</a:t>
            </a:r>
            <a:r>
              <a:rPr lang="en-US" sz="24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g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)               2 C</a:t>
            </a:r>
            <a:r>
              <a:rPr lang="en-US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H</a:t>
            </a:r>
            <a:r>
              <a:rPr lang="en-US" sz="2400" b="1" baseline="-250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(</a:t>
            </a:r>
            <a:r>
              <a:rPr lang="en-US" sz="24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g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)                    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H</a:t>
            </a:r>
            <a:r>
              <a:rPr lang="en-US" sz="2400" b="1" baseline="30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0</a:t>
            </a:r>
            <a:r>
              <a:rPr lang="en-US" sz="24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rxn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=       453.2 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                       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2C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(graphite) +    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H</a:t>
            </a:r>
            <a:r>
              <a:rPr lang="en-US" sz="24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(</a:t>
            </a:r>
            <a:r>
              <a:rPr lang="en-US" sz="24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g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)                  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C</a:t>
            </a:r>
            <a:r>
              <a:rPr lang="en-US" sz="24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H</a:t>
            </a:r>
            <a:r>
              <a:rPr lang="en-US" sz="24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(</a:t>
            </a:r>
            <a:r>
              <a:rPr lang="en-US" sz="24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g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)                       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H</a:t>
            </a:r>
            <a:r>
              <a:rPr lang="en-US" sz="2400" b="1" baseline="30000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0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  =       226.6 kJ/mol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US" sz="28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Problem</a:t>
            </a:r>
            <a:endParaRPr lang="en-SG" sz="6000" b="1" dirty="0" smtClean="0">
              <a:ln>
                <a:solidFill>
                  <a:srgbClr val="92D050"/>
                </a:solidFill>
              </a:ln>
              <a:solidFill>
                <a:srgbClr val="4E6D37"/>
              </a:solidFill>
              <a:latin typeface="Abadi MT Condensed Extra Bold" pitchFamily="34" charset="0"/>
            </a:endParaRP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>
            <a:off x="4859777" y="3029593"/>
            <a:ext cx="101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4876800" y="3588933"/>
            <a:ext cx="101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9158679" y="2878744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endParaRPr lang="en-US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>
            <a:off x="4873575" y="4187988"/>
            <a:ext cx="101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9180296" y="3464961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endParaRPr lang="en-US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0" name="Line 25"/>
          <p:cNvSpPr>
            <a:spLocks noChangeShapeType="1"/>
          </p:cNvSpPr>
          <p:nvPr/>
        </p:nvSpPr>
        <p:spPr bwMode="auto">
          <a:xfrm>
            <a:off x="4733948" y="1863831"/>
            <a:ext cx="914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9199346" y="3998361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chemeClr val="bg1"/>
                </a:solidFill>
                <a:latin typeface="Arial Narrow" pitchFamily="34" charset="0"/>
              </a:rPr>
              <a:t>rxn</a:t>
            </a:r>
            <a:endParaRPr lang="en-US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076700" y="4494585"/>
            <a:ext cx="781050" cy="285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29100" y="5504235"/>
            <a:ext cx="781050" cy="285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143750" y="5085135"/>
            <a:ext cx="781050" cy="285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057650" y="5027985"/>
            <a:ext cx="781050" cy="285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76950" y="5485185"/>
            <a:ext cx="781050" cy="285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000750" y="4513635"/>
            <a:ext cx="781050" cy="285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171700" y="5027985"/>
            <a:ext cx="781050" cy="285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52"/>
          <p:cNvGrpSpPr>
            <a:grpSpLocks/>
          </p:cNvGrpSpPr>
          <p:nvPr/>
        </p:nvGrpSpPr>
        <p:grpSpPr bwMode="auto">
          <a:xfrm>
            <a:off x="-17681" y="5445442"/>
            <a:ext cx="11771531" cy="514350"/>
            <a:chOff x="192" y="3276"/>
            <a:chExt cx="5520" cy="324"/>
          </a:xfrm>
        </p:grpSpPr>
        <p:sp>
          <p:nvSpPr>
            <p:cNvPr id="26" name="Line 50"/>
            <p:cNvSpPr>
              <a:spLocks noChangeShapeType="1"/>
            </p:cNvSpPr>
            <p:nvPr/>
          </p:nvSpPr>
          <p:spPr bwMode="auto">
            <a:xfrm>
              <a:off x="192" y="3600"/>
              <a:ext cx="55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27" name="Text Box 51"/>
            <p:cNvSpPr txBox="1">
              <a:spLocks noChangeArrowheads="1"/>
            </p:cNvSpPr>
            <p:nvPr/>
          </p:nvSpPr>
          <p:spPr bwMode="auto">
            <a:xfrm>
              <a:off x="642" y="3276"/>
              <a:ext cx="2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FFC000"/>
                  </a:solidFill>
                  <a:latin typeface="Arial Narrow" pitchFamily="34" charset="0"/>
                </a:rPr>
                <a:t>(+)</a:t>
              </a:r>
              <a:endParaRPr lang="en-US" sz="2400" b="1" dirty="0"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143500" y="4612695"/>
            <a:ext cx="731520" cy="76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43500" y="5168955"/>
            <a:ext cx="731520" cy="76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58740" y="5755695"/>
            <a:ext cx="731520" cy="76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77790" y="6193845"/>
            <a:ext cx="731520" cy="76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96840" y="6631995"/>
            <a:ext cx="731520" cy="76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9109182" y="6544129"/>
            <a:ext cx="47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rxn</a:t>
            </a:r>
            <a:endParaRPr lang="en-US" b="1" dirty="0">
              <a:ln>
                <a:solidFill>
                  <a:schemeClr val="bg1"/>
                </a:solidFill>
              </a:ln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35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103092"/>
            <a:ext cx="1110343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The enthalpy of solution (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 </a:t>
            </a:r>
            <a:r>
              <a:rPr lang="en-SG" sz="28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H</a:t>
            </a:r>
            <a:r>
              <a:rPr lang="en-SG" sz="2800" b="1" baseline="-25000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soln</a:t>
            </a: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) is the heat generated or absorbed when a certain amount of solute dissolves in a certain amount of solvent.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ysClr val="windowText" lastClr="000000"/>
              </a:solidFill>
              <a:latin typeface="Arial Narrow" pitchFamily="34" charset="0"/>
            </a:endParaRPr>
          </a:p>
          <a:p>
            <a:pPr marL="514350" lvl="0" indent="-514350">
              <a:spcBef>
                <a:spcPts val="1000"/>
              </a:spcBef>
              <a:buClr>
                <a:srgbClr val="FFC000"/>
              </a:buClr>
              <a:buSzPct val="80000"/>
              <a:buFont typeface="+mj-lt"/>
              <a:buAutoNum type="arabicPeriod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Which substance(s) could be used for melting ice?</a:t>
            </a:r>
          </a:p>
          <a:p>
            <a:pPr marL="514350" lvl="0" indent="-514350">
              <a:spcBef>
                <a:spcPts val="1000"/>
              </a:spcBef>
              <a:buClr>
                <a:srgbClr val="FFC000"/>
              </a:buClr>
              <a:buSzPct val="80000"/>
              <a:buFont typeface="+mj-lt"/>
              <a:buAutoNum type="arabicPeriod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Which substance(s) could be used for a cold pack?</a:t>
            </a:r>
          </a:p>
          <a:p>
            <a:pPr marL="514350" lvl="0" indent="-51435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     </a:t>
            </a:r>
          </a:p>
          <a:p>
            <a:pPr marL="514350" lvl="0" indent="-51435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      Given,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ysClr val="windowText" lastClr="000000"/>
              </a:solidFill>
              <a:latin typeface="Arial Narrow" pitchFamily="34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ysClr val="windowText" lastClr="000000"/>
              </a:solidFill>
              <a:latin typeface="Arial Narrow" pitchFamily="34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91970" y="4270442"/>
            <a:ext cx="3583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soln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=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soln</a:t>
            </a:r>
            <a:r>
              <a:rPr lang="en-US" sz="2800" b="1" baseline="-250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rial Narrow" pitchFamily="34" charset="0"/>
              </a:rPr>
              <a:t>- </a:t>
            </a:r>
            <a:r>
              <a:rPr lang="en-US" sz="2800" b="1" dirty="0" err="1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-25000" dirty="0" err="1">
                <a:solidFill>
                  <a:schemeClr val="bg1"/>
                </a:solidFill>
                <a:latin typeface="Arial Narrow" pitchFamily="34" charset="0"/>
              </a:rPr>
              <a:t>components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Enthalpy of Solution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4156" y="2201451"/>
            <a:ext cx="3555623" cy="4072890"/>
            <a:chOff x="4638281" y="4404360"/>
            <a:chExt cx="3555623" cy="407289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641079" y="5238750"/>
              <a:ext cx="3552825" cy="32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4638281" y="4404360"/>
              <a:ext cx="3554677" cy="830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  <a:sym typeface="Symbol"/>
                </a:rPr>
                <a:t>Heats of solution of some Ionic compounds</a:t>
              </a:r>
              <a:endPara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</p:grp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36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rcRect/>
          <a:stretch>
            <a:fillRect/>
          </a:stretch>
        </p:blipFill>
        <p:spPr bwMode="auto">
          <a:xfrm>
            <a:off x="1364342" y="856342"/>
            <a:ext cx="9896059" cy="574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56181" y="6201229"/>
            <a:ext cx="57070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4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4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soln</a:t>
            </a:r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 Narrow" pitchFamily="34" charset="0"/>
              </a:rPr>
              <a:t>= Step 1 + Step 2 = 788 – 784 = 4 kJ/mol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The Solution Process for </a:t>
            </a:r>
            <a:r>
              <a:rPr lang="en-SG" sz="6000" b="1" dirty="0" err="1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NaCl</a:t>
            </a:r>
            <a:endParaRPr lang="en-SG" sz="6000" b="1" dirty="0" smtClean="0">
              <a:ln>
                <a:solidFill>
                  <a:srgbClr val="92D050"/>
                </a:solidFill>
              </a:ln>
              <a:solidFill>
                <a:srgbClr val="4E6D37"/>
              </a:solidFill>
              <a:latin typeface="Abadi MT Condensed Extra Bold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37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4956" y="3023097"/>
            <a:ext cx="8825657" cy="1915647"/>
          </a:xfrm>
        </p:spPr>
        <p:txBody>
          <a:bodyPr/>
          <a:lstStyle/>
          <a:p>
            <a:r>
              <a:rPr lang="en-US" sz="4800" b="1" dirty="0" smtClean="0">
                <a:ln>
                  <a:solidFill>
                    <a:srgbClr val="FFC000"/>
                  </a:solidFill>
                </a:ln>
                <a:solidFill>
                  <a:srgbClr val="00B050"/>
                </a:solidFill>
                <a:latin typeface="Lucida Calligraphy" pitchFamily="66" charset="0"/>
              </a:rPr>
              <a:t>Thank You</a:t>
            </a:r>
            <a:endParaRPr lang="en-US" sz="4800" b="1" dirty="0">
              <a:ln>
                <a:solidFill>
                  <a:srgbClr val="FFC000"/>
                </a:solidFill>
              </a:ln>
              <a:solidFill>
                <a:srgbClr val="00B050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03092"/>
            <a:ext cx="10972800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Almost all chemical reactions absorb or produce (release) energy, generally in the form of </a:t>
            </a:r>
            <a:r>
              <a:rPr lang="en-SG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heat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Heat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is the transfer of thermal energy between two bodies that are at different temperatures 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Temperature is a measure of the thermal energy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i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Thermochemistry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is the study of heat change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    in chemical reactions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When heat is absorbed or released during a process,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   energy is conserved, but it is transferred between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   </a:t>
            </a:r>
            <a:r>
              <a:rPr lang="en-SG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system and surroundings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4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Heat and </a:t>
            </a:r>
            <a:r>
              <a:rPr lang="en-SG" sz="6000" b="1" dirty="0" err="1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Thermochemistry</a:t>
            </a:r>
            <a:endParaRPr lang="en-SG" sz="6000" b="1" dirty="0" smtClean="0">
              <a:ln>
                <a:solidFill>
                  <a:srgbClr val="92D050"/>
                </a:solidFill>
              </a:ln>
              <a:solidFill>
                <a:srgbClr val="4E6D37"/>
              </a:solidFill>
              <a:latin typeface="Abadi MT Condensed Extra Bold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8445" y="2659625"/>
            <a:ext cx="3488755" cy="26887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8421319" y="5321312"/>
            <a:ext cx="38345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This infrared photo shows where energy (heat) leaks through the house. The more red the </a:t>
            </a:r>
            <a:r>
              <a:rPr lang="en-SG" sz="2000" b="1" dirty="0" err="1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color</a:t>
            </a:r>
            <a:r>
              <a:rPr lang="en-SG" sz="20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, the more energy is lost to the </a:t>
            </a:r>
            <a:r>
              <a:rPr lang="en-US" sz="20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outside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599" y="1103092"/>
            <a:ext cx="11344835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The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</a:t>
            </a:r>
            <a:r>
              <a:rPr lang="en-SG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system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is the specific part of the universe that is of interest in the study </a:t>
            </a:r>
            <a:endParaRPr lang="en-SG" sz="2800" b="1" i="1" dirty="0" smtClean="0">
              <a:ln>
                <a:solidFill>
                  <a:schemeClr val="bg1"/>
                </a:solidFill>
              </a:ln>
              <a:solidFill>
                <a:srgbClr val="FFC000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The surroundings 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are the rest of the universe outside the system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Three types of systems: 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5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The Systems and Surroundings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884" y="5246393"/>
            <a:ext cx="38027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Open system</a:t>
            </a:r>
          </a:p>
          <a:p>
            <a:pPr algn="ctr"/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Allows the exchange of </a:t>
            </a:r>
          </a:p>
          <a:p>
            <a:pPr algn="ctr"/>
            <a:r>
              <a:rPr lang="en-SG" sz="24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both energy and mass </a:t>
            </a:r>
          </a:p>
          <a:p>
            <a:pPr algn="ctr"/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with surroundings</a:t>
            </a:r>
            <a:endParaRPr lang="en-US" sz="24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77910" y="2786739"/>
            <a:ext cx="8346361" cy="2583542"/>
            <a:chOff x="2270541" y="3392364"/>
            <a:chExt cx="8905700" cy="2794968"/>
          </a:xfrm>
        </p:grpSpPr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2270541" y="3392364"/>
              <a:ext cx="1307555" cy="2774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09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5997318" y="3411197"/>
              <a:ext cx="1364406" cy="2762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11" name="Picture 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9963660" y="3486581"/>
              <a:ext cx="1212581" cy="2700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Rectangle 15"/>
          <p:cNvSpPr/>
          <p:nvPr/>
        </p:nvSpPr>
        <p:spPr>
          <a:xfrm>
            <a:off x="4267202" y="5258147"/>
            <a:ext cx="3294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Closed system</a:t>
            </a:r>
          </a:p>
          <a:p>
            <a:pPr algn="ctr"/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Allows the exchange of</a:t>
            </a:r>
          </a:p>
          <a:p>
            <a:pPr algn="ctr"/>
            <a:r>
              <a:rPr lang="en-SG" sz="24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 energy but not mass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63543" y="5265785"/>
            <a:ext cx="41510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Isolated system</a:t>
            </a:r>
          </a:p>
          <a:p>
            <a:pPr algn="ctr"/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Allows</a:t>
            </a:r>
            <a:r>
              <a:rPr lang="en-SG" sz="24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 neither  </a:t>
            </a:r>
          </a:p>
          <a:p>
            <a:pPr algn="ctr"/>
            <a:r>
              <a:rPr lang="en-SG" sz="24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energy nor mass</a:t>
            </a: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</a:t>
            </a:r>
          </a:p>
          <a:p>
            <a:pPr algn="ctr"/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To be exchanged</a:t>
            </a:r>
            <a:endParaRPr lang="en-US" sz="24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6643" y="426033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solidFill>
                  <a:schemeClr val="bg1"/>
                </a:solidFill>
                <a:latin typeface="Arial Narrow" pitchFamily="34" charset="0"/>
              </a:rPr>
              <a:t>Heat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75319" y="426759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solidFill>
                  <a:schemeClr val="bg1"/>
                </a:solidFill>
                <a:latin typeface="Arial Narrow" pitchFamily="34" charset="0"/>
              </a:rPr>
              <a:t>Heat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07077" y="2765398"/>
            <a:ext cx="1272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solidFill>
                  <a:schemeClr val="bg1"/>
                </a:solidFill>
                <a:latin typeface="Arial Narrow" pitchFamily="34" charset="0"/>
              </a:rPr>
              <a:t>Water </a:t>
            </a:r>
            <a:r>
              <a:rPr lang="en-SG" b="1" dirty="0" err="1" smtClean="0">
                <a:solidFill>
                  <a:schemeClr val="bg1"/>
                </a:solidFill>
                <a:latin typeface="Arial Narrow" pitchFamily="34" charset="0"/>
              </a:rPr>
              <a:t>vapor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599" y="1103092"/>
            <a:ext cx="11344835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Exothermic process 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: The process that gives off heat – transfers thermal energy from the system to the surroundings of interest in the study </a:t>
            </a: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i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i="1" dirty="0" smtClean="0">
              <a:ln>
                <a:solidFill>
                  <a:schemeClr val="bg1"/>
                </a:solidFill>
              </a:ln>
              <a:solidFill>
                <a:srgbClr val="FFC000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Endothermic process 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: The process in which heat has to be supplied to the system from the surroundings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48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Exothermic and Endothermic Processes</a:t>
            </a:r>
          </a:p>
        </p:txBody>
      </p:sp>
      <p:grpSp>
        <p:nvGrpSpPr>
          <p:cNvPr id="38" name="Group 18"/>
          <p:cNvGrpSpPr>
            <a:grpSpLocks/>
          </p:cNvGrpSpPr>
          <p:nvPr/>
        </p:nvGrpSpPr>
        <p:grpSpPr bwMode="auto">
          <a:xfrm>
            <a:off x="2773031" y="4839077"/>
            <a:ext cx="4938182" cy="523875"/>
            <a:chOff x="1657" y="3543"/>
            <a:chExt cx="2333" cy="330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2990" y="3757"/>
              <a:ext cx="4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 b="1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Arial Narrow" pitchFamily="34" charset="0"/>
              </a:endParaRPr>
            </a:p>
          </p:txBody>
        </p:sp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1657" y="3543"/>
              <a:ext cx="233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energy</a:t>
              </a:r>
              <a:r>
                <a: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+ </a:t>
              </a:r>
              <a:r>
                <a:rPr lang="en-US" sz="28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  </a:t>
              </a:r>
              <a:r>
                <a:rPr lang="en-US" sz="2800" b="1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H</a:t>
              </a:r>
              <a:r>
                <a:rPr lang="en-US" sz="2800" b="1" baseline="-2500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2</a:t>
              </a:r>
              <a:r>
                <a:rPr lang="en-US" sz="2800" b="1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O</a:t>
              </a:r>
              <a:r>
                <a:rPr lang="en-US" sz="28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</a:t>
              </a:r>
              <a:r>
                <a: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(s)          </a:t>
              </a:r>
              <a:r>
                <a:rPr lang="en-US" sz="28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     </a:t>
              </a:r>
              <a:r>
                <a:rPr lang="en-US" sz="2800" b="1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H</a:t>
              </a:r>
              <a:r>
                <a:rPr lang="en-US" sz="2800" b="1" baseline="-2500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2</a:t>
              </a:r>
              <a:r>
                <a:rPr lang="en-US" sz="2800" b="1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O</a:t>
              </a:r>
              <a:r>
                <a:rPr lang="en-US" sz="28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</a:t>
              </a:r>
              <a:r>
                <a: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(l)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80137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6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261747" y="2053222"/>
            <a:ext cx="5774338" cy="523220"/>
            <a:chOff x="3824469" y="2348650"/>
            <a:chExt cx="5774338" cy="523220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3824469" y="2348650"/>
              <a:ext cx="57743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2H</a:t>
              </a:r>
              <a:r>
                <a:rPr lang="en-US" sz="2800" b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2</a:t>
              </a:r>
              <a:r>
                <a: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(g) + </a:t>
              </a:r>
              <a:r>
                <a:rPr lang="en-US" sz="2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O</a:t>
              </a:r>
              <a:r>
                <a:rPr lang="en-US" sz="2800" b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2</a:t>
              </a:r>
              <a:r>
                <a: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(g)</a:t>
              </a:r>
              <a:r>
                <a:rPr lang="en-US" sz="2800" b="1" dirty="0">
                  <a:latin typeface="Arial Narrow" pitchFamily="34" charset="0"/>
                </a:rPr>
                <a:t>          </a:t>
              </a:r>
              <a:r>
                <a:rPr lang="en-US" sz="2800" b="1" dirty="0" smtClean="0">
                  <a:latin typeface="Arial Narrow" pitchFamily="34" charset="0"/>
                </a:rPr>
                <a:t>    </a:t>
              </a:r>
              <a:r>
                <a:rPr lang="en-US" sz="2800" b="1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2H</a:t>
              </a:r>
              <a:r>
                <a:rPr lang="en-US" sz="2800" b="1" baseline="-2500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2</a:t>
              </a:r>
              <a:r>
                <a:rPr lang="en-US" sz="2800" b="1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O</a:t>
              </a:r>
              <a:r>
                <a:rPr lang="en-US" sz="28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</a:t>
              </a:r>
              <a:r>
                <a: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(l) +</a:t>
              </a:r>
              <a:r>
                <a: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energy</a:t>
              </a: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6125224" y="2702052"/>
              <a:ext cx="84666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 b="1">
                <a:latin typeface="Arial Narrow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28596" y="5587394"/>
            <a:ext cx="8628185" cy="1082348"/>
            <a:chOff x="6611815" y="3155705"/>
            <a:chExt cx="8628185" cy="1082348"/>
          </a:xfrm>
        </p:grpSpPr>
        <p:sp>
          <p:nvSpPr>
            <p:cNvPr id="29" name="Rectangle 28"/>
            <p:cNvSpPr/>
            <p:nvPr/>
          </p:nvSpPr>
          <p:spPr>
            <a:xfrm>
              <a:off x="6611815" y="3155705"/>
              <a:ext cx="8628185" cy="1082348"/>
            </a:xfrm>
            <a:prstGeom prst="rect">
              <a:avLst/>
            </a:prstGeom>
            <a:ln>
              <a:solidFill>
                <a:schemeClr val="bg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1000"/>
                </a:spcBef>
                <a:buClr>
                  <a:srgbClr val="FFC000"/>
                </a:buClr>
                <a:buSzPct val="80000"/>
                <a:buFont typeface="Wingdings" pitchFamily="2" charset="2"/>
                <a:buChar char="v"/>
              </a:pPr>
              <a:r>
                <a:rPr lang="en-SG" sz="2800" b="1" i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Exothermic</a:t>
              </a:r>
              <a:r>
                <a:rPr lang="en-SG" sz="2800" b="1" i="1" dirty="0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:   </a:t>
              </a:r>
              <a:r>
                <a:rPr lang="en-SG" sz="2800" b="1" dirty="0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Heat  released,  System           surroundings </a:t>
              </a:r>
            </a:p>
            <a:p>
              <a:pPr marL="342900" indent="-342900">
                <a:spcBef>
                  <a:spcPts val="1000"/>
                </a:spcBef>
                <a:buClr>
                  <a:srgbClr val="FFC000"/>
                </a:buClr>
                <a:buSzPct val="80000"/>
                <a:buFont typeface="Wingdings" pitchFamily="2" charset="2"/>
                <a:buChar char="v"/>
              </a:pPr>
              <a:r>
                <a:rPr lang="en-SG" sz="2800" b="1" i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Endothermic</a:t>
              </a:r>
              <a:r>
                <a:rPr lang="en-SG" sz="2800" b="1" i="1" dirty="0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:</a:t>
              </a:r>
              <a:r>
                <a:rPr lang="en-SG" sz="2800" b="1" dirty="0" smtClean="0">
                  <a:ln>
                    <a:solidFill>
                      <a:schemeClr val="bg1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Heat absorbed,  System           surroundings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2362806" y="3492585"/>
              <a:ext cx="682172" cy="1588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  <a:lumOff val="5000"/>
                </a:schemeClr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0800000" flipV="1">
              <a:off x="12375762" y="4048916"/>
              <a:ext cx="688294" cy="454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  <a:lumOff val="5000"/>
                </a:schemeClr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12"/>
          <p:cNvGrpSpPr>
            <a:grpSpLocks/>
          </p:cNvGrpSpPr>
          <p:nvPr/>
        </p:nvGrpSpPr>
        <p:grpSpPr bwMode="auto">
          <a:xfrm>
            <a:off x="4288864" y="2729132"/>
            <a:ext cx="4764618" cy="523875"/>
            <a:chOff x="1561" y="1472"/>
            <a:chExt cx="2251" cy="330"/>
          </a:xfrm>
        </p:grpSpPr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1561" y="1472"/>
              <a:ext cx="22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H</a:t>
              </a:r>
              <a:r>
                <a:rPr lang="en-US" sz="2800" b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2</a:t>
              </a:r>
              <a:r>
                <a:rPr lang="en-US" sz="2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O</a:t>
              </a:r>
              <a:r>
                <a: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(g)         </a:t>
              </a:r>
              <a:r>
                <a:rPr lang="en-US" sz="28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      </a:t>
              </a:r>
              <a:r>
                <a:rPr lang="en-US" sz="2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H</a:t>
              </a:r>
              <a:r>
                <a:rPr lang="en-US" sz="2800" b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2</a:t>
              </a:r>
              <a:r>
                <a:rPr lang="en-US" sz="2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O</a:t>
              </a:r>
              <a:r>
                <a: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(l) + </a:t>
              </a:r>
              <a:r>
                <a: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energy</a:t>
              </a: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2156" y="1695"/>
              <a:ext cx="4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17"/>
          <p:cNvGrpSpPr>
            <a:grpSpLocks/>
          </p:cNvGrpSpPr>
          <p:nvPr/>
        </p:nvGrpSpPr>
        <p:grpSpPr bwMode="auto">
          <a:xfrm>
            <a:off x="2774658" y="4220919"/>
            <a:ext cx="5981700" cy="523875"/>
            <a:chOff x="1182" y="3001"/>
            <a:chExt cx="2826" cy="330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182" y="3001"/>
              <a:ext cx="28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energy</a:t>
              </a:r>
              <a:r>
                <a: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+ </a:t>
              </a:r>
              <a:r>
                <a:rPr lang="en-US" sz="2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2HgO</a:t>
              </a:r>
              <a:r>
                <a: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(s)          </a:t>
              </a:r>
              <a:r>
                <a:rPr lang="en-US" sz="28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   </a:t>
              </a:r>
              <a:r>
                <a:rPr lang="en-US" sz="2800" b="1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2Hg</a:t>
              </a:r>
              <a:r>
                <a:rPr lang="en-US" sz="28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</a:t>
              </a:r>
              <a:r>
                <a: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(l) + </a:t>
              </a:r>
              <a:r>
                <a:rPr lang="en-US" sz="28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O</a:t>
              </a:r>
              <a:r>
                <a:rPr lang="en-US" sz="2800" b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2</a:t>
              </a:r>
              <a:r>
                <a:rPr lang="en-US" sz="2800" b="1" dirty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  <a:latin typeface="Arial Narrow" pitchFamily="34" charset="0"/>
                </a:rPr>
                <a:t> (g)</a:t>
              </a: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504" y="3170"/>
              <a:ext cx="4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 b="1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Arial Narrow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599" y="1103092"/>
            <a:ext cx="11344835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Thermodynamic: 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The scientific study of the </a:t>
            </a:r>
            <a:r>
              <a:rPr lang="en-SG" sz="2800" b="1" dirty="0" err="1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interconversion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of heat and other kinds of energy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State functions : </a:t>
            </a: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Properties that are determined by the state of the system, regardless of how that condition was achieved. 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   E.g.  energy, pressure, volume, temperature</a:t>
            </a:r>
          </a:p>
          <a:p>
            <a:pPr marL="2235200" lvl="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2235200"/>
            <a:r>
              <a:rPr lang="en-US" sz="28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∆E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= </a:t>
            </a:r>
            <a:r>
              <a:rPr lang="en-US" sz="28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E</a:t>
            </a:r>
            <a:r>
              <a:rPr lang="en-US" sz="28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final</a:t>
            </a:r>
            <a:r>
              <a:rPr lang="en-US" sz="2800" b="1" baseline="-250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– </a:t>
            </a:r>
            <a:r>
              <a:rPr lang="en-US" sz="28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E</a:t>
            </a:r>
            <a:r>
              <a:rPr lang="en-US" sz="28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initial</a:t>
            </a:r>
            <a:endParaRPr lang="en-US" sz="2800" b="1" baseline="-25000" dirty="0" smtClean="0">
              <a:ln>
                <a:solidFill>
                  <a:schemeClr val="bg1"/>
                </a:solidFill>
              </a:ln>
              <a:solidFill>
                <a:srgbClr val="FFC000"/>
              </a:solidFill>
              <a:latin typeface="Arial Narrow" pitchFamily="34" charset="0"/>
            </a:endParaRPr>
          </a:p>
          <a:p>
            <a:pPr marL="2235200"/>
            <a:r>
              <a:rPr lang="en-US" sz="28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∆P 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= </a:t>
            </a:r>
            <a:r>
              <a:rPr lang="en-US" sz="28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P</a:t>
            </a:r>
            <a:r>
              <a:rPr lang="en-US" sz="28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final</a:t>
            </a:r>
            <a:r>
              <a:rPr lang="en-US" sz="2800" b="1" baseline="-250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 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– </a:t>
            </a:r>
            <a:r>
              <a:rPr lang="en-US" sz="28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P</a:t>
            </a:r>
            <a:r>
              <a:rPr lang="en-US" sz="28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initial</a:t>
            </a:r>
            <a:endParaRPr lang="en-US" sz="2800" b="1" dirty="0" smtClean="0">
              <a:ln>
                <a:solidFill>
                  <a:schemeClr val="bg1"/>
                </a:solidFill>
              </a:ln>
              <a:solidFill>
                <a:srgbClr val="FFC000"/>
              </a:solidFill>
              <a:latin typeface="Arial Narrow" pitchFamily="34" charset="0"/>
            </a:endParaRPr>
          </a:p>
          <a:p>
            <a:pPr marL="2235200"/>
            <a:r>
              <a:rPr lang="en-US" sz="28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∆V 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= </a:t>
            </a:r>
            <a:r>
              <a:rPr lang="en-US" sz="28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V</a:t>
            </a:r>
            <a:r>
              <a:rPr lang="en-US" sz="28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final</a:t>
            </a:r>
            <a:r>
              <a:rPr lang="en-US" sz="2800" b="1" baseline="-250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 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– V </a:t>
            </a:r>
            <a:r>
              <a:rPr lang="en-US" sz="2800" b="1" baseline="-250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initial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</a:t>
            </a:r>
          </a:p>
          <a:p>
            <a:pPr marL="2235200"/>
            <a:r>
              <a:rPr lang="en-US" sz="2800" b="1" i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∆T 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= </a:t>
            </a:r>
            <a:r>
              <a:rPr lang="en-US" sz="28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T</a:t>
            </a:r>
            <a:r>
              <a:rPr lang="en-US" sz="28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final</a:t>
            </a:r>
            <a:r>
              <a:rPr lang="en-US" sz="2800" b="1" baseline="-250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– </a:t>
            </a:r>
            <a:r>
              <a:rPr lang="en-US" sz="28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T</a:t>
            </a:r>
            <a:r>
              <a:rPr lang="en-US" sz="2800" b="1" baseline="-25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initial</a:t>
            </a:r>
            <a:r>
              <a:rPr lang="en-US" sz="2800" b="1" baseline="-250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 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Thermodynamics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7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42142" y="5375100"/>
            <a:ext cx="44609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0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Paths (Blue and red) are different though the potential energy of two hikers is same</a:t>
            </a:r>
            <a:endParaRPr lang="en-US" sz="2000" b="1" dirty="0" smtClean="0">
              <a:ln>
                <a:solidFill>
                  <a:schemeClr val="bg1"/>
                </a:solidFill>
              </a:ln>
              <a:solidFill>
                <a:srgbClr val="00B050"/>
              </a:solidFill>
              <a:latin typeface="Arial Narrow" pitchFamily="34" charset="0"/>
              <a:ea typeface="+mj-ea"/>
              <a:cs typeface="+mj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48719" y="3263154"/>
            <a:ext cx="5148730" cy="2133600"/>
            <a:chOff x="6548719" y="3263154"/>
            <a:chExt cx="5148730" cy="21336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48719" y="3263154"/>
              <a:ext cx="5148730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Straight Arrow Connector 9"/>
            <p:cNvCxnSpPr/>
            <p:nvPr/>
          </p:nvCxnSpPr>
          <p:spPr>
            <a:xfrm rot="16200000" flipH="1">
              <a:off x="8511988" y="4343399"/>
              <a:ext cx="1842247" cy="4034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8678677" y="4338620"/>
              <a:ext cx="1842247" cy="4034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9599" y="1103092"/>
            <a:ext cx="11344835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Energy can be converted from one form to another, but cannot be created or destroyed </a:t>
            </a:r>
          </a:p>
          <a:p>
            <a:pPr marL="2235200" lvl="0" indent="812800" defTabSz="957263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r>
              <a:rPr lang="en-US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∆</a:t>
            </a:r>
            <a:r>
              <a:rPr lang="en-US" sz="2800" b="1" i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E</a:t>
            </a:r>
            <a:r>
              <a:rPr lang="en-US" sz="2800" b="1" i="1" baseline="-25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system</a:t>
            </a:r>
            <a:r>
              <a:rPr lang="en-US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 + ∆</a:t>
            </a:r>
            <a:r>
              <a:rPr lang="en-US" sz="2800" b="1" i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E</a:t>
            </a:r>
            <a:r>
              <a:rPr lang="en-US" sz="2800" b="1" i="1" baseline="-25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surroundings</a:t>
            </a:r>
            <a:r>
              <a:rPr lang="en-US" sz="2800" b="1" i="1" baseline="-250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 </a:t>
            </a:r>
            <a:r>
              <a:rPr lang="en-US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= 0</a:t>
            </a:r>
          </a:p>
          <a:p>
            <a:pPr marL="2235200" lvl="0" indent="812800" defTabSz="957263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r>
              <a:rPr lang="en-US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∆</a:t>
            </a:r>
            <a:r>
              <a:rPr lang="en-US" sz="2800" b="1" i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E</a:t>
            </a:r>
            <a:r>
              <a:rPr lang="en-US" sz="2800" b="1" i="1" baseline="-25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system</a:t>
            </a:r>
            <a:r>
              <a:rPr lang="en-US" sz="2800" b="1" i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 = - ∆</a:t>
            </a:r>
            <a:r>
              <a:rPr lang="en-US" sz="2800" b="1" i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E</a:t>
            </a:r>
            <a:r>
              <a:rPr lang="en-US" sz="2800" b="1" i="1" baseline="-250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surroundings</a:t>
            </a:r>
            <a:endParaRPr lang="en-US" sz="2800" b="1" i="1" baseline="-25000" dirty="0" smtClean="0">
              <a:ln>
                <a:solidFill>
                  <a:schemeClr val="bg1"/>
                </a:solidFill>
              </a:ln>
              <a:solidFill>
                <a:srgbClr val="FFC000"/>
              </a:solidFill>
              <a:latin typeface="Arial Narrow" pitchFamily="34" charset="0"/>
              <a:ea typeface="+mj-ea"/>
              <a:cs typeface="+mj-cs"/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endParaRPr lang="en-US" sz="2800" baseline="-25000" dirty="0" smtClean="0"/>
          </a:p>
          <a:p>
            <a:pPr lvl="0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r>
              <a:rPr lang="en-US" sz="2800" dirty="0" smtClean="0"/>
              <a:t>                    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C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3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6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+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5O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                  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3CO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+ 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4H</a:t>
            </a:r>
            <a:r>
              <a:rPr lang="en-US" sz="2800" b="1" baseline="-25000" dirty="0" err="1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sz="2800" b="1" dirty="0" err="1" smtClean="0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 +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energy</a:t>
            </a:r>
            <a:endParaRPr lang="en-US" sz="2800" b="1" baseline="-25000" dirty="0" smtClean="0">
              <a:ln>
                <a:solidFill>
                  <a:schemeClr val="bg1"/>
                </a:solidFill>
              </a:ln>
              <a:solidFill>
                <a:srgbClr val="FFC000"/>
              </a:solidFill>
              <a:latin typeface="Arial Narrow" pitchFamily="34" charset="0"/>
            </a:endParaRPr>
          </a:p>
          <a:p>
            <a:pPr marL="2235200" lvl="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First Law of Thermodynamics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8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6573" y="6042756"/>
            <a:ext cx="9187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Chemical energy 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lost by combustion </a:t>
            </a: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=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 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energy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 gained by the surroundings</a:t>
            </a:r>
          </a:p>
        </p:txBody>
      </p:sp>
      <p:pic>
        <p:nvPicPr>
          <p:cNvPr id="12" name="Picture 9" descr="06_tap232"/>
          <p:cNvPicPr>
            <a:picLocks noChangeAspect="1" noChangeArrowheads="1"/>
          </p:cNvPicPr>
          <p:nvPr/>
        </p:nvPicPr>
        <p:blipFill>
          <a:blip r:embed="rId2"/>
          <a:srcRect l="28438" t="22501" r="28438"/>
          <a:stretch>
            <a:fillRect/>
          </a:stretch>
        </p:blipFill>
        <p:spPr bwMode="auto">
          <a:xfrm>
            <a:off x="3978460" y="4057747"/>
            <a:ext cx="2103026" cy="21259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4" name="Straight Arrow Connector 13"/>
          <p:cNvCxnSpPr/>
          <p:nvPr/>
        </p:nvCxnSpPr>
        <p:spPr>
          <a:xfrm>
            <a:off x="4571998" y="3888243"/>
            <a:ext cx="1233713" cy="158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47165" y="1103093"/>
            <a:ext cx="11344835" cy="57549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r>
              <a:rPr lang="en-SG" sz="28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Another form of first law of thermodynamics,   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∆E = q + w</a:t>
            </a:r>
          </a:p>
          <a:p>
            <a:pPr marL="2060575" lvl="0" indent="-173038">
              <a:spcBef>
                <a:spcPts val="1000"/>
              </a:spcBef>
              <a:buClr>
                <a:srgbClr val="FFC000"/>
              </a:buClr>
              <a:buSzPct val="80000"/>
              <a:buFont typeface="Arial" pitchFamily="34" charset="0"/>
              <a:buChar char="•"/>
            </a:pP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∆E </a:t>
            </a: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is the change in internal energy of a system, a state function</a:t>
            </a:r>
          </a:p>
          <a:p>
            <a:pPr marL="2060575" lvl="0" indent="-173038">
              <a:spcBef>
                <a:spcPts val="1000"/>
              </a:spcBef>
              <a:buClr>
                <a:srgbClr val="FFC000"/>
              </a:buClr>
              <a:buSzPct val="80000"/>
              <a:buFont typeface="Arial" pitchFamily="34" charset="0"/>
              <a:buChar char="•"/>
            </a:pP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q</a:t>
            </a: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is the heat exchange between the system and the surroundings</a:t>
            </a:r>
          </a:p>
          <a:p>
            <a:pPr marL="2060575" lvl="0" indent="-173038">
              <a:spcBef>
                <a:spcPts val="1000"/>
              </a:spcBef>
              <a:buClr>
                <a:srgbClr val="FFC000"/>
              </a:buClr>
              <a:buSzPct val="80000"/>
              <a:buFont typeface="Arial" pitchFamily="34" charset="0"/>
              <a:buChar char="•"/>
            </a:pP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</a:t>
            </a: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w</a:t>
            </a: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is the work done on (or by) the system</a:t>
            </a:r>
          </a:p>
          <a:p>
            <a:pPr marL="363538" indent="-363538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     </a:t>
            </a:r>
          </a:p>
          <a:p>
            <a:pPr marL="363538" indent="-363538">
              <a:spcBef>
                <a:spcPts val="1000"/>
              </a:spcBef>
              <a:buClr>
                <a:srgbClr val="FFC000"/>
              </a:buClr>
              <a:buSzPct val="80000"/>
            </a:pPr>
            <a:r>
              <a:rPr lang="en-SG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  <a:ea typeface="+mj-ea"/>
                <a:cs typeface="+mj-cs"/>
              </a:rPr>
              <a:t>Table: </a:t>
            </a:r>
            <a:r>
              <a:rPr lang="en-SG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latin typeface="Arial Narrow" pitchFamily="34" charset="0"/>
                <a:ea typeface="+mj-ea"/>
                <a:cs typeface="+mj-cs"/>
              </a:rPr>
              <a:t>Sign Conventions for Work and Heat</a:t>
            </a:r>
          </a:p>
          <a:p>
            <a:pPr marL="2960688" lvl="0" indent="-174625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4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  <a:buFont typeface="Wingdings 3" charset="2"/>
              <a:buChar char="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ct val="80000"/>
            </a:pPr>
            <a:endParaRPr lang="en-SG" sz="2800" b="1" dirty="0" smtClean="0">
              <a:solidFill>
                <a:schemeClr val="bg1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422341"/>
            <a:ext cx="838199" cy="767687"/>
          </a:xfrm>
        </p:spPr>
        <p:txBody>
          <a:bodyPr/>
          <a:lstStyle/>
          <a:p>
            <a:fld id="{F36722D8-9ED3-42EC-AF56-028BC4A75A58}" type="slidenum">
              <a:rPr lang="en-US">
                <a:ln>
                  <a:solidFill>
                    <a:srgbClr val="00B050"/>
                  </a:solidFill>
                </a:ln>
                <a:solidFill>
                  <a:schemeClr val="bg1"/>
                </a:solidFill>
              </a:rPr>
              <a:pPr/>
              <a:t>9</a:t>
            </a:fld>
            <a:endParaRPr lang="en-US" dirty="0">
              <a:ln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0"/>
            <a:ext cx="12192000" cy="102325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SG" sz="6000" b="1" dirty="0" smtClean="0">
                <a:ln>
                  <a:solidFill>
                    <a:srgbClr val="92D050"/>
                  </a:solidFill>
                </a:ln>
                <a:solidFill>
                  <a:srgbClr val="4E6D37"/>
                </a:solidFill>
                <a:latin typeface="Abadi MT Condensed Extra Bold" pitchFamily="34" charset="0"/>
              </a:rPr>
              <a:t>First Law of Thermodynamics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82164" y="4348238"/>
          <a:ext cx="10508343" cy="2286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539530"/>
                <a:gridCol w="2781176"/>
                <a:gridCol w="1187637"/>
              </a:tblGrid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B050"/>
                          </a:solidFill>
                          <a:latin typeface="Arial Narrow" pitchFamily="34" charset="0"/>
                          <a:ea typeface="+mj-ea"/>
                          <a:cs typeface="+mj-cs"/>
                        </a:rPr>
                        <a:t>Process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B050"/>
                          </a:solidFill>
                          <a:latin typeface="Arial Narrow" pitchFamily="34" charset="0"/>
                          <a:ea typeface="+mj-ea"/>
                          <a:cs typeface="+mj-cs"/>
                        </a:rPr>
                        <a:t>In brief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B050"/>
                          </a:solidFill>
                          <a:latin typeface="Arial Narrow" pitchFamily="34" charset="0"/>
                          <a:ea typeface="+mj-ea"/>
                          <a:cs typeface="+mj-cs"/>
                        </a:rPr>
                        <a:t>Sign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Work done by the system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 on surroundings</a:t>
                      </a:r>
                      <a:endParaRPr lang="en-US" sz="240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System works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─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Work done on the system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 by surroundings</a:t>
                      </a:r>
                      <a:endParaRPr lang="en-US" sz="240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Surroundings work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+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Clr>
                          <a:srgbClr val="FFC000"/>
                        </a:buClr>
                        <a:buFont typeface="Arial" pitchFamily="34" charset="0"/>
                        <a:buChar char="•"/>
                      </a:pPr>
                      <a:r>
                        <a:rPr lang="en-SG" sz="2400" b="1" kern="1200" baseline="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Heat absorbed by the system from the surroundings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Endothermic process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+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Clr>
                          <a:srgbClr val="FFC000"/>
                        </a:buClr>
                        <a:buFont typeface="Arial" pitchFamily="34" charset="0"/>
                        <a:buChar char="•"/>
                      </a:pPr>
                      <a:r>
                        <a:rPr lang="en-SG" sz="2400" b="1" kern="1200" baseline="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Heat absorbed by the surroundings from the system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Exothermic process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504490" y="3320298"/>
            <a:ext cx="8893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w 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= -</a:t>
            </a:r>
            <a:r>
              <a:rPr lang="en-US" sz="2800" b="1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P∆V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, </a:t>
            </a:r>
            <a:r>
              <a:rPr lang="en-US" sz="2400" b="1" dirty="0">
                <a:solidFill>
                  <a:schemeClr val="bg1"/>
                </a:solidFill>
                <a:latin typeface="Arial Narrow" pitchFamily="34" charset="0"/>
              </a:rPr>
              <a:t>when a gas expands against a constant external pressure</a:t>
            </a:r>
            <a:endParaRPr lang="en-US" sz="2400" b="1" i="1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2779</TotalTime>
  <Words>2769</Words>
  <Application>Microsoft Office PowerPoint</Application>
  <PresentationFormat>Custom</PresentationFormat>
  <Paragraphs>491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Ion</vt:lpstr>
      <vt:lpstr>Thermo chemistry Chapter 6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Sultana</dc:creator>
  <cp:lastModifiedBy>NSU-PC</cp:lastModifiedBy>
  <cp:revision>150</cp:revision>
  <dcterms:created xsi:type="dcterms:W3CDTF">2014-09-12T17:24:29Z</dcterms:created>
  <dcterms:modified xsi:type="dcterms:W3CDTF">2017-11-28T05:48:26Z</dcterms:modified>
</cp:coreProperties>
</file>