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310" r:id="rId4"/>
    <p:sldId id="311" r:id="rId5"/>
    <p:sldId id="312" r:id="rId6"/>
    <p:sldId id="313" r:id="rId7"/>
    <p:sldId id="264" r:id="rId8"/>
    <p:sldId id="265" r:id="rId9"/>
    <p:sldId id="315" r:id="rId10"/>
    <p:sldId id="318" r:id="rId11"/>
    <p:sldId id="319" r:id="rId12"/>
    <p:sldId id="320" r:id="rId13"/>
    <p:sldId id="321" r:id="rId14"/>
    <p:sldId id="271" r:id="rId15"/>
    <p:sldId id="322" r:id="rId16"/>
    <p:sldId id="272" r:id="rId17"/>
    <p:sldId id="273" r:id="rId18"/>
    <p:sldId id="274" r:id="rId19"/>
    <p:sldId id="275" r:id="rId20"/>
    <p:sldId id="277" r:id="rId21"/>
    <p:sldId id="279" r:id="rId22"/>
    <p:sldId id="328" r:id="rId23"/>
    <p:sldId id="280" r:id="rId24"/>
    <p:sldId id="281" r:id="rId25"/>
    <p:sldId id="317" r:id="rId26"/>
    <p:sldId id="316" r:id="rId27"/>
    <p:sldId id="286" r:id="rId28"/>
    <p:sldId id="323" r:id="rId29"/>
    <p:sldId id="324" r:id="rId30"/>
    <p:sldId id="288" r:id="rId31"/>
    <p:sldId id="289" r:id="rId32"/>
    <p:sldId id="292" r:id="rId33"/>
    <p:sldId id="295" r:id="rId34"/>
    <p:sldId id="297" r:id="rId35"/>
    <p:sldId id="326" r:id="rId36"/>
    <p:sldId id="298" r:id="rId37"/>
    <p:sldId id="299" r:id="rId38"/>
    <p:sldId id="300" r:id="rId39"/>
    <p:sldId id="301" r:id="rId40"/>
    <p:sldId id="302" r:id="rId41"/>
    <p:sldId id="327" r:id="rId42"/>
    <p:sldId id="303" r:id="rId43"/>
    <p:sldId id="304" r:id="rId44"/>
    <p:sldId id="305" r:id="rId45"/>
    <p:sldId id="306" r:id="rId46"/>
    <p:sldId id="307" r:id="rId47"/>
    <p:sldId id="309" r:id="rId48"/>
    <p:sldId id="325" r:id="rId4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73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99CD61-35AC-46A7-B6BC-4333C44E458B}" type="datetimeFigureOut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906C402-8145-493E-93BE-59C6A27A1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06C402-8145-493E-93BE-59C6A27A1F9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06C402-8145-493E-93BE-59C6A27A1F9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0570-9DCD-4489-B229-2F6CEA3228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86BF-7A53-4CBA-8630-DF77A3F6A44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D8AE-31AF-4587-BB97-104E485146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B4A83-01FB-4C40-9386-994C531C9D8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DBCD-4A9C-4C41-AFA5-AFB4E83A21F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2646-1EE9-4686-A189-37A99731D40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E272E-A26D-4269-8A85-42A911548B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21E66-340E-4214-9435-96E00008B66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A84D-D91F-4952-B9AA-98848C32A02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F3653-2EA1-42DD-B86B-8A8B4863EBC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54B01-9218-456E-810F-A75CDF6702A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F118D8-5833-4455-9A97-DEEEDEEE703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" y="2673350"/>
            <a:ext cx="8358188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Quantum Theory and the Electronic Structure of Atoms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  <a:latin typeface="Albatross" pitchFamily="2" charset="0"/>
              </a:rPr>
              <a:t>Chapter 7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Dr. Sultana </a:t>
            </a:r>
            <a:r>
              <a:rPr lang="en-US" sz="2400" b="1" dirty="0" err="1" smtClean="0">
                <a:solidFill>
                  <a:schemeClr val="tx1"/>
                </a:solidFill>
              </a:rPr>
              <a:t>Bedoura</a:t>
            </a:r>
            <a:endParaRPr lang="en-US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Planck’s Quantum Theory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The energy E of a single quantum of energy is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tabLst>
                <a:tab pos="2506663" algn="l"/>
                <a:tab pos="2878138" algn="l"/>
              </a:tabLst>
              <a:defRPr/>
            </a:pP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                                 E = h x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n</a:t>
            </a:r>
          </a:p>
          <a:p>
            <a:pPr algn="ctr">
              <a:defRPr/>
            </a:pPr>
            <a:r>
              <a:rPr lang="en-US" sz="2800" b="1" i="1" dirty="0">
                <a:latin typeface="Arial Narrow" pitchFamily="34" charset="0"/>
              </a:rPr>
              <a:t>h</a:t>
            </a:r>
            <a:r>
              <a:rPr lang="en-US" sz="2800" b="1" dirty="0">
                <a:latin typeface="Arial Narrow" pitchFamily="34" charset="0"/>
              </a:rPr>
              <a:t> =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6.63 x 10</a:t>
            </a:r>
            <a:r>
              <a:rPr lang="en-US" sz="2800" b="1" baseline="30000" dirty="0">
                <a:solidFill>
                  <a:srgbClr val="002060"/>
                </a:solidFill>
                <a:latin typeface="Arial Narrow" pitchFamily="34" charset="0"/>
              </a:rPr>
              <a:t>-34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J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•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800" b="1" dirty="0"/>
              <a:t>, </a:t>
            </a:r>
            <a:r>
              <a:rPr lang="en-US" sz="2800" b="1" dirty="0">
                <a:latin typeface="Arial Narrow" pitchFamily="34" charset="0"/>
              </a:rPr>
              <a:t>Planck’s constant</a:t>
            </a:r>
          </a:p>
          <a:p>
            <a:pPr algn="ctr">
              <a:defRPr/>
            </a:pPr>
            <a:r>
              <a:rPr lang="en-US" sz="2800" b="1" dirty="0">
                <a:latin typeface="Symbol" pitchFamily="18" charset="2"/>
              </a:rPr>
              <a:t>n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 = frequency of radiation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US" sz="2800" b="1" dirty="0">
              <a:solidFill>
                <a:srgbClr val="002060"/>
              </a:solidFill>
              <a:latin typeface="Symbol" pitchFamily="18" charset="2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Because 	c =</a:t>
            </a:r>
            <a:r>
              <a:rPr lang="en-US" sz="2800" b="1" dirty="0">
                <a:latin typeface="Symbol" pitchFamily="18" charset="2"/>
              </a:rPr>
              <a:t> n</a:t>
            </a:r>
            <a:r>
              <a:rPr lang="en-US" sz="2800" b="1" dirty="0">
                <a:cs typeface="Arial" charset="0"/>
                <a:sym typeface="Symbol" pitchFamily="18" charset="2"/>
              </a:rPr>
              <a:t>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  or  </a:t>
            </a:r>
            <a:r>
              <a:rPr lang="en-US" sz="2800" b="1" dirty="0">
                <a:latin typeface="Symbol" pitchFamily="18" charset="2"/>
              </a:rPr>
              <a:t>n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= c /</a:t>
            </a:r>
            <a:r>
              <a:rPr lang="en-US" sz="2800" b="1" dirty="0">
                <a:cs typeface="Arial" charset="0"/>
                <a:sym typeface="Symbol" pitchFamily="18" charset="2"/>
              </a:rPr>
              <a:t> 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,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    		 so,	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 = </a:t>
            </a:r>
            <a:r>
              <a:rPr lang="en-SG" sz="28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hc</a:t>
            </a:r>
            <a:r>
              <a:rPr lang="en-SG" sz="28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/ 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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According to quantum theory, energy is always emitted in multiple of h</a:t>
            </a:r>
            <a:r>
              <a:rPr lang="en-US" sz="2800" b="1" dirty="0">
                <a:latin typeface="Symbol" pitchFamily="18" charset="2"/>
              </a:rPr>
              <a:t>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; e.g., h</a:t>
            </a:r>
            <a:r>
              <a:rPr lang="en-US" sz="2800" b="1" dirty="0">
                <a:latin typeface="Symbol" pitchFamily="18" charset="2"/>
              </a:rPr>
              <a:t>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,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2h</a:t>
            </a:r>
            <a:r>
              <a:rPr lang="en-US" sz="2800" b="1" dirty="0">
                <a:latin typeface="Symbol" pitchFamily="18" charset="2"/>
              </a:rPr>
              <a:t>n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,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3h</a:t>
            </a:r>
            <a:r>
              <a:rPr lang="en-US" sz="2800" b="1" dirty="0">
                <a:latin typeface="Symbol" pitchFamily="18" charset="2"/>
              </a:rPr>
              <a:t>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….. but never 1.67 h</a:t>
            </a:r>
            <a:r>
              <a:rPr lang="en-US" sz="2800" b="1" dirty="0">
                <a:latin typeface="Symbol" pitchFamily="18" charset="2"/>
              </a:rPr>
              <a:t>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or 4.98 h</a:t>
            </a:r>
            <a:r>
              <a:rPr lang="en-US" sz="2800" b="1" dirty="0">
                <a:latin typeface="Symbol" pitchFamily="18" charset="2"/>
              </a:rPr>
              <a:t>n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Analogies of 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Concept </a:t>
            </a: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of 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Quantization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ea typeface="+mj-ea"/>
              <a:cs typeface="Arial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Matter is quantized, number of electrons,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protons and neutrons and numbers of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atoms must be integers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Money system is based on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“quantum” of value called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“paisa”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Hens lay ‘quantized’ eggs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A pregnant cat give birth to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an integer number of kittens,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not to one-half or three-quarters of a kitten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85750" y="85725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Aft>
                <a:spcPts val="600"/>
              </a:spcAft>
            </a:pPr>
            <a:r>
              <a:rPr lang="en-US" sz="2800" b="1">
                <a:latin typeface="Arial Narrow" pitchFamily="34" charset="0"/>
                <a:cs typeface="Arial" charset="0"/>
              </a:rPr>
              <a:t> Concept of quantization has many analogies: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38" y="1928813"/>
            <a:ext cx="27860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3286125"/>
            <a:ext cx="1857375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25" y="4929188"/>
            <a:ext cx="21367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Photoelectric Effect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6357938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Photoelectric effect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: a phenomenon in which electrons are ejected from the surface of certain metals exposed to light of at least a certain minimum frequency, called the 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threshold frequency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The number (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not  energies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) of electrons ejected was proportional to the intensity of the light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>
                <a:latin typeface="Arial Narrow" pitchFamily="34" charset="0"/>
              </a:rPr>
              <a:t>Light is a stream of particles called </a:t>
            </a:r>
            <a:r>
              <a:rPr lang="en-SG" sz="2800" b="1" dirty="0">
                <a:solidFill>
                  <a:srgbClr val="C00000"/>
                </a:solidFill>
                <a:latin typeface="Arial Narrow" pitchFamily="34" charset="0"/>
              </a:rPr>
              <a:t>photons  </a:t>
            </a:r>
            <a:r>
              <a:rPr lang="en-SG" sz="2800" b="1" dirty="0">
                <a:latin typeface="Arial Narrow" pitchFamily="34" charset="0"/>
              </a:rPr>
              <a:t>and they have both wave and particle nature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>
                <a:latin typeface="Arial Narrow" pitchFamily="34" charset="0"/>
              </a:rPr>
              <a:t>Einstein deduced that each photon must possess energy,</a:t>
            </a:r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     E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= </a:t>
            </a:r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h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x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n</a:t>
            </a:r>
            <a:endParaRPr lang="en-SG" sz="2800" b="1" dirty="0">
              <a:latin typeface="Arial Narrow" pitchFamily="34" charset="0"/>
            </a:endParaRPr>
          </a:p>
        </p:txBody>
      </p:sp>
      <p:pic>
        <p:nvPicPr>
          <p:cNvPr id="14340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-40000"/>
          </a:blip>
          <a:srcRect/>
          <a:stretch>
            <a:fillRect/>
          </a:stretch>
        </p:blipFill>
        <p:spPr bwMode="auto">
          <a:xfrm>
            <a:off x="6429375" y="928688"/>
            <a:ext cx="23780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Photoelectric Effect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6715125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If </a:t>
            </a:r>
            <a:r>
              <a:rPr lang="en-SG" sz="28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Photon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=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W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*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 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then, the light will have just enough energy to 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knock the electrons loose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If  </a:t>
            </a:r>
            <a:r>
              <a:rPr lang="en-SG" sz="28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Photon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&gt;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W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  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then, not only will the electrons be 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knocked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loose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, but they will also 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acquire some  </a:t>
            </a:r>
            <a:r>
              <a:rPr lang="en-SG" sz="2800" b="1" kern="0" dirty="0" err="1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KE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**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</a:t>
            </a:r>
            <a:r>
              <a:rPr lang="en-SG" sz="28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Photon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= </a:t>
            </a:r>
            <a:r>
              <a:rPr lang="en-SG" sz="28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h</a:t>
            </a:r>
            <a:r>
              <a:rPr lang="en-SG" sz="2800" b="1" kern="0" dirty="0" err="1">
                <a:solidFill>
                  <a:srgbClr val="C00000"/>
                </a:solidFill>
                <a:latin typeface="Symbol" pitchFamily="18" charset="2"/>
                <a:cs typeface="Arial" charset="0"/>
              </a:rPr>
              <a:t>n</a:t>
            </a:r>
            <a:r>
              <a:rPr lang="en-SG" sz="2800" b="1" kern="0" dirty="0">
                <a:solidFill>
                  <a:srgbClr val="C00000"/>
                </a:solidFill>
                <a:latin typeface="Symbol" pitchFamily="18" charset="2"/>
                <a:cs typeface="Arial" charset="0"/>
              </a:rPr>
              <a:t> 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= W +</a:t>
            </a:r>
            <a:r>
              <a:rPr lang="en-SG" sz="28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KE</a:t>
            </a:r>
            <a:endParaRPr lang="en-SG" sz="28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The more energetic the photon ( higher the frequency), the greater the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KE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of the ejected electron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000" b="1" kern="0" dirty="0">
                <a:latin typeface="Arial Narrow" pitchFamily="34" charset="0"/>
                <a:cs typeface="Arial" charset="0"/>
              </a:rPr>
              <a:t>     *</a:t>
            </a:r>
            <a:r>
              <a:rPr lang="en-SG" sz="20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W </a:t>
            </a:r>
            <a:r>
              <a:rPr lang="en-SG" sz="2000" b="1" kern="0" dirty="0">
                <a:latin typeface="Arial Narrow" pitchFamily="34" charset="0"/>
                <a:cs typeface="Arial" charset="0"/>
              </a:rPr>
              <a:t>=work function</a:t>
            </a:r>
            <a:r>
              <a:rPr lang="en-SG" sz="2000" b="1" kern="0" dirty="0">
                <a:latin typeface="Arial Narrow" pitchFamily="34" charset="0"/>
                <a:cs typeface="Arial" charset="0"/>
                <a:sym typeface="Symbol"/>
              </a:rPr>
              <a:t></a:t>
            </a:r>
            <a:r>
              <a:rPr lang="en-SG" sz="2000" b="1" kern="0" dirty="0">
                <a:latin typeface="Arial Narrow" pitchFamily="34" charset="0"/>
                <a:cs typeface="Arial" charset="0"/>
              </a:rPr>
              <a:t> how strongly electrons are held in metal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000" b="1" kern="0" dirty="0">
                <a:latin typeface="Arial Narrow" pitchFamily="34" charset="0"/>
                <a:cs typeface="Arial" charset="0"/>
              </a:rPr>
              <a:t>   **</a:t>
            </a:r>
            <a:r>
              <a:rPr lang="en-SG" sz="2000" b="1" kern="0" dirty="0" err="1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KE</a:t>
            </a:r>
            <a:r>
              <a:rPr lang="en-SG" sz="2000" b="1" kern="0" dirty="0">
                <a:latin typeface="Arial Narrow" pitchFamily="34" charset="0"/>
                <a:cs typeface="Arial" charset="0"/>
              </a:rPr>
              <a:t>= kinetic energy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   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-40000"/>
          </a:blip>
          <a:srcRect/>
          <a:stretch>
            <a:fillRect/>
          </a:stretch>
        </p:blipFill>
        <p:spPr bwMode="auto">
          <a:xfrm>
            <a:off x="6765925" y="857250"/>
            <a:ext cx="23780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When copper is bombarded with high-energy electrons, X-rays are emitted.  Calculate the energy (in joules) associated with the photons if the wavelength of the X-ray is 0.154 nm.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 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  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43000" y="3124200"/>
            <a:ext cx="1084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Arial Narrow" pitchFamily="34" charset="0"/>
              </a:rPr>
              <a:t>E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= </a:t>
            </a:r>
            <a:r>
              <a:rPr lang="en-US" sz="2800" b="1" i="1" dirty="0" err="1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800" b="1" dirty="0" err="1">
                <a:solidFill>
                  <a:srgbClr val="002060"/>
                </a:solidFill>
                <a:latin typeface="Symbol" pitchFamily="18" charset="2"/>
              </a:rPr>
              <a:t>n</a:t>
            </a:r>
            <a:endParaRPr lang="en-US" sz="2800" b="1" dirty="0">
              <a:solidFill>
                <a:srgbClr val="002060"/>
              </a:solidFill>
              <a:latin typeface="Symbol" pitchFamily="18" charset="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63638" y="4194175"/>
            <a:ext cx="7777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Arial Narrow" pitchFamily="34" charset="0"/>
              </a:rPr>
              <a:t>  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= 6.63 x 10</a:t>
            </a:r>
            <a:r>
              <a:rPr lang="en-US" sz="2800" b="1" baseline="30000" dirty="0">
                <a:solidFill>
                  <a:srgbClr val="002060"/>
                </a:solidFill>
                <a:latin typeface="Arial Narrow" pitchFamily="34" charset="0"/>
              </a:rPr>
              <a:t>-34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J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•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) x 3.00 x 10 </a:t>
            </a:r>
            <a:r>
              <a:rPr lang="en-US" sz="2800" b="1" baseline="30000" dirty="0">
                <a:solidFill>
                  <a:srgbClr val="002060"/>
                </a:solidFill>
                <a:latin typeface="Arial Narrow" pitchFamily="34" charset="0"/>
              </a:rPr>
              <a:t>8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(m/s) / 0.154 x 10</a:t>
            </a:r>
            <a:r>
              <a:rPr lang="en-US" sz="2800" b="1" baseline="30000" dirty="0">
                <a:solidFill>
                  <a:srgbClr val="002060"/>
                </a:solidFill>
                <a:latin typeface="Arial Narrow" pitchFamily="34" charset="0"/>
              </a:rPr>
              <a:t>-9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(m)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63638" y="4691063"/>
            <a:ext cx="252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  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= 1.29 x 10 </a:t>
            </a:r>
            <a:r>
              <a:rPr lang="en-US" sz="2800" b="1" baseline="30000" dirty="0">
                <a:solidFill>
                  <a:srgbClr val="C00000"/>
                </a:solidFill>
                <a:latin typeface="Arial Narrow" pitchFamily="34" charset="0"/>
              </a:rPr>
              <a:t>-15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J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163638" y="3695700"/>
            <a:ext cx="1468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latin typeface="Arial Narrow" pitchFamily="34" charset="0"/>
              </a:rPr>
              <a:t>  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= </a:t>
            </a:r>
            <a:r>
              <a:rPr lang="en-US" sz="2800" b="1" i="1" dirty="0" err="1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/ </a:t>
            </a:r>
            <a:r>
              <a:rPr lang="en-US" sz="2800" b="1" dirty="0">
                <a:solidFill>
                  <a:srgbClr val="002060"/>
                </a:solidFill>
                <a:latin typeface="Symbol" pitchFamily="18" charset="2"/>
              </a:rPr>
              <a:t>l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3643313" y="4371975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6143625" y="4371975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5857875" y="4371975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8501063" y="4371975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3" grpId="0"/>
      <p:bldP spid="34825" grpId="0" animBg="1"/>
      <p:bldP spid="34826" grpId="0" animBg="1"/>
      <p:bldP spid="34827" grpId="0" animBg="1"/>
      <p:bldP spid="348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The work function of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cesium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metal is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3.42x10</a:t>
            </a:r>
            <a:r>
              <a:rPr lang="en-SG" sz="2800" b="1" kern="0" baseline="30000" dirty="0">
                <a:latin typeface="Arial Narrow" pitchFamily="34" charset="0"/>
                <a:cs typeface="Arial" charset="0"/>
              </a:rPr>
              <a:t>-19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J. (a) Calculate the minimum frequency of light required to release electrons from the metal. (b) Calculate the kinetic energy of the ejected electron if light of frequency </a:t>
            </a:r>
            <a:r>
              <a:rPr lang="en-SG" sz="2800" b="1" kern="0" dirty="0" err="1">
                <a:latin typeface="Arial Narrow" pitchFamily="34" charset="0"/>
                <a:cs typeface="Arial" charset="0"/>
              </a:rPr>
              <a:t>1.00x10</a:t>
            </a:r>
            <a:r>
              <a:rPr lang="en-SG" sz="2800" b="1" kern="0" baseline="30000" dirty="0" err="1">
                <a:latin typeface="Arial Narrow" pitchFamily="34" charset="0"/>
                <a:cs typeface="Arial" charset="0"/>
              </a:rPr>
              <a:t>15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s</a:t>
            </a:r>
            <a:r>
              <a:rPr lang="en-SG" sz="2800" b="1" kern="0" baseline="30000" dirty="0">
                <a:latin typeface="Arial Narrow" pitchFamily="34" charset="0"/>
                <a:cs typeface="Arial" charset="0"/>
              </a:rPr>
              <a:t>-1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is used for irradiating the metal.</a:t>
            </a:r>
            <a:endParaRPr lang="en-SG" sz="60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(a)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(b)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43000" y="3071813"/>
            <a:ext cx="2809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 Narrow" pitchFamily="34" charset="0"/>
              </a:rPr>
              <a:t>E</a:t>
            </a:r>
            <a:r>
              <a:rPr lang="en-US" sz="2800" b="1">
                <a:latin typeface="Arial Narrow" pitchFamily="34" charset="0"/>
              </a:rPr>
              <a:t>      = </a:t>
            </a:r>
            <a:r>
              <a:rPr lang="en-US" sz="2800" b="1" i="1">
                <a:latin typeface="Arial Narrow" pitchFamily="34" charset="0"/>
              </a:rPr>
              <a:t>h</a:t>
            </a:r>
            <a:r>
              <a:rPr lang="en-US" sz="2800" b="1">
                <a:latin typeface="Symbol" pitchFamily="18" charset="2"/>
              </a:rPr>
              <a:t>n = </a:t>
            </a:r>
            <a:r>
              <a:rPr lang="en-US" sz="2800" b="1">
                <a:latin typeface="Arial Narrow" pitchFamily="34" charset="0"/>
              </a:rPr>
              <a:t>W+ KE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00125" y="4067175"/>
            <a:ext cx="595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 Narrow" pitchFamily="34" charset="0"/>
              </a:rPr>
              <a:t> </a:t>
            </a:r>
            <a:r>
              <a:rPr lang="en-US" sz="2800" b="1">
                <a:latin typeface="Symbol" pitchFamily="18" charset="2"/>
              </a:rPr>
              <a:t>n</a:t>
            </a:r>
            <a:r>
              <a:rPr lang="en-US" sz="2800" b="1" baseline="-25000">
                <a:latin typeface="Arial Narrow" pitchFamily="34" charset="0"/>
              </a:rPr>
              <a:t>min</a:t>
            </a:r>
            <a:r>
              <a:rPr lang="en-US" sz="2800" b="1" i="1">
                <a:latin typeface="Arial Narrow" pitchFamily="34" charset="0"/>
              </a:rPr>
              <a:t>  </a:t>
            </a:r>
            <a:r>
              <a:rPr lang="en-US" sz="2800" b="1">
                <a:latin typeface="Arial Narrow" pitchFamily="34" charset="0"/>
              </a:rPr>
              <a:t>= W/</a:t>
            </a:r>
            <a:r>
              <a:rPr lang="en-US" sz="2800" b="1" i="1">
                <a:latin typeface="Arial Narrow" pitchFamily="34" charset="0"/>
              </a:rPr>
              <a:t>h</a:t>
            </a:r>
            <a:r>
              <a:rPr lang="en-US" sz="2800" b="1">
                <a:latin typeface="Arial Narrow" pitchFamily="34" charset="0"/>
              </a:rPr>
              <a:t> = 3.42x10</a:t>
            </a:r>
            <a:r>
              <a:rPr lang="en-US" sz="2800" b="1" baseline="30000">
                <a:latin typeface="Arial Narrow" pitchFamily="34" charset="0"/>
              </a:rPr>
              <a:t>-19 </a:t>
            </a:r>
            <a:r>
              <a:rPr lang="en-US" sz="2800" b="1">
                <a:latin typeface="Arial Narrow" pitchFamily="34" charset="0"/>
              </a:rPr>
              <a:t>J/6.63 x 10</a:t>
            </a:r>
            <a:r>
              <a:rPr lang="en-US" sz="2800" b="1" baseline="30000">
                <a:latin typeface="Arial Narrow" pitchFamily="34" charset="0"/>
              </a:rPr>
              <a:t>-34</a:t>
            </a:r>
            <a:r>
              <a:rPr lang="en-US" sz="2800" b="1">
                <a:latin typeface="Arial Narrow" pitchFamily="34" charset="0"/>
              </a:rPr>
              <a:t> (J</a:t>
            </a:r>
            <a:r>
              <a:rPr lang="en-US" sz="2800" b="1">
                <a:latin typeface="Arial Narrow" pitchFamily="34" charset="0"/>
                <a:cs typeface="Arial" charset="0"/>
              </a:rPr>
              <a:t>•</a:t>
            </a:r>
            <a:r>
              <a:rPr lang="en-US" sz="2800" b="1">
                <a:latin typeface="Arial Narrow" pitchFamily="34" charset="0"/>
              </a:rPr>
              <a:t>s)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00188" y="4514850"/>
            <a:ext cx="26019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  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= 5.16 x 10 </a:t>
            </a:r>
            <a:r>
              <a:rPr lang="en-US" sz="2800" b="1" baseline="30000" dirty="0">
                <a:solidFill>
                  <a:srgbClr val="C00000"/>
                </a:solidFill>
                <a:latin typeface="Arial Narrow" pitchFamily="34" charset="0"/>
              </a:rPr>
              <a:t>14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US" sz="2800" b="1" baseline="30000" dirty="0">
                <a:solidFill>
                  <a:srgbClr val="C00000"/>
                </a:solidFill>
                <a:latin typeface="Arial Narrow" pitchFamily="34" charset="0"/>
              </a:rPr>
              <a:t>-1</a:t>
            </a:r>
            <a:endParaRPr lang="en-US" sz="28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100138" y="3519488"/>
            <a:ext cx="25923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 err="1">
                <a:latin typeface="Arial Narrow" pitchFamily="34" charset="0"/>
              </a:rPr>
              <a:t>E</a:t>
            </a:r>
            <a:r>
              <a:rPr lang="en-US" sz="2800" b="1" i="1" baseline="-25000" dirty="0" err="1">
                <a:latin typeface="Arial Narrow" pitchFamily="34" charset="0"/>
              </a:rPr>
              <a:t>min</a:t>
            </a:r>
            <a:r>
              <a:rPr lang="en-US" sz="2800" b="1" i="1" dirty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</a:t>
            </a:r>
            <a:r>
              <a:rPr lang="en-US" sz="2800" b="1" i="1" dirty="0">
                <a:latin typeface="Arial Narrow" pitchFamily="34" charset="0"/>
              </a:rPr>
              <a:t> </a:t>
            </a:r>
            <a:r>
              <a:rPr lang="en-US" sz="2800" b="1" i="1" dirty="0" err="1">
                <a:latin typeface="Arial Narrow" pitchFamily="34" charset="0"/>
              </a:rPr>
              <a:t>h</a:t>
            </a:r>
            <a:r>
              <a:rPr lang="en-US" sz="2800" b="1" dirty="0" err="1">
                <a:latin typeface="Symbol" pitchFamily="18" charset="2"/>
              </a:rPr>
              <a:t>n</a:t>
            </a:r>
            <a:r>
              <a:rPr lang="en-US" sz="2800" b="1" baseline="-25000" dirty="0" err="1">
                <a:latin typeface="Arial Narrow" pitchFamily="34" charset="0"/>
              </a:rPr>
              <a:t>min</a:t>
            </a:r>
            <a:r>
              <a:rPr lang="en-US" sz="2800" b="1" dirty="0">
                <a:latin typeface="Symbol" pitchFamily="18" charset="2"/>
              </a:rPr>
              <a:t> =</a:t>
            </a:r>
            <a:r>
              <a:rPr lang="en-US" sz="2800" b="1" dirty="0">
                <a:latin typeface="Arial Narrow" pitchFamily="34" charset="0"/>
              </a:rPr>
              <a:t> W </a:t>
            </a:r>
            <a:endParaRPr lang="en-US" sz="2800" b="1" baseline="30000" dirty="0">
              <a:latin typeface="Symbol" pitchFamily="18" charset="2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4357688" y="4233863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272213" y="4233863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71563" y="5019675"/>
            <a:ext cx="2809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 Narrow" pitchFamily="34" charset="0"/>
              </a:rPr>
              <a:t>E</a:t>
            </a:r>
            <a:r>
              <a:rPr lang="en-US" sz="2800" b="1">
                <a:latin typeface="Arial Narrow" pitchFamily="34" charset="0"/>
              </a:rPr>
              <a:t>     = </a:t>
            </a:r>
            <a:r>
              <a:rPr lang="en-US" sz="2800" b="1" i="1">
                <a:latin typeface="Arial Narrow" pitchFamily="34" charset="0"/>
              </a:rPr>
              <a:t>h</a:t>
            </a:r>
            <a:r>
              <a:rPr lang="en-US" sz="2800" b="1">
                <a:latin typeface="Symbol" pitchFamily="18" charset="2"/>
              </a:rPr>
              <a:t>n = </a:t>
            </a:r>
            <a:r>
              <a:rPr lang="en-US" sz="2800" b="1">
                <a:latin typeface="Arial Narrow" pitchFamily="34" charset="0"/>
              </a:rPr>
              <a:t>W+ KE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47750" y="5429250"/>
            <a:ext cx="2278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 Narrow" pitchFamily="34" charset="0"/>
              </a:rPr>
              <a:t>KE</a:t>
            </a:r>
            <a:r>
              <a:rPr lang="en-US" sz="2800" b="1">
                <a:latin typeface="Arial Narrow" pitchFamily="34" charset="0"/>
              </a:rPr>
              <a:t>   = </a:t>
            </a:r>
            <a:r>
              <a:rPr lang="en-US" sz="2800" b="1" i="1">
                <a:latin typeface="Arial Narrow" pitchFamily="34" charset="0"/>
              </a:rPr>
              <a:t>h</a:t>
            </a:r>
            <a:r>
              <a:rPr lang="en-US" sz="2800" b="1">
                <a:latin typeface="Symbol" pitchFamily="18" charset="2"/>
              </a:rPr>
              <a:t>n - </a:t>
            </a:r>
            <a:r>
              <a:rPr lang="en-US" sz="2800" b="1">
                <a:latin typeface="Arial Narrow" pitchFamily="34" charset="0"/>
              </a:rPr>
              <a:t>W  </a:t>
            </a:r>
          </a:p>
          <a:p>
            <a:endParaRPr lang="en-US" sz="2800" b="1">
              <a:latin typeface="Arial Narrow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58863" y="5857875"/>
            <a:ext cx="744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i="1" dirty="0" err="1">
                <a:latin typeface="Arial Narrow" pitchFamily="34" charset="0"/>
              </a:rPr>
              <a:t>KE</a:t>
            </a:r>
            <a:r>
              <a:rPr lang="en-US" sz="2800" b="1" dirty="0">
                <a:latin typeface="Arial Narrow" pitchFamily="34" charset="0"/>
              </a:rPr>
              <a:t>   = (6.63 x 10</a:t>
            </a:r>
            <a:r>
              <a:rPr lang="en-US" sz="2800" b="1" baseline="30000" dirty="0">
                <a:latin typeface="Arial Narrow" pitchFamily="34" charset="0"/>
              </a:rPr>
              <a:t>-34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J</a:t>
            </a:r>
            <a:r>
              <a:rPr lang="en-US" sz="2800" b="1" dirty="0" err="1">
                <a:latin typeface="Arial Narrow" pitchFamily="34" charset="0"/>
                <a:cs typeface="Arial" charset="0"/>
              </a:rPr>
              <a:t>•</a:t>
            </a:r>
            <a:r>
              <a:rPr lang="en-US" sz="2800" b="1" dirty="0" err="1"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x </a:t>
            </a:r>
            <a:r>
              <a:rPr lang="en-US" sz="2800" b="1" dirty="0" err="1">
                <a:latin typeface="Arial Narrow" pitchFamily="34" charset="0"/>
              </a:rPr>
              <a:t>1.00x</a:t>
            </a:r>
            <a:r>
              <a:rPr lang="en-US" sz="2800" b="1" dirty="0">
                <a:latin typeface="Arial Narrow" pitchFamily="34" charset="0"/>
              </a:rPr>
              <a:t> 10</a:t>
            </a:r>
            <a:r>
              <a:rPr lang="en-SG" sz="2800" b="1" kern="0" baseline="30000" dirty="0">
                <a:latin typeface="Arial Narrow" pitchFamily="34" charset="0"/>
                <a:cs typeface="Arial" charset="0"/>
              </a:rPr>
              <a:t>15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s</a:t>
            </a:r>
            <a:r>
              <a:rPr lang="en-SG" sz="2800" b="1" kern="0" baseline="30000" dirty="0">
                <a:latin typeface="Arial Narrow" pitchFamily="34" charset="0"/>
                <a:cs typeface="Arial" charset="0"/>
              </a:rPr>
              <a:t>-1</a:t>
            </a:r>
            <a:r>
              <a:rPr lang="en-US" sz="2800" b="1" dirty="0">
                <a:latin typeface="Arial Narrow" pitchFamily="34" charset="0"/>
              </a:rPr>
              <a:t>) - </a:t>
            </a:r>
            <a:r>
              <a:rPr lang="en-US" sz="2800" b="1" dirty="0" err="1">
                <a:latin typeface="Arial Narrow" pitchFamily="34" charset="0"/>
              </a:rPr>
              <a:t>3.42x10</a:t>
            </a:r>
            <a:r>
              <a:rPr lang="en-US" sz="2800" b="1" baseline="30000" dirty="0">
                <a:latin typeface="Arial Narrow" pitchFamily="34" charset="0"/>
              </a:rPr>
              <a:t>-19 </a:t>
            </a:r>
            <a:r>
              <a:rPr lang="en-US" sz="2800" b="1" dirty="0">
                <a:latin typeface="Arial Narrow" pitchFamily="34" charset="0"/>
              </a:rPr>
              <a:t>J</a:t>
            </a:r>
          </a:p>
          <a:p>
            <a:pPr>
              <a:defRPr/>
            </a:pP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1571625" y="6334125"/>
            <a:ext cx="2274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 Narrow" pitchFamily="34" charset="0"/>
              </a:rPr>
              <a:t> = 3.21 x 10</a:t>
            </a:r>
            <a:r>
              <a:rPr lang="en-US" sz="2800" b="1" baseline="30000">
                <a:solidFill>
                  <a:srgbClr val="C00000"/>
                </a:solidFill>
                <a:latin typeface="Arial Narrow" pitchFamily="34" charset="0"/>
              </a:rPr>
              <a:t>-19</a:t>
            </a:r>
            <a:r>
              <a:rPr lang="en-US" sz="2800" b="1">
                <a:solidFill>
                  <a:srgbClr val="C00000"/>
                </a:solidFill>
                <a:latin typeface="Arial Narrow" pitchFamily="34" charset="0"/>
              </a:rPr>
              <a:t> J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3" grpId="0"/>
      <p:bldP spid="34825" grpId="0" animBg="1"/>
      <p:bldP spid="13" grpId="0" animBg="1"/>
      <p:bldP spid="14" grpId="0"/>
      <p:bldP spid="15" grpId="0"/>
      <p:bldP spid="16" grpId="0"/>
      <p:bldP spid="174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28662" y="2214578"/>
            <a:ext cx="7143800" cy="4572008"/>
            <a:chOff x="533400" y="500042"/>
            <a:chExt cx="8610600" cy="5802338"/>
          </a:xfrm>
        </p:grpSpPr>
        <p:pic>
          <p:nvPicPr>
            <p:cNvPr id="18434" name="Picture 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533400" y="500042"/>
              <a:ext cx="8610600" cy="408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7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571472" y="4683130"/>
              <a:ext cx="7924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Line Emission Spectrum of Hydrogen Atoms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Every element has a unique emission spectrum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The characteristic lines in atomic spectra can be used in chemical analysis to identify unknown atoms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  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   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cha56011_07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571472" y="768374"/>
            <a:ext cx="8274050" cy="601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Line Spectra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ea typeface="+mj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Bohr postulated that-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The energies of the electron are quantized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Light is emitted as e</a:t>
            </a:r>
            <a:r>
              <a:rPr lang="en-SG" sz="2800" b="1" kern="0" baseline="30000" dirty="0" smtClean="0">
                <a:latin typeface="Arial Narrow" pitchFamily="34" charset="0"/>
                <a:cs typeface="Arial" charset="0"/>
              </a:rPr>
              <a:t>-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moves from higher energy level to a lower energy level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Energies of an electron in hydrogen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  atom can occupy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Where,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US" sz="2800" b="1" i="1" dirty="0" smtClean="0">
                <a:latin typeface="Arial Narrow" pitchFamily="34" charset="0"/>
              </a:rPr>
              <a:t>   R</a:t>
            </a:r>
            <a:r>
              <a:rPr lang="en-US" sz="2800" b="1" baseline="-25000" dirty="0" smtClean="0">
                <a:latin typeface="Arial Narrow" pitchFamily="34" charset="0"/>
              </a:rPr>
              <a:t>H</a:t>
            </a:r>
            <a:r>
              <a:rPr lang="en-US" sz="2800" b="1" dirty="0" smtClean="0">
                <a:latin typeface="Arial Narrow" pitchFamily="34" charset="0"/>
              </a:rPr>
              <a:t> (</a:t>
            </a:r>
            <a:r>
              <a:rPr lang="en-US" sz="2800" b="1" dirty="0" err="1" smtClean="0">
                <a:latin typeface="Arial Narrow" pitchFamily="34" charset="0"/>
              </a:rPr>
              <a:t>Rydberg</a:t>
            </a:r>
            <a:r>
              <a:rPr lang="en-US" sz="2800" b="1" dirty="0" smtClean="0">
                <a:latin typeface="Arial Narrow" pitchFamily="34" charset="0"/>
              </a:rPr>
              <a:t> constant) = 2.18 x 10</a:t>
            </a:r>
            <a:r>
              <a:rPr lang="en-US" sz="2800" b="1" baseline="30000" dirty="0" smtClean="0">
                <a:latin typeface="Arial Narrow" pitchFamily="34" charset="0"/>
              </a:rPr>
              <a:t>-</a:t>
            </a:r>
            <a:r>
              <a:rPr lang="en-US" sz="2800" b="1" baseline="30000" dirty="0" err="1" smtClean="0">
                <a:latin typeface="Arial Narrow" pitchFamily="34" charset="0"/>
              </a:rPr>
              <a:t>18</a:t>
            </a:r>
            <a:r>
              <a:rPr lang="en-US" sz="2800" b="1" dirty="0" err="1" smtClean="0">
                <a:latin typeface="Arial Narrow" pitchFamily="34" charset="0"/>
              </a:rPr>
              <a:t>J</a:t>
            </a:r>
            <a:endParaRPr lang="en-US" sz="2800" b="1" dirty="0" smtClean="0">
              <a:latin typeface="Arial Narrow" pitchFamily="34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US" sz="2800" b="1" i="1" dirty="0" smtClean="0">
                <a:latin typeface="Arial Narrow" pitchFamily="34" charset="0"/>
              </a:rPr>
              <a:t>   n</a:t>
            </a:r>
            <a:r>
              <a:rPr lang="en-US" sz="2800" b="1" dirty="0" smtClean="0">
                <a:latin typeface="Arial Narrow" pitchFamily="34" charset="0"/>
              </a:rPr>
              <a:t> (principal quantum number) = 1, 2, 3,…</a:t>
            </a:r>
            <a:endParaRPr lang="en-US" sz="2800" b="1" i="1" dirty="0" smtClean="0">
              <a:latin typeface="Arial Narrow" pitchFamily="34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85852" y="3786190"/>
            <a:ext cx="2338388" cy="962025"/>
            <a:chOff x="624" y="3120"/>
            <a:chExt cx="1473" cy="606"/>
          </a:xfrm>
        </p:grpSpPr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624" y="3260"/>
              <a:ext cx="8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C00000"/>
                  </a:solidFill>
                  <a:latin typeface="Arial Narrow" pitchFamily="34" charset="0"/>
                </a:rPr>
                <a:t>E</a:t>
              </a:r>
              <a:r>
                <a:rPr lang="en-US" sz="2800" b="1" i="1" baseline="-25000" dirty="0">
                  <a:solidFill>
                    <a:srgbClr val="C00000"/>
                  </a:solidFill>
                  <a:latin typeface="Arial Narrow" pitchFamily="34" charset="0"/>
                </a:rPr>
                <a:t>n</a:t>
              </a:r>
              <a:r>
                <a:rPr lang="en-US" sz="2800" b="1" dirty="0">
                  <a:solidFill>
                    <a:srgbClr val="C00000"/>
                  </a:solidFill>
                  <a:latin typeface="Arial Narrow" pitchFamily="34" charset="0"/>
                </a:rPr>
                <a:t> = -</a:t>
              </a:r>
              <a:r>
                <a:rPr lang="en-US" sz="2800" b="1" i="1" dirty="0">
                  <a:solidFill>
                    <a:srgbClr val="C00000"/>
                  </a:solidFill>
                  <a:latin typeface="Arial Narrow" pitchFamily="34" charset="0"/>
                </a:rPr>
                <a:t>R</a:t>
              </a:r>
              <a:r>
                <a:rPr lang="en-US" sz="2800" b="1" baseline="-25000" dirty="0">
                  <a:solidFill>
                    <a:srgbClr val="C00000"/>
                  </a:solidFill>
                  <a:latin typeface="Arial Narrow" pitchFamily="34" charset="0"/>
                </a:rPr>
                <a:t>H</a:t>
              </a:r>
              <a:endParaRPr lang="en-US" sz="2800" b="1" dirty="0">
                <a:solidFill>
                  <a:srgbClr val="C00000"/>
                </a:solidFill>
                <a:latin typeface="Arial Narrow" pitchFamily="34" charset="0"/>
              </a:endParaRPr>
            </a:p>
          </p:txBody>
        </p:sp>
        <p:grpSp>
          <p:nvGrpSpPr>
            <p:cNvPr id="20489" name="Group 13"/>
            <p:cNvGrpSpPr>
              <a:grpSpLocks/>
            </p:cNvGrpSpPr>
            <p:nvPr/>
          </p:nvGrpSpPr>
          <p:grpSpPr bwMode="auto">
            <a:xfrm>
              <a:off x="1488" y="3120"/>
              <a:ext cx="609" cy="606"/>
              <a:chOff x="1880" y="2832"/>
              <a:chExt cx="609" cy="606"/>
            </a:xfrm>
          </p:grpSpPr>
          <p:sp>
            <p:nvSpPr>
              <p:cNvPr id="20490" name="Text Box 8"/>
              <p:cNvSpPr txBox="1">
                <a:spLocks noChangeArrowheads="1"/>
              </p:cNvSpPr>
              <p:nvPr/>
            </p:nvSpPr>
            <p:spPr bwMode="auto">
              <a:xfrm>
                <a:off x="1880" y="2933"/>
                <a:ext cx="60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C00000"/>
                    </a:solidFill>
                    <a:latin typeface="Arial Narrow" pitchFamily="34" charset="0"/>
                  </a:rPr>
                  <a:t>(     )</a:t>
                </a:r>
              </a:p>
            </p:txBody>
          </p:sp>
          <p:grpSp>
            <p:nvGrpSpPr>
              <p:cNvPr id="20491" name="Group 12"/>
              <p:cNvGrpSpPr>
                <a:grpSpLocks/>
              </p:cNvGrpSpPr>
              <p:nvPr/>
            </p:nvGrpSpPr>
            <p:grpSpPr bwMode="auto">
              <a:xfrm>
                <a:off x="2064" y="2832"/>
                <a:ext cx="326" cy="606"/>
                <a:chOff x="2928" y="3417"/>
                <a:chExt cx="326" cy="606"/>
              </a:xfrm>
            </p:grpSpPr>
            <p:sp>
              <p:nvSpPr>
                <p:cNvPr id="204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70" y="3417"/>
                  <a:ext cx="2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2049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28" y="3696"/>
                  <a:ext cx="3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i="1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US" sz="2800" baseline="30000" dirty="0" err="1">
                      <a:solidFill>
                        <a:srgbClr val="C00000"/>
                      </a:solidFill>
                    </a:rPr>
                    <a:t>2</a:t>
                  </a:r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494" name="Line 11"/>
                <p:cNvSpPr>
                  <a:spLocks noChangeShapeType="1"/>
                </p:cNvSpPr>
                <p:nvPr/>
              </p:nvSpPr>
              <p:spPr bwMode="auto">
                <a:xfrm>
                  <a:off x="2971" y="371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</p:grpSp>
      </p:grpSp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643570" y="2500306"/>
            <a:ext cx="32452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Bohr’s Model of the Atom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Bohr’s Model of the Atom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143504" y="1285860"/>
            <a:ext cx="3571900" cy="3714776"/>
            <a:chOff x="5072066" y="982342"/>
            <a:chExt cx="3584690" cy="3835766"/>
          </a:xfrm>
        </p:grpSpPr>
        <p:grpSp>
          <p:nvGrpSpPr>
            <p:cNvPr id="9" name="Group 8"/>
            <p:cNvGrpSpPr/>
            <p:nvPr/>
          </p:nvGrpSpPr>
          <p:grpSpPr>
            <a:xfrm>
              <a:off x="5072066" y="982342"/>
              <a:ext cx="3584690" cy="3835766"/>
              <a:chOff x="304800" y="-992274"/>
              <a:chExt cx="7197444" cy="7347973"/>
            </a:xfrm>
          </p:grpSpPr>
          <p:pic>
            <p:nvPicPr>
              <p:cNvPr id="21506" name="Picture 18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52282" y="-273700"/>
                <a:ext cx="6049962" cy="6629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12" name="Text Box 13"/>
              <p:cNvSpPr txBox="1">
                <a:spLocks noChangeArrowheads="1"/>
              </p:cNvSpPr>
              <p:nvPr/>
            </p:nvSpPr>
            <p:spPr bwMode="auto">
              <a:xfrm>
                <a:off x="3150301" y="-992274"/>
                <a:ext cx="2160587" cy="1001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rgbClr val="C00000"/>
                    </a:solidFill>
                    <a:latin typeface="Arial Narrow" pitchFamily="34" charset="0"/>
                  </a:rPr>
                  <a:t>E</a:t>
                </a:r>
                <a:r>
                  <a:rPr lang="en-US" sz="2800" b="1" dirty="0">
                    <a:solidFill>
                      <a:srgbClr val="C00000"/>
                    </a:solidFill>
                    <a:latin typeface="Arial Narrow" pitchFamily="34" charset="0"/>
                  </a:rPr>
                  <a:t> = </a:t>
                </a:r>
                <a:r>
                  <a:rPr lang="en-US" sz="2800" b="1" i="1" dirty="0" err="1">
                    <a:solidFill>
                      <a:srgbClr val="C00000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dirty="0" err="1">
                    <a:solidFill>
                      <a:srgbClr val="C00000"/>
                    </a:solidFill>
                    <a:latin typeface="Symbol" pitchFamily="18" charset="2"/>
                  </a:rPr>
                  <a:t>n</a:t>
                </a:r>
                <a:endParaRPr lang="en-US" sz="2800" b="1" dirty="0">
                  <a:solidFill>
                    <a:srgbClr val="C00000"/>
                  </a:solidFill>
                  <a:latin typeface="Symbol" pitchFamily="18" charset="2"/>
                </a:endParaRPr>
              </a:p>
            </p:txBody>
          </p:sp>
          <p:grpSp>
            <p:nvGrpSpPr>
              <p:cNvPr id="3" name="Group 16"/>
              <p:cNvGrpSpPr>
                <a:grpSpLocks/>
              </p:cNvGrpSpPr>
              <p:nvPr/>
            </p:nvGrpSpPr>
            <p:grpSpPr bwMode="auto">
              <a:xfrm>
                <a:off x="304800" y="2463800"/>
                <a:ext cx="2362200" cy="1001711"/>
                <a:chOff x="192" y="1552"/>
                <a:chExt cx="1488" cy="631"/>
              </a:xfrm>
            </p:grpSpPr>
            <p:sp>
              <p:nvSpPr>
                <p:cNvPr id="2150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92" y="2160"/>
                  <a:ext cx="1488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2" y="1552"/>
                  <a:ext cx="1371" cy="6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b="1" i="1" dirty="0">
                      <a:solidFill>
                        <a:srgbClr val="008000"/>
                      </a:solidFill>
                      <a:latin typeface="Arial Narrow" pitchFamily="34" charset="0"/>
                    </a:rPr>
                    <a:t>E</a:t>
                  </a:r>
                  <a:r>
                    <a:rPr lang="en-US" sz="2800" b="1" dirty="0">
                      <a:solidFill>
                        <a:srgbClr val="008000"/>
                      </a:solidFill>
                      <a:latin typeface="Arial Narrow" pitchFamily="34" charset="0"/>
                    </a:rPr>
                    <a:t> = </a:t>
                  </a:r>
                  <a:r>
                    <a:rPr lang="en-US" sz="2800" b="1" i="1" dirty="0" err="1">
                      <a:solidFill>
                        <a:srgbClr val="008000"/>
                      </a:solidFill>
                      <a:latin typeface="Arial Narrow" pitchFamily="34" charset="0"/>
                    </a:rPr>
                    <a:t>h</a:t>
                  </a:r>
                  <a:r>
                    <a:rPr lang="en-US" sz="2800" b="1" dirty="0" err="1">
                      <a:solidFill>
                        <a:srgbClr val="008000"/>
                      </a:solidFill>
                      <a:latin typeface="Symbol" pitchFamily="18" charset="2"/>
                    </a:rPr>
                    <a:t>n</a:t>
                  </a:r>
                  <a:endParaRPr lang="en-US" sz="2800" b="1" dirty="0">
                    <a:solidFill>
                      <a:srgbClr val="008000"/>
                    </a:solidFill>
                    <a:latin typeface="Symbol" pitchFamily="18" charset="2"/>
                  </a:endParaRPr>
                </a:p>
              </p:txBody>
            </p:sp>
          </p:grpSp>
        </p:grpSp>
        <p:cxnSp>
          <p:nvCxnSpPr>
            <p:cNvPr id="12" name="Straight Arrow Connector 11"/>
            <p:cNvCxnSpPr/>
            <p:nvPr/>
          </p:nvCxnSpPr>
          <p:spPr>
            <a:xfrm rot="10800000">
              <a:off x="6286512" y="1571612"/>
              <a:ext cx="1285884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4"/>
          <p:cNvSpPr txBox="1">
            <a:spLocks/>
          </p:cNvSpPr>
          <p:nvPr/>
        </p:nvSpPr>
        <p:spPr>
          <a:xfrm>
            <a:off x="285750" y="842963"/>
            <a:ext cx="5857886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The amount of energy needed to move an electron in the Bohr atom depends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  on the difference in energy levels between the initial and final states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    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 smtClean="0">
                <a:latin typeface="Arial Narrow" pitchFamily="34" charset="0"/>
                <a:cs typeface="Arial" charset="0"/>
              </a:rPr>
              <a:t>Photon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= </a:t>
            </a:r>
            <a:r>
              <a:rPr lang="en-SG" sz="2800" b="1" kern="0" dirty="0" smtClean="0">
                <a:latin typeface="Arial Narrow" pitchFamily="34" charset="0"/>
                <a:cs typeface="Arial" charset="0"/>
                <a:sym typeface="Symbol"/>
              </a:rPr>
              <a:t>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E =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 smtClean="0">
                <a:latin typeface="Arial Narrow" pitchFamily="34" charset="0"/>
                <a:cs typeface="Arial" charset="0"/>
              </a:rPr>
              <a:t>f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–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E</a:t>
            </a:r>
            <a:r>
              <a:rPr lang="en-SG" sz="2800" b="1" kern="0" baseline="-25000" dirty="0" err="1" smtClean="0">
                <a:latin typeface="Arial Narrow" pitchFamily="34" charset="0"/>
                <a:cs typeface="Arial" charset="0"/>
              </a:rPr>
              <a:t>i</a:t>
            </a: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When a photon is emitted,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n</a:t>
            </a:r>
            <a:r>
              <a:rPr lang="en-SG" sz="2800" b="1" kern="0" baseline="-25000" dirty="0" err="1" smtClean="0">
                <a:latin typeface="Arial Narrow" pitchFamily="34" charset="0"/>
                <a:cs typeface="Arial" charset="0"/>
              </a:rPr>
              <a:t>i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&gt;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n</a:t>
            </a:r>
            <a:r>
              <a:rPr lang="en-SG" sz="2800" b="1" kern="0" baseline="-25000" dirty="0" err="1" smtClean="0">
                <a:latin typeface="Arial Narrow" pitchFamily="34" charset="0"/>
                <a:cs typeface="Arial" charset="0"/>
              </a:rPr>
              <a:t>f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; so, </a:t>
            </a: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baseline="-25000" dirty="0" smtClean="0">
              <a:latin typeface="Arial Narrow" pitchFamily="34" charset="0"/>
              <a:cs typeface="Arial" charset="0"/>
            </a:endParaRPr>
          </a:p>
        </p:txBody>
      </p: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2143108" y="3071810"/>
            <a:ext cx="2305050" cy="1084263"/>
            <a:chOff x="3648" y="642"/>
            <a:chExt cx="1452" cy="683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648" y="642"/>
              <a:ext cx="1452" cy="609"/>
              <a:chOff x="645" y="3120"/>
              <a:chExt cx="1452" cy="609"/>
            </a:xfrm>
          </p:grpSpPr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645" y="3260"/>
                <a:ext cx="7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>
                    <a:latin typeface="Arial Narrow" pitchFamily="34" charset="0"/>
                  </a:rPr>
                  <a:t>E</a:t>
                </a:r>
                <a:r>
                  <a:rPr lang="en-US" sz="2800" b="1" baseline="-25000">
                    <a:latin typeface="Arial Narrow" pitchFamily="34" charset="0"/>
                  </a:rPr>
                  <a:t>f</a:t>
                </a:r>
                <a:r>
                  <a:rPr lang="en-US" sz="2800" b="1">
                    <a:latin typeface="Arial Narrow" pitchFamily="34" charset="0"/>
                  </a:rPr>
                  <a:t> = -R</a:t>
                </a:r>
                <a:r>
                  <a:rPr lang="en-US" sz="2800" b="1" baseline="-25000">
                    <a:latin typeface="Arial Narrow" pitchFamily="34" charset="0"/>
                  </a:rPr>
                  <a:t>H</a:t>
                </a:r>
                <a:endParaRPr lang="en-US" sz="2800" b="1">
                  <a:latin typeface="Arial Narrow" pitchFamily="34" charset="0"/>
                </a:endParaRPr>
              </a:p>
            </p:txBody>
          </p: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>
                <a:off x="1488" y="3120"/>
                <a:ext cx="609" cy="609"/>
                <a:chOff x="1880" y="2832"/>
                <a:chExt cx="609" cy="609"/>
              </a:xfrm>
            </p:grpSpPr>
            <p:sp>
              <p:nvSpPr>
                <p:cNvPr id="2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80" y="2933"/>
                  <a:ext cx="60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3600" b="1">
                      <a:latin typeface="Arial Narrow" pitchFamily="34" charset="0"/>
                    </a:rPr>
                    <a:t>(     )</a:t>
                  </a:r>
                </a:p>
              </p:txBody>
            </p: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2064" y="2832"/>
                  <a:ext cx="298" cy="609"/>
                  <a:chOff x="2928" y="3417"/>
                  <a:chExt cx="298" cy="609"/>
                </a:xfrm>
              </p:grpSpPr>
              <p:sp>
                <p:nvSpPr>
                  <p:cNvPr id="2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0" y="3417"/>
                    <a:ext cx="219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3696"/>
                    <a:ext cx="298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 dirty="0" err="1">
                        <a:latin typeface="Arial Narrow" pitchFamily="34" charset="0"/>
                      </a:rPr>
                      <a:t>n</a:t>
                    </a:r>
                    <a:r>
                      <a:rPr lang="en-US" sz="2800" b="1" baseline="30000" dirty="0" err="1">
                        <a:latin typeface="Arial Narrow" pitchFamily="34" charset="0"/>
                      </a:rPr>
                      <a:t>2</a:t>
                    </a:r>
                    <a:endParaRPr lang="en-US" sz="28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2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71" y="371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>
                      <a:latin typeface="Arial Narrow" pitchFamily="34" charset="0"/>
                    </a:endParaRPr>
                  </a:p>
                </p:txBody>
              </p:sp>
            </p:grpSp>
          </p:grpSp>
        </p:grp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783" y="1092"/>
              <a:ext cx="1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 Narrow" pitchFamily="34" charset="0"/>
                </a:rPr>
                <a:t>f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130424" y="3973524"/>
            <a:ext cx="2298700" cy="1027112"/>
            <a:chOff x="3652" y="642"/>
            <a:chExt cx="1448" cy="64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3652" y="642"/>
              <a:ext cx="1448" cy="609"/>
              <a:chOff x="649" y="3120"/>
              <a:chExt cx="1448" cy="609"/>
            </a:xfrm>
          </p:grpSpPr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649" y="3260"/>
                <a:ext cx="76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err="1">
                    <a:latin typeface="Arial Narrow" pitchFamily="34" charset="0"/>
                  </a:rPr>
                  <a:t>E</a:t>
                </a:r>
                <a:r>
                  <a:rPr lang="en-US" sz="2800" b="1" baseline="-25000" dirty="0" err="1">
                    <a:latin typeface="Arial Narrow" pitchFamily="34" charset="0"/>
                  </a:rPr>
                  <a:t>i</a:t>
                </a:r>
                <a:r>
                  <a:rPr lang="en-US" sz="2800" b="1" dirty="0">
                    <a:latin typeface="Arial Narrow" pitchFamily="34" charset="0"/>
                  </a:rPr>
                  <a:t> = -R</a:t>
                </a:r>
                <a:r>
                  <a:rPr lang="en-US" sz="2800" b="1" baseline="-25000" dirty="0">
                    <a:latin typeface="Arial Narrow" pitchFamily="34" charset="0"/>
                  </a:rPr>
                  <a:t>H</a:t>
                </a:r>
                <a:endParaRPr lang="en-US" sz="2800" b="1" dirty="0">
                  <a:latin typeface="Arial Narrow" pitchFamily="34" charset="0"/>
                </a:endParaRPr>
              </a:p>
            </p:txBody>
          </p:sp>
          <p:grpSp>
            <p:nvGrpSpPr>
              <p:cNvPr id="30" name="Group 28"/>
              <p:cNvGrpSpPr>
                <a:grpSpLocks/>
              </p:cNvGrpSpPr>
              <p:nvPr/>
            </p:nvGrpSpPr>
            <p:grpSpPr bwMode="auto">
              <a:xfrm>
                <a:off x="1488" y="3120"/>
                <a:ext cx="609" cy="609"/>
                <a:chOff x="1880" y="2832"/>
                <a:chExt cx="609" cy="609"/>
              </a:xfrm>
            </p:grpSpPr>
            <p:sp>
              <p:nvSpPr>
                <p:cNvPr id="3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80" y="2933"/>
                  <a:ext cx="60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3600" b="1">
                      <a:latin typeface="Arial Narrow" pitchFamily="34" charset="0"/>
                    </a:rPr>
                    <a:t>(     )</a:t>
                  </a:r>
                </a:p>
              </p:txBody>
            </p:sp>
            <p:grpSp>
              <p:nvGrpSpPr>
                <p:cNvPr id="32" name="Group 30"/>
                <p:cNvGrpSpPr>
                  <a:grpSpLocks/>
                </p:cNvGrpSpPr>
                <p:nvPr/>
              </p:nvGrpSpPr>
              <p:grpSpPr bwMode="auto">
                <a:xfrm>
                  <a:off x="2064" y="2832"/>
                  <a:ext cx="298" cy="609"/>
                  <a:chOff x="2928" y="3417"/>
                  <a:chExt cx="298" cy="609"/>
                </a:xfrm>
              </p:grpSpPr>
              <p:sp>
                <p:nvSpPr>
                  <p:cNvPr id="3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0" y="3417"/>
                    <a:ext cx="219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3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3696"/>
                    <a:ext cx="298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n</a:t>
                    </a:r>
                    <a:r>
                      <a:rPr lang="en-US" sz="2800" b="1" baseline="30000">
                        <a:latin typeface="Arial Narrow" pitchFamily="34" charset="0"/>
                      </a:rPr>
                      <a:t>2</a:t>
                    </a:r>
                    <a:endParaRPr lang="en-US" sz="2800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3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71" y="371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>
                      <a:latin typeface="Arial Narrow" pitchFamily="34" charset="0"/>
                    </a:endParaRPr>
                  </a:p>
                </p:txBody>
              </p:sp>
            </p:grpSp>
          </p:grpSp>
        </p:grp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812" y="1056"/>
              <a:ext cx="1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Arial Narrow" pitchFamily="34" charset="0"/>
                </a:rPr>
                <a:t>i</a:t>
              </a:r>
            </a:p>
          </p:txBody>
        </p:sp>
      </p:grpSp>
      <p:grpSp>
        <p:nvGrpSpPr>
          <p:cNvPr id="36" name="Group 54"/>
          <p:cNvGrpSpPr>
            <a:grpSpLocks/>
          </p:cNvGrpSpPr>
          <p:nvPr/>
        </p:nvGrpSpPr>
        <p:grpSpPr bwMode="auto">
          <a:xfrm>
            <a:off x="2058862" y="4827605"/>
            <a:ext cx="3513270" cy="1030287"/>
            <a:chOff x="3641" y="1857"/>
            <a:chExt cx="2031" cy="649"/>
          </a:xfrm>
        </p:grpSpPr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768" y="2272"/>
              <a:ext cx="1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Arial Narrow" pitchFamily="34" charset="0"/>
                </a:rPr>
                <a:t>i</a:t>
              </a:r>
            </a:p>
          </p:txBody>
        </p: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5360" y="2273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Arial Narrow" pitchFamily="34" charset="0"/>
                </a:rPr>
                <a:t>f</a:t>
              </a:r>
            </a:p>
          </p:txBody>
        </p:sp>
        <p:grpSp>
          <p:nvGrpSpPr>
            <p:cNvPr id="39" name="Group 53"/>
            <p:cNvGrpSpPr>
              <a:grpSpLocks/>
            </p:cNvGrpSpPr>
            <p:nvPr/>
          </p:nvGrpSpPr>
          <p:grpSpPr bwMode="auto">
            <a:xfrm>
              <a:off x="3641" y="1857"/>
              <a:ext cx="2031" cy="609"/>
              <a:chOff x="3641" y="1857"/>
              <a:chExt cx="2031" cy="609"/>
            </a:xfrm>
          </p:grpSpPr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3641" y="1993"/>
                <a:ext cx="74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rial Narrow" pitchFamily="34" charset="0"/>
                    <a:sym typeface="Symbol"/>
                  </a:rPr>
                  <a:t></a:t>
                </a:r>
                <a:r>
                  <a:rPr lang="en-US" sz="2800" b="1" dirty="0" smtClean="0">
                    <a:latin typeface="Arial Narrow" pitchFamily="34" charset="0"/>
                  </a:rPr>
                  <a:t>E </a:t>
                </a:r>
                <a:r>
                  <a:rPr lang="en-US" sz="2800" b="1" dirty="0">
                    <a:latin typeface="Arial Narrow" pitchFamily="34" charset="0"/>
                  </a:rPr>
                  <a:t>= R</a:t>
                </a:r>
                <a:r>
                  <a:rPr lang="en-US" sz="2800" b="1" baseline="-25000" dirty="0">
                    <a:latin typeface="Arial Narrow" pitchFamily="34" charset="0"/>
                  </a:rPr>
                  <a:t>H</a:t>
                </a:r>
                <a:endParaRPr lang="en-US" sz="2800" b="1" dirty="0">
                  <a:latin typeface="Arial Narrow" pitchFamily="34" charset="0"/>
                </a:endParaRPr>
              </a:p>
            </p:txBody>
          </p:sp>
          <p:grpSp>
            <p:nvGrpSpPr>
              <p:cNvPr id="41" name="Group 52"/>
              <p:cNvGrpSpPr>
                <a:grpSpLocks/>
              </p:cNvGrpSpPr>
              <p:nvPr/>
            </p:nvGrpSpPr>
            <p:grpSpPr bwMode="auto">
              <a:xfrm>
                <a:off x="4440" y="1857"/>
                <a:ext cx="1232" cy="609"/>
                <a:chOff x="4176" y="2496"/>
                <a:chExt cx="1232" cy="609"/>
              </a:xfrm>
            </p:grpSpPr>
            <p:sp>
              <p:nvSpPr>
                <p:cNvPr id="4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76" y="2597"/>
                  <a:ext cx="1232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3600" b="1" dirty="0">
                      <a:latin typeface="Arial Narrow" pitchFamily="34" charset="0"/>
                    </a:rPr>
                    <a:t>(         </a:t>
                  </a:r>
                  <a:r>
                    <a:rPr lang="en-US" sz="3600" b="1" dirty="0" smtClean="0">
                      <a:latin typeface="Arial Narrow" pitchFamily="34" charset="0"/>
                    </a:rPr>
                    <a:t>       </a:t>
                  </a:r>
                  <a:r>
                    <a:rPr lang="en-US" sz="3600" b="1" dirty="0">
                      <a:latin typeface="Arial Narrow" pitchFamily="34" charset="0"/>
                    </a:rPr>
                    <a:t>)</a:t>
                  </a:r>
                </a:p>
              </p:txBody>
            </p:sp>
            <p:grpSp>
              <p:nvGrpSpPr>
                <p:cNvPr id="43" name="Group 40"/>
                <p:cNvGrpSpPr>
                  <a:grpSpLocks/>
                </p:cNvGrpSpPr>
                <p:nvPr/>
              </p:nvGrpSpPr>
              <p:grpSpPr bwMode="auto">
                <a:xfrm>
                  <a:off x="4368" y="2496"/>
                  <a:ext cx="283" cy="609"/>
                  <a:chOff x="2928" y="3417"/>
                  <a:chExt cx="283" cy="609"/>
                </a:xfrm>
              </p:grpSpPr>
              <p:sp>
                <p:nvSpPr>
                  <p:cNvPr id="4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0" y="3417"/>
                    <a:ext cx="20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5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3696"/>
                    <a:ext cx="274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n</a:t>
                    </a:r>
                    <a:r>
                      <a:rPr lang="en-US" sz="2800" b="1" baseline="30000">
                        <a:latin typeface="Arial Narrow" pitchFamily="34" charset="0"/>
                      </a:rPr>
                      <a:t>2</a:t>
                    </a:r>
                    <a:endParaRPr lang="en-US" sz="2800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971" y="371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44" name="Group 45"/>
                <p:cNvGrpSpPr>
                  <a:grpSpLocks/>
                </p:cNvGrpSpPr>
                <p:nvPr/>
              </p:nvGrpSpPr>
              <p:grpSpPr bwMode="auto">
                <a:xfrm>
                  <a:off x="4954" y="2496"/>
                  <a:ext cx="283" cy="609"/>
                  <a:chOff x="2928" y="3417"/>
                  <a:chExt cx="283" cy="609"/>
                </a:xfrm>
              </p:grpSpPr>
              <p:sp>
                <p:nvSpPr>
                  <p:cNvPr id="4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0" y="3417"/>
                    <a:ext cx="20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>
                        <a:latin typeface="Arial Narrow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4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3696"/>
                    <a:ext cx="274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 dirty="0" err="1">
                        <a:latin typeface="Arial Narrow" pitchFamily="34" charset="0"/>
                      </a:rPr>
                      <a:t>n</a:t>
                    </a:r>
                    <a:r>
                      <a:rPr lang="en-US" sz="2800" b="1" baseline="30000" dirty="0" err="1">
                        <a:latin typeface="Arial Narrow" pitchFamily="34" charset="0"/>
                      </a:rPr>
                      <a:t>2</a:t>
                    </a:r>
                    <a:endParaRPr lang="en-US" sz="28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4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71" y="371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45" name="Line 51"/>
                <p:cNvSpPr>
                  <a:spLocks noChangeShapeType="1"/>
                </p:cNvSpPr>
                <p:nvPr/>
              </p:nvSpPr>
              <p:spPr bwMode="auto">
                <a:xfrm>
                  <a:off x="4744" y="2799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Arial Narrow" pitchFamily="34" charset="0"/>
                  </a:endParaRPr>
                </a:p>
              </p:txBody>
            </p:sp>
          </p:grpSp>
        </p:grpSp>
      </p:grpSp>
      <p:sp>
        <p:nvSpPr>
          <p:cNvPr id="52" name="Rectangle 51"/>
          <p:cNvSpPr/>
          <p:nvPr/>
        </p:nvSpPr>
        <p:spPr>
          <a:xfrm>
            <a:off x="5929322" y="5715016"/>
            <a:ext cx="2284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latin typeface="Arial Narrow" pitchFamily="34" charset="0"/>
              </a:rPr>
              <a:t>E  is negative</a:t>
            </a:r>
            <a:endParaRPr lang="en-US" sz="28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0" y="104775"/>
            <a:ext cx="9144000" cy="6096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842963"/>
            <a:ext cx="8643938" cy="48006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smtClean="0">
                <a:latin typeface="Arial Narrow" pitchFamily="34" charset="0"/>
                <a:cs typeface="Arial" charset="0"/>
              </a:rPr>
              <a:t>Quantum theory enables us to understand the critical role that electrons play in chemistry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</a:pPr>
            <a:endParaRPr lang="en-US" sz="2800" b="1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smtClean="0">
                <a:latin typeface="Arial Narrow" pitchFamily="34" charset="0"/>
                <a:cs typeface="Arial" charset="0"/>
              </a:rPr>
              <a:t>Studying atoms leads to the following questions:</a:t>
            </a:r>
          </a:p>
          <a:p>
            <a:pPr marL="673100" lvl="1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§"/>
            </a:pPr>
            <a:r>
              <a:rPr lang="en-US" b="1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How many </a:t>
            </a:r>
            <a:r>
              <a:rPr lang="en-US" b="1" smtClean="0">
                <a:latin typeface="Arial Narrow" pitchFamily="34" charset="0"/>
                <a:cs typeface="Arial" charset="0"/>
              </a:rPr>
              <a:t>electrons are present in a particular atom?</a:t>
            </a:r>
          </a:p>
          <a:p>
            <a:pPr marL="673100" lvl="1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§"/>
            </a:pPr>
            <a:r>
              <a:rPr lang="en-US" b="1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What energies </a:t>
            </a:r>
            <a:r>
              <a:rPr lang="en-US" b="1" smtClean="0">
                <a:latin typeface="Arial Narrow" pitchFamily="34" charset="0"/>
                <a:cs typeface="Arial" charset="0"/>
              </a:rPr>
              <a:t>do individual electrons possess?</a:t>
            </a:r>
          </a:p>
          <a:p>
            <a:pPr marL="673100" lvl="1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§"/>
            </a:pPr>
            <a:r>
              <a:rPr lang="en-US" b="1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Where</a:t>
            </a:r>
            <a:r>
              <a:rPr lang="en-US" b="1" smtClean="0">
                <a:latin typeface="Arial Narrow" pitchFamily="34" charset="0"/>
                <a:cs typeface="Arial" charset="0"/>
              </a:rPr>
              <a:t> in the atom can electrons be found?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smtClean="0">
                <a:latin typeface="Arial Narrow" pitchFamily="34" charset="0"/>
                <a:cs typeface="Arial" charset="0"/>
              </a:rPr>
              <a:t>The answer to these questions have a direct relationship to the behavior of all substances in chemical 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57158" y="857232"/>
            <a:ext cx="4714876" cy="4405322"/>
            <a:chOff x="0" y="381000"/>
            <a:chExt cx="5791200" cy="5697538"/>
          </a:xfrm>
        </p:grpSpPr>
        <p:pic>
          <p:nvPicPr>
            <p:cNvPr id="22530" name="Picture 7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0" y="381000"/>
              <a:ext cx="5791200" cy="5697538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809625" y="2701925"/>
              <a:ext cx="957263" cy="3314700"/>
              <a:chOff x="336" y="1504"/>
              <a:chExt cx="603" cy="2088"/>
            </a:xfrm>
          </p:grpSpPr>
          <p:sp>
            <p:nvSpPr>
              <p:cNvPr id="22544" name="Text Box 56"/>
              <p:cNvSpPr txBox="1">
                <a:spLocks noChangeArrowheads="1"/>
              </p:cNvSpPr>
              <p:nvPr/>
            </p:nvSpPr>
            <p:spPr bwMode="auto">
              <a:xfrm>
                <a:off x="336" y="3304"/>
                <a:ext cx="603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</a:t>
                </a:r>
                <a:r>
                  <a:rPr lang="en-US" i="1" baseline="-25000"/>
                  <a:t>f  </a:t>
                </a:r>
                <a:r>
                  <a:rPr lang="en-US"/>
                  <a:t>= 1</a:t>
                </a:r>
              </a:p>
            </p:txBody>
          </p:sp>
          <p:sp>
            <p:nvSpPr>
              <p:cNvPr id="22545" name="Line 62"/>
              <p:cNvSpPr>
                <a:spLocks noChangeShapeType="1"/>
              </p:cNvSpPr>
              <p:nvPr/>
            </p:nvSpPr>
            <p:spPr bwMode="auto">
              <a:xfrm>
                <a:off x="640" y="1784"/>
                <a:ext cx="0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Text Box 57"/>
              <p:cNvSpPr txBox="1">
                <a:spLocks noChangeArrowheads="1"/>
              </p:cNvSpPr>
              <p:nvPr/>
            </p:nvSpPr>
            <p:spPr bwMode="auto">
              <a:xfrm>
                <a:off x="344" y="1504"/>
                <a:ext cx="595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</a:t>
                </a:r>
                <a:r>
                  <a:rPr lang="en-US" i="1" baseline="-25000"/>
                  <a:t>i  </a:t>
                </a:r>
                <a:r>
                  <a:rPr lang="en-US"/>
                  <a:t>= 2</a:t>
                </a:r>
              </a:p>
            </p:txBody>
          </p:sp>
        </p:grpSp>
        <p:grpSp>
          <p:nvGrpSpPr>
            <p:cNvPr id="16" name="Group 65"/>
            <p:cNvGrpSpPr>
              <a:grpSpLocks/>
            </p:cNvGrpSpPr>
            <p:nvPr/>
          </p:nvGrpSpPr>
          <p:grpSpPr bwMode="auto">
            <a:xfrm>
              <a:off x="919163" y="1674813"/>
              <a:ext cx="957262" cy="4368800"/>
              <a:chOff x="408" y="848"/>
              <a:chExt cx="603" cy="2752"/>
            </a:xfrm>
          </p:grpSpPr>
          <p:sp>
            <p:nvSpPr>
              <p:cNvPr id="22541" name="Text Box 58"/>
              <p:cNvSpPr txBox="1">
                <a:spLocks noChangeArrowheads="1"/>
              </p:cNvSpPr>
              <p:nvPr/>
            </p:nvSpPr>
            <p:spPr bwMode="auto">
              <a:xfrm>
                <a:off x="408" y="3312"/>
                <a:ext cx="603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</a:t>
                </a:r>
                <a:r>
                  <a:rPr lang="en-US" i="1" baseline="-25000"/>
                  <a:t>f  </a:t>
                </a:r>
                <a:r>
                  <a:rPr lang="en-US"/>
                  <a:t>= 1</a:t>
                </a:r>
              </a:p>
            </p:txBody>
          </p:sp>
          <p:sp>
            <p:nvSpPr>
              <p:cNvPr id="22542" name="Text Box 59"/>
              <p:cNvSpPr txBox="1">
                <a:spLocks noChangeArrowheads="1"/>
              </p:cNvSpPr>
              <p:nvPr/>
            </p:nvSpPr>
            <p:spPr bwMode="auto">
              <a:xfrm>
                <a:off x="416" y="848"/>
                <a:ext cx="595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dirty="0"/>
                  <a:t>= 3</a:t>
                </a:r>
              </a:p>
            </p:txBody>
          </p:sp>
          <p:sp>
            <p:nvSpPr>
              <p:cNvPr id="22543" name="Line 64"/>
              <p:cNvSpPr>
                <a:spLocks noChangeShapeType="1"/>
              </p:cNvSpPr>
              <p:nvPr/>
            </p:nvSpPr>
            <p:spPr bwMode="auto">
              <a:xfrm>
                <a:off x="712" y="1152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2090738" y="1612900"/>
              <a:ext cx="957262" cy="1968500"/>
              <a:chOff x="1128" y="848"/>
              <a:chExt cx="603" cy="1240"/>
            </a:xfrm>
          </p:grpSpPr>
          <p:sp>
            <p:nvSpPr>
              <p:cNvPr id="22538" name="Text Box 60"/>
              <p:cNvSpPr txBox="1">
                <a:spLocks noChangeArrowheads="1"/>
              </p:cNvSpPr>
              <p:nvPr/>
            </p:nvSpPr>
            <p:spPr bwMode="auto">
              <a:xfrm>
                <a:off x="1128" y="1800"/>
                <a:ext cx="603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r>
                  <a:rPr lang="en-US" i="1" baseline="-25000">
                    <a:solidFill>
                      <a:srgbClr val="FF0000"/>
                    </a:solidFill>
                  </a:rPr>
                  <a:t>f  </a:t>
                </a:r>
                <a:r>
                  <a:rPr lang="en-US">
                    <a:solidFill>
                      <a:srgbClr val="FF0000"/>
                    </a:solidFill>
                  </a:rPr>
                  <a:t>= 2</a:t>
                </a:r>
              </a:p>
            </p:txBody>
          </p:sp>
          <p:sp>
            <p:nvSpPr>
              <p:cNvPr id="22539" name="Text Box 61"/>
              <p:cNvSpPr txBox="1">
                <a:spLocks noChangeArrowheads="1"/>
              </p:cNvSpPr>
              <p:nvPr/>
            </p:nvSpPr>
            <p:spPr bwMode="auto">
              <a:xfrm>
                <a:off x="1136" y="848"/>
                <a:ext cx="595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n</a:t>
                </a:r>
                <a:r>
                  <a:rPr lang="en-US" i="1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i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= 3</a:t>
                </a:r>
              </a:p>
            </p:txBody>
          </p:sp>
          <p:sp>
            <p:nvSpPr>
              <p:cNvPr id="22540" name="Line 66"/>
              <p:cNvSpPr>
                <a:spLocks noChangeShapeType="1"/>
              </p:cNvSpPr>
              <p:nvPr/>
            </p:nvSpPr>
            <p:spPr bwMode="auto">
              <a:xfrm>
                <a:off x="1432" y="115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The Energy Levels and Emission Series of H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lum bright="-53000"/>
          </a:blip>
          <a:srcRect/>
          <a:stretch>
            <a:fillRect/>
          </a:stretch>
        </p:blipFill>
        <p:spPr bwMode="auto">
          <a:xfrm>
            <a:off x="1928794" y="4929198"/>
            <a:ext cx="700602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429256" y="1357298"/>
            <a:ext cx="32452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Calculate the wavelength (in nm) of a photon emitted by a hydrogen atom when its electron drops from the n = 5 state to the n = 3 state.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613025" y="3133747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= 2.18 x 10</a:t>
            </a:r>
            <a:r>
              <a:rPr lang="en-US" sz="2800" b="1" baseline="30000">
                <a:latin typeface="Arial Narrow" pitchFamily="34" charset="0"/>
              </a:rPr>
              <a:t>-18</a:t>
            </a:r>
            <a:r>
              <a:rPr lang="en-US" sz="2800" b="1">
                <a:latin typeface="Arial Narrow" pitchFamily="34" charset="0"/>
              </a:rPr>
              <a:t> J x (1/25 - 1/9)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628900" y="3741760"/>
            <a:ext cx="6229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= -1.55 x 10</a:t>
            </a:r>
            <a:r>
              <a:rPr lang="en-US" sz="2800" b="1" baseline="30000" dirty="0">
                <a:latin typeface="Arial Narrow" pitchFamily="34" charset="0"/>
              </a:rPr>
              <a:t>-19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smtClean="0">
                <a:latin typeface="Arial Narrow" pitchFamily="34" charset="0"/>
              </a:rPr>
              <a:t>J 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(emission of photon)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425949" y="5524522"/>
            <a:ext cx="76466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   = 6.63 x 10</a:t>
            </a:r>
            <a:r>
              <a:rPr lang="en-US" sz="2800" b="1" baseline="30000" dirty="0">
                <a:latin typeface="Arial Narrow" pitchFamily="34" charset="0"/>
              </a:rPr>
              <a:t>-34</a:t>
            </a:r>
            <a:r>
              <a:rPr lang="en-US" sz="2800" b="1" dirty="0">
                <a:latin typeface="Arial Narrow" pitchFamily="34" charset="0"/>
              </a:rPr>
              <a:t> (</a:t>
            </a:r>
            <a:r>
              <a:rPr lang="en-US" sz="2800" b="1" dirty="0" err="1">
                <a:latin typeface="Arial Narrow" pitchFamily="34" charset="0"/>
              </a:rPr>
              <a:t>J</a:t>
            </a:r>
            <a:r>
              <a:rPr lang="en-US" sz="2800" b="1" dirty="0" err="1">
                <a:latin typeface="Arial Narrow" pitchFamily="34" charset="0"/>
                <a:cs typeface="Arial" charset="0"/>
              </a:rPr>
              <a:t>•s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)</a:t>
            </a:r>
            <a:r>
              <a:rPr lang="en-US" sz="2800" b="1" dirty="0">
                <a:latin typeface="Arial Narrow" pitchFamily="34" charset="0"/>
              </a:rPr>
              <a:t> x 3.00 x 10</a:t>
            </a:r>
            <a:r>
              <a:rPr lang="en-US" sz="2800" b="1" baseline="30000" dirty="0">
                <a:latin typeface="Arial Narrow" pitchFamily="34" charset="0"/>
              </a:rPr>
              <a:t>8 </a:t>
            </a:r>
            <a:r>
              <a:rPr lang="en-US" sz="2800" b="1" dirty="0">
                <a:latin typeface="Arial Narrow" pitchFamily="34" charset="0"/>
              </a:rPr>
              <a:t>(m/s)/1.55  x </a:t>
            </a:r>
            <a:r>
              <a:rPr lang="en-US" sz="2800" b="1" dirty="0" smtClean="0">
                <a:latin typeface="Arial Narrow" pitchFamily="34" charset="0"/>
              </a:rPr>
              <a:t>10</a:t>
            </a:r>
            <a:r>
              <a:rPr lang="en-US" sz="2800" b="1" baseline="30000" dirty="0" smtClean="0">
                <a:latin typeface="Arial Narrow" pitchFamily="34" charset="0"/>
              </a:rPr>
              <a:t>-</a:t>
            </a:r>
            <a:r>
              <a:rPr lang="en-US" sz="2800" b="1" baseline="30000" dirty="0" err="1" smtClean="0">
                <a:latin typeface="Arial Narrow" pitchFamily="34" charset="0"/>
              </a:rPr>
              <a:t>19</a:t>
            </a:r>
            <a:r>
              <a:rPr lang="en-US" sz="2800" b="1" dirty="0" err="1" smtClean="0">
                <a:latin typeface="Arial Narrow" pitchFamily="34" charset="0"/>
              </a:rPr>
              <a:t>J</a:t>
            </a:r>
            <a:r>
              <a:rPr lang="en-US" sz="2800" b="1" dirty="0" smtClean="0">
                <a:latin typeface="Arial Narrow" pitchFamily="34" charset="0"/>
              </a:rPr>
              <a:t>      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428728" y="6119835"/>
            <a:ext cx="1859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 Narrow" pitchFamily="34" charset="0"/>
              </a:rPr>
              <a:t>   = 1280 nm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23900" y="4335485"/>
            <a:ext cx="2194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E</a:t>
            </a:r>
            <a:r>
              <a:rPr lang="en-US" sz="2800" b="1" baseline="-25000" dirty="0" err="1">
                <a:solidFill>
                  <a:srgbClr val="002060"/>
                </a:solidFill>
                <a:latin typeface="Arial Narrow" pitchFamily="34" charset="0"/>
              </a:rPr>
              <a:t>photon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= </a:t>
            </a:r>
            <a:r>
              <a:rPr lang="en-US" sz="2800" b="1" dirty="0" err="1" smtClean="0">
                <a:solidFill>
                  <a:srgbClr val="002060"/>
                </a:solidFill>
                <a:latin typeface="Arial Narrow" pitchFamily="34" charset="0"/>
              </a:rPr>
              <a:t>hc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ymbol" pitchFamily="18" charset="2"/>
              </a:rPr>
              <a:t>/ l</a:t>
            </a:r>
            <a:endParaRPr lang="en-US" b="1" dirty="0">
              <a:solidFill>
                <a:srgbClr val="002060"/>
              </a:solidFill>
              <a:latin typeface="Symbol" pitchFamily="18" charset="2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357290" y="4930797"/>
            <a:ext cx="2169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Symbol" pitchFamily="18" charset="2"/>
              </a:rPr>
              <a:t>l</a:t>
            </a:r>
            <a:r>
              <a:rPr lang="en-US" sz="2800" b="1" dirty="0">
                <a:latin typeface="Arial Narrow" pitchFamily="34" charset="0"/>
              </a:rPr>
              <a:t> = </a:t>
            </a:r>
            <a:r>
              <a:rPr lang="en-US" sz="2800" b="1" dirty="0" err="1" smtClean="0">
                <a:latin typeface="Arial Narrow" pitchFamily="34" charset="0"/>
              </a:rPr>
              <a:t>hc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/ </a:t>
            </a:r>
            <a:r>
              <a:rPr lang="en-US" sz="2800" b="1" dirty="0" err="1">
                <a:latin typeface="Arial Narrow" pitchFamily="34" charset="0"/>
              </a:rPr>
              <a:t>E</a:t>
            </a:r>
            <a:r>
              <a:rPr lang="en-US" sz="2800" b="1" baseline="-25000" dirty="0" err="1">
                <a:latin typeface="Arial Narrow" pitchFamily="34" charset="0"/>
              </a:rPr>
              <a:t>photon</a:t>
            </a:r>
            <a:endParaRPr lang="en-US" sz="2800" b="1" dirty="0">
              <a:latin typeface="Arial Narrow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19138" y="2143147"/>
            <a:ext cx="4640261" cy="1030288"/>
            <a:chOff x="784" y="1152"/>
            <a:chExt cx="2923" cy="649"/>
          </a:xfrm>
        </p:grpSpPr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1632" y="1152"/>
              <a:ext cx="2075" cy="649"/>
              <a:chOff x="3641" y="1857"/>
              <a:chExt cx="2075" cy="649"/>
            </a:xfrm>
          </p:grpSpPr>
          <p:sp>
            <p:nvSpPr>
              <p:cNvPr id="24592" name="Text Box 15"/>
              <p:cNvSpPr txBox="1">
                <a:spLocks noChangeArrowheads="1"/>
              </p:cNvSpPr>
              <p:nvPr/>
            </p:nvSpPr>
            <p:spPr bwMode="auto">
              <a:xfrm>
                <a:off x="4768" y="2272"/>
                <a:ext cx="1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2060"/>
                    </a:solidFill>
                    <a:latin typeface="Arial Narrow" pitchFamily="34" charset="0"/>
                  </a:rPr>
                  <a:t>i</a:t>
                </a:r>
              </a:p>
            </p:txBody>
          </p:sp>
          <p:sp>
            <p:nvSpPr>
              <p:cNvPr id="24593" name="Text Box 16"/>
              <p:cNvSpPr txBox="1">
                <a:spLocks noChangeArrowheads="1"/>
              </p:cNvSpPr>
              <p:nvPr/>
            </p:nvSpPr>
            <p:spPr bwMode="auto">
              <a:xfrm>
                <a:off x="5360" y="2273"/>
                <a:ext cx="1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2060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24594" name="Group 17"/>
              <p:cNvGrpSpPr>
                <a:grpSpLocks/>
              </p:cNvGrpSpPr>
              <p:nvPr/>
            </p:nvGrpSpPr>
            <p:grpSpPr bwMode="auto">
              <a:xfrm>
                <a:off x="3641" y="1857"/>
                <a:ext cx="2075" cy="609"/>
                <a:chOff x="3641" y="1857"/>
                <a:chExt cx="2075" cy="609"/>
              </a:xfrm>
            </p:grpSpPr>
            <p:sp>
              <p:nvSpPr>
                <p:cNvPr id="2459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41" y="1993"/>
                  <a:ext cx="81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rgbClr val="002060"/>
                      </a:solidFill>
                      <a:latin typeface="Arial Narrow" pitchFamily="34" charset="0"/>
                      <a:sym typeface="Symbol"/>
                    </a:rPr>
                    <a:t></a:t>
                  </a:r>
                  <a:r>
                    <a:rPr lang="en-US" sz="2800" b="1" dirty="0" smtClean="0">
                      <a:solidFill>
                        <a:srgbClr val="002060"/>
                      </a:solidFill>
                      <a:latin typeface="Arial Narrow" pitchFamily="34" charset="0"/>
                    </a:rPr>
                    <a:t>E </a:t>
                  </a:r>
                  <a:r>
                    <a:rPr lang="en-US" sz="2800" b="1" dirty="0">
                      <a:solidFill>
                        <a:srgbClr val="002060"/>
                      </a:solidFill>
                      <a:latin typeface="Arial Narrow" pitchFamily="34" charset="0"/>
                    </a:rPr>
                    <a:t>= R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Arial Narrow" pitchFamily="34" charset="0"/>
                    </a:rPr>
                    <a:t>H</a:t>
                  </a:r>
                  <a:endParaRPr lang="en-US" sz="2800" b="1" dirty="0">
                    <a:solidFill>
                      <a:srgbClr val="002060"/>
                    </a:solidFill>
                    <a:latin typeface="Arial Narrow" pitchFamily="34" charset="0"/>
                  </a:endParaRPr>
                </a:p>
              </p:txBody>
            </p:sp>
            <p:grpSp>
              <p:nvGrpSpPr>
                <p:cNvPr id="24596" name="Group 19"/>
                <p:cNvGrpSpPr>
                  <a:grpSpLocks/>
                </p:cNvGrpSpPr>
                <p:nvPr/>
              </p:nvGrpSpPr>
              <p:grpSpPr bwMode="auto">
                <a:xfrm>
                  <a:off x="4440" y="1857"/>
                  <a:ext cx="1276" cy="609"/>
                  <a:chOff x="4176" y="2496"/>
                  <a:chExt cx="1276" cy="609"/>
                </a:xfrm>
              </p:grpSpPr>
              <p:sp>
                <p:nvSpPr>
                  <p:cNvPr id="2459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597"/>
                    <a:ext cx="1276" cy="4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rgbClr val="002060"/>
                        </a:solidFill>
                        <a:latin typeface="Arial Narrow" pitchFamily="34" charset="0"/>
                      </a:rPr>
                      <a:t>(               </a:t>
                    </a:r>
                    <a:r>
                      <a:rPr lang="en-US" sz="3600" b="1" dirty="0">
                        <a:solidFill>
                          <a:srgbClr val="002060"/>
                        </a:solidFill>
                        <a:latin typeface="Arial Narrow" pitchFamily="34" charset="0"/>
                      </a:rPr>
                      <a:t>)</a:t>
                    </a:r>
                  </a:p>
                </p:txBody>
              </p:sp>
              <p:grpSp>
                <p:nvGrpSpPr>
                  <p:cNvPr id="2459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368" y="2496"/>
                    <a:ext cx="298" cy="609"/>
                    <a:chOff x="2928" y="3417"/>
                    <a:chExt cx="298" cy="609"/>
                  </a:xfrm>
                </p:grpSpPr>
                <p:sp>
                  <p:nvSpPr>
                    <p:cNvPr id="24604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0" y="3417"/>
                      <a:ext cx="219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4605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3696"/>
                      <a:ext cx="298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n</a:t>
                      </a:r>
                      <a:r>
                        <a:rPr lang="en-US" sz="2800" b="1" baseline="30000" dirty="0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2460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1" y="3712"/>
                      <a:ext cx="2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b="1">
                        <a:solidFill>
                          <a:srgbClr val="002060"/>
                        </a:solidFill>
                        <a:latin typeface="Arial Narrow" pitchFamily="34" charset="0"/>
                      </a:endParaRPr>
                    </a:p>
                  </p:txBody>
                </p:sp>
              </p:grpSp>
              <p:grpSp>
                <p:nvGrpSpPr>
                  <p:cNvPr id="2459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4954" y="2496"/>
                    <a:ext cx="298" cy="609"/>
                    <a:chOff x="2928" y="3417"/>
                    <a:chExt cx="298" cy="609"/>
                  </a:xfrm>
                </p:grpSpPr>
                <p:sp>
                  <p:nvSpPr>
                    <p:cNvPr id="24601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0" y="3417"/>
                      <a:ext cx="219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4602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3696"/>
                      <a:ext cx="298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n</a:t>
                      </a:r>
                      <a:r>
                        <a:rPr lang="en-US" sz="2800" b="1" baseline="30000">
                          <a:solidFill>
                            <a:srgbClr val="002060"/>
                          </a:solidFill>
                          <a:latin typeface="Arial Narrow" pitchFamily="34" charset="0"/>
                        </a:rPr>
                        <a:t>2</a:t>
                      </a:r>
                      <a:endParaRPr lang="en-US" sz="2800" b="1">
                        <a:solidFill>
                          <a:srgbClr val="002060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2460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1" y="3712"/>
                      <a:ext cx="2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b="1">
                        <a:solidFill>
                          <a:srgbClr val="002060"/>
                        </a:solidFill>
                        <a:latin typeface="Arial Narrow" pitchFamily="34" charset="0"/>
                      </a:endParaRPr>
                    </a:p>
                  </p:txBody>
                </p:sp>
              </p:grpSp>
              <p:sp>
                <p:nvSpPr>
                  <p:cNvPr id="2460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744" y="2799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b="1">
                      <a:solidFill>
                        <a:srgbClr val="002060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</p:grpSp>
        <p:sp>
          <p:nvSpPr>
            <p:cNvPr id="24591" name="Text Box 32"/>
            <p:cNvSpPr txBox="1">
              <a:spLocks noChangeArrowheads="1"/>
            </p:cNvSpPr>
            <p:nvPr/>
          </p:nvSpPr>
          <p:spPr bwMode="auto">
            <a:xfrm>
              <a:off x="784" y="1288"/>
              <a:ext cx="8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Arial Narrow" pitchFamily="34" charset="0"/>
                </a:rPr>
                <a:t>E</a:t>
              </a:r>
              <a:r>
                <a:rPr lang="en-US" sz="2800" b="1" baseline="-25000" dirty="0" err="1">
                  <a:solidFill>
                    <a:srgbClr val="002060"/>
                  </a:solidFill>
                  <a:latin typeface="Arial Narrow" pitchFamily="34" charset="0"/>
                </a:rPr>
                <a:t>photon</a:t>
              </a:r>
              <a:r>
                <a:rPr lang="en-US" sz="2800" b="1" dirty="0">
                  <a:solidFill>
                    <a:srgbClr val="002060"/>
                  </a:solidFill>
                  <a:latin typeface="Arial Narrow" pitchFamily="34" charset="0"/>
                </a:rPr>
                <a:t> =</a:t>
              </a:r>
            </a:p>
          </p:txBody>
        </p:sp>
      </p:grpSp>
      <p:sp>
        <p:nvSpPr>
          <p:cNvPr id="37924" name="Line 36"/>
          <p:cNvSpPr>
            <a:spLocks noChangeShapeType="1"/>
          </p:cNvSpPr>
          <p:nvPr/>
        </p:nvSpPr>
        <p:spPr bwMode="auto">
          <a:xfrm flipV="1">
            <a:off x="3571868" y="5724547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 Narrow" pitchFamily="34" charset="0"/>
            </a:endParaRP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V="1">
            <a:off x="8215338" y="5724547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 Narrow" pitchFamily="34" charset="0"/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3929058" y="5724547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 Narrow" pitchFamily="34" charset="0"/>
            </a:endParaRPr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6286512" y="5724547"/>
            <a:ext cx="228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 Narrow" pitchFamily="34" charset="0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37896" grpId="0" autoUpdateAnimBg="0"/>
      <p:bldP spid="37898" grpId="0" autoUpdateAnimBg="0"/>
      <p:bldP spid="37899" grpId="0" autoUpdateAnimBg="0"/>
      <p:bldP spid="37918" grpId="0" autoUpdateAnimBg="0"/>
      <p:bldP spid="37919" grpId="0" autoUpdateAnimBg="0"/>
      <p:bldP spid="37924" grpId="0" animBg="1"/>
      <p:bldP spid="37925" grpId="0" animBg="1"/>
      <p:bldP spid="37926" grpId="0" animBg="1"/>
      <p:bldP spid="379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US" sz="2800" b="1" kern="0" dirty="0" smtClean="0">
                <a:latin typeface="Arial Narrow" pitchFamily="34" charset="0"/>
                <a:cs typeface="Arial" charset="0"/>
              </a:rPr>
              <a:t>An electron in the hydrogen atom makes a transition from an energy state of principal quantum numbers </a:t>
            </a:r>
            <a:r>
              <a:rPr lang="en-US" sz="2800" b="1" kern="0" dirty="0" smtClean="0">
                <a:latin typeface="Arial Narrow" pitchFamily="34" charset="0"/>
                <a:cs typeface="Arial" charset="0"/>
              </a:rPr>
              <a:t>into </a:t>
            </a:r>
            <a:r>
              <a:rPr lang="en-US" sz="2800" b="1" kern="0" dirty="0" smtClean="0">
                <a:latin typeface="Arial Narrow" pitchFamily="34" charset="0"/>
                <a:cs typeface="Arial" charset="0"/>
              </a:rPr>
              <a:t>the n=2 state. If the photon emitted has a wavelength of 434 nm, what is the value of </a:t>
            </a:r>
            <a:r>
              <a:rPr lang="en-US" sz="2800" b="1" kern="0" dirty="0" err="1" smtClean="0">
                <a:latin typeface="Arial Narrow" pitchFamily="34" charset="0"/>
                <a:cs typeface="Arial" charset="0"/>
              </a:rPr>
              <a:t>n</a:t>
            </a:r>
            <a:r>
              <a:rPr lang="en-US" sz="2800" b="1" baseline="-25000" dirty="0" err="1" smtClean="0">
                <a:latin typeface="Arial Narrow" pitchFamily="34" charset="0"/>
              </a:rPr>
              <a:t>i</a:t>
            </a:r>
            <a:r>
              <a:rPr lang="en-US" sz="2800" b="1" kern="0" dirty="0" smtClean="0">
                <a:latin typeface="Arial Narrow" pitchFamily="34" charset="0"/>
                <a:cs typeface="Arial" charset="0"/>
              </a:rPr>
              <a:t>?  </a:t>
            </a:r>
            <a:r>
              <a:rPr lang="en-US" sz="2800" dirty="0" smtClean="0">
                <a:latin typeface="Arial Narrow" pitchFamily="34" charset="0"/>
              </a:rPr>
              <a:t>(</a:t>
            </a:r>
            <a:r>
              <a:rPr lang="en-US" sz="2800" b="1" dirty="0" smtClean="0">
                <a:latin typeface="Arial Narrow" pitchFamily="34" charset="0"/>
              </a:rPr>
              <a:t>R</a:t>
            </a:r>
            <a:r>
              <a:rPr lang="en-US" sz="2800" b="1" baseline="-25000" dirty="0" smtClean="0">
                <a:latin typeface="Arial Narrow" pitchFamily="34" charset="0"/>
              </a:rPr>
              <a:t>H</a:t>
            </a:r>
            <a:r>
              <a:rPr lang="en-US" sz="2800" b="1" dirty="0" smtClean="0">
                <a:latin typeface="Arial Narrow" pitchFamily="34" charset="0"/>
              </a:rPr>
              <a:t>= 2.18 X 10</a:t>
            </a:r>
            <a:r>
              <a:rPr lang="en-US" sz="2800" b="1" baseline="30000" dirty="0" smtClean="0">
                <a:latin typeface="Arial Narrow" pitchFamily="34" charset="0"/>
              </a:rPr>
              <a:t>-18</a:t>
            </a:r>
            <a:r>
              <a:rPr lang="en-US" sz="2800" b="1" dirty="0" smtClean="0">
                <a:latin typeface="Arial Narrow" pitchFamily="34" charset="0"/>
              </a:rPr>
              <a:t> J</a:t>
            </a:r>
            <a:r>
              <a:rPr lang="en-US" sz="2800" dirty="0" smtClean="0">
                <a:latin typeface="Arial Narrow" pitchFamily="34" charset="0"/>
              </a:rPr>
              <a:t>)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1828" y="838224"/>
            <a:ext cx="2429327" cy="244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810024"/>
            <a:ext cx="2400288" cy="25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285750" y="842963"/>
            <a:ext cx="6572266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Why is electron energy quantized?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De Broglie argued, an e</a:t>
            </a:r>
            <a:r>
              <a:rPr lang="en-SG" sz="2800" b="1" kern="0" baseline="30000" dirty="0" smtClean="0">
                <a:latin typeface="Arial Narrow" pitchFamily="34" charset="0"/>
                <a:cs typeface="Arial" charset="0"/>
              </a:rPr>
              <a:t>- 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does behave like a standing wave 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5400" b="1" kern="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He reasoned that waves can behave like particles and particles can exhibit wave  like properties</a:t>
            </a:r>
            <a:endParaRPr lang="en-SG" sz="54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4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357422" y="4857760"/>
            <a:ext cx="266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Arial Narrow" pitchFamily="34" charset="0"/>
              </a:rPr>
              <a:t> </a:t>
            </a:r>
          </a:p>
        </p:txBody>
      </p:sp>
      <p:sp>
        <p:nvSpPr>
          <p:cNvPr id="25609" name="Text Box 5"/>
          <p:cNvSpPr txBox="1">
            <a:spLocks noChangeArrowheads="1"/>
          </p:cNvSpPr>
          <p:nvPr/>
        </p:nvSpPr>
        <p:spPr bwMode="auto">
          <a:xfrm>
            <a:off x="928662" y="2214554"/>
            <a:ext cx="60722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latin typeface="Arial Narrow" pitchFamily="34" charset="0"/>
              </a:rPr>
              <a:t>2</a:t>
            </a:r>
            <a:r>
              <a:rPr lang="en-US" sz="2800" b="1" dirty="0" err="1">
                <a:latin typeface="Symbol" pitchFamily="18" charset="2"/>
              </a:rPr>
              <a:t>p</a:t>
            </a:r>
            <a:r>
              <a:rPr lang="en-US" sz="2800" b="1" dirty="0" err="1">
                <a:latin typeface="Arial Narrow" pitchFamily="34" charset="0"/>
              </a:rPr>
              <a:t>r</a:t>
            </a:r>
            <a:r>
              <a:rPr lang="en-US" sz="2800" b="1" dirty="0">
                <a:latin typeface="Arial Narrow" pitchFamily="34" charset="0"/>
              </a:rPr>
              <a:t> = </a:t>
            </a:r>
            <a:r>
              <a:rPr lang="en-US" sz="2800" b="1" dirty="0" err="1" smtClean="0">
                <a:latin typeface="Arial Narrow" pitchFamily="34" charset="0"/>
              </a:rPr>
              <a:t>n</a:t>
            </a:r>
            <a:r>
              <a:rPr lang="en-US" sz="2800" b="1" dirty="0" err="1" smtClean="0">
                <a:latin typeface="Symbol" pitchFamily="18" charset="2"/>
              </a:rPr>
              <a:t>l</a:t>
            </a:r>
            <a:r>
              <a:rPr lang="en-US" sz="2800" b="1" dirty="0" smtClean="0">
                <a:latin typeface="Symbol" pitchFamily="18" charset="2"/>
              </a:rPr>
              <a:t>      </a:t>
            </a:r>
            <a:r>
              <a:rPr lang="en-SG" sz="2800" b="1" dirty="0" smtClean="0">
                <a:latin typeface="Arial Narrow" pitchFamily="34" charset="0"/>
              </a:rPr>
              <a:t>r = radius of the orbit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The Dual Nature of the Electron</a:t>
            </a: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857193" y="4997469"/>
            <a:ext cx="6215613" cy="1360489"/>
            <a:chOff x="2056" y="2600"/>
            <a:chExt cx="4579" cy="857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056" y="2720"/>
              <a:ext cx="4579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latin typeface="Arial Narrow" pitchFamily="34" charset="0"/>
                  <a:sym typeface="Symbol"/>
                </a:rPr>
                <a:t> </a:t>
              </a:r>
              <a:r>
                <a:rPr lang="en-US" sz="2800" b="1" dirty="0" smtClean="0">
                  <a:latin typeface="Symbol" pitchFamily="18" charset="2"/>
                </a:rPr>
                <a:t>l </a:t>
              </a:r>
              <a:r>
                <a:rPr lang="en-US" sz="2800" b="1" dirty="0">
                  <a:latin typeface="Arial Narrow" pitchFamily="34" charset="0"/>
                </a:rPr>
                <a:t>= </a:t>
              </a:r>
              <a:r>
                <a:rPr lang="en-US" sz="2800" b="1" dirty="0" smtClean="0">
                  <a:latin typeface="Arial Narrow" pitchFamily="34" charset="0"/>
                </a:rPr>
                <a:t>             </a:t>
              </a:r>
              <a:r>
                <a:rPr lang="en-US" sz="2800" b="1" dirty="0" err="1" smtClean="0">
                  <a:latin typeface="Arial Narrow" pitchFamily="34" charset="0"/>
                </a:rPr>
                <a:t>m,u</a:t>
              </a:r>
              <a:r>
                <a:rPr lang="en-US" sz="2800" b="1" dirty="0" smtClean="0">
                  <a:latin typeface="Arial Narrow" pitchFamily="34" charset="0"/>
                </a:rPr>
                <a:t> = mass &amp; velocity of e</a:t>
              </a:r>
              <a:r>
                <a:rPr lang="en-US" sz="2800" b="1" baseline="30000" dirty="0" smtClean="0">
                  <a:latin typeface="Arial Narrow" pitchFamily="34" charset="0"/>
                </a:rPr>
                <a:t>- </a:t>
              </a:r>
            </a:p>
            <a:p>
              <a:pPr algn="ctr">
                <a:spcBef>
                  <a:spcPct val="50000"/>
                </a:spcBef>
              </a:pPr>
              <a:endParaRPr lang="en-US" sz="2800" b="1" dirty="0">
                <a:latin typeface="Arial Narrow" pitchFamily="34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562" y="260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83" y="2808"/>
              <a:ext cx="3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 Narrow" pitchFamily="34" charset="0"/>
                </a:rPr>
                <a:t>mu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544" y="2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57158" y="607220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b="1" kern="0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Wave like property</a:t>
            </a:r>
            <a:endParaRPr lang="en-SG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3618" y="2714620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SG" sz="2800" b="1" dirty="0" smtClean="0">
                <a:latin typeface="Arial Narrow" pitchFamily="34" charset="0"/>
              </a:rPr>
              <a:t>n= integer ,  </a:t>
            </a:r>
            <a:r>
              <a:rPr lang="en-US" sz="2800" b="1" dirty="0" smtClean="0">
                <a:latin typeface="Symbol" pitchFamily="18" charset="2"/>
              </a:rPr>
              <a:t>l</a:t>
            </a:r>
            <a:r>
              <a:rPr lang="en-SG" sz="2800" b="1" dirty="0" smtClean="0">
                <a:latin typeface="Arial Narrow" pitchFamily="34" charset="0"/>
              </a:rPr>
              <a:t>=wavelength of e</a:t>
            </a:r>
            <a:r>
              <a:rPr lang="en-SG" sz="2800" b="1" baseline="30000" dirty="0" smtClean="0">
                <a:latin typeface="Arial Narrow" pitchFamily="34" charset="0"/>
              </a:rPr>
              <a:t>-</a:t>
            </a:r>
            <a:r>
              <a:rPr lang="en-US" sz="2800" b="1" dirty="0" smtClean="0">
                <a:latin typeface="Arial Narrow" pitchFamily="34" charset="0"/>
              </a:rPr>
              <a:t>   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6661" y="6072206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b="1" kern="0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Particle like property</a:t>
            </a:r>
            <a:endParaRPr lang="en-SG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892943" y="5822173"/>
            <a:ext cx="428628" cy="714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2071670" y="5643578"/>
            <a:ext cx="1143008" cy="500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29454" y="6215082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Arial Narrow" pitchFamily="34" charset="0"/>
              </a:rPr>
              <a:t>Nonallowed</a:t>
            </a:r>
            <a:r>
              <a:rPr lang="en-US" b="1" dirty="0" smtClean="0">
                <a:solidFill>
                  <a:srgbClr val="C00000"/>
                </a:solidFill>
                <a:latin typeface="Arial Narrow" pitchFamily="34" charset="0"/>
              </a:rPr>
              <a:t> orbit</a:t>
            </a:r>
            <a:endParaRPr lang="en-US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5206" y="3202544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itchFamily="34" charset="0"/>
              </a:rPr>
              <a:t>Allowed orbit</a:t>
            </a:r>
            <a:endParaRPr lang="en-US" b="1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 smtClean="0">
                <a:latin typeface="Arial Narrow" pitchFamily="34" charset="0"/>
                <a:cs typeface="Arial" charset="0"/>
              </a:rPr>
              <a:t>What is the de Broglie wavelength (in nm) associated with a 2.5 g Ping-Pong ball </a:t>
            </a:r>
            <a:r>
              <a:rPr lang="en-SG" sz="2800" b="1" kern="0" dirty="0" err="1" smtClean="0">
                <a:latin typeface="Arial Narrow" pitchFamily="34" charset="0"/>
                <a:cs typeface="Arial" charset="0"/>
              </a:rPr>
              <a:t>traveling</a:t>
            </a:r>
            <a:r>
              <a:rPr lang="en-SG" sz="2800" b="1" kern="0" dirty="0" smtClean="0">
                <a:latin typeface="Arial Narrow" pitchFamily="34" charset="0"/>
                <a:cs typeface="Arial" charset="0"/>
              </a:rPr>
              <a:t> at 15.6 m/s?</a:t>
            </a: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(1 J =1 kg </a:t>
            </a:r>
            <a:r>
              <a:rPr lang="en-SG" sz="2800" b="1" dirty="0" err="1" smtClean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SG" sz="2800" b="1" baseline="30000" dirty="0" err="1" smtClean="0">
                <a:solidFill>
                  <a:srgbClr val="C00000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/</a:t>
            </a:r>
            <a:r>
              <a:rPr lang="en-SG" sz="2800" b="1" dirty="0" err="1" smtClean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SG" sz="2800" b="1" baseline="30000" dirty="0" err="1" smtClean="0">
                <a:solidFill>
                  <a:srgbClr val="C00000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)</a:t>
            </a:r>
            <a:endParaRPr lang="en-US" sz="2800" b="1" dirty="0" smtClean="0">
              <a:solidFill>
                <a:srgbClr val="C00000"/>
              </a:solidFill>
              <a:latin typeface="Arial Narrow" pitchFamily="34" charset="0"/>
            </a:endParaRPr>
          </a:p>
          <a:p>
            <a:pPr marL="273050" lvl="2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endParaRPr lang="en-SG" sz="2800" b="1" kern="0" dirty="0" smtClean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14189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Symbol" pitchFamily="18" charset="2"/>
              </a:rPr>
              <a:t>l</a:t>
            </a:r>
            <a:r>
              <a:rPr lang="en-US" sz="2800" b="1" dirty="0">
                <a:latin typeface="Arial Narrow" pitchFamily="34" charset="0"/>
              </a:rPr>
              <a:t> = h/mu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5175" y="3062288"/>
            <a:ext cx="4804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Symbol" pitchFamily="18" charset="2"/>
              </a:rPr>
              <a:t>l</a:t>
            </a:r>
            <a:r>
              <a:rPr lang="en-US" sz="2800" b="1" dirty="0">
                <a:latin typeface="Arial Narrow" pitchFamily="34" charset="0"/>
              </a:rPr>
              <a:t> = 6.63 x 10</a:t>
            </a:r>
            <a:r>
              <a:rPr lang="en-US" sz="2800" b="1" baseline="30000" dirty="0">
                <a:latin typeface="Arial Narrow" pitchFamily="34" charset="0"/>
              </a:rPr>
              <a:t>-34</a:t>
            </a:r>
            <a:r>
              <a:rPr lang="en-US" sz="2800" b="1" dirty="0">
                <a:latin typeface="Arial Narrow" pitchFamily="34" charset="0"/>
              </a:rPr>
              <a:t> / (2.5 x 10</a:t>
            </a:r>
            <a:r>
              <a:rPr lang="en-US" sz="2800" b="1" baseline="30000" dirty="0">
                <a:latin typeface="Arial Narrow" pitchFamily="34" charset="0"/>
              </a:rPr>
              <a:t>-3</a:t>
            </a:r>
            <a:r>
              <a:rPr lang="en-US" sz="2800" b="1" dirty="0">
                <a:latin typeface="Arial Narrow" pitchFamily="34" charset="0"/>
              </a:rPr>
              <a:t> x 15.6)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0413" y="3595688"/>
            <a:ext cx="4576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   = 1.7 x 10</a:t>
            </a:r>
            <a:r>
              <a:rPr lang="en-US" sz="2800" b="1" baseline="30000">
                <a:latin typeface="Arial Narrow" pitchFamily="34" charset="0"/>
              </a:rPr>
              <a:t>-32</a:t>
            </a:r>
            <a:r>
              <a:rPr lang="en-US" sz="2800" b="1">
                <a:latin typeface="Arial Narrow" pitchFamily="34" charset="0"/>
              </a:rPr>
              <a:t> m = 1.7 x 10</a:t>
            </a:r>
            <a:r>
              <a:rPr lang="en-US" sz="2800" b="1" baseline="30000">
                <a:latin typeface="Arial Narrow" pitchFamily="34" charset="0"/>
              </a:rPr>
              <a:t>-23</a:t>
            </a:r>
            <a:r>
              <a:rPr lang="en-US" sz="2800" b="1">
                <a:latin typeface="Arial Narrow" pitchFamily="34" charset="0"/>
              </a:rPr>
              <a:t> nm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36256" y="2514600"/>
            <a:ext cx="2536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Here,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h= </a:t>
            </a:r>
            <a:r>
              <a:rPr lang="en-US" sz="2800" b="1" dirty="0" err="1" smtClean="0">
                <a:solidFill>
                  <a:srgbClr val="002060"/>
                </a:solidFill>
                <a:latin typeface="Arial Narrow" pitchFamily="34" charset="0"/>
              </a:rPr>
              <a:t>6.63x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10</a:t>
            </a:r>
            <a:r>
              <a:rPr lang="en-US" sz="2800" b="1" baseline="30000" dirty="0" smtClean="0">
                <a:solidFill>
                  <a:srgbClr val="002060"/>
                </a:solidFill>
                <a:latin typeface="Arial Narrow" pitchFamily="34" charset="0"/>
              </a:rPr>
              <a:t>-34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Arial Narrow" pitchFamily="34" charset="0"/>
              </a:rPr>
              <a:t>J.s</a:t>
            </a:r>
            <a:endParaRPr lang="en-US" sz="2800" b="1" dirty="0" smtClean="0">
              <a:solidFill>
                <a:srgbClr val="002060"/>
              </a:solidFill>
              <a:latin typeface="Arial Narrow" pitchFamily="34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m= </a:t>
            </a:r>
            <a:r>
              <a:rPr lang="en-US" sz="2800" b="1" dirty="0" err="1" smtClean="0">
                <a:solidFill>
                  <a:srgbClr val="002060"/>
                </a:solidFill>
                <a:latin typeface="Arial Narrow" pitchFamily="34" charset="0"/>
              </a:rPr>
              <a:t>2.5x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10</a:t>
            </a:r>
            <a:r>
              <a:rPr lang="en-US" sz="2800" b="1" baseline="30000" dirty="0" smtClean="0">
                <a:solidFill>
                  <a:srgbClr val="002060"/>
                </a:solidFill>
                <a:latin typeface="Arial Narrow" pitchFamily="34" charset="0"/>
              </a:rPr>
              <a:t>-3</a:t>
            </a: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kg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u= 15.6 m/s</a:t>
            </a:r>
            <a:endParaRPr lang="en-US" sz="28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5143512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 smtClean="0">
                <a:latin typeface="Arial Narrow" pitchFamily="34" charset="0"/>
              </a:rPr>
              <a:t>**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m </a:t>
            </a:r>
            <a:r>
              <a:rPr lang="en-SG" sz="2800" b="1" dirty="0" smtClean="0">
                <a:latin typeface="Arial Narrow" pitchFamily="34" charset="0"/>
              </a:rPr>
              <a:t>and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u </a:t>
            </a:r>
            <a:r>
              <a:rPr lang="en-SG" sz="2800" b="1" dirty="0" smtClean="0">
                <a:latin typeface="Arial Narrow" pitchFamily="34" charset="0"/>
              </a:rPr>
              <a:t>must be in 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kg </a:t>
            </a:r>
            <a:r>
              <a:rPr lang="en-SG" sz="2800" b="1" dirty="0" smtClean="0">
                <a:latin typeface="Arial Narrow" pitchFamily="34" charset="0"/>
              </a:rPr>
              <a:t>and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m/s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Quantum Mechanics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ea typeface="+mj-ea"/>
              <a:cs typeface="Arial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Bohr’s approach did not account for the emission spectra of atoms containing more than one electrons (He, Li)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When electrons are wavelike, how can the “position” of a wave be specified?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To describe the problem of trying to locate a subatomic particle that behaves like a wave, Werner Heisenberg formulated the 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Heisenberg uncertainty principle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71563" y="4929188"/>
            <a:ext cx="7029450" cy="1384300"/>
          </a:xfrm>
          <a:prstGeom prst="rect">
            <a:avLst/>
          </a:prstGeom>
          <a:noFill/>
          <a:ln w="5715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It is impossible to know </a:t>
            </a:r>
            <a:r>
              <a:rPr lang="en-US" sz="2800" b="1">
                <a:solidFill>
                  <a:srgbClr val="C00000"/>
                </a:solidFill>
                <a:latin typeface="Arial Narrow" pitchFamily="34" charset="0"/>
              </a:rPr>
              <a:t>simultaneously</a:t>
            </a:r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 both the </a:t>
            </a:r>
            <a:br>
              <a:rPr lang="en-US" sz="2800" b="1">
                <a:solidFill>
                  <a:srgbClr val="002060"/>
                </a:solidFill>
                <a:latin typeface="Arial Narrow" pitchFamily="34" charset="0"/>
              </a:rPr>
            </a:br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momentum  (defined as mass times velocity) and </a:t>
            </a:r>
            <a:br>
              <a:rPr lang="en-US" sz="2800" b="1">
                <a:solidFill>
                  <a:srgbClr val="002060"/>
                </a:solidFill>
                <a:latin typeface="Arial Narrow" pitchFamily="34" charset="0"/>
              </a:rPr>
            </a:br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the position of a particle with 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Heisenberg 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Uncertainty Principle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2800" b="1" dirty="0">
              <a:solidFill>
                <a:srgbClr val="002060"/>
              </a:solidFill>
              <a:latin typeface="Arial Narrow" pitchFamily="34" charset="0"/>
            </a:endParaRPr>
          </a:p>
          <a:p>
            <a:pPr algn="ctr">
              <a:defRPr/>
            </a:pPr>
            <a:r>
              <a:rPr lang="en-US" sz="2800" b="1" dirty="0">
                <a:latin typeface="Arial Narrow" pitchFamily="34" charset="0"/>
              </a:rPr>
              <a:t>“It is impossible to know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simultaneously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both the </a:t>
            </a:r>
            <a:br>
              <a:rPr lang="en-US" sz="2800" b="1" dirty="0">
                <a:latin typeface="Arial Narrow" pitchFamily="34" charset="0"/>
              </a:rPr>
            </a:br>
            <a:r>
              <a:rPr lang="en-US" sz="2800" b="1" dirty="0">
                <a:latin typeface="Arial Narrow" pitchFamily="34" charset="0"/>
              </a:rPr>
              <a:t>momentum  (defined as mass times velocity) and </a:t>
            </a:r>
            <a:br>
              <a:rPr lang="en-US" sz="2800" b="1" dirty="0">
                <a:latin typeface="Arial Narrow" pitchFamily="34" charset="0"/>
              </a:rPr>
            </a:br>
            <a:r>
              <a:rPr lang="en-US" sz="2800" b="1" dirty="0">
                <a:latin typeface="Arial Narrow" pitchFamily="34" charset="0"/>
              </a:rPr>
              <a:t>the position of a particle with </a:t>
            </a:r>
            <a:r>
              <a:rPr lang="en-US" sz="2800" b="1" dirty="0" smtClean="0">
                <a:latin typeface="Arial Narrow" pitchFamily="34" charset="0"/>
              </a:rPr>
              <a:t>certainty”</a:t>
            </a:r>
          </a:p>
          <a:p>
            <a:pPr algn="ctr">
              <a:defRPr/>
            </a:pPr>
            <a:endParaRPr lang="en-US" sz="2800" b="1" dirty="0" smtClean="0">
              <a:latin typeface="Arial Narrow" pitchFamily="34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Arial Narrow" pitchFamily="34" charset="0"/>
                <a:cs typeface="Arial" charset="0"/>
              </a:rPr>
              <a:t>where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x</a:t>
            </a:r>
            <a:r>
              <a:rPr lang="en-US" sz="2800" b="1" dirty="0">
                <a:latin typeface="Arial Narrow" pitchFamily="34" charset="0"/>
                <a:cs typeface="Arial" charset="0"/>
                <a:sym typeface="Symbol" pitchFamily="18" charset="2"/>
              </a:rPr>
              <a:t> is the uncertainties in measuring the position, and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p</a:t>
            </a:r>
            <a:r>
              <a:rPr lang="en-US" sz="2800" b="1" i="1" dirty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en-US" sz="2800" b="1" dirty="0">
                <a:latin typeface="Arial Narrow" pitchFamily="34" charset="0"/>
                <a:cs typeface="Arial" charset="0"/>
                <a:sym typeface="Symbol" pitchFamily="18" charset="2"/>
              </a:rPr>
              <a:t>is the uncertainties in measuring the </a:t>
            </a:r>
            <a:r>
              <a:rPr lang="en-US" sz="2800" b="1" dirty="0" smtClean="0">
                <a:latin typeface="Arial Narrow" pitchFamily="34" charset="0"/>
                <a:cs typeface="Arial" charset="0"/>
                <a:sym typeface="Symbol" pitchFamily="18" charset="2"/>
              </a:rPr>
              <a:t>momentum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  <a:sym typeface="Symbol" pitchFamily="18" charset="2"/>
              </a:rPr>
              <a:t>In reality the electron does not orbit the nucleus in a well-defined path, as Bohr thought</a:t>
            </a:r>
            <a:endParaRPr lang="en-US" sz="2800" b="1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3143250" y="2857500"/>
          <a:ext cx="2054225" cy="806450"/>
        </p:xfrm>
        <a:graphic>
          <a:graphicData uri="http://schemas.openxmlformats.org/presentationml/2006/ole">
            <p:oleObj spid="_x0000_s1026" name="Equation" r:id="rId3" imgW="1002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Schrodinger Wave Equation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0200" y="838200"/>
            <a:ext cx="84709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latin typeface="Arial Narrow" pitchFamily="34" charset="0"/>
              </a:rPr>
              <a:t>In 1926 Schrodinger wrote an equation that described both the particle and wave nature of the e</a:t>
            </a:r>
            <a:r>
              <a:rPr lang="en-US" sz="2800" b="1" baseline="30000" dirty="0">
                <a:latin typeface="Arial Narrow" pitchFamily="34" charset="0"/>
              </a:rPr>
              <a:t>−</a:t>
            </a:r>
            <a:r>
              <a:rPr lang="en-US" sz="2800" b="1" dirty="0">
                <a:latin typeface="Arial Narrow" pitchFamily="34" charset="0"/>
              </a:rPr>
              <a:t> </a:t>
            </a:r>
            <a:endParaRPr lang="en-US" sz="2800" b="1" dirty="0" smtClean="0">
              <a:latin typeface="Arial Narrow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                                 E</a:t>
            </a:r>
            <a:r>
              <a:rPr lang="el-GR" sz="2800" b="1" i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ψ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= H</a:t>
            </a:r>
            <a:r>
              <a:rPr lang="el-GR" sz="2800" b="1" i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ψ</a:t>
            </a:r>
            <a:endParaRPr lang="en-US" sz="2800" b="1" dirty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latin typeface="Arial Narrow" pitchFamily="34" charset="0"/>
              </a:rPr>
              <a:t>Wave function </a:t>
            </a:r>
            <a:r>
              <a:rPr lang="en-US" sz="2800" b="1" dirty="0" smtClean="0">
                <a:latin typeface="Arial Narrow" pitchFamily="34" charset="0"/>
              </a:rPr>
              <a:t>(</a:t>
            </a:r>
            <a:r>
              <a:rPr lang="el-GR" sz="2800" b="1" i="1" dirty="0" smtClean="0">
                <a:latin typeface="Arial Narrow" pitchFamily="34" charset="0"/>
                <a:cs typeface="Times New Roman" pitchFamily="18" charset="0"/>
              </a:rPr>
              <a:t>ψ</a:t>
            </a:r>
            <a:r>
              <a:rPr lang="en-US" sz="2800" b="1" dirty="0" smtClean="0">
                <a:latin typeface="Arial Narrow" pitchFamily="34" charset="0"/>
              </a:rPr>
              <a:t>) </a:t>
            </a:r>
            <a:r>
              <a:rPr lang="en-US" sz="2800" b="1" dirty="0">
                <a:latin typeface="Arial Narrow" pitchFamily="34" charset="0"/>
              </a:rPr>
              <a:t>describes:</a:t>
            </a:r>
          </a:p>
          <a:p>
            <a:pPr lvl="1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energy of e</a:t>
            </a:r>
            <a:r>
              <a:rPr lang="en-US" sz="2800" b="1" baseline="30000" dirty="0">
                <a:latin typeface="Arial Narrow" pitchFamily="34" charset="0"/>
              </a:rPr>
              <a:t>−</a:t>
            </a:r>
            <a:r>
              <a:rPr lang="en-US" sz="2800" b="1" dirty="0">
                <a:latin typeface="Arial Narrow" pitchFamily="34" charset="0"/>
              </a:rPr>
              <a:t> with a given </a:t>
            </a:r>
            <a:r>
              <a:rPr lang="el-GR" sz="2800" b="1" i="1" dirty="0" smtClean="0">
                <a:latin typeface="Arial Narrow" pitchFamily="34" charset="0"/>
                <a:cs typeface="Times New Roman" pitchFamily="18" charset="0"/>
              </a:rPr>
              <a:t>ψ</a:t>
            </a:r>
            <a:endParaRPr lang="en-US" sz="2800" b="1" i="1" dirty="0">
              <a:latin typeface="Arial Narrow" pitchFamily="34" charset="0"/>
            </a:endParaRP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en-US" sz="2800" b="1" i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l-GR" sz="2800" b="1" i="1" dirty="0" smtClean="0">
                <a:latin typeface="Arial Narrow" pitchFamily="34" charset="0"/>
                <a:cs typeface="Times New Roman" pitchFamily="18" charset="0"/>
              </a:rPr>
              <a:t>ψ</a:t>
            </a:r>
            <a:r>
              <a:rPr lang="en-US" sz="2800" b="1" i="1" dirty="0" smtClean="0">
                <a:latin typeface="Arial Narrow" pitchFamily="34" charset="0"/>
              </a:rPr>
              <a:t> </a:t>
            </a:r>
            <a:r>
              <a:rPr lang="en-US" sz="2800" b="1" baseline="30000" dirty="0">
                <a:latin typeface="Arial Narrow" pitchFamily="34" charset="0"/>
              </a:rPr>
              <a:t>2 </a:t>
            </a:r>
            <a:r>
              <a:rPr lang="en-US" sz="2800" b="1" dirty="0">
                <a:latin typeface="Arial Narrow" pitchFamily="34" charset="0"/>
              </a:rPr>
              <a:t>probability of finding </a:t>
            </a:r>
            <a:r>
              <a:rPr lang="en-US" sz="2800" b="1" i="1" dirty="0">
                <a:latin typeface="Arial Narrow" pitchFamily="34" charset="0"/>
              </a:rPr>
              <a:t>e</a:t>
            </a:r>
            <a:r>
              <a:rPr lang="en-US" sz="2800" b="1" baseline="30000" dirty="0">
                <a:latin typeface="Arial Narrow" pitchFamily="34" charset="0"/>
              </a:rPr>
              <a:t>-</a:t>
            </a:r>
            <a:r>
              <a:rPr lang="en-US" sz="2800" b="1" dirty="0">
                <a:latin typeface="Arial Narrow" pitchFamily="34" charset="0"/>
              </a:rPr>
              <a:t> </a:t>
            </a:r>
            <a:endParaRPr lang="en-US" sz="2800" b="1" dirty="0" smtClean="0">
              <a:latin typeface="Arial Narrow" pitchFamily="34" charset="0"/>
            </a:endParaRPr>
          </a:p>
          <a:p>
            <a:pPr lvl="1">
              <a:buClr>
                <a:srgbClr val="FFC000"/>
              </a:buClr>
            </a:pPr>
            <a:r>
              <a:rPr lang="en-US" sz="2800" b="1" dirty="0" smtClean="0">
                <a:latin typeface="Arial Narrow" pitchFamily="34" charset="0"/>
              </a:rPr>
              <a:t>in </a:t>
            </a:r>
            <a:r>
              <a:rPr lang="en-US" sz="2800" b="1" dirty="0">
                <a:latin typeface="Arial Narrow" pitchFamily="34" charset="0"/>
              </a:rPr>
              <a:t>a volume of </a:t>
            </a:r>
            <a:r>
              <a:rPr lang="en-US" sz="2800" b="1" dirty="0" smtClean="0">
                <a:latin typeface="Arial Narrow" pitchFamily="34" charset="0"/>
              </a:rPr>
              <a:t>space</a:t>
            </a:r>
          </a:p>
          <a:p>
            <a:pPr>
              <a:spcBef>
                <a:spcPts val="600"/>
              </a:spcBef>
              <a:buClr>
                <a:srgbClr val="FFC000"/>
              </a:buClr>
            </a:pPr>
            <a:endParaRPr lang="en-US" sz="2800" b="1" dirty="0" smtClean="0">
              <a:latin typeface="Arial Narrow" pitchFamily="34" charset="0"/>
            </a:endParaRP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</a:rPr>
              <a:t>Schrodinger’s </a:t>
            </a:r>
            <a:r>
              <a:rPr lang="en-US" sz="2800" b="1" dirty="0">
                <a:latin typeface="Arial Narrow" pitchFamily="34" charset="0"/>
              </a:rPr>
              <a:t>equation can only be solved exactly for the hydrogen atom.  Must approximate its solution for multi-electron </a:t>
            </a:r>
            <a:r>
              <a:rPr lang="en-US" sz="2800" b="1" dirty="0" smtClean="0">
                <a:latin typeface="Arial Narrow" pitchFamily="34" charset="0"/>
              </a:rPr>
              <a:t>systems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785926"/>
            <a:ext cx="2823230" cy="2786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0200" y="838200"/>
            <a:ext cx="8813800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Symbol" pitchFamily="18" charset="2"/>
              </a:rPr>
              <a:t>y</a:t>
            </a:r>
            <a:r>
              <a:rPr lang="en-SG" sz="2800" b="1" dirty="0" smtClean="0">
                <a:latin typeface="Arial Narrow" pitchFamily="34" charset="0"/>
              </a:rPr>
              <a:t> is a function of three numbers called quantum numbers (n,</a:t>
            </a:r>
            <a:r>
              <a:rPr lang="en-US" sz="2800" b="1" dirty="0" smtClean="0">
                <a:latin typeface="Brush Script MT" pitchFamily="66" charset="0"/>
                <a:sym typeface="Symbol"/>
              </a:rPr>
              <a:t> l</a:t>
            </a:r>
            <a:r>
              <a:rPr lang="en-SG" sz="2800" b="1" dirty="0" smtClean="0">
                <a:latin typeface="Arial Narrow" pitchFamily="34" charset="0"/>
              </a:rPr>
              <a:t>, m</a:t>
            </a:r>
            <a:r>
              <a:rPr lang="en-US" sz="2800" b="1" baseline="-25000" dirty="0" smtClean="0">
                <a:latin typeface="Brush Script MT" pitchFamily="66" charset="0"/>
                <a:sym typeface="Symbol"/>
              </a:rPr>
              <a:t>l</a:t>
            </a:r>
            <a:r>
              <a:rPr lang="en-SG" sz="2800" b="1" dirty="0" smtClean="0">
                <a:latin typeface="Arial Narrow" pitchFamily="34" charset="0"/>
              </a:rPr>
              <a:t>, m</a:t>
            </a:r>
            <a:r>
              <a:rPr lang="en-SG" sz="2800" b="1" baseline="-25000" dirty="0" smtClean="0">
                <a:latin typeface="Arial Narrow" pitchFamily="34" charset="0"/>
              </a:rPr>
              <a:t>s</a:t>
            </a:r>
            <a:r>
              <a:rPr lang="en-SG" sz="2800" b="1" dirty="0" smtClean="0">
                <a:latin typeface="Arial Narrow" pitchFamily="34" charset="0"/>
              </a:rPr>
              <a:t>)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Arial Narrow" pitchFamily="34" charset="0"/>
              </a:rPr>
              <a:t>3 quantum numbers are required to describe the distribution of electrons in hydrogen and other atoms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§"/>
            </a:pPr>
            <a:r>
              <a:rPr lang="en-SG" sz="2800" b="1" dirty="0" smtClean="0">
                <a:latin typeface="Arial Narrow" pitchFamily="34" charset="0"/>
              </a:rPr>
              <a:t>The principal quantum number, 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n 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</a:pP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-</a:t>
            </a:r>
            <a:r>
              <a:rPr lang="en-US" sz="2800" b="1" dirty="0" smtClean="0">
                <a:latin typeface="Arial Narrow" pitchFamily="34" charset="0"/>
              </a:rPr>
              <a:t>It expresses distance of e</a:t>
            </a:r>
            <a:r>
              <a:rPr lang="en-US" sz="2800" b="1" baseline="30000" dirty="0" smtClean="0">
                <a:latin typeface="Arial Narrow" pitchFamily="34" charset="0"/>
              </a:rPr>
              <a:t>-</a:t>
            </a:r>
            <a:r>
              <a:rPr lang="en-US" sz="2800" b="1" dirty="0" smtClean="0">
                <a:latin typeface="Arial Narrow" pitchFamily="34" charset="0"/>
              </a:rPr>
              <a:t> from the nucleus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Arial Narrow" pitchFamily="34" charset="0"/>
              </a:rPr>
              <a:t>The angular momentum quantum number,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</a:pP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  -</a:t>
            </a:r>
            <a:r>
              <a:rPr lang="en-US" sz="2800" b="1" dirty="0" smtClean="0">
                <a:latin typeface="Arial Narrow" pitchFamily="34" charset="0"/>
                <a:sym typeface="Symbol"/>
              </a:rPr>
              <a:t>It represents the s</a:t>
            </a:r>
            <a:r>
              <a:rPr lang="en-SG" sz="2800" b="1" dirty="0" smtClean="0">
                <a:latin typeface="Arial Narrow" pitchFamily="34" charset="0"/>
                <a:sym typeface="Symbol"/>
              </a:rPr>
              <a:t>hape of the “volume” of space that e- occupies 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§"/>
            </a:pPr>
            <a:r>
              <a:rPr lang="en-SG" sz="2800" b="1" dirty="0" smtClean="0">
                <a:latin typeface="Arial Narrow" pitchFamily="34" charset="0"/>
              </a:rPr>
              <a:t>The magnetic quantum number, 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</a:pPr>
            <a:r>
              <a:rPr lang="en-SG" sz="2800" b="1" baseline="-25000" dirty="0" smtClean="0">
                <a:solidFill>
                  <a:srgbClr val="C00000"/>
                </a:solidFill>
                <a:latin typeface="Arial Narrow" pitchFamily="34" charset="0"/>
                <a:sym typeface="Symbol"/>
              </a:rPr>
              <a:t>  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-</a:t>
            </a:r>
            <a:r>
              <a:rPr lang="en-US" sz="2800" b="1" dirty="0" smtClean="0">
                <a:latin typeface="Arial Narrow" pitchFamily="34" charset="0"/>
              </a:rPr>
              <a:t>It represents the orientation of the orbital in space</a:t>
            </a:r>
          </a:p>
          <a:p>
            <a:pPr marL="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§"/>
            </a:pPr>
            <a:r>
              <a:rPr lang="en-SG" sz="2800" b="1" dirty="0" smtClean="0">
                <a:latin typeface="Arial Narrow" pitchFamily="34" charset="0"/>
              </a:rPr>
              <a:t>The electron spin quantum number, 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SG" sz="2800" b="1" baseline="-25000" dirty="0" smtClean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</a:t>
            </a:r>
            <a:endParaRPr lang="en-SG" sz="2800" b="1" baseline="-25000" dirty="0" smtClean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latin typeface="Arial Narrow" pitchFamily="34" charset="0"/>
            </a:endParaRP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Principal 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0200" y="838200"/>
            <a:ext cx="847090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Arial Narrow" pitchFamily="34" charset="0"/>
              </a:rPr>
              <a:t>The principal quantum number, </a:t>
            </a: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n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Arial Narrow" pitchFamily="34" charset="0"/>
              </a:rPr>
              <a:t>In a hydrogen atom, the value of n determines the energy of an orbital. </a:t>
            </a:r>
            <a:r>
              <a:rPr lang="pt-BR" sz="2800" b="1" dirty="0" smtClean="0">
                <a:latin typeface="Arial Narrow" pitchFamily="34" charset="0"/>
              </a:rPr>
              <a:t>n = 1, 2, 3, 4, ….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Arial Narrow" pitchFamily="34" charset="0"/>
              </a:rPr>
              <a:t>It also relates to the average distance of the electron from the nucleus in a particular orbital. 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latin typeface="Arial Narrow" pitchFamily="34" charset="0"/>
              </a:rPr>
              <a:t>The larger n is, the greater the average distance of an electron in the orbital from the nucleus and therefore the larger the orbital.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latin typeface="Arial Narrow" pitchFamily="34" charset="0"/>
            </a:endParaRP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latin typeface="Arial Narrow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85918" y="4214818"/>
            <a:ext cx="5862545" cy="2928934"/>
            <a:chOff x="1776386" y="3214686"/>
            <a:chExt cx="6162032" cy="3294062"/>
          </a:xfrm>
        </p:grpSpPr>
        <p:pic>
          <p:nvPicPr>
            <p:cNvPr id="4" name="Picture 2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1856705" y="3214686"/>
              <a:ext cx="6081713" cy="3294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76386" y="4375149"/>
              <a:ext cx="1306513" cy="461963"/>
              <a:chOff x="185" y="3161"/>
              <a:chExt cx="823" cy="291"/>
            </a:xfrm>
          </p:grpSpPr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185" y="3161"/>
                <a:ext cx="4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i="1" dirty="0">
                    <a:solidFill>
                      <a:srgbClr val="C00000"/>
                    </a:solidFill>
                  </a:rPr>
                  <a:t>n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>
                <a:off x="624" y="332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365474" y="4362449"/>
              <a:ext cx="1306512" cy="461963"/>
              <a:chOff x="185" y="3161"/>
              <a:chExt cx="823" cy="291"/>
            </a:xfrm>
          </p:grpSpPr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185" y="3161"/>
                <a:ext cx="4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i="1" dirty="0">
                    <a:solidFill>
                      <a:srgbClr val="C00000"/>
                    </a:solidFill>
                  </a:rPr>
                  <a:t>n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=2</a:t>
                </a: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624" y="332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5727674" y="4337049"/>
              <a:ext cx="1306512" cy="461963"/>
              <a:chOff x="185" y="3161"/>
              <a:chExt cx="823" cy="291"/>
            </a:xfrm>
          </p:grpSpPr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185" y="3161"/>
                <a:ext cx="4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i="1" dirty="0">
                    <a:solidFill>
                      <a:srgbClr val="C00000"/>
                    </a:solidFill>
                  </a:rPr>
                  <a:t>n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=3</a:t>
                </a: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624" y="332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104775"/>
            <a:ext cx="9144000" cy="609600"/>
          </a:xfrm>
        </p:spPr>
        <p:txBody>
          <a:bodyPr/>
          <a:lstStyle/>
          <a:p>
            <a:pPr eaLnBrk="1" hangingPunct="1"/>
            <a:r>
              <a:rPr lang="en-SG" sz="4000" b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From Classical Physics to Quantum Theory</a:t>
            </a:r>
            <a:endParaRPr lang="en-US" sz="4000" b="1" smtClean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842963"/>
            <a:ext cx="8643938" cy="48006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By assuming that molecules behave like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rebounding balls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, physicists were able to predict and explain some macroscopic phenomena</a:t>
            </a:r>
          </a:p>
          <a:p>
            <a:pPr marL="273050" indent="-1588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   Such as pressure exerted by a gas</a:t>
            </a:r>
          </a:p>
          <a:p>
            <a:pPr marL="273050" indent="-1588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SG" sz="1000" b="1" dirty="0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This model did not account for the stability of molecules; that is, it could not explain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forces 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that hold atoms together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dirty="0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It was realized that the properties of atoms and molecules are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not governed 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by the same physical laws as larger objects</a:t>
            </a:r>
            <a:endParaRPr lang="en-US" sz="2800" b="1" dirty="0" smtClean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43314" y="1443032"/>
            <a:ext cx="2846389" cy="1200150"/>
            <a:chOff x="2143" y="392"/>
            <a:chExt cx="1793" cy="756"/>
          </a:xfrm>
        </p:grpSpPr>
        <p:sp>
          <p:nvSpPr>
            <p:cNvPr id="31751" name="Text Box 9"/>
            <p:cNvSpPr txBox="1">
              <a:spLocks noChangeArrowheads="1"/>
            </p:cNvSpPr>
            <p:nvPr/>
          </p:nvSpPr>
          <p:spPr bwMode="auto">
            <a:xfrm>
              <a:off x="2143" y="392"/>
              <a:ext cx="150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latin typeface="Arial Narrow" pitchFamily="34" charset="0"/>
                </a:rPr>
                <a:t>Where 90% of the</a:t>
              </a:r>
            </a:p>
            <a:p>
              <a:r>
                <a:rPr lang="en-US" sz="2400" b="1" dirty="0">
                  <a:solidFill>
                    <a:srgbClr val="002060"/>
                  </a:solidFill>
                  <a:latin typeface="Arial Narrow" pitchFamily="34" charset="0"/>
                </a:rPr>
                <a:t>e</a:t>
              </a:r>
              <a:r>
                <a:rPr lang="en-US" sz="2400" b="1" baseline="30000" dirty="0"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solidFill>
                    <a:srgbClr val="002060"/>
                  </a:solidFill>
                  <a:latin typeface="Arial Narrow" pitchFamily="34" charset="0"/>
                </a:rPr>
                <a:t> density is found</a:t>
              </a:r>
            </a:p>
            <a:p>
              <a:r>
                <a:rPr lang="en-US" sz="2400" b="1" dirty="0">
                  <a:solidFill>
                    <a:srgbClr val="002060"/>
                  </a:solidFill>
                  <a:latin typeface="Arial Narrow" pitchFamily="34" charset="0"/>
                </a:rPr>
                <a:t>for the </a:t>
              </a:r>
              <a:r>
                <a:rPr lang="en-US" sz="2400" b="1" dirty="0" err="1">
                  <a:solidFill>
                    <a:srgbClr val="002060"/>
                  </a:solidFill>
                  <a:latin typeface="Arial Narrow" pitchFamily="34" charset="0"/>
                </a:rPr>
                <a:t>1s</a:t>
              </a:r>
              <a:r>
                <a:rPr lang="en-US" sz="2400" b="1" dirty="0">
                  <a:solidFill>
                    <a:srgbClr val="002060"/>
                  </a:solidFill>
                  <a:latin typeface="Arial Narrow" pitchFamily="34" charset="0"/>
                </a:rPr>
                <a:t> orbital</a:t>
              </a:r>
            </a:p>
          </p:txBody>
        </p:sp>
        <p:sp>
          <p:nvSpPr>
            <p:cNvPr id="31752" name="Line 10"/>
            <p:cNvSpPr>
              <a:spLocks noChangeShapeType="1"/>
            </p:cNvSpPr>
            <p:nvPr/>
          </p:nvSpPr>
          <p:spPr bwMode="auto">
            <a:xfrm>
              <a:off x="3696" y="79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143248"/>
            <a:ext cx="5214974" cy="342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643314"/>
            <a:ext cx="3000396" cy="292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928670"/>
            <a:ext cx="26432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857232"/>
            <a:ext cx="3000396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Principal 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30200" y="838200"/>
            <a:ext cx="84709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</a:rPr>
              <a:t>For a given value of 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34" charset="0"/>
              </a:rPr>
              <a:t>n</a:t>
            </a:r>
            <a:r>
              <a:rPr lang="en-US" sz="2800" b="1" dirty="0" smtClean="0">
                <a:latin typeface="Arial Narrow" pitchFamily="34" charset="0"/>
              </a:rPr>
              <a:t>, the angular momentum quantum number,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i="1" dirty="0" smtClean="0">
                <a:latin typeface="Arial Narrow" pitchFamily="34" charset="0"/>
              </a:rPr>
              <a:t> </a:t>
            </a:r>
            <a:r>
              <a:rPr lang="en-US" sz="2800" b="1" dirty="0" smtClean="0">
                <a:latin typeface="Arial Narrow" pitchFamily="34" charset="0"/>
              </a:rPr>
              <a:t>= 0, 1, 2, 3, … </a:t>
            </a:r>
            <a:r>
              <a:rPr lang="en-US" sz="2800" b="1" i="1" dirty="0" smtClean="0">
                <a:latin typeface="Arial Narrow" pitchFamily="34" charset="0"/>
              </a:rPr>
              <a:t>n</a:t>
            </a:r>
            <a:r>
              <a:rPr lang="en-US" sz="2800" b="1" dirty="0" smtClean="0">
                <a:latin typeface="Arial Narrow" pitchFamily="34" charset="0"/>
              </a:rPr>
              <a:t>-1</a:t>
            </a:r>
            <a:endParaRPr lang="en-US" sz="2800" b="1" i="1" dirty="0" smtClean="0">
              <a:latin typeface="Arial Narrow" pitchFamily="34" charset="0"/>
            </a:endParaRP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dirty="0" smtClean="0">
              <a:solidFill>
                <a:srgbClr val="C00000"/>
              </a:solidFill>
              <a:latin typeface="Brush Script MT" pitchFamily="66" charset="0"/>
              <a:sym typeface="Symbol"/>
            </a:endParaRP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dirty="0" smtClean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14348" y="1714488"/>
            <a:ext cx="263565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latin typeface="Arial Narrow" pitchFamily="34" charset="0"/>
              </a:rPr>
              <a:t>n</a:t>
            </a:r>
            <a:r>
              <a:rPr lang="en-US" sz="2800" b="1" dirty="0">
                <a:latin typeface="Arial Narrow" pitchFamily="34" charset="0"/>
              </a:rPr>
              <a:t> = 1,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i="1" dirty="0" smtClean="0">
                <a:latin typeface="Arial Narrow" pitchFamily="34" charset="0"/>
              </a:rPr>
              <a:t> = </a:t>
            </a:r>
            <a:r>
              <a:rPr lang="en-US" sz="2800" b="1" i="1" dirty="0">
                <a:latin typeface="Arial Narrow" pitchFamily="34" charset="0"/>
              </a:rPr>
              <a:t>0</a:t>
            </a:r>
          </a:p>
          <a:p>
            <a:r>
              <a:rPr lang="en-US" sz="2800" b="1" i="1" dirty="0">
                <a:latin typeface="Arial Narrow" pitchFamily="34" charset="0"/>
              </a:rPr>
              <a:t>n</a:t>
            </a:r>
            <a:r>
              <a:rPr lang="en-US" sz="2800" b="1" dirty="0">
                <a:latin typeface="Arial Narrow" pitchFamily="34" charset="0"/>
              </a:rPr>
              <a:t> = 2,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0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or</a:t>
            </a:r>
            <a:r>
              <a:rPr lang="en-US" sz="2800" b="1" dirty="0">
                <a:latin typeface="Arial Narrow" pitchFamily="34" charset="0"/>
              </a:rPr>
              <a:t> 1</a:t>
            </a:r>
          </a:p>
          <a:p>
            <a:r>
              <a:rPr lang="en-US" sz="2800" b="1" i="1" dirty="0">
                <a:latin typeface="Arial Narrow" pitchFamily="34" charset="0"/>
              </a:rPr>
              <a:t>n</a:t>
            </a:r>
            <a:r>
              <a:rPr lang="en-US" sz="2800" b="1" dirty="0">
                <a:latin typeface="Arial Narrow" pitchFamily="34" charset="0"/>
              </a:rPr>
              <a:t> = 3,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0, 1, 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or</a:t>
            </a:r>
            <a:r>
              <a:rPr lang="en-US" sz="2800" b="1" dirty="0">
                <a:latin typeface="Arial Narrow" pitchFamily="34" charset="0"/>
              </a:rPr>
              <a:t> 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14348" y="3214686"/>
            <a:ext cx="233269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0     </a:t>
            </a:r>
            <a:r>
              <a:rPr lang="en-US" sz="2800" b="1" i="1" dirty="0"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orbital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1     </a:t>
            </a:r>
            <a:r>
              <a:rPr lang="en-US" sz="2800" b="1" i="1" dirty="0">
                <a:latin typeface="Arial Narrow" pitchFamily="34" charset="0"/>
              </a:rPr>
              <a:t>p</a:t>
            </a:r>
            <a:r>
              <a:rPr lang="en-US" sz="2800" b="1" dirty="0">
                <a:latin typeface="Arial Narrow" pitchFamily="34" charset="0"/>
              </a:rPr>
              <a:t> orbital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2     </a:t>
            </a:r>
            <a:r>
              <a:rPr lang="en-US" sz="2800" b="1" i="1" dirty="0">
                <a:latin typeface="Arial Narrow" pitchFamily="34" charset="0"/>
              </a:rPr>
              <a:t>d</a:t>
            </a:r>
            <a:r>
              <a:rPr lang="en-US" sz="2800" b="1" dirty="0">
                <a:latin typeface="Arial Narrow" pitchFamily="34" charset="0"/>
              </a:rPr>
              <a:t> orbital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3     </a:t>
            </a:r>
            <a:r>
              <a:rPr lang="en-US" sz="2800" b="1" i="1" dirty="0">
                <a:latin typeface="Arial Narrow" pitchFamily="34" charset="0"/>
              </a:rPr>
              <a:t>f</a:t>
            </a:r>
            <a:r>
              <a:rPr lang="en-US" sz="2800" b="1" dirty="0">
                <a:latin typeface="Arial Narrow" pitchFamily="34" charset="0"/>
              </a:rPr>
              <a:t> orbital</a:t>
            </a:r>
            <a:endParaRPr lang="en-US" sz="2800" b="1" i="1" dirty="0">
              <a:latin typeface="Arial Narrow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Angular Momentum 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714876" y="1214422"/>
            <a:ext cx="3500462" cy="189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143240" y="2571744"/>
            <a:ext cx="6215062" cy="2308223"/>
            <a:chOff x="1221" y="2352"/>
            <a:chExt cx="4128" cy="1589"/>
          </a:xfrm>
        </p:grpSpPr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1221" y="2352"/>
              <a:ext cx="4128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075" y="3532"/>
              <a:ext cx="87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smtClean="0">
                  <a:solidFill>
                    <a:srgbClr val="002060"/>
                  </a:solidFill>
                  <a:latin typeface="Arial Narrow" pitchFamily="34" charset="0"/>
                </a:rPr>
                <a:t>p orbitals</a:t>
              </a:r>
              <a:endParaRPr lang="en-US" sz="2400" b="1" i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714876" y="2428867"/>
            <a:ext cx="1308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400" b="1" dirty="0" smtClean="0">
                <a:solidFill>
                  <a:srgbClr val="002060"/>
                </a:solidFill>
                <a:latin typeface="Arial Narrow" pitchFamily="34" charset="0"/>
              </a:rPr>
              <a:t> orbitals</a:t>
            </a:r>
            <a:endParaRPr lang="en-US" sz="2400" b="1" i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52400" y="4714884"/>
            <a:ext cx="8991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071802" y="6396335"/>
            <a:ext cx="13211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Arial Narrow" pitchFamily="34" charset="0"/>
              </a:rPr>
              <a:t>d orbitals</a:t>
            </a:r>
            <a:endParaRPr lang="en-US" sz="2400" b="1" i="1" dirty="0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Magnetic 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30200" y="838200"/>
            <a:ext cx="84709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</a:rPr>
              <a:t>For a given value of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SG" sz="2800" b="1" dirty="0" smtClean="0">
                <a:latin typeface="Arial Narrow" pitchFamily="34" charset="0"/>
              </a:rPr>
              <a:t>the magnetic quantum number, </a:t>
            </a:r>
          </a:p>
          <a:p>
            <a:pPr marL="354013" indent="-354013">
              <a:spcBef>
                <a:spcPts val="600"/>
              </a:spcBef>
              <a:buClr>
                <a:srgbClr val="FFC000"/>
              </a:buClr>
            </a:pPr>
            <a:r>
              <a:rPr lang="en-SG" sz="2800" b="1" dirty="0" smtClean="0">
                <a:solidFill>
                  <a:srgbClr val="C00000"/>
                </a:solidFill>
                <a:latin typeface="Arial Narrow" pitchFamily="34" charset="0"/>
              </a:rPr>
              <a:t>                     m</a:t>
            </a:r>
            <a:r>
              <a:rPr lang="en-US" sz="2800" b="1" baseline="-25000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 </a:t>
            </a:r>
            <a:r>
              <a:rPr lang="en-US" sz="2800" b="1" dirty="0" smtClean="0">
                <a:latin typeface="Arial Narrow" pitchFamily="34" charset="0"/>
              </a:rPr>
              <a:t>= </a:t>
            </a:r>
            <a:r>
              <a:rPr lang="en-US" sz="2800" dirty="0" smtClean="0"/>
              <a:t>-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 l</a:t>
            </a:r>
            <a:r>
              <a:rPr lang="en-US" sz="2800" dirty="0" smtClean="0"/>
              <a:t>, …., 0, …. +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 l</a:t>
            </a: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  <a:sym typeface="Symbol"/>
              </a:rPr>
              <a:t>Example: </a:t>
            </a:r>
            <a:r>
              <a:rPr lang="en-US" sz="2800" b="1" dirty="0" smtClean="0">
                <a:latin typeface="Arial Narrow" pitchFamily="34" charset="0"/>
              </a:rPr>
              <a:t>if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= 1 (p orbital), </a:t>
            </a:r>
            <a:r>
              <a:rPr lang="en-US" sz="2800" b="1" i="1" dirty="0" smtClean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= -1, 0, 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34" charset="0"/>
              </a:rPr>
              <a:t>or</a:t>
            </a:r>
            <a:r>
              <a:rPr lang="en-US" sz="2800" b="1" dirty="0" smtClean="0">
                <a:latin typeface="Arial Narrow" pitchFamily="34" charset="0"/>
              </a:rPr>
              <a:t> 1</a:t>
            </a:r>
          </a:p>
          <a:p>
            <a:pPr marL="354013" indent="-354013">
              <a:spcBef>
                <a:spcPts val="600"/>
              </a:spcBef>
              <a:buClr>
                <a:srgbClr val="FFC000"/>
              </a:buClr>
            </a:pPr>
            <a:r>
              <a:rPr lang="en-US" sz="2800" b="1" dirty="0" smtClean="0">
                <a:latin typeface="Arial Narrow" pitchFamily="34" charset="0"/>
              </a:rPr>
              <a:t>                     if </a:t>
            </a:r>
            <a:r>
              <a:rPr lang="en-US" sz="2800" b="1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 </a:t>
            </a:r>
            <a:r>
              <a:rPr lang="en-US" sz="2800" b="1" dirty="0" smtClean="0">
                <a:latin typeface="Arial Narrow" pitchFamily="34" charset="0"/>
              </a:rPr>
              <a:t>= 2 (d orbital), </a:t>
            </a:r>
            <a:r>
              <a:rPr lang="en-US" sz="2800" b="1" i="1" dirty="0" smtClean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 smtClean="0">
                <a:solidFill>
                  <a:srgbClr val="C00000"/>
                </a:solidFill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= -2, -1, 0, 1, 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34" charset="0"/>
              </a:rPr>
              <a:t>or</a:t>
            </a:r>
            <a:r>
              <a:rPr lang="en-US" sz="2800" b="1" dirty="0" smtClean="0">
                <a:latin typeface="Arial Narrow" pitchFamily="34" charset="0"/>
              </a:rPr>
              <a:t> 2</a:t>
            </a:r>
          </a:p>
          <a:p>
            <a:pPr marL="354013" indent="-354013">
              <a:spcBef>
                <a:spcPts val="600"/>
              </a:spcBef>
              <a:buClr>
                <a:srgbClr val="FFC000"/>
              </a:buClr>
            </a:pPr>
            <a:r>
              <a:rPr lang="en-US" sz="2800" b="1" dirty="0" smtClean="0">
                <a:latin typeface="Arial Narrow" pitchFamily="34" charset="0"/>
              </a:rPr>
              <a:t>                 </a:t>
            </a: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dirty="0" smtClean="0">
              <a:latin typeface="Arial Narrow" pitchFamily="34" charset="0"/>
            </a:endParaRP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dirty="0" smtClean="0">
              <a:solidFill>
                <a:srgbClr val="C00000"/>
              </a:solidFill>
              <a:latin typeface="Brush Script MT" pitchFamily="66" charset="0"/>
              <a:sym typeface="Symbol"/>
            </a:endParaRPr>
          </a:p>
          <a:p>
            <a:pPr marL="354013" indent="-354013"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dirty="0" smtClean="0">
              <a:solidFill>
                <a:srgbClr val="C00000"/>
              </a:solidFill>
              <a:latin typeface="Arial Narrow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984" y="4293891"/>
            <a:ext cx="9161486" cy="2564109"/>
            <a:chOff x="696898" y="3348062"/>
            <a:chExt cx="9161486" cy="2564109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7648536" y="3419500"/>
              <a:ext cx="2138378" cy="2313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696898" y="3489788"/>
              <a:ext cx="1946248" cy="221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57196" y="5542839"/>
              <a:ext cx="23130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m</a:t>
              </a:r>
              <a:r>
                <a:rPr lang="en-US" b="1" i="1" baseline="-25000" dirty="0">
                  <a:solidFill>
                    <a:srgbClr val="002060"/>
                  </a:solidFill>
                </a:rPr>
                <a:t>l</a:t>
              </a:r>
              <a:r>
                <a:rPr lang="en-US" b="1" dirty="0">
                  <a:solidFill>
                    <a:srgbClr val="002060"/>
                  </a:solidFill>
                </a:rPr>
                <a:t> = -2, -1, 0, 1, or 2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072302" y="5542839"/>
              <a:ext cx="2786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5 orientations is space</a:t>
              </a:r>
            </a:p>
          </p:txBody>
        </p:sp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2338127" y="3396543"/>
              <a:ext cx="2090969" cy="238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4000890" y="3348062"/>
              <a:ext cx="2285594" cy="24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5964595" y="3419500"/>
              <a:ext cx="1964963" cy="2260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285752" y="2714619"/>
            <a:ext cx="8643966" cy="1879611"/>
            <a:chOff x="993059" y="2552475"/>
            <a:chExt cx="9574755" cy="2359146"/>
          </a:xfrm>
        </p:grpSpPr>
        <p:sp>
          <p:nvSpPr>
            <p:cNvPr id="18" name="Text Box 2053"/>
            <p:cNvSpPr txBox="1">
              <a:spLocks noChangeArrowheads="1"/>
            </p:cNvSpPr>
            <p:nvPr/>
          </p:nvSpPr>
          <p:spPr bwMode="auto">
            <a:xfrm>
              <a:off x="993059" y="3897430"/>
              <a:ext cx="2373880" cy="100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m</a:t>
              </a:r>
              <a:r>
                <a:rPr lang="en-US" b="1" i="1" baseline="-25000" dirty="0">
                  <a:solidFill>
                    <a:srgbClr val="002060"/>
                  </a:solidFill>
                </a:rPr>
                <a:t>l</a:t>
              </a:r>
              <a:r>
                <a:rPr lang="en-US" b="1" dirty="0">
                  <a:solidFill>
                    <a:srgbClr val="002060"/>
                  </a:solidFill>
                </a:rPr>
                <a:t> = -1, 0, or 1</a:t>
              </a:r>
            </a:p>
            <a:p>
              <a:endParaRPr lang="en-US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 Box 2071"/>
            <p:cNvSpPr txBox="1">
              <a:spLocks noChangeArrowheads="1"/>
            </p:cNvSpPr>
            <p:nvPr/>
          </p:nvSpPr>
          <p:spPr bwMode="auto">
            <a:xfrm>
              <a:off x="7876851" y="4164255"/>
              <a:ext cx="2690963" cy="374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3 orientations is space</a:t>
              </a:r>
            </a:p>
          </p:txBody>
        </p:sp>
        <p:pic>
          <p:nvPicPr>
            <p:cNvPr id="20" name="Picture 207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2816656" y="2642139"/>
              <a:ext cx="2139763" cy="2246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7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4676943" y="2552475"/>
              <a:ext cx="2005817" cy="2118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080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6357950" y="2714620"/>
              <a:ext cx="2071102" cy="219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071538" y="2500306"/>
            <a:ext cx="3445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spin quantum </a:t>
            </a:r>
            <a:r>
              <a:rPr lang="en-US" sz="2800" b="1" dirty="0" smtClean="0">
                <a:latin typeface="Arial Narrow" pitchFamily="34" charset="0"/>
              </a:rPr>
              <a:t>number,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71538" y="3171818"/>
            <a:ext cx="2106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= +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r>
              <a:rPr lang="en-US" sz="2800" b="1" dirty="0">
                <a:latin typeface="Arial Narrow" pitchFamily="34" charset="0"/>
              </a:rPr>
              <a:t> or -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059616" y="4952984"/>
            <a:ext cx="1233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= -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180016" y="4952984"/>
            <a:ext cx="1306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m</a:t>
            </a:r>
            <a:r>
              <a:rPr lang="en-US" sz="2800" b="1" baseline="-25000" dirty="0">
                <a:solidFill>
                  <a:srgbClr val="C00000"/>
                </a:solidFill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= +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143504" y="1214422"/>
            <a:ext cx="3224212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Electron Spin Quantum Numbers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Quantum Numbers and Atomic </a:t>
            </a: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Orbitals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lum bright="-57000"/>
          </a:blip>
          <a:srcRect/>
          <a:stretch>
            <a:fillRect/>
          </a:stretch>
        </p:blipFill>
        <p:spPr bwMode="auto">
          <a:xfrm>
            <a:off x="259696" y="1428736"/>
            <a:ext cx="8670022" cy="365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428596" y="1428736"/>
            <a:ext cx="835824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596" y="2071678"/>
            <a:ext cx="835824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596" y="5072074"/>
            <a:ext cx="835824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The Pauli Exclusion Principle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1000108"/>
            <a:ext cx="77724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800" b="1" dirty="0" smtClean="0">
                <a:latin typeface="Arial Narrow" pitchFamily="34" charset="0"/>
              </a:rPr>
              <a:t>“</a:t>
            </a:r>
            <a:r>
              <a:rPr lang="en-US" sz="2800" b="1" i="1" dirty="0" smtClean="0">
                <a:solidFill>
                  <a:srgbClr val="002060"/>
                </a:solidFill>
                <a:latin typeface="Arial Narrow" pitchFamily="34" charset="0"/>
              </a:rPr>
              <a:t>No two electrons in an atom can have the  same set of four quantum numbers</a:t>
            </a:r>
            <a:r>
              <a:rPr lang="en-US" sz="2800" b="1" dirty="0" smtClean="0">
                <a:latin typeface="Arial Narrow" pitchFamily="34" charset="0"/>
              </a:rPr>
              <a:t>”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</a:rPr>
              <a:t>If two electrons in an atom should have the same n , </a:t>
            </a:r>
            <a:r>
              <a:rPr lang="en-US" sz="2800" b="1" dirty="0" smtClean="0"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, and m</a:t>
            </a:r>
            <a:r>
              <a:rPr lang="en-US" sz="2800" b="1" baseline="-25000" dirty="0" smtClean="0">
                <a:latin typeface="Brush Script MT" pitchFamily="66" charset="0"/>
                <a:sym typeface="Symbol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 values then they must have different values of </a:t>
            </a:r>
            <a:r>
              <a:rPr lang="en-US" sz="2800" b="1" dirty="0" err="1" smtClean="0">
                <a:latin typeface="Arial Narrow" pitchFamily="34" charset="0"/>
              </a:rPr>
              <a:t>m</a:t>
            </a:r>
            <a:r>
              <a:rPr lang="en-US" sz="2800" b="1" baseline="-25000" dirty="0" err="1" smtClean="0">
                <a:latin typeface="Arial Narrow" pitchFamily="34" charset="0"/>
              </a:rPr>
              <a:t>s</a:t>
            </a:r>
            <a:r>
              <a:rPr lang="en-US" sz="2800" b="1" dirty="0" err="1" smtClean="0">
                <a:latin typeface="Arial Narrow" pitchFamily="34" charset="0"/>
              </a:rPr>
              <a:t>.</a:t>
            </a:r>
            <a:endParaRPr lang="en-US" sz="2800" b="1" dirty="0" smtClean="0">
              <a:latin typeface="Arial Narrow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71670" y="3429000"/>
            <a:ext cx="530975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072074"/>
            <a:ext cx="261851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Quantum Numbers and Atomic </a:t>
            </a: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Orbitals</a:t>
            </a:r>
            <a:endParaRPr lang="en-SG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41986" name="Rectangle 1028"/>
          <p:cNvSpPr>
            <a:spLocks noChangeArrowheads="1"/>
          </p:cNvSpPr>
          <p:nvPr/>
        </p:nvSpPr>
        <p:spPr bwMode="auto">
          <a:xfrm>
            <a:off x="1371632" y="101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41987" name="Text Box 1029"/>
          <p:cNvSpPr txBox="1">
            <a:spLocks noChangeArrowheads="1"/>
          </p:cNvSpPr>
          <p:nvPr/>
        </p:nvSpPr>
        <p:spPr bwMode="auto">
          <a:xfrm>
            <a:off x="-214346" y="981062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1" dirty="0" smtClean="0">
                <a:latin typeface="Arial Narrow" pitchFamily="34" charset="0"/>
              </a:rPr>
              <a:t>Quantum </a:t>
            </a:r>
            <a:r>
              <a:rPr lang="en-US" sz="2800" b="1" i="1" dirty="0">
                <a:latin typeface="Arial Narrow" pitchFamily="34" charset="0"/>
              </a:rPr>
              <a:t>numbers</a:t>
            </a:r>
            <a:r>
              <a:rPr lang="en-US" sz="2800" b="1" dirty="0">
                <a:latin typeface="Arial Narrow" pitchFamily="34" charset="0"/>
              </a:rPr>
              <a:t>:</a:t>
            </a:r>
            <a:r>
              <a:rPr lang="en-US" sz="2800" b="1" i="1" dirty="0">
                <a:latin typeface="Arial Narrow" pitchFamily="34" charset="0"/>
              </a:rPr>
              <a:t>  </a:t>
            </a:r>
            <a:r>
              <a:rPr lang="en-US" sz="2800" b="1" dirty="0">
                <a:latin typeface="Arial Narrow" pitchFamily="34" charset="0"/>
              </a:rPr>
              <a:t>(</a:t>
            </a:r>
            <a:r>
              <a:rPr lang="en-US" sz="2800" b="1" i="1" dirty="0">
                <a:latin typeface="Arial Narrow" pitchFamily="34" charset="0"/>
              </a:rPr>
              <a:t>n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smtClean="0">
                <a:latin typeface="Brush Script MT" pitchFamily="66" charset="0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, m</a:t>
            </a:r>
            <a:r>
              <a:rPr lang="en-US" sz="2800" b="1" baseline="-25000" dirty="0" smtClean="0">
                <a:latin typeface="Brush Script MT" pitchFamily="66" charset="0"/>
              </a:rPr>
              <a:t>l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i="1" dirty="0">
                <a:latin typeface="Arial Narrow" pitchFamily="34" charset="0"/>
              </a:rPr>
              <a:t>m</a:t>
            </a:r>
            <a:r>
              <a:rPr lang="en-US" sz="2800" b="1" baseline="-25000" dirty="0"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)</a:t>
            </a:r>
          </a:p>
        </p:txBody>
      </p:sp>
      <p:sp>
        <p:nvSpPr>
          <p:cNvPr id="57352" name="Text Box 1032"/>
          <p:cNvSpPr txBox="1">
            <a:spLocks noChangeArrowheads="1"/>
          </p:cNvSpPr>
          <p:nvPr/>
        </p:nvSpPr>
        <p:spPr bwMode="auto">
          <a:xfrm>
            <a:off x="768382" y="1600200"/>
            <a:ext cx="6001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Shell – electrons with the same value of n</a:t>
            </a:r>
          </a:p>
        </p:txBody>
      </p:sp>
      <p:sp>
        <p:nvSpPr>
          <p:cNvPr id="57353" name="Text Box 1033"/>
          <p:cNvSpPr txBox="1">
            <a:spLocks noChangeArrowheads="1"/>
          </p:cNvSpPr>
          <p:nvPr/>
        </p:nvSpPr>
        <p:spPr bwMode="auto">
          <a:xfrm>
            <a:off x="768382" y="2286000"/>
            <a:ext cx="7455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Subshell</a:t>
            </a:r>
            <a:r>
              <a:rPr lang="en-US" sz="2800" b="1" dirty="0">
                <a:latin typeface="Arial Narrow" pitchFamily="34" charset="0"/>
              </a:rPr>
              <a:t> – electrons with the same values of n and </a:t>
            </a:r>
            <a:r>
              <a:rPr lang="en-US" sz="2800" b="1" dirty="0" smtClean="0">
                <a:latin typeface="Brush Script MT" pitchFamily="66" charset="0"/>
              </a:rPr>
              <a:t>l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57354" name="Text Box 1034"/>
          <p:cNvSpPr txBox="1">
            <a:spLocks noChangeArrowheads="1"/>
          </p:cNvSpPr>
          <p:nvPr/>
        </p:nvSpPr>
        <p:spPr bwMode="auto">
          <a:xfrm>
            <a:off x="768382" y="3048000"/>
            <a:ext cx="7879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Orbital – electrons with the same values of </a:t>
            </a:r>
            <a:r>
              <a:rPr lang="en-US" sz="2800" b="1" dirty="0" smtClean="0">
                <a:latin typeface="Arial Narrow" pitchFamily="34" charset="0"/>
              </a:rPr>
              <a:t>n,</a:t>
            </a:r>
            <a:r>
              <a:rPr lang="en-US" sz="2800" b="1" dirty="0" smtClean="0">
                <a:latin typeface="Brush Script MT" pitchFamily="66" charset="0"/>
              </a:rPr>
              <a:t> l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>
                <a:latin typeface="Arial Narrow" pitchFamily="34" charset="0"/>
              </a:rPr>
              <a:t>and </a:t>
            </a:r>
            <a:r>
              <a:rPr lang="en-US" sz="2800" b="1" dirty="0" smtClean="0">
                <a:latin typeface="Arial Narrow" pitchFamily="34" charset="0"/>
              </a:rPr>
              <a:t>m</a:t>
            </a:r>
            <a:r>
              <a:rPr lang="en-US" sz="2800" b="1" baseline="-25000" dirty="0" smtClean="0">
                <a:latin typeface="Brush Script MT" pitchFamily="66" charset="0"/>
              </a:rPr>
              <a:t>l 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57356" name="Text Box 1036"/>
          <p:cNvSpPr txBox="1">
            <a:spLocks noChangeArrowheads="1"/>
          </p:cNvSpPr>
          <p:nvPr/>
        </p:nvSpPr>
        <p:spPr bwMode="auto">
          <a:xfrm>
            <a:off x="429445" y="3886200"/>
            <a:ext cx="6285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 How 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many electrons can an orbital hold?</a:t>
            </a:r>
          </a:p>
        </p:txBody>
      </p:sp>
      <p:sp>
        <p:nvSpPr>
          <p:cNvPr id="57358" name="Text Box 1038"/>
          <p:cNvSpPr txBox="1">
            <a:spLocks noChangeArrowheads="1"/>
          </p:cNvSpPr>
          <p:nvPr/>
        </p:nvSpPr>
        <p:spPr bwMode="auto">
          <a:xfrm>
            <a:off x="785786" y="4478338"/>
            <a:ext cx="5942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If n, </a:t>
            </a:r>
            <a:r>
              <a:rPr lang="en-US" sz="2800" b="1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, and m</a:t>
            </a:r>
            <a:r>
              <a:rPr lang="en-US" sz="2800" b="1" baseline="-25000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 are fixed, then m</a:t>
            </a:r>
            <a:r>
              <a:rPr lang="en-US" sz="2800" b="1" baseline="-25000" dirty="0">
                <a:latin typeface="Arial Narrow" pitchFamily="34" charset="0"/>
              </a:rPr>
              <a:t>s</a:t>
            </a:r>
            <a:r>
              <a:rPr lang="en-US" sz="2800" b="1" dirty="0">
                <a:latin typeface="Arial Narrow" pitchFamily="34" charset="0"/>
              </a:rPr>
              <a:t> = 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 or - ½</a:t>
            </a:r>
          </a:p>
        </p:txBody>
      </p:sp>
      <p:sp>
        <p:nvSpPr>
          <p:cNvPr id="57359" name="Rectangle 1039"/>
          <p:cNvSpPr>
            <a:spLocks noChangeArrowheads="1"/>
          </p:cNvSpPr>
          <p:nvPr/>
        </p:nvSpPr>
        <p:spPr bwMode="auto">
          <a:xfrm>
            <a:off x="785786" y="5019675"/>
            <a:ext cx="2274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Symbol" pitchFamily="18" charset="2"/>
              </a:rPr>
              <a:t>y</a:t>
            </a:r>
            <a:r>
              <a:rPr lang="en-US" sz="2800" b="1" dirty="0">
                <a:latin typeface="Arial Narrow" pitchFamily="34" charset="0"/>
              </a:rPr>
              <a:t> = (n, </a:t>
            </a:r>
            <a:r>
              <a:rPr lang="en-US" sz="2800" b="1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, m</a:t>
            </a:r>
            <a:r>
              <a:rPr lang="en-US" sz="2800" b="1" baseline="-25000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r>
              <a:rPr lang="en-US" sz="2800" b="1" dirty="0">
                <a:latin typeface="Arial Narrow" pitchFamily="34" charset="0"/>
              </a:rPr>
              <a:t>)</a:t>
            </a:r>
          </a:p>
        </p:txBody>
      </p:sp>
      <p:sp>
        <p:nvSpPr>
          <p:cNvPr id="57360" name="Rectangle 1040"/>
          <p:cNvSpPr>
            <a:spLocks noChangeArrowheads="1"/>
          </p:cNvSpPr>
          <p:nvPr/>
        </p:nvSpPr>
        <p:spPr bwMode="auto">
          <a:xfrm>
            <a:off x="3373411" y="5021263"/>
            <a:ext cx="2961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 Narrow" pitchFamily="34" charset="0"/>
              </a:rPr>
              <a:t>Or   </a:t>
            </a:r>
            <a:r>
              <a:rPr lang="en-US" sz="2800" b="1" dirty="0" smtClean="0">
                <a:latin typeface="Symbol" pitchFamily="18" charset="2"/>
              </a:rPr>
              <a:t>y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(n, </a:t>
            </a:r>
            <a:r>
              <a:rPr lang="en-US" sz="2800" b="1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, m</a:t>
            </a:r>
            <a:r>
              <a:rPr lang="en-US" sz="2800" b="1" baseline="-25000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, -</a:t>
            </a:r>
            <a:r>
              <a:rPr lang="en-US" sz="2800" b="1" dirty="0">
                <a:latin typeface="Arial Narrow" pitchFamily="34" charset="0"/>
                <a:cs typeface="Arial" charset="0"/>
              </a:rPr>
              <a:t>½</a:t>
            </a:r>
            <a:r>
              <a:rPr lang="en-US" sz="2800" b="1" dirty="0">
                <a:latin typeface="Arial Narrow" pitchFamily="34" charset="0"/>
              </a:rPr>
              <a:t>)</a:t>
            </a:r>
          </a:p>
        </p:txBody>
      </p:sp>
      <p:sp>
        <p:nvSpPr>
          <p:cNvPr id="57361" name="Text Box 1041"/>
          <p:cNvSpPr txBox="1">
            <a:spLocks noChangeArrowheads="1"/>
          </p:cNvSpPr>
          <p:nvPr/>
        </p:nvSpPr>
        <p:spPr bwMode="auto">
          <a:xfrm>
            <a:off x="1531911" y="5694363"/>
            <a:ext cx="4480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 Narrow" pitchFamily="34" charset="0"/>
              </a:rPr>
              <a:t>An orbital can hold 2 electrons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533400" y="857232"/>
            <a:ext cx="65630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How many 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800" b="1" i="1" dirty="0" err="1">
                <a:solidFill>
                  <a:srgbClr val="002060"/>
                </a:solidFill>
                <a:latin typeface="Arial Narrow" pitchFamily="34" charset="0"/>
              </a:rPr>
              <a:t>p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orbitals are there in an atom?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406525" y="2192320"/>
            <a:ext cx="5277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2</a:t>
            </a:r>
            <a:r>
              <a:rPr lang="en-US" sz="2800" b="1" i="1">
                <a:latin typeface="Arial Narrow" pitchFamily="34" charset="0"/>
              </a:rPr>
              <a:t>p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19206" y="1466832"/>
            <a:ext cx="698501" cy="762000"/>
            <a:chOff x="2544" y="576"/>
            <a:chExt cx="440" cy="480"/>
          </a:xfrm>
        </p:grpSpPr>
        <p:sp>
          <p:nvSpPr>
            <p:cNvPr id="43029" name="Text Box 8"/>
            <p:cNvSpPr txBox="1">
              <a:spLocks noChangeArrowheads="1"/>
            </p:cNvSpPr>
            <p:nvPr/>
          </p:nvSpPr>
          <p:spPr bwMode="auto">
            <a:xfrm>
              <a:off x="2544" y="576"/>
              <a:ext cx="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Arial Narrow" pitchFamily="34" charset="0"/>
                </a:rPr>
                <a:t>n</a:t>
              </a:r>
              <a:r>
                <a:rPr lang="en-US" sz="2800" b="1" dirty="0">
                  <a:solidFill>
                    <a:srgbClr val="C00000"/>
                  </a:solidFill>
                  <a:latin typeface="Arial Narrow" pitchFamily="34" charset="0"/>
                </a:rPr>
                <a:t>=2</a:t>
              </a:r>
            </a:p>
          </p:txBody>
        </p:sp>
        <p:sp>
          <p:nvSpPr>
            <p:cNvPr id="43030" name="Line 10"/>
            <p:cNvSpPr>
              <a:spLocks noChangeShapeType="1"/>
            </p:cNvSpPr>
            <p:nvPr/>
          </p:nvSpPr>
          <p:spPr bwMode="auto">
            <a:xfrm>
              <a:off x="2765" y="864"/>
              <a:ext cx="0" cy="19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81131" y="2686035"/>
            <a:ext cx="765176" cy="752476"/>
            <a:chOff x="2614" y="1344"/>
            <a:chExt cx="482" cy="474"/>
          </a:xfrm>
        </p:grpSpPr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2614" y="1488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800" b="1" dirty="0">
                  <a:solidFill>
                    <a:srgbClr val="C00000"/>
                  </a:solidFill>
                  <a:latin typeface="Arial Narrow" pitchFamily="34" charset="0"/>
                </a:rPr>
                <a:t> = 1</a:t>
              </a:r>
            </a:p>
          </p:txBody>
        </p:sp>
        <p:sp>
          <p:nvSpPr>
            <p:cNvPr id="43028" name="Line 13"/>
            <p:cNvSpPr>
              <a:spLocks noChangeShapeType="1"/>
            </p:cNvSpPr>
            <p:nvPr/>
          </p:nvSpPr>
          <p:spPr bwMode="auto">
            <a:xfrm flipV="1">
              <a:off x="2856" y="1344"/>
              <a:ext cx="0" cy="19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438400" y="1847832"/>
            <a:ext cx="40046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If </a:t>
            </a:r>
            <a:r>
              <a:rPr lang="en-US" sz="2800" b="1" i="1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 = 1, then </a:t>
            </a:r>
            <a:r>
              <a:rPr lang="en-US" sz="2800" b="1" i="1" dirty="0">
                <a:latin typeface="Arial Narrow" pitchFamily="34" charset="0"/>
              </a:rPr>
              <a:t>m</a:t>
            </a:r>
            <a:r>
              <a:rPr lang="en-US" sz="2800" b="1" i="1" baseline="-25000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 = -1, 0, or +1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438400" y="2457432"/>
            <a:ext cx="1491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3 orbitals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57200" y="4219556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How many electrons can be placed in the 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800" b="1" i="1" dirty="0" err="1">
                <a:solidFill>
                  <a:srgbClr val="002060"/>
                </a:solidFill>
                <a:latin typeface="Arial Narrow" pitchFamily="34" charset="0"/>
              </a:rPr>
              <a:t>d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subshell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600200" y="5554644"/>
            <a:ext cx="5277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3</a:t>
            </a:r>
            <a:r>
              <a:rPr lang="en-US" sz="2800" b="1" i="1">
                <a:latin typeface="Arial Narrow" pitchFamily="34" charset="0"/>
              </a:rPr>
              <a:t>d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12881" y="4829156"/>
            <a:ext cx="698501" cy="762000"/>
            <a:chOff x="2544" y="576"/>
            <a:chExt cx="440" cy="480"/>
          </a:xfrm>
        </p:grpSpPr>
        <p:sp>
          <p:nvSpPr>
            <p:cNvPr id="43025" name="Text Box 24"/>
            <p:cNvSpPr txBox="1">
              <a:spLocks noChangeArrowheads="1"/>
            </p:cNvSpPr>
            <p:nvPr/>
          </p:nvSpPr>
          <p:spPr bwMode="auto">
            <a:xfrm>
              <a:off x="2544" y="576"/>
              <a:ext cx="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Arial Narrow" pitchFamily="34" charset="0"/>
                </a:rPr>
                <a:t>n</a:t>
              </a:r>
              <a:r>
                <a:rPr lang="en-US" sz="2800" b="1" dirty="0">
                  <a:solidFill>
                    <a:srgbClr val="C00000"/>
                  </a:solidFill>
                  <a:latin typeface="Arial Narrow" pitchFamily="34" charset="0"/>
                </a:rPr>
                <a:t>=3</a:t>
              </a:r>
            </a:p>
          </p:txBody>
        </p:sp>
        <p:sp>
          <p:nvSpPr>
            <p:cNvPr id="43026" name="Line 25"/>
            <p:cNvSpPr>
              <a:spLocks noChangeShapeType="1"/>
            </p:cNvSpPr>
            <p:nvPr/>
          </p:nvSpPr>
          <p:spPr bwMode="auto">
            <a:xfrm>
              <a:off x="2765" y="864"/>
              <a:ext cx="0" cy="19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74806" y="6048359"/>
            <a:ext cx="765176" cy="752476"/>
            <a:chOff x="2614" y="1344"/>
            <a:chExt cx="482" cy="474"/>
          </a:xfrm>
        </p:grpSpPr>
        <p:sp>
          <p:nvSpPr>
            <p:cNvPr id="43023" name="Text Box 27"/>
            <p:cNvSpPr txBox="1">
              <a:spLocks noChangeArrowheads="1"/>
            </p:cNvSpPr>
            <p:nvPr/>
          </p:nvSpPr>
          <p:spPr bwMode="auto">
            <a:xfrm>
              <a:off x="2614" y="1488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800" b="1" dirty="0">
                  <a:solidFill>
                    <a:srgbClr val="C00000"/>
                  </a:solidFill>
                  <a:latin typeface="Arial Narrow" pitchFamily="34" charset="0"/>
                </a:rPr>
                <a:t> = 2</a:t>
              </a:r>
            </a:p>
          </p:txBody>
        </p:sp>
        <p:sp>
          <p:nvSpPr>
            <p:cNvPr id="43024" name="Line 28"/>
            <p:cNvSpPr>
              <a:spLocks noChangeShapeType="1"/>
            </p:cNvSpPr>
            <p:nvPr/>
          </p:nvSpPr>
          <p:spPr bwMode="auto">
            <a:xfrm flipV="1">
              <a:off x="2856" y="1344"/>
              <a:ext cx="0" cy="19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2438400" y="4945044"/>
            <a:ext cx="4927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Narrow" pitchFamily="34" charset="0"/>
              </a:rPr>
              <a:t>If </a:t>
            </a:r>
            <a:r>
              <a:rPr lang="en-US" sz="2800" b="1" i="1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 = 2, then </a:t>
            </a:r>
            <a:r>
              <a:rPr lang="en-US" sz="2800" b="1" i="1" dirty="0">
                <a:latin typeface="Arial Narrow" pitchFamily="34" charset="0"/>
              </a:rPr>
              <a:t>m</a:t>
            </a:r>
            <a:r>
              <a:rPr lang="en-US" sz="2800" b="1" i="1" baseline="-25000" dirty="0">
                <a:latin typeface="Brush Script MT" pitchFamily="66" charset="0"/>
              </a:rPr>
              <a:t>l</a:t>
            </a:r>
            <a:r>
              <a:rPr lang="en-US" sz="2800" b="1" dirty="0">
                <a:latin typeface="Arial Narrow" pitchFamily="34" charset="0"/>
              </a:rPr>
              <a:t> = -2, -1, 0, +1, or +2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438400" y="5554644"/>
            <a:ext cx="5723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5 orbitals which can hold a total of 10 e</a:t>
            </a:r>
            <a:r>
              <a:rPr lang="en-US" sz="2800" b="1" baseline="30000">
                <a:latin typeface="Arial Narrow" pitchFamily="34" charset="0"/>
              </a:rPr>
              <a:t>-</a:t>
            </a:r>
            <a:endParaRPr lang="en-US" sz="2800" b="1">
              <a:latin typeface="Arial Narrow" pitchFamily="34" charset="0"/>
            </a:endParaRPr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038600" y="2339957"/>
            <a:ext cx="4724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Class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91" grpId="0" autoUpdateAnimBg="0"/>
      <p:bldP spid="24592" grpId="0" autoUpdateAnimBg="0"/>
      <p:bldP spid="24598" grpId="0" autoUpdateAnimBg="0"/>
      <p:bldP spid="24605" grpId="0" autoUpdateAnimBg="0"/>
      <p:bldP spid="246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238125" y="1295400"/>
            <a:ext cx="806767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28662" y="785794"/>
            <a:ext cx="65966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Arial Narrow" pitchFamily="34" charset="0"/>
              </a:rPr>
              <a:t>Energy only depends on principal quantum number </a:t>
            </a:r>
            <a:r>
              <a:rPr lang="en-US" sz="2400" b="1" i="1" dirty="0">
                <a:solidFill>
                  <a:srgbClr val="C00000"/>
                </a:solidFill>
                <a:latin typeface="Arial Narrow" pitchFamily="34" charset="0"/>
              </a:rPr>
              <a:t>n</a:t>
            </a:r>
            <a:endParaRPr lang="en-US" sz="24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00650" y="3886200"/>
            <a:ext cx="2495550" cy="962025"/>
            <a:chOff x="624" y="3120"/>
            <a:chExt cx="1572" cy="606"/>
          </a:xfrm>
        </p:grpSpPr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624" y="3260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E</a:t>
              </a:r>
              <a:r>
                <a:rPr lang="en-US" sz="2800" i="1" baseline="-25000"/>
                <a:t>n</a:t>
              </a:r>
              <a:r>
                <a:rPr lang="en-US" sz="2800"/>
                <a:t> = -R</a:t>
              </a:r>
              <a:r>
                <a:rPr lang="en-US" sz="2800" baseline="-25000"/>
                <a:t>H</a:t>
              </a:r>
              <a:endParaRPr lang="en-US" sz="2800"/>
            </a:p>
          </p:txBody>
        </p:sp>
        <p:grpSp>
          <p:nvGrpSpPr>
            <p:cNvPr id="44048" name="Group 9"/>
            <p:cNvGrpSpPr>
              <a:grpSpLocks/>
            </p:cNvGrpSpPr>
            <p:nvPr/>
          </p:nvGrpSpPr>
          <p:grpSpPr bwMode="auto">
            <a:xfrm>
              <a:off x="1488" y="3120"/>
              <a:ext cx="708" cy="606"/>
              <a:chOff x="1880" y="2832"/>
              <a:chExt cx="708" cy="606"/>
            </a:xfrm>
          </p:grpSpPr>
          <p:sp>
            <p:nvSpPr>
              <p:cNvPr id="44049" name="Text Box 10"/>
              <p:cNvSpPr txBox="1">
                <a:spLocks noChangeArrowheads="1"/>
              </p:cNvSpPr>
              <p:nvPr/>
            </p:nvSpPr>
            <p:spPr bwMode="auto">
              <a:xfrm>
                <a:off x="1880" y="2933"/>
                <a:ext cx="70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/>
                  <a:t>(     )</a:t>
                </a:r>
              </a:p>
            </p:txBody>
          </p:sp>
          <p:grpSp>
            <p:nvGrpSpPr>
              <p:cNvPr id="44050" name="Group 11"/>
              <p:cNvGrpSpPr>
                <a:grpSpLocks/>
              </p:cNvGrpSpPr>
              <p:nvPr/>
            </p:nvGrpSpPr>
            <p:grpSpPr bwMode="auto">
              <a:xfrm>
                <a:off x="2064" y="2832"/>
                <a:ext cx="326" cy="606"/>
                <a:chOff x="2928" y="3417"/>
                <a:chExt cx="326" cy="606"/>
              </a:xfrm>
            </p:grpSpPr>
            <p:sp>
              <p:nvSpPr>
                <p:cNvPr id="4405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70" y="3417"/>
                  <a:ext cx="2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4405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28" y="3696"/>
                  <a:ext cx="3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i="1"/>
                    <a:t>n</a:t>
                  </a:r>
                  <a:r>
                    <a:rPr lang="en-US" sz="2800" baseline="30000"/>
                    <a:t>2</a:t>
                  </a:r>
                  <a:endParaRPr lang="en-US" sz="2800"/>
                </a:p>
              </p:txBody>
            </p:sp>
            <p:sp>
              <p:nvSpPr>
                <p:cNvPr id="44053" name="Line 14"/>
                <p:cNvSpPr>
                  <a:spLocks noChangeShapeType="1"/>
                </p:cNvSpPr>
                <p:nvPr/>
              </p:nvSpPr>
              <p:spPr bwMode="auto">
                <a:xfrm>
                  <a:off x="2971" y="371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209800" y="5472113"/>
            <a:ext cx="1116013" cy="427037"/>
            <a:chOff x="3120" y="3711"/>
            <a:chExt cx="703" cy="269"/>
          </a:xfrm>
        </p:grpSpPr>
        <p:sp>
          <p:nvSpPr>
            <p:cNvPr id="44045" name="Text Box 16"/>
            <p:cNvSpPr txBox="1">
              <a:spLocks noChangeArrowheads="1"/>
            </p:cNvSpPr>
            <p:nvPr/>
          </p:nvSpPr>
          <p:spPr bwMode="auto">
            <a:xfrm>
              <a:off x="3408" y="3711"/>
              <a:ext cx="41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C00000"/>
                  </a:solidFill>
                </a:rPr>
                <a:t>n=1</a:t>
              </a:r>
            </a:p>
          </p:txBody>
        </p:sp>
        <p:sp>
          <p:nvSpPr>
            <p:cNvPr id="44046" name="Line 17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657600" y="3043238"/>
            <a:ext cx="1116013" cy="427037"/>
            <a:chOff x="3120" y="3711"/>
            <a:chExt cx="703" cy="269"/>
          </a:xfrm>
        </p:grpSpPr>
        <p:sp>
          <p:nvSpPr>
            <p:cNvPr id="44043" name="Text Box 19"/>
            <p:cNvSpPr txBox="1">
              <a:spLocks noChangeArrowheads="1"/>
            </p:cNvSpPr>
            <p:nvPr/>
          </p:nvSpPr>
          <p:spPr bwMode="auto">
            <a:xfrm>
              <a:off x="3408" y="3711"/>
              <a:ext cx="41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00000"/>
                  </a:solidFill>
                </a:rPr>
                <a:t>n=2</a:t>
              </a:r>
            </a:p>
          </p:txBody>
        </p:sp>
        <p:sp>
          <p:nvSpPr>
            <p:cNvPr id="44044" name="Line 20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664200" y="2235200"/>
            <a:ext cx="1116013" cy="427038"/>
            <a:chOff x="3120" y="3711"/>
            <a:chExt cx="703" cy="269"/>
          </a:xfrm>
        </p:grpSpPr>
        <p:sp>
          <p:nvSpPr>
            <p:cNvPr id="44041" name="Text Box 22"/>
            <p:cNvSpPr txBox="1">
              <a:spLocks noChangeArrowheads="1"/>
            </p:cNvSpPr>
            <p:nvPr/>
          </p:nvSpPr>
          <p:spPr bwMode="auto">
            <a:xfrm>
              <a:off x="3408" y="3711"/>
              <a:ext cx="41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00000"/>
                  </a:solidFill>
                </a:rPr>
                <a:t>n=3</a:t>
              </a:r>
            </a:p>
          </p:txBody>
        </p:sp>
        <p:sp>
          <p:nvSpPr>
            <p:cNvPr id="44042" name="Line 23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Energy of </a:t>
            </a: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Orbitals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in a Single Electron Atom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Energy of </a:t>
            </a: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Orbitals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in a Multi-electron Atom</a:t>
            </a:r>
          </a:p>
        </p:txBody>
      </p:sp>
      <p:pic>
        <p:nvPicPr>
          <p:cNvPr id="45058" name="Picture 3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914400" y="1257300"/>
            <a:ext cx="6477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43174" y="857232"/>
            <a:ext cx="4110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Arial Narrow" pitchFamily="34" charset="0"/>
              </a:rPr>
              <a:t>Energy depends on </a:t>
            </a:r>
            <a:r>
              <a:rPr lang="en-US" sz="2400" b="1" i="1" dirty="0">
                <a:solidFill>
                  <a:srgbClr val="C00000"/>
                </a:solidFill>
                <a:latin typeface="Arial Narrow" pitchFamily="34" charset="0"/>
              </a:rPr>
              <a:t>n</a:t>
            </a:r>
            <a:r>
              <a:rPr lang="en-US" sz="2400" b="1" dirty="0">
                <a:latin typeface="Arial Narrow" pitchFamily="34" charset="0"/>
              </a:rPr>
              <a:t> and </a:t>
            </a:r>
            <a:r>
              <a:rPr lang="en-US" sz="2400" b="1" i="1" dirty="0">
                <a:solidFill>
                  <a:srgbClr val="C00000"/>
                </a:solidFill>
                <a:latin typeface="Brush Script MT" pitchFamily="66" charset="0"/>
              </a:rPr>
              <a:t>l</a:t>
            </a:r>
            <a:endParaRPr lang="en-US" sz="2400" b="1" dirty="0">
              <a:solidFill>
                <a:srgbClr val="C00000"/>
              </a:solidFill>
              <a:latin typeface="Brush Script MT" pitchFamily="66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81325" y="5910263"/>
            <a:ext cx="1841500" cy="461962"/>
            <a:chOff x="3120" y="3711"/>
            <a:chExt cx="1160" cy="291"/>
          </a:xfrm>
        </p:grpSpPr>
        <p:sp>
          <p:nvSpPr>
            <p:cNvPr id="45077" name="Text Box 14"/>
            <p:cNvSpPr txBox="1">
              <a:spLocks noChangeArrowheads="1"/>
            </p:cNvSpPr>
            <p:nvPr/>
          </p:nvSpPr>
          <p:spPr bwMode="auto">
            <a:xfrm>
              <a:off x="3408" y="3711"/>
              <a:ext cx="8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n</a:t>
              </a:r>
              <a:r>
                <a:rPr lang="en-US" sz="2400" dirty="0">
                  <a:solidFill>
                    <a:srgbClr val="C00000"/>
                  </a:solidFill>
                </a:rPr>
                <a:t>=1</a:t>
              </a:r>
              <a:r>
                <a:rPr lang="en-US" sz="2400" b="1" dirty="0">
                  <a:solidFill>
                    <a:srgbClr val="C00000"/>
                  </a:solidFill>
                </a:rPr>
                <a:t> </a:t>
              </a:r>
              <a:r>
                <a:rPr lang="en-US" sz="2400" b="1" i="1" dirty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</a:rPr>
                <a:t>= 0</a:t>
              </a:r>
            </a:p>
          </p:txBody>
        </p:sp>
        <p:sp>
          <p:nvSpPr>
            <p:cNvPr id="45078" name="Line 16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68626" y="4211639"/>
            <a:ext cx="2011363" cy="461962"/>
            <a:chOff x="3120" y="3711"/>
            <a:chExt cx="1267" cy="291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408" y="3711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n</a:t>
              </a:r>
              <a:r>
                <a:rPr lang="en-US" sz="2400" dirty="0">
                  <a:solidFill>
                    <a:srgbClr val="C00000"/>
                  </a:solidFill>
                </a:rPr>
                <a:t>=2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i="1" dirty="0" smtClean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</a:rPr>
                <a:t>= 0</a:t>
              </a: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533901" y="4040189"/>
            <a:ext cx="2011363" cy="461962"/>
            <a:chOff x="3120" y="3711"/>
            <a:chExt cx="1267" cy="291"/>
          </a:xfrm>
        </p:grpSpPr>
        <p:sp>
          <p:nvSpPr>
            <p:cNvPr id="45073" name="Text Box 22"/>
            <p:cNvSpPr txBox="1">
              <a:spLocks noChangeArrowheads="1"/>
            </p:cNvSpPr>
            <p:nvPr/>
          </p:nvSpPr>
          <p:spPr bwMode="auto">
            <a:xfrm>
              <a:off x="3408" y="3711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n=2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i="1" dirty="0" smtClean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</a:rPr>
                <a:t>= 1</a:t>
              </a:r>
            </a:p>
          </p:txBody>
        </p:sp>
        <p:sp>
          <p:nvSpPr>
            <p:cNvPr id="45074" name="Line 23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971801" y="3328989"/>
            <a:ext cx="2011363" cy="461962"/>
            <a:chOff x="3120" y="3711"/>
            <a:chExt cx="1267" cy="291"/>
          </a:xfrm>
        </p:grpSpPr>
        <p:sp>
          <p:nvSpPr>
            <p:cNvPr id="45071" name="Text Box 25"/>
            <p:cNvSpPr txBox="1">
              <a:spLocks noChangeArrowheads="1"/>
            </p:cNvSpPr>
            <p:nvPr/>
          </p:nvSpPr>
          <p:spPr bwMode="auto">
            <a:xfrm>
              <a:off x="3408" y="3711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n</a:t>
              </a:r>
              <a:r>
                <a:rPr lang="en-US" sz="2400" dirty="0">
                  <a:solidFill>
                    <a:srgbClr val="C00000"/>
                  </a:solidFill>
                </a:rPr>
                <a:t>=3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i="1" dirty="0" smtClean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</a:rPr>
                <a:t>= 0</a:t>
              </a:r>
            </a:p>
          </p:txBody>
        </p:sp>
        <p:sp>
          <p:nvSpPr>
            <p:cNvPr id="45072" name="Line 26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533901" y="3082924"/>
            <a:ext cx="2011363" cy="461963"/>
            <a:chOff x="3120" y="3711"/>
            <a:chExt cx="1267" cy="291"/>
          </a:xfrm>
        </p:grpSpPr>
        <p:sp>
          <p:nvSpPr>
            <p:cNvPr id="45069" name="Text Box 28"/>
            <p:cNvSpPr txBox="1">
              <a:spLocks noChangeArrowheads="1"/>
            </p:cNvSpPr>
            <p:nvPr/>
          </p:nvSpPr>
          <p:spPr bwMode="auto">
            <a:xfrm>
              <a:off x="3408" y="3711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n</a:t>
              </a:r>
              <a:r>
                <a:rPr lang="en-US" sz="2400" dirty="0">
                  <a:solidFill>
                    <a:srgbClr val="C00000"/>
                  </a:solidFill>
                </a:rPr>
                <a:t>=3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i="1" dirty="0" smtClean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</a:rPr>
                <a:t>= 1</a:t>
              </a:r>
            </a:p>
          </p:txBody>
        </p:sp>
        <p:sp>
          <p:nvSpPr>
            <p:cNvPr id="45070" name="Line 29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80226" y="2451099"/>
            <a:ext cx="2011363" cy="461963"/>
            <a:chOff x="3120" y="3711"/>
            <a:chExt cx="1267" cy="291"/>
          </a:xfrm>
        </p:grpSpPr>
        <p:sp>
          <p:nvSpPr>
            <p:cNvPr id="45067" name="Text Box 31"/>
            <p:cNvSpPr txBox="1">
              <a:spLocks noChangeArrowheads="1"/>
            </p:cNvSpPr>
            <p:nvPr/>
          </p:nvSpPr>
          <p:spPr bwMode="auto">
            <a:xfrm>
              <a:off x="3408" y="3711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n</a:t>
              </a:r>
              <a:r>
                <a:rPr lang="en-US" sz="2400" dirty="0">
                  <a:solidFill>
                    <a:srgbClr val="C00000"/>
                  </a:solidFill>
                </a:rPr>
                <a:t>=3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i="1" dirty="0" smtClean="0">
                  <a:solidFill>
                    <a:srgbClr val="C00000"/>
                  </a:solidFill>
                  <a:latin typeface="Brush Script MT" pitchFamily="66" charset="0"/>
                </a:rPr>
                <a:t>l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= </a:t>
              </a:r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45068" name="Line 32"/>
            <p:cNvSpPr>
              <a:spLocks noChangeShapeType="1"/>
            </p:cNvSpPr>
            <p:nvPr/>
          </p:nvSpPr>
          <p:spPr bwMode="auto">
            <a:xfrm flipH="1">
              <a:off x="3120" y="3845"/>
              <a:ext cx="24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0" y="104775"/>
            <a:ext cx="9144000" cy="609600"/>
          </a:xfrm>
        </p:spPr>
        <p:txBody>
          <a:bodyPr/>
          <a:lstStyle/>
          <a:p>
            <a:pPr eaLnBrk="1" hangingPunct="1"/>
            <a:r>
              <a:rPr lang="en-SG" sz="4000" b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From Classical Physics to Quantum Theory</a:t>
            </a:r>
            <a:endParaRPr lang="en-US" sz="4000" b="1" smtClean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842963"/>
            <a:ext cx="8643938" cy="48006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The new era in physics started in 1900 with a young German physicist named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Max Planck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dirty="0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While studying the data on radiation emitted by solids heated to various temperatures, Planck discovered that </a:t>
            </a:r>
            <a:r>
              <a:rPr lang="en-SG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cs typeface="Arial" charset="0"/>
              </a:rPr>
              <a:t>atoms and molecules emit energy only in certain discrete quantities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, or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quanta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dirty="0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Physicists had always assumed that energy is continuous and that any amount of energy could be released in a 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radiation process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1000" b="1" dirty="0" smtClean="0"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Planck’s quantum theory turned physics upside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071538" y="1276373"/>
            <a:ext cx="6477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573087" y="847745"/>
            <a:ext cx="7640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Arial Narrow" pitchFamily="34" charset="0"/>
              </a:rPr>
              <a:t>“Fill up” electrons in lowest energy orbitals (</a:t>
            </a:r>
            <a:r>
              <a:rPr lang="en-US" sz="2400" b="1" i="1" dirty="0" err="1">
                <a:latin typeface="Arial Narrow" pitchFamily="34" charset="0"/>
              </a:rPr>
              <a:t>Aufbau</a:t>
            </a:r>
            <a:r>
              <a:rPr lang="en-US" sz="2400" b="1" i="1" dirty="0">
                <a:latin typeface="Arial Narrow" pitchFamily="34" charset="0"/>
              </a:rPr>
              <a:t> principle</a:t>
            </a:r>
            <a:r>
              <a:rPr lang="en-US" sz="2400" b="1" dirty="0">
                <a:latin typeface="Arial Narrow" pitchFamily="34" charset="0"/>
              </a:rPr>
              <a:t>)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3017838" y="528800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098800" y="528800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498850" y="5099089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1 electron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3779838" y="574520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  1s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3502025" y="5135601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 2 electrons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684588" y="5745201"/>
            <a:ext cx="117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He  1s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V="1">
            <a:off x="3021013" y="3670339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5286375" y="3611601"/>
            <a:ext cx="199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 3 electrons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5532438" y="4068801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3130550" y="3671926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5286375" y="3611601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 4 electrons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465763" y="4068801"/>
            <a:ext cx="159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Be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5303838" y="3611601"/>
            <a:ext cx="196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5 electrons</a:t>
            </a: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3856038" y="345920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321300" y="4068801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303838" y="3611601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 6 electrons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05238" y="2938501"/>
            <a:ext cx="354012" cy="977900"/>
            <a:chOff x="2080" y="2024"/>
            <a:chExt cx="223" cy="616"/>
          </a:xfrm>
        </p:grpSpPr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>
              <a:off x="2192" y="235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Text Box 40"/>
            <p:cNvSpPr txBox="1">
              <a:spLocks noChangeArrowheads="1"/>
            </p:cNvSpPr>
            <p:nvPr/>
          </p:nvSpPr>
          <p:spPr bwMode="auto">
            <a:xfrm>
              <a:off x="2080" y="20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?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073525" y="2938501"/>
            <a:ext cx="354013" cy="977900"/>
            <a:chOff x="2249" y="2024"/>
            <a:chExt cx="223" cy="616"/>
          </a:xfrm>
        </p:grpSpPr>
        <p:sp>
          <p:nvSpPr>
            <p:cNvPr id="46102" name="Line 45"/>
            <p:cNvSpPr>
              <a:spLocks noChangeShapeType="1"/>
            </p:cNvSpPr>
            <p:nvPr/>
          </p:nvSpPr>
          <p:spPr bwMode="auto">
            <a:xfrm flipV="1">
              <a:off x="2360" y="235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Text Box 46"/>
            <p:cNvSpPr txBox="1">
              <a:spLocks noChangeArrowheads="1"/>
            </p:cNvSpPr>
            <p:nvPr/>
          </p:nvSpPr>
          <p:spPr bwMode="auto">
            <a:xfrm>
              <a:off x="2249" y="20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?</a:t>
              </a:r>
            </a:p>
          </p:txBody>
        </p:sp>
      </p:grpSp>
      <p:sp>
        <p:nvSpPr>
          <p:cNvPr id="26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Aufbau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Principle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5" grpId="0" animBg="1"/>
      <p:bldP spid="59416" grpId="0" animBg="1"/>
      <p:bldP spid="59417" grpId="0" autoUpdateAnimBg="0"/>
      <p:bldP spid="59418" grpId="0" autoUpdateAnimBg="0"/>
      <p:bldP spid="59419" grpId="0" autoUpdateAnimBg="0"/>
      <p:bldP spid="59420" grpId="0" autoUpdateAnimBg="0"/>
      <p:bldP spid="59421" grpId="0" animBg="1"/>
      <p:bldP spid="59422" grpId="0" autoUpdateAnimBg="0"/>
      <p:bldP spid="59423" grpId="0" autoUpdateAnimBg="0"/>
      <p:bldP spid="59424" grpId="0" animBg="1"/>
      <p:bldP spid="59425" grpId="0" autoUpdateAnimBg="0"/>
      <p:bldP spid="59426" grpId="0" autoUpdateAnimBg="0"/>
      <p:bldP spid="59427" grpId="0" autoUpdateAnimBg="0"/>
      <p:bldP spid="59428" grpId="0" animBg="1"/>
      <p:bldP spid="59429" grpId="0" autoUpdateAnimBg="0"/>
      <p:bldP spid="5943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Hund’s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Rule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1000140"/>
            <a:ext cx="77724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“The most stable arrangement of electrons in </a:t>
            </a:r>
            <a:r>
              <a:rPr kumimoji="0" lang="en-US" sz="28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subshells</a:t>
            </a: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is the one with the greatest number of parallel spins. ”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The electron configuration of carbon ( Z = 6) is </a:t>
            </a:r>
            <a:r>
              <a:rPr kumimoji="0" lang="en-US" sz="2800" b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1s</a:t>
            </a:r>
            <a:r>
              <a:rPr kumimoji="0" lang="en-US" sz="2800" b="1" u="none" strike="noStrike" kern="0" cap="none" spc="0" normalizeH="0" baseline="30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2</a:t>
            </a:r>
            <a:r>
              <a:rPr kumimoji="0" lang="en-US" sz="2800" b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s</a:t>
            </a:r>
            <a:r>
              <a:rPr kumimoji="0" lang="en-US" sz="2800" b="1" u="none" strike="noStrike" kern="0" cap="none" spc="0" normalizeH="0" baseline="30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2</a:t>
            </a:r>
            <a:r>
              <a:rPr kumimoji="0" lang="en-US" sz="2800" b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2p</a:t>
            </a:r>
            <a:r>
              <a:rPr kumimoji="0" lang="en-US" sz="2800" b="1" u="none" strike="noStrike" kern="0" cap="none" spc="0" normalizeH="0" baseline="30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2</a:t>
            </a: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. The following are different ways of distributing two electrons among three p orbitals: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1571604" y="4143380"/>
            <a:ext cx="599635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06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398611" y="1189059"/>
            <a:ext cx="6243638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Line 1028"/>
          <p:cNvSpPr>
            <a:spLocks noChangeShapeType="1"/>
          </p:cNvSpPr>
          <p:nvPr/>
        </p:nvSpPr>
        <p:spPr bwMode="auto">
          <a:xfrm flipV="1">
            <a:off x="3195661" y="53578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1029"/>
          <p:cNvSpPr>
            <a:spLocks noChangeShapeType="1"/>
          </p:cNvSpPr>
          <p:nvPr/>
        </p:nvSpPr>
        <p:spPr bwMode="auto">
          <a:xfrm>
            <a:off x="3348061" y="53578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1034"/>
          <p:cNvSpPr>
            <a:spLocks noChangeShapeType="1"/>
          </p:cNvSpPr>
          <p:nvPr/>
        </p:nvSpPr>
        <p:spPr bwMode="auto">
          <a:xfrm flipV="1">
            <a:off x="3182961" y="3783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1037"/>
          <p:cNvSpPr>
            <a:spLocks noChangeShapeType="1"/>
          </p:cNvSpPr>
          <p:nvPr/>
        </p:nvSpPr>
        <p:spPr bwMode="auto">
          <a:xfrm>
            <a:off x="3335361" y="37703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1041"/>
          <p:cNvSpPr>
            <a:spLocks noChangeShapeType="1"/>
          </p:cNvSpPr>
          <p:nvPr/>
        </p:nvSpPr>
        <p:spPr bwMode="auto">
          <a:xfrm flipV="1">
            <a:off x="4008461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Text Box 1043"/>
          <p:cNvSpPr txBox="1">
            <a:spLocks noChangeArrowheads="1"/>
          </p:cNvSpPr>
          <p:nvPr/>
        </p:nvSpPr>
        <p:spPr bwMode="auto">
          <a:xfrm>
            <a:off x="5608661" y="3681434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 6 electrons</a:t>
            </a:r>
          </a:p>
        </p:txBody>
      </p:sp>
      <p:sp>
        <p:nvSpPr>
          <p:cNvPr id="60445" name="Line 1053"/>
          <p:cNvSpPr>
            <a:spLocks noChangeShapeType="1"/>
          </p:cNvSpPr>
          <p:nvPr/>
        </p:nvSpPr>
        <p:spPr bwMode="auto">
          <a:xfrm flipV="1">
            <a:off x="4389461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6" name="Text Box 1054"/>
          <p:cNvSpPr txBox="1">
            <a:spLocks noChangeArrowheads="1"/>
          </p:cNvSpPr>
          <p:nvPr/>
        </p:nvSpPr>
        <p:spPr bwMode="auto">
          <a:xfrm>
            <a:off x="5608661" y="4138634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60447" name="Text Box 1055"/>
          <p:cNvSpPr txBox="1">
            <a:spLocks noChangeArrowheads="1"/>
          </p:cNvSpPr>
          <p:nvPr/>
        </p:nvSpPr>
        <p:spPr bwMode="auto">
          <a:xfrm>
            <a:off x="5608661" y="3681434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 7 electrons</a:t>
            </a:r>
          </a:p>
        </p:txBody>
      </p:sp>
      <p:sp>
        <p:nvSpPr>
          <p:cNvPr id="60448" name="Line 1056"/>
          <p:cNvSpPr>
            <a:spLocks noChangeShapeType="1"/>
          </p:cNvSpPr>
          <p:nvPr/>
        </p:nvSpPr>
        <p:spPr bwMode="auto">
          <a:xfrm flipV="1">
            <a:off x="4694261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9" name="Text Box 1057"/>
          <p:cNvSpPr txBox="1">
            <a:spLocks noChangeArrowheads="1"/>
          </p:cNvSpPr>
          <p:nvPr/>
        </p:nvSpPr>
        <p:spPr bwMode="auto">
          <a:xfrm>
            <a:off x="5608661" y="4138634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3</a:t>
            </a:r>
            <a:endParaRPr lang="en-US"/>
          </a:p>
        </p:txBody>
      </p:sp>
      <p:sp>
        <p:nvSpPr>
          <p:cNvPr id="60450" name="Text Box 1058"/>
          <p:cNvSpPr txBox="1">
            <a:spLocks noChangeArrowheads="1"/>
          </p:cNvSpPr>
          <p:nvPr/>
        </p:nvSpPr>
        <p:spPr bwMode="auto">
          <a:xfrm>
            <a:off x="5608661" y="3681434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 8 electrons</a:t>
            </a:r>
          </a:p>
        </p:txBody>
      </p:sp>
      <p:sp>
        <p:nvSpPr>
          <p:cNvPr id="60451" name="Text Box 1059"/>
          <p:cNvSpPr txBox="1">
            <a:spLocks noChangeArrowheads="1"/>
          </p:cNvSpPr>
          <p:nvPr/>
        </p:nvSpPr>
        <p:spPr bwMode="auto">
          <a:xfrm>
            <a:off x="5610249" y="4138634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4</a:t>
            </a:r>
            <a:endParaRPr lang="en-US"/>
          </a:p>
        </p:txBody>
      </p:sp>
      <p:sp>
        <p:nvSpPr>
          <p:cNvPr id="60452" name="Line 1060"/>
          <p:cNvSpPr>
            <a:spLocks noChangeShapeType="1"/>
          </p:cNvSpPr>
          <p:nvPr/>
        </p:nvSpPr>
        <p:spPr bwMode="auto">
          <a:xfrm>
            <a:off x="4113236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53" name="Line 1061"/>
          <p:cNvSpPr>
            <a:spLocks noChangeShapeType="1"/>
          </p:cNvSpPr>
          <p:nvPr/>
        </p:nvSpPr>
        <p:spPr bwMode="auto">
          <a:xfrm>
            <a:off x="4494236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54" name="Text Box 1062"/>
          <p:cNvSpPr txBox="1">
            <a:spLocks noChangeArrowheads="1"/>
          </p:cNvSpPr>
          <p:nvPr/>
        </p:nvSpPr>
        <p:spPr bwMode="auto">
          <a:xfrm>
            <a:off x="5608661" y="3681434"/>
            <a:ext cx="194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 9 electrons</a:t>
            </a:r>
          </a:p>
        </p:txBody>
      </p:sp>
      <p:sp>
        <p:nvSpPr>
          <p:cNvPr id="60455" name="Text Box 1063"/>
          <p:cNvSpPr txBox="1">
            <a:spLocks noChangeArrowheads="1"/>
          </p:cNvSpPr>
          <p:nvPr/>
        </p:nvSpPr>
        <p:spPr bwMode="auto">
          <a:xfrm>
            <a:off x="5634061" y="4138634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5</a:t>
            </a:r>
            <a:endParaRPr lang="en-US"/>
          </a:p>
        </p:txBody>
      </p:sp>
      <p:sp>
        <p:nvSpPr>
          <p:cNvPr id="60456" name="Line 1064"/>
          <p:cNvSpPr>
            <a:spLocks noChangeShapeType="1"/>
          </p:cNvSpPr>
          <p:nvPr/>
        </p:nvSpPr>
        <p:spPr bwMode="auto">
          <a:xfrm>
            <a:off x="4799036" y="3529034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57" name="Text Box 1065"/>
          <p:cNvSpPr txBox="1">
            <a:spLocks noChangeArrowheads="1"/>
          </p:cNvSpPr>
          <p:nvPr/>
        </p:nvSpPr>
        <p:spPr bwMode="auto">
          <a:xfrm>
            <a:off x="5608661" y="3681434"/>
            <a:ext cx="232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 10 electrons</a:t>
            </a:r>
          </a:p>
        </p:txBody>
      </p:sp>
      <p:sp>
        <p:nvSpPr>
          <p:cNvPr id="60458" name="Text Box 1066"/>
          <p:cNvSpPr txBox="1">
            <a:spLocks noChangeArrowheads="1"/>
          </p:cNvSpPr>
          <p:nvPr/>
        </p:nvSpPr>
        <p:spPr bwMode="auto">
          <a:xfrm>
            <a:off x="5551511" y="4138634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Ne 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6</a:t>
            </a:r>
            <a:endParaRPr lang="en-US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 err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Hund’s</a:t>
            </a:r>
            <a:r>
              <a:rPr lang="en-SG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 Rule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5" grpId="0" autoUpdateAnimBg="0"/>
      <p:bldP spid="60445" grpId="0" animBg="1"/>
      <p:bldP spid="60446" grpId="0" autoUpdateAnimBg="0"/>
      <p:bldP spid="60447" grpId="0" autoUpdateAnimBg="0"/>
      <p:bldP spid="60448" grpId="0" animBg="1"/>
      <p:bldP spid="60449" grpId="0" autoUpdateAnimBg="0"/>
      <p:bldP spid="60450" grpId="0" autoUpdateAnimBg="0"/>
      <p:bldP spid="60451" grpId="0" autoUpdateAnimBg="0"/>
      <p:bldP spid="60452" grpId="0" animBg="1"/>
      <p:bldP spid="60453" grpId="0" animBg="1"/>
      <p:bldP spid="60454" grpId="0" autoUpdateAnimBg="0"/>
      <p:bldP spid="60455" grpId="0" autoUpdateAnimBg="0"/>
      <p:bldP spid="60456" grpId="0" animBg="1"/>
      <p:bldP spid="60457" grpId="0" autoUpdateAnimBg="0"/>
      <p:bldP spid="6045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428255" y="52388"/>
            <a:ext cx="82157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Order of </a:t>
            </a:r>
            <a:r>
              <a:rPr lang="en-US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Orbitals in </a:t>
            </a:r>
            <a:r>
              <a:rPr lang="en-US" sz="40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multi-electron atom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09600" y="6019800"/>
            <a:ext cx="6821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Arial Narrow" pitchFamily="34" charset="0"/>
              </a:rPr>
              <a:t>1s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2s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2p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3s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3p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4s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3d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4p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5s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4d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5p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 err="1">
                <a:latin typeface="Arial Narrow" pitchFamily="34" charset="0"/>
              </a:rPr>
              <a:t>6s</a:t>
            </a:r>
            <a:endParaRPr lang="en-US" sz="2400" b="1" dirty="0">
              <a:latin typeface="Arial Narrow" pitchFamily="34" charset="0"/>
            </a:endParaRPr>
          </a:p>
        </p:txBody>
      </p:sp>
      <p:pic>
        <p:nvPicPr>
          <p:cNvPr id="48132" name="Picture 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0F7FB"/>
              </a:clrFrom>
              <a:clrTo>
                <a:srgbClr val="E0F7FB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857356" y="714356"/>
            <a:ext cx="5162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38138" y="1214422"/>
            <a:ext cx="845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Electron configuration </a:t>
            </a:r>
            <a:r>
              <a:rPr lang="en-US" sz="2800" b="1" dirty="0">
                <a:latin typeface="Arial Narrow" pitchFamily="34" charset="0"/>
              </a:rPr>
              <a:t>is how the electrons are distributed among the various atomic orbitals in an atom.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192588" y="3219435"/>
            <a:ext cx="6206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1s</a:t>
            </a:r>
            <a:r>
              <a:rPr lang="en-US" sz="2800" b="1" baseline="30000">
                <a:latin typeface="Arial Narrow" pitchFamily="34" charset="0"/>
              </a:rPr>
              <a:t>1</a:t>
            </a:r>
            <a:endParaRPr lang="en-US" sz="2800" b="1">
              <a:latin typeface="Arial Narrow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06525" y="3584561"/>
            <a:ext cx="2936875" cy="1190625"/>
            <a:chOff x="886" y="1536"/>
            <a:chExt cx="1850" cy="750"/>
          </a:xfrm>
        </p:grpSpPr>
        <p:sp>
          <p:nvSpPr>
            <p:cNvPr id="49170" name="Text Box 4"/>
            <p:cNvSpPr txBox="1">
              <a:spLocks noChangeArrowheads="1"/>
            </p:cNvSpPr>
            <p:nvPr/>
          </p:nvSpPr>
          <p:spPr bwMode="auto">
            <a:xfrm>
              <a:off x="886" y="1685"/>
              <a:ext cx="172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Arial Narrow" pitchFamily="34" charset="0"/>
                </a:rPr>
                <a:t>principal quantum</a:t>
              </a:r>
            </a:p>
            <a:p>
              <a:pPr algn="ctr"/>
              <a:r>
                <a:rPr lang="en-US" sz="2800" b="1">
                  <a:latin typeface="Arial Narrow" pitchFamily="34" charset="0"/>
                </a:rPr>
                <a:t>number n</a:t>
              </a:r>
            </a:p>
          </p:txBody>
        </p:sp>
        <p:sp>
          <p:nvSpPr>
            <p:cNvPr id="49171" name="Line 7"/>
            <p:cNvSpPr>
              <a:spLocks noChangeShapeType="1"/>
            </p:cNvSpPr>
            <p:nvPr/>
          </p:nvSpPr>
          <p:spPr bwMode="auto">
            <a:xfrm flipV="1">
              <a:off x="2496" y="153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24402" y="3660761"/>
            <a:ext cx="3292476" cy="1114425"/>
            <a:chOff x="2976" y="1584"/>
            <a:chExt cx="2074" cy="702"/>
          </a:xfrm>
        </p:grpSpPr>
        <p:sp>
          <p:nvSpPr>
            <p:cNvPr id="49168" name="Text Box 5"/>
            <p:cNvSpPr txBox="1">
              <a:spLocks noChangeArrowheads="1"/>
            </p:cNvSpPr>
            <p:nvPr/>
          </p:nvSpPr>
          <p:spPr bwMode="auto">
            <a:xfrm>
              <a:off x="3216" y="1685"/>
              <a:ext cx="183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Arial Narrow" pitchFamily="34" charset="0"/>
                </a:rPr>
                <a:t>angular momentum</a:t>
              </a:r>
            </a:p>
            <a:p>
              <a:pPr algn="ctr"/>
              <a:r>
                <a:rPr lang="en-US" sz="2800" b="1">
                  <a:latin typeface="Arial Narrow" pitchFamily="34" charset="0"/>
                </a:rPr>
                <a:t>quantum number l</a:t>
              </a:r>
            </a:p>
          </p:txBody>
        </p:sp>
        <p:sp>
          <p:nvSpPr>
            <p:cNvPr id="49169" name="Line 8"/>
            <p:cNvSpPr>
              <a:spLocks noChangeShapeType="1"/>
            </p:cNvSpPr>
            <p:nvPr/>
          </p:nvSpPr>
          <p:spPr bwMode="auto">
            <a:xfrm flipH="1" flipV="1">
              <a:off x="2976" y="15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76801" y="2517761"/>
            <a:ext cx="3825876" cy="954088"/>
            <a:chOff x="3072" y="864"/>
            <a:chExt cx="2410" cy="601"/>
          </a:xfrm>
        </p:grpSpPr>
        <p:sp>
          <p:nvSpPr>
            <p:cNvPr id="49166" name="Text Box 6"/>
            <p:cNvSpPr txBox="1">
              <a:spLocks noChangeArrowheads="1"/>
            </p:cNvSpPr>
            <p:nvPr/>
          </p:nvSpPr>
          <p:spPr bwMode="auto">
            <a:xfrm>
              <a:off x="3216" y="864"/>
              <a:ext cx="226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Arial Narrow" pitchFamily="34" charset="0"/>
                </a:rPr>
                <a:t>number of electrons</a:t>
              </a:r>
            </a:p>
            <a:p>
              <a:pPr algn="ctr"/>
              <a:r>
                <a:rPr lang="en-US" sz="2800" b="1">
                  <a:latin typeface="Arial Narrow" pitchFamily="34" charset="0"/>
                </a:rPr>
                <a:t>in the orbital or subshell</a:t>
              </a:r>
            </a:p>
          </p:txBody>
        </p:sp>
        <p:sp>
          <p:nvSpPr>
            <p:cNvPr id="49167" name="Line 9"/>
            <p:cNvSpPr>
              <a:spLocks noChangeShapeType="1"/>
            </p:cNvSpPr>
            <p:nvPr/>
          </p:nvSpPr>
          <p:spPr bwMode="auto">
            <a:xfrm flipH="1">
              <a:off x="3072" y="1056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165475" y="4929198"/>
            <a:ext cx="23567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Orbital diagram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657600" y="5930910"/>
            <a:ext cx="397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H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05405" y="5865828"/>
            <a:ext cx="620713" cy="1096963"/>
            <a:chOff x="3398" y="3312"/>
            <a:chExt cx="391" cy="691"/>
          </a:xfrm>
        </p:grpSpPr>
        <p:sp>
          <p:nvSpPr>
            <p:cNvPr id="49162" name="Text Box 15"/>
            <p:cNvSpPr txBox="1">
              <a:spLocks noChangeArrowheads="1"/>
            </p:cNvSpPr>
            <p:nvPr/>
          </p:nvSpPr>
          <p:spPr bwMode="auto">
            <a:xfrm>
              <a:off x="3398" y="3673"/>
              <a:ext cx="3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Arial Narrow" pitchFamily="34" charset="0"/>
                </a:rPr>
                <a:t>1s</a:t>
              </a:r>
              <a:r>
                <a:rPr lang="en-US" sz="2800" b="1" baseline="30000">
                  <a:latin typeface="Arial Narrow" pitchFamily="34" charset="0"/>
                </a:rPr>
                <a:t>1</a:t>
              </a:r>
              <a:endParaRPr lang="en-US" sz="2800" b="1">
                <a:latin typeface="Arial Narrow" pitchFamily="34" charset="0"/>
              </a:endParaRPr>
            </a:p>
          </p:txBody>
        </p:sp>
        <p:grpSp>
          <p:nvGrpSpPr>
            <p:cNvPr id="49163" name="Group 18"/>
            <p:cNvGrpSpPr>
              <a:grpSpLocks/>
            </p:cNvGrpSpPr>
            <p:nvPr/>
          </p:nvGrpSpPr>
          <p:grpSpPr bwMode="auto">
            <a:xfrm>
              <a:off x="3425" y="3312"/>
              <a:ext cx="336" cy="384"/>
              <a:chOff x="3408" y="3312"/>
              <a:chExt cx="336" cy="384"/>
            </a:xfrm>
          </p:grpSpPr>
          <p:sp>
            <p:nvSpPr>
              <p:cNvPr id="49164" name="Rectangle 16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2800" b="1">
                  <a:latin typeface="Arial Narrow" pitchFamily="34" charset="0"/>
                </a:endParaRPr>
              </a:p>
            </p:txBody>
          </p:sp>
          <p:sp>
            <p:nvSpPr>
              <p:cNvPr id="49165" name="Line 17"/>
              <p:cNvSpPr>
                <a:spLocks noChangeShapeType="1"/>
              </p:cNvSpPr>
              <p:nvPr/>
            </p:nvSpPr>
            <p:spPr bwMode="auto">
              <a:xfrm flipV="1">
                <a:off x="3552" y="336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latin typeface="Arial Narrow" pitchFamily="34" charset="0"/>
                </a:endParaRPr>
              </a:p>
            </p:txBody>
          </p:sp>
        </p:grpSp>
      </p:grpSp>
      <p:sp>
        <p:nvSpPr>
          <p:cNvPr id="20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Arial Narrow" pitchFamily="34" charset="0"/>
              </a:rPr>
              <a:t>Electron configuration</a:t>
            </a:r>
            <a:endParaRPr lang="en-SG" sz="4000" b="1" kern="0" dirty="0" smtClean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471488" y="838856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What is the electron configuration of Mg?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965325" y="1411944"/>
            <a:ext cx="24881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Mg  12 electrons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65325" y="1945344"/>
            <a:ext cx="3935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1s &lt; 2s &lt; 2p &lt; 3s &lt; 3p &lt; 4s 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965325" y="2478744"/>
            <a:ext cx="1944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1s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2p</a:t>
            </a:r>
            <a:r>
              <a:rPr lang="en-US" sz="2800" b="1" baseline="30000">
                <a:latin typeface="Arial Narrow" pitchFamily="34" charset="0"/>
              </a:rPr>
              <a:t>6</a:t>
            </a:r>
            <a:r>
              <a:rPr lang="en-US" sz="2800" b="1">
                <a:latin typeface="Arial Narrow" pitchFamily="34" charset="0"/>
              </a:rPr>
              <a:t>3s</a:t>
            </a:r>
            <a:r>
              <a:rPr lang="en-US" sz="2800" b="1" baseline="30000">
                <a:latin typeface="Arial Narrow" pitchFamily="34" charset="0"/>
              </a:rPr>
              <a:t>2</a:t>
            </a:r>
            <a:endParaRPr lang="en-US" sz="2800" b="1">
              <a:latin typeface="Arial Narrow" pitchFamily="34" charset="0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175125" y="2478744"/>
            <a:ext cx="38940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2 + 2 + 6 + 2 = 12 electrons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981200" y="3048656"/>
            <a:ext cx="3382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Abbreviated as [Ne]3s</a:t>
            </a:r>
            <a:r>
              <a:rPr lang="en-US" sz="2800" b="1" baseline="30000">
                <a:latin typeface="Arial Narrow" pitchFamily="34" charset="0"/>
              </a:rPr>
              <a:t>2</a:t>
            </a:r>
            <a:endParaRPr lang="en-US" sz="2800" b="1">
              <a:latin typeface="Arial Narrow" pitchFamily="34" charset="0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5470525" y="3048656"/>
            <a:ext cx="2162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[Ne] 1s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2p</a:t>
            </a:r>
            <a:r>
              <a:rPr lang="en-US" sz="2800" b="1" baseline="30000">
                <a:latin typeface="Arial Narrow" pitchFamily="34" charset="0"/>
              </a:rPr>
              <a:t>6</a:t>
            </a:r>
            <a:endParaRPr lang="en-US" sz="2800" b="1">
              <a:latin typeface="Arial Narrow" pitchFamily="34" charset="0"/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57200" y="3709078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What are the possible quantum numbers for the last (outermost) electron in </a:t>
            </a:r>
            <a:r>
              <a:rPr lang="en-US" sz="2800" b="1" dirty="0" err="1">
                <a:solidFill>
                  <a:srgbClr val="002060"/>
                </a:solidFill>
                <a:latin typeface="Arial Narrow" pitchFamily="34" charset="0"/>
              </a:rPr>
              <a:t>Cl</a:t>
            </a:r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676400" y="4623478"/>
            <a:ext cx="2358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Cl  17 electrons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4191000" y="4623478"/>
            <a:ext cx="3935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1s &lt; 2s &lt; 2p &lt; 3s &lt; 3p &lt; 4s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676400" y="5156878"/>
            <a:ext cx="23968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1s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2p</a:t>
            </a:r>
            <a:r>
              <a:rPr lang="en-US" sz="2800" b="1" baseline="30000">
                <a:latin typeface="Arial Narrow" pitchFamily="34" charset="0"/>
              </a:rPr>
              <a:t>6</a:t>
            </a:r>
            <a:r>
              <a:rPr lang="en-US" sz="2800" b="1">
                <a:latin typeface="Arial Narrow" pitchFamily="34" charset="0"/>
              </a:rPr>
              <a:t>3s</a:t>
            </a:r>
            <a:r>
              <a:rPr lang="en-US" sz="2800" b="1" baseline="30000">
                <a:latin typeface="Arial Narrow" pitchFamily="34" charset="0"/>
              </a:rPr>
              <a:t>2</a:t>
            </a:r>
            <a:r>
              <a:rPr lang="en-US" sz="2800" b="1">
                <a:latin typeface="Arial Narrow" pitchFamily="34" charset="0"/>
              </a:rPr>
              <a:t>3p</a:t>
            </a:r>
            <a:r>
              <a:rPr lang="en-US" sz="2800" b="1" baseline="30000">
                <a:latin typeface="Arial Narrow" pitchFamily="34" charset="0"/>
              </a:rPr>
              <a:t>5</a:t>
            </a:r>
            <a:endParaRPr lang="en-US" sz="2800" b="1">
              <a:latin typeface="Arial Narrow" pitchFamily="34" charset="0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343400" y="5156878"/>
            <a:ext cx="4392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2 + 2 + 6 + 2 + 5 = 17 electrons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1676400" y="5653766"/>
            <a:ext cx="4724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Last electron added to 3p orbital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676400" y="6143644"/>
            <a:ext cx="86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n = 3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762250" y="6143644"/>
            <a:ext cx="764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 Narrow" pitchFamily="34" charset="0"/>
              </a:rPr>
              <a:t>l</a:t>
            </a:r>
            <a:r>
              <a:rPr lang="en-US" sz="2800" b="1">
                <a:latin typeface="Arial Narrow" pitchFamily="34" charset="0"/>
              </a:rPr>
              <a:t> =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3748088" y="6143644"/>
            <a:ext cx="2270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m</a:t>
            </a:r>
            <a:r>
              <a:rPr lang="en-US" sz="2800" b="1" i="1" baseline="-25000">
                <a:latin typeface="Arial Narrow" pitchFamily="34" charset="0"/>
              </a:rPr>
              <a:t>l</a:t>
            </a:r>
            <a:r>
              <a:rPr lang="en-US" sz="2800" b="1" baseline="-25000">
                <a:latin typeface="Arial Narrow" pitchFamily="34" charset="0"/>
              </a:rPr>
              <a:t> </a:t>
            </a:r>
            <a:r>
              <a:rPr lang="en-US" sz="2800" b="1">
                <a:latin typeface="Arial Narrow" pitchFamily="34" charset="0"/>
              </a:rPr>
              <a:t>= -1, 0, or +1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6248400" y="6143644"/>
            <a:ext cx="19351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</a:rPr>
              <a:t>m</a:t>
            </a:r>
            <a:r>
              <a:rPr lang="en-US" sz="2800" b="1" baseline="-25000">
                <a:latin typeface="Arial Narrow" pitchFamily="34" charset="0"/>
              </a:rPr>
              <a:t>s</a:t>
            </a:r>
            <a:r>
              <a:rPr lang="en-US" sz="2800" b="1">
                <a:latin typeface="Arial Narrow" pitchFamily="34" charset="0"/>
              </a:rPr>
              <a:t> = </a:t>
            </a:r>
            <a:r>
              <a:rPr lang="en-US" sz="2800" b="1">
                <a:latin typeface="Arial Narrow" pitchFamily="34" charset="0"/>
                <a:cs typeface="Arial" charset="0"/>
              </a:rPr>
              <a:t>½ or -½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Arial Narrow" pitchFamily="34" charset="0"/>
              </a:rPr>
              <a:t>Tasks</a:t>
            </a:r>
            <a:endParaRPr lang="en-SG" sz="4000" b="1" kern="0" dirty="0" smtClean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utoUpdateAnimBg="0"/>
      <p:bldP spid="61446" grpId="0" autoUpdateAnimBg="0"/>
      <p:bldP spid="61447" grpId="0" autoUpdateAnimBg="0"/>
      <p:bldP spid="61448" grpId="0" autoUpdateAnimBg="0"/>
      <p:bldP spid="61450" grpId="0" autoUpdateAnimBg="0"/>
      <p:bldP spid="61451" grpId="0" autoUpdateAnimBg="0"/>
      <p:bldP spid="61455" grpId="0" autoUpdateAnimBg="0"/>
      <p:bldP spid="61456" grpId="0" autoUpdateAnimBg="0"/>
      <p:bldP spid="61457" grpId="0" autoUpdateAnimBg="0"/>
      <p:bldP spid="61458" grpId="0" autoUpdateAnimBg="0"/>
      <p:bldP spid="61459" grpId="0" autoUpdateAnimBg="0"/>
      <p:bldP spid="61460" grpId="0" autoUpdateAnimBg="0"/>
      <p:bldP spid="61461" grpId="0" autoUpdateAnimBg="0"/>
      <p:bldP spid="61462" grpId="0" autoUpdateAnimBg="0"/>
      <p:bldP spid="6146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-142908" y="90488"/>
            <a:ext cx="94099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 Narrow" pitchFamily="34" charset="0"/>
              </a:rPr>
              <a:t>Outermost </a:t>
            </a:r>
            <a:r>
              <a:rPr lang="en-US" sz="4000" b="1" dirty="0" err="1">
                <a:solidFill>
                  <a:srgbClr val="C00000"/>
                </a:solidFill>
                <a:latin typeface="Arial Narrow" pitchFamily="34" charset="0"/>
              </a:rPr>
              <a:t>subshell</a:t>
            </a:r>
            <a:r>
              <a:rPr lang="en-US" sz="4000" b="1" dirty="0">
                <a:solidFill>
                  <a:srgbClr val="C00000"/>
                </a:solidFill>
                <a:latin typeface="Arial Narrow" pitchFamily="34" charset="0"/>
              </a:rPr>
              <a:t> being filled with electrons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0" y="91440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9714" y="4913336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Paramagnetic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04914" y="5370536"/>
            <a:ext cx="269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unpaired electrons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85914" y="5802336"/>
            <a:ext cx="1447800" cy="1055688"/>
            <a:chOff x="816" y="3392"/>
            <a:chExt cx="912" cy="665"/>
          </a:xfrm>
        </p:grpSpPr>
        <p:grpSp>
          <p:nvGrpSpPr>
            <p:cNvPr id="53268" name="Group 12"/>
            <p:cNvGrpSpPr>
              <a:grpSpLocks/>
            </p:cNvGrpSpPr>
            <p:nvPr/>
          </p:nvGrpSpPr>
          <p:grpSpPr bwMode="auto">
            <a:xfrm>
              <a:off x="816" y="3392"/>
              <a:ext cx="912" cy="256"/>
              <a:chOff x="816" y="3392"/>
              <a:chExt cx="912" cy="256"/>
            </a:xfrm>
          </p:grpSpPr>
          <p:sp>
            <p:nvSpPr>
              <p:cNvPr id="53270" name="Line 6"/>
              <p:cNvSpPr>
                <a:spLocks noChangeShapeType="1"/>
              </p:cNvSpPr>
              <p:nvPr/>
            </p:nvSpPr>
            <p:spPr bwMode="auto">
              <a:xfrm>
                <a:off x="8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7"/>
              <p:cNvSpPr>
                <a:spLocks noChangeShapeType="1"/>
              </p:cNvSpPr>
              <p:nvPr/>
            </p:nvSpPr>
            <p:spPr bwMode="auto">
              <a:xfrm>
                <a:off x="1152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Line 8"/>
              <p:cNvSpPr>
                <a:spLocks noChangeShapeType="1"/>
              </p:cNvSpPr>
              <p:nvPr/>
            </p:nvSpPr>
            <p:spPr bwMode="auto">
              <a:xfrm>
                <a:off x="14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9"/>
              <p:cNvSpPr>
                <a:spLocks noChangeShapeType="1"/>
              </p:cNvSpPr>
              <p:nvPr/>
            </p:nvSpPr>
            <p:spPr bwMode="auto">
              <a:xfrm flipV="1">
                <a:off x="856" y="339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10"/>
              <p:cNvSpPr>
                <a:spLocks noChangeShapeType="1"/>
              </p:cNvSpPr>
              <p:nvPr/>
            </p:nvSpPr>
            <p:spPr bwMode="auto">
              <a:xfrm flipV="1">
                <a:off x="1200" y="339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69" name="Text Box 11"/>
            <p:cNvSpPr txBox="1">
              <a:spLocks noChangeArrowheads="1"/>
            </p:cNvSpPr>
            <p:nvPr/>
          </p:nvSpPr>
          <p:spPr bwMode="auto">
            <a:xfrm>
              <a:off x="1107" y="376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2p</a:t>
              </a:r>
            </a:p>
          </p:txBody>
        </p:sp>
      </p:grp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881714" y="4913336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Diamagnetic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576914" y="5370536"/>
            <a:ext cx="274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electrons paired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186514" y="5800749"/>
            <a:ext cx="1447800" cy="1055687"/>
            <a:chOff x="3840" y="3391"/>
            <a:chExt cx="912" cy="665"/>
          </a:xfrm>
        </p:grpSpPr>
        <p:sp>
          <p:nvSpPr>
            <p:cNvPr id="53258" name="Line 14"/>
            <p:cNvSpPr>
              <a:spLocks noChangeShapeType="1"/>
            </p:cNvSpPr>
            <p:nvPr/>
          </p:nvSpPr>
          <p:spPr bwMode="auto">
            <a:xfrm>
              <a:off x="3840" y="364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5"/>
            <p:cNvSpPr>
              <a:spLocks noChangeShapeType="1"/>
            </p:cNvSpPr>
            <p:nvPr/>
          </p:nvSpPr>
          <p:spPr bwMode="auto">
            <a:xfrm>
              <a:off x="4176" y="364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6"/>
            <p:cNvSpPr>
              <a:spLocks noChangeShapeType="1"/>
            </p:cNvSpPr>
            <p:nvPr/>
          </p:nvSpPr>
          <p:spPr bwMode="auto">
            <a:xfrm>
              <a:off x="4512" y="364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7"/>
            <p:cNvSpPr>
              <a:spLocks noChangeShapeType="1"/>
            </p:cNvSpPr>
            <p:nvPr/>
          </p:nvSpPr>
          <p:spPr bwMode="auto">
            <a:xfrm flipV="1">
              <a:off x="3880" y="3391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8"/>
            <p:cNvSpPr>
              <a:spLocks noChangeShapeType="1"/>
            </p:cNvSpPr>
            <p:nvPr/>
          </p:nvSpPr>
          <p:spPr bwMode="auto">
            <a:xfrm flipV="1">
              <a:off x="4224" y="3391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Text Box 19"/>
            <p:cNvSpPr txBox="1">
              <a:spLocks noChangeArrowheads="1"/>
            </p:cNvSpPr>
            <p:nvPr/>
          </p:nvSpPr>
          <p:spPr bwMode="auto">
            <a:xfrm>
              <a:off x="4131" y="376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2p</a:t>
              </a:r>
            </a:p>
          </p:txBody>
        </p:sp>
        <p:sp>
          <p:nvSpPr>
            <p:cNvPr id="53264" name="Line 23"/>
            <p:cNvSpPr>
              <a:spLocks noChangeShapeType="1"/>
            </p:cNvSpPr>
            <p:nvPr/>
          </p:nvSpPr>
          <p:spPr bwMode="auto">
            <a:xfrm flipV="1">
              <a:off x="4560" y="34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24"/>
            <p:cNvSpPr>
              <a:spLocks noChangeShapeType="1"/>
            </p:cNvSpPr>
            <p:nvPr/>
          </p:nvSpPr>
          <p:spPr bwMode="auto">
            <a:xfrm>
              <a:off x="4008" y="34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25"/>
            <p:cNvSpPr>
              <a:spLocks noChangeShapeType="1"/>
            </p:cNvSpPr>
            <p:nvPr/>
          </p:nvSpPr>
          <p:spPr bwMode="auto">
            <a:xfrm>
              <a:off x="4344" y="34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26"/>
            <p:cNvSpPr>
              <a:spLocks noChangeShapeType="1"/>
            </p:cNvSpPr>
            <p:nvPr/>
          </p:nvSpPr>
          <p:spPr bwMode="auto">
            <a:xfrm>
              <a:off x="4688" y="340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702" name="Picture 3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14407" y="903320"/>
            <a:ext cx="3248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3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733952" y="936658"/>
            <a:ext cx="36957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0" y="9048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 Narrow" pitchFamily="34" charset="0"/>
              </a:rPr>
              <a:t>Paramagnetic and Diamagnetic Properties</a:t>
            </a:r>
            <a:endParaRPr lang="en-US" sz="40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93" grpId="0" autoUpdateAnimBg="0"/>
      <p:bldP spid="2869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1500166" y="3857628"/>
            <a:ext cx="23326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kern="0" dirty="0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Thank You</a:t>
            </a:r>
            <a:endParaRPr lang="en-US" sz="4000" b="1" kern="0" dirty="0">
              <a:solidFill>
                <a:srgbClr val="C0000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0" y="104775"/>
            <a:ext cx="9144000" cy="609600"/>
          </a:xfrm>
        </p:spPr>
        <p:txBody>
          <a:bodyPr/>
          <a:lstStyle/>
          <a:p>
            <a:pPr eaLnBrk="1" hangingPunct="1"/>
            <a:r>
              <a:rPr lang="en-SG" sz="4000" b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Properties of Waves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50" y="842963"/>
            <a:ext cx="8643938" cy="48006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Wavelength (</a:t>
            </a:r>
            <a:r>
              <a:rPr lang="en-US" sz="2800" b="1" dirty="0" smtClean="0">
                <a:solidFill>
                  <a:srgbClr val="002060"/>
                </a:solidFill>
                <a:latin typeface="Symbol" pitchFamily="18" charset="2"/>
              </a:rPr>
              <a:t>l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 is the distance between identical points on successive waves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Amplitude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 is the vertical distance from the midline of a wave to the peak or trough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  <a:latin typeface="Arial Narrow" pitchFamily="34" charset="0"/>
              </a:rPr>
              <a:t>Frequency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2060"/>
                </a:solidFill>
                <a:latin typeface="Symbol" pitchFamily="18" charset="2"/>
              </a:rPr>
              <a:t>n</a:t>
            </a:r>
            <a:r>
              <a:rPr lang="en-US" sz="2800" b="1" dirty="0" smtClean="0">
                <a:solidFill>
                  <a:srgbClr val="002060"/>
                </a:solidFill>
              </a:rPr>
              <a:t>) </a:t>
            </a:r>
            <a:r>
              <a:rPr lang="en-US" sz="2800" b="1" dirty="0" smtClean="0">
                <a:latin typeface="Arial Narrow" pitchFamily="34" charset="0"/>
              </a:rPr>
              <a:t>is the number of waves that pass through a particular point in 1 second (Hz = 1 cycle/s)</a:t>
            </a:r>
          </a:p>
          <a:p>
            <a:pPr marL="273050" indent="-273050" algn="ctr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</a:pPr>
            <a:r>
              <a:rPr lang="en-US" sz="2800" b="1" dirty="0" smtClean="0">
                <a:latin typeface="Arial Narrow" pitchFamily="34" charset="0"/>
              </a:rPr>
              <a:t>    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34" charset="0"/>
              </a:rPr>
              <a:t>The speed (u) of the wave </a:t>
            </a:r>
            <a:r>
              <a:rPr lang="en-US" sz="2800" b="1" dirty="0" smtClean="0">
                <a:solidFill>
                  <a:srgbClr val="C00000"/>
                </a:solidFill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Symbol" pitchFamily="18" charset="2"/>
              </a:rPr>
              <a:t>ln</a:t>
            </a:r>
            <a:endParaRPr lang="en-US" sz="2800" b="1" dirty="0" smtClean="0">
              <a:solidFill>
                <a:srgbClr val="C00000"/>
              </a:solidFill>
              <a:latin typeface="Symbol" pitchFamily="18" charset="2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US" sz="2800" b="1" i="1" dirty="0" smtClean="0">
              <a:latin typeface="Arial Narrow" pitchFamily="34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</a:pPr>
            <a:endParaRPr lang="en-SG" sz="2800" b="1" dirty="0" smtClean="0">
              <a:latin typeface="Arial Narrow" pitchFamily="34" charset="0"/>
              <a:cs typeface="Arial" charset="0"/>
            </a:endParaRPr>
          </a:p>
        </p:txBody>
      </p:sp>
      <p:grpSp>
        <p:nvGrpSpPr>
          <p:cNvPr id="7172" name="Group 5"/>
          <p:cNvGrpSpPr>
            <a:grpSpLocks/>
          </p:cNvGrpSpPr>
          <p:nvPr/>
        </p:nvGrpSpPr>
        <p:grpSpPr bwMode="auto">
          <a:xfrm>
            <a:off x="1000125" y="939800"/>
            <a:ext cx="7358089" cy="2274886"/>
            <a:chOff x="408488" y="590855"/>
            <a:chExt cx="8633912" cy="3090558"/>
          </a:xfrm>
        </p:grpSpPr>
        <p:pic>
          <p:nvPicPr>
            <p:cNvPr id="7173" name="Picture 18" descr="07_02b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DAECF9"/>
                </a:clrFrom>
                <a:clrTo>
                  <a:srgbClr val="DAECF9">
                    <a:alpha val="0"/>
                  </a:srgbClr>
                </a:clrTo>
              </a:clrChange>
              <a:lum bright="-40000" contrast="-10000"/>
            </a:blip>
            <a:srcRect t="2455" b="6700"/>
            <a:stretch>
              <a:fillRect/>
            </a:stretch>
          </p:blipFill>
          <p:spPr bwMode="auto">
            <a:xfrm>
              <a:off x="3708400" y="595313"/>
              <a:ext cx="533400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17" descr="07_02a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DAECF9"/>
                </a:clrFrom>
                <a:clrTo>
                  <a:srgbClr val="DAECF9">
                    <a:alpha val="0"/>
                  </a:srgbClr>
                </a:clrTo>
              </a:clrChange>
              <a:lum bright="-40000" contrast="-10000"/>
            </a:blip>
            <a:srcRect t="2083" b="8333"/>
            <a:stretch>
              <a:fillRect/>
            </a:stretch>
          </p:blipFill>
          <p:spPr bwMode="auto">
            <a:xfrm>
              <a:off x="408488" y="590855"/>
              <a:ext cx="3073664" cy="3015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75" name="Group 19"/>
            <p:cNvGrpSpPr>
              <a:grpSpLocks/>
            </p:cNvGrpSpPr>
            <p:nvPr/>
          </p:nvGrpSpPr>
          <p:grpSpPr bwMode="auto">
            <a:xfrm>
              <a:off x="733425" y="617538"/>
              <a:ext cx="5068888" cy="1935164"/>
              <a:chOff x="462" y="941"/>
              <a:chExt cx="3193" cy="1219"/>
            </a:xfrm>
          </p:grpSpPr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462" y="1163"/>
                <a:ext cx="1104" cy="336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n>
                    <a:solidFill>
                      <a:srgbClr val="C00000"/>
                    </a:solidFill>
                  </a:ln>
                </a:endParaRPr>
              </a:p>
            </p:txBody>
          </p:sp>
          <p:sp>
            <p:nvSpPr>
              <p:cNvPr id="7181" name="Oval 9"/>
              <p:cNvSpPr>
                <a:spLocks noChangeArrowheads="1"/>
              </p:cNvSpPr>
              <p:nvPr/>
            </p:nvSpPr>
            <p:spPr bwMode="auto">
              <a:xfrm>
                <a:off x="2680" y="1824"/>
                <a:ext cx="576" cy="336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702" y="942"/>
                <a:ext cx="954" cy="283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n>
                    <a:solidFill>
                      <a:srgbClr val="C00000"/>
                    </a:solidFill>
                  </a:ln>
                </a:endParaRPr>
              </a:p>
            </p:txBody>
          </p:sp>
        </p:grpSp>
        <p:grpSp>
          <p:nvGrpSpPr>
            <p:cNvPr id="7176" name="Group 20"/>
            <p:cNvGrpSpPr>
              <a:grpSpLocks/>
            </p:cNvGrpSpPr>
            <p:nvPr/>
          </p:nvGrpSpPr>
          <p:grpSpPr bwMode="auto">
            <a:xfrm>
              <a:off x="762000" y="1017588"/>
              <a:ext cx="6618288" cy="2039938"/>
              <a:chOff x="480" y="1169"/>
              <a:chExt cx="4169" cy="1285"/>
            </a:xfrm>
          </p:grpSpPr>
          <p:sp>
            <p:nvSpPr>
              <p:cNvPr id="7177" name="Oval 12"/>
              <p:cNvSpPr>
                <a:spLocks noChangeArrowheads="1"/>
              </p:cNvSpPr>
              <p:nvPr/>
            </p:nvSpPr>
            <p:spPr bwMode="auto">
              <a:xfrm>
                <a:off x="480" y="1371"/>
                <a:ext cx="144" cy="528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78" name="Oval 13"/>
              <p:cNvSpPr>
                <a:spLocks noChangeArrowheads="1"/>
              </p:cNvSpPr>
              <p:nvPr/>
            </p:nvSpPr>
            <p:spPr bwMode="auto">
              <a:xfrm>
                <a:off x="4505" y="1169"/>
                <a:ext cx="144" cy="384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79" name="Oval 14"/>
              <p:cNvSpPr>
                <a:spLocks noChangeArrowheads="1"/>
              </p:cNvSpPr>
              <p:nvPr/>
            </p:nvSpPr>
            <p:spPr bwMode="auto">
              <a:xfrm>
                <a:off x="4328" y="2070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0" y="104775"/>
            <a:ext cx="9144000" cy="609600"/>
          </a:xfrm>
        </p:spPr>
        <p:txBody>
          <a:bodyPr/>
          <a:lstStyle/>
          <a:p>
            <a:pPr eaLnBrk="1" hangingPunct="1"/>
            <a:r>
              <a:rPr lang="en-SG" sz="4000" b="1" smtClean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Electromagnetic Radiation 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85750" y="842963"/>
            <a:ext cx="8572500" cy="4800600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err="1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Electromagnetivc</a:t>
            </a: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radiation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dirty="0" smtClean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</a:t>
            </a:r>
            <a:r>
              <a:rPr lang="en-SG" sz="2800" b="1" dirty="0" smtClean="0">
                <a:latin typeface="Arial Narrow" pitchFamily="34" charset="0"/>
                <a:cs typeface="Arial" charset="0"/>
              </a:rPr>
              <a:t>is the emission and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    transmission of energy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    in the form of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dirty="0" smtClean="0">
                <a:latin typeface="Arial Narrow" pitchFamily="34" charset="0"/>
                <a:cs typeface="Arial" charset="0"/>
              </a:rPr>
              <a:t>    electromagnetic waves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</a:rPr>
              <a:t>James Clerk Maxwell (1873),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dirty="0" smtClean="0">
                <a:latin typeface="Arial Narrow" pitchFamily="34" charset="0"/>
              </a:rPr>
              <a:t>    proposed that </a:t>
            </a:r>
            <a:r>
              <a:rPr lang="en-SG" sz="2800" b="1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 Narrow" pitchFamily="34" charset="0"/>
              </a:rPr>
              <a:t>visible light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Tx/>
              <a:buNone/>
              <a:defRPr/>
            </a:pPr>
            <a:r>
              <a:rPr lang="en-SG" sz="2800" b="1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 Narrow" pitchFamily="34" charset="0"/>
              </a:rPr>
              <a:t>    consists of electromagnetic waves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dirty="0" smtClean="0">
                <a:latin typeface="Arial Narrow" pitchFamily="34" charset="0"/>
              </a:rPr>
              <a:t>Speed of light (c) in vacuum = 3.00 x 10</a:t>
            </a:r>
            <a:r>
              <a:rPr lang="en-SG" sz="2800" b="1" baseline="30000" dirty="0" smtClean="0">
                <a:latin typeface="Arial Narrow" pitchFamily="34" charset="0"/>
              </a:rPr>
              <a:t>8</a:t>
            </a:r>
            <a:r>
              <a:rPr lang="en-SG" sz="2800" b="1" dirty="0" smtClean="0">
                <a:latin typeface="Arial Narrow" pitchFamily="34" charset="0"/>
              </a:rPr>
              <a:t> m/s </a:t>
            </a: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US" sz="2800" b="1" i="1" dirty="0" smtClean="0">
              <a:latin typeface="Arial Narrow" pitchFamily="34" charset="0"/>
            </a:endParaRPr>
          </a:p>
          <a:p>
            <a:pPr marL="273050" indent="-273050" eaLnBrk="1" hangingPunct="1">
              <a:spcBef>
                <a:spcPct val="0"/>
              </a:spcBef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dirty="0" smtClean="0">
              <a:latin typeface="Arial Narrow" pitchFamily="34" charset="0"/>
              <a:cs typeface="Arial" charset="0"/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30000"/>
          </a:blip>
          <a:srcRect/>
          <a:stretch>
            <a:fillRect/>
          </a:stretch>
        </p:blipFill>
        <p:spPr bwMode="auto">
          <a:xfrm>
            <a:off x="4643438" y="1000125"/>
            <a:ext cx="450056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516188" y="5654675"/>
            <a:ext cx="4406900" cy="8921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All electromagnetic radiation</a:t>
            </a:r>
          </a:p>
          <a:p>
            <a:pPr algn="ctr"/>
            <a:r>
              <a:rPr lang="en-US" sz="2800" b="1" dirty="0" err="1" smtClean="0">
                <a:solidFill>
                  <a:srgbClr val="C00000"/>
                </a:solidFill>
                <a:latin typeface="Symbol" pitchFamily="18" charset="2"/>
              </a:rPr>
              <a:t>ln</a:t>
            </a:r>
            <a:r>
              <a:rPr lang="en-US" sz="2800" b="1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= </a:t>
            </a:r>
            <a:r>
              <a:rPr lang="en-US" sz="2800" b="1" i="1" dirty="0">
                <a:solidFill>
                  <a:srgbClr val="C00000"/>
                </a:solidFill>
              </a:rPr>
              <a:t>c</a:t>
            </a:r>
            <a:endParaRPr lang="en-US" sz="2800" b="1" i="1" dirty="0">
              <a:solidFill>
                <a:srgbClr val="C00000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55563" y="1081088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71750" y="2643188"/>
            <a:ext cx="4787900" cy="3000375"/>
            <a:chOff x="1575" y="1669"/>
            <a:chExt cx="3060" cy="1978"/>
          </a:xfrm>
        </p:grpSpPr>
        <p:sp>
          <p:nvSpPr>
            <p:cNvPr id="9222" name="Line 7"/>
            <p:cNvSpPr>
              <a:spLocks noChangeShapeType="1"/>
            </p:cNvSpPr>
            <p:nvPr/>
          </p:nvSpPr>
          <p:spPr bwMode="auto">
            <a:xfrm flipH="1">
              <a:off x="1575" y="1669"/>
              <a:ext cx="844" cy="19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8"/>
            <p:cNvSpPr>
              <a:spLocks noChangeShapeType="1"/>
            </p:cNvSpPr>
            <p:nvPr/>
          </p:nvSpPr>
          <p:spPr bwMode="auto">
            <a:xfrm>
              <a:off x="2580" y="1669"/>
              <a:ext cx="2055" cy="19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33750" y="6500813"/>
            <a:ext cx="2476500" cy="468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pitchFamily="34" charset="0"/>
                <a:ea typeface="+mj-ea"/>
                <a:cs typeface="Arial" pitchFamily="34" charset="0"/>
              </a:rPr>
              <a:t>VIBGYOR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Types of Electromagnetic R</a:t>
            </a:r>
            <a:r>
              <a:rPr lang="en-SG" sz="4000" b="1" kern="0" dirty="0" err="1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adiation</a:t>
            </a: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00100" y="3143250"/>
            <a:ext cx="1075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latin typeface="Symbol" pitchFamily="18" charset="2"/>
              </a:rPr>
              <a:t>ln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 </a:t>
            </a:r>
            <a:r>
              <a:rPr lang="en-US" sz="2800" b="1" i="1" dirty="0">
                <a:latin typeface="Arial Narrow" pitchFamily="34" charset="0"/>
              </a:rPr>
              <a:t>c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85786" y="3586163"/>
            <a:ext cx="15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Symbol" pitchFamily="18" charset="2"/>
                <a:sym typeface="Symbol"/>
              </a:rPr>
              <a:t></a:t>
            </a:r>
            <a:r>
              <a:rPr lang="en-US" sz="2800" b="1" dirty="0" smtClean="0">
                <a:latin typeface="Symbol" pitchFamily="18" charset="2"/>
              </a:rPr>
              <a:t>l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=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i="1" dirty="0" err="1">
                <a:latin typeface="Arial Narrow" pitchFamily="34" charset="0"/>
              </a:rPr>
              <a:t>c</a:t>
            </a:r>
            <a:r>
              <a:rPr lang="en-US" sz="2800" b="1" dirty="0" err="1">
                <a:latin typeface="Times New Roman" pitchFamily="18" charset="0"/>
              </a:rPr>
              <a:t>/</a:t>
            </a:r>
            <a:r>
              <a:rPr lang="en-US" sz="2800" b="1" dirty="0" err="1">
                <a:latin typeface="Symbol" pitchFamily="18" charset="2"/>
              </a:rPr>
              <a:t>n</a:t>
            </a:r>
            <a:endParaRPr lang="en-US" sz="2800" b="1" dirty="0">
              <a:latin typeface="Symbol" pitchFamily="18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55700" y="4027488"/>
            <a:ext cx="4548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   = 3.00 x 10</a:t>
            </a:r>
            <a:r>
              <a:rPr lang="en-US" sz="2800" b="1" baseline="30000">
                <a:latin typeface="Arial Narrow" pitchFamily="34" charset="0"/>
              </a:rPr>
              <a:t>8</a:t>
            </a:r>
            <a:r>
              <a:rPr lang="en-US" sz="2800" b="1">
                <a:latin typeface="Arial Narrow" pitchFamily="34" charset="0"/>
              </a:rPr>
              <a:t> m/s / 6.0 x 10</a:t>
            </a:r>
            <a:r>
              <a:rPr lang="en-US" sz="2800" b="1" baseline="30000">
                <a:latin typeface="Arial Narrow" pitchFamily="34" charset="0"/>
              </a:rPr>
              <a:t>4</a:t>
            </a:r>
            <a:r>
              <a:rPr lang="en-US" sz="2800" b="1">
                <a:latin typeface="Arial Narrow" pitchFamily="34" charset="0"/>
              </a:rPr>
              <a:t> Hz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152525" y="4468813"/>
            <a:ext cx="2198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Arial Narrow" pitchFamily="34" charset="0"/>
              </a:rPr>
              <a:t>   = 5.0 x 10</a:t>
            </a:r>
            <a:r>
              <a:rPr lang="en-US" sz="2800" b="1" baseline="30000">
                <a:latin typeface="Arial Narrow" pitchFamily="34" charset="0"/>
              </a:rPr>
              <a:t>3</a:t>
            </a:r>
            <a:r>
              <a:rPr lang="en-US" sz="2800" b="1">
                <a:latin typeface="Arial Narrow" pitchFamily="34" charset="0"/>
              </a:rPr>
              <a:t> m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152525" y="4910138"/>
            <a:ext cx="2486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   = 5.0 x 10</a:t>
            </a:r>
            <a:r>
              <a:rPr lang="en-US" sz="2800" b="1" baseline="3000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US" sz="2800" b="1">
                <a:solidFill>
                  <a:srgbClr val="002060"/>
                </a:solidFill>
                <a:latin typeface="Arial Narrow" pitchFamily="34" charset="0"/>
              </a:rPr>
              <a:t> nm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02300" y="1928813"/>
            <a:ext cx="3084513" cy="4375150"/>
            <a:chOff x="3420" y="889"/>
            <a:chExt cx="1943" cy="2756"/>
          </a:xfrm>
        </p:grpSpPr>
        <p:pic>
          <p:nvPicPr>
            <p:cNvPr id="10250" name="Picture 12" descr="cha56011_0704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 contrast="-40000"/>
            </a:blip>
            <a:srcRect l="75226" b="34993"/>
            <a:stretch>
              <a:fillRect/>
            </a:stretch>
          </p:blipFill>
          <p:spPr bwMode="auto">
            <a:xfrm>
              <a:off x="3735" y="889"/>
              <a:ext cx="1628" cy="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3420" y="97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Symbol" pitchFamily="18" charset="2"/>
                </a:rPr>
                <a:t>l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3465" y="1564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Symbol" pitchFamily="18" charset="2"/>
                </a:rPr>
                <a:t>n</a:t>
              </a: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Problem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A photon has a frequency of 6.0 x 10</a:t>
            </a:r>
            <a:r>
              <a:rPr lang="en-SG" sz="2800" b="1" kern="0" baseline="30000" dirty="0">
                <a:latin typeface="Arial Narrow" pitchFamily="34" charset="0"/>
                <a:cs typeface="Arial" charset="0"/>
              </a:rPr>
              <a:t>4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Hz. Convert this frequency into wavelength (nm).  Does this frequency  fall in the visible region?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</a:t>
            </a: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8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0" y="104775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SG" sz="4000" b="1" kern="0" dirty="0">
                <a:solidFill>
                  <a:srgbClr val="C00000"/>
                </a:solidFill>
                <a:latin typeface="Arial Narrow" pitchFamily="34" charset="0"/>
                <a:ea typeface="+mj-ea"/>
                <a:cs typeface="Arial" charset="0"/>
              </a:rPr>
              <a:t>Planck’s Quantum Theory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85750" y="842963"/>
            <a:ext cx="8572500" cy="4800600"/>
          </a:xfrm>
          <a:prstGeom prst="rect">
            <a:avLst/>
          </a:prstGeom>
        </p:spPr>
        <p:txBody>
          <a:bodyPr/>
          <a:lstStyle/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When solids are heated, they emit electromagnetic radiation over a wide range of wavelengths</a:t>
            </a: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Radiant energy emitted by an object at a certain temperature depends on its wavelength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Energy (light) is emitted or absorbed only in discrete quantities, like </a:t>
            </a:r>
            <a:r>
              <a:rPr lang="en-SG" sz="2800" b="1" kern="0" dirty="0">
                <a:solidFill>
                  <a:srgbClr val="C00000"/>
                </a:solidFill>
                <a:latin typeface="Arial Narrow" pitchFamily="34" charset="0"/>
                <a:cs typeface="Arial" charset="0"/>
              </a:rPr>
              <a:t>small packages or bundles 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(quantum)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Quantum:</a:t>
            </a:r>
            <a:r>
              <a:rPr lang="en-SG" sz="2800" b="1" kern="0" dirty="0">
                <a:latin typeface="Arial Narrow" pitchFamily="34" charset="0"/>
                <a:cs typeface="Arial" charset="0"/>
              </a:rPr>
              <a:t> the smallest quantities of energy that can be emitted (or absorbed) in the form of electromagnetic radiation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en-SG" sz="2800" b="1" kern="0" dirty="0">
                <a:latin typeface="Arial Narrow" pitchFamily="34" charset="0"/>
                <a:cs typeface="Arial" charset="0"/>
              </a:rPr>
              <a:t>The energy E of a single quantum of energy is</a:t>
            </a:r>
          </a:p>
          <a:p>
            <a:pPr>
              <a:defRPr/>
            </a:pPr>
            <a:r>
              <a:rPr lang="en-US" sz="2800" i="1" dirty="0">
                <a:solidFill>
                  <a:srgbClr val="C00000"/>
                </a:solidFill>
              </a:rPr>
              <a:t>                             </a:t>
            </a:r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E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= </a:t>
            </a:r>
            <a:r>
              <a:rPr lang="en-US" sz="2800" b="1" i="1" dirty="0">
                <a:solidFill>
                  <a:srgbClr val="C00000"/>
                </a:solidFill>
                <a:latin typeface="Arial Narrow" pitchFamily="34" charset="0"/>
              </a:rPr>
              <a:t>h</a:t>
            </a:r>
            <a:r>
              <a:rPr lang="en-US" sz="2800" b="1" dirty="0">
                <a:solidFill>
                  <a:srgbClr val="C00000"/>
                </a:solidFill>
                <a:latin typeface="Arial Narrow" pitchFamily="34" charset="0"/>
              </a:rPr>
              <a:t> x 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n</a:t>
            </a:r>
          </a:p>
          <a:p>
            <a:pPr>
              <a:defRPr/>
            </a:pPr>
            <a:r>
              <a:rPr lang="en-US" sz="2800" i="1" dirty="0">
                <a:solidFill>
                  <a:srgbClr val="C00000"/>
                </a:solidFill>
                <a:latin typeface="Arial Narrow" pitchFamily="34" charset="0"/>
              </a:rPr>
              <a:t>                  </a:t>
            </a:r>
            <a:r>
              <a:rPr lang="en-US" sz="2800" b="1" dirty="0">
                <a:latin typeface="Arial Narrow" pitchFamily="34" charset="0"/>
              </a:rPr>
              <a:t>Where, </a:t>
            </a:r>
            <a:r>
              <a:rPr lang="en-US" sz="2800" b="1" i="1" dirty="0"/>
              <a:t>h</a:t>
            </a:r>
            <a:r>
              <a:rPr lang="en-US" sz="2800" b="1" dirty="0"/>
              <a:t> = </a:t>
            </a:r>
            <a:r>
              <a:rPr lang="en-US" sz="2800" b="1" dirty="0">
                <a:latin typeface="Arial Narrow" pitchFamily="34" charset="0"/>
              </a:rPr>
              <a:t>Planck’s constant</a:t>
            </a: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Aft>
                <a:spcPts val="600"/>
              </a:spcAft>
              <a:buClr>
                <a:srgbClr val="FFC000"/>
              </a:buClr>
              <a:buFont typeface="Wingdings" pitchFamily="2" charset="2"/>
              <a:buChar char="Ø"/>
              <a:defRPr/>
            </a:pPr>
            <a:endParaRPr lang="en-SG" sz="2800" b="1" kern="0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2741</Words>
  <Application>Microsoft Office PowerPoint</Application>
  <PresentationFormat>On-screen Show (4:3)</PresentationFormat>
  <Paragraphs>472</Paragraphs>
  <Slides>48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Diseño predeterminado</vt:lpstr>
      <vt:lpstr>Equation</vt:lpstr>
      <vt:lpstr>Quantum Theory and the Electronic Structure of Atoms  Chapter 7   Dr. Sultana Bedoura</vt:lpstr>
      <vt:lpstr>Introduction</vt:lpstr>
      <vt:lpstr>From Classical Physics to Quantum Theory</vt:lpstr>
      <vt:lpstr>From Classical Physics to Quantum Theory</vt:lpstr>
      <vt:lpstr>Properties of Waves</vt:lpstr>
      <vt:lpstr>Electromagnetic Radiation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NSU-PC</cp:lastModifiedBy>
  <cp:revision>85</cp:revision>
  <dcterms:created xsi:type="dcterms:W3CDTF">2009-03-01T01:28:01Z</dcterms:created>
  <dcterms:modified xsi:type="dcterms:W3CDTF">2017-10-03T06:04:19Z</dcterms:modified>
</cp:coreProperties>
</file>