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61" r:id="rId3"/>
    <p:sldId id="332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3" r:id="rId6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399"/>
    <a:srgbClr val="FF33CC"/>
    <a:srgbClr val="CC00CC"/>
    <a:srgbClr val="003300"/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90669" autoAdjust="0"/>
  </p:normalViewPr>
  <p:slideViewPr>
    <p:cSldViewPr>
      <p:cViewPr>
        <p:scale>
          <a:sx n="66" d="100"/>
          <a:sy n="66" d="100"/>
        </p:scale>
        <p:origin x="-18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6489-1DFB-49A5-91C2-4B2DF901B91C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458D-DA2C-4C4A-8483-163B482A4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Chemistry 140 Fall 2002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27D7-6178-4134-8576-8F0BBE26AEE5}" type="slidenum">
              <a:rPr lang="en-US"/>
              <a:pPr/>
              <a:t>6</a:t>
            </a:fld>
            <a:endParaRPr lang="en-US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r>
              <a:rPr lang="en-US" dirty="0" smtClean="0"/>
              <a:t>Mendeleev’s work attracted more attention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He left blank spaces in his table, at 44, 68, 72, and 100, for undiscovered elements (Sc </a:t>
            </a:r>
            <a:r>
              <a:rPr lang="en-US" dirty="0" err="1" smtClean="0"/>
              <a:t>Ga</a:t>
            </a:r>
            <a:r>
              <a:rPr lang="en-US" dirty="0" smtClean="0"/>
              <a:t> Ge </a:t>
            </a:r>
            <a:r>
              <a:rPr lang="en-US" dirty="0" err="1" smtClean="0"/>
              <a:t>Tc</a:t>
            </a:r>
            <a:r>
              <a:rPr lang="en-US" dirty="0" smtClean="0"/>
              <a:t>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He corrected some atomic mass values (In, U).</a:t>
            </a:r>
          </a:p>
          <a:p>
            <a:pPr marL="228600" indent="-228600" eaLnBrk="1" hangingPunct="1"/>
            <a:endParaRPr lang="en-US" dirty="0" smtClean="0"/>
          </a:p>
          <a:p>
            <a:pPr marL="228600" indent="-228600" eaLnBrk="1" hangingPunct="1"/>
            <a:r>
              <a:rPr lang="en-US" dirty="0" smtClean="0"/>
              <a:t>Group 1 has high molar volume, low melting points and all form M</a:t>
            </a:r>
            <a:r>
              <a:rPr lang="en-US" baseline="30000" dirty="0" smtClean="0"/>
              <a:t>+</a:t>
            </a:r>
            <a:r>
              <a:rPr lang="en-US" dirty="0" smtClean="0"/>
              <a:t> ions.</a:t>
            </a:r>
          </a:p>
          <a:p>
            <a:pPr marL="228600" indent="-228600" eaLnBrk="1" hangingPunct="1"/>
            <a:endParaRPr lang="en-US" dirty="0" smtClean="0"/>
          </a:p>
          <a:p>
            <a:pPr marL="228600" indent="-228600" eaLnBrk="1" hangingPunct="1"/>
            <a:endParaRPr lang="en-US" dirty="0" smtClean="0"/>
          </a:p>
          <a:p>
            <a:pPr marL="228600" indent="-228600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6458D-DA2C-4C4A-8483-163B482A4A2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Chemistry 140 Fall 2002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62332-8F41-4100-AF90-EAF2123A6F3B}" type="slidenum">
              <a:rPr lang="en-US"/>
              <a:pPr/>
              <a:t>7</a:t>
            </a:fld>
            <a:endParaRPr lang="en-US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Other additions to the table included the Noble gases discoved by William Ramsey.</a:t>
            </a:r>
          </a:p>
          <a:p>
            <a:pPr eaLnBrk="1" hangingPunct="1"/>
            <a:r>
              <a:rPr lang="en-US" smtClean="0"/>
              <a:t>Mendeleev placed certain elements out of order-he assumed that errors had been made in the atomic masses, but it is clear that some elements remain out of order.  Moseley changed that with x-ray spectra.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6458D-DA2C-4C4A-8483-163B482A4A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Kr has 8 valence electrons and 28 core electrons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6458D-DA2C-4C4A-8483-163B482A4A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Chapter 5: Periodicity and Atomic Structure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EA9350-727D-4E95-A912-2E2E84525CA7}" type="datetime1">
              <a:rPr lang="en-US"/>
              <a:pPr/>
              <a:t>10/6/2015</a:t>
            </a:fld>
            <a:endParaRPr lang="en-US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2008 Pearson Prentice Hall, Inc.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60021-8EB5-4598-840E-E39FCB4A887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</a:t>
            </a:r>
          </a:p>
          <a:p>
            <a:r>
              <a:rPr lang="en-S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forms an anion, its size (or radius) increases, because the nuclear charge remains</a:t>
            </a:r>
          </a:p>
          <a:p>
            <a:r>
              <a:rPr lang="en-S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but the repulsion resulting from the additional electron(s) enlarges the</a:t>
            </a:r>
          </a:p>
          <a:p>
            <a:r>
              <a:rPr lang="en-S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 of the electron cloud. On the other hand, removing one or more electrons</a:t>
            </a:r>
          </a:p>
          <a:p>
            <a:r>
              <a:rPr lang="en-S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 atom reduces electron-electron repulsion but the nuclear charge remains the</a:t>
            </a:r>
          </a:p>
          <a:p>
            <a:r>
              <a:rPr lang="en-SG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same, so the electron cloud shrinks, and the </a:t>
            </a:r>
            <a:r>
              <a:rPr lang="en-SG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cation</a:t>
            </a:r>
            <a:r>
              <a:rPr lang="en-SG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smaller than the atom.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6458D-DA2C-4C4A-8483-163B482A4A2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12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Atom or Ion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12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Radius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(nm)		</a:t>
            </a:r>
            <a:r>
              <a:rPr lang="en-US" sz="12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Electron </a:t>
            </a:r>
            <a:r>
              <a:rPr lang="en-US" sz="1200" b="1" u="sng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config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 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0.260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baseline="30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0.171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O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-2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0.140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F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0.136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Ne			0.112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Na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+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0.095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Mg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+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0.065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Al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12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+	</a:t>
            </a:r>
            <a:r>
              <a:rPr lang="en-US" sz="1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0.050			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12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12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12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6458D-DA2C-4C4A-8483-163B482A4A2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6458D-DA2C-4C4A-8483-163B482A4A2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Chemistry 140 Fall 2002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5A712-0348-49C7-93D3-1E2F02958288}" type="slidenum">
              <a:rPr lang="en-US"/>
              <a:pPr/>
              <a:t>42</a:t>
            </a:fld>
            <a:endParaRPr lang="en-US"/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Metallic character corresponds to conductance of heat and electricity.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03114-7A4B-436B-85D0-6A75C28E417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38E35-B56F-49A1-9185-76E69BDA9EE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EB3FB-4DA3-4C5F-BB1A-11A7F0B7FD6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A03A8-DBF5-4FDF-9B5D-829DC57FD86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511C4-B93C-4AA9-8A28-647BFEE39F1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4CD80-6936-4EDC-989B-BCF30EC5B35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43FE0-A3E6-48A0-8B98-719F0BAE19A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27767-9935-48EF-82FD-BF15311811D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D0E46-AC18-4187-B8AF-390CA7C5832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3F22B-202B-44D3-9135-358DA0770AF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F0D5A-04BB-4A2F-BA8B-1894DFB187D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SG" smtClean="0"/>
              <a:t>Tro's Introductory Chemistry, Chapter 9</a:t>
            </a: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9FB5CB-2C6B-429C-99F6-0E3BBC1130E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2357430"/>
            <a:ext cx="7772400" cy="1470025"/>
          </a:xfrm>
        </p:spPr>
        <p:txBody>
          <a:bodyPr/>
          <a:lstStyle/>
          <a:p>
            <a:r>
              <a:rPr lang="en-SG" sz="4000" b="1" dirty="0" smtClean="0">
                <a:solidFill>
                  <a:srgbClr val="7030A0"/>
                </a:solidFill>
              </a:rPr>
              <a:t>Periodic Relationships Among the Elements</a:t>
            </a:r>
            <a:br>
              <a:rPr lang="en-SG" sz="4000" b="1" dirty="0" smtClean="0">
                <a:solidFill>
                  <a:srgbClr val="7030A0"/>
                </a:solidFill>
              </a:rPr>
            </a:br>
            <a:r>
              <a:rPr lang="en-SG" sz="4000" b="1" dirty="0" smtClean="0">
                <a:solidFill>
                  <a:srgbClr val="7030A0"/>
                </a:solidFill>
              </a:rPr>
              <a:t/>
            </a:r>
            <a:br>
              <a:rPr lang="en-SG" sz="4000" b="1" dirty="0" smtClean="0">
                <a:solidFill>
                  <a:srgbClr val="7030A0"/>
                </a:solidFill>
              </a:rPr>
            </a:br>
            <a:r>
              <a:rPr lang="en-SG" sz="3200" dirty="0" smtClean="0">
                <a:solidFill>
                  <a:srgbClr val="AD2399"/>
                </a:solidFill>
                <a:latin typeface="Barron" pitchFamily="2" charset="0"/>
              </a:rPr>
              <a:t>Chapter 8</a:t>
            </a:r>
            <a:r>
              <a:rPr lang="en-SG" sz="4000" b="1" dirty="0" smtClean="0">
                <a:solidFill>
                  <a:srgbClr val="7030A0"/>
                </a:solidFill>
              </a:rPr>
              <a:t/>
            </a:r>
            <a:br>
              <a:rPr lang="en-SG" sz="4000" b="1" dirty="0" smtClean="0">
                <a:solidFill>
                  <a:srgbClr val="7030A0"/>
                </a:solidFill>
              </a:rPr>
            </a:br>
            <a:r>
              <a:rPr lang="en-SG" sz="4000" b="1" dirty="0" smtClean="0">
                <a:solidFill>
                  <a:srgbClr val="7030A0"/>
                </a:solidFill>
              </a:rPr>
              <a:t/>
            </a:r>
            <a:br>
              <a:rPr lang="en-SG" sz="4000" b="1" dirty="0" smtClean="0">
                <a:solidFill>
                  <a:srgbClr val="7030A0"/>
                </a:solidFill>
              </a:rPr>
            </a:br>
            <a:r>
              <a:rPr lang="en-SG" sz="2400" b="1" dirty="0" smtClean="0">
                <a:solidFill>
                  <a:schemeClr val="tx1"/>
                </a:solidFill>
              </a:rPr>
              <a:t>Dr. Sultana </a:t>
            </a:r>
            <a:r>
              <a:rPr lang="en-SG" sz="2400" b="1" dirty="0" err="1" smtClean="0">
                <a:solidFill>
                  <a:schemeClr val="tx1"/>
                </a:solidFill>
              </a:rPr>
              <a:t>Bedoura</a:t>
            </a:r>
            <a:endParaRPr lang="es-E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When the Elements Were Discovered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5463" y="1571636"/>
            <a:ext cx="9210007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000100" y="1214422"/>
            <a:ext cx="5500726" cy="116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quantump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428596" y="928670"/>
            <a:ext cx="7907338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1414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>
              <a:tabLst>
                <a:tab pos="531813" algn="l"/>
              </a:tabLst>
            </a:pP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Outermost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subshell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electron quantum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Filling order of subshells from the periodic tabl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928670"/>
            <a:ext cx="7786741" cy="394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5720" y="142852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Outermost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subshell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being filled with e</a:t>
            </a:r>
            <a:r>
              <a:rPr lang="en-SG" sz="3600" b="1" kern="0" baseline="30000" dirty="0" smtClean="0">
                <a:solidFill>
                  <a:srgbClr val="AD2399"/>
                </a:solidFill>
                <a:latin typeface="Century Gothic"/>
                <a:ea typeface="+mj-ea"/>
                <a:cs typeface="Arial" charset="0"/>
              </a:rPr>
              <a:t>-</a:t>
            </a:r>
            <a:endParaRPr lang="en-SG" sz="3600" b="1" kern="0" baseline="30000" dirty="0" smtClean="0">
              <a:solidFill>
                <a:srgbClr val="AD2399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357158" y="794847"/>
            <a:ext cx="7929618" cy="5848856"/>
            <a:chOff x="-4730" y="-23813"/>
            <a:chExt cx="9220200" cy="6257925"/>
          </a:xfrm>
        </p:grpSpPr>
        <p:pic>
          <p:nvPicPr>
            <p:cNvPr id="42067" name="Picture 8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-4730" y="838200"/>
              <a:ext cx="9220200" cy="539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271465" y="288924"/>
              <a:ext cx="430213" cy="4359273"/>
              <a:chOff x="132" y="182"/>
              <a:chExt cx="271" cy="2746"/>
            </a:xfrm>
          </p:grpSpPr>
          <p:sp>
            <p:nvSpPr>
              <p:cNvPr id="15402" name="Text Box 9"/>
              <p:cNvSpPr txBox="1">
                <a:spLocks noChangeArrowheads="1"/>
              </p:cNvSpPr>
              <p:nvPr/>
            </p:nvSpPr>
            <p:spPr bwMode="auto">
              <a:xfrm rot="16200000">
                <a:off x="86" y="228"/>
                <a:ext cx="363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1</a:t>
                </a:r>
                <a:endPara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403" name="Line 12"/>
              <p:cNvSpPr>
                <a:spLocks noChangeShapeType="1"/>
              </p:cNvSpPr>
              <p:nvPr/>
            </p:nvSpPr>
            <p:spPr bwMode="auto">
              <a:xfrm rot="16200000" flipH="1">
                <a:off x="-929" y="1732"/>
                <a:ext cx="2393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728666" y="819149"/>
              <a:ext cx="430213" cy="3829048"/>
              <a:chOff x="444" y="516"/>
              <a:chExt cx="271" cy="2412"/>
            </a:xfrm>
          </p:grpSpPr>
          <p:sp>
            <p:nvSpPr>
              <p:cNvPr id="15400" name="Text Box 15"/>
              <p:cNvSpPr txBox="1">
                <a:spLocks noChangeArrowheads="1"/>
              </p:cNvSpPr>
              <p:nvPr/>
            </p:nvSpPr>
            <p:spPr bwMode="auto">
              <a:xfrm rot="16200000">
                <a:off x="398" y="562"/>
                <a:ext cx="363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endPara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401" name="Line 16"/>
              <p:cNvSpPr>
                <a:spLocks noChangeShapeType="1"/>
              </p:cNvSpPr>
              <p:nvPr/>
            </p:nvSpPr>
            <p:spPr bwMode="auto">
              <a:xfrm rot="16200000" flipH="1">
                <a:off x="-450" y="1899"/>
                <a:ext cx="2059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162687" y="431800"/>
              <a:ext cx="430213" cy="4216399"/>
              <a:chOff x="3882" y="272"/>
              <a:chExt cx="271" cy="2656"/>
            </a:xfrm>
          </p:grpSpPr>
          <p:sp>
            <p:nvSpPr>
              <p:cNvPr id="15398" name="Text Box 18"/>
              <p:cNvSpPr txBox="1">
                <a:spLocks noChangeArrowheads="1"/>
              </p:cNvSpPr>
              <p:nvPr/>
            </p:nvSpPr>
            <p:spPr bwMode="auto">
              <a:xfrm rot="16200000">
                <a:off x="3712" y="442"/>
                <a:ext cx="61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np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1</a:t>
                </a: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99" name="Line 19"/>
              <p:cNvSpPr>
                <a:spLocks noChangeShapeType="1"/>
              </p:cNvSpPr>
              <p:nvPr/>
            </p:nvSpPr>
            <p:spPr bwMode="auto">
              <a:xfrm rot="16200000" flipH="1">
                <a:off x="2990" y="1899"/>
                <a:ext cx="2059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6686562" y="431800"/>
              <a:ext cx="430213" cy="4216399"/>
              <a:chOff x="4212" y="272"/>
              <a:chExt cx="271" cy="2656"/>
            </a:xfrm>
          </p:grpSpPr>
          <p:sp>
            <p:nvSpPr>
              <p:cNvPr id="15396" name="Text Box 21"/>
              <p:cNvSpPr txBox="1">
                <a:spLocks noChangeArrowheads="1"/>
              </p:cNvSpPr>
              <p:nvPr/>
            </p:nvSpPr>
            <p:spPr bwMode="auto">
              <a:xfrm rot="16200000">
                <a:off x="4042" y="442"/>
                <a:ext cx="61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np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97" name="Line 22"/>
              <p:cNvSpPr>
                <a:spLocks noChangeShapeType="1"/>
              </p:cNvSpPr>
              <p:nvPr/>
            </p:nvSpPr>
            <p:spPr bwMode="auto">
              <a:xfrm rot="16200000" flipH="1">
                <a:off x="3320" y="1899"/>
                <a:ext cx="2059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7153288" y="431800"/>
              <a:ext cx="430213" cy="4216399"/>
              <a:chOff x="4506" y="272"/>
              <a:chExt cx="271" cy="2656"/>
            </a:xfrm>
          </p:grpSpPr>
          <p:sp>
            <p:nvSpPr>
              <p:cNvPr id="15394" name="Text Box 24"/>
              <p:cNvSpPr txBox="1">
                <a:spLocks noChangeArrowheads="1"/>
              </p:cNvSpPr>
              <p:nvPr/>
            </p:nvSpPr>
            <p:spPr bwMode="auto">
              <a:xfrm rot="16200000">
                <a:off x="4336" y="442"/>
                <a:ext cx="61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np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3</a:t>
                </a: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95" name="Line 25"/>
              <p:cNvSpPr>
                <a:spLocks noChangeShapeType="1"/>
              </p:cNvSpPr>
              <p:nvPr/>
            </p:nvSpPr>
            <p:spPr bwMode="auto">
              <a:xfrm rot="16200000" flipH="1">
                <a:off x="3614" y="1899"/>
                <a:ext cx="2059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7677163" y="431800"/>
              <a:ext cx="430213" cy="4216399"/>
              <a:chOff x="4836" y="272"/>
              <a:chExt cx="271" cy="2656"/>
            </a:xfrm>
          </p:grpSpPr>
          <p:sp>
            <p:nvSpPr>
              <p:cNvPr id="15392" name="Text Box 27"/>
              <p:cNvSpPr txBox="1">
                <a:spLocks noChangeArrowheads="1"/>
              </p:cNvSpPr>
              <p:nvPr/>
            </p:nvSpPr>
            <p:spPr bwMode="auto">
              <a:xfrm rot="16200000">
                <a:off x="4666" y="442"/>
                <a:ext cx="61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np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4</a:t>
                </a: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93" name="Line 28"/>
              <p:cNvSpPr>
                <a:spLocks noChangeShapeType="1"/>
              </p:cNvSpPr>
              <p:nvPr/>
            </p:nvSpPr>
            <p:spPr bwMode="auto">
              <a:xfrm rot="16200000" flipH="1">
                <a:off x="3944" y="1899"/>
                <a:ext cx="2059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8134364" y="431800"/>
              <a:ext cx="430213" cy="4216399"/>
              <a:chOff x="5124" y="272"/>
              <a:chExt cx="271" cy="2656"/>
            </a:xfrm>
          </p:grpSpPr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 rot="16200000">
                <a:off x="4954" y="442"/>
                <a:ext cx="61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np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5</a:t>
                </a:r>
                <a:endPara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 rot="16200000" flipH="1">
                <a:off x="4232" y="1899"/>
                <a:ext cx="2059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8689990" y="-23813"/>
              <a:ext cx="430213" cy="4672013"/>
              <a:chOff x="5474" y="-15"/>
              <a:chExt cx="271" cy="2943"/>
            </a:xfrm>
          </p:grpSpPr>
          <p:sp>
            <p:nvSpPr>
              <p:cNvPr id="15388" name="Text Box 33"/>
              <p:cNvSpPr txBox="1">
                <a:spLocks noChangeArrowheads="1"/>
              </p:cNvSpPr>
              <p:nvPr/>
            </p:nvSpPr>
            <p:spPr bwMode="auto">
              <a:xfrm rot="16200000">
                <a:off x="5304" y="155"/>
                <a:ext cx="61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ns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2</a:t>
                </a:r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np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6</a:t>
                </a:r>
                <a:endPara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89" name="Line 34"/>
              <p:cNvSpPr>
                <a:spLocks noChangeShapeType="1"/>
              </p:cNvSpPr>
              <p:nvPr/>
            </p:nvSpPr>
            <p:spPr bwMode="auto">
              <a:xfrm rot="16200000" flipH="1">
                <a:off x="4436" y="1752"/>
                <a:ext cx="2352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1263654" y="2038351"/>
              <a:ext cx="430213" cy="2647951"/>
              <a:chOff x="749" y="1260"/>
              <a:chExt cx="271" cy="1668"/>
            </a:xfrm>
          </p:grpSpPr>
          <p:sp>
            <p:nvSpPr>
              <p:cNvPr id="15386" name="Text Box 42"/>
              <p:cNvSpPr txBox="1">
                <a:spLocks noChangeArrowheads="1"/>
              </p:cNvSpPr>
              <p:nvPr/>
            </p:nvSpPr>
            <p:spPr bwMode="auto">
              <a:xfrm rot="16200000">
                <a:off x="746" y="1263"/>
                <a:ext cx="27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d</a:t>
                </a:r>
                <a:r>
                  <a:rPr lang="en-US" b="1" baseline="30000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1</a:t>
                </a:r>
                <a:endPara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87" name="Line 43"/>
              <p:cNvSpPr>
                <a:spLocks noChangeShapeType="1"/>
              </p:cNvSpPr>
              <p:nvPr/>
            </p:nvSpPr>
            <p:spPr bwMode="auto">
              <a:xfrm rot="16200000" flipH="1">
                <a:off x="188" y="2232"/>
                <a:ext cx="1392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>
              <a:off x="3181354" y="2047876"/>
              <a:ext cx="430213" cy="2647951"/>
              <a:chOff x="749" y="1260"/>
              <a:chExt cx="271" cy="1668"/>
            </a:xfrm>
          </p:grpSpPr>
          <p:sp>
            <p:nvSpPr>
              <p:cNvPr id="15384" name="Text Box 56"/>
              <p:cNvSpPr txBox="1">
                <a:spLocks noChangeArrowheads="1"/>
              </p:cNvSpPr>
              <p:nvPr/>
            </p:nvSpPr>
            <p:spPr bwMode="auto">
              <a:xfrm rot="16200000">
                <a:off x="746" y="1263"/>
                <a:ext cx="27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d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5</a:t>
                </a: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85" name="Line 57"/>
              <p:cNvSpPr>
                <a:spLocks noChangeShapeType="1"/>
              </p:cNvSpPr>
              <p:nvPr/>
            </p:nvSpPr>
            <p:spPr bwMode="auto">
              <a:xfrm rot="16200000" flipH="1">
                <a:off x="188" y="2232"/>
                <a:ext cx="1392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" name="Group 70"/>
            <p:cNvGrpSpPr>
              <a:grpSpLocks/>
            </p:cNvGrpSpPr>
            <p:nvPr/>
          </p:nvGrpSpPr>
          <p:grpSpPr bwMode="auto">
            <a:xfrm>
              <a:off x="5703892" y="1955800"/>
              <a:ext cx="430213" cy="2740024"/>
              <a:chOff x="746" y="1202"/>
              <a:chExt cx="271" cy="1726"/>
            </a:xfrm>
          </p:grpSpPr>
          <p:sp>
            <p:nvSpPr>
              <p:cNvPr id="15382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715" y="1233"/>
                <a:ext cx="33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d</a:t>
                </a:r>
                <a:r>
                  <a:rPr lang="en-US" b="1" baseline="30000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10</a:t>
                </a:r>
                <a:endPara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endParaRPr>
              </a:p>
            </p:txBody>
          </p:sp>
          <p:sp>
            <p:nvSpPr>
              <p:cNvPr id="15383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8" y="2232"/>
                <a:ext cx="1392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593725" y="5318132"/>
              <a:ext cx="1539875" cy="395288"/>
              <a:chOff x="134" y="3415"/>
              <a:chExt cx="970" cy="249"/>
            </a:xfrm>
          </p:grpSpPr>
          <p:sp>
            <p:nvSpPr>
              <p:cNvPr id="15380" name="Text Box 73"/>
              <p:cNvSpPr txBox="1">
                <a:spLocks noChangeArrowheads="1"/>
              </p:cNvSpPr>
              <p:nvPr/>
            </p:nvSpPr>
            <p:spPr bwMode="auto">
              <a:xfrm>
                <a:off x="134" y="3415"/>
                <a:ext cx="28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4f</a:t>
                </a:r>
              </a:p>
            </p:txBody>
          </p:sp>
          <p:sp>
            <p:nvSpPr>
              <p:cNvPr id="15381" name="Line 74"/>
              <p:cNvSpPr>
                <a:spLocks noChangeShapeType="1"/>
              </p:cNvSpPr>
              <p:nvPr/>
            </p:nvSpPr>
            <p:spPr bwMode="auto">
              <a:xfrm>
                <a:off x="384" y="3540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596900" y="5800732"/>
              <a:ext cx="1539875" cy="395288"/>
              <a:chOff x="134" y="3415"/>
              <a:chExt cx="970" cy="249"/>
            </a:xfrm>
          </p:grpSpPr>
          <p:sp>
            <p:nvSpPr>
              <p:cNvPr id="15378" name="Text Box 77"/>
              <p:cNvSpPr txBox="1">
                <a:spLocks noChangeArrowheads="1"/>
              </p:cNvSpPr>
              <p:nvPr/>
            </p:nvSpPr>
            <p:spPr bwMode="auto">
              <a:xfrm>
                <a:off x="134" y="3415"/>
                <a:ext cx="28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ln>
                      <a:solidFill>
                        <a:sysClr val="windowText" lastClr="000000"/>
                      </a:solidFill>
                    </a:ln>
                    <a:solidFill>
                      <a:srgbClr val="FFC000"/>
                    </a:solidFill>
                  </a:rPr>
                  <a:t>5f</a:t>
                </a:r>
              </a:p>
            </p:txBody>
          </p:sp>
          <p:sp>
            <p:nvSpPr>
              <p:cNvPr id="15379" name="Line 78"/>
              <p:cNvSpPr>
                <a:spLocks noChangeShapeType="1"/>
              </p:cNvSpPr>
              <p:nvPr/>
            </p:nvSpPr>
            <p:spPr bwMode="auto">
              <a:xfrm>
                <a:off x="384" y="3540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206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45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Ground State Electron Configurations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1079523"/>
            <a:ext cx="9067800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Classification of the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2" y="1214422"/>
            <a:ext cx="8686800" cy="51816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How metals, metalloids, and nonmetals are represented as free elements in chemical equations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?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Metals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do not exist in discrete molecular units, empirical formulas are used.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Empirical formula = Symbols (Mg, Ca, Fe, Cu, Zn,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For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nonmetals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no single rule.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Carbon exists as an extensive three-dimensional network of atoms, empirical formula (C) is used.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Hydrogen, nitrogen, oxygen, &amp; halogens exists as diatomic molecule, molecular formula,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&amp;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F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Br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are used.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Stable form of molecular phosphorus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is used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Free Elements in Chemical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32" y="1214422"/>
            <a:ext cx="86868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For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nonmetals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no single rule. (contd.)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Stable form of molecular sulfur,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8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but (S) is used. Combustion of sulfur: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  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8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8O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g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8SO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g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  <a:sym typeface="Symbol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		  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g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SO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g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All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noble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gases are monatomic, symbols are used.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He, Ne,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Ar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Kr,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Xe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&amp;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Rn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Metalloids have complex three-dimensional networks, empirical formulas are used, </a:t>
            </a:r>
          </a:p>
          <a:p>
            <a:pPr marL="746125" lvl="2" indent="-346075">
              <a:buFont typeface="Wingdings" pitchFamily="2" charset="2"/>
              <a:buChar char="§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B, Si, Ge, As, </a:t>
            </a:r>
            <a:r>
              <a:rPr lang="en-US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Sb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Po, &amp; At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85918" y="2714620"/>
            <a:ext cx="2971800" cy="609600"/>
            <a:chOff x="2438400" y="2362200"/>
            <a:chExt cx="2971800" cy="609600"/>
          </a:xfrm>
        </p:grpSpPr>
        <p:cxnSp>
          <p:nvCxnSpPr>
            <p:cNvPr id="18439" name="Straight Connector 5"/>
            <p:cNvCxnSpPr>
              <a:cxnSpLocks noChangeShapeType="1"/>
            </p:cNvCxnSpPr>
            <p:nvPr/>
          </p:nvCxnSpPr>
          <p:spPr bwMode="auto">
            <a:xfrm>
              <a:off x="2438400" y="2362200"/>
              <a:ext cx="2971800" cy="60960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440" name="Straight Connector 7"/>
            <p:cNvCxnSpPr>
              <a:cxnSpLocks noChangeShapeType="1"/>
            </p:cNvCxnSpPr>
            <p:nvPr/>
          </p:nvCxnSpPr>
          <p:spPr bwMode="auto">
            <a:xfrm flipV="1">
              <a:off x="2438400" y="2362200"/>
              <a:ext cx="2971800" cy="60960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57818" y="2714620"/>
            <a:ext cx="142699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AD2399"/>
                </a:solidFill>
              </a:rPr>
              <a:t>Identical</a:t>
            </a:r>
          </a:p>
          <a:p>
            <a:r>
              <a:rPr lang="en-US" b="1" dirty="0" err="1">
                <a:solidFill>
                  <a:srgbClr val="AD2399"/>
                </a:solidFill>
                <a:latin typeface="Arial Narrow" pitchFamily="34" charset="0"/>
              </a:rPr>
              <a:t>stoichiometry</a:t>
            </a:r>
            <a:endParaRPr lang="en-US" b="1" dirty="0">
              <a:solidFill>
                <a:srgbClr val="AD2399"/>
              </a:solidFill>
              <a:latin typeface="Arial Narrow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Free Elements in Chemical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23978"/>
            <a:ext cx="8715404" cy="563402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electrons in all the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subshells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with the highest principal energy shell are called the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valence electrons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Electrons in lower energy shells are called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core electrons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Chemists have observed that one of the most important factors in the way an atom behaves, both chemically and physically, is the number of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valence electrons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Example: </a:t>
            </a:r>
          </a:p>
          <a:p>
            <a:pPr indent="12700" eaLnBrk="1" hangingPunct="1">
              <a:spcBef>
                <a:spcPct val="0"/>
              </a:spcBef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   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Rb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= 37 electrons =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10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5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1</a:t>
            </a:r>
            <a:endParaRPr lang="en-US" sz="2400" b="1" baseline="30000" dirty="0" smtClean="0">
              <a:ln>
                <a:solidFill>
                  <a:sysClr val="windowText" lastClr="000000"/>
                </a:solidFill>
              </a:ln>
              <a:solidFill>
                <a:srgbClr val="AD2399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 the highest principal energy shell of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Rb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that contains electrons is the 5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therefore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Rb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has 1 valence electron and 36 core electrons</a:t>
            </a:r>
          </a:p>
          <a:p>
            <a:pPr marL="804863" indent="-449263"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Kr = 36 electrons =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3s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3p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4s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3d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10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4p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6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?</a:t>
            </a:r>
            <a:endParaRPr lang="en-US" sz="2400" b="1" baseline="30000" dirty="0" smtClean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 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364" y="6472262"/>
            <a:ext cx="3614754" cy="457200"/>
          </a:xfrm>
          <a:noFill/>
        </p:spPr>
        <p:txBody>
          <a:bodyPr/>
          <a:lstStyle/>
          <a:p>
            <a:r>
              <a:rPr lang="en-US" dirty="0" err="1" smtClean="0"/>
              <a:t>Tro's</a:t>
            </a:r>
            <a:r>
              <a:rPr lang="en-US" dirty="0" smtClean="0"/>
              <a:t> Introductory Chemistry, Chapter 9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Valence &amp; Core Electrons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6" descr="C:\Chemistry\Tro Presentations\pics\ch09\09_3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b="4440"/>
          <a:stretch>
            <a:fillRect/>
          </a:stretch>
        </p:blipFill>
        <p:spPr bwMode="auto">
          <a:xfrm>
            <a:off x="428596" y="1071546"/>
            <a:ext cx="780916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Trends in Metallic Character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364" y="6472262"/>
            <a:ext cx="3614754" cy="457200"/>
          </a:xfrm>
          <a:noFill/>
        </p:spPr>
        <p:txBody>
          <a:bodyPr/>
          <a:lstStyle/>
          <a:p>
            <a:r>
              <a:rPr lang="en-US" dirty="0" err="1" smtClean="0"/>
              <a:t>Tro's</a:t>
            </a:r>
            <a:r>
              <a:rPr lang="en-US" dirty="0" smtClean="0"/>
              <a:t> Introductory Chemistry, Chapter 9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Metals Tend to Lose Electrons</a:t>
            </a:r>
          </a:p>
        </p:txBody>
      </p:sp>
      <p:pic>
        <p:nvPicPr>
          <p:cNvPr id="22534" name="Picture 5" descr="FG10_02_01U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524000" y="1271588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72262"/>
            <a:ext cx="4495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General Chemistry: Chapter </a:t>
            </a:r>
            <a:r>
              <a:rPr lang="en-US" dirty="0" smtClean="0">
                <a:latin typeface="+mn-lt"/>
              </a:rPr>
              <a:t>10    Prentice-Hall </a:t>
            </a:r>
            <a:r>
              <a:rPr lang="en-US" dirty="0">
                <a:latin typeface="+mn-lt"/>
                <a:cs typeface="Times New Roman" pitchFamily="18" charset="0"/>
              </a:rPr>
              <a:t>© 2002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7772400" cy="685800"/>
          </a:xfrm>
        </p:spPr>
        <p:txBody>
          <a:bodyPr/>
          <a:lstStyle/>
          <a:p>
            <a:pPr eaLnBrk="1" hangingPunct="1"/>
            <a:r>
              <a:rPr lang="de-DE" sz="3600" b="1" smtClean="0">
                <a:solidFill>
                  <a:srgbClr val="AD2399"/>
                </a:solidFill>
                <a:latin typeface="Arial" charset="0"/>
                <a:cs typeface="Arial" charset="0"/>
              </a:rPr>
              <a:t>Lecture Plan</a:t>
            </a:r>
            <a:endParaRPr lang="en-GB" sz="3600" b="1" dirty="0" smtClean="0">
              <a:solidFill>
                <a:srgbClr val="AD2399"/>
              </a:solidFill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8229600" cy="4937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Development of the Periodic Table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Ground state electron configurations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Free elements in chemical equations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Valence and core electrons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Metallic character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Isoelectronic</a:t>
            </a: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atom, </a:t>
            </a:r>
            <a:r>
              <a:rPr lang="en-SG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cation</a:t>
            </a: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and anion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Effective nuclear charge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Atomic radii and ionic radii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Ionization energies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Electron affinity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Diagonal relationship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Periodic properties of the elements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SG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SG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SG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SG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GB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Nonmetals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Tend to Gain Electrons</a:t>
            </a:r>
          </a:p>
        </p:txBody>
      </p:sp>
      <p:pic>
        <p:nvPicPr>
          <p:cNvPr id="23558" name="Picture 4" descr="FG10_02-02U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778000" y="1368425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72262"/>
            <a:ext cx="4495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General Chemistry: Chapter </a:t>
            </a:r>
            <a:r>
              <a:rPr lang="en-US" dirty="0" smtClean="0">
                <a:latin typeface="+mn-lt"/>
              </a:rPr>
              <a:t>10    Prentice-Hall </a:t>
            </a:r>
            <a:r>
              <a:rPr lang="en-US" dirty="0">
                <a:latin typeface="+mn-lt"/>
                <a:cs typeface="Times New Roman" pitchFamily="18" charset="0"/>
              </a:rPr>
              <a:t>© 2002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82" name="Picture 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-119063" y="942975"/>
            <a:ext cx="9220201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1463" y="854075"/>
            <a:ext cx="369888" cy="3946525"/>
            <a:chOff x="138" y="490"/>
            <a:chExt cx="233" cy="2486"/>
          </a:xfrm>
        </p:grpSpPr>
        <p:sp>
          <p:nvSpPr>
            <p:cNvPr id="25621" name="Text Box 3"/>
            <p:cNvSpPr txBox="1">
              <a:spLocks noChangeArrowheads="1"/>
            </p:cNvSpPr>
            <p:nvPr/>
          </p:nvSpPr>
          <p:spPr bwMode="auto">
            <a:xfrm rot="16200000">
              <a:off x="114" y="51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+1</a:t>
              </a:r>
            </a:p>
          </p:txBody>
        </p:sp>
        <p:sp>
          <p:nvSpPr>
            <p:cNvPr id="25622" name="Line 4"/>
            <p:cNvSpPr>
              <a:spLocks noChangeShapeType="1"/>
            </p:cNvSpPr>
            <p:nvPr/>
          </p:nvSpPr>
          <p:spPr bwMode="auto">
            <a:xfrm rot="16200000" flipH="1">
              <a:off x="-822" y="1900"/>
              <a:ext cx="21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8663" y="854075"/>
            <a:ext cx="369888" cy="3946525"/>
            <a:chOff x="138" y="490"/>
            <a:chExt cx="233" cy="2486"/>
          </a:xfrm>
        </p:grpSpPr>
        <p:sp>
          <p:nvSpPr>
            <p:cNvPr id="25619" name="Text Box 8"/>
            <p:cNvSpPr txBox="1">
              <a:spLocks noChangeArrowheads="1"/>
            </p:cNvSpPr>
            <p:nvPr/>
          </p:nvSpPr>
          <p:spPr bwMode="auto">
            <a:xfrm rot="16200000">
              <a:off x="114" y="51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+2</a:t>
              </a:r>
            </a:p>
          </p:txBody>
        </p:sp>
        <p:sp>
          <p:nvSpPr>
            <p:cNvPr id="25620" name="Line 9"/>
            <p:cNvSpPr>
              <a:spLocks noChangeShapeType="1"/>
            </p:cNvSpPr>
            <p:nvPr/>
          </p:nvSpPr>
          <p:spPr bwMode="auto">
            <a:xfrm rot="16200000" flipH="1">
              <a:off x="-822" y="1900"/>
              <a:ext cx="2153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7030A0"/>
                </a:solidFill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8863" y="854075"/>
            <a:ext cx="369888" cy="3946525"/>
            <a:chOff x="138" y="490"/>
            <a:chExt cx="233" cy="2486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 rot="16200000">
              <a:off x="114" y="51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+3</a:t>
              </a:r>
            </a:p>
          </p:txBody>
        </p:sp>
        <p:sp>
          <p:nvSpPr>
            <p:cNvPr id="25618" name="Line 12"/>
            <p:cNvSpPr>
              <a:spLocks noChangeShapeType="1"/>
            </p:cNvSpPr>
            <p:nvPr/>
          </p:nvSpPr>
          <p:spPr bwMode="auto">
            <a:xfrm rot="16200000" flipH="1">
              <a:off x="-822" y="1900"/>
              <a:ext cx="2153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8137526" y="881063"/>
            <a:ext cx="369888" cy="3919537"/>
            <a:chOff x="137" y="507"/>
            <a:chExt cx="233" cy="2469"/>
          </a:xfrm>
        </p:grpSpPr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 rot="16200000">
              <a:off x="131" y="513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rot="16200000" flipH="1">
              <a:off x="-822" y="1900"/>
              <a:ext cx="2153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7030A0"/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634288" y="881063"/>
            <a:ext cx="369888" cy="3919537"/>
            <a:chOff x="137" y="507"/>
            <a:chExt cx="233" cy="2469"/>
          </a:xfrm>
        </p:grpSpPr>
        <p:sp>
          <p:nvSpPr>
            <p:cNvPr id="25613" name="Text Box 17"/>
            <p:cNvSpPr txBox="1">
              <a:spLocks noChangeArrowheads="1"/>
            </p:cNvSpPr>
            <p:nvPr/>
          </p:nvSpPr>
          <p:spPr bwMode="auto">
            <a:xfrm rot="16200000">
              <a:off x="131" y="513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-2</a:t>
              </a:r>
            </a:p>
          </p:txBody>
        </p:sp>
        <p:sp>
          <p:nvSpPr>
            <p:cNvPr id="25614" name="Line 18"/>
            <p:cNvSpPr>
              <a:spLocks noChangeShapeType="1"/>
            </p:cNvSpPr>
            <p:nvPr/>
          </p:nvSpPr>
          <p:spPr bwMode="auto">
            <a:xfrm rot="16200000" flipH="1">
              <a:off x="-822" y="1900"/>
              <a:ext cx="2153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129463" y="881063"/>
            <a:ext cx="369888" cy="3919537"/>
            <a:chOff x="137" y="507"/>
            <a:chExt cx="233" cy="2469"/>
          </a:xfrm>
        </p:grpSpPr>
        <p:sp>
          <p:nvSpPr>
            <p:cNvPr id="25611" name="Text Box 20"/>
            <p:cNvSpPr txBox="1">
              <a:spLocks noChangeArrowheads="1"/>
            </p:cNvSpPr>
            <p:nvPr/>
          </p:nvSpPr>
          <p:spPr bwMode="auto">
            <a:xfrm rot="16200000">
              <a:off x="131" y="513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 rot="16200000" flipH="1">
              <a:off x="-822" y="1900"/>
              <a:ext cx="2153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7030A0"/>
                </a:solidFill>
              </a:endParaRP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Cations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and Anions of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1214414" y="3214686"/>
            <a:ext cx="2055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Fe:   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4s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6</a:t>
            </a:r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1214414" y="3765548"/>
            <a:ext cx="3332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Fe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2</a:t>
            </a:r>
            <a:r>
              <a:rPr lang="en-US" sz="2400" b="1" baseline="30000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+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: 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4s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0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6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 or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6</a:t>
            </a:r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AD2399"/>
              </a:solidFill>
              <a:latin typeface="Arial Narrow" pitchFamily="34" charset="0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1214414" y="4317998"/>
            <a:ext cx="3332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Fe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</a:t>
            </a:r>
            <a:r>
              <a:rPr lang="en-US" sz="2400" b="1" baseline="30000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+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: 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4s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0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5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 or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5</a:t>
            </a:r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AD2399"/>
              </a:solidFill>
              <a:latin typeface="Arial Narrow" pitchFamily="34" charset="0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286380" y="3221036"/>
            <a:ext cx="21242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Mn:    [Ar]4s</a:t>
            </a:r>
            <a:r>
              <a:rPr lang="en-US" sz="2400" b="1" baseline="3000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2</a:t>
            </a:r>
            <a:r>
              <a:rPr lang="en-US" sz="2400" b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5</a:t>
            </a:r>
            <a:endParaRPr lang="en-US" sz="2400" b="1">
              <a:ln>
                <a:solidFill>
                  <a:sysClr val="windowText" lastClr="000000"/>
                </a:solidFill>
              </a:ln>
              <a:solidFill>
                <a:srgbClr val="AD2399"/>
              </a:solidFill>
              <a:latin typeface="Arial Narrow" pitchFamily="34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286380" y="3771898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Mn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2</a:t>
            </a:r>
            <a:r>
              <a:rPr lang="en-US" sz="2400" b="1" baseline="30000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+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: 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4s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0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5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 or [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Ar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]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3d</a:t>
            </a:r>
            <a:r>
              <a:rPr lang="en-US" sz="2400" b="1" baseline="30000" dirty="0" err="1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5</a:t>
            </a:r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AD2399"/>
              </a:solidFill>
              <a:latin typeface="Arial Narrow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Electron Configurations of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Cations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of Transition Metals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32" y="1785926"/>
            <a:ext cx="8686800" cy="128588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When a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cation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is formed from an atom of a transition metal, electrons are always removed first from the ns orbital and then from the (n – 1)d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orbitals</a:t>
            </a: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6" grpId="0" autoUpdateAnimBg="0"/>
      <p:bldP spid="47127" grpId="0" autoUpdateAnimBg="0"/>
      <p:bldP spid="47128" grpId="0" autoUpdateAnimBg="0"/>
      <p:bldP spid="47129" grpId="0" autoUpdateAnimBg="0"/>
      <p:bldP spid="471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 txBox="1">
            <a:spLocks/>
          </p:cNvSpPr>
          <p:nvPr/>
        </p:nvSpPr>
        <p:spPr>
          <a:xfrm>
            <a:off x="457232" y="1214422"/>
            <a:ext cx="8686800" cy="5181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Effective nuclear charge (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Z</a:t>
            </a:r>
            <a:r>
              <a:rPr lang="en-SG" sz="2400" b="1" kern="0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eff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is the “positive charge” felt by valence electron  in a multi-electron atom</a:t>
            </a:r>
            <a:endParaRPr lang="en-SG" sz="2400" b="1" kern="0" baseline="30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Z</a:t>
            </a:r>
            <a:r>
              <a:rPr lang="en-SG" sz="2400" b="1" kern="0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eff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= Z – 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Symbol" pitchFamily="18" charset="2"/>
                <a:cs typeface="Arial" charset="0"/>
              </a:rPr>
              <a:t>s     0 &lt; s &lt; Z (s =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shielding constant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Symbol" pitchFamily="18" charset="2"/>
                <a:cs typeface="Arial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Z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eff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 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Z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 – number of inner or core electrons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01764" y="3740170"/>
            <a:ext cx="460375" cy="2617788"/>
            <a:chOff x="384" y="2375"/>
            <a:chExt cx="290" cy="1649"/>
          </a:xfrm>
        </p:grpSpPr>
        <p:sp>
          <p:nvSpPr>
            <p:cNvPr id="27682" name="Text Box 4"/>
            <p:cNvSpPr txBox="1">
              <a:spLocks noChangeArrowheads="1"/>
            </p:cNvSpPr>
            <p:nvPr/>
          </p:nvSpPr>
          <p:spPr bwMode="auto">
            <a:xfrm>
              <a:off x="405" y="2375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Na</a:t>
              </a:r>
            </a:p>
          </p:txBody>
        </p:sp>
        <p:sp>
          <p:nvSpPr>
            <p:cNvPr id="27683" name="Text Box 5"/>
            <p:cNvSpPr txBox="1">
              <a:spLocks noChangeArrowheads="1"/>
            </p:cNvSpPr>
            <p:nvPr/>
          </p:nvSpPr>
          <p:spPr bwMode="auto">
            <a:xfrm>
              <a:off x="384" y="286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Mg</a:t>
              </a:r>
            </a:p>
          </p:txBody>
        </p:sp>
        <p:sp>
          <p:nvSpPr>
            <p:cNvPr id="27684" name="Text Box 6"/>
            <p:cNvSpPr txBox="1">
              <a:spLocks noChangeArrowheads="1"/>
            </p:cNvSpPr>
            <p:nvPr/>
          </p:nvSpPr>
          <p:spPr bwMode="auto">
            <a:xfrm>
              <a:off x="422" y="3327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Al</a:t>
              </a:r>
            </a:p>
          </p:txBody>
        </p:sp>
        <p:sp>
          <p:nvSpPr>
            <p:cNvPr id="27685" name="Text Box 7"/>
            <p:cNvSpPr txBox="1">
              <a:spLocks noChangeArrowheads="1"/>
            </p:cNvSpPr>
            <p:nvPr/>
          </p:nvSpPr>
          <p:spPr bwMode="auto">
            <a:xfrm>
              <a:off x="438" y="379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Si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430463" y="3740170"/>
            <a:ext cx="396875" cy="2617788"/>
            <a:chOff x="1032" y="2375"/>
            <a:chExt cx="250" cy="1649"/>
          </a:xfrm>
        </p:grpSpPr>
        <p:sp>
          <p:nvSpPr>
            <p:cNvPr id="27678" name="Text Box 8"/>
            <p:cNvSpPr txBox="1">
              <a:spLocks noChangeArrowheads="1"/>
            </p:cNvSpPr>
            <p:nvPr/>
          </p:nvSpPr>
          <p:spPr bwMode="auto">
            <a:xfrm>
              <a:off x="1032" y="2375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11</a:t>
              </a:r>
            </a:p>
          </p:txBody>
        </p:sp>
        <p:sp>
          <p:nvSpPr>
            <p:cNvPr id="27679" name="Text Box 9"/>
            <p:cNvSpPr txBox="1">
              <a:spLocks noChangeArrowheads="1"/>
            </p:cNvSpPr>
            <p:nvPr/>
          </p:nvSpPr>
          <p:spPr bwMode="auto">
            <a:xfrm>
              <a:off x="1032" y="286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12</a:t>
              </a:r>
            </a:p>
          </p:txBody>
        </p:sp>
        <p:sp>
          <p:nvSpPr>
            <p:cNvPr id="27680" name="Text Box 10"/>
            <p:cNvSpPr txBox="1">
              <a:spLocks noChangeArrowheads="1"/>
            </p:cNvSpPr>
            <p:nvPr/>
          </p:nvSpPr>
          <p:spPr bwMode="auto">
            <a:xfrm>
              <a:off x="1032" y="3327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13</a:t>
              </a:r>
            </a:p>
          </p:txBody>
        </p:sp>
        <p:sp>
          <p:nvSpPr>
            <p:cNvPr id="27681" name="Text Box 11"/>
            <p:cNvSpPr txBox="1">
              <a:spLocks noChangeArrowheads="1"/>
            </p:cNvSpPr>
            <p:nvPr/>
          </p:nvSpPr>
          <p:spPr bwMode="auto">
            <a:xfrm>
              <a:off x="1032" y="379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14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589338" y="3740170"/>
            <a:ext cx="396875" cy="2617788"/>
            <a:chOff x="1762" y="2375"/>
            <a:chExt cx="250" cy="1649"/>
          </a:xfrm>
        </p:grpSpPr>
        <p:sp>
          <p:nvSpPr>
            <p:cNvPr id="27674" name="Text Box 12"/>
            <p:cNvSpPr txBox="1">
              <a:spLocks noChangeArrowheads="1"/>
            </p:cNvSpPr>
            <p:nvPr/>
          </p:nvSpPr>
          <p:spPr bwMode="auto">
            <a:xfrm>
              <a:off x="1762" y="2375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10</a:t>
              </a:r>
            </a:p>
          </p:txBody>
        </p:sp>
        <p:sp>
          <p:nvSpPr>
            <p:cNvPr id="27675" name="Text Box 13"/>
            <p:cNvSpPr txBox="1">
              <a:spLocks noChangeArrowheads="1"/>
            </p:cNvSpPr>
            <p:nvPr/>
          </p:nvSpPr>
          <p:spPr bwMode="auto">
            <a:xfrm>
              <a:off x="1762" y="286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10</a:t>
              </a:r>
            </a:p>
          </p:txBody>
        </p:sp>
        <p:sp>
          <p:nvSpPr>
            <p:cNvPr id="27676" name="Text Box 14"/>
            <p:cNvSpPr txBox="1">
              <a:spLocks noChangeArrowheads="1"/>
            </p:cNvSpPr>
            <p:nvPr/>
          </p:nvSpPr>
          <p:spPr bwMode="auto">
            <a:xfrm>
              <a:off x="1762" y="3327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10</a:t>
              </a:r>
            </a:p>
          </p:txBody>
        </p:sp>
        <p:sp>
          <p:nvSpPr>
            <p:cNvPr id="27677" name="Text Box 15"/>
            <p:cNvSpPr txBox="1">
              <a:spLocks noChangeArrowheads="1"/>
            </p:cNvSpPr>
            <p:nvPr/>
          </p:nvSpPr>
          <p:spPr bwMode="auto">
            <a:xfrm>
              <a:off x="1762" y="379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10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625976" y="3740170"/>
            <a:ext cx="290513" cy="2617788"/>
            <a:chOff x="2415" y="2375"/>
            <a:chExt cx="183" cy="1649"/>
          </a:xfrm>
        </p:grpSpPr>
        <p:sp>
          <p:nvSpPr>
            <p:cNvPr id="27670" name="Text Box 16"/>
            <p:cNvSpPr txBox="1">
              <a:spLocks noChangeArrowheads="1"/>
            </p:cNvSpPr>
            <p:nvPr/>
          </p:nvSpPr>
          <p:spPr bwMode="auto">
            <a:xfrm>
              <a:off x="2415" y="2375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7671" name="Text Box 17"/>
            <p:cNvSpPr txBox="1">
              <a:spLocks noChangeArrowheads="1"/>
            </p:cNvSpPr>
            <p:nvPr/>
          </p:nvSpPr>
          <p:spPr bwMode="auto">
            <a:xfrm>
              <a:off x="2415" y="2863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</a:p>
          </p:txBody>
        </p:sp>
        <p:sp>
          <p:nvSpPr>
            <p:cNvPr id="27672" name="Text Box 18"/>
            <p:cNvSpPr txBox="1">
              <a:spLocks noChangeArrowheads="1"/>
            </p:cNvSpPr>
            <p:nvPr/>
          </p:nvSpPr>
          <p:spPr bwMode="auto">
            <a:xfrm>
              <a:off x="2415" y="3327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</a:t>
              </a:r>
            </a:p>
          </p:txBody>
        </p:sp>
        <p:sp>
          <p:nvSpPr>
            <p:cNvPr id="27673" name="Text Box 19"/>
            <p:cNvSpPr txBox="1">
              <a:spLocks noChangeArrowheads="1"/>
            </p:cNvSpPr>
            <p:nvPr/>
          </p:nvSpPr>
          <p:spPr bwMode="auto">
            <a:xfrm>
              <a:off x="2415" y="3791"/>
              <a:ext cx="1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88067" y="3740170"/>
            <a:ext cx="501650" cy="2617788"/>
            <a:chOff x="3149" y="2375"/>
            <a:chExt cx="316" cy="1649"/>
          </a:xfrm>
        </p:grpSpPr>
        <p:sp>
          <p:nvSpPr>
            <p:cNvPr id="27666" name="Text Box 20"/>
            <p:cNvSpPr txBox="1">
              <a:spLocks noChangeArrowheads="1"/>
            </p:cNvSpPr>
            <p:nvPr/>
          </p:nvSpPr>
          <p:spPr bwMode="auto">
            <a:xfrm>
              <a:off x="3149" y="2375"/>
              <a:ext cx="3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186</a:t>
              </a:r>
            </a:p>
          </p:txBody>
        </p:sp>
        <p:sp>
          <p:nvSpPr>
            <p:cNvPr id="27667" name="Text Box 21"/>
            <p:cNvSpPr txBox="1">
              <a:spLocks noChangeArrowheads="1"/>
            </p:cNvSpPr>
            <p:nvPr/>
          </p:nvSpPr>
          <p:spPr bwMode="auto">
            <a:xfrm>
              <a:off x="3149" y="2863"/>
              <a:ext cx="3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160</a:t>
              </a:r>
            </a:p>
          </p:txBody>
        </p:sp>
        <p:sp>
          <p:nvSpPr>
            <p:cNvPr id="27668" name="Text Box 22"/>
            <p:cNvSpPr txBox="1">
              <a:spLocks noChangeArrowheads="1"/>
            </p:cNvSpPr>
            <p:nvPr/>
          </p:nvSpPr>
          <p:spPr bwMode="auto">
            <a:xfrm>
              <a:off x="3149" y="3327"/>
              <a:ext cx="3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143</a:t>
              </a:r>
            </a:p>
          </p:txBody>
        </p:sp>
        <p:sp>
          <p:nvSpPr>
            <p:cNvPr id="27669" name="Text Box 23"/>
            <p:cNvSpPr txBox="1">
              <a:spLocks noChangeArrowheads="1"/>
            </p:cNvSpPr>
            <p:nvPr/>
          </p:nvSpPr>
          <p:spPr bwMode="auto">
            <a:xfrm>
              <a:off x="3149" y="3791"/>
              <a:ext cx="3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132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506663" y="3054372"/>
            <a:ext cx="4341813" cy="371475"/>
            <a:chOff x="1080" y="1943"/>
            <a:chExt cx="2735" cy="234"/>
          </a:xfrm>
        </p:grpSpPr>
        <p:sp>
          <p:nvSpPr>
            <p:cNvPr id="27662" name="Text Box 25"/>
            <p:cNvSpPr txBox="1">
              <a:spLocks noChangeArrowheads="1"/>
            </p:cNvSpPr>
            <p:nvPr/>
          </p:nvSpPr>
          <p:spPr bwMode="auto">
            <a:xfrm>
              <a:off x="2338" y="1944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i="1" u="sng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Z</a:t>
              </a:r>
              <a:r>
                <a:rPr lang="en-US" b="1" u="sng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eff</a:t>
              </a:r>
              <a:endParaRPr lang="en-US" b="1" u="sng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27663" name="Text Box 26"/>
            <p:cNvSpPr txBox="1">
              <a:spLocks noChangeArrowheads="1"/>
            </p:cNvSpPr>
            <p:nvPr/>
          </p:nvSpPr>
          <p:spPr bwMode="auto">
            <a:xfrm>
              <a:off x="1661" y="1943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u="sng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Core</a:t>
              </a:r>
            </a:p>
          </p:txBody>
        </p:sp>
        <p:sp>
          <p:nvSpPr>
            <p:cNvPr id="27664" name="Text Box 27"/>
            <p:cNvSpPr txBox="1">
              <a:spLocks noChangeArrowheads="1"/>
            </p:cNvSpPr>
            <p:nvPr/>
          </p:nvSpPr>
          <p:spPr bwMode="auto">
            <a:xfrm>
              <a:off x="1080" y="19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i="1" u="sng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Z</a:t>
              </a:r>
            </a:p>
          </p:txBody>
        </p:sp>
        <p:sp>
          <p:nvSpPr>
            <p:cNvPr id="27665" name="Text Box 28"/>
            <p:cNvSpPr txBox="1">
              <a:spLocks noChangeArrowheads="1"/>
            </p:cNvSpPr>
            <p:nvPr/>
          </p:nvSpPr>
          <p:spPr bwMode="auto">
            <a:xfrm>
              <a:off x="3010" y="1943"/>
              <a:ext cx="8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b="1" u="sng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Radius (pm)</a:t>
              </a:r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Effective Nuclear Charge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Z</a:t>
            </a:r>
            <a:r>
              <a:rPr lang="en-SG" sz="3600" b="1" kern="0" baseline="-25000" dirty="0" err="1" smtClean="0">
                <a:solidFill>
                  <a:srgbClr val="AD2399"/>
                </a:solidFill>
                <a:ea typeface="+mj-ea"/>
                <a:cs typeface="Arial" charset="0"/>
              </a:rPr>
              <a:t>eff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500166" y="1714488"/>
            <a:ext cx="50081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00100" y="1214422"/>
            <a:ext cx="69172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b="1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Z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eff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= </a:t>
            </a:r>
            <a:r>
              <a:rPr lang="en-US" sz="2400" b="1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Z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actual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– No. of Core Electrons or Electron shielding</a:t>
            </a:r>
            <a:endParaRPr lang="en-US" sz="2400" b="1" i="1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Effective Nuclear Charge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Z</a:t>
            </a:r>
            <a:r>
              <a:rPr lang="en-SG" sz="3600" b="1" kern="0" baseline="-25000" dirty="0" err="1" smtClean="0">
                <a:solidFill>
                  <a:srgbClr val="AD2399"/>
                </a:solidFill>
                <a:ea typeface="+mj-ea"/>
                <a:cs typeface="Arial" charset="0"/>
              </a:rPr>
              <a:t>eff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)</a:t>
            </a:r>
          </a:p>
        </p:txBody>
      </p:sp>
      <p:pic>
        <p:nvPicPr>
          <p:cNvPr id="5" name="Picture 4" descr="350px-Effective_Nuclear_Charge.svg.png"/>
          <p:cNvPicPr>
            <a:picLocks noChangeAspect="1"/>
          </p:cNvPicPr>
          <p:nvPr/>
        </p:nvPicPr>
        <p:blipFill>
          <a:blip r:embed="rId4">
            <a:lum bright="-30000"/>
          </a:blip>
          <a:stretch>
            <a:fillRect/>
          </a:stretch>
        </p:blipFill>
        <p:spPr>
          <a:xfrm>
            <a:off x="1714480" y="1785926"/>
            <a:ext cx="5112135" cy="349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3686172" cy="34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571744"/>
            <a:ext cx="36004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500166" y="4929198"/>
            <a:ext cx="1955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metallic radius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604493" y="4929198"/>
            <a:ext cx="2039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covalent radius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Atomic Radii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643042" y="857232"/>
            <a:ext cx="5865830" cy="583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cs typeface="Arial" charset="0"/>
              </a:rPr>
              <a:t>Atomic Radii</a:t>
            </a:r>
            <a:endParaRPr lang="en-SG" sz="3600" b="1" kern="0" dirty="0" smtClean="0">
              <a:solidFill>
                <a:srgbClr val="AD2399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57884" y="1357298"/>
            <a:ext cx="1610789" cy="984370"/>
            <a:chOff x="2426" y="480"/>
            <a:chExt cx="1340" cy="864"/>
          </a:xfrm>
        </p:grpSpPr>
        <p:sp>
          <p:nvSpPr>
            <p:cNvPr id="33849" name="Oval 3"/>
            <p:cNvSpPr>
              <a:spLocks noChangeArrowheads="1"/>
            </p:cNvSpPr>
            <p:nvPr/>
          </p:nvSpPr>
          <p:spPr bwMode="auto">
            <a:xfrm>
              <a:off x="2939" y="976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4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9" y="750"/>
              <a:ext cx="714" cy="368"/>
              <a:chOff x="480" y="3168"/>
              <a:chExt cx="1200" cy="624"/>
            </a:xfrm>
          </p:grpSpPr>
          <p:sp>
            <p:nvSpPr>
              <p:cNvPr id="33855" name="Arc 5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56" name="Arc 6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3851" name="Arc 7"/>
            <p:cNvSpPr>
              <a:spLocks/>
            </p:cNvSpPr>
            <p:nvPr/>
          </p:nvSpPr>
          <p:spPr bwMode="auto">
            <a:xfrm>
              <a:off x="3069" y="523"/>
              <a:ext cx="697" cy="6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52" name="Arc 8"/>
            <p:cNvSpPr>
              <a:spLocks/>
            </p:cNvSpPr>
            <p:nvPr/>
          </p:nvSpPr>
          <p:spPr bwMode="auto">
            <a:xfrm flipH="1">
              <a:off x="2426" y="523"/>
              <a:ext cx="697" cy="6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53" name="Text Box 9"/>
            <p:cNvSpPr txBox="1">
              <a:spLocks noChangeArrowheads="1"/>
            </p:cNvSpPr>
            <p:nvPr/>
          </p:nvSpPr>
          <p:spPr bwMode="auto">
            <a:xfrm>
              <a:off x="3120" y="720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54" name="Text Box 10"/>
            <p:cNvSpPr txBox="1">
              <a:spLocks noChangeArrowheads="1"/>
            </p:cNvSpPr>
            <p:nvPr/>
          </p:nvSpPr>
          <p:spPr bwMode="auto">
            <a:xfrm>
              <a:off x="3216" y="480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500694" y="2928934"/>
            <a:ext cx="2365697" cy="1257807"/>
            <a:chOff x="2448" y="1488"/>
            <a:chExt cx="1968" cy="1104"/>
          </a:xfrm>
        </p:grpSpPr>
        <p:sp>
          <p:nvSpPr>
            <p:cNvPr id="33836" name="Oval 12"/>
            <p:cNvSpPr>
              <a:spLocks noChangeArrowheads="1"/>
            </p:cNvSpPr>
            <p:nvPr/>
          </p:nvSpPr>
          <p:spPr bwMode="auto">
            <a:xfrm>
              <a:off x="3275" y="2224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12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75" y="1998"/>
              <a:ext cx="714" cy="368"/>
              <a:chOff x="480" y="3168"/>
              <a:chExt cx="1200" cy="624"/>
            </a:xfrm>
          </p:grpSpPr>
          <p:sp>
            <p:nvSpPr>
              <p:cNvPr id="33847" name="Arc 14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48" name="Arc 15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762" y="1771"/>
              <a:ext cx="1340" cy="651"/>
              <a:chOff x="480" y="3168"/>
              <a:chExt cx="1200" cy="624"/>
            </a:xfrm>
          </p:grpSpPr>
          <p:sp>
            <p:nvSpPr>
              <p:cNvPr id="33845" name="Arc 17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46" name="Arc 18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448" y="1488"/>
              <a:ext cx="1968" cy="991"/>
              <a:chOff x="480" y="3168"/>
              <a:chExt cx="1200" cy="624"/>
            </a:xfrm>
          </p:grpSpPr>
          <p:sp>
            <p:nvSpPr>
              <p:cNvPr id="33843" name="Arc 20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44" name="Arc 21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3840" name="Text Box 22"/>
            <p:cNvSpPr txBox="1">
              <a:spLocks noChangeArrowheads="1"/>
            </p:cNvSpPr>
            <p:nvPr/>
          </p:nvSpPr>
          <p:spPr bwMode="auto">
            <a:xfrm>
              <a:off x="3408" y="1968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41" name="Text Box 23"/>
            <p:cNvSpPr txBox="1">
              <a:spLocks noChangeArrowheads="1"/>
            </p:cNvSpPr>
            <p:nvPr/>
          </p:nvSpPr>
          <p:spPr bwMode="auto">
            <a:xfrm>
              <a:off x="3504" y="1728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8e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42" name="Text Box 24"/>
            <p:cNvSpPr txBox="1">
              <a:spLocks noChangeArrowheads="1"/>
            </p:cNvSpPr>
            <p:nvPr/>
          </p:nvSpPr>
          <p:spPr bwMode="auto">
            <a:xfrm>
              <a:off x="3696" y="1488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</p:grpSp>
      <p:sp>
        <p:nvSpPr>
          <p:cNvPr id="33797" name="Text Box 25"/>
          <p:cNvSpPr txBox="1">
            <a:spLocks noChangeArrowheads="1"/>
          </p:cNvSpPr>
          <p:nvPr/>
        </p:nvSpPr>
        <p:spPr bwMode="auto">
          <a:xfrm>
            <a:off x="3357554" y="1785926"/>
            <a:ext cx="16209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Be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3798" name="Text Box 26"/>
          <p:cNvSpPr txBox="1">
            <a:spLocks noChangeArrowheads="1"/>
          </p:cNvSpPr>
          <p:nvPr/>
        </p:nvSpPr>
        <p:spPr bwMode="auto">
          <a:xfrm>
            <a:off x="1500166" y="1428736"/>
            <a:ext cx="12858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D2399"/>
                </a:solidFill>
              </a:rPr>
              <a:t>Group </a:t>
            </a:r>
            <a:r>
              <a:rPr lang="en-US" b="1" dirty="0" err="1">
                <a:solidFill>
                  <a:srgbClr val="AD2399"/>
                </a:solidFill>
              </a:rPr>
              <a:t>IIA</a:t>
            </a:r>
            <a:endParaRPr lang="en-US" b="1" dirty="0">
              <a:solidFill>
                <a:srgbClr val="AD2399"/>
              </a:solidFill>
            </a:endParaRPr>
          </a:p>
        </p:txBody>
      </p:sp>
      <p:sp>
        <p:nvSpPr>
          <p:cNvPr id="33799" name="Text Box 27"/>
          <p:cNvSpPr txBox="1">
            <a:spLocks noChangeArrowheads="1"/>
          </p:cNvSpPr>
          <p:nvPr/>
        </p:nvSpPr>
        <p:spPr bwMode="auto">
          <a:xfrm>
            <a:off x="3299033" y="3488296"/>
            <a:ext cx="191590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Mg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3800" name="Text Box 28"/>
          <p:cNvSpPr txBox="1">
            <a:spLocks noChangeArrowheads="1"/>
          </p:cNvSpPr>
          <p:nvPr/>
        </p:nvSpPr>
        <p:spPr bwMode="auto">
          <a:xfrm>
            <a:off x="3324681" y="5286388"/>
            <a:ext cx="18902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Ca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20p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20e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214942" y="4572008"/>
            <a:ext cx="3000396" cy="1585930"/>
            <a:chOff x="2208" y="2736"/>
            <a:chExt cx="2496" cy="1392"/>
          </a:xfrm>
        </p:grpSpPr>
        <p:sp>
          <p:nvSpPr>
            <p:cNvPr id="33819" name="Oval 30"/>
            <p:cNvSpPr>
              <a:spLocks noChangeArrowheads="1"/>
            </p:cNvSpPr>
            <p:nvPr/>
          </p:nvSpPr>
          <p:spPr bwMode="auto">
            <a:xfrm>
              <a:off x="3275" y="3760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20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075" y="3534"/>
              <a:ext cx="714" cy="368"/>
              <a:chOff x="480" y="3168"/>
              <a:chExt cx="1200" cy="624"/>
            </a:xfrm>
          </p:grpSpPr>
          <p:sp>
            <p:nvSpPr>
              <p:cNvPr id="33834" name="Arc 32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35" name="Arc 33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2762" y="3307"/>
              <a:ext cx="1340" cy="651"/>
              <a:chOff x="480" y="3168"/>
              <a:chExt cx="1200" cy="624"/>
            </a:xfrm>
          </p:grpSpPr>
          <p:sp>
            <p:nvSpPr>
              <p:cNvPr id="33832" name="Arc 35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33" name="Arc 36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2448" y="3024"/>
              <a:ext cx="1968" cy="991"/>
              <a:chOff x="480" y="3168"/>
              <a:chExt cx="1200" cy="624"/>
            </a:xfrm>
          </p:grpSpPr>
          <p:sp>
            <p:nvSpPr>
              <p:cNvPr id="33830" name="Arc 38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31" name="Arc 39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3823" name="Text Box 40"/>
            <p:cNvSpPr txBox="1">
              <a:spLocks noChangeArrowheads="1"/>
            </p:cNvSpPr>
            <p:nvPr/>
          </p:nvSpPr>
          <p:spPr bwMode="auto">
            <a:xfrm>
              <a:off x="3304" y="3522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24" name="Text Box 41"/>
            <p:cNvSpPr txBox="1">
              <a:spLocks noChangeArrowheads="1"/>
            </p:cNvSpPr>
            <p:nvPr/>
          </p:nvSpPr>
          <p:spPr bwMode="auto">
            <a:xfrm>
              <a:off x="3418" y="3268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8e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3825" name="Text Box 42"/>
            <p:cNvSpPr txBox="1">
              <a:spLocks noChangeArrowheads="1"/>
            </p:cNvSpPr>
            <p:nvPr/>
          </p:nvSpPr>
          <p:spPr bwMode="auto">
            <a:xfrm>
              <a:off x="3936" y="2784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2208" y="2736"/>
              <a:ext cx="2496" cy="1200"/>
              <a:chOff x="480" y="3168"/>
              <a:chExt cx="1200" cy="624"/>
            </a:xfrm>
          </p:grpSpPr>
          <p:sp>
            <p:nvSpPr>
              <p:cNvPr id="33828" name="Arc 44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3829" name="Arc 45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3827" name="Text Box 46"/>
            <p:cNvSpPr txBox="1">
              <a:spLocks noChangeArrowheads="1"/>
            </p:cNvSpPr>
            <p:nvPr/>
          </p:nvSpPr>
          <p:spPr bwMode="auto">
            <a:xfrm>
              <a:off x="3600" y="2976"/>
              <a:ext cx="410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8e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714480" y="1857364"/>
          <a:ext cx="642942" cy="2928960"/>
        </p:xfrm>
        <a:graphic>
          <a:graphicData uri="http://schemas.openxmlformats.org/drawingml/2006/table">
            <a:tbl>
              <a:tblPr/>
              <a:tblGrid>
                <a:gridCol w="642942"/>
              </a:tblGrid>
              <a:tr h="48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</a:rPr>
                        <a:t>Be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</a:rPr>
                        <a:t>Mg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</a:rPr>
                        <a:t>Ca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</a:rPr>
                        <a:t>Sr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</a:rPr>
                        <a:t>Ba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Atomic Radii Increases Down the Group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364" y="6472262"/>
            <a:ext cx="3614754" cy="457200"/>
          </a:xfrm>
          <a:noFill/>
        </p:spPr>
        <p:txBody>
          <a:bodyPr/>
          <a:lstStyle/>
          <a:p>
            <a:r>
              <a:rPr lang="en-US" dirty="0" err="1" smtClean="0"/>
              <a:t>Tro's</a:t>
            </a:r>
            <a:r>
              <a:rPr lang="en-US" dirty="0" smtClean="0"/>
              <a:t> Introductory Chemistry, Chapter 9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000100" y="3564512"/>
            <a:ext cx="151836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Li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2357422" y="1395402"/>
            <a:ext cx="1095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D2399"/>
                </a:solidFill>
              </a:rPr>
              <a:t>Period 2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4049687" y="3564512"/>
            <a:ext cx="16209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Be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7007200" y="3564512"/>
            <a:ext cx="14927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B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263" y="4316987"/>
            <a:ext cx="1989137" cy="1371600"/>
            <a:chOff x="283" y="2208"/>
            <a:chExt cx="1253" cy="864"/>
          </a:xfrm>
        </p:grpSpPr>
        <p:sp>
          <p:nvSpPr>
            <p:cNvPr id="34891" name="Oval 7"/>
            <p:cNvSpPr>
              <a:spLocks noChangeArrowheads="1"/>
            </p:cNvSpPr>
            <p:nvPr/>
          </p:nvSpPr>
          <p:spPr bwMode="auto">
            <a:xfrm>
              <a:off x="753" y="2704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6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2" y="2496"/>
              <a:ext cx="676" cy="332"/>
              <a:chOff x="480" y="3168"/>
              <a:chExt cx="1200" cy="624"/>
            </a:xfrm>
          </p:grpSpPr>
          <p:sp>
            <p:nvSpPr>
              <p:cNvPr id="34897" name="Arc 9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98" name="Arc 10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4893" name="Arc 11"/>
            <p:cNvSpPr>
              <a:spLocks/>
            </p:cNvSpPr>
            <p:nvPr/>
          </p:nvSpPr>
          <p:spPr bwMode="auto">
            <a:xfrm>
              <a:off x="926" y="2304"/>
              <a:ext cx="610" cy="5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94" name="Arc 12"/>
            <p:cNvSpPr>
              <a:spLocks/>
            </p:cNvSpPr>
            <p:nvPr/>
          </p:nvSpPr>
          <p:spPr bwMode="auto">
            <a:xfrm flipH="1">
              <a:off x="283" y="2304"/>
              <a:ext cx="610" cy="5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95" name="Text Box 13"/>
            <p:cNvSpPr txBox="1">
              <a:spLocks noChangeArrowheads="1"/>
            </p:cNvSpPr>
            <p:nvPr/>
          </p:nvSpPr>
          <p:spPr bwMode="auto">
            <a:xfrm>
              <a:off x="934" y="244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96" name="Text Box 14"/>
            <p:cNvSpPr txBox="1">
              <a:spLocks noChangeArrowheads="1"/>
            </p:cNvSpPr>
            <p:nvPr/>
          </p:nvSpPr>
          <p:spPr bwMode="auto">
            <a:xfrm>
              <a:off x="1030" y="220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4e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</p:grpSp>
      <p:sp>
        <p:nvSpPr>
          <p:cNvPr id="34825" name="Text Box 15"/>
          <p:cNvSpPr txBox="1">
            <a:spLocks noChangeArrowheads="1"/>
          </p:cNvSpPr>
          <p:nvPr/>
        </p:nvSpPr>
        <p:spPr bwMode="auto">
          <a:xfrm>
            <a:off x="785786" y="5774312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C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09963" y="4316987"/>
            <a:ext cx="2051050" cy="1371600"/>
            <a:chOff x="2208" y="2208"/>
            <a:chExt cx="1292" cy="864"/>
          </a:xfrm>
        </p:grpSpPr>
        <p:sp>
          <p:nvSpPr>
            <p:cNvPr id="34883" name="Oval 17"/>
            <p:cNvSpPr>
              <a:spLocks noChangeArrowheads="1"/>
            </p:cNvSpPr>
            <p:nvPr/>
          </p:nvSpPr>
          <p:spPr bwMode="auto">
            <a:xfrm>
              <a:off x="2673" y="2704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8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544" y="2496"/>
              <a:ext cx="643" cy="350"/>
              <a:chOff x="480" y="3168"/>
              <a:chExt cx="1200" cy="624"/>
            </a:xfrm>
          </p:grpSpPr>
          <p:sp>
            <p:nvSpPr>
              <p:cNvPr id="34889" name="Arc 19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90" name="Arc 20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4885" name="Arc 21"/>
            <p:cNvSpPr>
              <a:spLocks/>
            </p:cNvSpPr>
            <p:nvPr/>
          </p:nvSpPr>
          <p:spPr bwMode="auto">
            <a:xfrm>
              <a:off x="2851" y="2304"/>
              <a:ext cx="649" cy="5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86" name="Arc 22"/>
            <p:cNvSpPr>
              <a:spLocks/>
            </p:cNvSpPr>
            <p:nvPr/>
          </p:nvSpPr>
          <p:spPr bwMode="auto">
            <a:xfrm flipH="1">
              <a:off x="2208" y="2304"/>
              <a:ext cx="649" cy="5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87" name="Text Box 23"/>
            <p:cNvSpPr txBox="1">
              <a:spLocks noChangeArrowheads="1"/>
            </p:cNvSpPr>
            <p:nvPr/>
          </p:nvSpPr>
          <p:spPr bwMode="auto">
            <a:xfrm>
              <a:off x="2854" y="244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88" name="Text Box 24"/>
            <p:cNvSpPr txBox="1">
              <a:spLocks noChangeArrowheads="1"/>
            </p:cNvSpPr>
            <p:nvPr/>
          </p:nvSpPr>
          <p:spPr bwMode="auto">
            <a:xfrm>
              <a:off x="2950" y="220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6e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</p:grpSp>
      <p:sp>
        <p:nvSpPr>
          <p:cNvPr id="34827" name="Text Box 25"/>
          <p:cNvSpPr txBox="1">
            <a:spLocks noChangeArrowheads="1"/>
          </p:cNvSpPr>
          <p:nvPr/>
        </p:nvSpPr>
        <p:spPr bwMode="auto">
          <a:xfrm>
            <a:off x="3927448" y="5774312"/>
            <a:ext cx="151836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O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629400" y="4393187"/>
            <a:ext cx="1600200" cy="1295400"/>
            <a:chOff x="4176" y="2256"/>
            <a:chExt cx="1008" cy="816"/>
          </a:xfrm>
        </p:grpSpPr>
        <p:sp>
          <p:nvSpPr>
            <p:cNvPr id="34874" name="Oval 27"/>
            <p:cNvSpPr>
              <a:spLocks noChangeArrowheads="1"/>
            </p:cNvSpPr>
            <p:nvPr/>
          </p:nvSpPr>
          <p:spPr bwMode="auto">
            <a:xfrm>
              <a:off x="4506" y="2704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10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4416" y="2544"/>
              <a:ext cx="476" cy="236"/>
              <a:chOff x="480" y="3168"/>
              <a:chExt cx="1200" cy="624"/>
            </a:xfrm>
          </p:grpSpPr>
          <p:sp>
            <p:nvSpPr>
              <p:cNvPr id="34881" name="Arc 29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82" name="Arc 30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176" y="2352"/>
              <a:ext cx="1008" cy="496"/>
              <a:chOff x="3984" y="2251"/>
              <a:chExt cx="1340" cy="651"/>
            </a:xfrm>
          </p:grpSpPr>
          <p:sp>
            <p:nvSpPr>
              <p:cNvPr id="34879" name="Arc 32"/>
              <p:cNvSpPr>
                <a:spLocks/>
              </p:cNvSpPr>
              <p:nvPr/>
            </p:nvSpPr>
            <p:spPr bwMode="auto">
              <a:xfrm>
                <a:off x="4627" y="2251"/>
                <a:ext cx="697" cy="6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80" name="Arc 33"/>
              <p:cNvSpPr>
                <a:spLocks/>
              </p:cNvSpPr>
              <p:nvPr/>
            </p:nvSpPr>
            <p:spPr bwMode="auto">
              <a:xfrm flipH="1">
                <a:off x="3984" y="2251"/>
                <a:ext cx="697" cy="6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4877" name="Text Box 34"/>
            <p:cNvSpPr txBox="1">
              <a:spLocks noChangeArrowheads="1"/>
            </p:cNvSpPr>
            <p:nvPr/>
          </p:nvSpPr>
          <p:spPr bwMode="auto">
            <a:xfrm>
              <a:off x="4678" y="2448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78" name="Text Box 35"/>
            <p:cNvSpPr txBox="1">
              <a:spLocks noChangeArrowheads="1"/>
            </p:cNvSpPr>
            <p:nvPr/>
          </p:nvSpPr>
          <p:spPr bwMode="auto">
            <a:xfrm>
              <a:off x="4752" y="2256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8e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</p:grpSp>
      <p:sp>
        <p:nvSpPr>
          <p:cNvPr id="34829" name="Text Box 36"/>
          <p:cNvSpPr txBox="1">
            <a:spLocks noChangeArrowheads="1"/>
          </p:cNvSpPr>
          <p:nvPr/>
        </p:nvSpPr>
        <p:spPr bwMode="auto">
          <a:xfrm>
            <a:off x="6580161" y="5774312"/>
            <a:ext cx="18902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Ne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10p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+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&amp;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10e</a:t>
            </a:r>
            <a:r>
              <a:rPr lang="en-US" baseline="30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)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28600" y="1827787"/>
            <a:ext cx="2749550" cy="1727200"/>
            <a:chOff x="144" y="576"/>
            <a:chExt cx="1732" cy="1088"/>
          </a:xfrm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549" y="936"/>
              <a:ext cx="922" cy="491"/>
              <a:chOff x="480" y="3168"/>
              <a:chExt cx="1200" cy="624"/>
            </a:xfrm>
          </p:grpSpPr>
          <p:sp>
            <p:nvSpPr>
              <p:cNvPr id="34872" name="Arc 39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73" name="Arc 40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4867" name="Arc 41"/>
            <p:cNvSpPr>
              <a:spLocks/>
            </p:cNvSpPr>
            <p:nvPr/>
          </p:nvSpPr>
          <p:spPr bwMode="auto">
            <a:xfrm>
              <a:off x="975" y="633"/>
              <a:ext cx="901" cy="8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68" name="Arc 42"/>
            <p:cNvSpPr>
              <a:spLocks/>
            </p:cNvSpPr>
            <p:nvPr/>
          </p:nvSpPr>
          <p:spPr bwMode="auto">
            <a:xfrm flipH="1">
              <a:off x="144" y="633"/>
              <a:ext cx="901" cy="8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69" name="Text Box 43"/>
            <p:cNvSpPr txBox="1">
              <a:spLocks noChangeArrowheads="1"/>
            </p:cNvSpPr>
            <p:nvPr/>
          </p:nvSpPr>
          <p:spPr bwMode="auto">
            <a:xfrm>
              <a:off x="1041" y="896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70" name="Text Box 44"/>
            <p:cNvSpPr txBox="1">
              <a:spLocks noChangeArrowheads="1"/>
            </p:cNvSpPr>
            <p:nvPr/>
          </p:nvSpPr>
          <p:spPr bwMode="auto">
            <a:xfrm>
              <a:off x="1165" y="576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1e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71" name="Oval 45"/>
            <p:cNvSpPr>
              <a:spLocks noChangeArrowheads="1"/>
            </p:cNvSpPr>
            <p:nvPr/>
          </p:nvSpPr>
          <p:spPr bwMode="auto">
            <a:xfrm>
              <a:off x="864" y="1296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3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3398838" y="1903987"/>
            <a:ext cx="2597150" cy="1651000"/>
            <a:chOff x="2012" y="624"/>
            <a:chExt cx="1636" cy="1040"/>
          </a:xfrm>
        </p:grpSpPr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2394" y="954"/>
              <a:ext cx="872" cy="450"/>
              <a:chOff x="480" y="3168"/>
              <a:chExt cx="1200" cy="624"/>
            </a:xfrm>
          </p:grpSpPr>
          <p:sp>
            <p:nvSpPr>
              <p:cNvPr id="34864" name="Arc 48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65" name="Arc 49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4859" name="Arc 50"/>
            <p:cNvSpPr>
              <a:spLocks/>
            </p:cNvSpPr>
            <p:nvPr/>
          </p:nvSpPr>
          <p:spPr bwMode="auto">
            <a:xfrm>
              <a:off x="2797" y="677"/>
              <a:ext cx="851" cy="7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60" name="Arc 51"/>
            <p:cNvSpPr>
              <a:spLocks/>
            </p:cNvSpPr>
            <p:nvPr/>
          </p:nvSpPr>
          <p:spPr bwMode="auto">
            <a:xfrm flipH="1">
              <a:off x="2012" y="677"/>
              <a:ext cx="851" cy="7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61" name="Text Box 52"/>
            <p:cNvSpPr txBox="1">
              <a:spLocks noChangeArrowheads="1"/>
            </p:cNvSpPr>
            <p:nvPr/>
          </p:nvSpPr>
          <p:spPr bwMode="auto">
            <a:xfrm>
              <a:off x="2859" y="917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62" name="Text Box 53"/>
            <p:cNvSpPr txBox="1">
              <a:spLocks noChangeArrowheads="1"/>
            </p:cNvSpPr>
            <p:nvPr/>
          </p:nvSpPr>
          <p:spPr bwMode="auto">
            <a:xfrm>
              <a:off x="2977" y="624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63" name="Oval 54"/>
            <p:cNvSpPr>
              <a:spLocks noChangeArrowheads="1"/>
            </p:cNvSpPr>
            <p:nvPr/>
          </p:nvSpPr>
          <p:spPr bwMode="auto">
            <a:xfrm>
              <a:off x="2640" y="1296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4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6410325" y="1980187"/>
            <a:ext cx="2292350" cy="1574800"/>
            <a:chOff x="3932" y="672"/>
            <a:chExt cx="1444" cy="992"/>
          </a:xfrm>
        </p:grpSpPr>
        <p:grpSp>
          <p:nvGrpSpPr>
            <p:cNvPr id="14" name="Group 56"/>
            <p:cNvGrpSpPr>
              <a:grpSpLocks/>
            </p:cNvGrpSpPr>
            <p:nvPr/>
          </p:nvGrpSpPr>
          <p:grpSpPr bwMode="auto">
            <a:xfrm>
              <a:off x="4269" y="972"/>
              <a:ext cx="770" cy="409"/>
              <a:chOff x="480" y="3168"/>
              <a:chExt cx="1200" cy="624"/>
            </a:xfrm>
          </p:grpSpPr>
          <p:sp>
            <p:nvSpPr>
              <p:cNvPr id="34856" name="Arc 57"/>
              <p:cNvSpPr>
                <a:spLocks/>
              </p:cNvSpPr>
              <p:nvPr/>
            </p:nvSpPr>
            <p:spPr bwMode="auto">
              <a:xfrm>
                <a:off x="1056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  <p:sp>
            <p:nvSpPr>
              <p:cNvPr id="34857" name="Arc 58"/>
              <p:cNvSpPr>
                <a:spLocks/>
              </p:cNvSpPr>
              <p:nvPr/>
            </p:nvSpPr>
            <p:spPr bwMode="auto">
              <a:xfrm flipH="1">
                <a:off x="480" y="3168"/>
                <a:ext cx="62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endParaRPr>
              </a:p>
            </p:txBody>
          </p:sp>
        </p:grpSp>
        <p:sp>
          <p:nvSpPr>
            <p:cNvPr id="34851" name="Arc 59"/>
            <p:cNvSpPr>
              <a:spLocks/>
            </p:cNvSpPr>
            <p:nvPr/>
          </p:nvSpPr>
          <p:spPr bwMode="auto">
            <a:xfrm>
              <a:off x="4625" y="720"/>
              <a:ext cx="751" cy="7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52" name="Arc 60"/>
            <p:cNvSpPr>
              <a:spLocks/>
            </p:cNvSpPr>
            <p:nvPr/>
          </p:nvSpPr>
          <p:spPr bwMode="auto">
            <a:xfrm flipH="1">
              <a:off x="3932" y="720"/>
              <a:ext cx="751" cy="7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53" name="Text Box 61"/>
            <p:cNvSpPr txBox="1">
              <a:spLocks noChangeArrowheads="1"/>
            </p:cNvSpPr>
            <p:nvPr/>
          </p:nvSpPr>
          <p:spPr bwMode="auto">
            <a:xfrm>
              <a:off x="4680" y="939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2e</a:t>
              </a:r>
              <a:r>
                <a:rPr lang="en-US" baseline="3000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54" name="Text Box 62"/>
            <p:cNvSpPr txBox="1">
              <a:spLocks noChangeArrowheads="1"/>
            </p:cNvSpPr>
            <p:nvPr/>
          </p:nvSpPr>
          <p:spPr bwMode="auto">
            <a:xfrm>
              <a:off x="4783" y="672"/>
              <a:ext cx="31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3e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AD2399"/>
                  </a:solidFill>
                </a:rPr>
                <a:t>-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</a:endParaRPr>
            </a:p>
          </p:txBody>
        </p:sp>
        <p:sp>
          <p:nvSpPr>
            <p:cNvPr id="34855" name="Oval 63"/>
            <p:cNvSpPr>
              <a:spLocks noChangeArrowheads="1"/>
            </p:cNvSpPr>
            <p:nvPr/>
          </p:nvSpPr>
          <p:spPr bwMode="auto">
            <a:xfrm>
              <a:off x="4464" y="1296"/>
              <a:ext cx="371" cy="368"/>
            </a:xfrm>
            <a:prstGeom prst="ellipse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5 p</a:t>
              </a:r>
              <a:r>
                <a:rPr lang="en-US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+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3571866" y="1285860"/>
          <a:ext cx="3143274" cy="512762"/>
        </p:xfrm>
        <a:graphic>
          <a:graphicData uri="http://schemas.openxmlformats.org/drawingml/2006/table">
            <a:tbl>
              <a:tblPr/>
              <a:tblGrid>
                <a:gridCol w="523879"/>
                <a:gridCol w="523879"/>
                <a:gridCol w="523879"/>
                <a:gridCol w="523879"/>
                <a:gridCol w="523879"/>
                <a:gridCol w="523879"/>
              </a:tblGrid>
              <a:tr h="512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Li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5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Atomic radii decreases across the Period</a:t>
            </a:r>
          </a:p>
        </p:txBody>
      </p:sp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364" y="6472262"/>
            <a:ext cx="3614754" cy="457200"/>
          </a:xfrm>
          <a:noFill/>
        </p:spPr>
        <p:txBody>
          <a:bodyPr/>
          <a:lstStyle/>
          <a:p>
            <a:r>
              <a:rPr lang="en-US" dirty="0" err="1" smtClean="0"/>
              <a:t>Tro's</a:t>
            </a:r>
            <a:r>
              <a:rPr lang="en-US" dirty="0" smtClean="0"/>
              <a:t> Introductory Chemistry, Chapter 9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5" descr="08_0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t="2347"/>
          <a:stretch>
            <a:fillRect/>
          </a:stretch>
        </p:blipFill>
        <p:spPr bwMode="auto">
          <a:xfrm>
            <a:off x="1428728" y="1285860"/>
            <a:ext cx="6153168" cy="510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Trends in Atomic Radii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7772400" cy="685800"/>
          </a:xfrm>
        </p:spPr>
        <p:txBody>
          <a:bodyPr/>
          <a:lstStyle/>
          <a:p>
            <a:pPr eaLnBrk="1" hangingPunct="1"/>
            <a:r>
              <a:rPr lang="de-DE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Development of the Periodic Table</a:t>
            </a:r>
            <a:endParaRPr lang="en-GB" sz="3600" b="1" dirty="0" smtClean="0">
              <a:solidFill>
                <a:srgbClr val="AD2399"/>
              </a:solidFill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de-DE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Periodic Table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During the time of Robert Boyle (1661) only 13 elements were known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Sb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As, Bi, C, Cu, Au, Fe,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Pb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Hg, Ag, S, Sn and Zn)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By the end of the eighteenth century Lavoisier added another 11 elements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Co, H,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Mn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Mo, Ni, N, O, P, Pt and W)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Since that time, a new element has been discovered on the average of every two and one-half years</a:t>
            </a:r>
            <a:endParaRPr lang="en-GB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08_0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t="1974" b="4503"/>
          <a:stretch>
            <a:fillRect/>
          </a:stretch>
        </p:blipFill>
        <p:spPr bwMode="auto">
          <a:xfrm>
            <a:off x="1643042" y="1389446"/>
            <a:ext cx="6000792" cy="482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285875" y="2540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2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Comparison of atomic radii with ionic radii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28596" y="3903653"/>
            <a:ext cx="878687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b="1" dirty="0" err="1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Cation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is always 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75000"/>
                  </a:schemeClr>
                </a:solidFill>
                <a:latin typeface="Arial Narrow" pitchFamily="34" charset="0"/>
              </a:rPr>
              <a:t>smaller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than atom from which it is 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formed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00FF00"/>
                </a:solidFill>
                <a:latin typeface="Arial Narrow" pitchFamily="34" charset="0"/>
              </a:rPr>
              <a:t>Anion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is always 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00FF00"/>
                </a:solidFill>
                <a:latin typeface="Arial Narrow" pitchFamily="34" charset="0"/>
              </a:rPr>
              <a:t>larger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than atom from which it is </a:t>
            </a:r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formed</a:t>
            </a:r>
            <a:endParaRPr lang="en-US" sz="2800" b="1" i="1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7" y="1500174"/>
            <a:ext cx="7577159" cy="237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Atomic Radii &amp; Ionic Radii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Isoelectronic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: 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have the same number of electrons, and hence the same ground-state electron configuration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Ne(10):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  <a:p>
            <a:pPr marL="628650" indent="-273050">
              <a:spcAft>
                <a:spcPts val="600"/>
              </a:spcAft>
              <a:buClr>
                <a:srgbClr val="7030A0"/>
              </a:buClr>
              <a:buFont typeface="Wingdings" pitchFamily="2" charset="2"/>
              <a:buChar char="§"/>
              <a:tabLst>
                <a:tab pos="4298950" algn="l"/>
                <a:tab pos="4489450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Na(11):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          Na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+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(10) :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or [Ne]</a:t>
            </a:r>
            <a:endParaRPr lang="en-US" sz="2400" b="1" baseline="30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628650" indent="-273050">
              <a:spcAft>
                <a:spcPts val="600"/>
              </a:spcAft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Al(13) 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      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Al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+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(10):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or [Ne]</a:t>
            </a:r>
          </a:p>
          <a:p>
            <a:pPr marL="628650" indent="-273050">
              <a:spcAft>
                <a:spcPts val="600"/>
              </a:spcAft>
              <a:buClr>
                <a:srgbClr val="7030A0"/>
              </a:buClr>
              <a:buFont typeface="Wingdings" pitchFamily="2" charset="2"/>
              <a:buChar char="§"/>
              <a:tabLst>
                <a:tab pos="125571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F(9)    :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5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               F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(10)   :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or [Ne]</a:t>
            </a:r>
            <a:endParaRPr lang="en-US" sz="2400" b="1" baseline="30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628650" indent="-273050">
              <a:spcAft>
                <a:spcPts val="600"/>
              </a:spcAft>
              <a:buClr>
                <a:srgbClr val="7030A0"/>
              </a:buClr>
              <a:buFont typeface="Wingdings" pitchFamily="2" charset="2"/>
              <a:buChar char="§"/>
              <a:tabLst>
                <a:tab pos="3589338" algn="l"/>
                <a:tab pos="3767138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O(8)    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                      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(10) :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or [Ne]</a:t>
            </a:r>
            <a:endParaRPr lang="en-US" sz="2400" b="1" baseline="30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628650" indent="-273050">
              <a:spcAft>
                <a:spcPts val="600"/>
              </a:spcAft>
              <a:buClr>
                <a:srgbClr val="7030A0"/>
              </a:buClr>
              <a:buFont typeface="Wingdings" pitchFamily="2" charset="2"/>
              <a:buChar char="§"/>
              <a:tabLst>
                <a:tab pos="900113" algn="l"/>
                <a:tab pos="1160463" algn="l"/>
                <a:tab pos="3494088" algn="l"/>
                <a:tab pos="3589338" algn="l"/>
                <a:tab pos="4572000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N(7)    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5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              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(10) :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or [Ne]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Na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+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Al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3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+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, F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O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, and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N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3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are all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isoelectronic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with Ne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What neutral atom is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isoelectronic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with H</a:t>
            </a:r>
            <a:r>
              <a:rPr lang="en-US" sz="36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?</a:t>
            </a:r>
          </a:p>
          <a:p>
            <a:pPr marL="628650" indent="-2730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: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 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same electron configuration as He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342900" lvl="0" indent="-342900">
              <a:spcAft>
                <a:spcPts val="600"/>
              </a:spcAft>
              <a:buFont typeface="Wingdings" pitchFamily="2" charset="2"/>
              <a:buChar char="Ø"/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Electron Configurations of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cation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-anions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Atom or Ion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            </a:t>
            </a:r>
            <a:r>
              <a:rPr lang="en-US" sz="24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Radius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(nm)	        </a:t>
            </a:r>
            <a:r>
              <a:rPr lang="en-US" sz="24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Electron configuration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 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0.260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baseline="30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0.171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O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0.140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F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-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0.136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Ne			0.112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Na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+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	0.095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Mg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+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             0.065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algn="just">
              <a:spcBef>
                <a:spcPct val="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Al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+	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0.050	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2s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2p</a:t>
            </a:r>
            <a:r>
              <a:rPr lang="en-US" sz="2400" b="1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Radii for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Isoelectronic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atoms or 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2071734" y="1928802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76200" y="990600"/>
            <a:ext cx="906780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The Radii (in pm) of Ions of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71538" y="2811771"/>
            <a:ext cx="3333750" cy="461962"/>
            <a:chOff x="528" y="1200"/>
            <a:chExt cx="2100" cy="291"/>
          </a:xfrm>
        </p:grpSpPr>
        <p:sp>
          <p:nvSpPr>
            <p:cNvPr id="43024" name="Text Box 3"/>
            <p:cNvSpPr txBox="1">
              <a:spLocks noChangeArrowheads="1"/>
            </p:cNvSpPr>
            <p:nvPr/>
          </p:nvSpPr>
          <p:spPr bwMode="auto">
            <a:xfrm>
              <a:off x="528" y="1200"/>
              <a:ext cx="2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I</a:t>
              </a:r>
              <a:r>
                <a:rPr lang="en-US" sz="2400" b="1" i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X 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(g)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X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(g)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e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3025" name="Line 4"/>
            <p:cNvSpPr>
              <a:spLocks noChangeShapeType="1"/>
            </p:cNvSpPr>
            <p:nvPr/>
          </p:nvSpPr>
          <p:spPr bwMode="auto">
            <a:xfrm>
              <a:off x="1248" y="1333"/>
              <a:ext cx="384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07741" y="3632508"/>
            <a:ext cx="3657600" cy="461963"/>
            <a:chOff x="528" y="1717"/>
            <a:chExt cx="2304" cy="291"/>
          </a:xfrm>
        </p:grpSpPr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528" y="1717"/>
              <a:ext cx="2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I</a:t>
              </a:r>
              <a:r>
                <a:rPr lang="en-US" sz="2400" b="1" i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i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 X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(g)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X</a:t>
              </a:r>
              <a:r>
                <a:rPr lang="en-US" sz="2400" b="1" baseline="30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(g)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e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3023" name="Line 8"/>
            <p:cNvSpPr>
              <a:spLocks noChangeShapeType="1"/>
            </p:cNvSpPr>
            <p:nvPr/>
          </p:nvSpPr>
          <p:spPr bwMode="auto">
            <a:xfrm>
              <a:off x="1209" y="1873"/>
              <a:ext cx="421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142976" y="4437371"/>
            <a:ext cx="3581400" cy="461962"/>
            <a:chOff x="528" y="2224"/>
            <a:chExt cx="2256" cy="291"/>
          </a:xfrm>
        </p:grpSpPr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528" y="2224"/>
              <a:ext cx="2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I</a:t>
              </a:r>
              <a:r>
                <a:rPr lang="en-US" sz="2400" b="1" i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X</a:t>
              </a:r>
              <a:r>
                <a:rPr lang="en-US" sz="2400" b="1" baseline="30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(g)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X</a:t>
              </a:r>
              <a:r>
                <a:rPr lang="en-US" sz="2400" b="1" baseline="30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(g)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e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1196" y="2368"/>
              <a:ext cx="412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572000" y="2841933"/>
            <a:ext cx="3042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I</a:t>
            </a:r>
            <a:r>
              <a:rPr lang="en-US" sz="2400" b="1" i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first ionization energy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572000" y="3662671"/>
            <a:ext cx="34515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I</a:t>
            </a:r>
            <a:r>
              <a:rPr lang="en-US" sz="2400" b="1" i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second ionization energy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572000" y="4467533"/>
            <a:ext cx="3126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I</a:t>
            </a:r>
            <a:r>
              <a:rPr lang="en-US" sz="2400" b="1" i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</a:t>
            </a:r>
            <a:r>
              <a: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third ionization energy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500430" y="5477548"/>
            <a:ext cx="1426994" cy="523220"/>
          </a:xfrm>
          <a:prstGeom prst="rect">
            <a:avLst/>
          </a:prstGeom>
          <a:noFill/>
          <a:ln w="57150" cmpd="thinThick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</a:t>
            </a:r>
            <a:r>
              <a:rPr lang="en-US" sz="2800" b="1" i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1</a:t>
            </a:r>
            <a:r>
              <a:rPr lang="en-US" sz="2800" b="1" i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&lt; </a:t>
            </a:r>
            <a:r>
              <a:rPr lang="en-US" sz="2800" b="1" i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</a:t>
            </a:r>
            <a:r>
              <a:rPr lang="en-US" sz="2800" b="1" i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2</a:t>
            </a:r>
            <a:r>
              <a:rPr lang="en-US" sz="2800" b="1" i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 &lt; </a:t>
            </a:r>
            <a:r>
              <a:rPr lang="en-US" sz="2800" b="1" i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</a:t>
            </a:r>
            <a:r>
              <a:rPr lang="en-US" sz="2800" b="1" i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3</a:t>
            </a:r>
            <a:endParaRPr lang="en-US" sz="2800" b="1" i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228600"/>
            <a:ext cx="7772400" cy="685800"/>
          </a:xfrm>
          <a:prstGeom prst="rect">
            <a:avLst/>
          </a:prstGeom>
        </p:spPr>
        <p:txBody>
          <a:bodyPr/>
          <a:lstStyle/>
          <a:p>
            <a:endParaRPr lang="en-GB" sz="3200" dirty="0">
              <a:cs typeface="Arial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Ionization Energy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Ionization energy: </a:t>
            </a:r>
          </a:p>
          <a:p>
            <a:pPr marL="342900" lvl="0" indent="-342900">
              <a:spcAft>
                <a:spcPts val="600"/>
              </a:spcAft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     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minimum energy (kJ/mol) required to remove an electron from a gaseous atom in its ground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autoUpdateAnimBg="0"/>
      <p:bldP spid="54286" grpId="0" autoUpdateAnimBg="0"/>
      <p:bldP spid="54287" grpId="0" autoUpdateAnimBg="0"/>
      <p:bldP spid="5429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714348" y="1142984"/>
            <a:ext cx="7477125" cy="660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Ionization Energy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171502"/>
            <a:ext cx="7429552" cy="400110"/>
          </a:xfrm>
          <a:prstGeom prst="rect">
            <a:avLst/>
          </a:prstGeom>
          <a:solidFill>
            <a:srgbClr val="AD23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The Ionization Energies (kJ/mol) of  the Elements	</a:t>
            </a:r>
            <a:endParaRPr lang="en-US" sz="2000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5280" y="1065233"/>
            <a:ext cx="8763000" cy="5292725"/>
            <a:chOff x="0" y="1016000"/>
            <a:chExt cx="8763000" cy="5292725"/>
          </a:xfrm>
        </p:grpSpPr>
        <p:pic>
          <p:nvPicPr>
            <p:cNvPr id="55308" name="Picture 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0" y="1016000"/>
              <a:ext cx="8763000" cy="529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1612900" y="1270000"/>
              <a:ext cx="1845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AD2399"/>
                  </a:solidFill>
                </a:rPr>
                <a:t>Filled n=1 shell</a:t>
              </a:r>
            </a:p>
          </p:txBody>
        </p:sp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2120900" y="1701800"/>
              <a:ext cx="1845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AD2399"/>
                  </a:solidFill>
                </a:rPr>
                <a:t>Filled n=2 shell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2755900" y="2616200"/>
              <a:ext cx="1845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AD2399"/>
                  </a:solidFill>
                </a:rPr>
                <a:t>Filled n=3 shell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4405282" y="2951139"/>
              <a:ext cx="1845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AD2399"/>
                  </a:solidFill>
                </a:rPr>
                <a:t>Filled n=4 shell</a:t>
              </a: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6346119" y="3510501"/>
              <a:ext cx="18453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AD2399"/>
                  </a:solidFill>
                </a:rPr>
                <a:t>Filled n=5 shell</a:t>
              </a:r>
            </a:p>
          </p:txBody>
        </p:sp>
      </p:grp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501650" y="1920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First ionization energy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vs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atomic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28662" y="1571612"/>
            <a:ext cx="7877204" cy="4500594"/>
            <a:chOff x="1377" y="1362"/>
            <a:chExt cx="3006" cy="1488"/>
          </a:xfrm>
        </p:grpSpPr>
        <p:pic>
          <p:nvPicPr>
            <p:cNvPr id="46091" name="Picture 1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377" y="1470"/>
              <a:ext cx="3006" cy="1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92" name="Picture 1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638" y="1362"/>
              <a:ext cx="24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43108" y="1214422"/>
            <a:ext cx="5648308" cy="455613"/>
            <a:chOff x="480" y="385"/>
            <a:chExt cx="5088" cy="287"/>
          </a:xfrm>
        </p:grpSpPr>
        <p:sp>
          <p:nvSpPr>
            <p:cNvPr id="46089" name="Line 10"/>
            <p:cNvSpPr>
              <a:spLocks noChangeShapeType="1"/>
            </p:cNvSpPr>
            <p:nvPr/>
          </p:nvSpPr>
          <p:spPr bwMode="auto">
            <a:xfrm>
              <a:off x="480" y="672"/>
              <a:ext cx="5088" cy="0"/>
            </a:xfrm>
            <a:prstGeom prst="line">
              <a:avLst/>
            </a:prstGeom>
            <a:noFill/>
            <a:ln w="381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Text Box 12"/>
            <p:cNvSpPr txBox="1">
              <a:spLocks noChangeArrowheads="1"/>
            </p:cNvSpPr>
            <p:nvPr/>
          </p:nvSpPr>
          <p:spPr bwMode="auto">
            <a:xfrm>
              <a:off x="1188" y="385"/>
              <a:ext cx="27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Increasing First Ionization Energy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8591" y="1857365"/>
            <a:ext cx="428625" cy="4298949"/>
            <a:chOff x="0" y="473"/>
            <a:chExt cx="270" cy="2708"/>
          </a:xfrm>
        </p:grpSpPr>
        <p:sp>
          <p:nvSpPr>
            <p:cNvPr id="46087" name="Line 9"/>
            <p:cNvSpPr>
              <a:spLocks noChangeShapeType="1"/>
            </p:cNvSpPr>
            <p:nvPr/>
          </p:nvSpPr>
          <p:spPr bwMode="auto">
            <a:xfrm flipV="1">
              <a:off x="270" y="743"/>
              <a:ext cx="0" cy="2400"/>
            </a:xfrm>
            <a:prstGeom prst="line">
              <a:avLst/>
            </a:prstGeom>
            <a:noFill/>
            <a:ln w="381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6088" name="Text Box 13"/>
            <p:cNvSpPr txBox="1">
              <a:spLocks noChangeArrowheads="1"/>
            </p:cNvSpPr>
            <p:nvPr/>
          </p:nvSpPr>
          <p:spPr bwMode="auto">
            <a:xfrm rot="16200000">
              <a:off x="-1228" y="1701"/>
              <a:ext cx="27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</a:rPr>
                <a:t>Increasing First Ionization Energy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4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General trends in first ionization energies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86644" y="1785926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214422"/>
            <a:ext cx="8686800" cy="4937125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Electron affinity 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: </a:t>
            </a:r>
          </a:p>
          <a:p>
            <a:pPr marL="342900" lvl="0" indent="-342900">
              <a:spcAft>
                <a:spcPts val="600"/>
              </a:spcAft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     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negative of the energy change that occurs when an electron is accepted by an atom in the gaseous state to form an anion</a:t>
            </a: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58775" lvl="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 EA of O</a:t>
            </a:r>
            <a:r>
              <a:rPr lang="en-SG" sz="2000" b="1" kern="0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−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 is highly –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ve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; i.e. 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SG" sz="2000" b="1" kern="0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SG" sz="2000" b="1" kern="0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− 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formation is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unfavorable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,</a:t>
            </a:r>
          </a:p>
          <a:p>
            <a:pPr marL="358775" lvl="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 electron-electron repulsion (g) &gt; stability from noble gas configuration</a:t>
            </a:r>
          </a:p>
          <a:p>
            <a:pPr marL="358775" lvl="0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SG" sz="2000" b="1" kern="0" baseline="30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SG" sz="2000" b="1" kern="0" baseline="3000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− 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ion stabilized by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neighboring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cation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, e.g.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Li</a:t>
            </a:r>
            <a:r>
              <a:rPr lang="en-SG" sz="2000" b="1" kern="0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SG" sz="20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Mg</a:t>
            </a:r>
            <a:r>
              <a:rPr lang="en-SG" sz="2000" b="1" kern="0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SG" sz="20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O</a:t>
            </a:r>
            <a:endParaRPr lang="en-SG" sz="2000" b="1" kern="0" dirty="0" smtClean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latin typeface="Arial Narrow" pitchFamily="34" charset="0"/>
              <a:cs typeface="Arial" charset="0"/>
            </a:endParaRPr>
          </a:p>
          <a:p>
            <a:pPr marL="342900" lvl="0" indent="-342900">
              <a:spcAft>
                <a:spcPts val="600"/>
              </a:spcAft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667010" y="2538409"/>
            <a:ext cx="3333750" cy="461963"/>
            <a:chOff x="528" y="1200"/>
            <a:chExt cx="2100" cy="291"/>
          </a:xfrm>
        </p:grpSpPr>
        <p:sp>
          <p:nvSpPr>
            <p:cNvPr id="47127" name="Text Box 4"/>
            <p:cNvSpPr txBox="1">
              <a:spLocks noChangeArrowheads="1"/>
            </p:cNvSpPr>
            <p:nvPr/>
          </p:nvSpPr>
          <p:spPr bwMode="auto">
            <a:xfrm>
              <a:off x="528" y="1200"/>
              <a:ext cx="2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X 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g)</a:t>
              </a:r>
              <a:r>
                <a:rPr lang="en-US" sz="2400" b="1" i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+ e</a:t>
              </a:r>
              <a:r>
                <a:rPr lang="en-US" sz="2400" b="1" i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         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 X</a:t>
              </a:r>
              <a:r>
                <a:rPr lang="en-US" sz="2400" b="1" baseline="300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-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g)</a:t>
              </a:r>
              <a:endPara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47128" name="Line 5"/>
            <p:cNvSpPr>
              <a:spLocks noChangeShapeType="1"/>
            </p:cNvSpPr>
            <p:nvPr/>
          </p:nvSpPr>
          <p:spPr bwMode="auto">
            <a:xfrm>
              <a:off x="1248" y="138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09622" y="3109913"/>
            <a:ext cx="3333750" cy="461963"/>
            <a:chOff x="528" y="1200"/>
            <a:chExt cx="2100" cy="291"/>
          </a:xfrm>
        </p:grpSpPr>
        <p:sp>
          <p:nvSpPr>
            <p:cNvPr id="47125" name="Text Box 20"/>
            <p:cNvSpPr txBox="1">
              <a:spLocks noChangeArrowheads="1"/>
            </p:cNvSpPr>
            <p:nvPr/>
          </p:nvSpPr>
          <p:spPr bwMode="auto">
            <a:xfrm>
              <a:off x="528" y="1200"/>
              <a:ext cx="2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F 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g)</a:t>
              </a:r>
              <a:r>
                <a:rPr lang="en-US" sz="2400" b="1" i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e</a:t>
              </a:r>
              <a:r>
                <a:rPr lang="en-US" sz="2400" b="1" i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F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g)</a:t>
              </a:r>
              <a:endPara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1197" y="1378"/>
              <a:ext cx="384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809622" y="3824293"/>
            <a:ext cx="3333750" cy="461963"/>
            <a:chOff x="528" y="1200"/>
            <a:chExt cx="2100" cy="291"/>
          </a:xfrm>
        </p:grpSpPr>
        <p:sp>
          <p:nvSpPr>
            <p:cNvPr id="47123" name="Text Box 23"/>
            <p:cNvSpPr txBox="1">
              <a:spLocks noChangeArrowheads="1"/>
            </p:cNvSpPr>
            <p:nvPr/>
          </p:nvSpPr>
          <p:spPr bwMode="auto">
            <a:xfrm>
              <a:off x="528" y="1200"/>
              <a:ext cx="2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 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g)</a:t>
              </a:r>
              <a:r>
                <a:rPr lang="en-US" sz="2400" b="1" i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e</a:t>
              </a:r>
              <a:r>
                <a:rPr lang="en-US" sz="2400" b="1" i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O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g)</a:t>
              </a:r>
              <a:endPara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7124" name="Line 24"/>
            <p:cNvSpPr>
              <a:spLocks noChangeShapeType="1"/>
            </p:cNvSpPr>
            <p:nvPr/>
          </p:nvSpPr>
          <p:spPr bwMode="auto">
            <a:xfrm>
              <a:off x="1197" y="1393"/>
              <a:ext cx="384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3430588" y="3109911"/>
            <a:ext cx="2287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=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−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328 kJ/mol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6324600" y="3109911"/>
            <a:ext cx="2257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EA =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+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328 kJ/mol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430588" y="3824291"/>
            <a:ext cx="2287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=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−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141 kJ/mol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6326188" y="3824291"/>
            <a:ext cx="2257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EA =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+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141 kJ/mol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228600"/>
            <a:ext cx="7772400" cy="685800"/>
          </a:xfrm>
          <a:prstGeom prst="rect">
            <a:avLst/>
          </a:prstGeom>
        </p:spPr>
        <p:txBody>
          <a:bodyPr/>
          <a:lstStyle/>
          <a:p>
            <a:endParaRPr lang="en-GB" sz="3200" dirty="0">
              <a:cs typeface="Arial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09622" y="4522790"/>
            <a:ext cx="3333750" cy="461963"/>
            <a:chOff x="528" y="1200"/>
            <a:chExt cx="2100" cy="291"/>
          </a:xfrm>
        </p:grpSpPr>
        <p:sp>
          <p:nvSpPr>
            <p:cNvPr id="47121" name="Text Box 23"/>
            <p:cNvSpPr txBox="1">
              <a:spLocks noChangeArrowheads="1"/>
            </p:cNvSpPr>
            <p:nvPr/>
          </p:nvSpPr>
          <p:spPr bwMode="auto">
            <a:xfrm>
              <a:off x="528" y="1200"/>
              <a:ext cx="21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g)</a:t>
              </a:r>
              <a:r>
                <a:rPr lang="en-US" sz="2400" b="1" i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e</a:t>
              </a:r>
              <a:r>
                <a:rPr lang="en-US" sz="2400" b="1" i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30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g)</a:t>
              </a:r>
              <a:endPara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47122" name="Line 24"/>
            <p:cNvSpPr>
              <a:spLocks noChangeShapeType="1"/>
            </p:cNvSpPr>
            <p:nvPr/>
          </p:nvSpPr>
          <p:spPr bwMode="auto">
            <a:xfrm>
              <a:off x="1236" y="1366"/>
              <a:ext cx="384" cy="0"/>
            </a:xfrm>
            <a:prstGeom prst="line">
              <a:avLst/>
            </a:prstGeom>
            <a:noFill/>
            <a:ln w="25400">
              <a:solidFill>
                <a:srgbClr val="AD2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417888" y="4522788"/>
            <a:ext cx="2287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/>
              </a:rPr>
              <a:t>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=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+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780 kJ/mol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6313488" y="4522788"/>
            <a:ext cx="2257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EA =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−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780 kJ/mol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76850" y="450057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85800" y="228600"/>
            <a:ext cx="7772400" cy="685800"/>
          </a:xfrm>
          <a:prstGeom prst="rect">
            <a:avLst/>
          </a:prstGeom>
        </p:spPr>
        <p:txBody>
          <a:bodyPr/>
          <a:lstStyle/>
          <a:p>
            <a:endParaRPr lang="en-GB" sz="3200" dirty="0">
              <a:cs typeface="Arial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Electron Affinity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9" grpId="0" autoUpdateAnimBg="0"/>
      <p:bldP spid="57370" grpId="0" autoUpdateAnimBg="0"/>
      <p:bldP spid="57371" grpId="0" autoUpdateAnimBg="0"/>
      <p:bldP spid="57372" grpId="0" autoUpdateAnimBg="0"/>
      <p:bldP spid="22" grpId="0" autoUpdateAnimBg="0"/>
      <p:bldP spid="23" grpId="0" autoUpdateAnimBg="0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7772400" cy="685800"/>
          </a:xfrm>
        </p:spPr>
        <p:txBody>
          <a:bodyPr/>
          <a:lstStyle/>
          <a:p>
            <a:pPr eaLnBrk="1" hangingPunct="1"/>
            <a:r>
              <a:rPr lang="de-DE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Development of the Periodic Table</a:t>
            </a:r>
            <a:endParaRPr lang="en-GB" sz="3600" b="1" dirty="0" smtClean="0">
              <a:solidFill>
                <a:srgbClr val="AD2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With the increase of element number, Scientists began to find patterns in their properties.  In 1829,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J.W.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Dobereiner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discovered the existence of families of three elements with similar chemical properties and called them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triads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Li, Na, K      Ca,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Sr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Ba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     S, Se, Te    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Br, I   and    </a:t>
            </a:r>
            <a:b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</a:b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Mn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Cr, Fe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In 1865, Newlands arranged the elements in order of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increasing atomic weights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.  He placed seven elements in a group and every eighth element had similar properties. Known as 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law of octaves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But he left no room for any newer elements</a:t>
            </a:r>
            <a:endParaRPr lang="en-GB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808061"/>
            <a:ext cx="9144000" cy="604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785794"/>
            <a:ext cx="9144000" cy="707886"/>
          </a:xfrm>
          <a:prstGeom prst="rect">
            <a:avLst/>
          </a:prstGeom>
          <a:solidFill>
            <a:srgbClr val="AD23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Electron Affinities (kJ/mol) of  some representative elements </a:t>
            </a:r>
          </a:p>
          <a:p>
            <a:pPr algn="ctr"/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and the Noble Gases*	</a:t>
            </a:r>
            <a:endParaRPr lang="en-US" sz="2000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20" y="142852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Electron Affinity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747738" y="785818"/>
            <a:ext cx="74676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5720" y="21429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Electron Affinity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vs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Atomic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4" descr="FG10_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65200" y="914400"/>
            <a:ext cx="7112000" cy="5334000"/>
          </a:xfr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292100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Periodic Properties of the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Ionization energy (IE)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and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electron affinity (EA)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help us to understand:</a:t>
            </a:r>
          </a:p>
          <a:p>
            <a:pPr lvl="1"/>
            <a:r>
              <a:rPr lang="en-US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types of reactions an element undergo</a:t>
            </a:r>
          </a:p>
          <a:p>
            <a:pPr lvl="1"/>
            <a:r>
              <a:rPr lang="en-US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nature of the elements’ compounds formed</a:t>
            </a:r>
          </a:p>
          <a:p>
            <a:pPr lvl="1"/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IE measures the attraction of an atom for its own electrons</a:t>
            </a:r>
          </a:p>
          <a:p>
            <a:pPr>
              <a:buFont typeface="Wingdings" pitchFamily="2" charset="2"/>
              <a:buChar char="Ø"/>
            </a:pPr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EA expresses the attraction of an atom for additional electrons</a:t>
            </a:r>
          </a:p>
          <a:p>
            <a:pPr lvl="1"/>
            <a:r>
              <a:rPr lang="en-US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IE and EA together gives the insight into the general attraction of an atom for electron</a:t>
            </a:r>
          </a:p>
          <a:p>
            <a:pPr lvl="1"/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With these concepts we can survey the chemical behavior of the elements systematically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20" y="142852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2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Variation in Chemical Properties of the Representative Elements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metallic character of the elements </a:t>
            </a:r>
          </a:p>
          <a:p>
            <a:pPr lvl="1"/>
            <a:r>
              <a:rPr lang="en-US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decreases from left to right across a period, and</a:t>
            </a:r>
            <a:r>
              <a:rPr lang="en-US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</a:t>
            </a:r>
          </a:p>
          <a:p>
            <a:pPr lvl="1"/>
            <a:r>
              <a:rPr lang="en-US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increases from top to bottom within a group</a:t>
            </a:r>
          </a:p>
          <a:p>
            <a:pPr lvl="1"/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Metals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usually have low ionization energies, and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Nonmetals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usually have high electron affinity</a:t>
            </a:r>
          </a:p>
          <a:p>
            <a:pPr>
              <a:buFont typeface="Wingdings" pitchFamily="2" charset="2"/>
              <a:buChar char="Ø"/>
            </a:pPr>
            <a:endParaRPr lang="en-US" sz="8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On the basis of these trends we can predict the  outcome of a reaction involving some of these elements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7256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2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Variation in Chemical Properties of the Representative Elements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676400"/>
            <a:ext cx="6872288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912813" y="1182688"/>
            <a:ext cx="7318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Diagonal Relationships on the Periodic Table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General Trends in Chemical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Hydrogen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1s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1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38200" y="1209336"/>
            <a:ext cx="746760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No suitable position for hydrogen in the periodic table, it really could be a class by itself </a:t>
            </a:r>
          </a:p>
          <a:p>
            <a:pPr marL="273050" indent="-273050"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Like alkali metals, has a single 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s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electron and forms H</a:t>
            </a:r>
            <a:r>
              <a:rPr lang="en-US" sz="2400" baseline="300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+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ion, which is hydrated in solution (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</a:t>
            </a:r>
            <a:r>
              <a:rPr lang="en-US" sz="2400" baseline="300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+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</a:t>
            </a:r>
          </a:p>
          <a:p>
            <a:pPr marL="273050" indent="-273050"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Also forms hydride ion H</a:t>
            </a:r>
            <a:r>
              <a:rPr lang="en-US" sz="2400" baseline="300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−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in ionic compounds,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NaH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,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CaH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endParaRPr lang="en-US" sz="2400" baseline="-25000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273050" indent="-273050"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Hydrides reacts with water:</a:t>
            </a:r>
          </a:p>
          <a:p>
            <a:pPr marL="273050" indent="-273050" algn="l">
              <a:spcAft>
                <a:spcPts val="1200"/>
              </a:spcAft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		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2NaH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s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  +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l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  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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2NaOH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(</a:t>
            </a:r>
            <a:r>
              <a:rPr lang="en-US" sz="2400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aq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)  +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g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)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 </a:t>
            </a:r>
          </a:p>
          <a:p>
            <a:pPr marL="273050" indent="-273050" algn="l">
              <a:spcAft>
                <a:spcPts val="1200"/>
              </a:spcAft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		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CaH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s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  +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l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  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  Ca(OH)</a:t>
            </a:r>
            <a:r>
              <a:rPr lang="en-US" sz="2400" baseline="-250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s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)  +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g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)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marL="273050" indent="-273050" algn="l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Most important compound of hydrogen is water,</a:t>
            </a:r>
          </a:p>
          <a:p>
            <a:pPr marL="273050" indent="-273050" algn="l">
              <a:spcAft>
                <a:spcPts val="1200"/>
              </a:spcAft>
            </a:pP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		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g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  +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g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)  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  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2H</a:t>
            </a:r>
            <a:r>
              <a:rPr lang="en-US" sz="2400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2</a:t>
            </a:r>
            <a:r>
              <a:rPr lang="en-US" sz="24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O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(</a:t>
            </a:r>
            <a:r>
              <a:rPr lang="en-US" sz="2400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l</a:t>
            </a:r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sym typeface="Symbol" pitchFamily="18" charset="2"/>
              </a:rPr>
              <a:t>)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9887995" y="167162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01233" y="1346201"/>
            <a:ext cx="2127250" cy="461963"/>
            <a:chOff x="236" y="864"/>
            <a:chExt cx="1340" cy="291"/>
          </a:xfrm>
        </p:grpSpPr>
        <p:sp>
          <p:nvSpPr>
            <p:cNvPr id="55309" name="Text Box 3"/>
            <p:cNvSpPr txBox="1">
              <a:spLocks noChangeArrowheads="1"/>
            </p:cNvSpPr>
            <p:nvPr/>
          </p:nvSpPr>
          <p:spPr bwMode="auto">
            <a:xfrm>
              <a:off x="236" y="864"/>
              <a:ext cx="13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M          M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+1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+ 1e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5310" name="Line 4"/>
            <p:cNvSpPr>
              <a:spLocks noChangeShapeType="1"/>
            </p:cNvSpPr>
            <p:nvPr/>
          </p:nvSpPr>
          <p:spPr bwMode="auto">
            <a:xfrm>
              <a:off x="460" y="1051"/>
              <a:ext cx="384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85358" y="2828926"/>
            <a:ext cx="4287838" cy="461963"/>
            <a:chOff x="240" y="1344"/>
            <a:chExt cx="2701" cy="291"/>
          </a:xfrm>
        </p:grpSpPr>
        <p:sp>
          <p:nvSpPr>
            <p:cNvPr id="55307" name="Text Box 5"/>
            <p:cNvSpPr txBox="1">
              <a:spLocks noChangeArrowheads="1"/>
            </p:cNvSpPr>
            <p:nvPr/>
          </p:nvSpPr>
          <p:spPr bwMode="auto">
            <a:xfrm>
              <a:off x="240" y="1344"/>
              <a:ext cx="27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2M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+ 2H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2MOH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5308" name="Line 6"/>
            <p:cNvSpPr>
              <a:spLocks noChangeShapeType="1"/>
            </p:cNvSpPr>
            <p:nvPr/>
          </p:nvSpPr>
          <p:spPr bwMode="auto">
            <a:xfrm>
              <a:off x="1329" y="1488"/>
              <a:ext cx="384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142976" y="3786190"/>
            <a:ext cx="417513" cy="2020888"/>
            <a:chOff x="1801" y="2293"/>
            <a:chExt cx="263" cy="1273"/>
          </a:xfrm>
        </p:grpSpPr>
        <p:sp>
          <p:nvSpPr>
            <p:cNvPr id="55305" name="Line 14"/>
            <p:cNvSpPr>
              <a:spLocks noChangeShapeType="1"/>
            </p:cNvSpPr>
            <p:nvPr/>
          </p:nvSpPr>
          <p:spPr bwMode="auto">
            <a:xfrm>
              <a:off x="2064" y="2352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5306" name="Text Box 15"/>
            <p:cNvSpPr txBox="1">
              <a:spLocks noChangeArrowheads="1"/>
            </p:cNvSpPr>
            <p:nvPr/>
          </p:nvSpPr>
          <p:spPr bwMode="auto">
            <a:xfrm rot="16200000">
              <a:off x="1281" y="2813"/>
              <a:ext cx="12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Increasing reactivity</a:t>
              </a:r>
            </a:p>
          </p:txBody>
        </p:sp>
      </p:grpSp>
      <p:pic>
        <p:nvPicPr>
          <p:cNvPr id="60438" name="Picture 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643042" y="3428999"/>
            <a:ext cx="6286544" cy="278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450433" y="2063749"/>
            <a:ext cx="6110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So reactive, never found in pure state in nature.  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1A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1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In air lose shiny appearance by combining with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SG" sz="2400" b="1" kern="0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to form oxides:</a:t>
            </a:r>
          </a:p>
          <a:p>
            <a:pPr marL="449263" indent="1588">
              <a:spcBef>
                <a:spcPct val="20000"/>
              </a:spcBef>
              <a:buFont typeface="Wingdings" pitchFamily="2" charset="2"/>
              <a:buChar char="§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Li forms oxides</a:t>
            </a:r>
          </a:p>
          <a:p>
            <a:pPr marL="449263" indent="1588">
              <a:spcBef>
                <a:spcPct val="20000"/>
              </a:spcBef>
              <a:buFont typeface="Wingdings" pitchFamily="2" charset="2"/>
              <a:buChar char="§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Na, K,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Rb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&amp; Cs forms oxides and peroxides</a:t>
            </a:r>
          </a:p>
          <a:p>
            <a:pPr marL="449263" indent="1588">
              <a:spcBef>
                <a:spcPct val="20000"/>
              </a:spcBef>
              <a:buFont typeface="Wingdings" pitchFamily="2" charset="2"/>
              <a:buChar char="§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K,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Rb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&amp; Cs also forms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superoxides</a:t>
            </a: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Stability of oxides depends on how strongly the </a:t>
            </a:r>
            <a:r>
              <a:rPr lang="en-SG" sz="2400" b="1" kern="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cations</a:t>
            </a: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and </a:t>
            </a:r>
            <a:b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</a:br>
            <a:r>
              <a:rPr lang="en-SG" sz="24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anions attracts one another in the solid states</a:t>
            </a:r>
          </a:p>
          <a:p>
            <a:pPr marL="342900" indent="-342900">
              <a:spcBef>
                <a:spcPct val="20000"/>
              </a:spcBef>
            </a:pPr>
            <a:endParaRPr lang="en-SG" sz="2400" b="1" kern="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54206" y="3643314"/>
            <a:ext cx="6351587" cy="461963"/>
            <a:chOff x="43" y="1536"/>
            <a:chExt cx="4001" cy="291"/>
          </a:xfrm>
        </p:grpSpPr>
        <p:sp>
          <p:nvSpPr>
            <p:cNvPr id="56334" name="Text Box 10"/>
            <p:cNvSpPr txBox="1">
              <a:spLocks noChangeArrowheads="1"/>
            </p:cNvSpPr>
            <p:nvPr/>
          </p:nvSpPr>
          <p:spPr bwMode="auto">
            <a:xfrm>
              <a:off x="43" y="1536"/>
              <a:ext cx="40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4Li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+ 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         2Li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; Lithium oxide, contg. O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 pitchFamily="18" charset="2"/>
                </a:rPr>
                <a:t> 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6335" name="Line 11"/>
            <p:cNvSpPr>
              <a:spLocks noChangeShapeType="1"/>
            </p:cNvSpPr>
            <p:nvPr/>
          </p:nvSpPr>
          <p:spPr bwMode="auto">
            <a:xfrm>
              <a:off x="1026" y="17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655793" y="4311652"/>
            <a:ext cx="6007101" cy="461962"/>
            <a:chOff x="43" y="1536"/>
            <a:chExt cx="3784" cy="291"/>
          </a:xfrm>
        </p:grpSpPr>
        <p:sp>
          <p:nvSpPr>
            <p:cNvPr id="56332" name="Text Box 10"/>
            <p:cNvSpPr txBox="1">
              <a:spLocks noChangeArrowheads="1"/>
            </p:cNvSpPr>
            <p:nvPr/>
          </p:nvSpPr>
          <p:spPr bwMode="auto">
            <a:xfrm>
              <a:off x="43" y="1536"/>
              <a:ext cx="3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2Na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+ 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         Na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; peroxide, contg. 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 pitchFamily="18" charset="2"/>
                </a:rPr>
                <a:t> 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1025" y="17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39918" y="4994277"/>
            <a:ext cx="5762625" cy="461962"/>
            <a:chOff x="43" y="1536"/>
            <a:chExt cx="3630" cy="291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3" y="1536"/>
              <a:ext cx="36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K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+ 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           KO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; superoxide, contg. 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2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  <a:sym typeface="Symbol" pitchFamily="18" charset="2"/>
                </a:rPr>
                <a:t> 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900" y="17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1A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1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17" descr="08_14"/>
          <p:cNvPicPr>
            <a:picLocks noChangeAspect="1" noChangeArrowheads="1"/>
          </p:cNvPicPr>
          <p:nvPr/>
        </p:nvPicPr>
        <p:blipFill>
          <a:blip r:embed="rId2"/>
          <a:srcRect t="3133"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1A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1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292100"/>
            <a:ext cx="7772400" cy="609600"/>
          </a:xfrm>
        </p:spPr>
        <p:txBody>
          <a:bodyPr/>
          <a:lstStyle/>
          <a:p>
            <a:pPr eaLnBrk="1" hangingPunct="1"/>
            <a:r>
              <a:rPr lang="de-DE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Development of the Periodic Table</a:t>
            </a:r>
            <a:endParaRPr lang="en-GB" sz="3600" b="1" dirty="0" smtClean="0">
              <a:solidFill>
                <a:srgbClr val="AD2399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In 1871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Mendeleeff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proposed his version of the periodic table in which elements were arranged in order of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increasing atomic weights  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He grouped the elements on the basis of similarities in their chemical properties.  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His table had blank spaces where he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predicted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the discovery of 10 other elements.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More than 700 versions of the periodic table were proposed since then.</a:t>
            </a:r>
            <a:endParaRPr lang="en-GB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2A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2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500166" y="1071546"/>
            <a:ext cx="2198688" cy="461963"/>
            <a:chOff x="236" y="864"/>
            <a:chExt cx="1385" cy="291"/>
          </a:xfrm>
        </p:grpSpPr>
        <p:sp>
          <p:nvSpPr>
            <p:cNvPr id="58386" name="Text Box 1028"/>
            <p:cNvSpPr txBox="1">
              <a:spLocks noChangeArrowheads="1"/>
            </p:cNvSpPr>
            <p:nvPr/>
          </p:nvSpPr>
          <p:spPr bwMode="auto">
            <a:xfrm>
              <a:off x="236" y="864"/>
              <a:ext cx="13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M          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M</a:t>
              </a:r>
              <a:r>
                <a:rPr lang="en-US" sz="2400" b="1" baseline="30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+2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2e</a:t>
              </a:r>
              <a:r>
                <a:rPr lang="en-US" sz="2400" b="1" baseline="30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8387" name="Line 1029"/>
            <p:cNvSpPr>
              <a:spLocks noChangeShapeType="1"/>
            </p:cNvSpPr>
            <p:nvPr/>
          </p:nvSpPr>
          <p:spPr bwMode="auto">
            <a:xfrm>
              <a:off x="461" y="100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050"/>
          <p:cNvGrpSpPr>
            <a:grpSpLocks/>
          </p:cNvGrpSpPr>
          <p:nvPr/>
        </p:nvGrpSpPr>
        <p:grpSpPr bwMode="auto">
          <a:xfrm>
            <a:off x="1500166" y="1604946"/>
            <a:ext cx="4025901" cy="461963"/>
            <a:chOff x="219" y="960"/>
            <a:chExt cx="2536" cy="291"/>
          </a:xfrm>
        </p:grpSpPr>
        <p:sp>
          <p:nvSpPr>
            <p:cNvPr id="58384" name="Text Box 1031"/>
            <p:cNvSpPr txBox="1">
              <a:spLocks noChangeArrowheads="1"/>
            </p:cNvSpPr>
            <p:nvPr/>
          </p:nvSpPr>
          <p:spPr bwMode="auto">
            <a:xfrm>
              <a:off x="219" y="960"/>
              <a:ext cx="2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Be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2H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No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Reaction</a:t>
              </a:r>
            </a:p>
          </p:txBody>
        </p:sp>
        <p:sp>
          <p:nvSpPr>
            <p:cNvPr id="58385" name="Line 1032"/>
            <p:cNvSpPr>
              <a:spLocks noChangeShapeType="1"/>
            </p:cNvSpPr>
            <p:nvPr/>
          </p:nvSpPr>
          <p:spPr bwMode="auto">
            <a:xfrm>
              <a:off x="1299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037"/>
          <p:cNvGrpSpPr>
            <a:grpSpLocks/>
          </p:cNvGrpSpPr>
          <p:nvPr/>
        </p:nvGrpSpPr>
        <p:grpSpPr bwMode="auto">
          <a:xfrm>
            <a:off x="857224" y="3786190"/>
            <a:ext cx="417513" cy="2020888"/>
            <a:chOff x="1801" y="2293"/>
            <a:chExt cx="263" cy="1273"/>
          </a:xfrm>
        </p:grpSpPr>
        <p:sp>
          <p:nvSpPr>
            <p:cNvPr id="58382" name="Line 1038"/>
            <p:cNvSpPr>
              <a:spLocks noChangeShapeType="1"/>
            </p:cNvSpPr>
            <p:nvPr/>
          </p:nvSpPr>
          <p:spPr bwMode="auto">
            <a:xfrm>
              <a:off x="2064" y="2352"/>
              <a:ext cx="0" cy="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8383" name="Text Box 1039"/>
            <p:cNvSpPr txBox="1">
              <a:spLocks noChangeArrowheads="1"/>
            </p:cNvSpPr>
            <p:nvPr/>
          </p:nvSpPr>
          <p:spPr bwMode="auto">
            <a:xfrm rot="16200000">
              <a:off x="1281" y="2813"/>
              <a:ext cx="12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Increasing reactivity</a:t>
              </a:r>
            </a:p>
          </p:txBody>
        </p:sp>
      </p:grpSp>
      <p:grpSp>
        <p:nvGrpSpPr>
          <p:cNvPr id="5" name="Group 1044"/>
          <p:cNvGrpSpPr>
            <a:grpSpLocks/>
          </p:cNvGrpSpPr>
          <p:nvPr/>
        </p:nvGrpSpPr>
        <p:grpSpPr bwMode="auto">
          <a:xfrm>
            <a:off x="1500166" y="2214546"/>
            <a:ext cx="4667251" cy="461963"/>
            <a:chOff x="-40" y="1488"/>
            <a:chExt cx="2940" cy="291"/>
          </a:xfrm>
        </p:grpSpPr>
        <p:sp>
          <p:nvSpPr>
            <p:cNvPr id="58380" name="Text Box 1042"/>
            <p:cNvSpPr txBox="1">
              <a:spLocks noChangeArrowheads="1"/>
            </p:cNvSpPr>
            <p:nvPr/>
          </p:nvSpPr>
          <p:spPr bwMode="auto">
            <a:xfrm>
              <a:off x="-40" y="1488"/>
              <a:ext cx="29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Mg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+ 2H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Mg(OH)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58381" name="Line 1043"/>
            <p:cNvSpPr>
              <a:spLocks noChangeShapeType="1"/>
            </p:cNvSpPr>
            <p:nvPr/>
          </p:nvSpPr>
          <p:spPr bwMode="auto">
            <a:xfrm>
              <a:off x="1085" y="166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1048"/>
          <p:cNvGrpSpPr>
            <a:grpSpLocks/>
          </p:cNvGrpSpPr>
          <p:nvPr/>
        </p:nvGrpSpPr>
        <p:grpSpPr bwMode="auto">
          <a:xfrm>
            <a:off x="1500166" y="2824147"/>
            <a:ext cx="6491288" cy="461963"/>
            <a:chOff x="21" y="1872"/>
            <a:chExt cx="4089" cy="291"/>
          </a:xfrm>
        </p:grpSpPr>
        <p:sp>
          <p:nvSpPr>
            <p:cNvPr id="58378" name="Text Box 1046"/>
            <p:cNvSpPr txBox="1">
              <a:spLocks noChangeArrowheads="1"/>
            </p:cNvSpPr>
            <p:nvPr/>
          </p:nvSpPr>
          <p:spPr bwMode="auto">
            <a:xfrm>
              <a:off x="21" y="1872"/>
              <a:ext cx="40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M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2H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M(OH)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  </a:t>
              </a:r>
              <a:r>
                <a:rPr lang="en-US" sz="2400" b="1" baseline="-25000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</a:t>
              </a:r>
              <a:r>
                <a:rPr lang="en-US" sz="24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M 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= Ca,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Sr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, or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Narrow" pitchFamily="34" charset="0"/>
                </a:rPr>
                <a:t>Ba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endParaRPr>
            </a:p>
          </p:txBody>
        </p:sp>
        <p:sp>
          <p:nvSpPr>
            <p:cNvPr id="58379" name="Line 1047"/>
            <p:cNvSpPr>
              <a:spLocks noChangeShapeType="1"/>
            </p:cNvSpPr>
            <p:nvPr/>
          </p:nvSpPr>
          <p:spPr bwMode="auto">
            <a:xfrm>
              <a:off x="1011" y="20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pic>
        <p:nvPicPr>
          <p:cNvPr id="61468" name="Picture 105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357290" y="3357562"/>
            <a:ext cx="6643734" cy="300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1044" descr="08_15"/>
          <p:cNvPicPr>
            <a:picLocks noChangeAspect="1" noChangeArrowheads="1"/>
          </p:cNvPicPr>
          <p:nvPr/>
        </p:nvPicPr>
        <p:blipFill>
          <a:blip r:embed="rId2"/>
          <a:srcRect t="3912"/>
          <a:stretch>
            <a:fillRect/>
          </a:stretch>
        </p:blipFill>
        <p:spPr bwMode="auto">
          <a:xfrm>
            <a:off x="0" y="1295400"/>
            <a:ext cx="91440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2A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2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3A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1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346207" y="1357298"/>
            <a:ext cx="3406776" cy="461963"/>
            <a:chOff x="710" y="1344"/>
            <a:chExt cx="2146" cy="291"/>
          </a:xfrm>
        </p:grpSpPr>
        <p:sp>
          <p:nvSpPr>
            <p:cNvPr id="60425" name="Text Box 14"/>
            <p:cNvSpPr txBox="1">
              <a:spLocks noChangeArrowheads="1"/>
            </p:cNvSpPr>
            <p:nvPr/>
          </p:nvSpPr>
          <p:spPr bwMode="auto">
            <a:xfrm>
              <a:off x="710" y="1344"/>
              <a:ext cx="21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4Al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+ 3O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2Al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0426" name="Line 15"/>
            <p:cNvSpPr>
              <a:spLocks noChangeShapeType="1"/>
            </p:cNvSpPr>
            <p:nvPr/>
          </p:nvSpPr>
          <p:spPr bwMode="auto">
            <a:xfrm>
              <a:off x="1728" y="14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346207" y="1966899"/>
            <a:ext cx="4321175" cy="461963"/>
            <a:chOff x="1014" y="1728"/>
            <a:chExt cx="2722" cy="291"/>
          </a:xfrm>
        </p:grpSpPr>
        <p:sp>
          <p:nvSpPr>
            <p:cNvPr id="60423" name="Text Box 17"/>
            <p:cNvSpPr txBox="1">
              <a:spLocks noChangeArrowheads="1"/>
            </p:cNvSpPr>
            <p:nvPr/>
          </p:nvSpPr>
          <p:spPr bwMode="auto">
            <a:xfrm>
              <a:off x="1014" y="1728"/>
              <a:ext cx="27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2Al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+ 6H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2Al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3+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+ 3H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0424" name="Line 18"/>
            <p:cNvSpPr>
              <a:spLocks noChangeShapeType="1"/>
            </p:cNvSpPr>
            <p:nvPr/>
          </p:nvSpPr>
          <p:spPr bwMode="auto">
            <a:xfrm>
              <a:off x="2056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pic>
        <p:nvPicPr>
          <p:cNvPr id="62488" name="Picture 2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785786" y="2857496"/>
            <a:ext cx="7175845" cy="323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11" descr="08_16"/>
          <p:cNvPicPr>
            <a:picLocks noChangeAspect="1" noChangeArrowheads="1"/>
          </p:cNvPicPr>
          <p:nvPr/>
        </p:nvPicPr>
        <p:blipFill>
          <a:blip r:embed="rId2"/>
          <a:srcRect t="2795"/>
          <a:stretch>
            <a:fillRect/>
          </a:stretch>
        </p:blipFill>
        <p:spPr bwMode="auto">
          <a:xfrm>
            <a:off x="685800" y="11430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3A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1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8260" y="1600202"/>
            <a:ext cx="4105276" cy="461963"/>
            <a:chOff x="710" y="1344"/>
            <a:chExt cx="2586" cy="291"/>
          </a:xfrm>
        </p:grpSpPr>
        <p:sp>
          <p:nvSpPr>
            <p:cNvPr id="62473" name="Text Box 5"/>
            <p:cNvSpPr txBox="1">
              <a:spLocks noChangeArrowheads="1"/>
            </p:cNvSpPr>
            <p:nvPr/>
          </p:nvSpPr>
          <p:spPr bwMode="auto">
            <a:xfrm>
              <a:off x="710" y="1344"/>
              <a:ext cx="25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Sn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+ 2H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Sn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2+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2474" name="Line 6"/>
            <p:cNvSpPr>
              <a:spLocks noChangeShapeType="1"/>
            </p:cNvSpPr>
            <p:nvPr/>
          </p:nvSpPr>
          <p:spPr bwMode="auto">
            <a:xfrm>
              <a:off x="1730" y="14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38260" y="2209802"/>
            <a:ext cx="4105276" cy="461963"/>
            <a:chOff x="710" y="1344"/>
            <a:chExt cx="2586" cy="291"/>
          </a:xfrm>
        </p:grpSpPr>
        <p:sp>
          <p:nvSpPr>
            <p:cNvPr id="62471" name="Text Box 12"/>
            <p:cNvSpPr txBox="1">
              <a:spLocks noChangeArrowheads="1"/>
            </p:cNvSpPr>
            <p:nvPr/>
          </p:nvSpPr>
          <p:spPr bwMode="auto">
            <a:xfrm>
              <a:off x="710" y="1344"/>
              <a:ext cx="25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Pb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+ 2H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+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Pb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2+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2472" name="Line 13"/>
            <p:cNvSpPr>
              <a:spLocks noChangeShapeType="1"/>
            </p:cNvSpPr>
            <p:nvPr/>
          </p:nvSpPr>
          <p:spPr bwMode="auto">
            <a:xfrm>
              <a:off x="1730" y="14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pic>
        <p:nvPicPr>
          <p:cNvPr id="69647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285852" y="3071810"/>
            <a:ext cx="698182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4A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2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11" descr="08_17"/>
          <p:cNvPicPr>
            <a:picLocks noChangeAspect="1" noChangeArrowheads="1"/>
          </p:cNvPicPr>
          <p:nvPr/>
        </p:nvPicPr>
        <p:blipFill>
          <a:blip r:embed="rId2"/>
          <a:srcRect t="4079"/>
          <a:stretch>
            <a:fillRect/>
          </a:stretch>
        </p:blipFill>
        <p:spPr bwMode="auto">
          <a:xfrm>
            <a:off x="0" y="1371600"/>
            <a:ext cx="91440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4A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2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43108" y="1357298"/>
            <a:ext cx="3657600" cy="461963"/>
            <a:chOff x="336" y="1008"/>
            <a:chExt cx="2304" cy="291"/>
          </a:xfrm>
        </p:grpSpPr>
        <p:sp>
          <p:nvSpPr>
            <p:cNvPr id="64521" name="Text Box 5"/>
            <p:cNvSpPr txBox="1">
              <a:spLocks noChangeArrowheads="1"/>
            </p:cNvSpPr>
            <p:nvPr/>
          </p:nvSpPr>
          <p:spPr bwMode="auto">
            <a:xfrm>
              <a:off x="336" y="1008"/>
              <a:ext cx="2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N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5(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2HNO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4522" name="Line 6"/>
            <p:cNvSpPr>
              <a:spLocks noChangeShapeType="1"/>
            </p:cNvSpPr>
            <p:nvPr/>
          </p:nvSpPr>
          <p:spPr bwMode="auto">
            <a:xfrm>
              <a:off x="1461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43108" y="2043098"/>
            <a:ext cx="3956050" cy="461963"/>
            <a:chOff x="336" y="1440"/>
            <a:chExt cx="2492" cy="291"/>
          </a:xfrm>
        </p:grpSpPr>
        <p:sp>
          <p:nvSpPr>
            <p:cNvPr id="64519" name="Text Box 14"/>
            <p:cNvSpPr txBox="1">
              <a:spLocks noChangeArrowheads="1"/>
            </p:cNvSpPr>
            <p:nvPr/>
          </p:nvSpPr>
          <p:spPr bwMode="auto">
            <a:xfrm>
              <a:off x="336" y="1440"/>
              <a:ext cx="24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P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4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10(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+ 6H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4H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PO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4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4520" name="Line 15"/>
            <p:cNvSpPr>
              <a:spLocks noChangeShapeType="1"/>
            </p:cNvSpPr>
            <p:nvPr/>
          </p:nvSpPr>
          <p:spPr bwMode="auto">
            <a:xfrm>
              <a:off x="1596" y="15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857224" y="2928934"/>
            <a:ext cx="796992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5A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3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11" descr="08_18"/>
          <p:cNvPicPr>
            <a:picLocks noChangeAspect="1" noChangeArrowheads="1"/>
          </p:cNvPicPr>
          <p:nvPr/>
        </p:nvPicPr>
        <p:blipFill>
          <a:blip r:embed="rId2"/>
          <a:srcRect t="2467"/>
          <a:stretch>
            <a:fillRect/>
          </a:stretch>
        </p:blipFill>
        <p:spPr bwMode="auto">
          <a:xfrm>
            <a:off x="-32" y="1143008"/>
            <a:ext cx="807246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5A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3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14612" y="1643048"/>
            <a:ext cx="3497263" cy="461963"/>
            <a:chOff x="336" y="1008"/>
            <a:chExt cx="2203" cy="291"/>
          </a:xfrm>
        </p:grpSpPr>
        <p:sp>
          <p:nvSpPr>
            <p:cNvPr id="66566" name="Text Box 5"/>
            <p:cNvSpPr txBox="1">
              <a:spLocks noChangeArrowheads="1"/>
            </p:cNvSpPr>
            <p:nvPr/>
          </p:nvSpPr>
          <p:spPr bwMode="auto">
            <a:xfrm>
              <a:off x="336" y="1008"/>
              <a:ext cx="2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SO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3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H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SO</a:t>
              </a:r>
              <a:r>
                <a:rPr lang="en-US" sz="2400" b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4</a:t>
              </a:r>
              <a:r>
                <a:rPr lang="en-US" sz="2400" b="1" i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6567" name="Line 6"/>
            <p:cNvSpPr>
              <a:spLocks noChangeShapeType="1"/>
            </p:cNvSpPr>
            <p:nvPr/>
          </p:nvSpPr>
          <p:spPr bwMode="auto">
            <a:xfrm>
              <a:off x="1416" y="1143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pic>
        <p:nvPicPr>
          <p:cNvPr id="71693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371600" y="2847975"/>
            <a:ext cx="6596063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6A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4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8" descr="08_19"/>
          <p:cNvPicPr>
            <a:picLocks noChangeAspect="1" noChangeArrowheads="1"/>
          </p:cNvPicPr>
          <p:nvPr/>
        </p:nvPicPr>
        <p:blipFill>
          <a:blip r:embed="rId2"/>
          <a:srcRect t="5963"/>
          <a:stretch>
            <a:fillRect/>
          </a:stretch>
        </p:blipFill>
        <p:spPr bwMode="auto">
          <a:xfrm>
            <a:off x="0" y="2362200"/>
            <a:ext cx="9144000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6A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4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Mendeleev’s Periodic Table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034" y="1643050"/>
            <a:ext cx="8143932" cy="71438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174" name="Picture 4" descr="FG10_01-01UN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E7CB"/>
              </a:clrFrom>
              <a:clrTo>
                <a:srgbClr val="F2E7CB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08000" y="1595438"/>
            <a:ext cx="8128000" cy="3911600"/>
          </a:xfrm>
          <a:prstGeom prst="rect">
            <a:avLst/>
          </a:prstGeom>
          <a:noFill/>
          <a:ln w="38100">
            <a:solidFill>
              <a:srgbClr val="AD2399"/>
            </a:solidFill>
            <a:miter lim="800000"/>
            <a:headEnd/>
            <a:tailEnd/>
          </a:ln>
        </p:spPr>
      </p:pic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000496" y="1142984"/>
            <a:ext cx="7858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1871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65450" y="2981325"/>
            <a:ext cx="4181475" cy="884238"/>
            <a:chOff x="1868" y="1878"/>
            <a:chExt cx="2634" cy="557"/>
          </a:xfrm>
        </p:grpSpPr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1880" y="1896"/>
              <a:ext cx="481" cy="145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" name="Rectangle 8"/>
            <p:cNvSpPr>
              <a:spLocks noChangeArrowheads="1"/>
            </p:cNvSpPr>
            <p:nvPr/>
          </p:nvSpPr>
          <p:spPr bwMode="auto">
            <a:xfrm>
              <a:off x="1880" y="2111"/>
              <a:ext cx="481" cy="145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" name="Rectangle 9"/>
            <p:cNvSpPr>
              <a:spLocks noChangeArrowheads="1"/>
            </p:cNvSpPr>
            <p:nvPr/>
          </p:nvSpPr>
          <p:spPr bwMode="auto">
            <a:xfrm>
              <a:off x="2423" y="2102"/>
              <a:ext cx="481" cy="145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4014" y="2271"/>
              <a:ext cx="481" cy="145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1868" y="1878"/>
              <a:ext cx="505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 dirty="0"/>
                <a:t>—</a:t>
              </a:r>
              <a:r>
                <a:rPr lang="en-US" sz="1300" b="1" dirty="0"/>
                <a:t>  = 44</a:t>
              </a: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2474" y="2093"/>
              <a:ext cx="437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/>
                <a:t>—</a:t>
              </a:r>
              <a:r>
                <a:rPr lang="en-US" sz="1300" b="1"/>
                <a:t> = 72</a:t>
              </a:r>
            </a:p>
          </p:txBody>
        </p:sp>
        <p:sp>
          <p:nvSpPr>
            <p:cNvPr id="7183" name="Text Box 13"/>
            <p:cNvSpPr txBox="1">
              <a:spLocks noChangeArrowheads="1"/>
            </p:cNvSpPr>
            <p:nvPr/>
          </p:nvSpPr>
          <p:spPr bwMode="auto">
            <a:xfrm>
              <a:off x="1904" y="2093"/>
              <a:ext cx="481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/>
                <a:t>—</a:t>
              </a:r>
              <a:r>
                <a:rPr lang="en-US" sz="1300" b="1"/>
                <a:t> = 68</a:t>
              </a:r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4021" y="2252"/>
              <a:ext cx="481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/>
                <a:t>— </a:t>
              </a:r>
              <a:r>
                <a:rPr lang="en-US" sz="1300" b="1"/>
                <a:t>=100</a:t>
              </a: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72262"/>
            <a:ext cx="4495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General Chemistry: Chapter </a:t>
            </a:r>
            <a:r>
              <a:rPr lang="en-US" dirty="0" smtClean="0">
                <a:latin typeface="+mn-lt"/>
              </a:rPr>
              <a:t>10    Prentice-Hall </a:t>
            </a:r>
            <a:r>
              <a:rPr lang="en-US" dirty="0">
                <a:latin typeface="+mn-lt"/>
                <a:cs typeface="Times New Roman" pitchFamily="18" charset="0"/>
              </a:rPr>
              <a:t>© 2002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68537" y="1176332"/>
            <a:ext cx="2001838" cy="461963"/>
            <a:chOff x="244" y="768"/>
            <a:chExt cx="1261" cy="291"/>
          </a:xfrm>
        </p:grpSpPr>
        <p:sp>
          <p:nvSpPr>
            <p:cNvPr id="68623" name="Text Box 4"/>
            <p:cNvSpPr txBox="1">
              <a:spLocks noChangeArrowheads="1"/>
            </p:cNvSpPr>
            <p:nvPr/>
          </p:nvSpPr>
          <p:spPr bwMode="auto">
            <a:xfrm>
              <a:off x="244" y="768"/>
              <a:ext cx="12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X + 1e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X</a:t>
              </a:r>
              <a:r>
                <a:rPr lang="en-US" sz="2400" b="1" baseline="30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-1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8624" name="Line 5"/>
            <p:cNvSpPr>
              <a:spLocks noChangeShapeType="1"/>
            </p:cNvSpPr>
            <p:nvPr/>
          </p:nvSpPr>
          <p:spPr bwMode="auto">
            <a:xfrm>
              <a:off x="813" y="927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89175" y="2395533"/>
            <a:ext cx="2852739" cy="461963"/>
            <a:chOff x="647" y="1152"/>
            <a:chExt cx="1797" cy="291"/>
          </a:xfrm>
        </p:grpSpPr>
        <p:sp>
          <p:nvSpPr>
            <p:cNvPr id="68621" name="Text Box 7"/>
            <p:cNvSpPr txBox="1">
              <a:spLocks noChangeArrowheads="1"/>
            </p:cNvSpPr>
            <p:nvPr/>
          </p:nvSpPr>
          <p:spPr bwMode="auto">
            <a:xfrm>
              <a:off x="647" y="1152"/>
              <a:ext cx="17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X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2HX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8622" name="Line 8"/>
            <p:cNvSpPr>
              <a:spLocks noChangeShapeType="1"/>
            </p:cNvSpPr>
            <p:nvPr/>
          </p:nvSpPr>
          <p:spPr bwMode="auto">
            <a:xfrm>
              <a:off x="1518" y="130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42910" y="3662364"/>
            <a:ext cx="417513" cy="2020888"/>
            <a:chOff x="1801" y="2293"/>
            <a:chExt cx="263" cy="1273"/>
          </a:xfrm>
        </p:grpSpPr>
        <p:sp>
          <p:nvSpPr>
            <p:cNvPr id="68619" name="Line 14"/>
            <p:cNvSpPr>
              <a:spLocks noChangeShapeType="1"/>
            </p:cNvSpPr>
            <p:nvPr/>
          </p:nvSpPr>
          <p:spPr bwMode="auto">
            <a:xfrm flipV="1">
              <a:off x="2064" y="2352"/>
              <a:ext cx="0" cy="1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Arial Narrow" pitchFamily="34" charset="0"/>
              </a:endParaRPr>
            </a:p>
          </p:txBody>
        </p:sp>
        <p:sp>
          <p:nvSpPr>
            <p:cNvPr id="68620" name="Text Box 15"/>
            <p:cNvSpPr txBox="1">
              <a:spLocks noChangeArrowheads="1"/>
            </p:cNvSpPr>
            <p:nvPr/>
          </p:nvSpPr>
          <p:spPr bwMode="auto">
            <a:xfrm rot="16200000">
              <a:off x="1281" y="2813"/>
              <a:ext cx="12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Arial Narrow" pitchFamily="34" charset="0"/>
                </a:rPr>
                <a:t>Increasing reactivity</a:t>
              </a:r>
            </a:p>
          </p:txBody>
        </p:sp>
      </p:grpSp>
      <p:pic>
        <p:nvPicPr>
          <p:cNvPr id="63510" name="Picture 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428728" y="3071810"/>
            <a:ext cx="6934200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192350" y="1785931"/>
            <a:ext cx="4094162" cy="461963"/>
            <a:chOff x="647" y="1152"/>
            <a:chExt cx="2579" cy="291"/>
          </a:xfrm>
        </p:grpSpPr>
        <p:sp>
          <p:nvSpPr>
            <p:cNvPr id="68617" name="Text Box 7"/>
            <p:cNvSpPr txBox="1">
              <a:spLocks noChangeArrowheads="1"/>
            </p:cNvSpPr>
            <p:nvPr/>
          </p:nvSpPr>
          <p:spPr bwMode="auto">
            <a:xfrm>
              <a:off x="647" y="1152"/>
              <a:ext cx="25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2F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+ 2H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l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         4HF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aq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r>
                <a:rPr lang="en-US" sz="2400" b="1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 + O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2(</a:t>
              </a:r>
              <a:r>
                <a:rPr lang="en-US" sz="2400" b="1" i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g</a:t>
              </a:r>
              <a:r>
                <a:rPr lang="en-US" sz="2400" b="1" baseline="-2500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  <a:latin typeface="Arial Narrow" pitchFamily="34" charset="0"/>
                </a:rPr>
                <a:t>)</a:t>
              </a:r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sp>
          <p:nvSpPr>
            <p:cNvPr id="68618" name="Line 8"/>
            <p:cNvSpPr>
              <a:spLocks noChangeShapeType="1"/>
            </p:cNvSpPr>
            <p:nvPr/>
          </p:nvSpPr>
          <p:spPr bwMode="auto">
            <a:xfrm>
              <a:off x="1786" y="1287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 b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7A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5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14" descr="08_20"/>
          <p:cNvPicPr>
            <a:picLocks noChangeAspect="1" noChangeArrowheads="1"/>
          </p:cNvPicPr>
          <p:nvPr/>
        </p:nvPicPr>
        <p:blipFill>
          <a:blip r:embed="rId2"/>
          <a:srcRect t="2779"/>
          <a:stretch>
            <a:fillRect/>
          </a:stretch>
        </p:blipFill>
        <p:spPr bwMode="auto">
          <a:xfrm>
            <a:off x="685800" y="806450"/>
            <a:ext cx="7772400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7A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5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444520" y="1142984"/>
            <a:ext cx="6985000" cy="17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Completely filled </a:t>
            </a:r>
            <a:r>
              <a: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ns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and </a:t>
            </a:r>
            <a:r>
              <a:rPr lang="en-US" sz="2400" b="1" i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np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subshells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Highest ionization energy of all elements.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No tendency to accept extra electrons</a:t>
            </a:r>
            <a:r>
              <a:rPr lang="en-US" sz="2800" dirty="0"/>
              <a:t>.</a:t>
            </a:r>
            <a:endParaRPr lang="en-US" sz="2800" b="1" i="1" dirty="0"/>
          </a:p>
        </p:txBody>
      </p:sp>
      <p:pic>
        <p:nvPicPr>
          <p:cNvPr id="72722" name="Picture 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142976" y="2786058"/>
            <a:ext cx="697389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8A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Elements (</a:t>
            </a:r>
            <a:r>
              <a:rPr lang="en-SG" sz="3600" b="1" kern="0" dirty="0" err="1" smtClean="0">
                <a:solidFill>
                  <a:srgbClr val="AD2399"/>
                </a:solidFill>
                <a:cs typeface="Arial" charset="0"/>
              </a:rPr>
              <a:t>ns</a:t>
            </a:r>
            <a:r>
              <a:rPr lang="en-SG" sz="3600" b="1" kern="0" baseline="30000" dirty="0" err="1" smtClean="0">
                <a:solidFill>
                  <a:srgbClr val="AD2399"/>
                </a:solidFill>
                <a:cs typeface="Arial" charset="0"/>
              </a:rPr>
              <a:t>2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np</a:t>
            </a:r>
            <a:r>
              <a:rPr lang="en-SG" sz="3600" b="1" kern="0" baseline="30000" dirty="0" err="1" smtClean="0">
                <a:solidFill>
                  <a:srgbClr val="AD2399"/>
                </a:solidFill>
                <a:ea typeface="+mj-ea"/>
                <a:cs typeface="Arial" charset="0"/>
              </a:rPr>
              <a:t>6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, n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  <a:sym typeface="Symbol"/>
              </a:rPr>
              <a:t>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85860"/>
            <a:ext cx="4838700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00034" y="4884019"/>
            <a:ext cx="84296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A number of xenon compounds 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XeF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, 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XeO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3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, 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XeO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, 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XeOF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4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 exist.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A few krypton compounds (</a:t>
            </a:r>
            <a:r>
              <a:rPr lang="en-US" sz="2400" b="1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KrF</a:t>
            </a:r>
            <a:r>
              <a:rPr lang="en-US" sz="2400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, for example) have been prepared.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Compounds of the Noble Gases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1214414" y="3071810"/>
            <a:ext cx="657225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571472" y="1214422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The metals in these two groups have similar outer electron configurations, with one electron in the outermost </a:t>
            </a:r>
            <a:r>
              <a:rPr lang="en-US" sz="2400" b="1" i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s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orbital</a:t>
            </a:r>
          </a:p>
          <a:p>
            <a:pPr algn="l">
              <a:buFont typeface="Wingdings" pitchFamily="2" charset="2"/>
              <a:buChar char="Ø"/>
            </a:pPr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</a:rPr>
              <a:t>Chemical properties are quite different due to difference in the ionization energy.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28600" y="5943600"/>
            <a:ext cx="225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Lower </a:t>
            </a:r>
            <a:r>
              <a:rPr lang="en-US" b="1" i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I</a:t>
            </a:r>
            <a:r>
              <a:rPr lang="en-US" b="1" baseline="-25000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1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</a:rPr>
              <a:t>, more reactive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V="1">
            <a:off x="304800" y="4724400"/>
            <a:ext cx="914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Comparison of Group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1A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 and </a:t>
            </a:r>
            <a:r>
              <a:rPr lang="en-SG" sz="3600" b="1" kern="0" dirty="0" err="1" smtClean="0">
                <a:solidFill>
                  <a:srgbClr val="AD2399"/>
                </a:solidFill>
                <a:ea typeface="+mj-ea"/>
                <a:cs typeface="Arial" charset="0"/>
              </a:rPr>
              <a:t>1B</a:t>
            </a:r>
            <a:endParaRPr lang="en-SG" sz="3600" b="1" kern="0" dirty="0" smtClean="0">
              <a:solidFill>
                <a:srgbClr val="AD2399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/>
      <p:bldP spid="8909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85853" y="3452834"/>
            <a:ext cx="6629399" cy="3048000"/>
            <a:chOff x="1219201" y="568325"/>
            <a:chExt cx="6629399" cy="3048000"/>
          </a:xfrm>
        </p:grpSpPr>
        <p:pic>
          <p:nvPicPr>
            <p:cNvPr id="73747" name="Picture 1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1295400" y="568325"/>
              <a:ext cx="6553200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1219201" y="2154236"/>
              <a:ext cx="1219200" cy="533400"/>
              <a:chOff x="912" y="925"/>
              <a:chExt cx="768" cy="336"/>
            </a:xfrm>
          </p:grpSpPr>
          <p:sp>
            <p:nvSpPr>
              <p:cNvPr id="73738" name="Oval 7"/>
              <p:cNvSpPr>
                <a:spLocks noChangeArrowheads="1"/>
              </p:cNvSpPr>
              <p:nvPr/>
            </p:nvSpPr>
            <p:spPr bwMode="auto">
              <a:xfrm>
                <a:off x="912" y="925"/>
                <a:ext cx="768" cy="33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739" name="Text Box 8"/>
              <p:cNvSpPr txBox="1">
                <a:spLocks noChangeArrowheads="1"/>
              </p:cNvSpPr>
              <p:nvPr/>
            </p:nvSpPr>
            <p:spPr bwMode="auto">
              <a:xfrm>
                <a:off x="1008" y="949"/>
                <a:ext cx="5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basic</a:t>
                </a:r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096000" y="2154236"/>
              <a:ext cx="1219200" cy="533400"/>
              <a:chOff x="912" y="925"/>
              <a:chExt cx="768" cy="336"/>
            </a:xfrm>
          </p:grpSpPr>
          <p:sp>
            <p:nvSpPr>
              <p:cNvPr id="73736" name="Oval 14"/>
              <p:cNvSpPr>
                <a:spLocks noChangeArrowheads="1"/>
              </p:cNvSpPr>
              <p:nvPr/>
            </p:nvSpPr>
            <p:spPr bwMode="auto">
              <a:xfrm>
                <a:off x="912" y="925"/>
                <a:ext cx="768" cy="33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737" name="Text Box 15"/>
              <p:cNvSpPr txBox="1">
                <a:spLocks noChangeArrowheads="1"/>
              </p:cNvSpPr>
              <p:nvPr/>
            </p:nvSpPr>
            <p:spPr bwMode="auto">
              <a:xfrm>
                <a:off x="988" y="949"/>
                <a:ext cx="6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acidic</a:t>
                </a:r>
              </a:p>
            </p:txBody>
          </p:sp>
        </p:grpSp>
      </p:grpSp>
      <p:pic>
        <p:nvPicPr>
          <p:cNvPr id="73748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E5"/>
              </a:clrFrom>
              <a:clrTo>
                <a:srgbClr val="FFFFE5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928662" y="1000108"/>
            <a:ext cx="7315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Properties of Oxides Across a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Basic oxides: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Na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and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MgO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are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basic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oxides,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Na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2NaOH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 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MgO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2HCl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MgCl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tabLst>
                <a:tab pos="639763" algn="l"/>
              </a:tabLst>
            </a:pP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Amphoteric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 oxide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: 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is an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amphoteric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oxide,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6HCl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2AlCl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3H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+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2NaOH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+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3H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2NaAl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(OH)</a:t>
            </a:r>
            <a:r>
              <a:rPr lang="en-US" sz="2400" b="1" baseline="-25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4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Other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amphoteric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oxides are,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ZnO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BeO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and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Bi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endParaRPr lang="en-US" sz="2400" b="1" baseline="-25000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Properties of Oxides Across a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273050" indent="-273050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Acidic oxides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: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SiO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10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and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7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are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acidic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oxides,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SiO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+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2NaOH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Na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SiO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 +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4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10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6H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4H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3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PO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4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SO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3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g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SO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4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	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Cl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7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+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H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2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O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4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) 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  </a:t>
            </a:r>
            <a:r>
              <a:rPr lang="en-US" sz="2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2HClO</a:t>
            </a:r>
            <a:r>
              <a:rPr lang="en-US" sz="2400" b="1" baseline="-25000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4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(</a:t>
            </a:r>
            <a:r>
              <a:rPr lang="en-US" sz="2400" b="1" i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aq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endParaRPr lang="en-US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Neutral oxides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:</a:t>
            </a:r>
          </a:p>
          <a:p>
            <a:pPr marL="273050" indent="-273050"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639763" algn="l"/>
              </a:tabLst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	Some oxides are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Narrow" pitchFamily="34" charset="0"/>
                <a:cs typeface="Arial" charset="0"/>
              </a:rPr>
              <a:t>neutral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, CO and NO, </a:t>
            </a:r>
            <a:b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</a:b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Do not react with water to produce acidic or basic solution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2100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Properties of Oxides Across a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143248"/>
            <a:ext cx="9144000" cy="6096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SG" sz="3600" b="1" kern="0" smtClean="0">
                <a:solidFill>
                  <a:srgbClr val="AD2399"/>
                </a:solidFill>
                <a:ea typeface="+mj-ea"/>
                <a:cs typeface="Arial" charset="0"/>
              </a:rPr>
              <a:t>Thank </a:t>
            </a:r>
            <a:r>
              <a:rPr lang="en-SG" sz="3600" b="1" kern="0" dirty="0" smtClean="0">
                <a:solidFill>
                  <a:srgbClr val="AD2399"/>
                </a:solidFill>
                <a:ea typeface="+mj-ea"/>
                <a:cs typeface="Arial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Predicted Elements were Found</a:t>
            </a:r>
          </a:p>
        </p:txBody>
      </p:sp>
      <p:pic>
        <p:nvPicPr>
          <p:cNvPr id="8198" name="Picture 4" descr="TB10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57298"/>
            <a:ext cx="7620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72262"/>
            <a:ext cx="4495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General Chemistry: Chapter </a:t>
            </a:r>
            <a:r>
              <a:rPr lang="en-US" dirty="0" smtClean="0">
                <a:latin typeface="+mn-lt"/>
              </a:rPr>
              <a:t>10    Prentice-Hall </a:t>
            </a:r>
            <a:r>
              <a:rPr lang="en-US" dirty="0">
                <a:latin typeface="+mn-lt"/>
                <a:cs typeface="Times New Roman" pitchFamily="18" charset="0"/>
              </a:rPr>
              <a:t>© 2002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416594"/>
            <a:ext cx="7429552" cy="400110"/>
          </a:xfrm>
          <a:prstGeom prst="rect">
            <a:avLst/>
          </a:prstGeom>
          <a:solidFill>
            <a:srgbClr val="AD23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</a:rPr>
              <a:t>Properties of Germanium: Predicted and Observed</a:t>
            </a:r>
            <a:endParaRPr lang="en-US" sz="2000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92100"/>
            <a:ext cx="7772400" cy="609600"/>
          </a:xfrm>
        </p:spPr>
        <p:txBody>
          <a:bodyPr/>
          <a:lstStyle/>
          <a:p>
            <a:pPr eaLnBrk="1" hangingPunct="1"/>
            <a:r>
              <a:rPr lang="de-DE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Development of the Periodic Table</a:t>
            </a:r>
            <a:endParaRPr lang="en-GB" sz="3600" b="1" dirty="0" smtClean="0">
              <a:solidFill>
                <a:srgbClr val="AD2399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most popular version of the periodic table shows the elements arranged in order of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increasing atomic number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and grouped into periods and groups</a:t>
            </a:r>
          </a:p>
          <a:p>
            <a:pPr eaLnBrk="1" hangingPunct="1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Each group contains elements with similar chemical properties</a:t>
            </a:r>
          </a:p>
          <a:p>
            <a:pPr eaLnBrk="1" hangingPunct="1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In most cases, the elements in a column also have similar electronic configuration</a:t>
            </a:r>
          </a:p>
          <a:p>
            <a:pPr eaLnBrk="1" hangingPunct="1">
              <a:spcBef>
                <a:spcPct val="0"/>
              </a:spcBef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two most important exceptions are hydrogen and helium</a:t>
            </a:r>
            <a:endParaRPr lang="en-GB" sz="24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The periodic table provides a basis for predicting general trends in a number of physical properties, including</a:t>
            </a:r>
          </a:p>
          <a:p>
            <a:pPr marL="547688" lvl="2" eaLnBrk="1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relative size of atoms and the ions they form, and</a:t>
            </a:r>
          </a:p>
          <a:p>
            <a:pPr marL="547688" lvl="2" eaLnBrk="1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–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relative ease with which atoms either gain or lose electrons.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AD2399"/>
                </a:solidFill>
                <a:latin typeface="Arial Narrow" pitchFamily="34" charset="0"/>
                <a:cs typeface="Arial" charset="0"/>
              </a:rPr>
              <a:t>These properties, such as:</a:t>
            </a:r>
          </a:p>
          <a:p>
            <a:pPr marL="547688" lvl="2" eaLnBrk="1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the size of the atoms or the ions,</a:t>
            </a:r>
          </a:p>
          <a:p>
            <a:pPr marL="547688" lvl="2" eaLnBrk="1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ionization energies,</a:t>
            </a:r>
          </a:p>
          <a:p>
            <a:pPr marL="547688" lvl="2" eaLnBrk="1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electron affinity,</a:t>
            </a:r>
          </a:p>
          <a:p>
            <a:pPr marL="547688" lvl="2" eaLnBrk="1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electronegativities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 etc. </a:t>
            </a:r>
          </a:p>
          <a:p>
            <a:pPr marL="547688" lvl="2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Arial Narrow" pitchFamily="34" charset="0"/>
                <a:cs typeface="Arial" charset="0"/>
              </a:rPr>
              <a:t>profoundly influence the chemical behavior of elements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92100"/>
            <a:ext cx="7772400" cy="609600"/>
          </a:xfrm>
        </p:spPr>
        <p:txBody>
          <a:bodyPr/>
          <a:lstStyle/>
          <a:p>
            <a:pPr eaLnBrk="1" hangingPunct="1"/>
            <a:r>
              <a:rPr lang="de-DE" sz="3600" b="1" dirty="0" smtClean="0">
                <a:solidFill>
                  <a:srgbClr val="AD2399"/>
                </a:solidFill>
                <a:latin typeface="Arial" charset="0"/>
                <a:cs typeface="Arial" charset="0"/>
              </a:rPr>
              <a:t>Development of the Periodic Table</a:t>
            </a:r>
            <a:endParaRPr lang="en-GB" sz="3600" b="1" dirty="0" smtClean="0">
              <a:solidFill>
                <a:srgbClr val="AD2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2559</Words>
  <Application>Microsoft Office PowerPoint</Application>
  <PresentationFormat>On-screen Show (4:3)</PresentationFormat>
  <Paragraphs>459</Paragraphs>
  <Slides>68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Diseño predeterminado</vt:lpstr>
      <vt:lpstr>Periodic Relationships Among the Elements  Chapter 8  Dr. Sultana Bedoura</vt:lpstr>
      <vt:lpstr>Lecture Plan</vt:lpstr>
      <vt:lpstr>Development of the Periodic Table</vt:lpstr>
      <vt:lpstr>Development of the Periodic Table</vt:lpstr>
      <vt:lpstr>Development of the Periodic Table</vt:lpstr>
      <vt:lpstr>Mendeleev’s Periodic Table</vt:lpstr>
      <vt:lpstr>Predicted Elements were Found</vt:lpstr>
      <vt:lpstr>Development of the Periodic Table</vt:lpstr>
      <vt:lpstr>Development of the Periodic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Sultana</cp:lastModifiedBy>
  <cp:revision>106</cp:revision>
  <dcterms:created xsi:type="dcterms:W3CDTF">2009-03-26T20:51:52Z</dcterms:created>
  <dcterms:modified xsi:type="dcterms:W3CDTF">2015-10-06T13:24:34Z</dcterms:modified>
</cp:coreProperties>
</file>