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3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81" r:id="rId19"/>
    <p:sldId id="282" r:id="rId20"/>
    <p:sldId id="276" r:id="rId21"/>
    <p:sldId id="277" r:id="rId22"/>
    <p:sldId id="278" r:id="rId23"/>
    <p:sldId id="280" r:id="rId24"/>
    <p:sldId id="279" r:id="rId25"/>
    <p:sldId id="283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294" r:id="rId34"/>
    <p:sldId id="295" r:id="rId35"/>
    <p:sldId id="310" r:id="rId36"/>
    <p:sldId id="311" r:id="rId37"/>
    <p:sldId id="312" r:id="rId38"/>
    <p:sldId id="300" r:id="rId39"/>
    <p:sldId id="301" r:id="rId40"/>
    <p:sldId id="302" r:id="rId41"/>
    <p:sldId id="313" r:id="rId4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42"/>
    <a:srgbClr val="660066"/>
    <a:srgbClr val="FF9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3" autoAdjust="0"/>
    <p:restoredTop sz="94652" autoAdjust="0"/>
  </p:normalViewPr>
  <p:slideViewPr>
    <p:cSldViewPr>
      <p:cViewPr varScale="1">
        <p:scale>
          <a:sx n="74" d="100"/>
          <a:sy n="74" d="100"/>
        </p:scale>
        <p:origin x="49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46E2B6EE-F168-4065-815A-4A3DD7F1A62D}" type="datetimeFigureOut">
              <a:rPr lang="en-US"/>
              <a:pPr>
                <a:defRPr/>
              </a:pPr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27340277-2D35-4093-BBE0-B2ED800CC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507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86DBBEC-C646-406C-8DFD-BA34A1DA6A15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27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>
            <a:noAutofit/>
          </a:bodyPr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0575" y="6557963"/>
            <a:ext cx="2003425" cy="22701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7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63"/>
            <a:ext cx="2927350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8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350" y="6556375"/>
            <a:ext cx="588963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D254215-8596-4F1E-BBA4-BAFF9D77310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37B96-C2ED-449C-9187-9BC5484E379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FE08F3BC-B8FB-447D-BFA5-61727D84BB0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8AC69-8715-47DC-ABBE-58E99056ED2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836C9E0-BF95-40C8-8058-2F490AA4AA0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8EF8C-2E70-4981-BF75-2C2A65C8476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E561A-50F1-47C5-9E5B-FE439DCBDDA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4EDAB-3FD4-4D95-B896-6E27CEC001B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001ED-AD53-4A84-BCFF-C57753DE2C2E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81E69-A261-4BCC-895B-74DC07834C6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59445A5-B8D1-449B-AD8B-ADEEAA30FB2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457200" y="1609725"/>
            <a:ext cx="7239000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6563" y="6557963"/>
            <a:ext cx="2001837" cy="22701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575" y="6556375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 smtClean="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E790E144-9395-4843-A4C0-6BA22FFACDB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4" r:id="rId2"/>
    <p:sldLayoutId id="2147483792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3" r:id="rId9"/>
    <p:sldLayoutId id="2147483790" r:id="rId10"/>
    <p:sldLayoutId id="214748379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800" b="1" kern="1200" cap="all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fontAlgn="base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fontAlgn="base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fontAlgn="base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fontAlgn="base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1"/>
                </a:solidFill>
                <a:latin typeface="Arial" charset="0"/>
              </a:rPr>
              <a:t>Chemical Bonding I:</a:t>
            </a:r>
            <a:br>
              <a:rPr lang="en-US" sz="320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Arial" charset="0"/>
              </a:rPr>
              <a:t>Basic Concepts</a:t>
            </a:r>
            <a:endParaRPr lang="es-ES" sz="3200" dirty="0">
              <a:solidFill>
                <a:schemeClr val="tx1"/>
              </a:solidFill>
            </a:endParaRPr>
          </a:p>
        </p:txBody>
      </p:sp>
      <p:sp>
        <p:nvSpPr>
          <p:cNvPr id="6147" name="Rectangle 37"/>
          <p:cNvSpPr>
            <a:spLocks noGrp="1" noChangeArrowheads="1"/>
          </p:cNvSpPr>
          <p:nvPr>
            <p:ph type="subTitle" idx="1"/>
          </p:nvPr>
        </p:nvSpPr>
        <p:spPr>
          <a:xfrm>
            <a:off x="3357563" y="2071688"/>
            <a:ext cx="5114925" cy="1101725"/>
          </a:xfrm>
        </p:spPr>
        <p:txBody>
          <a:bodyPr/>
          <a:lstStyle/>
          <a:p>
            <a:r>
              <a:rPr lang="en-US" b="1" i="1" smtClean="0">
                <a:solidFill>
                  <a:srgbClr val="FFC000"/>
                </a:solidFill>
              </a:rPr>
              <a:t>Chapter 9</a:t>
            </a:r>
          </a:p>
          <a:p>
            <a:endParaRPr lang="en-US" b="1" i="1" smtClean="0">
              <a:solidFill>
                <a:srgbClr val="FF9900"/>
              </a:solidFill>
            </a:endParaRPr>
          </a:p>
          <a:p>
            <a:endParaRPr lang="en-US" b="1" i="1" smtClean="0">
              <a:solidFill>
                <a:srgbClr val="FF9900"/>
              </a:solidFill>
            </a:endParaRPr>
          </a:p>
          <a:p>
            <a:endParaRPr lang="en-US" b="1" i="1" smtClean="0">
              <a:solidFill>
                <a:srgbClr val="FF99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57750" y="5786438"/>
            <a:ext cx="239077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Dr. Sultana </a:t>
            </a:r>
            <a:r>
              <a:rPr lang="en-US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Bedoura</a:t>
            </a:r>
            <a:endParaRPr lang="en-US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42" name="Rectangle 14"/>
          <p:cNvSpPr>
            <a:spLocks noGrp="1" noChangeArrowheads="1"/>
          </p:cNvSpPr>
          <p:nvPr>
            <p:ph type="title"/>
          </p:nvPr>
        </p:nvSpPr>
        <p:spPr>
          <a:xfrm>
            <a:off x="428596" y="0"/>
            <a:ext cx="7239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The Ionic Bond</a:t>
            </a:r>
            <a:endParaRPr lang="en-US" sz="4000" dirty="0"/>
          </a:p>
        </p:txBody>
      </p:sp>
      <p:sp>
        <p:nvSpPr>
          <p:cNvPr id="15363" name="Rectangle 15"/>
          <p:cNvSpPr>
            <a:spLocks noGrp="1" noChangeArrowheads="1"/>
          </p:cNvSpPr>
          <p:nvPr>
            <p:ph idx="1"/>
          </p:nvPr>
        </p:nvSpPr>
        <p:spPr>
          <a:xfrm>
            <a:off x="457200" y="1357313"/>
            <a:ext cx="7758113" cy="5500687"/>
          </a:xfrm>
        </p:spPr>
        <p:txBody>
          <a:bodyPr/>
          <a:lstStyle/>
          <a:p>
            <a:r>
              <a:rPr lang="en-US" sz="2400" b="1" smtClean="0">
                <a:solidFill>
                  <a:srgbClr val="7030A0"/>
                </a:solidFill>
                <a:latin typeface="Arial Narrow" pitchFamily="34" charset="0"/>
              </a:rPr>
              <a:t>LiF: An ionic compound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250950" y="2278063"/>
            <a:ext cx="466725" cy="457200"/>
            <a:chOff x="896" y="1177"/>
            <a:chExt cx="294" cy="288"/>
          </a:xfrm>
        </p:grpSpPr>
        <p:sp>
          <p:nvSpPr>
            <p:cNvPr id="15477" name="Text Box 4"/>
            <p:cNvSpPr txBox="1">
              <a:spLocks noChangeArrowheads="1"/>
            </p:cNvSpPr>
            <p:nvPr/>
          </p:nvSpPr>
          <p:spPr bwMode="auto">
            <a:xfrm>
              <a:off x="924" y="1177"/>
              <a:ext cx="2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Li</a:t>
              </a:r>
            </a:p>
          </p:txBody>
        </p:sp>
        <p:sp>
          <p:nvSpPr>
            <p:cNvPr id="15478" name="Oval 7"/>
            <p:cNvSpPr>
              <a:spLocks noChangeArrowheads="1"/>
            </p:cNvSpPr>
            <p:nvPr/>
          </p:nvSpPr>
          <p:spPr bwMode="auto">
            <a:xfrm>
              <a:off x="896" y="126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1684338" y="2263775"/>
            <a:ext cx="849312" cy="471488"/>
            <a:chOff x="1233" y="432"/>
            <a:chExt cx="535" cy="297"/>
          </a:xfrm>
        </p:grpSpPr>
        <p:sp>
          <p:nvSpPr>
            <p:cNvPr id="15464" name="Text Box 15"/>
            <p:cNvSpPr txBox="1">
              <a:spLocks noChangeArrowheads="1"/>
            </p:cNvSpPr>
            <p:nvPr/>
          </p:nvSpPr>
          <p:spPr bwMode="auto">
            <a:xfrm>
              <a:off x="1233" y="43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grpSp>
          <p:nvGrpSpPr>
            <p:cNvPr id="15465" name="Group 32"/>
            <p:cNvGrpSpPr>
              <a:grpSpLocks/>
            </p:cNvGrpSpPr>
            <p:nvPr/>
          </p:nvGrpSpPr>
          <p:grpSpPr bwMode="auto">
            <a:xfrm>
              <a:off x="1488" y="432"/>
              <a:ext cx="280" cy="297"/>
              <a:chOff x="1440" y="2320"/>
              <a:chExt cx="280" cy="297"/>
            </a:xfrm>
          </p:grpSpPr>
          <p:sp>
            <p:nvSpPr>
              <p:cNvPr id="15466" name="Text Box 5"/>
              <p:cNvSpPr txBox="1">
                <a:spLocks noChangeArrowheads="1"/>
              </p:cNvSpPr>
              <p:nvPr/>
            </p:nvSpPr>
            <p:spPr bwMode="auto">
              <a:xfrm>
                <a:off x="1468" y="2329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grpSp>
            <p:nvGrpSpPr>
              <p:cNvPr id="15467" name="Group 16"/>
              <p:cNvGrpSpPr>
                <a:grpSpLocks/>
              </p:cNvGrpSpPr>
              <p:nvPr/>
            </p:nvGrpSpPr>
            <p:grpSpPr bwMode="auto">
              <a:xfrm>
                <a:off x="1440" y="2400"/>
                <a:ext cx="48" cy="144"/>
                <a:chOff x="1440" y="2400"/>
                <a:chExt cx="48" cy="144"/>
              </a:xfrm>
            </p:grpSpPr>
            <p:sp>
              <p:nvSpPr>
                <p:cNvPr id="15475" name="Oval 8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5476" name="Oval 9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15468" name="Oval 10"/>
              <p:cNvSpPr>
                <a:spLocks noChangeArrowheads="1"/>
              </p:cNvSpPr>
              <p:nvPr/>
            </p:nvSpPr>
            <p:spPr bwMode="auto">
              <a:xfrm>
                <a:off x="1672" y="24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15469" name="Group 20"/>
              <p:cNvGrpSpPr>
                <a:grpSpLocks/>
              </p:cNvGrpSpPr>
              <p:nvPr/>
            </p:nvGrpSpPr>
            <p:grpSpPr bwMode="auto">
              <a:xfrm rot="5400000">
                <a:off x="1552" y="2272"/>
                <a:ext cx="48" cy="144"/>
                <a:chOff x="1440" y="2400"/>
                <a:chExt cx="48" cy="144"/>
              </a:xfrm>
            </p:grpSpPr>
            <p:sp>
              <p:nvSpPr>
                <p:cNvPr id="15473" name="Oval 21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5474" name="Oval 22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5470" name="Group 23"/>
              <p:cNvGrpSpPr>
                <a:grpSpLocks/>
              </p:cNvGrpSpPr>
              <p:nvPr/>
            </p:nvGrpSpPr>
            <p:grpSpPr bwMode="auto">
              <a:xfrm rot="5400000">
                <a:off x="1552" y="2520"/>
                <a:ext cx="48" cy="144"/>
                <a:chOff x="1440" y="2400"/>
                <a:chExt cx="48" cy="144"/>
              </a:xfrm>
            </p:grpSpPr>
            <p:sp>
              <p:nvSpPr>
                <p:cNvPr id="15471" name="Oval 24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5472" name="Oval 25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8" name="Group 131"/>
          <p:cNvGrpSpPr>
            <a:grpSpLocks/>
          </p:cNvGrpSpPr>
          <p:nvPr/>
        </p:nvGrpSpPr>
        <p:grpSpPr bwMode="auto">
          <a:xfrm>
            <a:off x="2698750" y="2214563"/>
            <a:ext cx="1866900" cy="596900"/>
            <a:chOff x="2712" y="488"/>
            <a:chExt cx="1176" cy="376"/>
          </a:xfrm>
        </p:grpSpPr>
        <p:sp>
          <p:nvSpPr>
            <p:cNvPr id="15447" name="Text Box 6"/>
            <p:cNvSpPr txBox="1">
              <a:spLocks noChangeArrowheads="1"/>
            </p:cNvSpPr>
            <p:nvPr/>
          </p:nvSpPr>
          <p:spPr bwMode="auto">
            <a:xfrm>
              <a:off x="3144" y="567"/>
              <a:ext cx="3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Li</a:t>
              </a:r>
              <a:r>
                <a:rPr lang="en-US" baseline="30000"/>
                <a:t>+</a:t>
              </a:r>
              <a:endParaRPr lang="en-US"/>
            </a:p>
          </p:txBody>
        </p:sp>
        <p:sp>
          <p:nvSpPr>
            <p:cNvPr id="15448" name="Line 34"/>
            <p:cNvSpPr>
              <a:spLocks noChangeShapeType="1"/>
            </p:cNvSpPr>
            <p:nvPr/>
          </p:nvSpPr>
          <p:spPr bwMode="auto">
            <a:xfrm>
              <a:off x="2712" y="711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449" name="Group 50"/>
            <p:cNvGrpSpPr>
              <a:grpSpLocks/>
            </p:cNvGrpSpPr>
            <p:nvPr/>
          </p:nvGrpSpPr>
          <p:grpSpPr bwMode="auto">
            <a:xfrm>
              <a:off x="3448" y="488"/>
              <a:ext cx="440" cy="376"/>
              <a:chOff x="2856" y="353"/>
              <a:chExt cx="440" cy="376"/>
            </a:xfrm>
          </p:grpSpPr>
          <p:sp>
            <p:nvSpPr>
              <p:cNvPr id="15450" name="Oval 11"/>
              <p:cNvSpPr>
                <a:spLocks noChangeArrowheads="1"/>
              </p:cNvSpPr>
              <p:nvPr/>
            </p:nvSpPr>
            <p:spPr bwMode="auto">
              <a:xfrm>
                <a:off x="3088" y="60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15451" name="Group 36"/>
              <p:cNvGrpSpPr>
                <a:grpSpLocks/>
              </p:cNvGrpSpPr>
              <p:nvPr/>
            </p:nvGrpSpPr>
            <p:grpSpPr bwMode="auto">
              <a:xfrm>
                <a:off x="2856" y="432"/>
                <a:ext cx="280" cy="297"/>
                <a:chOff x="1440" y="2320"/>
                <a:chExt cx="280" cy="297"/>
              </a:xfrm>
            </p:grpSpPr>
            <p:sp>
              <p:nvSpPr>
                <p:cNvPr id="15453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468" y="2329"/>
                  <a:ext cx="23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F</a:t>
                  </a:r>
                </a:p>
              </p:txBody>
            </p:sp>
            <p:grpSp>
              <p:nvGrpSpPr>
                <p:cNvPr id="15454" name="Group 38"/>
                <p:cNvGrpSpPr>
                  <a:grpSpLocks/>
                </p:cNvGrpSpPr>
                <p:nvPr/>
              </p:nvGrpSpPr>
              <p:grpSpPr bwMode="auto">
                <a:xfrm>
                  <a:off x="1440" y="2400"/>
                  <a:ext cx="48" cy="144"/>
                  <a:chOff x="1440" y="2400"/>
                  <a:chExt cx="48" cy="144"/>
                </a:xfrm>
              </p:grpSpPr>
              <p:sp>
                <p:nvSpPr>
                  <p:cNvPr id="15462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0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5463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96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15455" name="Oval 41"/>
                <p:cNvSpPr>
                  <a:spLocks noChangeArrowheads="1"/>
                </p:cNvSpPr>
                <p:nvPr/>
              </p:nvSpPr>
              <p:spPr bwMode="auto">
                <a:xfrm>
                  <a:off x="1672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grpSp>
              <p:nvGrpSpPr>
                <p:cNvPr id="15456" name="Group 42"/>
                <p:cNvGrpSpPr>
                  <a:grpSpLocks/>
                </p:cNvGrpSpPr>
                <p:nvPr/>
              </p:nvGrpSpPr>
              <p:grpSpPr bwMode="auto">
                <a:xfrm rot="5400000">
                  <a:off x="1552" y="2272"/>
                  <a:ext cx="48" cy="144"/>
                  <a:chOff x="1440" y="2400"/>
                  <a:chExt cx="48" cy="144"/>
                </a:xfrm>
              </p:grpSpPr>
              <p:sp>
                <p:nvSpPr>
                  <p:cNvPr id="15460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0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5461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96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5457" name="Group 45"/>
                <p:cNvGrpSpPr>
                  <a:grpSpLocks/>
                </p:cNvGrpSpPr>
                <p:nvPr/>
              </p:nvGrpSpPr>
              <p:grpSpPr bwMode="auto">
                <a:xfrm rot="5400000">
                  <a:off x="1552" y="2520"/>
                  <a:ext cx="48" cy="144"/>
                  <a:chOff x="1440" y="2400"/>
                  <a:chExt cx="48" cy="144"/>
                </a:xfrm>
              </p:grpSpPr>
              <p:sp>
                <p:nvSpPr>
                  <p:cNvPr id="15458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0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5459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96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</p:grpSp>
          <p:sp>
            <p:nvSpPr>
              <p:cNvPr id="15452" name="Text Box 49"/>
              <p:cNvSpPr txBox="1">
                <a:spLocks noChangeArrowheads="1"/>
              </p:cNvSpPr>
              <p:nvPr/>
            </p:nvSpPr>
            <p:spPr bwMode="auto">
              <a:xfrm>
                <a:off x="3105" y="353"/>
                <a:ext cx="19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-</a:t>
                </a:r>
              </a:p>
            </p:txBody>
          </p:sp>
        </p:grpSp>
      </p:grpSp>
      <p:sp>
        <p:nvSpPr>
          <p:cNvPr id="43" name="Text Box 54"/>
          <p:cNvSpPr txBox="1">
            <a:spLocks noChangeArrowheads="1"/>
          </p:cNvSpPr>
          <p:nvPr/>
        </p:nvSpPr>
        <p:spPr bwMode="auto">
          <a:xfrm>
            <a:off x="844550" y="2887663"/>
            <a:ext cx="1054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1s</a:t>
            </a:r>
            <a:r>
              <a:rPr lang="en-US" baseline="30000"/>
              <a:t>2</a:t>
            </a:r>
            <a:r>
              <a:rPr lang="en-US"/>
              <a:t>2s</a:t>
            </a:r>
            <a:r>
              <a:rPr lang="en-US" baseline="30000"/>
              <a:t>1</a:t>
            </a:r>
            <a:endParaRPr lang="en-US"/>
          </a:p>
        </p:txBody>
      </p:sp>
      <p:sp>
        <p:nvSpPr>
          <p:cNvPr id="44" name="Text Box 55"/>
          <p:cNvSpPr txBox="1">
            <a:spLocks noChangeArrowheads="1"/>
          </p:cNvSpPr>
          <p:nvPr/>
        </p:nvSpPr>
        <p:spPr bwMode="auto">
          <a:xfrm>
            <a:off x="1581150" y="2887663"/>
            <a:ext cx="1506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1s</a:t>
            </a:r>
            <a:r>
              <a:rPr lang="en-US" baseline="30000"/>
              <a:t>2</a:t>
            </a:r>
            <a:r>
              <a:rPr lang="en-US"/>
              <a:t>2s</a:t>
            </a:r>
            <a:r>
              <a:rPr lang="en-US" baseline="30000"/>
              <a:t>2</a:t>
            </a:r>
            <a:r>
              <a:rPr lang="en-US"/>
              <a:t>2p</a:t>
            </a:r>
            <a:r>
              <a:rPr lang="en-US" baseline="30000"/>
              <a:t>5</a:t>
            </a:r>
          </a:p>
        </p:txBody>
      </p:sp>
      <p:sp>
        <p:nvSpPr>
          <p:cNvPr id="45" name="Text Box 56"/>
          <p:cNvSpPr txBox="1">
            <a:spLocks noChangeArrowheads="1"/>
          </p:cNvSpPr>
          <p:nvPr/>
        </p:nvSpPr>
        <p:spPr bwMode="auto">
          <a:xfrm>
            <a:off x="3324225" y="2887663"/>
            <a:ext cx="619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1s</a:t>
            </a:r>
            <a:r>
              <a:rPr lang="en-US" baseline="30000"/>
              <a:t>2</a:t>
            </a:r>
            <a:endParaRPr lang="en-US"/>
          </a:p>
        </p:txBody>
      </p:sp>
      <p:sp>
        <p:nvSpPr>
          <p:cNvPr id="46" name="Text Box 57"/>
          <p:cNvSpPr txBox="1">
            <a:spLocks noChangeArrowheads="1"/>
          </p:cNvSpPr>
          <p:nvPr/>
        </p:nvSpPr>
        <p:spPr bwMode="auto">
          <a:xfrm>
            <a:off x="3422650" y="2887663"/>
            <a:ext cx="1506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1s</a:t>
            </a:r>
            <a:r>
              <a:rPr lang="en-US" baseline="30000"/>
              <a:t>2</a:t>
            </a:r>
            <a:r>
              <a:rPr lang="en-US"/>
              <a:t>2s</a:t>
            </a:r>
            <a:r>
              <a:rPr lang="en-US" baseline="30000"/>
              <a:t>2</a:t>
            </a:r>
            <a:r>
              <a:rPr lang="en-US"/>
              <a:t>2p</a:t>
            </a:r>
            <a:r>
              <a:rPr lang="en-US" baseline="30000"/>
              <a:t>6</a:t>
            </a:r>
            <a:endParaRPr lang="en-US"/>
          </a:p>
        </p:txBody>
      </p:sp>
      <p:sp>
        <p:nvSpPr>
          <p:cNvPr id="47" name="Text Box 58"/>
          <p:cNvSpPr txBox="1">
            <a:spLocks noChangeArrowheads="1"/>
          </p:cNvSpPr>
          <p:nvPr/>
        </p:nvSpPr>
        <p:spPr bwMode="auto">
          <a:xfrm>
            <a:off x="3257550" y="2887663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[He]</a:t>
            </a:r>
          </a:p>
        </p:txBody>
      </p:sp>
      <p:sp>
        <p:nvSpPr>
          <p:cNvPr id="48" name="Text Box 59"/>
          <p:cNvSpPr txBox="1">
            <a:spLocks noChangeArrowheads="1"/>
          </p:cNvSpPr>
          <p:nvPr/>
        </p:nvSpPr>
        <p:spPr bwMode="auto">
          <a:xfrm>
            <a:off x="3721100" y="2887663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[Ne]</a:t>
            </a:r>
          </a:p>
        </p:txBody>
      </p:sp>
      <p:grpSp>
        <p:nvGrpSpPr>
          <p:cNvPr id="25" name="Group 82"/>
          <p:cNvGrpSpPr>
            <a:grpSpLocks/>
          </p:cNvGrpSpPr>
          <p:nvPr/>
        </p:nvGrpSpPr>
        <p:grpSpPr bwMode="auto">
          <a:xfrm>
            <a:off x="2127250" y="3603625"/>
            <a:ext cx="2667000" cy="579438"/>
            <a:chOff x="2352" y="1267"/>
            <a:chExt cx="1680" cy="365"/>
          </a:xfrm>
        </p:grpSpPr>
        <p:grpSp>
          <p:nvGrpSpPr>
            <p:cNvPr id="15442" name="Group 60"/>
            <p:cNvGrpSpPr>
              <a:grpSpLocks/>
            </p:cNvGrpSpPr>
            <p:nvPr/>
          </p:nvGrpSpPr>
          <p:grpSpPr bwMode="auto">
            <a:xfrm>
              <a:off x="2352" y="1339"/>
              <a:ext cx="294" cy="288"/>
              <a:chOff x="896" y="1177"/>
              <a:chExt cx="294" cy="288"/>
            </a:xfrm>
          </p:grpSpPr>
          <p:sp>
            <p:nvSpPr>
              <p:cNvPr id="15445" name="Text Box 61"/>
              <p:cNvSpPr txBox="1">
                <a:spLocks noChangeArrowheads="1"/>
              </p:cNvSpPr>
              <p:nvPr/>
            </p:nvSpPr>
            <p:spPr bwMode="auto">
              <a:xfrm>
                <a:off x="924" y="1177"/>
                <a:ext cx="26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Li</a:t>
                </a:r>
              </a:p>
            </p:txBody>
          </p:sp>
          <p:sp>
            <p:nvSpPr>
              <p:cNvPr id="15446" name="Oval 62"/>
              <p:cNvSpPr>
                <a:spLocks noChangeArrowheads="1"/>
              </p:cNvSpPr>
              <p:nvPr/>
            </p:nvSpPr>
            <p:spPr bwMode="auto">
              <a:xfrm>
                <a:off x="896" y="12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5443" name="Line 63"/>
            <p:cNvSpPr>
              <a:spLocks noChangeShapeType="1"/>
            </p:cNvSpPr>
            <p:nvPr/>
          </p:nvSpPr>
          <p:spPr bwMode="auto">
            <a:xfrm>
              <a:off x="2712" y="1491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44" name="Text Box 64"/>
            <p:cNvSpPr txBox="1">
              <a:spLocks noChangeArrowheads="1"/>
            </p:cNvSpPr>
            <p:nvPr/>
          </p:nvSpPr>
          <p:spPr bwMode="auto">
            <a:xfrm>
              <a:off x="3204" y="1267"/>
              <a:ext cx="8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Li</a:t>
              </a:r>
              <a:r>
                <a:rPr lang="en-US" baseline="30000"/>
                <a:t>+</a:t>
              </a:r>
              <a:r>
                <a:rPr lang="en-US"/>
                <a:t>  +  e</a:t>
              </a:r>
              <a:r>
                <a:rPr lang="en-US" sz="3200" baseline="30000"/>
                <a:t>-</a:t>
              </a:r>
              <a:endParaRPr lang="en-US" sz="3200"/>
            </a:p>
          </p:txBody>
        </p:sp>
      </p:grpSp>
      <p:grpSp>
        <p:nvGrpSpPr>
          <p:cNvPr id="30" name="Group 132"/>
          <p:cNvGrpSpPr>
            <a:grpSpLocks/>
          </p:cNvGrpSpPr>
          <p:nvPr/>
        </p:nvGrpSpPr>
        <p:grpSpPr bwMode="auto">
          <a:xfrm>
            <a:off x="1246188" y="4348163"/>
            <a:ext cx="2887662" cy="596900"/>
            <a:chOff x="1797" y="1592"/>
            <a:chExt cx="1819" cy="376"/>
          </a:xfrm>
        </p:grpSpPr>
        <p:grpSp>
          <p:nvGrpSpPr>
            <p:cNvPr id="15412" name="Group 80"/>
            <p:cNvGrpSpPr>
              <a:grpSpLocks/>
            </p:cNvGrpSpPr>
            <p:nvPr/>
          </p:nvGrpSpPr>
          <p:grpSpPr bwMode="auto">
            <a:xfrm>
              <a:off x="1797" y="1671"/>
              <a:ext cx="859" cy="297"/>
              <a:chOff x="1248" y="1671"/>
              <a:chExt cx="859" cy="297"/>
            </a:xfrm>
          </p:grpSpPr>
          <p:sp>
            <p:nvSpPr>
              <p:cNvPr id="15429" name="Text Box 67"/>
              <p:cNvSpPr txBox="1">
                <a:spLocks noChangeArrowheads="1"/>
              </p:cNvSpPr>
              <p:nvPr/>
            </p:nvSpPr>
            <p:spPr bwMode="auto">
              <a:xfrm>
                <a:off x="1248" y="1671"/>
                <a:ext cx="49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e</a:t>
                </a:r>
                <a:r>
                  <a:rPr lang="en-US" sz="3200" baseline="30000"/>
                  <a:t>-</a:t>
                </a:r>
                <a:r>
                  <a:rPr lang="en-US"/>
                  <a:t>  +</a:t>
                </a:r>
              </a:p>
            </p:txBody>
          </p:sp>
          <p:grpSp>
            <p:nvGrpSpPr>
              <p:cNvPr id="15430" name="Group 73"/>
              <p:cNvGrpSpPr>
                <a:grpSpLocks/>
              </p:cNvGrpSpPr>
              <p:nvPr/>
            </p:nvGrpSpPr>
            <p:grpSpPr bwMode="auto">
              <a:xfrm>
                <a:off x="1827" y="1671"/>
                <a:ext cx="280" cy="297"/>
                <a:chOff x="1440" y="2320"/>
                <a:chExt cx="280" cy="297"/>
              </a:xfrm>
            </p:grpSpPr>
            <p:sp>
              <p:nvSpPr>
                <p:cNvPr id="15431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1468" y="2329"/>
                  <a:ext cx="23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F</a:t>
                  </a:r>
                </a:p>
              </p:txBody>
            </p:sp>
            <p:grpSp>
              <p:nvGrpSpPr>
                <p:cNvPr id="15432" name="Group 75"/>
                <p:cNvGrpSpPr>
                  <a:grpSpLocks/>
                </p:cNvGrpSpPr>
                <p:nvPr/>
              </p:nvGrpSpPr>
              <p:grpSpPr bwMode="auto">
                <a:xfrm>
                  <a:off x="1440" y="2400"/>
                  <a:ext cx="48" cy="144"/>
                  <a:chOff x="1440" y="2400"/>
                  <a:chExt cx="48" cy="144"/>
                </a:xfrm>
              </p:grpSpPr>
              <p:sp>
                <p:nvSpPr>
                  <p:cNvPr id="15440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0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5441" name="Oval 72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96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15433" name="Oval 73"/>
                <p:cNvSpPr>
                  <a:spLocks noChangeArrowheads="1"/>
                </p:cNvSpPr>
                <p:nvPr/>
              </p:nvSpPr>
              <p:spPr bwMode="auto">
                <a:xfrm>
                  <a:off x="1672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grpSp>
              <p:nvGrpSpPr>
                <p:cNvPr id="15434" name="Group 74"/>
                <p:cNvGrpSpPr>
                  <a:grpSpLocks/>
                </p:cNvGrpSpPr>
                <p:nvPr/>
              </p:nvGrpSpPr>
              <p:grpSpPr bwMode="auto">
                <a:xfrm rot="5400000">
                  <a:off x="1552" y="2272"/>
                  <a:ext cx="48" cy="144"/>
                  <a:chOff x="1440" y="2400"/>
                  <a:chExt cx="48" cy="144"/>
                </a:xfrm>
              </p:grpSpPr>
              <p:sp>
                <p:nvSpPr>
                  <p:cNvPr id="15438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0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5439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96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5435" name="Group 77"/>
                <p:cNvGrpSpPr>
                  <a:grpSpLocks/>
                </p:cNvGrpSpPr>
                <p:nvPr/>
              </p:nvGrpSpPr>
              <p:grpSpPr bwMode="auto">
                <a:xfrm rot="5400000">
                  <a:off x="1552" y="2520"/>
                  <a:ext cx="48" cy="144"/>
                  <a:chOff x="1440" y="2400"/>
                  <a:chExt cx="48" cy="144"/>
                </a:xfrm>
              </p:grpSpPr>
              <p:sp>
                <p:nvSpPr>
                  <p:cNvPr id="15436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0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5437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96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</p:grpSp>
        </p:grpSp>
        <p:sp>
          <p:nvSpPr>
            <p:cNvPr id="15413" name="Line 81"/>
            <p:cNvSpPr>
              <a:spLocks noChangeShapeType="1"/>
            </p:cNvSpPr>
            <p:nvPr/>
          </p:nvSpPr>
          <p:spPr bwMode="auto">
            <a:xfrm>
              <a:off x="2720" y="1832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414" name="Group 83"/>
            <p:cNvGrpSpPr>
              <a:grpSpLocks/>
            </p:cNvGrpSpPr>
            <p:nvPr/>
          </p:nvGrpSpPr>
          <p:grpSpPr bwMode="auto">
            <a:xfrm>
              <a:off x="3176" y="1592"/>
              <a:ext cx="440" cy="376"/>
              <a:chOff x="2856" y="353"/>
              <a:chExt cx="440" cy="376"/>
            </a:xfrm>
          </p:grpSpPr>
          <p:sp>
            <p:nvSpPr>
              <p:cNvPr id="15415" name="Oval 84"/>
              <p:cNvSpPr>
                <a:spLocks noChangeArrowheads="1"/>
              </p:cNvSpPr>
              <p:nvPr/>
            </p:nvSpPr>
            <p:spPr bwMode="auto">
              <a:xfrm>
                <a:off x="3088" y="60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15416" name="Group 85"/>
              <p:cNvGrpSpPr>
                <a:grpSpLocks/>
              </p:cNvGrpSpPr>
              <p:nvPr/>
            </p:nvGrpSpPr>
            <p:grpSpPr bwMode="auto">
              <a:xfrm>
                <a:off x="2856" y="432"/>
                <a:ext cx="280" cy="297"/>
                <a:chOff x="1440" y="2320"/>
                <a:chExt cx="280" cy="297"/>
              </a:xfrm>
            </p:grpSpPr>
            <p:sp>
              <p:nvSpPr>
                <p:cNvPr id="15418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1468" y="2329"/>
                  <a:ext cx="23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F</a:t>
                  </a:r>
                </a:p>
              </p:txBody>
            </p:sp>
            <p:grpSp>
              <p:nvGrpSpPr>
                <p:cNvPr id="15419" name="Group 87"/>
                <p:cNvGrpSpPr>
                  <a:grpSpLocks/>
                </p:cNvGrpSpPr>
                <p:nvPr/>
              </p:nvGrpSpPr>
              <p:grpSpPr bwMode="auto">
                <a:xfrm>
                  <a:off x="1440" y="2400"/>
                  <a:ext cx="48" cy="144"/>
                  <a:chOff x="1440" y="2400"/>
                  <a:chExt cx="48" cy="144"/>
                </a:xfrm>
              </p:grpSpPr>
              <p:sp>
                <p:nvSpPr>
                  <p:cNvPr id="15427" name="Oval 88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0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5428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96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15420" name="Oval 90"/>
                <p:cNvSpPr>
                  <a:spLocks noChangeArrowheads="1"/>
                </p:cNvSpPr>
                <p:nvPr/>
              </p:nvSpPr>
              <p:spPr bwMode="auto">
                <a:xfrm>
                  <a:off x="1672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grpSp>
              <p:nvGrpSpPr>
                <p:cNvPr id="15421" name="Group 91"/>
                <p:cNvGrpSpPr>
                  <a:grpSpLocks/>
                </p:cNvGrpSpPr>
                <p:nvPr/>
              </p:nvGrpSpPr>
              <p:grpSpPr bwMode="auto">
                <a:xfrm rot="5400000">
                  <a:off x="1552" y="2272"/>
                  <a:ext cx="48" cy="144"/>
                  <a:chOff x="1440" y="2400"/>
                  <a:chExt cx="48" cy="144"/>
                </a:xfrm>
              </p:grpSpPr>
              <p:sp>
                <p:nvSpPr>
                  <p:cNvPr id="15425" name="Oval 92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0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5426" name="Oval 93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96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5422" name="Group 94"/>
                <p:cNvGrpSpPr>
                  <a:grpSpLocks/>
                </p:cNvGrpSpPr>
                <p:nvPr/>
              </p:nvGrpSpPr>
              <p:grpSpPr bwMode="auto">
                <a:xfrm rot="5400000">
                  <a:off x="1552" y="2520"/>
                  <a:ext cx="48" cy="144"/>
                  <a:chOff x="1440" y="2400"/>
                  <a:chExt cx="48" cy="144"/>
                </a:xfrm>
              </p:grpSpPr>
              <p:sp>
                <p:nvSpPr>
                  <p:cNvPr id="15423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0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5424" name="Oval 96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96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</p:grpSp>
          <p:sp>
            <p:nvSpPr>
              <p:cNvPr id="15417" name="Text Box 97"/>
              <p:cNvSpPr txBox="1">
                <a:spLocks noChangeArrowheads="1"/>
              </p:cNvSpPr>
              <p:nvPr/>
            </p:nvSpPr>
            <p:spPr bwMode="auto">
              <a:xfrm>
                <a:off x="3105" y="353"/>
                <a:ext cx="19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-</a:t>
                </a:r>
              </a:p>
            </p:txBody>
          </p:sp>
        </p:grpSp>
      </p:grpSp>
      <p:grpSp>
        <p:nvGrpSpPr>
          <p:cNvPr id="73738" name="Group 133"/>
          <p:cNvGrpSpPr>
            <a:grpSpLocks/>
          </p:cNvGrpSpPr>
          <p:nvPr/>
        </p:nvGrpSpPr>
        <p:grpSpPr bwMode="auto">
          <a:xfrm>
            <a:off x="1149350" y="5173663"/>
            <a:ext cx="3492500" cy="609600"/>
            <a:chOff x="1736" y="1976"/>
            <a:chExt cx="2200" cy="384"/>
          </a:xfrm>
        </p:grpSpPr>
        <p:sp>
          <p:nvSpPr>
            <p:cNvPr id="15379" name="Line 98"/>
            <p:cNvSpPr>
              <a:spLocks noChangeShapeType="1"/>
            </p:cNvSpPr>
            <p:nvPr/>
          </p:nvSpPr>
          <p:spPr bwMode="auto">
            <a:xfrm>
              <a:off x="2720" y="2208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380" name="Group 99"/>
            <p:cNvGrpSpPr>
              <a:grpSpLocks/>
            </p:cNvGrpSpPr>
            <p:nvPr/>
          </p:nvGrpSpPr>
          <p:grpSpPr bwMode="auto">
            <a:xfrm>
              <a:off x="2376" y="1976"/>
              <a:ext cx="440" cy="376"/>
              <a:chOff x="2856" y="353"/>
              <a:chExt cx="440" cy="376"/>
            </a:xfrm>
          </p:grpSpPr>
          <p:sp>
            <p:nvSpPr>
              <p:cNvPr id="15398" name="Oval 100"/>
              <p:cNvSpPr>
                <a:spLocks noChangeArrowheads="1"/>
              </p:cNvSpPr>
              <p:nvPr/>
            </p:nvSpPr>
            <p:spPr bwMode="auto">
              <a:xfrm>
                <a:off x="3088" y="60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15399" name="Group 106"/>
              <p:cNvGrpSpPr>
                <a:grpSpLocks/>
              </p:cNvGrpSpPr>
              <p:nvPr/>
            </p:nvGrpSpPr>
            <p:grpSpPr bwMode="auto">
              <a:xfrm>
                <a:off x="2856" y="432"/>
                <a:ext cx="280" cy="297"/>
                <a:chOff x="1440" y="2320"/>
                <a:chExt cx="280" cy="297"/>
              </a:xfrm>
            </p:grpSpPr>
            <p:sp>
              <p:nvSpPr>
                <p:cNvPr id="15401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1468" y="2329"/>
                  <a:ext cx="23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F</a:t>
                  </a:r>
                </a:p>
              </p:txBody>
            </p:sp>
            <p:grpSp>
              <p:nvGrpSpPr>
                <p:cNvPr id="15402" name="Group 103"/>
                <p:cNvGrpSpPr>
                  <a:grpSpLocks/>
                </p:cNvGrpSpPr>
                <p:nvPr/>
              </p:nvGrpSpPr>
              <p:grpSpPr bwMode="auto">
                <a:xfrm>
                  <a:off x="1440" y="2400"/>
                  <a:ext cx="48" cy="144"/>
                  <a:chOff x="1440" y="2400"/>
                  <a:chExt cx="48" cy="144"/>
                </a:xfrm>
              </p:grpSpPr>
              <p:sp>
                <p:nvSpPr>
                  <p:cNvPr id="15410" name="Oval 104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0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5411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96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15403" name="Oval 106"/>
                <p:cNvSpPr>
                  <a:spLocks noChangeArrowheads="1"/>
                </p:cNvSpPr>
                <p:nvPr/>
              </p:nvSpPr>
              <p:spPr bwMode="auto">
                <a:xfrm>
                  <a:off x="1672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grpSp>
              <p:nvGrpSpPr>
                <p:cNvPr id="15404" name="Group 107"/>
                <p:cNvGrpSpPr>
                  <a:grpSpLocks/>
                </p:cNvGrpSpPr>
                <p:nvPr/>
              </p:nvGrpSpPr>
              <p:grpSpPr bwMode="auto">
                <a:xfrm rot="5400000">
                  <a:off x="1552" y="2272"/>
                  <a:ext cx="48" cy="144"/>
                  <a:chOff x="1440" y="2400"/>
                  <a:chExt cx="48" cy="144"/>
                </a:xfrm>
              </p:grpSpPr>
              <p:sp>
                <p:nvSpPr>
                  <p:cNvPr id="15408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0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5409" name="Oval 109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96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5405" name="Group 110"/>
                <p:cNvGrpSpPr>
                  <a:grpSpLocks/>
                </p:cNvGrpSpPr>
                <p:nvPr/>
              </p:nvGrpSpPr>
              <p:grpSpPr bwMode="auto">
                <a:xfrm rot="5400000">
                  <a:off x="1552" y="2520"/>
                  <a:ext cx="48" cy="144"/>
                  <a:chOff x="1440" y="2400"/>
                  <a:chExt cx="48" cy="144"/>
                </a:xfrm>
              </p:grpSpPr>
              <p:sp>
                <p:nvSpPr>
                  <p:cNvPr id="15406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0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5407" name="Oval 112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96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</p:grpSp>
          <p:sp>
            <p:nvSpPr>
              <p:cNvPr id="15400" name="Text Box 113"/>
              <p:cNvSpPr txBox="1">
                <a:spLocks noChangeArrowheads="1"/>
              </p:cNvSpPr>
              <p:nvPr/>
            </p:nvSpPr>
            <p:spPr bwMode="auto">
              <a:xfrm>
                <a:off x="3105" y="353"/>
                <a:ext cx="19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-</a:t>
                </a:r>
              </a:p>
            </p:txBody>
          </p:sp>
        </p:grpSp>
        <p:sp>
          <p:nvSpPr>
            <p:cNvPr id="15381" name="Text Box 114"/>
            <p:cNvSpPr txBox="1">
              <a:spLocks noChangeArrowheads="1"/>
            </p:cNvSpPr>
            <p:nvPr/>
          </p:nvSpPr>
          <p:spPr bwMode="auto">
            <a:xfrm>
              <a:off x="1736" y="2072"/>
              <a:ext cx="5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Li</a:t>
              </a:r>
              <a:r>
                <a:rPr lang="en-US" baseline="30000"/>
                <a:t>+</a:t>
              </a:r>
              <a:r>
                <a:rPr lang="en-US"/>
                <a:t>  +</a:t>
              </a:r>
            </a:p>
          </p:txBody>
        </p:sp>
        <p:sp>
          <p:nvSpPr>
            <p:cNvPr id="15382" name="Text Box 115"/>
            <p:cNvSpPr txBox="1">
              <a:spLocks noChangeArrowheads="1"/>
            </p:cNvSpPr>
            <p:nvPr/>
          </p:nvSpPr>
          <p:spPr bwMode="auto">
            <a:xfrm>
              <a:off x="3192" y="2063"/>
              <a:ext cx="3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Li</a:t>
              </a:r>
              <a:r>
                <a:rPr lang="en-US" baseline="30000"/>
                <a:t>+</a:t>
              </a:r>
              <a:endParaRPr lang="en-US"/>
            </a:p>
          </p:txBody>
        </p:sp>
        <p:grpSp>
          <p:nvGrpSpPr>
            <p:cNvPr id="15383" name="Group 116"/>
            <p:cNvGrpSpPr>
              <a:grpSpLocks/>
            </p:cNvGrpSpPr>
            <p:nvPr/>
          </p:nvGrpSpPr>
          <p:grpSpPr bwMode="auto">
            <a:xfrm>
              <a:off x="3496" y="1984"/>
              <a:ext cx="440" cy="376"/>
              <a:chOff x="2856" y="353"/>
              <a:chExt cx="440" cy="376"/>
            </a:xfrm>
          </p:grpSpPr>
          <p:sp>
            <p:nvSpPr>
              <p:cNvPr id="15384" name="Oval 117"/>
              <p:cNvSpPr>
                <a:spLocks noChangeArrowheads="1"/>
              </p:cNvSpPr>
              <p:nvPr/>
            </p:nvSpPr>
            <p:spPr bwMode="auto">
              <a:xfrm>
                <a:off x="3088" y="60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15385" name="Group 118"/>
              <p:cNvGrpSpPr>
                <a:grpSpLocks/>
              </p:cNvGrpSpPr>
              <p:nvPr/>
            </p:nvGrpSpPr>
            <p:grpSpPr bwMode="auto">
              <a:xfrm>
                <a:off x="2856" y="432"/>
                <a:ext cx="280" cy="297"/>
                <a:chOff x="1440" y="2320"/>
                <a:chExt cx="280" cy="297"/>
              </a:xfrm>
            </p:grpSpPr>
            <p:sp>
              <p:nvSpPr>
                <p:cNvPr id="15387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1468" y="2329"/>
                  <a:ext cx="23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F</a:t>
                  </a:r>
                </a:p>
              </p:txBody>
            </p:sp>
            <p:grpSp>
              <p:nvGrpSpPr>
                <p:cNvPr id="15388" name="Group 120"/>
                <p:cNvGrpSpPr>
                  <a:grpSpLocks/>
                </p:cNvGrpSpPr>
                <p:nvPr/>
              </p:nvGrpSpPr>
              <p:grpSpPr bwMode="auto">
                <a:xfrm>
                  <a:off x="1440" y="2400"/>
                  <a:ext cx="48" cy="144"/>
                  <a:chOff x="1440" y="2400"/>
                  <a:chExt cx="48" cy="144"/>
                </a:xfrm>
              </p:grpSpPr>
              <p:sp>
                <p:nvSpPr>
                  <p:cNvPr id="15396" name="Oval 121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0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5397" name="Oval 122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96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15389" name="Oval 123"/>
                <p:cNvSpPr>
                  <a:spLocks noChangeArrowheads="1"/>
                </p:cNvSpPr>
                <p:nvPr/>
              </p:nvSpPr>
              <p:spPr bwMode="auto">
                <a:xfrm>
                  <a:off x="1672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grpSp>
              <p:nvGrpSpPr>
                <p:cNvPr id="15390" name="Group 124"/>
                <p:cNvGrpSpPr>
                  <a:grpSpLocks/>
                </p:cNvGrpSpPr>
                <p:nvPr/>
              </p:nvGrpSpPr>
              <p:grpSpPr bwMode="auto">
                <a:xfrm rot="5400000">
                  <a:off x="1552" y="2272"/>
                  <a:ext cx="48" cy="144"/>
                  <a:chOff x="1440" y="2400"/>
                  <a:chExt cx="48" cy="144"/>
                </a:xfrm>
              </p:grpSpPr>
              <p:sp>
                <p:nvSpPr>
                  <p:cNvPr id="15394" name="Oval 125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0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5395" name="Oval 126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96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5391" name="Group 127"/>
                <p:cNvGrpSpPr>
                  <a:grpSpLocks/>
                </p:cNvGrpSpPr>
                <p:nvPr/>
              </p:nvGrpSpPr>
              <p:grpSpPr bwMode="auto">
                <a:xfrm rot="5400000">
                  <a:off x="1552" y="2520"/>
                  <a:ext cx="48" cy="144"/>
                  <a:chOff x="1440" y="2400"/>
                  <a:chExt cx="48" cy="144"/>
                </a:xfrm>
              </p:grpSpPr>
              <p:sp>
                <p:nvSpPr>
                  <p:cNvPr id="15392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0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5393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96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</p:grpSp>
          <p:sp>
            <p:nvSpPr>
              <p:cNvPr id="15386" name="Text Box 130"/>
              <p:cNvSpPr txBox="1">
                <a:spLocks noChangeArrowheads="1"/>
              </p:cNvSpPr>
              <p:nvPr/>
            </p:nvSpPr>
            <p:spPr bwMode="auto">
              <a:xfrm>
                <a:off x="3105" y="353"/>
                <a:ext cx="19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-</a:t>
                </a:r>
              </a:p>
            </p:txBody>
          </p:sp>
        </p:grpSp>
      </p:grpSp>
      <p:grpSp>
        <p:nvGrpSpPr>
          <p:cNvPr id="15376" name="Group 123"/>
          <p:cNvGrpSpPr>
            <a:grpSpLocks/>
          </p:cNvGrpSpPr>
          <p:nvPr/>
        </p:nvGrpSpPr>
        <p:grpSpPr bwMode="auto">
          <a:xfrm>
            <a:off x="4929188" y="2357438"/>
            <a:ext cx="2911475" cy="3200400"/>
            <a:chOff x="214282" y="2357430"/>
            <a:chExt cx="2911475" cy="3200400"/>
          </a:xfrm>
        </p:grpSpPr>
        <p:pic>
          <p:nvPicPr>
            <p:cNvPr id="15377" name="Picture 134" descr="cha56011_ma090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4282" y="2357430"/>
              <a:ext cx="2911475" cy="320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378" name="Text Box 135"/>
            <p:cNvSpPr txBox="1">
              <a:spLocks noChangeArrowheads="1"/>
            </p:cNvSpPr>
            <p:nvPr/>
          </p:nvSpPr>
          <p:spPr bwMode="auto">
            <a:xfrm>
              <a:off x="1143000" y="3657600"/>
              <a:ext cx="6080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LiF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3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3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  <p:bldP spid="44" grpId="0" autoUpdateAnimBg="0"/>
      <p:bldP spid="45" grpId="0" autoUpdateAnimBg="0"/>
      <p:bldP spid="46" grpId="0" autoUpdateAnimBg="0"/>
      <p:bldP spid="47" grpId="0" autoUpdateAnimBg="0"/>
      <p:bldP spid="4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42" name="Rectangle 14"/>
          <p:cNvSpPr>
            <a:spLocks noGrp="1" noChangeArrowheads="1"/>
          </p:cNvSpPr>
          <p:nvPr>
            <p:ph type="title"/>
          </p:nvPr>
        </p:nvSpPr>
        <p:spPr>
          <a:xfrm>
            <a:off x="428596" y="0"/>
            <a:ext cx="7715304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Electrostatic (Lattice) Energy</a:t>
            </a:r>
            <a:endParaRPr lang="en-US" dirty="0"/>
          </a:p>
        </p:txBody>
      </p:sp>
      <p:sp>
        <p:nvSpPr>
          <p:cNvPr id="73743" name="Rectangle 15"/>
          <p:cNvSpPr>
            <a:spLocks noGrp="1" noChangeArrowheads="1"/>
          </p:cNvSpPr>
          <p:nvPr>
            <p:ph idx="1"/>
          </p:nvPr>
        </p:nvSpPr>
        <p:spPr>
          <a:xfrm>
            <a:off x="457200" y="1357313"/>
            <a:ext cx="7472363" cy="5500687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SG" sz="2400" b="1" dirty="0" smtClean="0">
                <a:solidFill>
                  <a:srgbClr val="7030A0"/>
                </a:solidFill>
                <a:latin typeface="Arial Narrow" pitchFamily="34" charset="0"/>
              </a:rPr>
              <a:t>Lattice energy (U):</a:t>
            </a:r>
            <a:r>
              <a:rPr lang="en-SG" sz="2800" b="1" dirty="0" smtClean="0">
                <a:solidFill>
                  <a:srgbClr val="7030A0"/>
                </a:solidFill>
                <a:latin typeface="Arial Narrow" pitchFamily="34" charset="0"/>
              </a:rPr>
              <a:t> </a:t>
            </a: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the energy required to completely separate one mole of a solid ionic compound into gaseous ions</a:t>
            </a:r>
            <a:endParaRPr 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1357290" y="5715016"/>
            <a:ext cx="4714908" cy="794385"/>
          </a:xfrm>
          <a:prstGeom prst="rect">
            <a:avLst/>
          </a:prstGeom>
          <a:noFill/>
          <a:ln w="57150" cmpd="thickThin">
            <a:solidFill>
              <a:srgbClr val="66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lnSpc>
                <a:spcPts val="2000"/>
              </a:lnSpc>
              <a:spcBef>
                <a:spcPct val="50000"/>
              </a:spcBef>
              <a:defRPr/>
            </a:pP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FF9900"/>
                </a:solidFill>
                <a:latin typeface="Arial Narrow" pitchFamily="34" charset="0"/>
              </a:rPr>
              <a:t>Lattice energy increases </a:t>
            </a:r>
          </a:p>
          <a:p>
            <a:pPr marL="342900" indent="-342900" algn="ctr">
              <a:lnSpc>
                <a:spcPts val="2000"/>
              </a:lnSpc>
              <a:spcBef>
                <a:spcPct val="50000"/>
              </a:spcBef>
              <a:defRPr/>
            </a:pP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FF9900"/>
                </a:solidFill>
                <a:latin typeface="Arial Narrow" pitchFamily="34" charset="0"/>
              </a:rPr>
              <a:t>as </a:t>
            </a:r>
            <a:r>
              <a:rPr lang="en-US" sz="2400" b="1" i="1" dirty="0">
                <a:ln>
                  <a:solidFill>
                    <a:sysClr val="windowText" lastClr="000000"/>
                  </a:solidFill>
                </a:ln>
                <a:solidFill>
                  <a:srgbClr val="009242"/>
                </a:solidFill>
                <a:latin typeface="Arial Narrow" pitchFamily="34" charset="0"/>
              </a:rPr>
              <a:t>Q increases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9242"/>
                </a:solidFill>
                <a:latin typeface="Arial Narrow" pitchFamily="34" charset="0"/>
              </a:rPr>
              <a:t> 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FF9900"/>
                </a:solidFill>
                <a:latin typeface="Arial Narrow" pitchFamily="34" charset="0"/>
              </a:rPr>
              <a:t>and/or  as </a:t>
            </a:r>
            <a:r>
              <a:rPr lang="en-US" sz="2400" b="1" i="1" dirty="0">
                <a:ln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latin typeface="Arial Narrow" pitchFamily="34" charset="0"/>
              </a:rPr>
              <a:t>r decreases</a:t>
            </a:r>
            <a:endParaRPr lang="en-US" sz="2400" dirty="0">
              <a:ln>
                <a:solidFill>
                  <a:sysClr val="windowText" lastClr="000000"/>
                </a:solidFill>
              </a:ln>
              <a:solidFill>
                <a:srgbClr val="7030A0"/>
              </a:solidFill>
              <a:latin typeface="Arial Narrow" pitchFamily="34" charset="0"/>
            </a:endParaRP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3719513" y="2500313"/>
            <a:ext cx="3165475" cy="769937"/>
            <a:chOff x="2724" y="2256"/>
            <a:chExt cx="1994" cy="485"/>
          </a:xfrm>
        </p:grpSpPr>
        <p:sp>
          <p:nvSpPr>
            <p:cNvPr id="16416" name="Text Box 27"/>
            <p:cNvSpPr txBox="1">
              <a:spLocks noChangeArrowheads="1"/>
            </p:cNvSpPr>
            <p:nvPr/>
          </p:nvSpPr>
          <p:spPr bwMode="auto">
            <a:xfrm>
              <a:off x="2724" y="2256"/>
              <a:ext cx="88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2200" b="1" u="sng">
                  <a:solidFill>
                    <a:srgbClr val="7030A0"/>
                  </a:solidFill>
                  <a:latin typeface="Arial Narrow" pitchFamily="34" charset="0"/>
                </a:rPr>
                <a:t>Compound</a:t>
              </a:r>
              <a:endParaRPr lang="en-US" sz="2200" b="1">
                <a:solidFill>
                  <a:srgbClr val="7030A0"/>
                </a:solidFill>
                <a:latin typeface="Arial Narrow" pitchFamily="34" charset="0"/>
              </a:endParaRPr>
            </a:p>
          </p:txBody>
        </p:sp>
        <p:sp>
          <p:nvSpPr>
            <p:cNvPr id="16417" name="Text Box 28"/>
            <p:cNvSpPr txBox="1">
              <a:spLocks noChangeArrowheads="1"/>
            </p:cNvSpPr>
            <p:nvPr/>
          </p:nvSpPr>
          <p:spPr bwMode="auto">
            <a:xfrm>
              <a:off x="3600" y="2256"/>
              <a:ext cx="1118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2200" b="1" u="sng">
                  <a:solidFill>
                    <a:srgbClr val="7030A0"/>
                  </a:solidFill>
                  <a:latin typeface="Arial Narrow" pitchFamily="34" charset="0"/>
                </a:rPr>
                <a:t>Lattice Energy</a:t>
              </a:r>
            </a:p>
            <a:p>
              <a:pPr marL="342900" indent="-342900"/>
              <a:r>
                <a:rPr lang="en-US" sz="2200" b="1">
                  <a:solidFill>
                    <a:srgbClr val="7030A0"/>
                  </a:solidFill>
                  <a:latin typeface="Arial Narrow" pitchFamily="34" charset="0"/>
                </a:rPr>
                <a:t>      (kJ/mol)</a:t>
              </a:r>
            </a:p>
          </p:txBody>
        </p:sp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4217988" y="3338513"/>
            <a:ext cx="795337" cy="919162"/>
            <a:chOff x="3046" y="2735"/>
            <a:chExt cx="501" cy="579"/>
          </a:xfrm>
        </p:grpSpPr>
        <p:sp>
          <p:nvSpPr>
            <p:cNvPr id="16414" name="Text Box 30"/>
            <p:cNvSpPr txBox="1">
              <a:spLocks noChangeArrowheads="1"/>
            </p:cNvSpPr>
            <p:nvPr/>
          </p:nvSpPr>
          <p:spPr bwMode="auto">
            <a:xfrm>
              <a:off x="3046" y="2735"/>
              <a:ext cx="50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2400" b="1">
                  <a:solidFill>
                    <a:srgbClr val="009242"/>
                  </a:solidFill>
                  <a:latin typeface="Arial Narrow" pitchFamily="34" charset="0"/>
                </a:rPr>
                <a:t>MgF</a:t>
              </a:r>
              <a:r>
                <a:rPr lang="en-US" sz="2400" b="1" baseline="-25000">
                  <a:solidFill>
                    <a:srgbClr val="009242"/>
                  </a:solidFill>
                  <a:latin typeface="Arial Narrow" pitchFamily="34" charset="0"/>
                </a:rPr>
                <a:t>2</a:t>
              </a:r>
              <a:endParaRPr lang="en-US" sz="2400" b="1">
                <a:solidFill>
                  <a:srgbClr val="009242"/>
                </a:solidFill>
                <a:latin typeface="Arial Narrow" pitchFamily="34" charset="0"/>
              </a:endParaRPr>
            </a:p>
          </p:txBody>
        </p:sp>
        <p:sp>
          <p:nvSpPr>
            <p:cNvPr id="16415" name="Text Box 31"/>
            <p:cNvSpPr txBox="1">
              <a:spLocks noChangeArrowheads="1"/>
            </p:cNvSpPr>
            <p:nvPr/>
          </p:nvSpPr>
          <p:spPr bwMode="auto">
            <a:xfrm>
              <a:off x="3065" y="3023"/>
              <a:ext cx="4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2400" b="1">
                  <a:solidFill>
                    <a:srgbClr val="009242"/>
                  </a:solidFill>
                  <a:latin typeface="Arial Narrow" pitchFamily="34" charset="0"/>
                </a:rPr>
                <a:t>MgO</a:t>
              </a:r>
            </a:p>
          </p:txBody>
        </p:sp>
      </p:grp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4286250" y="4556125"/>
            <a:ext cx="669925" cy="919163"/>
            <a:chOff x="3115" y="3551"/>
            <a:chExt cx="422" cy="579"/>
          </a:xfrm>
        </p:grpSpPr>
        <p:sp>
          <p:nvSpPr>
            <p:cNvPr id="16412" name="Text Box 32"/>
            <p:cNvSpPr txBox="1">
              <a:spLocks noChangeArrowheads="1"/>
            </p:cNvSpPr>
            <p:nvPr/>
          </p:nvSpPr>
          <p:spPr bwMode="auto">
            <a:xfrm>
              <a:off x="3115" y="3551"/>
              <a:ext cx="35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2400" b="1">
                  <a:solidFill>
                    <a:srgbClr val="7030A0"/>
                  </a:solidFill>
                  <a:latin typeface="Arial Narrow" pitchFamily="34" charset="0"/>
                </a:rPr>
                <a:t>LiF</a:t>
              </a:r>
            </a:p>
          </p:txBody>
        </p:sp>
        <p:sp>
          <p:nvSpPr>
            <p:cNvPr id="16413" name="Text Box 33"/>
            <p:cNvSpPr txBox="1">
              <a:spLocks noChangeArrowheads="1"/>
            </p:cNvSpPr>
            <p:nvPr/>
          </p:nvSpPr>
          <p:spPr bwMode="auto">
            <a:xfrm>
              <a:off x="3120" y="3839"/>
              <a:ext cx="41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2400" b="1">
                  <a:solidFill>
                    <a:srgbClr val="7030A0"/>
                  </a:solidFill>
                  <a:latin typeface="Arial Narrow" pitchFamily="34" charset="0"/>
                </a:rPr>
                <a:t>LiCl</a:t>
              </a:r>
            </a:p>
          </p:txBody>
        </p:sp>
      </p:grp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5357813" y="3338513"/>
            <a:ext cx="749300" cy="919162"/>
            <a:chOff x="4134" y="2735"/>
            <a:chExt cx="472" cy="579"/>
          </a:xfrm>
        </p:grpSpPr>
        <p:sp>
          <p:nvSpPr>
            <p:cNvPr id="16410" name="Text Box 34"/>
            <p:cNvSpPr txBox="1">
              <a:spLocks noChangeArrowheads="1"/>
            </p:cNvSpPr>
            <p:nvPr/>
          </p:nvSpPr>
          <p:spPr bwMode="auto">
            <a:xfrm>
              <a:off x="4134" y="2735"/>
              <a:ext cx="47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2400" b="1">
                  <a:solidFill>
                    <a:srgbClr val="009242"/>
                  </a:solidFill>
                  <a:latin typeface="Arial Narrow" pitchFamily="34" charset="0"/>
                </a:rPr>
                <a:t>2957</a:t>
              </a:r>
            </a:p>
          </p:txBody>
        </p:sp>
        <p:sp>
          <p:nvSpPr>
            <p:cNvPr id="16411" name="Text Box 35"/>
            <p:cNvSpPr txBox="1">
              <a:spLocks noChangeArrowheads="1"/>
            </p:cNvSpPr>
            <p:nvPr/>
          </p:nvSpPr>
          <p:spPr bwMode="auto">
            <a:xfrm>
              <a:off x="4134" y="3023"/>
              <a:ext cx="47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2400" b="1">
                  <a:solidFill>
                    <a:srgbClr val="009242"/>
                  </a:solidFill>
                  <a:latin typeface="Arial Narrow" pitchFamily="34" charset="0"/>
                </a:rPr>
                <a:t>3938</a:t>
              </a:r>
            </a:p>
          </p:txBody>
        </p:sp>
      </p:grp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5357813" y="4556125"/>
            <a:ext cx="749300" cy="919163"/>
            <a:chOff x="4156" y="3551"/>
            <a:chExt cx="472" cy="579"/>
          </a:xfrm>
        </p:grpSpPr>
        <p:sp>
          <p:nvSpPr>
            <p:cNvPr id="16408" name="Text Box 36"/>
            <p:cNvSpPr txBox="1">
              <a:spLocks noChangeArrowheads="1"/>
            </p:cNvSpPr>
            <p:nvPr/>
          </p:nvSpPr>
          <p:spPr bwMode="auto">
            <a:xfrm>
              <a:off x="4156" y="3551"/>
              <a:ext cx="47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2400" b="1">
                  <a:solidFill>
                    <a:srgbClr val="7030A0"/>
                  </a:solidFill>
                  <a:latin typeface="Arial Narrow" pitchFamily="34" charset="0"/>
                </a:rPr>
                <a:t>1036</a:t>
              </a:r>
            </a:p>
          </p:txBody>
        </p:sp>
        <p:sp>
          <p:nvSpPr>
            <p:cNvPr id="16409" name="Text Box 37"/>
            <p:cNvSpPr txBox="1">
              <a:spLocks noChangeArrowheads="1"/>
            </p:cNvSpPr>
            <p:nvPr/>
          </p:nvSpPr>
          <p:spPr bwMode="auto">
            <a:xfrm>
              <a:off x="4204" y="3839"/>
              <a:ext cx="38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2400" b="1">
                  <a:solidFill>
                    <a:srgbClr val="7030A0"/>
                  </a:solidFill>
                  <a:latin typeface="Arial Narrow" pitchFamily="34" charset="0"/>
                </a:rPr>
                <a:t>853</a:t>
              </a:r>
            </a:p>
          </p:txBody>
        </p:sp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6570663" y="3367088"/>
            <a:ext cx="1195387" cy="919162"/>
            <a:chOff x="4796" y="2735"/>
            <a:chExt cx="753" cy="579"/>
          </a:xfrm>
        </p:grpSpPr>
        <p:sp>
          <p:nvSpPr>
            <p:cNvPr id="16406" name="Text Box 39"/>
            <p:cNvSpPr txBox="1">
              <a:spLocks noChangeArrowheads="1"/>
            </p:cNvSpPr>
            <p:nvPr/>
          </p:nvSpPr>
          <p:spPr bwMode="auto">
            <a:xfrm>
              <a:off x="4796" y="2735"/>
              <a:ext cx="74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2400" b="1" i="1">
                  <a:solidFill>
                    <a:srgbClr val="009242"/>
                  </a:solidFill>
                  <a:latin typeface="Arial Narrow" pitchFamily="34" charset="0"/>
                </a:rPr>
                <a:t>Q: </a:t>
              </a:r>
              <a:r>
                <a:rPr lang="en-US" sz="2400" b="1">
                  <a:solidFill>
                    <a:srgbClr val="009242"/>
                  </a:solidFill>
                  <a:latin typeface="Arial Narrow" pitchFamily="34" charset="0"/>
                </a:rPr>
                <a:t> +2,-1</a:t>
              </a:r>
            </a:p>
          </p:txBody>
        </p:sp>
        <p:sp>
          <p:nvSpPr>
            <p:cNvPr id="16407" name="Text Box 40"/>
            <p:cNvSpPr txBox="1">
              <a:spLocks noChangeArrowheads="1"/>
            </p:cNvSpPr>
            <p:nvPr/>
          </p:nvSpPr>
          <p:spPr bwMode="auto">
            <a:xfrm>
              <a:off x="4800" y="3023"/>
              <a:ext cx="74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2400" b="1" i="1">
                  <a:solidFill>
                    <a:srgbClr val="009242"/>
                  </a:solidFill>
                  <a:latin typeface="Arial Narrow" pitchFamily="34" charset="0"/>
                </a:rPr>
                <a:t>Q</a:t>
              </a:r>
              <a:r>
                <a:rPr lang="en-US" sz="2400" b="1">
                  <a:solidFill>
                    <a:srgbClr val="009242"/>
                  </a:solidFill>
                  <a:latin typeface="Arial Narrow" pitchFamily="34" charset="0"/>
                </a:rPr>
                <a:t>:  +2,-2</a:t>
              </a:r>
            </a:p>
          </p:txBody>
        </p:sp>
      </p:grpSp>
      <p:sp>
        <p:nvSpPr>
          <p:cNvPr id="26" name="Text Box 41"/>
          <p:cNvSpPr txBox="1">
            <a:spLocks noChangeArrowheads="1"/>
          </p:cNvSpPr>
          <p:nvPr/>
        </p:nvSpPr>
        <p:spPr bwMode="auto">
          <a:xfrm>
            <a:off x="6572250" y="4749800"/>
            <a:ext cx="13287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2400" b="1" i="1">
                <a:solidFill>
                  <a:srgbClr val="7030A0"/>
                </a:solidFill>
                <a:latin typeface="Arial Narrow" pitchFamily="34" charset="0"/>
              </a:rPr>
              <a:t>r</a:t>
            </a:r>
            <a:r>
              <a:rPr lang="en-US" sz="2400" b="1">
                <a:solidFill>
                  <a:srgbClr val="7030A0"/>
                </a:solidFill>
                <a:latin typeface="Arial Narrow" pitchFamily="34" charset="0"/>
              </a:rPr>
              <a:t> F</a:t>
            </a:r>
            <a:r>
              <a:rPr lang="en-US" sz="2400" b="1" baseline="30000">
                <a:solidFill>
                  <a:srgbClr val="7030A0"/>
                </a:solidFill>
                <a:latin typeface="Arial Narrow" pitchFamily="34" charset="0"/>
              </a:rPr>
              <a:t>-</a:t>
            </a:r>
            <a:r>
              <a:rPr lang="en-US" sz="2400" b="1">
                <a:solidFill>
                  <a:srgbClr val="7030A0"/>
                </a:solidFill>
                <a:latin typeface="Arial Narrow" pitchFamily="34" charset="0"/>
              </a:rPr>
              <a:t> &lt; </a:t>
            </a:r>
            <a:r>
              <a:rPr lang="en-US" sz="2400" b="1" i="1">
                <a:solidFill>
                  <a:srgbClr val="7030A0"/>
                </a:solidFill>
                <a:latin typeface="Arial Narrow" pitchFamily="34" charset="0"/>
              </a:rPr>
              <a:t>r</a:t>
            </a:r>
            <a:r>
              <a:rPr lang="en-US" sz="2400" b="1">
                <a:solidFill>
                  <a:srgbClr val="7030A0"/>
                </a:solidFill>
                <a:latin typeface="Arial Narrow" pitchFamily="34" charset="0"/>
              </a:rPr>
              <a:t> Cl</a:t>
            </a:r>
            <a:r>
              <a:rPr lang="en-US" sz="2400" b="1" baseline="30000">
                <a:solidFill>
                  <a:srgbClr val="7030A0"/>
                </a:solidFill>
                <a:latin typeface="Arial Narrow" pitchFamily="34" charset="0"/>
              </a:rPr>
              <a:t>-</a:t>
            </a:r>
            <a:endParaRPr lang="en-US" sz="2400" b="1">
              <a:solidFill>
                <a:srgbClr val="7030A0"/>
              </a:solidFill>
              <a:latin typeface="Arial Narrow" pitchFamily="34" charset="0"/>
            </a:endParaRPr>
          </a:p>
        </p:txBody>
      </p:sp>
      <p:sp>
        <p:nvSpPr>
          <p:cNvPr id="33" name="Text Box 49"/>
          <p:cNvSpPr txBox="1">
            <a:spLocks noChangeArrowheads="1"/>
          </p:cNvSpPr>
          <p:nvPr/>
        </p:nvSpPr>
        <p:spPr bwMode="auto">
          <a:xfrm>
            <a:off x="627063" y="3870325"/>
            <a:ext cx="29511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defRPr/>
            </a:pPr>
            <a:r>
              <a:rPr lang="en-US" sz="2000" b="1" i="1" dirty="0">
                <a:solidFill>
                  <a:srgbClr val="009242"/>
                </a:solidFill>
                <a:latin typeface="Arial Narrow" pitchFamily="34" charset="0"/>
              </a:rPr>
              <a:t>Q</a:t>
            </a:r>
            <a:r>
              <a:rPr lang="en-US" sz="2000" b="1" baseline="-25000" dirty="0">
                <a:solidFill>
                  <a:srgbClr val="009242"/>
                </a:solidFill>
                <a:latin typeface="Arial Narrow" pitchFamily="34" charset="0"/>
              </a:rPr>
              <a:t>+</a:t>
            </a:r>
            <a:r>
              <a:rPr lang="en-US" sz="2000" b="1" dirty="0">
                <a:solidFill>
                  <a:srgbClr val="009242"/>
                </a:solidFill>
                <a:latin typeface="Arial Narrow" pitchFamily="34" charset="0"/>
              </a:rPr>
              <a:t>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is the charge on the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cation</a:t>
            </a:r>
            <a:endParaRPr lang="en-US" sz="2000" i="1" dirty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4" name="Text Box 50"/>
          <p:cNvSpPr txBox="1">
            <a:spLocks noChangeArrowheads="1"/>
          </p:cNvSpPr>
          <p:nvPr/>
        </p:nvSpPr>
        <p:spPr bwMode="auto">
          <a:xfrm>
            <a:off x="627063" y="4297363"/>
            <a:ext cx="28686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defRPr/>
            </a:pPr>
            <a:r>
              <a:rPr lang="en-US" sz="2000" b="1" i="1" dirty="0">
                <a:solidFill>
                  <a:srgbClr val="009242"/>
                </a:solidFill>
                <a:latin typeface="Arial Narrow" pitchFamily="34" charset="0"/>
              </a:rPr>
              <a:t>Q</a:t>
            </a:r>
            <a:r>
              <a:rPr lang="en-US" sz="2000" b="1" baseline="-25000" dirty="0">
                <a:solidFill>
                  <a:srgbClr val="009242"/>
                </a:solidFill>
                <a:latin typeface="Arial Narrow" pitchFamily="34" charset="0"/>
              </a:rPr>
              <a:t>-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 is the charge on the anion</a:t>
            </a:r>
            <a:endParaRPr lang="en-US" sz="2000" i="1" dirty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5" name="Text Box 51"/>
          <p:cNvSpPr txBox="1">
            <a:spLocks noChangeArrowheads="1"/>
          </p:cNvSpPr>
          <p:nvPr/>
        </p:nvSpPr>
        <p:spPr bwMode="auto">
          <a:xfrm>
            <a:off x="627063" y="4754563"/>
            <a:ext cx="330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defRPr/>
            </a:pPr>
            <a:r>
              <a:rPr lang="en-US" sz="2000" b="1" i="1" dirty="0">
                <a:solidFill>
                  <a:srgbClr val="009242"/>
                </a:solidFill>
                <a:latin typeface="Arial Narrow" pitchFamily="34" charset="0"/>
              </a:rPr>
              <a:t>r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 is the distance between the ions</a:t>
            </a:r>
          </a:p>
        </p:txBody>
      </p:sp>
      <p:sp>
        <p:nvSpPr>
          <p:cNvPr id="37" name="Text Box 57"/>
          <p:cNvSpPr txBox="1">
            <a:spLocks noChangeArrowheads="1"/>
          </p:cNvSpPr>
          <p:nvPr/>
        </p:nvSpPr>
        <p:spPr bwMode="auto">
          <a:xfrm>
            <a:off x="655638" y="3429000"/>
            <a:ext cx="2438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defRPr/>
            </a:pPr>
            <a:r>
              <a:rPr lang="en-US" sz="2000" b="1" i="1" dirty="0">
                <a:solidFill>
                  <a:srgbClr val="009242"/>
                </a:solidFill>
                <a:latin typeface="Arial Narrow" pitchFamily="34" charset="0"/>
              </a:rPr>
              <a:t>E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 is the potential energy</a:t>
            </a:r>
            <a:endParaRPr lang="en-US" sz="2000" i="1" dirty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13" name="Group 48"/>
          <p:cNvGrpSpPr>
            <a:grpSpLocks/>
          </p:cNvGrpSpPr>
          <p:nvPr/>
        </p:nvGrpSpPr>
        <p:grpSpPr bwMode="auto">
          <a:xfrm>
            <a:off x="1370013" y="2428875"/>
            <a:ext cx="1582737" cy="803275"/>
            <a:chOff x="634" y="680"/>
            <a:chExt cx="997" cy="506"/>
          </a:xfrm>
        </p:grpSpPr>
        <p:sp>
          <p:nvSpPr>
            <p:cNvPr id="39" name="Text Box 43"/>
            <p:cNvSpPr txBox="1">
              <a:spLocks noChangeArrowheads="1"/>
            </p:cNvSpPr>
            <p:nvPr/>
          </p:nvSpPr>
          <p:spPr bwMode="auto">
            <a:xfrm>
              <a:off x="634" y="793"/>
              <a:ext cx="56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1" dirty="0">
                  <a:ln>
                    <a:solidFill>
                      <a:sysClr val="windowText" lastClr="000000"/>
                    </a:solidFill>
                  </a:ln>
                  <a:solidFill>
                    <a:srgbClr val="009242"/>
                  </a:solidFill>
                </a:rPr>
                <a:t>E</a:t>
              </a:r>
              <a:r>
                <a:rPr lang="en-US" sz="2400" dirty="0">
                  <a:ln>
                    <a:solidFill>
                      <a:sysClr val="windowText" lastClr="000000"/>
                    </a:solidFill>
                  </a:ln>
                  <a:solidFill>
                    <a:srgbClr val="009242"/>
                  </a:solidFill>
                </a:rPr>
                <a:t> = </a:t>
              </a:r>
              <a:r>
                <a:rPr lang="en-US" sz="2400" i="1" dirty="0">
                  <a:ln>
                    <a:solidFill>
                      <a:sysClr val="windowText" lastClr="000000"/>
                    </a:solidFill>
                  </a:ln>
                  <a:solidFill>
                    <a:srgbClr val="009242"/>
                  </a:solidFill>
                </a:rPr>
                <a:t>k</a:t>
              </a:r>
            </a:p>
          </p:txBody>
        </p:sp>
        <p:grpSp>
          <p:nvGrpSpPr>
            <p:cNvPr id="16402" name="Group 47"/>
            <p:cNvGrpSpPr>
              <a:grpSpLocks/>
            </p:cNvGrpSpPr>
            <p:nvPr/>
          </p:nvGrpSpPr>
          <p:grpSpPr bwMode="auto">
            <a:xfrm>
              <a:off x="1095" y="680"/>
              <a:ext cx="536" cy="506"/>
              <a:chOff x="1505" y="1273"/>
              <a:chExt cx="536" cy="506"/>
            </a:xfrm>
          </p:grpSpPr>
          <p:sp>
            <p:nvSpPr>
              <p:cNvPr id="41" name="Text Box 44"/>
              <p:cNvSpPr txBox="1">
                <a:spLocks noChangeArrowheads="1"/>
              </p:cNvSpPr>
              <p:nvPr/>
            </p:nvSpPr>
            <p:spPr bwMode="auto">
              <a:xfrm>
                <a:off x="1505" y="1273"/>
                <a:ext cx="53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i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009242"/>
                    </a:solidFill>
                  </a:rPr>
                  <a:t>Q</a:t>
                </a:r>
                <a:r>
                  <a:rPr lang="en-US" sz="2400" baseline="-25000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009242"/>
                    </a:solidFill>
                  </a:rPr>
                  <a:t>+</a:t>
                </a:r>
                <a:r>
                  <a:rPr lang="en-US" sz="2400" i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009242"/>
                    </a:solidFill>
                  </a:rPr>
                  <a:t>Q</a:t>
                </a:r>
                <a:r>
                  <a:rPr lang="en-US" sz="2400" i="1" baseline="-250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09242"/>
                    </a:solidFill>
                  </a:rPr>
                  <a:t>-</a:t>
                </a:r>
              </a:p>
            </p:txBody>
          </p:sp>
          <p:sp>
            <p:nvSpPr>
              <p:cNvPr id="42" name="Line 45"/>
              <p:cNvSpPr>
                <a:spLocks noChangeShapeType="1"/>
              </p:cNvSpPr>
              <p:nvPr/>
            </p:nvSpPr>
            <p:spPr bwMode="auto">
              <a:xfrm>
                <a:off x="1584" y="1536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rgbClr val="009242"/>
                  </a:solidFill>
                </a:endParaRPr>
              </a:p>
            </p:txBody>
          </p:sp>
          <p:sp>
            <p:nvSpPr>
              <p:cNvPr id="43" name="Text Box 46"/>
              <p:cNvSpPr txBox="1">
                <a:spLocks noChangeArrowheads="1"/>
              </p:cNvSpPr>
              <p:nvPr/>
            </p:nvSpPr>
            <p:spPr bwMode="auto">
              <a:xfrm>
                <a:off x="1676" y="1488"/>
                <a:ext cx="18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i="1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rgbClr val="009242"/>
                    </a:solidFill>
                  </a:rPr>
                  <a:t>r</a:t>
                </a:r>
                <a:endParaRPr lang="en-US" sz="2400" i="1" baseline="30000" dirty="0">
                  <a:ln>
                    <a:solidFill>
                      <a:sysClr val="windowText" lastClr="000000"/>
                    </a:solidFill>
                  </a:ln>
                  <a:solidFill>
                    <a:srgbClr val="009242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utoUpdateAnimBg="0"/>
      <p:bldP spid="34" grpId="0" autoUpdateAnimBg="0"/>
      <p:bldP spid="35" grpId="0" autoUpdateAnimBg="0"/>
      <p:bldP spid="3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7239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Born-Haber Cycle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285875"/>
            <a:ext cx="7239000" cy="4846638"/>
          </a:xfrm>
        </p:spPr>
        <p:txBody>
          <a:bodyPr/>
          <a:lstStyle/>
          <a:p>
            <a:r>
              <a:rPr lang="en-US" sz="2400" b="1" smtClean="0">
                <a:solidFill>
                  <a:srgbClr val="7030A0"/>
                </a:solidFill>
                <a:latin typeface="Arial Narrow" pitchFamily="34" charset="0"/>
              </a:rPr>
              <a:t>Born-Haber Cycle for Determining Lattice Energy</a:t>
            </a:r>
            <a:endParaRPr lang="en-US" b="1" smtClean="0">
              <a:solidFill>
                <a:srgbClr val="7030A0"/>
              </a:solidFill>
              <a:latin typeface="Arial Narrow" pitchFamily="34" charset="0"/>
            </a:endParaRPr>
          </a:p>
        </p:txBody>
      </p:sp>
      <p:pic>
        <p:nvPicPr>
          <p:cNvPr id="17412" name="Picture 14"/>
          <p:cNvPicPr>
            <a:picLocks noChangeAspect="1" noChangeArrowheads="1"/>
          </p:cNvPicPr>
          <p:nvPr/>
        </p:nvPicPr>
        <p:blipFill>
          <a:blip r:embed="rId2">
            <a:lum bright="-30000" contrast="50000"/>
          </a:blip>
          <a:srcRect/>
          <a:stretch>
            <a:fillRect/>
          </a:stretch>
        </p:blipFill>
        <p:spPr bwMode="auto">
          <a:xfrm>
            <a:off x="714375" y="1857375"/>
            <a:ext cx="64293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782763" y="6215063"/>
            <a:ext cx="5578475" cy="412750"/>
            <a:chOff x="1126" y="3883"/>
            <a:chExt cx="3514" cy="260"/>
          </a:xfrm>
        </p:grpSpPr>
        <p:sp>
          <p:nvSpPr>
            <p:cNvPr id="17414" name="Text Box 5"/>
            <p:cNvSpPr txBox="1">
              <a:spLocks noChangeArrowheads="1"/>
            </p:cNvSpPr>
            <p:nvPr/>
          </p:nvSpPr>
          <p:spPr bwMode="auto">
            <a:xfrm>
              <a:off x="1126" y="3910"/>
              <a:ext cx="35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srgbClr val="7030A0"/>
                  </a:solidFill>
                  <a:latin typeface="Symbol" pitchFamily="18" charset="2"/>
                </a:rPr>
                <a:t>D</a:t>
              </a:r>
              <a:r>
                <a:rPr lang="en-US" b="1" i="1">
                  <a:solidFill>
                    <a:srgbClr val="7030A0"/>
                  </a:solidFill>
                </a:rPr>
                <a:t>H</a:t>
              </a:r>
              <a:r>
                <a:rPr lang="en-US" b="1" baseline="-25000">
                  <a:solidFill>
                    <a:srgbClr val="7030A0"/>
                  </a:solidFill>
                </a:rPr>
                <a:t>overall</a:t>
              </a:r>
              <a:r>
                <a:rPr lang="en-US" b="1">
                  <a:solidFill>
                    <a:srgbClr val="7030A0"/>
                  </a:solidFill>
                </a:rPr>
                <a:t> = </a:t>
              </a:r>
              <a:r>
                <a:rPr lang="en-US" b="1">
                  <a:solidFill>
                    <a:srgbClr val="7030A0"/>
                  </a:solidFill>
                  <a:latin typeface="Symbol" pitchFamily="18" charset="2"/>
                </a:rPr>
                <a:t>D</a:t>
              </a:r>
              <a:r>
                <a:rPr lang="en-US" b="1" i="1">
                  <a:solidFill>
                    <a:srgbClr val="7030A0"/>
                  </a:solidFill>
                </a:rPr>
                <a:t>H</a:t>
              </a:r>
              <a:r>
                <a:rPr lang="en-US" b="1" baseline="-25000">
                  <a:solidFill>
                    <a:srgbClr val="7030A0"/>
                  </a:solidFill>
                </a:rPr>
                <a:t>1</a:t>
              </a:r>
              <a:r>
                <a:rPr lang="en-US" b="1">
                  <a:solidFill>
                    <a:srgbClr val="7030A0"/>
                  </a:solidFill>
                </a:rPr>
                <a:t> + </a:t>
              </a:r>
              <a:r>
                <a:rPr lang="en-US" b="1">
                  <a:solidFill>
                    <a:srgbClr val="7030A0"/>
                  </a:solidFill>
                  <a:latin typeface="Symbol" pitchFamily="18" charset="2"/>
                </a:rPr>
                <a:t>D</a:t>
              </a:r>
              <a:r>
                <a:rPr lang="en-US" b="1" i="1">
                  <a:solidFill>
                    <a:srgbClr val="7030A0"/>
                  </a:solidFill>
                </a:rPr>
                <a:t>H</a:t>
              </a:r>
              <a:r>
                <a:rPr lang="en-US" b="1" baseline="-25000">
                  <a:solidFill>
                    <a:srgbClr val="7030A0"/>
                  </a:solidFill>
                </a:rPr>
                <a:t>2</a:t>
              </a:r>
              <a:r>
                <a:rPr lang="en-US" b="1">
                  <a:solidFill>
                    <a:srgbClr val="7030A0"/>
                  </a:solidFill>
                </a:rPr>
                <a:t> + </a:t>
              </a:r>
              <a:r>
                <a:rPr lang="en-US" b="1">
                  <a:solidFill>
                    <a:srgbClr val="7030A0"/>
                  </a:solidFill>
                  <a:latin typeface="Symbol" pitchFamily="18" charset="2"/>
                </a:rPr>
                <a:t>D</a:t>
              </a:r>
              <a:r>
                <a:rPr lang="en-US" b="1" i="1">
                  <a:solidFill>
                    <a:srgbClr val="7030A0"/>
                  </a:solidFill>
                </a:rPr>
                <a:t>H</a:t>
              </a:r>
              <a:r>
                <a:rPr lang="en-US" b="1" baseline="-25000">
                  <a:solidFill>
                    <a:srgbClr val="7030A0"/>
                  </a:solidFill>
                </a:rPr>
                <a:t>3</a:t>
              </a:r>
              <a:r>
                <a:rPr lang="en-US" b="1">
                  <a:solidFill>
                    <a:srgbClr val="7030A0"/>
                  </a:solidFill>
                </a:rPr>
                <a:t> + </a:t>
              </a:r>
              <a:r>
                <a:rPr lang="en-US" b="1">
                  <a:solidFill>
                    <a:srgbClr val="7030A0"/>
                  </a:solidFill>
                  <a:latin typeface="Symbol" pitchFamily="18" charset="2"/>
                </a:rPr>
                <a:t>D</a:t>
              </a:r>
              <a:r>
                <a:rPr lang="en-US" b="1" i="1">
                  <a:solidFill>
                    <a:srgbClr val="7030A0"/>
                  </a:solidFill>
                </a:rPr>
                <a:t>H</a:t>
              </a:r>
              <a:r>
                <a:rPr lang="en-US" b="1" baseline="-25000">
                  <a:solidFill>
                    <a:srgbClr val="7030A0"/>
                  </a:solidFill>
                </a:rPr>
                <a:t>4</a:t>
              </a:r>
              <a:r>
                <a:rPr lang="en-US" b="1">
                  <a:solidFill>
                    <a:srgbClr val="7030A0"/>
                  </a:solidFill>
                </a:rPr>
                <a:t> + </a:t>
              </a:r>
              <a:r>
                <a:rPr lang="en-US" b="1">
                  <a:solidFill>
                    <a:srgbClr val="7030A0"/>
                  </a:solidFill>
                  <a:latin typeface="Symbol" pitchFamily="18" charset="2"/>
                </a:rPr>
                <a:t>D</a:t>
              </a:r>
              <a:r>
                <a:rPr lang="en-US" b="1" i="1">
                  <a:solidFill>
                    <a:srgbClr val="7030A0"/>
                  </a:solidFill>
                </a:rPr>
                <a:t>H</a:t>
              </a:r>
              <a:r>
                <a:rPr lang="en-US" b="1" baseline="-25000">
                  <a:solidFill>
                    <a:srgbClr val="7030A0"/>
                  </a:solidFill>
                </a:rPr>
                <a:t>5</a:t>
              </a:r>
              <a:endParaRPr lang="en-US" b="1">
                <a:solidFill>
                  <a:srgbClr val="7030A0"/>
                </a:solidFill>
              </a:endParaRPr>
            </a:p>
          </p:txBody>
        </p:sp>
        <p:sp>
          <p:nvSpPr>
            <p:cNvPr id="17415" name="Text Box 6"/>
            <p:cNvSpPr txBox="1">
              <a:spLocks noChangeArrowheads="1"/>
            </p:cNvSpPr>
            <p:nvPr/>
          </p:nvSpPr>
          <p:spPr bwMode="auto">
            <a:xfrm>
              <a:off x="1353" y="3883"/>
              <a:ext cx="17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7030A0"/>
                  </a:solidFill>
                </a:rPr>
                <a:t>o</a:t>
              </a:r>
            </a:p>
          </p:txBody>
        </p:sp>
        <p:sp>
          <p:nvSpPr>
            <p:cNvPr id="17416" name="Text Box 7"/>
            <p:cNvSpPr txBox="1">
              <a:spLocks noChangeArrowheads="1"/>
            </p:cNvSpPr>
            <p:nvPr/>
          </p:nvSpPr>
          <p:spPr bwMode="auto">
            <a:xfrm>
              <a:off x="3603" y="3889"/>
              <a:ext cx="23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7030A0"/>
                  </a:solidFill>
                </a:rPr>
                <a:t>  o</a:t>
              </a:r>
            </a:p>
          </p:txBody>
        </p:sp>
        <p:sp>
          <p:nvSpPr>
            <p:cNvPr id="17417" name="Text Box 8"/>
            <p:cNvSpPr txBox="1">
              <a:spLocks noChangeArrowheads="1"/>
            </p:cNvSpPr>
            <p:nvPr/>
          </p:nvSpPr>
          <p:spPr bwMode="auto">
            <a:xfrm>
              <a:off x="3198" y="3889"/>
              <a:ext cx="23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7030A0"/>
                  </a:solidFill>
                </a:rPr>
                <a:t>  o</a:t>
              </a:r>
            </a:p>
          </p:txBody>
        </p:sp>
        <p:sp>
          <p:nvSpPr>
            <p:cNvPr id="17418" name="Text Box 9"/>
            <p:cNvSpPr txBox="1">
              <a:spLocks noChangeArrowheads="1"/>
            </p:cNvSpPr>
            <p:nvPr/>
          </p:nvSpPr>
          <p:spPr bwMode="auto">
            <a:xfrm>
              <a:off x="2793" y="3889"/>
              <a:ext cx="23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7030A0"/>
                  </a:solidFill>
                </a:rPr>
                <a:t>  o</a:t>
              </a:r>
            </a:p>
          </p:txBody>
        </p:sp>
        <p:sp>
          <p:nvSpPr>
            <p:cNvPr id="17419" name="Text Box 10"/>
            <p:cNvSpPr txBox="1">
              <a:spLocks noChangeArrowheads="1"/>
            </p:cNvSpPr>
            <p:nvPr/>
          </p:nvSpPr>
          <p:spPr bwMode="auto">
            <a:xfrm>
              <a:off x="2388" y="3889"/>
              <a:ext cx="23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7030A0"/>
                  </a:solidFill>
                </a:rPr>
                <a:t>  o</a:t>
              </a:r>
            </a:p>
          </p:txBody>
        </p:sp>
        <p:sp>
          <p:nvSpPr>
            <p:cNvPr id="17420" name="Text Box 11"/>
            <p:cNvSpPr txBox="1">
              <a:spLocks noChangeArrowheads="1"/>
            </p:cNvSpPr>
            <p:nvPr/>
          </p:nvSpPr>
          <p:spPr bwMode="auto">
            <a:xfrm>
              <a:off x="1993" y="3889"/>
              <a:ext cx="20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7030A0"/>
                  </a:solidFill>
                </a:rPr>
                <a:t> 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313"/>
            <a:ext cx="7239000" cy="4846637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SG" sz="2400" b="1" dirty="0" smtClean="0">
                <a:solidFill>
                  <a:srgbClr val="7030A0"/>
                </a:solidFill>
                <a:latin typeface="Arial Narrow" pitchFamily="34" charset="0"/>
              </a:rPr>
              <a:t>Covalent bond: </a:t>
            </a: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a chemical bond in which two or more electrons are shared by two atoms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b="1" dirty="0" smtClean="0">
                <a:solidFill>
                  <a:srgbClr val="7030A0"/>
                </a:solidFill>
                <a:latin typeface="Arial Narrow" pitchFamily="34" charset="0"/>
              </a:rPr>
              <a:t>Lewis structure of </a:t>
            </a:r>
            <a:r>
              <a:rPr lang="en-US" sz="2400" b="1" dirty="0" err="1" smtClean="0">
                <a:solidFill>
                  <a:srgbClr val="7030A0"/>
                </a:solidFill>
                <a:latin typeface="Arial Narrow" pitchFamily="34" charset="0"/>
              </a:rPr>
              <a:t>F</a:t>
            </a:r>
            <a:r>
              <a:rPr lang="en-US" sz="2400" b="1" baseline="-25000" dirty="0" err="1" smtClean="0">
                <a:solidFill>
                  <a:srgbClr val="7030A0"/>
                </a:solidFill>
                <a:latin typeface="Arial Narrow" pitchFamily="34" charset="0"/>
              </a:rPr>
              <a:t>2</a:t>
            </a:r>
            <a:endParaRPr lang="en-US" sz="2400" b="1" dirty="0" smtClean="0">
              <a:solidFill>
                <a:srgbClr val="7030A0"/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"/>
            <a:ext cx="7239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Covalent Bond</a:t>
            </a:r>
            <a:endParaRPr lang="en-US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8436" name="Group 8"/>
          <p:cNvGrpSpPr>
            <a:grpSpLocks/>
          </p:cNvGrpSpPr>
          <p:nvPr/>
        </p:nvGrpSpPr>
        <p:grpSpPr bwMode="auto">
          <a:xfrm>
            <a:off x="2184400" y="4121150"/>
            <a:ext cx="444500" cy="469900"/>
            <a:chOff x="1440" y="2320"/>
            <a:chExt cx="280" cy="296"/>
          </a:xfrm>
        </p:grpSpPr>
        <p:sp>
          <p:nvSpPr>
            <p:cNvPr id="18567" name="Text Box 9"/>
            <p:cNvSpPr txBox="1">
              <a:spLocks noChangeArrowheads="1"/>
            </p:cNvSpPr>
            <p:nvPr/>
          </p:nvSpPr>
          <p:spPr bwMode="auto">
            <a:xfrm>
              <a:off x="1468" y="2329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009242"/>
                  </a:solidFill>
                  <a:latin typeface="Arial Narrow" pitchFamily="34" charset="0"/>
                </a:rPr>
                <a:t>F</a:t>
              </a:r>
            </a:p>
          </p:txBody>
        </p:sp>
        <p:grpSp>
          <p:nvGrpSpPr>
            <p:cNvPr id="18568" name="Group 10"/>
            <p:cNvGrpSpPr>
              <a:grpSpLocks/>
            </p:cNvGrpSpPr>
            <p:nvPr/>
          </p:nvGrpSpPr>
          <p:grpSpPr bwMode="auto">
            <a:xfrm>
              <a:off x="1440" y="2400"/>
              <a:ext cx="48" cy="144"/>
              <a:chOff x="1440" y="2400"/>
              <a:chExt cx="48" cy="144"/>
            </a:xfrm>
          </p:grpSpPr>
          <p:sp>
            <p:nvSpPr>
              <p:cNvPr id="18576" name="Oval 11"/>
              <p:cNvSpPr>
                <a:spLocks noChangeArrowheads="1"/>
              </p:cNvSpPr>
              <p:nvPr/>
            </p:nvSpPr>
            <p:spPr bwMode="auto">
              <a:xfrm>
                <a:off x="1440" y="24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2000" b="1">
                  <a:solidFill>
                    <a:srgbClr val="00924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18577" name="Oval 12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2000" b="1">
                  <a:solidFill>
                    <a:srgbClr val="009242"/>
                  </a:solidFill>
                  <a:latin typeface="Arial Narrow" pitchFamily="34" charset="0"/>
                </a:endParaRPr>
              </a:p>
            </p:txBody>
          </p:sp>
        </p:grpSp>
        <p:sp>
          <p:nvSpPr>
            <p:cNvPr id="18569" name="Oval 13"/>
            <p:cNvSpPr>
              <a:spLocks noChangeArrowheads="1"/>
            </p:cNvSpPr>
            <p:nvPr/>
          </p:nvSpPr>
          <p:spPr bwMode="auto">
            <a:xfrm>
              <a:off x="1672" y="24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sz="2000" b="1">
                <a:solidFill>
                  <a:srgbClr val="009242"/>
                </a:solidFill>
                <a:latin typeface="Arial Narrow" pitchFamily="34" charset="0"/>
              </a:endParaRPr>
            </a:p>
          </p:txBody>
        </p:sp>
        <p:grpSp>
          <p:nvGrpSpPr>
            <p:cNvPr id="18570" name="Group 14"/>
            <p:cNvGrpSpPr>
              <a:grpSpLocks/>
            </p:cNvGrpSpPr>
            <p:nvPr/>
          </p:nvGrpSpPr>
          <p:grpSpPr bwMode="auto">
            <a:xfrm rot="5400000">
              <a:off x="1552" y="2272"/>
              <a:ext cx="48" cy="144"/>
              <a:chOff x="1440" y="2400"/>
              <a:chExt cx="48" cy="144"/>
            </a:xfrm>
          </p:grpSpPr>
          <p:sp>
            <p:nvSpPr>
              <p:cNvPr id="18574" name="Oval 15"/>
              <p:cNvSpPr>
                <a:spLocks noChangeArrowheads="1"/>
              </p:cNvSpPr>
              <p:nvPr/>
            </p:nvSpPr>
            <p:spPr bwMode="auto">
              <a:xfrm>
                <a:off x="1440" y="24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2000" b="1">
                  <a:solidFill>
                    <a:srgbClr val="00924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18575" name="Oval 16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2000" b="1">
                  <a:solidFill>
                    <a:srgbClr val="009242"/>
                  </a:solidFill>
                  <a:latin typeface="Arial Narrow" pitchFamily="34" charset="0"/>
                </a:endParaRPr>
              </a:p>
            </p:txBody>
          </p:sp>
        </p:grpSp>
        <p:grpSp>
          <p:nvGrpSpPr>
            <p:cNvPr id="18571" name="Group 17"/>
            <p:cNvGrpSpPr>
              <a:grpSpLocks/>
            </p:cNvGrpSpPr>
            <p:nvPr/>
          </p:nvGrpSpPr>
          <p:grpSpPr bwMode="auto">
            <a:xfrm rot="5400000">
              <a:off x="1552" y="2520"/>
              <a:ext cx="48" cy="144"/>
              <a:chOff x="1440" y="2400"/>
              <a:chExt cx="48" cy="144"/>
            </a:xfrm>
          </p:grpSpPr>
          <p:sp>
            <p:nvSpPr>
              <p:cNvPr id="18572" name="Oval 18"/>
              <p:cNvSpPr>
                <a:spLocks noChangeArrowheads="1"/>
              </p:cNvSpPr>
              <p:nvPr/>
            </p:nvSpPr>
            <p:spPr bwMode="auto">
              <a:xfrm>
                <a:off x="1440" y="24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2000" b="1">
                  <a:solidFill>
                    <a:srgbClr val="00924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18573" name="Oval 19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2000" b="1">
                  <a:solidFill>
                    <a:srgbClr val="009242"/>
                  </a:solidFill>
                  <a:latin typeface="Arial Narrow" pitchFamily="34" charset="0"/>
                </a:endParaRPr>
              </a:p>
            </p:txBody>
          </p:sp>
        </p:grpSp>
      </p:grpSp>
      <p:grpSp>
        <p:nvGrpSpPr>
          <p:cNvPr id="18437" name="Group 159"/>
          <p:cNvGrpSpPr>
            <a:grpSpLocks/>
          </p:cNvGrpSpPr>
          <p:nvPr/>
        </p:nvGrpSpPr>
        <p:grpSpPr bwMode="auto">
          <a:xfrm>
            <a:off x="2873375" y="4121150"/>
            <a:ext cx="1039813" cy="469900"/>
            <a:chOff x="2081" y="1488"/>
            <a:chExt cx="655" cy="296"/>
          </a:xfrm>
        </p:grpSpPr>
        <p:grpSp>
          <p:nvGrpSpPr>
            <p:cNvPr id="18554" name="Group 32"/>
            <p:cNvGrpSpPr>
              <a:grpSpLocks/>
            </p:cNvGrpSpPr>
            <p:nvPr/>
          </p:nvGrpSpPr>
          <p:grpSpPr bwMode="auto">
            <a:xfrm>
              <a:off x="2464" y="1488"/>
              <a:ext cx="272" cy="296"/>
              <a:chOff x="2272" y="2160"/>
              <a:chExt cx="272" cy="296"/>
            </a:xfrm>
          </p:grpSpPr>
          <p:sp>
            <p:nvSpPr>
              <p:cNvPr id="18556" name="Text Box 21"/>
              <p:cNvSpPr txBox="1">
                <a:spLocks noChangeArrowheads="1"/>
              </p:cNvSpPr>
              <p:nvPr/>
            </p:nvSpPr>
            <p:spPr bwMode="auto">
              <a:xfrm>
                <a:off x="2292" y="2169"/>
                <a:ext cx="1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solidFill>
                      <a:srgbClr val="009242"/>
                    </a:solidFill>
                    <a:latin typeface="Arial Narrow" pitchFamily="34" charset="0"/>
                  </a:rPr>
                  <a:t>F</a:t>
                </a:r>
              </a:p>
            </p:txBody>
          </p:sp>
          <p:grpSp>
            <p:nvGrpSpPr>
              <p:cNvPr id="18557" name="Group 22"/>
              <p:cNvGrpSpPr>
                <a:grpSpLocks/>
              </p:cNvGrpSpPr>
              <p:nvPr/>
            </p:nvGrpSpPr>
            <p:grpSpPr bwMode="auto">
              <a:xfrm>
                <a:off x="2496" y="2240"/>
                <a:ext cx="48" cy="144"/>
                <a:chOff x="1440" y="2400"/>
                <a:chExt cx="48" cy="144"/>
              </a:xfrm>
            </p:grpSpPr>
            <p:sp>
              <p:nvSpPr>
                <p:cNvPr id="18565" name="Oval 23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000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18566" name="Oval 24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000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</p:grpSp>
          <p:sp>
            <p:nvSpPr>
              <p:cNvPr id="18558" name="Oval 25"/>
              <p:cNvSpPr>
                <a:spLocks noChangeArrowheads="1"/>
              </p:cNvSpPr>
              <p:nvPr/>
            </p:nvSpPr>
            <p:spPr bwMode="auto">
              <a:xfrm>
                <a:off x="2272" y="233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2000" b="1">
                  <a:solidFill>
                    <a:srgbClr val="009242"/>
                  </a:solidFill>
                  <a:latin typeface="Arial Narrow" pitchFamily="34" charset="0"/>
                </a:endParaRPr>
              </a:p>
            </p:txBody>
          </p:sp>
          <p:grpSp>
            <p:nvGrpSpPr>
              <p:cNvPr id="18559" name="Group 26"/>
              <p:cNvGrpSpPr>
                <a:grpSpLocks/>
              </p:cNvGrpSpPr>
              <p:nvPr/>
            </p:nvGrpSpPr>
            <p:grpSpPr bwMode="auto">
              <a:xfrm rot="5400000">
                <a:off x="2376" y="2112"/>
                <a:ext cx="48" cy="144"/>
                <a:chOff x="1440" y="2400"/>
                <a:chExt cx="48" cy="144"/>
              </a:xfrm>
            </p:grpSpPr>
            <p:sp>
              <p:nvSpPr>
                <p:cNvPr id="18563" name="Oval 27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000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18564" name="Oval 28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000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</p:grpSp>
          <p:grpSp>
            <p:nvGrpSpPr>
              <p:cNvPr id="18560" name="Group 29"/>
              <p:cNvGrpSpPr>
                <a:grpSpLocks/>
              </p:cNvGrpSpPr>
              <p:nvPr/>
            </p:nvGrpSpPr>
            <p:grpSpPr bwMode="auto">
              <a:xfrm rot="5400000">
                <a:off x="2376" y="2360"/>
                <a:ext cx="48" cy="144"/>
                <a:chOff x="1440" y="2400"/>
                <a:chExt cx="48" cy="144"/>
              </a:xfrm>
            </p:grpSpPr>
            <p:sp>
              <p:nvSpPr>
                <p:cNvPr id="18561" name="Oval 30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000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18562" name="Oval 31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000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</p:grpSp>
        </p:grpSp>
        <p:sp>
          <p:nvSpPr>
            <p:cNvPr id="18555" name="Text Box 33"/>
            <p:cNvSpPr txBox="1">
              <a:spLocks noChangeArrowheads="1"/>
            </p:cNvSpPr>
            <p:nvPr/>
          </p:nvSpPr>
          <p:spPr bwMode="auto">
            <a:xfrm>
              <a:off x="2081" y="1492"/>
              <a:ext cx="19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009242"/>
                  </a:solidFill>
                  <a:latin typeface="Arial Narrow" pitchFamily="34" charset="0"/>
                </a:rPr>
                <a:t>+</a:t>
              </a:r>
            </a:p>
          </p:txBody>
        </p:sp>
      </p:grpSp>
      <p:grpSp>
        <p:nvGrpSpPr>
          <p:cNvPr id="18438" name="Group 37"/>
          <p:cNvGrpSpPr>
            <a:grpSpLocks/>
          </p:cNvGrpSpPr>
          <p:nvPr/>
        </p:nvGrpSpPr>
        <p:grpSpPr bwMode="auto">
          <a:xfrm>
            <a:off x="2071688" y="4032250"/>
            <a:ext cx="685800" cy="1098550"/>
            <a:chOff x="1576" y="1432"/>
            <a:chExt cx="432" cy="692"/>
          </a:xfrm>
        </p:grpSpPr>
        <p:sp>
          <p:nvSpPr>
            <p:cNvPr id="18552" name="Oval 34"/>
            <p:cNvSpPr>
              <a:spLocks noChangeArrowheads="1"/>
            </p:cNvSpPr>
            <p:nvPr/>
          </p:nvSpPr>
          <p:spPr bwMode="auto">
            <a:xfrm>
              <a:off x="1576" y="1432"/>
              <a:ext cx="432" cy="43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sz="2000" b="1">
                <a:solidFill>
                  <a:srgbClr val="009242"/>
                </a:solidFill>
                <a:latin typeface="Arial Narrow" pitchFamily="34" charset="0"/>
              </a:endParaRPr>
            </a:p>
          </p:txBody>
        </p:sp>
        <p:sp>
          <p:nvSpPr>
            <p:cNvPr id="18553" name="Text Box 36"/>
            <p:cNvSpPr txBox="1">
              <a:spLocks noChangeArrowheads="1"/>
            </p:cNvSpPr>
            <p:nvPr/>
          </p:nvSpPr>
          <p:spPr bwMode="auto">
            <a:xfrm>
              <a:off x="1606" y="1872"/>
              <a:ext cx="29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009242"/>
                  </a:solidFill>
                  <a:latin typeface="Arial Narrow" pitchFamily="34" charset="0"/>
                </a:rPr>
                <a:t>7e</a:t>
              </a:r>
              <a:r>
                <a:rPr lang="en-US" sz="2000" b="1" baseline="30000">
                  <a:solidFill>
                    <a:srgbClr val="009242"/>
                  </a:solidFill>
                  <a:latin typeface="Arial Narrow" pitchFamily="34" charset="0"/>
                </a:rPr>
                <a:t>-</a:t>
              </a:r>
              <a:endParaRPr lang="en-US" sz="2000" b="1">
                <a:solidFill>
                  <a:srgbClr val="00924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18439" name="Group 38"/>
          <p:cNvGrpSpPr>
            <a:grpSpLocks/>
          </p:cNvGrpSpPr>
          <p:nvPr/>
        </p:nvGrpSpPr>
        <p:grpSpPr bwMode="auto">
          <a:xfrm>
            <a:off x="3354388" y="4032250"/>
            <a:ext cx="685800" cy="1098550"/>
            <a:chOff x="1576" y="1432"/>
            <a:chExt cx="432" cy="692"/>
          </a:xfrm>
        </p:grpSpPr>
        <p:sp>
          <p:nvSpPr>
            <p:cNvPr id="18550" name="Oval 39"/>
            <p:cNvSpPr>
              <a:spLocks noChangeArrowheads="1"/>
            </p:cNvSpPr>
            <p:nvPr/>
          </p:nvSpPr>
          <p:spPr bwMode="auto">
            <a:xfrm>
              <a:off x="1576" y="1432"/>
              <a:ext cx="432" cy="43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sz="2000" b="1">
                <a:solidFill>
                  <a:srgbClr val="009242"/>
                </a:solidFill>
                <a:latin typeface="Arial Narrow" pitchFamily="34" charset="0"/>
              </a:endParaRPr>
            </a:p>
          </p:txBody>
        </p:sp>
        <p:sp>
          <p:nvSpPr>
            <p:cNvPr id="18551" name="Text Box 40"/>
            <p:cNvSpPr txBox="1">
              <a:spLocks noChangeArrowheads="1"/>
            </p:cNvSpPr>
            <p:nvPr/>
          </p:nvSpPr>
          <p:spPr bwMode="auto">
            <a:xfrm>
              <a:off x="1606" y="1872"/>
              <a:ext cx="29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009242"/>
                  </a:solidFill>
                  <a:latin typeface="Arial Narrow" pitchFamily="34" charset="0"/>
                </a:rPr>
                <a:t>7e</a:t>
              </a:r>
              <a:r>
                <a:rPr lang="en-US" sz="2000" b="1" baseline="30000">
                  <a:solidFill>
                    <a:srgbClr val="009242"/>
                  </a:solidFill>
                  <a:latin typeface="Arial Narrow" pitchFamily="34" charset="0"/>
                </a:rPr>
                <a:t>-</a:t>
              </a:r>
              <a:endParaRPr lang="en-US" sz="2000" b="1">
                <a:solidFill>
                  <a:srgbClr val="009242"/>
                </a:solidFill>
                <a:latin typeface="Arial Narrow" pitchFamily="34" charset="0"/>
              </a:endParaRPr>
            </a:p>
          </p:txBody>
        </p:sp>
      </p:grpSp>
      <p:sp>
        <p:nvSpPr>
          <p:cNvPr id="18440" name="Line 41"/>
          <p:cNvSpPr>
            <a:spLocks noChangeShapeType="1"/>
          </p:cNvSpPr>
          <p:nvPr/>
        </p:nvSpPr>
        <p:spPr bwMode="auto">
          <a:xfrm>
            <a:off x="4141788" y="4349750"/>
            <a:ext cx="762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8441" name="Group 160"/>
          <p:cNvGrpSpPr>
            <a:grpSpLocks/>
          </p:cNvGrpSpPr>
          <p:nvPr/>
        </p:nvGrpSpPr>
        <p:grpSpPr bwMode="auto">
          <a:xfrm>
            <a:off x="5145088" y="4121150"/>
            <a:ext cx="800100" cy="469900"/>
            <a:chOff x="3512" y="1488"/>
            <a:chExt cx="504" cy="296"/>
          </a:xfrm>
        </p:grpSpPr>
        <p:grpSp>
          <p:nvGrpSpPr>
            <p:cNvPr id="18526" name="Group 42"/>
            <p:cNvGrpSpPr>
              <a:grpSpLocks/>
            </p:cNvGrpSpPr>
            <p:nvPr/>
          </p:nvGrpSpPr>
          <p:grpSpPr bwMode="auto">
            <a:xfrm>
              <a:off x="3512" y="1488"/>
              <a:ext cx="280" cy="296"/>
              <a:chOff x="1440" y="2320"/>
              <a:chExt cx="280" cy="296"/>
            </a:xfrm>
          </p:grpSpPr>
          <p:sp>
            <p:nvSpPr>
              <p:cNvPr id="18539" name="Text Box 43"/>
              <p:cNvSpPr txBox="1">
                <a:spLocks noChangeArrowheads="1"/>
              </p:cNvSpPr>
              <p:nvPr/>
            </p:nvSpPr>
            <p:spPr bwMode="auto">
              <a:xfrm>
                <a:off x="1468" y="2329"/>
                <a:ext cx="1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solidFill>
                      <a:srgbClr val="009242"/>
                    </a:solidFill>
                    <a:latin typeface="Arial Narrow" pitchFamily="34" charset="0"/>
                  </a:rPr>
                  <a:t>F</a:t>
                </a:r>
              </a:p>
            </p:txBody>
          </p:sp>
          <p:grpSp>
            <p:nvGrpSpPr>
              <p:cNvPr id="18540" name="Group 44"/>
              <p:cNvGrpSpPr>
                <a:grpSpLocks/>
              </p:cNvGrpSpPr>
              <p:nvPr/>
            </p:nvGrpSpPr>
            <p:grpSpPr bwMode="auto">
              <a:xfrm>
                <a:off x="1440" y="2400"/>
                <a:ext cx="48" cy="144"/>
                <a:chOff x="1440" y="2400"/>
                <a:chExt cx="48" cy="144"/>
              </a:xfrm>
            </p:grpSpPr>
            <p:sp>
              <p:nvSpPr>
                <p:cNvPr id="18548" name="Oval 45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000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18549" name="Oval 46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000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</p:grpSp>
          <p:sp>
            <p:nvSpPr>
              <p:cNvPr id="18541" name="Oval 47"/>
              <p:cNvSpPr>
                <a:spLocks noChangeArrowheads="1"/>
              </p:cNvSpPr>
              <p:nvPr/>
            </p:nvSpPr>
            <p:spPr bwMode="auto">
              <a:xfrm>
                <a:off x="1672" y="24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2000" b="1">
                  <a:solidFill>
                    <a:srgbClr val="009242"/>
                  </a:solidFill>
                  <a:latin typeface="Arial Narrow" pitchFamily="34" charset="0"/>
                </a:endParaRPr>
              </a:p>
            </p:txBody>
          </p:sp>
          <p:grpSp>
            <p:nvGrpSpPr>
              <p:cNvPr id="18542" name="Group 48"/>
              <p:cNvGrpSpPr>
                <a:grpSpLocks/>
              </p:cNvGrpSpPr>
              <p:nvPr/>
            </p:nvGrpSpPr>
            <p:grpSpPr bwMode="auto">
              <a:xfrm rot="5400000">
                <a:off x="1552" y="2272"/>
                <a:ext cx="48" cy="144"/>
                <a:chOff x="1440" y="2400"/>
                <a:chExt cx="48" cy="144"/>
              </a:xfrm>
            </p:grpSpPr>
            <p:sp>
              <p:nvSpPr>
                <p:cNvPr id="18546" name="Oval 49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000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18547" name="Oval 50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000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</p:grpSp>
          <p:grpSp>
            <p:nvGrpSpPr>
              <p:cNvPr id="18543" name="Group 51"/>
              <p:cNvGrpSpPr>
                <a:grpSpLocks/>
              </p:cNvGrpSpPr>
              <p:nvPr/>
            </p:nvGrpSpPr>
            <p:grpSpPr bwMode="auto">
              <a:xfrm rot="5400000">
                <a:off x="1552" y="2520"/>
                <a:ext cx="48" cy="144"/>
                <a:chOff x="1440" y="2400"/>
                <a:chExt cx="48" cy="144"/>
              </a:xfrm>
            </p:grpSpPr>
            <p:sp>
              <p:nvSpPr>
                <p:cNvPr id="18544" name="Oval 52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000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18545" name="Oval 53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000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</p:grpSp>
        </p:grpSp>
        <p:grpSp>
          <p:nvGrpSpPr>
            <p:cNvPr id="18527" name="Group 54"/>
            <p:cNvGrpSpPr>
              <a:grpSpLocks/>
            </p:cNvGrpSpPr>
            <p:nvPr/>
          </p:nvGrpSpPr>
          <p:grpSpPr bwMode="auto">
            <a:xfrm>
              <a:off x="3744" y="1488"/>
              <a:ext cx="272" cy="296"/>
              <a:chOff x="2272" y="2160"/>
              <a:chExt cx="272" cy="296"/>
            </a:xfrm>
          </p:grpSpPr>
          <p:sp>
            <p:nvSpPr>
              <p:cNvPr id="18528" name="Text Box 55"/>
              <p:cNvSpPr txBox="1">
                <a:spLocks noChangeArrowheads="1"/>
              </p:cNvSpPr>
              <p:nvPr/>
            </p:nvSpPr>
            <p:spPr bwMode="auto">
              <a:xfrm>
                <a:off x="2292" y="2169"/>
                <a:ext cx="1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solidFill>
                      <a:srgbClr val="009242"/>
                    </a:solidFill>
                    <a:latin typeface="Arial Narrow" pitchFamily="34" charset="0"/>
                  </a:rPr>
                  <a:t>F</a:t>
                </a:r>
              </a:p>
            </p:txBody>
          </p:sp>
          <p:grpSp>
            <p:nvGrpSpPr>
              <p:cNvPr id="18529" name="Group 56"/>
              <p:cNvGrpSpPr>
                <a:grpSpLocks/>
              </p:cNvGrpSpPr>
              <p:nvPr/>
            </p:nvGrpSpPr>
            <p:grpSpPr bwMode="auto">
              <a:xfrm>
                <a:off x="2496" y="2240"/>
                <a:ext cx="48" cy="144"/>
                <a:chOff x="1440" y="2400"/>
                <a:chExt cx="48" cy="144"/>
              </a:xfrm>
            </p:grpSpPr>
            <p:sp>
              <p:nvSpPr>
                <p:cNvPr id="18537" name="Oval 57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000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18538" name="Oval 58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000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</p:grpSp>
          <p:sp>
            <p:nvSpPr>
              <p:cNvPr id="18530" name="Oval 59"/>
              <p:cNvSpPr>
                <a:spLocks noChangeArrowheads="1"/>
              </p:cNvSpPr>
              <p:nvPr/>
            </p:nvSpPr>
            <p:spPr bwMode="auto">
              <a:xfrm>
                <a:off x="2272" y="233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2000" b="1">
                  <a:solidFill>
                    <a:srgbClr val="009242"/>
                  </a:solidFill>
                  <a:latin typeface="Arial Narrow" pitchFamily="34" charset="0"/>
                </a:endParaRPr>
              </a:p>
            </p:txBody>
          </p:sp>
          <p:grpSp>
            <p:nvGrpSpPr>
              <p:cNvPr id="18531" name="Group 60"/>
              <p:cNvGrpSpPr>
                <a:grpSpLocks/>
              </p:cNvGrpSpPr>
              <p:nvPr/>
            </p:nvGrpSpPr>
            <p:grpSpPr bwMode="auto">
              <a:xfrm rot="5400000">
                <a:off x="2376" y="2112"/>
                <a:ext cx="48" cy="144"/>
                <a:chOff x="1440" y="2400"/>
                <a:chExt cx="48" cy="144"/>
              </a:xfrm>
            </p:grpSpPr>
            <p:sp>
              <p:nvSpPr>
                <p:cNvPr id="18535" name="Oval 61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000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18536" name="Oval 62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000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</p:grpSp>
          <p:grpSp>
            <p:nvGrpSpPr>
              <p:cNvPr id="18532" name="Group 63"/>
              <p:cNvGrpSpPr>
                <a:grpSpLocks/>
              </p:cNvGrpSpPr>
              <p:nvPr/>
            </p:nvGrpSpPr>
            <p:grpSpPr bwMode="auto">
              <a:xfrm rot="5400000">
                <a:off x="2376" y="2360"/>
                <a:ext cx="48" cy="144"/>
                <a:chOff x="1440" y="2400"/>
                <a:chExt cx="48" cy="144"/>
              </a:xfrm>
            </p:grpSpPr>
            <p:sp>
              <p:nvSpPr>
                <p:cNvPr id="18533" name="Oval 64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000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18534" name="Oval 65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000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</p:grpSp>
        </p:grpSp>
      </p:grpSp>
      <p:grpSp>
        <p:nvGrpSpPr>
          <p:cNvPr id="18442" name="Group 66"/>
          <p:cNvGrpSpPr>
            <a:grpSpLocks/>
          </p:cNvGrpSpPr>
          <p:nvPr/>
        </p:nvGrpSpPr>
        <p:grpSpPr bwMode="auto">
          <a:xfrm>
            <a:off x="4954588" y="4044950"/>
            <a:ext cx="685800" cy="1098550"/>
            <a:chOff x="1576" y="1432"/>
            <a:chExt cx="432" cy="692"/>
          </a:xfrm>
        </p:grpSpPr>
        <p:sp>
          <p:nvSpPr>
            <p:cNvPr id="18524" name="Oval 67"/>
            <p:cNvSpPr>
              <a:spLocks noChangeArrowheads="1"/>
            </p:cNvSpPr>
            <p:nvPr/>
          </p:nvSpPr>
          <p:spPr bwMode="auto">
            <a:xfrm>
              <a:off x="1576" y="1432"/>
              <a:ext cx="432" cy="43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sz="2000" b="1">
                <a:solidFill>
                  <a:srgbClr val="009242"/>
                </a:solidFill>
                <a:latin typeface="Arial Narrow" pitchFamily="34" charset="0"/>
              </a:endParaRPr>
            </a:p>
          </p:txBody>
        </p:sp>
        <p:sp>
          <p:nvSpPr>
            <p:cNvPr id="18525" name="Text Box 68"/>
            <p:cNvSpPr txBox="1">
              <a:spLocks noChangeArrowheads="1"/>
            </p:cNvSpPr>
            <p:nvPr/>
          </p:nvSpPr>
          <p:spPr bwMode="auto">
            <a:xfrm>
              <a:off x="1606" y="1872"/>
              <a:ext cx="29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009242"/>
                  </a:solidFill>
                  <a:latin typeface="Arial Narrow" pitchFamily="34" charset="0"/>
                </a:rPr>
                <a:t>8e</a:t>
              </a:r>
              <a:r>
                <a:rPr lang="en-US" sz="2000" b="1" baseline="30000">
                  <a:solidFill>
                    <a:srgbClr val="009242"/>
                  </a:solidFill>
                  <a:latin typeface="Arial Narrow" pitchFamily="34" charset="0"/>
                </a:rPr>
                <a:t>-</a:t>
              </a:r>
              <a:endParaRPr lang="en-US" sz="2000" b="1">
                <a:solidFill>
                  <a:srgbClr val="00924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18443" name="Group 69"/>
          <p:cNvGrpSpPr>
            <a:grpSpLocks/>
          </p:cNvGrpSpPr>
          <p:nvPr/>
        </p:nvGrpSpPr>
        <p:grpSpPr bwMode="auto">
          <a:xfrm>
            <a:off x="5487988" y="4044950"/>
            <a:ext cx="685800" cy="1098550"/>
            <a:chOff x="1576" y="1432"/>
            <a:chExt cx="432" cy="692"/>
          </a:xfrm>
        </p:grpSpPr>
        <p:sp>
          <p:nvSpPr>
            <p:cNvPr id="18522" name="Oval 70"/>
            <p:cNvSpPr>
              <a:spLocks noChangeArrowheads="1"/>
            </p:cNvSpPr>
            <p:nvPr/>
          </p:nvSpPr>
          <p:spPr bwMode="auto">
            <a:xfrm>
              <a:off x="1576" y="1432"/>
              <a:ext cx="432" cy="43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sz="2000" b="1">
                <a:solidFill>
                  <a:srgbClr val="009242"/>
                </a:solidFill>
                <a:latin typeface="Arial Narrow" pitchFamily="34" charset="0"/>
              </a:endParaRPr>
            </a:p>
          </p:txBody>
        </p:sp>
        <p:sp>
          <p:nvSpPr>
            <p:cNvPr id="18523" name="Text Box 71"/>
            <p:cNvSpPr txBox="1">
              <a:spLocks noChangeArrowheads="1"/>
            </p:cNvSpPr>
            <p:nvPr/>
          </p:nvSpPr>
          <p:spPr bwMode="auto">
            <a:xfrm>
              <a:off x="1606" y="1872"/>
              <a:ext cx="29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009242"/>
                  </a:solidFill>
                  <a:latin typeface="Arial Narrow" pitchFamily="34" charset="0"/>
                </a:rPr>
                <a:t>8e</a:t>
              </a:r>
              <a:r>
                <a:rPr lang="en-US" sz="2000" b="1" baseline="30000">
                  <a:solidFill>
                    <a:srgbClr val="009242"/>
                  </a:solidFill>
                  <a:latin typeface="Arial Narrow" pitchFamily="34" charset="0"/>
                </a:rPr>
                <a:t>-</a:t>
              </a:r>
              <a:endParaRPr lang="en-US" sz="2000" b="1">
                <a:solidFill>
                  <a:srgbClr val="00924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18444" name="Group 125"/>
          <p:cNvGrpSpPr>
            <a:grpSpLocks/>
          </p:cNvGrpSpPr>
          <p:nvPr/>
        </p:nvGrpSpPr>
        <p:grpSpPr bwMode="auto">
          <a:xfrm>
            <a:off x="1854200" y="6005513"/>
            <a:ext cx="800100" cy="471487"/>
            <a:chOff x="2160" y="2583"/>
            <a:chExt cx="504" cy="297"/>
          </a:xfrm>
        </p:grpSpPr>
        <p:grpSp>
          <p:nvGrpSpPr>
            <p:cNvPr id="18498" name="Group 72"/>
            <p:cNvGrpSpPr>
              <a:grpSpLocks/>
            </p:cNvGrpSpPr>
            <p:nvPr/>
          </p:nvGrpSpPr>
          <p:grpSpPr bwMode="auto">
            <a:xfrm>
              <a:off x="2160" y="2583"/>
              <a:ext cx="280" cy="296"/>
              <a:chOff x="1440" y="2320"/>
              <a:chExt cx="280" cy="296"/>
            </a:xfrm>
          </p:grpSpPr>
          <p:sp>
            <p:nvSpPr>
              <p:cNvPr id="18511" name="Text Box 73"/>
              <p:cNvSpPr txBox="1">
                <a:spLocks noChangeArrowheads="1"/>
              </p:cNvSpPr>
              <p:nvPr/>
            </p:nvSpPr>
            <p:spPr bwMode="auto">
              <a:xfrm>
                <a:off x="1468" y="2329"/>
                <a:ext cx="1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solidFill>
                      <a:srgbClr val="009242"/>
                    </a:solidFill>
                    <a:latin typeface="Arial Narrow" pitchFamily="34" charset="0"/>
                  </a:rPr>
                  <a:t>F</a:t>
                </a:r>
              </a:p>
            </p:txBody>
          </p:sp>
          <p:grpSp>
            <p:nvGrpSpPr>
              <p:cNvPr id="18512" name="Group 74"/>
              <p:cNvGrpSpPr>
                <a:grpSpLocks/>
              </p:cNvGrpSpPr>
              <p:nvPr/>
            </p:nvGrpSpPr>
            <p:grpSpPr bwMode="auto">
              <a:xfrm>
                <a:off x="1440" y="2400"/>
                <a:ext cx="48" cy="144"/>
                <a:chOff x="1440" y="2400"/>
                <a:chExt cx="48" cy="144"/>
              </a:xfrm>
            </p:grpSpPr>
            <p:sp>
              <p:nvSpPr>
                <p:cNvPr id="18520" name="Oval 75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000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18521" name="Oval 76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000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</p:grpSp>
          <p:sp>
            <p:nvSpPr>
              <p:cNvPr id="18513" name="Oval 77"/>
              <p:cNvSpPr>
                <a:spLocks noChangeArrowheads="1"/>
              </p:cNvSpPr>
              <p:nvPr/>
            </p:nvSpPr>
            <p:spPr bwMode="auto">
              <a:xfrm>
                <a:off x="1672" y="24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2000" b="1">
                  <a:solidFill>
                    <a:srgbClr val="009242"/>
                  </a:solidFill>
                  <a:latin typeface="Arial Narrow" pitchFamily="34" charset="0"/>
                </a:endParaRPr>
              </a:p>
            </p:txBody>
          </p:sp>
          <p:grpSp>
            <p:nvGrpSpPr>
              <p:cNvPr id="18514" name="Group 78"/>
              <p:cNvGrpSpPr>
                <a:grpSpLocks/>
              </p:cNvGrpSpPr>
              <p:nvPr/>
            </p:nvGrpSpPr>
            <p:grpSpPr bwMode="auto">
              <a:xfrm rot="5400000">
                <a:off x="1552" y="2272"/>
                <a:ext cx="48" cy="144"/>
                <a:chOff x="1440" y="2400"/>
                <a:chExt cx="48" cy="144"/>
              </a:xfrm>
            </p:grpSpPr>
            <p:sp>
              <p:nvSpPr>
                <p:cNvPr id="18518" name="Oval 79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000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18519" name="Oval 80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000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</p:grpSp>
          <p:grpSp>
            <p:nvGrpSpPr>
              <p:cNvPr id="18515" name="Group 81"/>
              <p:cNvGrpSpPr>
                <a:grpSpLocks/>
              </p:cNvGrpSpPr>
              <p:nvPr/>
            </p:nvGrpSpPr>
            <p:grpSpPr bwMode="auto">
              <a:xfrm rot="5400000">
                <a:off x="1552" y="2520"/>
                <a:ext cx="48" cy="144"/>
                <a:chOff x="1440" y="2400"/>
                <a:chExt cx="48" cy="144"/>
              </a:xfrm>
            </p:grpSpPr>
            <p:sp>
              <p:nvSpPr>
                <p:cNvPr id="18516" name="Oval 82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000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18517" name="Oval 83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000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</p:grpSp>
        </p:grpSp>
        <p:grpSp>
          <p:nvGrpSpPr>
            <p:cNvPr id="18499" name="Group 84"/>
            <p:cNvGrpSpPr>
              <a:grpSpLocks/>
            </p:cNvGrpSpPr>
            <p:nvPr/>
          </p:nvGrpSpPr>
          <p:grpSpPr bwMode="auto">
            <a:xfrm>
              <a:off x="2392" y="2584"/>
              <a:ext cx="272" cy="296"/>
              <a:chOff x="2272" y="2160"/>
              <a:chExt cx="272" cy="296"/>
            </a:xfrm>
          </p:grpSpPr>
          <p:sp>
            <p:nvSpPr>
              <p:cNvPr id="18500" name="Text Box 85"/>
              <p:cNvSpPr txBox="1">
                <a:spLocks noChangeArrowheads="1"/>
              </p:cNvSpPr>
              <p:nvPr/>
            </p:nvSpPr>
            <p:spPr bwMode="auto">
              <a:xfrm>
                <a:off x="2292" y="2169"/>
                <a:ext cx="1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solidFill>
                      <a:srgbClr val="009242"/>
                    </a:solidFill>
                    <a:latin typeface="Arial Narrow" pitchFamily="34" charset="0"/>
                  </a:rPr>
                  <a:t>F</a:t>
                </a:r>
              </a:p>
            </p:txBody>
          </p:sp>
          <p:grpSp>
            <p:nvGrpSpPr>
              <p:cNvPr id="18501" name="Group 86"/>
              <p:cNvGrpSpPr>
                <a:grpSpLocks/>
              </p:cNvGrpSpPr>
              <p:nvPr/>
            </p:nvGrpSpPr>
            <p:grpSpPr bwMode="auto">
              <a:xfrm>
                <a:off x="2496" y="2240"/>
                <a:ext cx="48" cy="144"/>
                <a:chOff x="1440" y="2400"/>
                <a:chExt cx="48" cy="144"/>
              </a:xfrm>
            </p:grpSpPr>
            <p:sp>
              <p:nvSpPr>
                <p:cNvPr id="18509" name="Oval 87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000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18510" name="Oval 88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000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</p:grpSp>
          <p:sp>
            <p:nvSpPr>
              <p:cNvPr id="18502" name="Oval 89"/>
              <p:cNvSpPr>
                <a:spLocks noChangeArrowheads="1"/>
              </p:cNvSpPr>
              <p:nvPr/>
            </p:nvSpPr>
            <p:spPr bwMode="auto">
              <a:xfrm>
                <a:off x="2272" y="233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2000" b="1">
                  <a:solidFill>
                    <a:srgbClr val="009242"/>
                  </a:solidFill>
                  <a:latin typeface="Arial Narrow" pitchFamily="34" charset="0"/>
                </a:endParaRPr>
              </a:p>
            </p:txBody>
          </p:sp>
          <p:grpSp>
            <p:nvGrpSpPr>
              <p:cNvPr id="18503" name="Group 90"/>
              <p:cNvGrpSpPr>
                <a:grpSpLocks/>
              </p:cNvGrpSpPr>
              <p:nvPr/>
            </p:nvGrpSpPr>
            <p:grpSpPr bwMode="auto">
              <a:xfrm rot="5400000">
                <a:off x="2376" y="2112"/>
                <a:ext cx="48" cy="144"/>
                <a:chOff x="1440" y="2400"/>
                <a:chExt cx="48" cy="144"/>
              </a:xfrm>
            </p:grpSpPr>
            <p:sp>
              <p:nvSpPr>
                <p:cNvPr id="18507" name="Oval 91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000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18508" name="Oval 92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000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</p:grpSp>
          <p:grpSp>
            <p:nvGrpSpPr>
              <p:cNvPr id="18504" name="Group 93"/>
              <p:cNvGrpSpPr>
                <a:grpSpLocks/>
              </p:cNvGrpSpPr>
              <p:nvPr/>
            </p:nvGrpSpPr>
            <p:grpSpPr bwMode="auto">
              <a:xfrm rot="5400000">
                <a:off x="2376" y="2360"/>
                <a:ext cx="48" cy="144"/>
                <a:chOff x="1440" y="2400"/>
                <a:chExt cx="48" cy="144"/>
              </a:xfrm>
            </p:grpSpPr>
            <p:sp>
              <p:nvSpPr>
                <p:cNvPr id="18505" name="Oval 94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000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18506" name="Oval 95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000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</p:grpSp>
        </p:grpSp>
      </p:grpSp>
      <p:grpSp>
        <p:nvGrpSpPr>
          <p:cNvPr id="18445" name="Group 124"/>
          <p:cNvGrpSpPr>
            <a:grpSpLocks/>
          </p:cNvGrpSpPr>
          <p:nvPr/>
        </p:nvGrpSpPr>
        <p:grpSpPr bwMode="auto">
          <a:xfrm>
            <a:off x="5000625" y="5999163"/>
            <a:ext cx="1238250" cy="471487"/>
            <a:chOff x="3216" y="2582"/>
            <a:chExt cx="780" cy="297"/>
          </a:xfrm>
        </p:grpSpPr>
        <p:grpSp>
          <p:nvGrpSpPr>
            <p:cNvPr id="18475" name="Group 121"/>
            <p:cNvGrpSpPr>
              <a:grpSpLocks/>
            </p:cNvGrpSpPr>
            <p:nvPr/>
          </p:nvGrpSpPr>
          <p:grpSpPr bwMode="auto">
            <a:xfrm>
              <a:off x="3216" y="2582"/>
              <a:ext cx="225" cy="296"/>
              <a:chOff x="3216" y="2582"/>
              <a:chExt cx="225" cy="296"/>
            </a:xfrm>
          </p:grpSpPr>
          <p:sp>
            <p:nvSpPr>
              <p:cNvPr id="18488" name="Text Box 98"/>
              <p:cNvSpPr txBox="1">
                <a:spLocks noChangeArrowheads="1"/>
              </p:cNvSpPr>
              <p:nvPr/>
            </p:nvSpPr>
            <p:spPr bwMode="auto">
              <a:xfrm>
                <a:off x="3244" y="2591"/>
                <a:ext cx="1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solidFill>
                      <a:srgbClr val="009242"/>
                    </a:solidFill>
                    <a:latin typeface="Arial Narrow" pitchFamily="34" charset="0"/>
                  </a:rPr>
                  <a:t>F</a:t>
                </a:r>
              </a:p>
            </p:txBody>
          </p:sp>
          <p:grpSp>
            <p:nvGrpSpPr>
              <p:cNvPr id="18489" name="Group 99"/>
              <p:cNvGrpSpPr>
                <a:grpSpLocks/>
              </p:cNvGrpSpPr>
              <p:nvPr/>
            </p:nvGrpSpPr>
            <p:grpSpPr bwMode="auto">
              <a:xfrm>
                <a:off x="3216" y="2662"/>
                <a:ext cx="48" cy="144"/>
                <a:chOff x="1440" y="2400"/>
                <a:chExt cx="48" cy="144"/>
              </a:xfrm>
            </p:grpSpPr>
            <p:sp>
              <p:nvSpPr>
                <p:cNvPr id="18496" name="Oval 100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000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18497" name="Oval 101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000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</p:grpSp>
          <p:grpSp>
            <p:nvGrpSpPr>
              <p:cNvPr id="18490" name="Group 103"/>
              <p:cNvGrpSpPr>
                <a:grpSpLocks/>
              </p:cNvGrpSpPr>
              <p:nvPr/>
            </p:nvGrpSpPr>
            <p:grpSpPr bwMode="auto">
              <a:xfrm rot="5400000">
                <a:off x="3328" y="2534"/>
                <a:ext cx="48" cy="144"/>
                <a:chOff x="1440" y="2400"/>
                <a:chExt cx="48" cy="144"/>
              </a:xfrm>
            </p:grpSpPr>
            <p:sp>
              <p:nvSpPr>
                <p:cNvPr id="18494" name="Oval 104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000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18495" name="Oval 105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000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</p:grpSp>
          <p:grpSp>
            <p:nvGrpSpPr>
              <p:cNvPr id="18491" name="Group 106"/>
              <p:cNvGrpSpPr>
                <a:grpSpLocks/>
              </p:cNvGrpSpPr>
              <p:nvPr/>
            </p:nvGrpSpPr>
            <p:grpSpPr bwMode="auto">
              <a:xfrm rot="5400000">
                <a:off x="3328" y="2782"/>
                <a:ext cx="48" cy="144"/>
                <a:chOff x="1440" y="2400"/>
                <a:chExt cx="48" cy="144"/>
              </a:xfrm>
            </p:grpSpPr>
            <p:sp>
              <p:nvSpPr>
                <p:cNvPr id="18492" name="Oval 107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000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18493" name="Oval 108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000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</p:grpSp>
        </p:grpSp>
        <p:grpSp>
          <p:nvGrpSpPr>
            <p:cNvPr id="18476" name="Group 122"/>
            <p:cNvGrpSpPr>
              <a:grpSpLocks/>
            </p:cNvGrpSpPr>
            <p:nvPr/>
          </p:nvGrpSpPr>
          <p:grpSpPr bwMode="auto">
            <a:xfrm>
              <a:off x="3744" y="2583"/>
              <a:ext cx="252" cy="296"/>
              <a:chOff x="3972" y="2583"/>
              <a:chExt cx="252" cy="296"/>
            </a:xfrm>
          </p:grpSpPr>
          <p:sp>
            <p:nvSpPr>
              <p:cNvPr id="18478" name="Text Box 110"/>
              <p:cNvSpPr txBox="1">
                <a:spLocks noChangeArrowheads="1"/>
              </p:cNvSpPr>
              <p:nvPr/>
            </p:nvSpPr>
            <p:spPr bwMode="auto">
              <a:xfrm>
                <a:off x="3972" y="2592"/>
                <a:ext cx="1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solidFill>
                      <a:srgbClr val="009242"/>
                    </a:solidFill>
                    <a:latin typeface="Arial Narrow" pitchFamily="34" charset="0"/>
                  </a:rPr>
                  <a:t>F</a:t>
                </a:r>
              </a:p>
            </p:txBody>
          </p:sp>
          <p:grpSp>
            <p:nvGrpSpPr>
              <p:cNvPr id="18479" name="Group 111"/>
              <p:cNvGrpSpPr>
                <a:grpSpLocks/>
              </p:cNvGrpSpPr>
              <p:nvPr/>
            </p:nvGrpSpPr>
            <p:grpSpPr bwMode="auto">
              <a:xfrm>
                <a:off x="4176" y="2663"/>
                <a:ext cx="48" cy="144"/>
                <a:chOff x="1440" y="2400"/>
                <a:chExt cx="48" cy="144"/>
              </a:xfrm>
            </p:grpSpPr>
            <p:sp>
              <p:nvSpPr>
                <p:cNvPr id="18486" name="Oval 112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000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18487" name="Oval 113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000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</p:grpSp>
          <p:grpSp>
            <p:nvGrpSpPr>
              <p:cNvPr id="18480" name="Group 115"/>
              <p:cNvGrpSpPr>
                <a:grpSpLocks/>
              </p:cNvGrpSpPr>
              <p:nvPr/>
            </p:nvGrpSpPr>
            <p:grpSpPr bwMode="auto">
              <a:xfrm rot="5400000">
                <a:off x="4056" y="2535"/>
                <a:ext cx="48" cy="144"/>
                <a:chOff x="1440" y="2400"/>
                <a:chExt cx="48" cy="144"/>
              </a:xfrm>
            </p:grpSpPr>
            <p:sp>
              <p:nvSpPr>
                <p:cNvPr id="18484" name="Oval 116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000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18485" name="Oval 117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000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</p:grpSp>
          <p:grpSp>
            <p:nvGrpSpPr>
              <p:cNvPr id="18481" name="Group 118"/>
              <p:cNvGrpSpPr>
                <a:grpSpLocks/>
              </p:cNvGrpSpPr>
              <p:nvPr/>
            </p:nvGrpSpPr>
            <p:grpSpPr bwMode="auto">
              <a:xfrm rot="5400000">
                <a:off x="4056" y="2783"/>
                <a:ext cx="48" cy="144"/>
                <a:chOff x="1440" y="2400"/>
                <a:chExt cx="48" cy="144"/>
              </a:xfrm>
            </p:grpSpPr>
            <p:sp>
              <p:nvSpPr>
                <p:cNvPr id="18482" name="Oval 119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000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18483" name="Oval 120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000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</p:grpSp>
        </p:grpSp>
        <p:sp>
          <p:nvSpPr>
            <p:cNvPr id="18477" name="Line 123"/>
            <p:cNvSpPr>
              <a:spLocks noChangeShapeType="1"/>
            </p:cNvSpPr>
            <p:nvPr/>
          </p:nvSpPr>
          <p:spPr bwMode="auto">
            <a:xfrm>
              <a:off x="3467" y="2731"/>
              <a:ext cx="28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46" name="Group 150"/>
          <p:cNvGrpSpPr>
            <a:grpSpLocks/>
          </p:cNvGrpSpPr>
          <p:nvPr/>
        </p:nvGrpSpPr>
        <p:grpSpPr bwMode="auto">
          <a:xfrm>
            <a:off x="6184900" y="5748338"/>
            <a:ext cx="1987550" cy="1016000"/>
            <a:chOff x="4416" y="2688"/>
            <a:chExt cx="1252" cy="640"/>
          </a:xfrm>
        </p:grpSpPr>
        <p:grpSp>
          <p:nvGrpSpPr>
            <p:cNvPr id="18470" name="Group 153"/>
            <p:cNvGrpSpPr>
              <a:grpSpLocks/>
            </p:cNvGrpSpPr>
            <p:nvPr/>
          </p:nvGrpSpPr>
          <p:grpSpPr bwMode="auto">
            <a:xfrm>
              <a:off x="4416" y="2688"/>
              <a:ext cx="528" cy="640"/>
              <a:chOff x="4416" y="2904"/>
              <a:chExt cx="528" cy="640"/>
            </a:xfrm>
          </p:grpSpPr>
          <p:sp>
            <p:nvSpPr>
              <p:cNvPr id="18472" name="Freeform 128"/>
              <p:cNvSpPr>
                <a:spLocks/>
              </p:cNvSpPr>
              <p:nvPr/>
            </p:nvSpPr>
            <p:spPr bwMode="auto">
              <a:xfrm>
                <a:off x="4416" y="2904"/>
                <a:ext cx="528" cy="264"/>
              </a:xfrm>
              <a:custGeom>
                <a:avLst/>
                <a:gdLst>
                  <a:gd name="T0" fmla="*/ 0 w 528"/>
                  <a:gd name="T1" fmla="*/ 120 h 264"/>
                  <a:gd name="T2" fmla="*/ 144 w 528"/>
                  <a:gd name="T3" fmla="*/ 24 h 264"/>
                  <a:gd name="T4" fmla="*/ 528 w 528"/>
                  <a:gd name="T5" fmla="*/ 264 h 264"/>
                  <a:gd name="T6" fmla="*/ 0 60000 65536"/>
                  <a:gd name="T7" fmla="*/ 0 60000 65536"/>
                  <a:gd name="T8" fmla="*/ 0 60000 65536"/>
                  <a:gd name="T9" fmla="*/ 0 w 528"/>
                  <a:gd name="T10" fmla="*/ 0 h 264"/>
                  <a:gd name="T11" fmla="*/ 528 w 528"/>
                  <a:gd name="T12" fmla="*/ 264 h 2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8" h="264">
                    <a:moveTo>
                      <a:pt x="0" y="120"/>
                    </a:moveTo>
                    <a:cubicBezTo>
                      <a:pt x="28" y="60"/>
                      <a:pt x="56" y="0"/>
                      <a:pt x="144" y="24"/>
                    </a:cubicBezTo>
                    <a:cubicBezTo>
                      <a:pt x="232" y="48"/>
                      <a:pt x="380" y="156"/>
                      <a:pt x="528" y="264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 sz="2000" b="1">
                  <a:solidFill>
                    <a:srgbClr val="00924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18473" name="Freeform 129"/>
              <p:cNvSpPr>
                <a:spLocks/>
              </p:cNvSpPr>
              <p:nvPr/>
            </p:nvSpPr>
            <p:spPr bwMode="auto">
              <a:xfrm flipV="1">
                <a:off x="4416" y="3280"/>
                <a:ext cx="528" cy="264"/>
              </a:xfrm>
              <a:custGeom>
                <a:avLst/>
                <a:gdLst>
                  <a:gd name="T0" fmla="*/ 0 w 528"/>
                  <a:gd name="T1" fmla="*/ 120 h 264"/>
                  <a:gd name="T2" fmla="*/ 144 w 528"/>
                  <a:gd name="T3" fmla="*/ 24 h 264"/>
                  <a:gd name="T4" fmla="*/ 528 w 528"/>
                  <a:gd name="T5" fmla="*/ 264 h 264"/>
                  <a:gd name="T6" fmla="*/ 0 60000 65536"/>
                  <a:gd name="T7" fmla="*/ 0 60000 65536"/>
                  <a:gd name="T8" fmla="*/ 0 60000 65536"/>
                  <a:gd name="T9" fmla="*/ 0 w 528"/>
                  <a:gd name="T10" fmla="*/ 0 h 264"/>
                  <a:gd name="T11" fmla="*/ 528 w 528"/>
                  <a:gd name="T12" fmla="*/ 264 h 2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8" h="264">
                    <a:moveTo>
                      <a:pt x="0" y="120"/>
                    </a:moveTo>
                    <a:cubicBezTo>
                      <a:pt x="28" y="60"/>
                      <a:pt x="56" y="0"/>
                      <a:pt x="144" y="24"/>
                    </a:cubicBezTo>
                    <a:cubicBezTo>
                      <a:pt x="232" y="48"/>
                      <a:pt x="380" y="156"/>
                      <a:pt x="528" y="264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 sz="2000" b="1">
                  <a:solidFill>
                    <a:srgbClr val="00924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18474" name="Line 130"/>
              <p:cNvSpPr>
                <a:spLocks noChangeShapeType="1"/>
              </p:cNvSpPr>
              <p:nvPr/>
            </p:nvSpPr>
            <p:spPr bwMode="auto">
              <a:xfrm>
                <a:off x="4560" y="3216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71" name="Text Box 143"/>
            <p:cNvSpPr txBox="1">
              <a:spLocks noChangeArrowheads="1"/>
            </p:cNvSpPr>
            <p:nvPr/>
          </p:nvSpPr>
          <p:spPr bwMode="auto">
            <a:xfrm>
              <a:off x="4928" y="2872"/>
              <a:ext cx="74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009242"/>
                  </a:solidFill>
                  <a:latin typeface="Arial Narrow" pitchFamily="34" charset="0"/>
                </a:rPr>
                <a:t>lone pairs</a:t>
              </a:r>
            </a:p>
          </p:txBody>
        </p:sp>
      </p:grpSp>
      <p:grpSp>
        <p:nvGrpSpPr>
          <p:cNvPr id="18447" name="Group 135"/>
          <p:cNvGrpSpPr>
            <a:grpSpLocks/>
          </p:cNvGrpSpPr>
          <p:nvPr/>
        </p:nvGrpSpPr>
        <p:grpSpPr bwMode="auto">
          <a:xfrm flipH="1">
            <a:off x="4432300" y="5748338"/>
            <a:ext cx="838200" cy="1016000"/>
            <a:chOff x="4416" y="2904"/>
            <a:chExt cx="528" cy="640"/>
          </a:xfrm>
        </p:grpSpPr>
        <p:sp>
          <p:nvSpPr>
            <p:cNvPr id="18467" name="Freeform 136"/>
            <p:cNvSpPr>
              <a:spLocks/>
            </p:cNvSpPr>
            <p:nvPr/>
          </p:nvSpPr>
          <p:spPr bwMode="auto">
            <a:xfrm>
              <a:off x="4416" y="2904"/>
              <a:ext cx="528" cy="264"/>
            </a:xfrm>
            <a:custGeom>
              <a:avLst/>
              <a:gdLst>
                <a:gd name="T0" fmla="*/ 0 w 528"/>
                <a:gd name="T1" fmla="*/ 120 h 264"/>
                <a:gd name="T2" fmla="*/ 144 w 528"/>
                <a:gd name="T3" fmla="*/ 24 h 264"/>
                <a:gd name="T4" fmla="*/ 528 w 528"/>
                <a:gd name="T5" fmla="*/ 264 h 264"/>
                <a:gd name="T6" fmla="*/ 0 60000 65536"/>
                <a:gd name="T7" fmla="*/ 0 60000 65536"/>
                <a:gd name="T8" fmla="*/ 0 60000 65536"/>
                <a:gd name="T9" fmla="*/ 0 w 528"/>
                <a:gd name="T10" fmla="*/ 0 h 264"/>
                <a:gd name="T11" fmla="*/ 528 w 528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64">
                  <a:moveTo>
                    <a:pt x="0" y="120"/>
                  </a:moveTo>
                  <a:cubicBezTo>
                    <a:pt x="28" y="60"/>
                    <a:pt x="56" y="0"/>
                    <a:pt x="144" y="24"/>
                  </a:cubicBezTo>
                  <a:cubicBezTo>
                    <a:pt x="232" y="48"/>
                    <a:pt x="380" y="156"/>
                    <a:pt x="528" y="264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sz="2000" b="1">
                <a:solidFill>
                  <a:srgbClr val="009242"/>
                </a:solidFill>
                <a:latin typeface="Arial Narrow" pitchFamily="34" charset="0"/>
              </a:endParaRPr>
            </a:p>
          </p:txBody>
        </p:sp>
        <p:sp>
          <p:nvSpPr>
            <p:cNvPr id="18468" name="Freeform 137"/>
            <p:cNvSpPr>
              <a:spLocks/>
            </p:cNvSpPr>
            <p:nvPr/>
          </p:nvSpPr>
          <p:spPr bwMode="auto">
            <a:xfrm flipV="1">
              <a:off x="4416" y="3280"/>
              <a:ext cx="528" cy="264"/>
            </a:xfrm>
            <a:custGeom>
              <a:avLst/>
              <a:gdLst>
                <a:gd name="T0" fmla="*/ 0 w 528"/>
                <a:gd name="T1" fmla="*/ 120 h 264"/>
                <a:gd name="T2" fmla="*/ 144 w 528"/>
                <a:gd name="T3" fmla="*/ 24 h 264"/>
                <a:gd name="T4" fmla="*/ 528 w 528"/>
                <a:gd name="T5" fmla="*/ 264 h 264"/>
                <a:gd name="T6" fmla="*/ 0 60000 65536"/>
                <a:gd name="T7" fmla="*/ 0 60000 65536"/>
                <a:gd name="T8" fmla="*/ 0 60000 65536"/>
                <a:gd name="T9" fmla="*/ 0 w 528"/>
                <a:gd name="T10" fmla="*/ 0 h 264"/>
                <a:gd name="T11" fmla="*/ 528 w 528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64">
                  <a:moveTo>
                    <a:pt x="0" y="120"/>
                  </a:moveTo>
                  <a:cubicBezTo>
                    <a:pt x="28" y="60"/>
                    <a:pt x="56" y="0"/>
                    <a:pt x="144" y="24"/>
                  </a:cubicBezTo>
                  <a:cubicBezTo>
                    <a:pt x="232" y="48"/>
                    <a:pt x="380" y="156"/>
                    <a:pt x="528" y="264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sz="2000" b="1">
                <a:solidFill>
                  <a:srgbClr val="009242"/>
                </a:solidFill>
                <a:latin typeface="Arial Narrow" pitchFamily="34" charset="0"/>
              </a:endParaRPr>
            </a:p>
          </p:txBody>
        </p:sp>
        <p:sp>
          <p:nvSpPr>
            <p:cNvPr id="18469" name="Line 138"/>
            <p:cNvSpPr>
              <a:spLocks noChangeShapeType="1"/>
            </p:cNvSpPr>
            <p:nvPr/>
          </p:nvSpPr>
          <p:spPr bwMode="auto">
            <a:xfrm>
              <a:off x="4560" y="3216"/>
              <a:ext cx="38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48" name="Group 148"/>
          <p:cNvGrpSpPr>
            <a:grpSpLocks/>
          </p:cNvGrpSpPr>
          <p:nvPr/>
        </p:nvGrpSpPr>
        <p:grpSpPr bwMode="auto">
          <a:xfrm>
            <a:off x="2540000" y="5754688"/>
            <a:ext cx="1987550" cy="1016000"/>
            <a:chOff x="1702" y="3200"/>
            <a:chExt cx="1252" cy="640"/>
          </a:xfrm>
        </p:grpSpPr>
        <p:sp>
          <p:nvSpPr>
            <p:cNvPr id="18463" name="Freeform 131"/>
            <p:cNvSpPr>
              <a:spLocks/>
            </p:cNvSpPr>
            <p:nvPr/>
          </p:nvSpPr>
          <p:spPr bwMode="auto">
            <a:xfrm>
              <a:off x="1702" y="3200"/>
              <a:ext cx="528" cy="264"/>
            </a:xfrm>
            <a:custGeom>
              <a:avLst/>
              <a:gdLst>
                <a:gd name="T0" fmla="*/ 0 w 528"/>
                <a:gd name="T1" fmla="*/ 120 h 264"/>
                <a:gd name="T2" fmla="*/ 144 w 528"/>
                <a:gd name="T3" fmla="*/ 24 h 264"/>
                <a:gd name="T4" fmla="*/ 528 w 528"/>
                <a:gd name="T5" fmla="*/ 264 h 264"/>
                <a:gd name="T6" fmla="*/ 0 60000 65536"/>
                <a:gd name="T7" fmla="*/ 0 60000 65536"/>
                <a:gd name="T8" fmla="*/ 0 60000 65536"/>
                <a:gd name="T9" fmla="*/ 0 w 528"/>
                <a:gd name="T10" fmla="*/ 0 h 264"/>
                <a:gd name="T11" fmla="*/ 528 w 528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64">
                  <a:moveTo>
                    <a:pt x="0" y="120"/>
                  </a:moveTo>
                  <a:cubicBezTo>
                    <a:pt x="28" y="60"/>
                    <a:pt x="56" y="0"/>
                    <a:pt x="144" y="24"/>
                  </a:cubicBezTo>
                  <a:cubicBezTo>
                    <a:pt x="232" y="48"/>
                    <a:pt x="380" y="156"/>
                    <a:pt x="528" y="264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sz="2000" b="1">
                <a:solidFill>
                  <a:srgbClr val="009242"/>
                </a:solidFill>
                <a:latin typeface="Arial Narrow" pitchFamily="34" charset="0"/>
              </a:endParaRPr>
            </a:p>
          </p:txBody>
        </p:sp>
        <p:sp>
          <p:nvSpPr>
            <p:cNvPr id="18464" name="Freeform 132"/>
            <p:cNvSpPr>
              <a:spLocks/>
            </p:cNvSpPr>
            <p:nvPr/>
          </p:nvSpPr>
          <p:spPr bwMode="auto">
            <a:xfrm flipV="1">
              <a:off x="1702" y="3576"/>
              <a:ext cx="528" cy="264"/>
            </a:xfrm>
            <a:custGeom>
              <a:avLst/>
              <a:gdLst>
                <a:gd name="T0" fmla="*/ 0 w 528"/>
                <a:gd name="T1" fmla="*/ 120 h 264"/>
                <a:gd name="T2" fmla="*/ 144 w 528"/>
                <a:gd name="T3" fmla="*/ 24 h 264"/>
                <a:gd name="T4" fmla="*/ 528 w 528"/>
                <a:gd name="T5" fmla="*/ 264 h 264"/>
                <a:gd name="T6" fmla="*/ 0 60000 65536"/>
                <a:gd name="T7" fmla="*/ 0 60000 65536"/>
                <a:gd name="T8" fmla="*/ 0 60000 65536"/>
                <a:gd name="T9" fmla="*/ 0 w 528"/>
                <a:gd name="T10" fmla="*/ 0 h 264"/>
                <a:gd name="T11" fmla="*/ 528 w 528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64">
                  <a:moveTo>
                    <a:pt x="0" y="120"/>
                  </a:moveTo>
                  <a:cubicBezTo>
                    <a:pt x="28" y="60"/>
                    <a:pt x="56" y="0"/>
                    <a:pt x="144" y="24"/>
                  </a:cubicBezTo>
                  <a:cubicBezTo>
                    <a:pt x="232" y="48"/>
                    <a:pt x="380" y="156"/>
                    <a:pt x="528" y="264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sz="2000" b="1">
                <a:solidFill>
                  <a:srgbClr val="009242"/>
                </a:solidFill>
                <a:latin typeface="Arial Narrow" pitchFamily="34" charset="0"/>
              </a:endParaRPr>
            </a:p>
          </p:txBody>
        </p:sp>
        <p:sp>
          <p:nvSpPr>
            <p:cNvPr id="18465" name="Line 133"/>
            <p:cNvSpPr>
              <a:spLocks noChangeShapeType="1"/>
            </p:cNvSpPr>
            <p:nvPr/>
          </p:nvSpPr>
          <p:spPr bwMode="auto">
            <a:xfrm>
              <a:off x="1846" y="3512"/>
              <a:ext cx="38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6" name="Text Box 145"/>
            <p:cNvSpPr txBox="1">
              <a:spLocks noChangeArrowheads="1"/>
            </p:cNvSpPr>
            <p:nvPr/>
          </p:nvSpPr>
          <p:spPr bwMode="auto">
            <a:xfrm>
              <a:off x="2214" y="3390"/>
              <a:ext cx="74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009242"/>
                  </a:solidFill>
                  <a:latin typeface="Arial Narrow" pitchFamily="34" charset="0"/>
                </a:rPr>
                <a:t>lone pairs</a:t>
              </a:r>
            </a:p>
          </p:txBody>
        </p:sp>
      </p:grpSp>
      <p:grpSp>
        <p:nvGrpSpPr>
          <p:cNvPr id="18449" name="Group 147"/>
          <p:cNvGrpSpPr>
            <a:grpSpLocks/>
          </p:cNvGrpSpPr>
          <p:nvPr/>
        </p:nvGrpSpPr>
        <p:grpSpPr bwMode="auto">
          <a:xfrm>
            <a:off x="0" y="5754688"/>
            <a:ext cx="2057400" cy="1016000"/>
            <a:chOff x="102" y="3200"/>
            <a:chExt cx="1296" cy="640"/>
          </a:xfrm>
        </p:grpSpPr>
        <p:grpSp>
          <p:nvGrpSpPr>
            <p:cNvPr id="18458" name="Group 139"/>
            <p:cNvGrpSpPr>
              <a:grpSpLocks/>
            </p:cNvGrpSpPr>
            <p:nvPr/>
          </p:nvGrpSpPr>
          <p:grpSpPr bwMode="auto">
            <a:xfrm flipH="1">
              <a:off x="870" y="3200"/>
              <a:ext cx="528" cy="640"/>
              <a:chOff x="4416" y="2904"/>
              <a:chExt cx="528" cy="640"/>
            </a:xfrm>
          </p:grpSpPr>
          <p:sp>
            <p:nvSpPr>
              <p:cNvPr id="18460" name="Freeform 140"/>
              <p:cNvSpPr>
                <a:spLocks/>
              </p:cNvSpPr>
              <p:nvPr/>
            </p:nvSpPr>
            <p:spPr bwMode="auto">
              <a:xfrm>
                <a:off x="4416" y="2904"/>
                <a:ext cx="528" cy="264"/>
              </a:xfrm>
              <a:custGeom>
                <a:avLst/>
                <a:gdLst>
                  <a:gd name="T0" fmla="*/ 0 w 528"/>
                  <a:gd name="T1" fmla="*/ 120 h 264"/>
                  <a:gd name="T2" fmla="*/ 144 w 528"/>
                  <a:gd name="T3" fmla="*/ 24 h 264"/>
                  <a:gd name="T4" fmla="*/ 528 w 528"/>
                  <a:gd name="T5" fmla="*/ 264 h 264"/>
                  <a:gd name="T6" fmla="*/ 0 60000 65536"/>
                  <a:gd name="T7" fmla="*/ 0 60000 65536"/>
                  <a:gd name="T8" fmla="*/ 0 60000 65536"/>
                  <a:gd name="T9" fmla="*/ 0 w 528"/>
                  <a:gd name="T10" fmla="*/ 0 h 264"/>
                  <a:gd name="T11" fmla="*/ 528 w 528"/>
                  <a:gd name="T12" fmla="*/ 264 h 2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8" h="264">
                    <a:moveTo>
                      <a:pt x="0" y="120"/>
                    </a:moveTo>
                    <a:cubicBezTo>
                      <a:pt x="28" y="60"/>
                      <a:pt x="56" y="0"/>
                      <a:pt x="144" y="24"/>
                    </a:cubicBezTo>
                    <a:cubicBezTo>
                      <a:pt x="232" y="48"/>
                      <a:pt x="380" y="156"/>
                      <a:pt x="528" y="264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 sz="2000" b="1">
                  <a:solidFill>
                    <a:srgbClr val="00924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18461" name="Freeform 141"/>
              <p:cNvSpPr>
                <a:spLocks/>
              </p:cNvSpPr>
              <p:nvPr/>
            </p:nvSpPr>
            <p:spPr bwMode="auto">
              <a:xfrm flipV="1">
                <a:off x="4416" y="3280"/>
                <a:ext cx="528" cy="264"/>
              </a:xfrm>
              <a:custGeom>
                <a:avLst/>
                <a:gdLst>
                  <a:gd name="T0" fmla="*/ 0 w 528"/>
                  <a:gd name="T1" fmla="*/ 120 h 264"/>
                  <a:gd name="T2" fmla="*/ 144 w 528"/>
                  <a:gd name="T3" fmla="*/ 24 h 264"/>
                  <a:gd name="T4" fmla="*/ 528 w 528"/>
                  <a:gd name="T5" fmla="*/ 264 h 264"/>
                  <a:gd name="T6" fmla="*/ 0 60000 65536"/>
                  <a:gd name="T7" fmla="*/ 0 60000 65536"/>
                  <a:gd name="T8" fmla="*/ 0 60000 65536"/>
                  <a:gd name="T9" fmla="*/ 0 w 528"/>
                  <a:gd name="T10" fmla="*/ 0 h 264"/>
                  <a:gd name="T11" fmla="*/ 528 w 528"/>
                  <a:gd name="T12" fmla="*/ 264 h 2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8" h="264">
                    <a:moveTo>
                      <a:pt x="0" y="120"/>
                    </a:moveTo>
                    <a:cubicBezTo>
                      <a:pt x="28" y="60"/>
                      <a:pt x="56" y="0"/>
                      <a:pt x="144" y="24"/>
                    </a:cubicBezTo>
                    <a:cubicBezTo>
                      <a:pt x="232" y="48"/>
                      <a:pt x="380" y="156"/>
                      <a:pt x="528" y="264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 sz="2000" b="1">
                  <a:solidFill>
                    <a:srgbClr val="00924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18462" name="Line 142"/>
              <p:cNvSpPr>
                <a:spLocks noChangeShapeType="1"/>
              </p:cNvSpPr>
              <p:nvPr/>
            </p:nvSpPr>
            <p:spPr bwMode="auto">
              <a:xfrm>
                <a:off x="4560" y="3216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59" name="Text Box 146"/>
            <p:cNvSpPr txBox="1">
              <a:spLocks noChangeArrowheads="1"/>
            </p:cNvSpPr>
            <p:nvPr/>
          </p:nvSpPr>
          <p:spPr bwMode="auto">
            <a:xfrm>
              <a:off x="102" y="3392"/>
              <a:ext cx="74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009242"/>
                  </a:solidFill>
                  <a:latin typeface="Arial Narrow" pitchFamily="34" charset="0"/>
                </a:rPr>
                <a:t>lone pairs</a:t>
              </a:r>
            </a:p>
          </p:txBody>
        </p:sp>
      </p:grpSp>
      <p:grpSp>
        <p:nvGrpSpPr>
          <p:cNvPr id="18450" name="Group 154"/>
          <p:cNvGrpSpPr>
            <a:grpSpLocks/>
          </p:cNvGrpSpPr>
          <p:nvPr/>
        </p:nvGrpSpPr>
        <p:grpSpPr bwMode="auto">
          <a:xfrm>
            <a:off x="1019175" y="5214938"/>
            <a:ext cx="2271713" cy="1250950"/>
            <a:chOff x="744" y="3004"/>
            <a:chExt cx="1431" cy="788"/>
          </a:xfrm>
        </p:grpSpPr>
        <p:sp>
          <p:nvSpPr>
            <p:cNvPr id="18455" name="Oval 151"/>
            <p:cNvSpPr>
              <a:spLocks noChangeArrowheads="1"/>
            </p:cNvSpPr>
            <p:nvPr/>
          </p:nvSpPr>
          <p:spPr bwMode="auto">
            <a:xfrm>
              <a:off x="1472" y="3504"/>
              <a:ext cx="96" cy="288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sz="2000" b="1">
                <a:solidFill>
                  <a:srgbClr val="009242"/>
                </a:solidFill>
                <a:latin typeface="Arial Narrow" pitchFamily="34" charset="0"/>
              </a:endParaRPr>
            </a:p>
          </p:txBody>
        </p:sp>
        <p:sp>
          <p:nvSpPr>
            <p:cNvPr id="18456" name="Text Box 152"/>
            <p:cNvSpPr txBox="1">
              <a:spLocks noChangeArrowheads="1"/>
            </p:cNvSpPr>
            <p:nvPr/>
          </p:nvSpPr>
          <p:spPr bwMode="auto">
            <a:xfrm>
              <a:off x="744" y="3004"/>
              <a:ext cx="143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009242"/>
                  </a:solidFill>
                  <a:latin typeface="Arial Narrow" pitchFamily="34" charset="0"/>
                </a:rPr>
                <a:t>single covalent bond</a:t>
              </a:r>
            </a:p>
          </p:txBody>
        </p:sp>
        <p:sp>
          <p:nvSpPr>
            <p:cNvPr id="18457" name="Line 153"/>
            <p:cNvSpPr>
              <a:spLocks noChangeShapeType="1"/>
            </p:cNvSpPr>
            <p:nvPr/>
          </p:nvSpPr>
          <p:spPr bwMode="auto">
            <a:xfrm>
              <a:off x="1520" y="3217"/>
              <a:ext cx="0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51" name="Group 154"/>
          <p:cNvGrpSpPr>
            <a:grpSpLocks/>
          </p:cNvGrpSpPr>
          <p:nvPr/>
        </p:nvGrpSpPr>
        <p:grpSpPr bwMode="auto">
          <a:xfrm>
            <a:off x="4443413" y="5214938"/>
            <a:ext cx="2271712" cy="928687"/>
            <a:chOff x="744" y="2871"/>
            <a:chExt cx="1431" cy="585"/>
          </a:xfrm>
        </p:grpSpPr>
        <p:sp>
          <p:nvSpPr>
            <p:cNvPr id="18453" name="Text Box 152"/>
            <p:cNvSpPr txBox="1">
              <a:spLocks noChangeArrowheads="1"/>
            </p:cNvSpPr>
            <p:nvPr/>
          </p:nvSpPr>
          <p:spPr bwMode="auto">
            <a:xfrm>
              <a:off x="744" y="2871"/>
              <a:ext cx="143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009242"/>
                  </a:solidFill>
                  <a:latin typeface="Arial Narrow" pitchFamily="34" charset="0"/>
                </a:rPr>
                <a:t>single covalent bond</a:t>
              </a:r>
            </a:p>
          </p:txBody>
        </p:sp>
        <p:sp>
          <p:nvSpPr>
            <p:cNvPr id="18454" name="Line 153"/>
            <p:cNvSpPr>
              <a:spLocks noChangeShapeType="1"/>
            </p:cNvSpPr>
            <p:nvPr/>
          </p:nvSpPr>
          <p:spPr bwMode="auto">
            <a:xfrm>
              <a:off x="1520" y="3168"/>
              <a:ext cx="0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8452" name="Picture 218" descr="400px-Covalent_bond_hydrogen.sv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50" y="2071688"/>
            <a:ext cx="38100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313"/>
            <a:ext cx="7239000" cy="4846637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SG" sz="2400" b="1" dirty="0" smtClean="0">
                <a:solidFill>
                  <a:srgbClr val="7030A0"/>
                </a:solidFill>
                <a:latin typeface="Arial Narrow" pitchFamily="34" charset="0"/>
              </a:rPr>
              <a:t>Single bond:</a:t>
            </a:r>
            <a:r>
              <a:rPr lang="en-US" sz="2400" b="1" dirty="0" smtClean="0">
                <a:latin typeface="Arial Narrow" pitchFamily="34" charset="0"/>
              </a:rPr>
              <a:t> two atoms share one pairs of electrons</a:t>
            </a:r>
            <a:endParaRPr lang="en-SG" sz="2400" b="1" dirty="0" smtClean="0">
              <a:solidFill>
                <a:srgbClr val="7030A0"/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SG" sz="2400" b="1" dirty="0" smtClean="0">
              <a:solidFill>
                <a:srgbClr val="7030A0"/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SG" sz="2400" b="1" dirty="0" smtClean="0">
              <a:solidFill>
                <a:srgbClr val="7030A0"/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SG" sz="800" b="1" dirty="0" smtClean="0">
              <a:solidFill>
                <a:srgbClr val="7030A0"/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SG" sz="1050" b="1" dirty="0" smtClean="0">
              <a:solidFill>
                <a:srgbClr val="7030A0"/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SG" sz="2400" b="1" dirty="0" smtClean="0">
                <a:solidFill>
                  <a:srgbClr val="7030A0"/>
                </a:solidFill>
                <a:latin typeface="Arial Narrow" pitchFamily="34" charset="0"/>
              </a:rPr>
              <a:t>Double bond: </a:t>
            </a:r>
            <a:r>
              <a:rPr lang="en-US" sz="2400" b="1" dirty="0" smtClean="0">
                <a:latin typeface="Arial Narrow" pitchFamily="34" charset="0"/>
              </a:rPr>
              <a:t>two atoms share two pairs of electrons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US" sz="2400" b="1" dirty="0" smtClean="0">
              <a:solidFill>
                <a:srgbClr val="7030A0"/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US" sz="2400" b="1" dirty="0" smtClean="0">
              <a:solidFill>
                <a:srgbClr val="7030A0"/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US" sz="2400" b="1" dirty="0" smtClean="0">
              <a:solidFill>
                <a:srgbClr val="7030A0"/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b="1" dirty="0" smtClean="0">
                <a:solidFill>
                  <a:srgbClr val="7030A0"/>
                </a:solidFill>
                <a:latin typeface="Arial Narrow" pitchFamily="34" charset="0"/>
              </a:rPr>
              <a:t>Triple bond:</a:t>
            </a:r>
            <a:r>
              <a:rPr lang="en-US" sz="2400" b="1" dirty="0" smtClean="0">
                <a:latin typeface="Arial Narrow" pitchFamily="34" charset="0"/>
              </a:rPr>
              <a:t>  two atoms share three pairs of electrons</a:t>
            </a:r>
            <a:endParaRPr lang="en-SG" sz="2400" b="1" dirty="0" smtClean="0">
              <a:solidFill>
                <a:srgbClr val="7030A0"/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SG" sz="2400" b="1" dirty="0" smtClean="0">
              <a:solidFill>
                <a:srgbClr val="7030A0"/>
              </a:solidFill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"/>
            <a:ext cx="76867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Examples of Covalent Bond</a:t>
            </a:r>
            <a:endParaRPr lang="en-US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4421188" y="1987550"/>
            <a:ext cx="685800" cy="1068388"/>
            <a:chOff x="1576" y="1432"/>
            <a:chExt cx="432" cy="673"/>
          </a:xfrm>
        </p:grpSpPr>
        <p:sp>
          <p:nvSpPr>
            <p:cNvPr id="19631" name="Oval 41"/>
            <p:cNvSpPr>
              <a:spLocks noChangeArrowheads="1"/>
            </p:cNvSpPr>
            <p:nvPr/>
          </p:nvSpPr>
          <p:spPr bwMode="auto">
            <a:xfrm>
              <a:off x="1576" y="1432"/>
              <a:ext cx="432" cy="43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b="1">
                <a:solidFill>
                  <a:srgbClr val="009242"/>
                </a:solidFill>
                <a:latin typeface="Arial Narrow" pitchFamily="34" charset="0"/>
              </a:endParaRPr>
            </a:p>
          </p:txBody>
        </p:sp>
        <p:sp>
          <p:nvSpPr>
            <p:cNvPr id="19632" name="Text Box 42"/>
            <p:cNvSpPr txBox="1">
              <a:spLocks noChangeArrowheads="1"/>
            </p:cNvSpPr>
            <p:nvPr/>
          </p:nvSpPr>
          <p:spPr bwMode="auto">
            <a:xfrm>
              <a:off x="1606" y="1872"/>
              <a:ext cx="27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9242"/>
                  </a:solidFill>
                  <a:latin typeface="Arial Narrow" pitchFamily="34" charset="0"/>
                </a:rPr>
                <a:t>8e</a:t>
              </a:r>
              <a:r>
                <a:rPr lang="en-US" b="1" baseline="30000">
                  <a:solidFill>
                    <a:srgbClr val="009242"/>
                  </a:solidFill>
                  <a:latin typeface="Arial Narrow" pitchFamily="34" charset="0"/>
                </a:rPr>
                <a:t>-</a:t>
              </a:r>
              <a:endParaRPr lang="en-US" b="1">
                <a:solidFill>
                  <a:srgbClr val="00924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609600" y="2103438"/>
            <a:ext cx="430213" cy="369887"/>
            <a:chOff x="1313" y="313"/>
            <a:chExt cx="271" cy="233"/>
          </a:xfrm>
        </p:grpSpPr>
        <p:sp>
          <p:nvSpPr>
            <p:cNvPr id="19629" name="Text Box 45"/>
            <p:cNvSpPr txBox="1">
              <a:spLocks noChangeArrowheads="1"/>
            </p:cNvSpPr>
            <p:nvPr/>
          </p:nvSpPr>
          <p:spPr bwMode="auto">
            <a:xfrm>
              <a:off x="1313" y="313"/>
              <a:ext cx="2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9242"/>
                  </a:solidFill>
                  <a:latin typeface="Arial Narrow" pitchFamily="34" charset="0"/>
                </a:rPr>
                <a:t>H</a:t>
              </a:r>
            </a:p>
          </p:txBody>
        </p:sp>
        <p:sp>
          <p:nvSpPr>
            <p:cNvPr id="19630" name="Oval 46"/>
            <p:cNvSpPr>
              <a:spLocks noChangeArrowheads="1"/>
            </p:cNvSpPr>
            <p:nvPr/>
          </p:nvSpPr>
          <p:spPr bwMode="auto">
            <a:xfrm>
              <a:off x="1536" y="38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b="1">
                <a:solidFill>
                  <a:srgbClr val="00924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2428875" y="2101850"/>
            <a:ext cx="346075" cy="369888"/>
            <a:chOff x="3536" y="336"/>
            <a:chExt cx="218" cy="233"/>
          </a:xfrm>
        </p:grpSpPr>
        <p:sp>
          <p:nvSpPr>
            <p:cNvPr id="19627" name="Text Box 49"/>
            <p:cNvSpPr txBox="1">
              <a:spLocks noChangeArrowheads="1"/>
            </p:cNvSpPr>
            <p:nvPr/>
          </p:nvSpPr>
          <p:spPr bwMode="auto">
            <a:xfrm>
              <a:off x="3552" y="336"/>
              <a:ext cx="2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9242"/>
                  </a:solidFill>
                  <a:latin typeface="Arial Narrow" pitchFamily="34" charset="0"/>
                </a:rPr>
                <a:t>H</a:t>
              </a:r>
            </a:p>
          </p:txBody>
        </p:sp>
        <p:sp>
          <p:nvSpPr>
            <p:cNvPr id="19628" name="Oval 50"/>
            <p:cNvSpPr>
              <a:spLocks noChangeArrowheads="1"/>
            </p:cNvSpPr>
            <p:nvPr/>
          </p:nvSpPr>
          <p:spPr bwMode="auto">
            <a:xfrm>
              <a:off x="3536" y="49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b="1">
                <a:solidFill>
                  <a:srgbClr val="00924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7" name="Group 63"/>
          <p:cNvGrpSpPr>
            <a:grpSpLocks/>
          </p:cNvGrpSpPr>
          <p:nvPr/>
        </p:nvGrpSpPr>
        <p:grpSpPr bwMode="auto">
          <a:xfrm>
            <a:off x="1612900" y="2089150"/>
            <a:ext cx="444500" cy="469900"/>
            <a:chOff x="2256" y="816"/>
            <a:chExt cx="280" cy="296"/>
          </a:xfrm>
        </p:grpSpPr>
        <p:sp>
          <p:nvSpPr>
            <p:cNvPr id="19618" name="Text Box 52"/>
            <p:cNvSpPr txBox="1">
              <a:spLocks noChangeArrowheads="1"/>
            </p:cNvSpPr>
            <p:nvPr/>
          </p:nvSpPr>
          <p:spPr bwMode="auto">
            <a:xfrm>
              <a:off x="2268" y="825"/>
              <a:ext cx="20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9242"/>
                  </a:solidFill>
                  <a:latin typeface="Arial Narrow" pitchFamily="34" charset="0"/>
                </a:rPr>
                <a:t>O</a:t>
              </a:r>
            </a:p>
          </p:txBody>
        </p:sp>
        <p:sp>
          <p:nvSpPr>
            <p:cNvPr id="19619" name="Oval 55"/>
            <p:cNvSpPr>
              <a:spLocks noChangeArrowheads="1"/>
            </p:cNvSpPr>
            <p:nvPr/>
          </p:nvSpPr>
          <p:spPr bwMode="auto">
            <a:xfrm>
              <a:off x="2256" y="9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b="1">
                <a:solidFill>
                  <a:srgbClr val="009242"/>
                </a:solidFill>
                <a:latin typeface="Arial Narrow" pitchFamily="34" charset="0"/>
              </a:endParaRPr>
            </a:p>
          </p:txBody>
        </p:sp>
        <p:sp>
          <p:nvSpPr>
            <p:cNvPr id="19620" name="Oval 56"/>
            <p:cNvSpPr>
              <a:spLocks noChangeArrowheads="1"/>
            </p:cNvSpPr>
            <p:nvPr/>
          </p:nvSpPr>
          <p:spPr bwMode="auto">
            <a:xfrm>
              <a:off x="2488" y="89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b="1">
                <a:solidFill>
                  <a:srgbClr val="009242"/>
                </a:solidFill>
                <a:latin typeface="Arial Narrow" pitchFamily="34" charset="0"/>
              </a:endParaRPr>
            </a:p>
          </p:txBody>
        </p:sp>
        <p:grpSp>
          <p:nvGrpSpPr>
            <p:cNvPr id="19621" name="Group 57"/>
            <p:cNvGrpSpPr>
              <a:grpSpLocks/>
            </p:cNvGrpSpPr>
            <p:nvPr/>
          </p:nvGrpSpPr>
          <p:grpSpPr bwMode="auto">
            <a:xfrm rot="5400000">
              <a:off x="2368" y="768"/>
              <a:ext cx="48" cy="144"/>
              <a:chOff x="1440" y="2400"/>
              <a:chExt cx="48" cy="144"/>
            </a:xfrm>
          </p:grpSpPr>
          <p:sp>
            <p:nvSpPr>
              <p:cNvPr id="19625" name="Oval 58"/>
              <p:cNvSpPr>
                <a:spLocks noChangeArrowheads="1"/>
              </p:cNvSpPr>
              <p:nvPr/>
            </p:nvSpPr>
            <p:spPr bwMode="auto">
              <a:xfrm>
                <a:off x="1440" y="24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1">
                  <a:solidFill>
                    <a:srgbClr val="00924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19626" name="Oval 59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1">
                  <a:solidFill>
                    <a:srgbClr val="009242"/>
                  </a:solidFill>
                  <a:latin typeface="Arial Narrow" pitchFamily="34" charset="0"/>
                </a:endParaRPr>
              </a:p>
            </p:txBody>
          </p:sp>
        </p:grpSp>
        <p:grpSp>
          <p:nvGrpSpPr>
            <p:cNvPr id="19622" name="Group 60"/>
            <p:cNvGrpSpPr>
              <a:grpSpLocks/>
            </p:cNvGrpSpPr>
            <p:nvPr/>
          </p:nvGrpSpPr>
          <p:grpSpPr bwMode="auto">
            <a:xfrm rot="5400000">
              <a:off x="2368" y="1016"/>
              <a:ext cx="48" cy="144"/>
              <a:chOff x="1440" y="2400"/>
              <a:chExt cx="48" cy="144"/>
            </a:xfrm>
          </p:grpSpPr>
          <p:sp>
            <p:nvSpPr>
              <p:cNvPr id="19623" name="Oval 61"/>
              <p:cNvSpPr>
                <a:spLocks noChangeArrowheads="1"/>
              </p:cNvSpPr>
              <p:nvPr/>
            </p:nvSpPr>
            <p:spPr bwMode="auto">
              <a:xfrm>
                <a:off x="1440" y="24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1">
                  <a:solidFill>
                    <a:srgbClr val="00924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19624" name="Oval 62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1">
                  <a:solidFill>
                    <a:srgbClr val="009242"/>
                  </a:solidFill>
                  <a:latin typeface="Arial Narrow" pitchFamily="34" charset="0"/>
                </a:endParaRPr>
              </a:p>
            </p:txBody>
          </p:sp>
        </p:grpSp>
      </p:grpSp>
      <p:sp>
        <p:nvSpPr>
          <p:cNvPr id="306" name="Text Box 65"/>
          <p:cNvSpPr txBox="1">
            <a:spLocks noChangeArrowheads="1"/>
          </p:cNvSpPr>
          <p:nvPr/>
        </p:nvSpPr>
        <p:spPr bwMode="auto">
          <a:xfrm>
            <a:off x="1136650" y="2089150"/>
            <a:ext cx="295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9242"/>
                </a:solidFill>
                <a:latin typeface="Arial Narrow" pitchFamily="34" charset="0"/>
              </a:rPr>
              <a:t>+</a:t>
            </a:r>
          </a:p>
        </p:txBody>
      </p:sp>
      <p:sp>
        <p:nvSpPr>
          <p:cNvPr id="307" name="Text Box 66"/>
          <p:cNvSpPr txBox="1">
            <a:spLocks noChangeArrowheads="1"/>
          </p:cNvSpPr>
          <p:nvPr/>
        </p:nvSpPr>
        <p:spPr bwMode="auto">
          <a:xfrm>
            <a:off x="2152650" y="2089150"/>
            <a:ext cx="295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9242"/>
                </a:solidFill>
                <a:latin typeface="Arial Narrow" pitchFamily="34" charset="0"/>
              </a:rPr>
              <a:t>+</a:t>
            </a:r>
          </a:p>
        </p:txBody>
      </p:sp>
      <p:sp>
        <p:nvSpPr>
          <p:cNvPr id="308" name="Line 67"/>
          <p:cNvSpPr>
            <a:spLocks noChangeShapeType="1"/>
          </p:cNvSpPr>
          <p:nvPr/>
        </p:nvSpPr>
        <p:spPr bwMode="auto">
          <a:xfrm>
            <a:off x="3011488" y="233045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91"/>
          <p:cNvGrpSpPr>
            <a:grpSpLocks/>
          </p:cNvGrpSpPr>
          <p:nvPr/>
        </p:nvGrpSpPr>
        <p:grpSpPr bwMode="auto">
          <a:xfrm>
            <a:off x="4205288" y="2089150"/>
            <a:ext cx="3586162" cy="469900"/>
            <a:chOff x="2784" y="392"/>
            <a:chExt cx="2259" cy="296"/>
          </a:xfrm>
        </p:grpSpPr>
        <p:grpSp>
          <p:nvGrpSpPr>
            <p:cNvPr id="19589" name="Group 68"/>
            <p:cNvGrpSpPr>
              <a:grpSpLocks/>
            </p:cNvGrpSpPr>
            <p:nvPr/>
          </p:nvGrpSpPr>
          <p:grpSpPr bwMode="auto">
            <a:xfrm>
              <a:off x="2784" y="392"/>
              <a:ext cx="667" cy="296"/>
              <a:chOff x="2784" y="392"/>
              <a:chExt cx="667" cy="296"/>
            </a:xfrm>
          </p:grpSpPr>
          <p:grpSp>
            <p:nvGrpSpPr>
              <p:cNvPr id="19603" name="Group 16"/>
              <p:cNvGrpSpPr>
                <a:grpSpLocks/>
              </p:cNvGrpSpPr>
              <p:nvPr/>
            </p:nvGrpSpPr>
            <p:grpSpPr bwMode="auto">
              <a:xfrm>
                <a:off x="3000" y="392"/>
                <a:ext cx="280" cy="296"/>
                <a:chOff x="1440" y="2320"/>
                <a:chExt cx="280" cy="296"/>
              </a:xfrm>
            </p:grpSpPr>
            <p:sp>
              <p:nvSpPr>
                <p:cNvPr id="1960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452" y="2329"/>
                  <a:ext cx="209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009242"/>
                      </a:solidFill>
                      <a:latin typeface="Arial Narrow" pitchFamily="34" charset="0"/>
                    </a:rPr>
                    <a:t>O</a:t>
                  </a:r>
                </a:p>
              </p:txBody>
            </p:sp>
            <p:grpSp>
              <p:nvGrpSpPr>
                <p:cNvPr id="19608" name="Group 18"/>
                <p:cNvGrpSpPr>
                  <a:grpSpLocks/>
                </p:cNvGrpSpPr>
                <p:nvPr/>
              </p:nvGrpSpPr>
              <p:grpSpPr bwMode="auto">
                <a:xfrm>
                  <a:off x="1440" y="2400"/>
                  <a:ext cx="48" cy="144"/>
                  <a:chOff x="1440" y="2400"/>
                  <a:chExt cx="48" cy="144"/>
                </a:xfrm>
              </p:grpSpPr>
              <p:sp>
                <p:nvSpPr>
                  <p:cNvPr id="19616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0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 b="1">
                      <a:solidFill>
                        <a:srgbClr val="009242"/>
                      </a:solidFill>
                      <a:latin typeface="Arial Narrow" pitchFamily="34" charset="0"/>
                    </a:endParaRPr>
                  </a:p>
                </p:txBody>
              </p:sp>
              <p:sp>
                <p:nvSpPr>
                  <p:cNvPr id="19617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96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 b="1">
                      <a:solidFill>
                        <a:srgbClr val="009242"/>
                      </a:solidFill>
                      <a:latin typeface="Arial Narrow" pitchFamily="34" charset="0"/>
                    </a:endParaRPr>
                  </a:p>
                </p:txBody>
              </p:sp>
            </p:grpSp>
            <p:sp>
              <p:nvSpPr>
                <p:cNvPr id="19609" name="Oval 21"/>
                <p:cNvSpPr>
                  <a:spLocks noChangeArrowheads="1"/>
                </p:cNvSpPr>
                <p:nvPr/>
              </p:nvSpPr>
              <p:spPr bwMode="auto">
                <a:xfrm>
                  <a:off x="1672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  <p:grpSp>
              <p:nvGrpSpPr>
                <p:cNvPr id="19610" name="Group 22"/>
                <p:cNvGrpSpPr>
                  <a:grpSpLocks/>
                </p:cNvGrpSpPr>
                <p:nvPr/>
              </p:nvGrpSpPr>
              <p:grpSpPr bwMode="auto">
                <a:xfrm rot="5400000">
                  <a:off x="1552" y="2272"/>
                  <a:ext cx="48" cy="144"/>
                  <a:chOff x="1440" y="2400"/>
                  <a:chExt cx="48" cy="144"/>
                </a:xfrm>
              </p:grpSpPr>
              <p:sp>
                <p:nvSpPr>
                  <p:cNvPr id="19614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0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 b="1">
                      <a:solidFill>
                        <a:srgbClr val="009242"/>
                      </a:solidFill>
                      <a:latin typeface="Arial Narrow" pitchFamily="34" charset="0"/>
                    </a:endParaRPr>
                  </a:p>
                </p:txBody>
              </p:sp>
              <p:sp>
                <p:nvSpPr>
                  <p:cNvPr id="19615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96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 b="1">
                      <a:solidFill>
                        <a:srgbClr val="009242"/>
                      </a:solidFill>
                      <a:latin typeface="Arial Narrow" pitchFamily="34" charset="0"/>
                    </a:endParaRPr>
                  </a:p>
                </p:txBody>
              </p:sp>
            </p:grpSp>
            <p:grpSp>
              <p:nvGrpSpPr>
                <p:cNvPr id="19611" name="Group 25"/>
                <p:cNvGrpSpPr>
                  <a:grpSpLocks/>
                </p:cNvGrpSpPr>
                <p:nvPr/>
              </p:nvGrpSpPr>
              <p:grpSpPr bwMode="auto">
                <a:xfrm rot="5400000">
                  <a:off x="1552" y="2520"/>
                  <a:ext cx="48" cy="144"/>
                  <a:chOff x="1440" y="2400"/>
                  <a:chExt cx="48" cy="144"/>
                </a:xfrm>
              </p:grpSpPr>
              <p:sp>
                <p:nvSpPr>
                  <p:cNvPr id="19612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0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 b="1">
                      <a:solidFill>
                        <a:srgbClr val="009242"/>
                      </a:solidFill>
                      <a:latin typeface="Arial Narrow" pitchFamily="34" charset="0"/>
                    </a:endParaRPr>
                  </a:p>
                </p:txBody>
              </p:sp>
              <p:sp>
                <p:nvSpPr>
                  <p:cNvPr id="19613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96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 b="1">
                      <a:solidFill>
                        <a:srgbClr val="009242"/>
                      </a:solidFill>
                      <a:latin typeface="Arial Narrow" pitchFamily="34" charset="0"/>
                    </a:endParaRPr>
                  </a:p>
                </p:txBody>
              </p:sp>
            </p:grpSp>
          </p:grpSp>
          <p:sp>
            <p:nvSpPr>
              <p:cNvPr id="19604" name="Oval 33"/>
              <p:cNvSpPr>
                <a:spLocks noChangeArrowheads="1"/>
              </p:cNvSpPr>
              <p:nvPr/>
            </p:nvSpPr>
            <p:spPr bwMode="auto">
              <a:xfrm>
                <a:off x="3232" y="56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1">
                  <a:solidFill>
                    <a:srgbClr val="00924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19605" name="Text Box 43"/>
              <p:cNvSpPr txBox="1">
                <a:spLocks noChangeArrowheads="1"/>
              </p:cNvSpPr>
              <p:nvPr/>
            </p:nvSpPr>
            <p:spPr bwMode="auto">
              <a:xfrm>
                <a:off x="2784" y="400"/>
                <a:ext cx="20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009242"/>
                    </a:solidFill>
                    <a:latin typeface="Arial Narrow" pitchFamily="34" charset="0"/>
                  </a:rPr>
                  <a:t>H</a:t>
                </a:r>
              </a:p>
            </p:txBody>
          </p:sp>
          <p:sp>
            <p:nvSpPr>
              <p:cNvPr id="19606" name="Text Box 44"/>
              <p:cNvSpPr txBox="1">
                <a:spLocks noChangeArrowheads="1"/>
              </p:cNvSpPr>
              <p:nvPr/>
            </p:nvSpPr>
            <p:spPr bwMode="auto">
              <a:xfrm>
                <a:off x="3249" y="400"/>
                <a:ext cx="20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009242"/>
                    </a:solidFill>
                    <a:latin typeface="Arial Narrow" pitchFamily="34" charset="0"/>
                  </a:rPr>
                  <a:t>H</a:t>
                </a:r>
              </a:p>
            </p:txBody>
          </p:sp>
        </p:grpSp>
        <p:grpSp>
          <p:nvGrpSpPr>
            <p:cNvPr id="19590" name="Group 83"/>
            <p:cNvGrpSpPr>
              <a:grpSpLocks/>
            </p:cNvGrpSpPr>
            <p:nvPr/>
          </p:nvGrpSpPr>
          <p:grpSpPr bwMode="auto">
            <a:xfrm>
              <a:off x="4144" y="392"/>
              <a:ext cx="899" cy="296"/>
              <a:chOff x="4144" y="392"/>
              <a:chExt cx="899" cy="296"/>
            </a:xfrm>
          </p:grpSpPr>
          <p:sp>
            <p:nvSpPr>
              <p:cNvPr id="19592" name="Text Box 70"/>
              <p:cNvSpPr txBox="1">
                <a:spLocks noChangeArrowheads="1"/>
              </p:cNvSpPr>
              <p:nvPr/>
            </p:nvSpPr>
            <p:spPr bwMode="auto">
              <a:xfrm>
                <a:off x="4484" y="401"/>
                <a:ext cx="20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009242"/>
                    </a:solidFill>
                    <a:latin typeface="Arial Narrow" pitchFamily="34" charset="0"/>
                  </a:rPr>
                  <a:t>O</a:t>
                </a:r>
              </a:p>
            </p:txBody>
          </p:sp>
          <p:grpSp>
            <p:nvGrpSpPr>
              <p:cNvPr id="19593" name="Group 73"/>
              <p:cNvGrpSpPr>
                <a:grpSpLocks/>
              </p:cNvGrpSpPr>
              <p:nvPr/>
            </p:nvGrpSpPr>
            <p:grpSpPr bwMode="auto">
              <a:xfrm rot="5400000">
                <a:off x="4584" y="344"/>
                <a:ext cx="48" cy="144"/>
                <a:chOff x="1440" y="2400"/>
                <a:chExt cx="48" cy="144"/>
              </a:xfrm>
            </p:grpSpPr>
            <p:sp>
              <p:nvSpPr>
                <p:cNvPr id="19601" name="Oval 74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19602" name="Oval 75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</p:grpSp>
          <p:grpSp>
            <p:nvGrpSpPr>
              <p:cNvPr id="19594" name="Group 76"/>
              <p:cNvGrpSpPr>
                <a:grpSpLocks/>
              </p:cNvGrpSpPr>
              <p:nvPr/>
            </p:nvGrpSpPr>
            <p:grpSpPr bwMode="auto">
              <a:xfrm rot="5400000">
                <a:off x="4584" y="592"/>
                <a:ext cx="48" cy="144"/>
                <a:chOff x="1440" y="2400"/>
                <a:chExt cx="48" cy="144"/>
              </a:xfrm>
            </p:grpSpPr>
            <p:sp>
              <p:nvSpPr>
                <p:cNvPr id="19599" name="Oval 77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19600" name="Oval 78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</p:grpSp>
          <p:sp>
            <p:nvSpPr>
              <p:cNvPr id="19595" name="Line 79"/>
              <p:cNvSpPr>
                <a:spLocks noChangeShapeType="1"/>
              </p:cNvSpPr>
              <p:nvPr/>
            </p:nvSpPr>
            <p:spPr bwMode="auto">
              <a:xfrm>
                <a:off x="4704" y="54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96" name="Line 80"/>
              <p:cNvSpPr>
                <a:spLocks noChangeShapeType="1"/>
              </p:cNvSpPr>
              <p:nvPr/>
            </p:nvSpPr>
            <p:spPr bwMode="auto">
              <a:xfrm>
                <a:off x="4336" y="54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97" name="Text Box 81"/>
              <p:cNvSpPr txBox="1">
                <a:spLocks noChangeArrowheads="1"/>
              </p:cNvSpPr>
              <p:nvPr/>
            </p:nvSpPr>
            <p:spPr bwMode="auto">
              <a:xfrm>
                <a:off x="4841" y="400"/>
                <a:ext cx="20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009242"/>
                    </a:solidFill>
                    <a:latin typeface="Arial Narrow" pitchFamily="34" charset="0"/>
                  </a:rPr>
                  <a:t>H</a:t>
                </a:r>
              </a:p>
            </p:txBody>
          </p:sp>
          <p:sp>
            <p:nvSpPr>
              <p:cNvPr id="19598" name="Text Box 82"/>
              <p:cNvSpPr txBox="1">
                <a:spLocks noChangeArrowheads="1"/>
              </p:cNvSpPr>
              <p:nvPr/>
            </p:nvSpPr>
            <p:spPr bwMode="auto">
              <a:xfrm>
                <a:off x="4144" y="400"/>
                <a:ext cx="20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009242"/>
                    </a:solidFill>
                    <a:latin typeface="Arial Narrow" pitchFamily="34" charset="0"/>
                  </a:rPr>
                  <a:t>H</a:t>
                </a:r>
              </a:p>
            </p:txBody>
          </p:sp>
        </p:grpSp>
        <p:sp>
          <p:nvSpPr>
            <p:cNvPr id="19591" name="Text Box 84"/>
            <p:cNvSpPr txBox="1">
              <a:spLocks noChangeArrowheads="1"/>
            </p:cNvSpPr>
            <p:nvPr/>
          </p:nvSpPr>
          <p:spPr bwMode="auto">
            <a:xfrm>
              <a:off x="3696" y="400"/>
              <a:ext cx="23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9242"/>
                  </a:solidFill>
                  <a:latin typeface="Arial Narrow" pitchFamily="34" charset="0"/>
                </a:rPr>
                <a:t>or</a:t>
              </a:r>
            </a:p>
          </p:txBody>
        </p:sp>
      </p:grpSp>
      <p:grpSp>
        <p:nvGrpSpPr>
          <p:cNvPr id="19" name="Group 87"/>
          <p:cNvGrpSpPr>
            <a:grpSpLocks/>
          </p:cNvGrpSpPr>
          <p:nvPr/>
        </p:nvGrpSpPr>
        <p:grpSpPr bwMode="auto">
          <a:xfrm>
            <a:off x="4129088" y="2000250"/>
            <a:ext cx="533400" cy="1055688"/>
            <a:chOff x="2736" y="336"/>
            <a:chExt cx="336" cy="665"/>
          </a:xfrm>
        </p:grpSpPr>
        <p:sp>
          <p:nvSpPr>
            <p:cNvPr id="19587" name="Oval 85"/>
            <p:cNvSpPr>
              <a:spLocks noChangeArrowheads="1"/>
            </p:cNvSpPr>
            <p:nvPr/>
          </p:nvSpPr>
          <p:spPr bwMode="auto">
            <a:xfrm>
              <a:off x="2784" y="336"/>
              <a:ext cx="288" cy="38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b="1">
                <a:solidFill>
                  <a:srgbClr val="009242"/>
                </a:solidFill>
                <a:latin typeface="Arial Narrow" pitchFamily="34" charset="0"/>
              </a:endParaRPr>
            </a:p>
          </p:txBody>
        </p:sp>
        <p:sp>
          <p:nvSpPr>
            <p:cNvPr id="19588" name="Text Box 86"/>
            <p:cNvSpPr txBox="1">
              <a:spLocks noChangeArrowheads="1"/>
            </p:cNvSpPr>
            <p:nvPr/>
          </p:nvSpPr>
          <p:spPr bwMode="auto">
            <a:xfrm>
              <a:off x="2736" y="768"/>
              <a:ext cx="27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9242"/>
                  </a:solidFill>
                  <a:latin typeface="Arial Narrow" pitchFamily="34" charset="0"/>
                </a:rPr>
                <a:t>2e</a:t>
              </a:r>
              <a:r>
                <a:rPr lang="en-US" b="1" baseline="30000">
                  <a:solidFill>
                    <a:srgbClr val="009242"/>
                  </a:solidFill>
                  <a:latin typeface="Arial Narrow" pitchFamily="34" charset="0"/>
                </a:rPr>
                <a:t>-</a:t>
              </a:r>
              <a:endParaRPr lang="en-US" b="1">
                <a:solidFill>
                  <a:srgbClr val="00924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20" name="Group 88"/>
          <p:cNvGrpSpPr>
            <a:grpSpLocks/>
          </p:cNvGrpSpPr>
          <p:nvPr/>
        </p:nvGrpSpPr>
        <p:grpSpPr bwMode="auto">
          <a:xfrm>
            <a:off x="4819650" y="2000250"/>
            <a:ext cx="533400" cy="1055688"/>
            <a:chOff x="2736" y="336"/>
            <a:chExt cx="336" cy="665"/>
          </a:xfrm>
        </p:grpSpPr>
        <p:sp>
          <p:nvSpPr>
            <p:cNvPr id="19585" name="Oval 89"/>
            <p:cNvSpPr>
              <a:spLocks noChangeArrowheads="1"/>
            </p:cNvSpPr>
            <p:nvPr/>
          </p:nvSpPr>
          <p:spPr bwMode="auto">
            <a:xfrm>
              <a:off x="2784" y="336"/>
              <a:ext cx="288" cy="38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b="1">
                <a:solidFill>
                  <a:srgbClr val="009242"/>
                </a:solidFill>
                <a:latin typeface="Arial Narrow" pitchFamily="34" charset="0"/>
              </a:endParaRPr>
            </a:p>
          </p:txBody>
        </p:sp>
        <p:sp>
          <p:nvSpPr>
            <p:cNvPr id="19586" name="Text Box 90"/>
            <p:cNvSpPr txBox="1">
              <a:spLocks noChangeArrowheads="1"/>
            </p:cNvSpPr>
            <p:nvPr/>
          </p:nvSpPr>
          <p:spPr bwMode="auto">
            <a:xfrm>
              <a:off x="2736" y="768"/>
              <a:ext cx="27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9242"/>
                  </a:solidFill>
                  <a:latin typeface="Arial Narrow" pitchFamily="34" charset="0"/>
                </a:rPr>
                <a:t>2e</a:t>
              </a:r>
              <a:r>
                <a:rPr lang="en-US" b="1" baseline="30000">
                  <a:solidFill>
                    <a:srgbClr val="009242"/>
                  </a:solidFill>
                  <a:latin typeface="Arial Narrow" pitchFamily="34" charset="0"/>
                </a:rPr>
                <a:t>-</a:t>
              </a:r>
              <a:endParaRPr lang="en-US" b="1">
                <a:solidFill>
                  <a:srgbClr val="00924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21" name="Group 99"/>
          <p:cNvGrpSpPr>
            <a:grpSpLocks/>
          </p:cNvGrpSpPr>
          <p:nvPr/>
        </p:nvGrpSpPr>
        <p:grpSpPr bwMode="auto">
          <a:xfrm>
            <a:off x="5786438" y="2357438"/>
            <a:ext cx="2389187" cy="685800"/>
            <a:chOff x="3792" y="15"/>
            <a:chExt cx="1505" cy="432"/>
          </a:xfrm>
        </p:grpSpPr>
        <p:sp>
          <p:nvSpPr>
            <p:cNvPr id="19582" name="Text Box 95"/>
            <p:cNvSpPr txBox="1">
              <a:spLocks noChangeArrowheads="1"/>
            </p:cNvSpPr>
            <p:nvPr/>
          </p:nvSpPr>
          <p:spPr bwMode="auto">
            <a:xfrm>
              <a:off x="3792" y="195"/>
              <a:ext cx="15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009242"/>
                  </a:solidFill>
                  <a:latin typeface="Arial Narrow" pitchFamily="34" charset="0"/>
                </a:rPr>
                <a:t>single covalent bonds</a:t>
              </a:r>
            </a:p>
          </p:txBody>
        </p:sp>
        <p:sp>
          <p:nvSpPr>
            <p:cNvPr id="19583" name="Freeform 97"/>
            <p:cNvSpPr>
              <a:spLocks/>
            </p:cNvSpPr>
            <p:nvPr/>
          </p:nvSpPr>
          <p:spPr bwMode="auto">
            <a:xfrm flipV="1">
              <a:off x="4332" y="15"/>
              <a:ext cx="225" cy="225"/>
            </a:xfrm>
            <a:custGeom>
              <a:avLst/>
              <a:gdLst>
                <a:gd name="T0" fmla="*/ 225 w 168"/>
                <a:gd name="T1" fmla="*/ 0 h 288"/>
                <a:gd name="T2" fmla="*/ 32 w 168"/>
                <a:gd name="T3" fmla="*/ 113 h 288"/>
                <a:gd name="T4" fmla="*/ 32 w 168"/>
                <a:gd name="T5" fmla="*/ 225 h 288"/>
                <a:gd name="T6" fmla="*/ 0 60000 65536"/>
                <a:gd name="T7" fmla="*/ 0 60000 65536"/>
                <a:gd name="T8" fmla="*/ 0 60000 65536"/>
                <a:gd name="T9" fmla="*/ 0 w 168"/>
                <a:gd name="T10" fmla="*/ 0 h 288"/>
                <a:gd name="T11" fmla="*/ 168 w 16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" h="288">
                  <a:moveTo>
                    <a:pt x="168" y="0"/>
                  </a:moveTo>
                  <a:cubicBezTo>
                    <a:pt x="108" y="48"/>
                    <a:pt x="48" y="96"/>
                    <a:pt x="24" y="144"/>
                  </a:cubicBezTo>
                  <a:cubicBezTo>
                    <a:pt x="0" y="192"/>
                    <a:pt x="12" y="240"/>
                    <a:pt x="24" y="28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solidFill>
                  <a:srgbClr val="009242"/>
                </a:solidFill>
                <a:latin typeface="Arial Narrow" pitchFamily="34" charset="0"/>
              </a:endParaRPr>
            </a:p>
          </p:txBody>
        </p:sp>
        <p:sp>
          <p:nvSpPr>
            <p:cNvPr id="19584" name="Freeform 98"/>
            <p:cNvSpPr>
              <a:spLocks/>
            </p:cNvSpPr>
            <p:nvPr/>
          </p:nvSpPr>
          <p:spPr bwMode="auto">
            <a:xfrm flipH="1" flipV="1">
              <a:off x="4647" y="15"/>
              <a:ext cx="225" cy="225"/>
            </a:xfrm>
            <a:custGeom>
              <a:avLst/>
              <a:gdLst>
                <a:gd name="T0" fmla="*/ 225 w 168"/>
                <a:gd name="T1" fmla="*/ 0 h 288"/>
                <a:gd name="T2" fmla="*/ 32 w 168"/>
                <a:gd name="T3" fmla="*/ 113 h 288"/>
                <a:gd name="T4" fmla="*/ 32 w 168"/>
                <a:gd name="T5" fmla="*/ 225 h 288"/>
                <a:gd name="T6" fmla="*/ 0 60000 65536"/>
                <a:gd name="T7" fmla="*/ 0 60000 65536"/>
                <a:gd name="T8" fmla="*/ 0 60000 65536"/>
                <a:gd name="T9" fmla="*/ 0 w 168"/>
                <a:gd name="T10" fmla="*/ 0 h 288"/>
                <a:gd name="T11" fmla="*/ 168 w 16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" h="288">
                  <a:moveTo>
                    <a:pt x="168" y="0"/>
                  </a:moveTo>
                  <a:cubicBezTo>
                    <a:pt x="108" y="48"/>
                    <a:pt x="48" y="96"/>
                    <a:pt x="24" y="144"/>
                  </a:cubicBezTo>
                  <a:cubicBezTo>
                    <a:pt x="0" y="192"/>
                    <a:pt x="12" y="240"/>
                    <a:pt x="24" y="28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solidFill>
                  <a:srgbClr val="00924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22" name="Group 152"/>
          <p:cNvGrpSpPr>
            <a:grpSpLocks/>
          </p:cNvGrpSpPr>
          <p:nvPr/>
        </p:nvGrpSpPr>
        <p:grpSpPr bwMode="auto">
          <a:xfrm>
            <a:off x="1671638" y="3790950"/>
            <a:ext cx="1320800" cy="469900"/>
            <a:chOff x="1020" y="2064"/>
            <a:chExt cx="832" cy="296"/>
          </a:xfrm>
        </p:grpSpPr>
        <p:sp>
          <p:nvSpPr>
            <p:cNvPr id="19558" name="Text Box 101"/>
            <p:cNvSpPr txBox="1">
              <a:spLocks noChangeArrowheads="1"/>
            </p:cNvSpPr>
            <p:nvPr/>
          </p:nvSpPr>
          <p:spPr bwMode="auto">
            <a:xfrm>
              <a:off x="1020" y="2073"/>
              <a:ext cx="20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9242"/>
                  </a:solidFill>
                  <a:latin typeface="Arial Narrow" pitchFamily="34" charset="0"/>
                </a:rPr>
                <a:t>O</a:t>
              </a:r>
            </a:p>
          </p:txBody>
        </p:sp>
        <p:sp>
          <p:nvSpPr>
            <p:cNvPr id="19559" name="Oval 102"/>
            <p:cNvSpPr>
              <a:spLocks noChangeArrowheads="1"/>
            </p:cNvSpPr>
            <p:nvPr/>
          </p:nvSpPr>
          <p:spPr bwMode="auto">
            <a:xfrm>
              <a:off x="1240" y="224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b="1">
                <a:solidFill>
                  <a:srgbClr val="009242"/>
                </a:solidFill>
                <a:latin typeface="Arial Narrow" pitchFamily="34" charset="0"/>
              </a:endParaRPr>
            </a:p>
          </p:txBody>
        </p:sp>
        <p:sp>
          <p:nvSpPr>
            <p:cNvPr id="19560" name="Oval 103"/>
            <p:cNvSpPr>
              <a:spLocks noChangeArrowheads="1"/>
            </p:cNvSpPr>
            <p:nvPr/>
          </p:nvSpPr>
          <p:spPr bwMode="auto">
            <a:xfrm>
              <a:off x="1240" y="21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b="1">
                <a:solidFill>
                  <a:srgbClr val="009242"/>
                </a:solidFill>
                <a:latin typeface="Arial Narrow" pitchFamily="34" charset="0"/>
              </a:endParaRPr>
            </a:p>
          </p:txBody>
        </p:sp>
        <p:grpSp>
          <p:nvGrpSpPr>
            <p:cNvPr id="19561" name="Group 104"/>
            <p:cNvGrpSpPr>
              <a:grpSpLocks/>
            </p:cNvGrpSpPr>
            <p:nvPr/>
          </p:nvGrpSpPr>
          <p:grpSpPr bwMode="auto">
            <a:xfrm rot="5400000">
              <a:off x="1120" y="2016"/>
              <a:ext cx="48" cy="144"/>
              <a:chOff x="1440" y="2400"/>
              <a:chExt cx="48" cy="144"/>
            </a:xfrm>
          </p:grpSpPr>
          <p:sp>
            <p:nvSpPr>
              <p:cNvPr id="19580" name="Oval 105"/>
              <p:cNvSpPr>
                <a:spLocks noChangeArrowheads="1"/>
              </p:cNvSpPr>
              <p:nvPr/>
            </p:nvSpPr>
            <p:spPr bwMode="auto">
              <a:xfrm>
                <a:off x="1440" y="24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1">
                  <a:solidFill>
                    <a:srgbClr val="00924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19581" name="Oval 106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1">
                  <a:solidFill>
                    <a:srgbClr val="009242"/>
                  </a:solidFill>
                  <a:latin typeface="Arial Narrow" pitchFamily="34" charset="0"/>
                </a:endParaRPr>
              </a:p>
            </p:txBody>
          </p:sp>
        </p:grpSp>
        <p:grpSp>
          <p:nvGrpSpPr>
            <p:cNvPr id="19562" name="Group 107"/>
            <p:cNvGrpSpPr>
              <a:grpSpLocks/>
            </p:cNvGrpSpPr>
            <p:nvPr/>
          </p:nvGrpSpPr>
          <p:grpSpPr bwMode="auto">
            <a:xfrm rot="5400000">
              <a:off x="1120" y="2264"/>
              <a:ext cx="48" cy="144"/>
              <a:chOff x="1440" y="2400"/>
              <a:chExt cx="48" cy="144"/>
            </a:xfrm>
          </p:grpSpPr>
          <p:sp>
            <p:nvSpPr>
              <p:cNvPr id="19578" name="Oval 108"/>
              <p:cNvSpPr>
                <a:spLocks noChangeArrowheads="1"/>
              </p:cNvSpPr>
              <p:nvPr/>
            </p:nvSpPr>
            <p:spPr bwMode="auto">
              <a:xfrm>
                <a:off x="1440" y="24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1">
                  <a:solidFill>
                    <a:srgbClr val="00924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19579" name="Oval 109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1">
                  <a:solidFill>
                    <a:srgbClr val="009242"/>
                  </a:solidFill>
                  <a:latin typeface="Arial Narrow" pitchFamily="34" charset="0"/>
                </a:endParaRPr>
              </a:p>
            </p:txBody>
          </p:sp>
        </p:grpSp>
        <p:sp>
          <p:nvSpPr>
            <p:cNvPr id="19563" name="Oval 110"/>
            <p:cNvSpPr>
              <a:spLocks noChangeArrowheads="1"/>
            </p:cNvSpPr>
            <p:nvPr/>
          </p:nvSpPr>
          <p:spPr bwMode="auto">
            <a:xfrm>
              <a:off x="1328" y="224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b="1">
                <a:solidFill>
                  <a:srgbClr val="009242"/>
                </a:solidFill>
                <a:latin typeface="Arial Narrow" pitchFamily="34" charset="0"/>
              </a:endParaRPr>
            </a:p>
          </p:txBody>
        </p:sp>
        <p:sp>
          <p:nvSpPr>
            <p:cNvPr id="19564" name="Oval 111"/>
            <p:cNvSpPr>
              <a:spLocks noChangeArrowheads="1"/>
            </p:cNvSpPr>
            <p:nvPr/>
          </p:nvSpPr>
          <p:spPr bwMode="auto">
            <a:xfrm>
              <a:off x="1328" y="21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b="1">
                <a:solidFill>
                  <a:srgbClr val="009242"/>
                </a:solidFill>
                <a:latin typeface="Arial Narrow" pitchFamily="34" charset="0"/>
              </a:endParaRPr>
            </a:p>
          </p:txBody>
        </p:sp>
        <p:sp>
          <p:nvSpPr>
            <p:cNvPr id="19565" name="Text Box 112"/>
            <p:cNvSpPr txBox="1">
              <a:spLocks noChangeArrowheads="1"/>
            </p:cNvSpPr>
            <p:nvPr/>
          </p:nvSpPr>
          <p:spPr bwMode="auto">
            <a:xfrm>
              <a:off x="1337" y="2080"/>
              <a:ext cx="2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9242"/>
                  </a:solidFill>
                  <a:latin typeface="Arial Narrow" pitchFamily="34" charset="0"/>
                </a:rPr>
                <a:t>C</a:t>
              </a:r>
            </a:p>
          </p:txBody>
        </p:sp>
        <p:grpSp>
          <p:nvGrpSpPr>
            <p:cNvPr id="19566" name="Group 124"/>
            <p:cNvGrpSpPr>
              <a:grpSpLocks/>
            </p:cNvGrpSpPr>
            <p:nvPr/>
          </p:nvGrpSpPr>
          <p:grpSpPr bwMode="auto">
            <a:xfrm flipH="1">
              <a:off x="1548" y="2064"/>
              <a:ext cx="304" cy="296"/>
              <a:chOff x="1904" y="2160"/>
              <a:chExt cx="304" cy="296"/>
            </a:xfrm>
          </p:grpSpPr>
          <p:sp>
            <p:nvSpPr>
              <p:cNvPr id="19567" name="Text Box 113"/>
              <p:cNvSpPr txBox="1">
                <a:spLocks noChangeArrowheads="1"/>
              </p:cNvSpPr>
              <p:nvPr/>
            </p:nvSpPr>
            <p:spPr bwMode="auto">
              <a:xfrm flipH="1">
                <a:off x="1908" y="2169"/>
                <a:ext cx="20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009242"/>
                    </a:solidFill>
                    <a:latin typeface="Arial Narrow" pitchFamily="34" charset="0"/>
                  </a:rPr>
                  <a:t>O</a:t>
                </a:r>
              </a:p>
            </p:txBody>
          </p:sp>
          <p:sp>
            <p:nvSpPr>
              <p:cNvPr id="19568" name="Oval 114"/>
              <p:cNvSpPr>
                <a:spLocks noChangeArrowheads="1"/>
              </p:cNvSpPr>
              <p:nvPr/>
            </p:nvSpPr>
            <p:spPr bwMode="auto">
              <a:xfrm flipH="1">
                <a:off x="2072" y="233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1">
                  <a:solidFill>
                    <a:srgbClr val="00924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19569" name="Oval 115"/>
              <p:cNvSpPr>
                <a:spLocks noChangeArrowheads="1"/>
              </p:cNvSpPr>
              <p:nvPr/>
            </p:nvSpPr>
            <p:spPr bwMode="auto">
              <a:xfrm flipH="1">
                <a:off x="2072" y="22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1">
                  <a:solidFill>
                    <a:srgbClr val="009242"/>
                  </a:solidFill>
                  <a:latin typeface="Arial Narrow" pitchFamily="34" charset="0"/>
                </a:endParaRPr>
              </a:p>
            </p:txBody>
          </p:sp>
          <p:grpSp>
            <p:nvGrpSpPr>
              <p:cNvPr id="19570" name="Group 116"/>
              <p:cNvGrpSpPr>
                <a:grpSpLocks/>
              </p:cNvGrpSpPr>
              <p:nvPr/>
            </p:nvGrpSpPr>
            <p:grpSpPr bwMode="auto">
              <a:xfrm rot="16200000" flipH="1">
                <a:off x="1952" y="2112"/>
                <a:ext cx="48" cy="144"/>
                <a:chOff x="1440" y="2400"/>
                <a:chExt cx="48" cy="144"/>
              </a:xfrm>
            </p:grpSpPr>
            <p:sp>
              <p:nvSpPr>
                <p:cNvPr id="19576" name="Oval 117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19577" name="Oval 118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</p:grpSp>
          <p:grpSp>
            <p:nvGrpSpPr>
              <p:cNvPr id="19571" name="Group 119"/>
              <p:cNvGrpSpPr>
                <a:grpSpLocks/>
              </p:cNvGrpSpPr>
              <p:nvPr/>
            </p:nvGrpSpPr>
            <p:grpSpPr bwMode="auto">
              <a:xfrm rot="16200000" flipH="1">
                <a:off x="1952" y="2360"/>
                <a:ext cx="48" cy="144"/>
                <a:chOff x="1440" y="2400"/>
                <a:chExt cx="48" cy="144"/>
              </a:xfrm>
            </p:grpSpPr>
            <p:sp>
              <p:nvSpPr>
                <p:cNvPr id="19574" name="Oval 120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19575" name="Oval 121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</p:grpSp>
          <p:sp>
            <p:nvSpPr>
              <p:cNvPr id="19572" name="Oval 122"/>
              <p:cNvSpPr>
                <a:spLocks noChangeArrowheads="1"/>
              </p:cNvSpPr>
              <p:nvPr/>
            </p:nvSpPr>
            <p:spPr bwMode="auto">
              <a:xfrm flipH="1">
                <a:off x="2160" y="233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1">
                  <a:solidFill>
                    <a:srgbClr val="00924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19573" name="Oval 123"/>
              <p:cNvSpPr>
                <a:spLocks noChangeArrowheads="1"/>
              </p:cNvSpPr>
              <p:nvPr/>
            </p:nvSpPr>
            <p:spPr bwMode="auto">
              <a:xfrm flipH="1">
                <a:off x="2160" y="22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1">
                  <a:solidFill>
                    <a:srgbClr val="009242"/>
                  </a:solidFill>
                  <a:latin typeface="Arial Narrow" pitchFamily="34" charset="0"/>
                </a:endParaRPr>
              </a:p>
            </p:txBody>
          </p:sp>
        </p:grpSp>
      </p:grpSp>
      <p:sp>
        <p:nvSpPr>
          <p:cNvPr id="398" name="Text Box 126"/>
          <p:cNvSpPr txBox="1">
            <a:spLocks noChangeArrowheads="1"/>
          </p:cNvSpPr>
          <p:nvPr/>
        </p:nvSpPr>
        <p:spPr bwMode="auto">
          <a:xfrm>
            <a:off x="3830638" y="3803650"/>
            <a:ext cx="373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9242"/>
                </a:solidFill>
                <a:latin typeface="Arial Narrow" pitchFamily="34" charset="0"/>
              </a:rPr>
              <a:t>or</a:t>
            </a:r>
          </a:p>
        </p:txBody>
      </p:sp>
      <p:grpSp>
        <p:nvGrpSpPr>
          <p:cNvPr id="28" name="Group 151"/>
          <p:cNvGrpSpPr>
            <a:grpSpLocks/>
          </p:cNvGrpSpPr>
          <p:nvPr/>
        </p:nvGrpSpPr>
        <p:grpSpPr bwMode="auto">
          <a:xfrm>
            <a:off x="5041900" y="3797300"/>
            <a:ext cx="1811338" cy="469900"/>
            <a:chOff x="3143" y="2064"/>
            <a:chExt cx="1141" cy="296"/>
          </a:xfrm>
        </p:grpSpPr>
        <p:sp>
          <p:nvSpPr>
            <p:cNvPr id="19534" name="Text Box 127"/>
            <p:cNvSpPr txBox="1">
              <a:spLocks noChangeArrowheads="1"/>
            </p:cNvSpPr>
            <p:nvPr/>
          </p:nvSpPr>
          <p:spPr bwMode="auto">
            <a:xfrm>
              <a:off x="3143" y="2069"/>
              <a:ext cx="20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9242"/>
                  </a:solidFill>
                  <a:latin typeface="Arial Narrow" pitchFamily="34" charset="0"/>
                </a:rPr>
                <a:t>O</a:t>
              </a:r>
            </a:p>
          </p:txBody>
        </p:sp>
        <p:grpSp>
          <p:nvGrpSpPr>
            <p:cNvPr id="19535" name="Group 137"/>
            <p:cNvGrpSpPr>
              <a:grpSpLocks/>
            </p:cNvGrpSpPr>
            <p:nvPr/>
          </p:nvGrpSpPr>
          <p:grpSpPr bwMode="auto">
            <a:xfrm>
              <a:off x="3195" y="2064"/>
              <a:ext cx="144" cy="296"/>
              <a:chOff x="3195" y="2064"/>
              <a:chExt cx="144" cy="296"/>
            </a:xfrm>
          </p:grpSpPr>
          <p:grpSp>
            <p:nvGrpSpPr>
              <p:cNvPr id="19552" name="Group 128"/>
              <p:cNvGrpSpPr>
                <a:grpSpLocks/>
              </p:cNvGrpSpPr>
              <p:nvPr/>
            </p:nvGrpSpPr>
            <p:grpSpPr bwMode="auto">
              <a:xfrm rot="5400000">
                <a:off x="3243" y="2016"/>
                <a:ext cx="48" cy="144"/>
                <a:chOff x="1440" y="2400"/>
                <a:chExt cx="48" cy="144"/>
              </a:xfrm>
            </p:grpSpPr>
            <p:sp>
              <p:nvSpPr>
                <p:cNvPr id="19556" name="Oval 129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19557" name="Oval 130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</p:grpSp>
          <p:grpSp>
            <p:nvGrpSpPr>
              <p:cNvPr id="19553" name="Group 131"/>
              <p:cNvGrpSpPr>
                <a:grpSpLocks/>
              </p:cNvGrpSpPr>
              <p:nvPr/>
            </p:nvGrpSpPr>
            <p:grpSpPr bwMode="auto">
              <a:xfrm rot="5400000">
                <a:off x="3243" y="2264"/>
                <a:ext cx="48" cy="144"/>
                <a:chOff x="1440" y="2400"/>
                <a:chExt cx="48" cy="144"/>
              </a:xfrm>
            </p:grpSpPr>
            <p:sp>
              <p:nvSpPr>
                <p:cNvPr id="19554" name="Oval 132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19555" name="Oval 133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009242"/>
                    </a:solidFill>
                    <a:latin typeface="Arial Narrow" pitchFamily="34" charset="0"/>
                  </a:endParaRPr>
                </a:p>
              </p:txBody>
            </p:sp>
          </p:grpSp>
        </p:grpSp>
        <p:grpSp>
          <p:nvGrpSpPr>
            <p:cNvPr id="19536" name="Group 136"/>
            <p:cNvGrpSpPr>
              <a:grpSpLocks/>
            </p:cNvGrpSpPr>
            <p:nvPr/>
          </p:nvGrpSpPr>
          <p:grpSpPr bwMode="auto">
            <a:xfrm>
              <a:off x="3408" y="2188"/>
              <a:ext cx="240" cy="48"/>
              <a:chOff x="3408" y="2160"/>
              <a:chExt cx="240" cy="48"/>
            </a:xfrm>
          </p:grpSpPr>
          <p:sp>
            <p:nvSpPr>
              <p:cNvPr id="19550" name="Line 134"/>
              <p:cNvSpPr>
                <a:spLocks noChangeShapeType="1"/>
              </p:cNvSpPr>
              <p:nvPr/>
            </p:nvSpPr>
            <p:spPr bwMode="auto">
              <a:xfrm>
                <a:off x="3408" y="216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51" name="Line 135"/>
              <p:cNvSpPr>
                <a:spLocks noChangeShapeType="1"/>
              </p:cNvSpPr>
              <p:nvPr/>
            </p:nvSpPr>
            <p:spPr bwMode="auto">
              <a:xfrm>
                <a:off x="3408" y="220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537" name="Text Box 138"/>
            <p:cNvSpPr txBox="1">
              <a:spLocks noChangeArrowheads="1"/>
            </p:cNvSpPr>
            <p:nvPr/>
          </p:nvSpPr>
          <p:spPr bwMode="auto">
            <a:xfrm>
              <a:off x="3617" y="2072"/>
              <a:ext cx="2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9242"/>
                  </a:solidFill>
                  <a:latin typeface="Arial Narrow" pitchFamily="34" charset="0"/>
                </a:rPr>
                <a:t>C</a:t>
              </a:r>
            </a:p>
          </p:txBody>
        </p:sp>
        <p:grpSp>
          <p:nvGrpSpPr>
            <p:cNvPr id="19538" name="Group 150"/>
            <p:cNvGrpSpPr>
              <a:grpSpLocks/>
            </p:cNvGrpSpPr>
            <p:nvPr/>
          </p:nvGrpSpPr>
          <p:grpSpPr bwMode="auto">
            <a:xfrm flipH="1">
              <a:off x="3831" y="2064"/>
              <a:ext cx="453" cy="296"/>
              <a:chOff x="3291" y="2632"/>
              <a:chExt cx="453" cy="296"/>
            </a:xfrm>
          </p:grpSpPr>
          <p:sp>
            <p:nvSpPr>
              <p:cNvPr id="19539" name="Text Box 139"/>
              <p:cNvSpPr txBox="1">
                <a:spLocks noChangeArrowheads="1"/>
              </p:cNvSpPr>
              <p:nvPr/>
            </p:nvSpPr>
            <p:spPr bwMode="auto">
              <a:xfrm>
                <a:off x="3295" y="2637"/>
                <a:ext cx="20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009242"/>
                    </a:solidFill>
                    <a:latin typeface="Arial Narrow" pitchFamily="34" charset="0"/>
                  </a:rPr>
                  <a:t>O</a:t>
                </a:r>
              </a:p>
            </p:txBody>
          </p:sp>
          <p:grpSp>
            <p:nvGrpSpPr>
              <p:cNvPr id="19540" name="Group 140"/>
              <p:cNvGrpSpPr>
                <a:grpSpLocks/>
              </p:cNvGrpSpPr>
              <p:nvPr/>
            </p:nvGrpSpPr>
            <p:grpSpPr bwMode="auto">
              <a:xfrm>
                <a:off x="3291" y="2632"/>
                <a:ext cx="144" cy="296"/>
                <a:chOff x="3195" y="2064"/>
                <a:chExt cx="144" cy="296"/>
              </a:xfrm>
            </p:grpSpPr>
            <p:grpSp>
              <p:nvGrpSpPr>
                <p:cNvPr id="19544" name="Group 141"/>
                <p:cNvGrpSpPr>
                  <a:grpSpLocks/>
                </p:cNvGrpSpPr>
                <p:nvPr/>
              </p:nvGrpSpPr>
              <p:grpSpPr bwMode="auto">
                <a:xfrm rot="5400000">
                  <a:off x="3243" y="2016"/>
                  <a:ext cx="48" cy="144"/>
                  <a:chOff x="1440" y="2400"/>
                  <a:chExt cx="48" cy="144"/>
                </a:xfrm>
              </p:grpSpPr>
              <p:sp>
                <p:nvSpPr>
                  <p:cNvPr id="19548" name="Oval 142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0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 b="1">
                      <a:solidFill>
                        <a:srgbClr val="009242"/>
                      </a:solidFill>
                      <a:latin typeface="Arial Narrow" pitchFamily="34" charset="0"/>
                    </a:endParaRPr>
                  </a:p>
                </p:txBody>
              </p:sp>
              <p:sp>
                <p:nvSpPr>
                  <p:cNvPr id="19549" name="Oval 143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96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 b="1">
                      <a:solidFill>
                        <a:srgbClr val="009242"/>
                      </a:solidFill>
                      <a:latin typeface="Arial Narrow" pitchFamily="34" charset="0"/>
                    </a:endParaRPr>
                  </a:p>
                </p:txBody>
              </p:sp>
            </p:grpSp>
            <p:grpSp>
              <p:nvGrpSpPr>
                <p:cNvPr id="19545" name="Group 144"/>
                <p:cNvGrpSpPr>
                  <a:grpSpLocks/>
                </p:cNvGrpSpPr>
                <p:nvPr/>
              </p:nvGrpSpPr>
              <p:grpSpPr bwMode="auto">
                <a:xfrm rot="5400000">
                  <a:off x="3243" y="2264"/>
                  <a:ext cx="48" cy="144"/>
                  <a:chOff x="1440" y="2400"/>
                  <a:chExt cx="48" cy="144"/>
                </a:xfrm>
              </p:grpSpPr>
              <p:sp>
                <p:nvSpPr>
                  <p:cNvPr id="19546" name="Oval 145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0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 b="1">
                      <a:solidFill>
                        <a:srgbClr val="009242"/>
                      </a:solidFill>
                      <a:latin typeface="Arial Narrow" pitchFamily="34" charset="0"/>
                    </a:endParaRPr>
                  </a:p>
                </p:txBody>
              </p:sp>
              <p:sp>
                <p:nvSpPr>
                  <p:cNvPr id="19547" name="Oval 146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96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 b="1">
                      <a:solidFill>
                        <a:srgbClr val="009242"/>
                      </a:solidFill>
                      <a:latin typeface="Arial Narrow" pitchFamily="34" charset="0"/>
                    </a:endParaRPr>
                  </a:p>
                </p:txBody>
              </p:sp>
            </p:grpSp>
          </p:grpSp>
          <p:grpSp>
            <p:nvGrpSpPr>
              <p:cNvPr id="19541" name="Group 147"/>
              <p:cNvGrpSpPr>
                <a:grpSpLocks/>
              </p:cNvGrpSpPr>
              <p:nvPr/>
            </p:nvGrpSpPr>
            <p:grpSpPr bwMode="auto">
              <a:xfrm>
                <a:off x="3504" y="2756"/>
                <a:ext cx="240" cy="48"/>
                <a:chOff x="3408" y="2160"/>
                <a:chExt cx="240" cy="48"/>
              </a:xfrm>
            </p:grpSpPr>
            <p:sp>
              <p:nvSpPr>
                <p:cNvPr id="19542" name="Line 148"/>
                <p:cNvSpPr>
                  <a:spLocks noChangeShapeType="1"/>
                </p:cNvSpPr>
                <p:nvPr/>
              </p:nvSpPr>
              <p:spPr bwMode="auto">
                <a:xfrm>
                  <a:off x="3408" y="2160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43" name="Line 149"/>
                <p:cNvSpPr>
                  <a:spLocks noChangeShapeType="1"/>
                </p:cNvSpPr>
                <p:nvPr/>
              </p:nvSpPr>
              <p:spPr bwMode="auto">
                <a:xfrm>
                  <a:off x="3408" y="2208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7" name="Group 155"/>
          <p:cNvGrpSpPr>
            <a:grpSpLocks/>
          </p:cNvGrpSpPr>
          <p:nvPr/>
        </p:nvGrpSpPr>
        <p:grpSpPr bwMode="auto">
          <a:xfrm>
            <a:off x="1614488" y="3714750"/>
            <a:ext cx="685800" cy="1055688"/>
            <a:chOff x="1336" y="2016"/>
            <a:chExt cx="432" cy="665"/>
          </a:xfrm>
        </p:grpSpPr>
        <p:sp>
          <p:nvSpPr>
            <p:cNvPr id="19532" name="Oval 153"/>
            <p:cNvSpPr>
              <a:spLocks noChangeArrowheads="1"/>
            </p:cNvSpPr>
            <p:nvPr/>
          </p:nvSpPr>
          <p:spPr bwMode="auto">
            <a:xfrm>
              <a:off x="1336" y="2016"/>
              <a:ext cx="432" cy="38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b="1">
                <a:solidFill>
                  <a:srgbClr val="009242"/>
                </a:solidFill>
                <a:latin typeface="Arial Narrow" pitchFamily="34" charset="0"/>
              </a:endParaRPr>
            </a:p>
          </p:txBody>
        </p:sp>
        <p:sp>
          <p:nvSpPr>
            <p:cNvPr id="19533" name="Text Box 154"/>
            <p:cNvSpPr txBox="1">
              <a:spLocks noChangeArrowheads="1"/>
            </p:cNvSpPr>
            <p:nvPr/>
          </p:nvSpPr>
          <p:spPr bwMode="auto">
            <a:xfrm>
              <a:off x="1366" y="2448"/>
              <a:ext cx="27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9242"/>
                  </a:solidFill>
                  <a:latin typeface="Arial Narrow" pitchFamily="34" charset="0"/>
                </a:rPr>
                <a:t>8e</a:t>
              </a:r>
              <a:r>
                <a:rPr lang="en-US" b="1" baseline="30000">
                  <a:solidFill>
                    <a:srgbClr val="009242"/>
                  </a:solidFill>
                  <a:latin typeface="Arial Narrow" pitchFamily="34" charset="0"/>
                </a:rPr>
                <a:t>-</a:t>
              </a:r>
              <a:endParaRPr lang="en-US" b="1">
                <a:solidFill>
                  <a:srgbClr val="00924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477" name="Group 156"/>
          <p:cNvGrpSpPr>
            <a:grpSpLocks/>
          </p:cNvGrpSpPr>
          <p:nvPr/>
        </p:nvGrpSpPr>
        <p:grpSpPr bwMode="auto">
          <a:xfrm>
            <a:off x="2478088" y="3714750"/>
            <a:ext cx="685800" cy="1055688"/>
            <a:chOff x="1336" y="2016"/>
            <a:chExt cx="432" cy="665"/>
          </a:xfrm>
        </p:grpSpPr>
        <p:sp>
          <p:nvSpPr>
            <p:cNvPr id="19530" name="Oval 157"/>
            <p:cNvSpPr>
              <a:spLocks noChangeArrowheads="1"/>
            </p:cNvSpPr>
            <p:nvPr/>
          </p:nvSpPr>
          <p:spPr bwMode="auto">
            <a:xfrm>
              <a:off x="1336" y="2016"/>
              <a:ext cx="432" cy="38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b="1">
                <a:solidFill>
                  <a:srgbClr val="009242"/>
                </a:solidFill>
                <a:latin typeface="Arial Narrow" pitchFamily="34" charset="0"/>
              </a:endParaRPr>
            </a:p>
          </p:txBody>
        </p:sp>
        <p:sp>
          <p:nvSpPr>
            <p:cNvPr id="19531" name="Text Box 158"/>
            <p:cNvSpPr txBox="1">
              <a:spLocks noChangeArrowheads="1"/>
            </p:cNvSpPr>
            <p:nvPr/>
          </p:nvSpPr>
          <p:spPr bwMode="auto">
            <a:xfrm>
              <a:off x="1366" y="2448"/>
              <a:ext cx="27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9242"/>
                  </a:solidFill>
                  <a:latin typeface="Arial Narrow" pitchFamily="34" charset="0"/>
                </a:rPr>
                <a:t>8e</a:t>
              </a:r>
              <a:r>
                <a:rPr lang="en-US" b="1" baseline="30000">
                  <a:solidFill>
                    <a:srgbClr val="009242"/>
                  </a:solidFill>
                  <a:latin typeface="Arial Narrow" pitchFamily="34" charset="0"/>
                </a:rPr>
                <a:t>-</a:t>
              </a:r>
              <a:endParaRPr lang="en-US" b="1">
                <a:solidFill>
                  <a:srgbClr val="00924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480" name="Group 161"/>
          <p:cNvGrpSpPr>
            <a:grpSpLocks/>
          </p:cNvGrpSpPr>
          <p:nvPr/>
        </p:nvGrpSpPr>
        <p:grpSpPr bwMode="auto">
          <a:xfrm>
            <a:off x="1995488" y="3714750"/>
            <a:ext cx="762000" cy="1055688"/>
            <a:chOff x="1576" y="2016"/>
            <a:chExt cx="480" cy="665"/>
          </a:xfrm>
        </p:grpSpPr>
        <p:sp>
          <p:nvSpPr>
            <p:cNvPr id="19528" name="Oval 159"/>
            <p:cNvSpPr>
              <a:spLocks noChangeArrowheads="1"/>
            </p:cNvSpPr>
            <p:nvPr/>
          </p:nvSpPr>
          <p:spPr bwMode="auto">
            <a:xfrm>
              <a:off x="1576" y="2016"/>
              <a:ext cx="480" cy="38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b="1">
                <a:solidFill>
                  <a:srgbClr val="009242"/>
                </a:solidFill>
                <a:latin typeface="Arial Narrow" pitchFamily="34" charset="0"/>
              </a:endParaRPr>
            </a:p>
          </p:txBody>
        </p:sp>
        <p:sp>
          <p:nvSpPr>
            <p:cNvPr id="19529" name="Text Box 160"/>
            <p:cNvSpPr txBox="1">
              <a:spLocks noChangeArrowheads="1"/>
            </p:cNvSpPr>
            <p:nvPr/>
          </p:nvSpPr>
          <p:spPr bwMode="auto">
            <a:xfrm>
              <a:off x="1632" y="2448"/>
              <a:ext cx="27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9242"/>
                  </a:solidFill>
                  <a:latin typeface="Arial Narrow" pitchFamily="34" charset="0"/>
                </a:rPr>
                <a:t>8e</a:t>
              </a:r>
              <a:r>
                <a:rPr lang="en-US" b="1" baseline="30000">
                  <a:solidFill>
                    <a:srgbClr val="009242"/>
                  </a:solidFill>
                  <a:latin typeface="Arial Narrow" pitchFamily="34" charset="0"/>
                </a:rPr>
                <a:t>-</a:t>
              </a:r>
              <a:endParaRPr lang="en-US" b="1">
                <a:solidFill>
                  <a:srgbClr val="00924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484" name="Group 432"/>
          <p:cNvGrpSpPr>
            <a:grpSpLocks/>
          </p:cNvGrpSpPr>
          <p:nvPr/>
        </p:nvGrpSpPr>
        <p:grpSpPr bwMode="auto">
          <a:xfrm>
            <a:off x="1500188" y="3790950"/>
            <a:ext cx="1560512" cy="1069975"/>
            <a:chOff x="1264" y="2064"/>
            <a:chExt cx="983" cy="674"/>
          </a:xfrm>
        </p:grpSpPr>
        <p:sp>
          <p:nvSpPr>
            <p:cNvPr id="19525" name="Oval 163"/>
            <p:cNvSpPr>
              <a:spLocks noChangeArrowheads="1"/>
            </p:cNvSpPr>
            <p:nvPr/>
          </p:nvSpPr>
          <p:spPr bwMode="auto">
            <a:xfrm>
              <a:off x="1536" y="2064"/>
              <a:ext cx="240" cy="28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b="1">
                <a:solidFill>
                  <a:srgbClr val="009242"/>
                </a:solidFill>
                <a:latin typeface="Arial Narrow" pitchFamily="34" charset="0"/>
              </a:endParaRPr>
            </a:p>
          </p:txBody>
        </p:sp>
        <p:sp>
          <p:nvSpPr>
            <p:cNvPr id="19526" name="Oval 164"/>
            <p:cNvSpPr>
              <a:spLocks noChangeArrowheads="1"/>
            </p:cNvSpPr>
            <p:nvPr/>
          </p:nvSpPr>
          <p:spPr bwMode="auto">
            <a:xfrm>
              <a:off x="1848" y="2064"/>
              <a:ext cx="240" cy="28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b="1">
                <a:solidFill>
                  <a:srgbClr val="009242"/>
                </a:solidFill>
                <a:latin typeface="Arial Narrow" pitchFamily="34" charset="0"/>
              </a:endParaRPr>
            </a:p>
          </p:txBody>
        </p:sp>
        <p:sp>
          <p:nvSpPr>
            <p:cNvPr id="19527" name="Text Box 165"/>
            <p:cNvSpPr txBox="1">
              <a:spLocks noChangeArrowheads="1"/>
            </p:cNvSpPr>
            <p:nvPr/>
          </p:nvSpPr>
          <p:spPr bwMode="auto">
            <a:xfrm>
              <a:off x="1264" y="2486"/>
              <a:ext cx="98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009242"/>
                  </a:solidFill>
                  <a:latin typeface="Arial Narrow" pitchFamily="34" charset="0"/>
                </a:rPr>
                <a:t>double bonds</a:t>
              </a:r>
            </a:p>
          </p:txBody>
        </p:sp>
      </p:grpSp>
      <p:grpSp>
        <p:nvGrpSpPr>
          <p:cNvPr id="485" name="Group 171"/>
          <p:cNvGrpSpPr>
            <a:grpSpLocks/>
          </p:cNvGrpSpPr>
          <p:nvPr/>
        </p:nvGrpSpPr>
        <p:grpSpPr bwMode="auto">
          <a:xfrm>
            <a:off x="5132388" y="4171950"/>
            <a:ext cx="1560512" cy="577850"/>
            <a:chOff x="3552" y="2304"/>
            <a:chExt cx="983" cy="364"/>
          </a:xfrm>
        </p:grpSpPr>
        <p:sp>
          <p:nvSpPr>
            <p:cNvPr id="19522" name="Line 168"/>
            <p:cNvSpPr>
              <a:spLocks noChangeShapeType="1"/>
            </p:cNvSpPr>
            <p:nvPr/>
          </p:nvSpPr>
          <p:spPr bwMode="auto">
            <a:xfrm flipH="1" flipV="1">
              <a:off x="3888" y="2304"/>
              <a:ext cx="144" cy="1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23" name="Line 169"/>
            <p:cNvSpPr>
              <a:spLocks noChangeShapeType="1"/>
            </p:cNvSpPr>
            <p:nvPr/>
          </p:nvSpPr>
          <p:spPr bwMode="auto">
            <a:xfrm flipV="1">
              <a:off x="4128" y="2304"/>
              <a:ext cx="144" cy="1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24" name="Text Box 170"/>
            <p:cNvSpPr txBox="1">
              <a:spLocks noChangeArrowheads="1"/>
            </p:cNvSpPr>
            <p:nvPr/>
          </p:nvSpPr>
          <p:spPr bwMode="auto">
            <a:xfrm>
              <a:off x="3552" y="2416"/>
              <a:ext cx="98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009242"/>
                  </a:solidFill>
                  <a:latin typeface="Arial Narrow" pitchFamily="34" charset="0"/>
                </a:rPr>
                <a:t>double bonds</a:t>
              </a:r>
            </a:p>
          </p:txBody>
        </p:sp>
      </p:grpSp>
      <p:grpSp>
        <p:nvGrpSpPr>
          <p:cNvPr id="486" name="Group 221"/>
          <p:cNvGrpSpPr>
            <a:grpSpLocks/>
          </p:cNvGrpSpPr>
          <p:nvPr/>
        </p:nvGrpSpPr>
        <p:grpSpPr bwMode="auto">
          <a:xfrm>
            <a:off x="1782763" y="5573713"/>
            <a:ext cx="1079500" cy="371475"/>
            <a:chOff x="1336" y="3312"/>
            <a:chExt cx="680" cy="234"/>
          </a:xfrm>
        </p:grpSpPr>
        <p:grpSp>
          <p:nvGrpSpPr>
            <p:cNvPr id="19503" name="Group 195"/>
            <p:cNvGrpSpPr>
              <a:grpSpLocks/>
            </p:cNvGrpSpPr>
            <p:nvPr/>
          </p:nvGrpSpPr>
          <p:grpSpPr bwMode="auto">
            <a:xfrm>
              <a:off x="1353" y="3312"/>
              <a:ext cx="618" cy="234"/>
              <a:chOff x="1121" y="3672"/>
              <a:chExt cx="618" cy="234"/>
            </a:xfrm>
          </p:grpSpPr>
          <p:sp>
            <p:nvSpPr>
              <p:cNvPr id="19510" name="Text Box 183"/>
              <p:cNvSpPr txBox="1">
                <a:spLocks noChangeArrowheads="1"/>
              </p:cNvSpPr>
              <p:nvPr/>
            </p:nvSpPr>
            <p:spPr bwMode="auto">
              <a:xfrm>
                <a:off x="1121" y="3673"/>
                <a:ext cx="20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009242"/>
                    </a:solidFill>
                    <a:latin typeface="Arial Narrow" pitchFamily="34" charset="0"/>
                  </a:rPr>
                  <a:t>N</a:t>
                </a:r>
              </a:p>
            </p:txBody>
          </p:sp>
          <p:grpSp>
            <p:nvGrpSpPr>
              <p:cNvPr id="19511" name="Group 194"/>
              <p:cNvGrpSpPr>
                <a:grpSpLocks/>
              </p:cNvGrpSpPr>
              <p:nvPr/>
            </p:nvGrpSpPr>
            <p:grpSpPr bwMode="auto">
              <a:xfrm>
                <a:off x="1344" y="3744"/>
                <a:ext cx="224" cy="144"/>
                <a:chOff x="1344" y="3744"/>
                <a:chExt cx="224" cy="144"/>
              </a:xfrm>
            </p:grpSpPr>
            <p:grpSp>
              <p:nvGrpSpPr>
                <p:cNvPr id="19513" name="Group 184"/>
                <p:cNvGrpSpPr>
                  <a:grpSpLocks/>
                </p:cNvGrpSpPr>
                <p:nvPr/>
              </p:nvGrpSpPr>
              <p:grpSpPr bwMode="auto">
                <a:xfrm>
                  <a:off x="1344" y="3744"/>
                  <a:ext cx="48" cy="144"/>
                  <a:chOff x="1440" y="2400"/>
                  <a:chExt cx="48" cy="144"/>
                </a:xfrm>
              </p:grpSpPr>
              <p:sp>
                <p:nvSpPr>
                  <p:cNvPr id="19520" name="Oval 185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0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 b="1">
                      <a:solidFill>
                        <a:srgbClr val="009242"/>
                      </a:solidFill>
                      <a:latin typeface="Arial Narrow" pitchFamily="34" charset="0"/>
                    </a:endParaRPr>
                  </a:p>
                </p:txBody>
              </p:sp>
              <p:sp>
                <p:nvSpPr>
                  <p:cNvPr id="19521" name="Oval 186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96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 b="1">
                      <a:solidFill>
                        <a:srgbClr val="009242"/>
                      </a:solidFill>
                      <a:latin typeface="Arial Narrow" pitchFamily="34" charset="0"/>
                    </a:endParaRPr>
                  </a:p>
                </p:txBody>
              </p:sp>
            </p:grpSp>
            <p:grpSp>
              <p:nvGrpSpPr>
                <p:cNvPr id="19514" name="Group 187"/>
                <p:cNvGrpSpPr>
                  <a:grpSpLocks/>
                </p:cNvGrpSpPr>
                <p:nvPr/>
              </p:nvGrpSpPr>
              <p:grpSpPr bwMode="auto">
                <a:xfrm>
                  <a:off x="1432" y="3744"/>
                  <a:ext cx="48" cy="144"/>
                  <a:chOff x="1440" y="2400"/>
                  <a:chExt cx="48" cy="144"/>
                </a:xfrm>
              </p:grpSpPr>
              <p:sp>
                <p:nvSpPr>
                  <p:cNvPr id="19518" name="Oval 188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0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 b="1">
                      <a:solidFill>
                        <a:srgbClr val="009242"/>
                      </a:solidFill>
                      <a:latin typeface="Arial Narrow" pitchFamily="34" charset="0"/>
                    </a:endParaRPr>
                  </a:p>
                </p:txBody>
              </p:sp>
              <p:sp>
                <p:nvSpPr>
                  <p:cNvPr id="19519" name="Oval 189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96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 b="1">
                      <a:solidFill>
                        <a:srgbClr val="009242"/>
                      </a:solidFill>
                      <a:latin typeface="Arial Narrow" pitchFamily="34" charset="0"/>
                    </a:endParaRPr>
                  </a:p>
                </p:txBody>
              </p:sp>
            </p:grpSp>
            <p:grpSp>
              <p:nvGrpSpPr>
                <p:cNvPr id="19515" name="Group 190"/>
                <p:cNvGrpSpPr>
                  <a:grpSpLocks/>
                </p:cNvGrpSpPr>
                <p:nvPr/>
              </p:nvGrpSpPr>
              <p:grpSpPr bwMode="auto">
                <a:xfrm>
                  <a:off x="1520" y="3744"/>
                  <a:ext cx="48" cy="144"/>
                  <a:chOff x="1440" y="2400"/>
                  <a:chExt cx="48" cy="144"/>
                </a:xfrm>
              </p:grpSpPr>
              <p:sp>
                <p:nvSpPr>
                  <p:cNvPr id="19516" name="Oval 191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0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 b="1">
                      <a:solidFill>
                        <a:srgbClr val="009242"/>
                      </a:solidFill>
                      <a:latin typeface="Arial Narrow" pitchFamily="34" charset="0"/>
                    </a:endParaRPr>
                  </a:p>
                </p:txBody>
              </p:sp>
              <p:sp>
                <p:nvSpPr>
                  <p:cNvPr id="19517" name="Oval 192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96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 b="1">
                      <a:solidFill>
                        <a:srgbClr val="009242"/>
                      </a:solidFill>
                      <a:latin typeface="Arial Narrow" pitchFamily="34" charset="0"/>
                    </a:endParaRPr>
                  </a:p>
                </p:txBody>
              </p:sp>
            </p:grpSp>
          </p:grpSp>
          <p:sp>
            <p:nvSpPr>
              <p:cNvPr id="19512" name="Text Box 193"/>
              <p:cNvSpPr txBox="1">
                <a:spLocks noChangeArrowheads="1"/>
              </p:cNvSpPr>
              <p:nvPr/>
            </p:nvSpPr>
            <p:spPr bwMode="auto">
              <a:xfrm>
                <a:off x="1537" y="3672"/>
                <a:ext cx="20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009242"/>
                    </a:solidFill>
                    <a:latin typeface="Arial Narrow" pitchFamily="34" charset="0"/>
                  </a:rPr>
                  <a:t>N</a:t>
                </a:r>
              </a:p>
            </p:txBody>
          </p:sp>
        </p:grpSp>
        <p:grpSp>
          <p:nvGrpSpPr>
            <p:cNvPr id="19504" name="Group 196"/>
            <p:cNvGrpSpPr>
              <a:grpSpLocks/>
            </p:cNvGrpSpPr>
            <p:nvPr/>
          </p:nvGrpSpPr>
          <p:grpSpPr bwMode="auto">
            <a:xfrm>
              <a:off x="1968" y="3384"/>
              <a:ext cx="48" cy="144"/>
              <a:chOff x="1440" y="2400"/>
              <a:chExt cx="48" cy="144"/>
            </a:xfrm>
          </p:grpSpPr>
          <p:sp>
            <p:nvSpPr>
              <p:cNvPr id="19508" name="Oval 197"/>
              <p:cNvSpPr>
                <a:spLocks noChangeArrowheads="1"/>
              </p:cNvSpPr>
              <p:nvPr/>
            </p:nvSpPr>
            <p:spPr bwMode="auto">
              <a:xfrm>
                <a:off x="1440" y="24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1">
                  <a:solidFill>
                    <a:srgbClr val="00924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19509" name="Oval 198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1">
                  <a:solidFill>
                    <a:srgbClr val="009242"/>
                  </a:solidFill>
                  <a:latin typeface="Arial Narrow" pitchFamily="34" charset="0"/>
                </a:endParaRPr>
              </a:p>
            </p:txBody>
          </p:sp>
        </p:grpSp>
        <p:grpSp>
          <p:nvGrpSpPr>
            <p:cNvPr id="19505" name="Group 199"/>
            <p:cNvGrpSpPr>
              <a:grpSpLocks/>
            </p:cNvGrpSpPr>
            <p:nvPr/>
          </p:nvGrpSpPr>
          <p:grpSpPr bwMode="auto">
            <a:xfrm>
              <a:off x="1336" y="3384"/>
              <a:ext cx="48" cy="144"/>
              <a:chOff x="1440" y="2400"/>
              <a:chExt cx="48" cy="144"/>
            </a:xfrm>
          </p:grpSpPr>
          <p:sp>
            <p:nvSpPr>
              <p:cNvPr id="19506" name="Oval 200"/>
              <p:cNvSpPr>
                <a:spLocks noChangeArrowheads="1"/>
              </p:cNvSpPr>
              <p:nvPr/>
            </p:nvSpPr>
            <p:spPr bwMode="auto">
              <a:xfrm>
                <a:off x="1440" y="24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1">
                  <a:solidFill>
                    <a:srgbClr val="00924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19507" name="Oval 201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1">
                  <a:solidFill>
                    <a:srgbClr val="009242"/>
                  </a:solidFill>
                  <a:latin typeface="Arial Narrow" pitchFamily="34" charset="0"/>
                </a:endParaRPr>
              </a:p>
            </p:txBody>
          </p:sp>
        </p:grpSp>
      </p:grpSp>
      <p:grpSp>
        <p:nvGrpSpPr>
          <p:cNvPr id="494" name="Group 204"/>
          <p:cNvGrpSpPr>
            <a:grpSpLocks/>
          </p:cNvGrpSpPr>
          <p:nvPr/>
        </p:nvGrpSpPr>
        <p:grpSpPr bwMode="auto">
          <a:xfrm>
            <a:off x="1643063" y="5611813"/>
            <a:ext cx="990600" cy="750887"/>
            <a:chOff x="1016" y="3696"/>
            <a:chExt cx="624" cy="473"/>
          </a:xfrm>
        </p:grpSpPr>
        <p:sp>
          <p:nvSpPr>
            <p:cNvPr id="19501" name="Oval 202"/>
            <p:cNvSpPr>
              <a:spLocks noChangeArrowheads="1"/>
            </p:cNvSpPr>
            <p:nvPr/>
          </p:nvSpPr>
          <p:spPr bwMode="auto">
            <a:xfrm>
              <a:off x="1016" y="3696"/>
              <a:ext cx="624" cy="2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b="1">
                <a:solidFill>
                  <a:srgbClr val="009242"/>
                </a:solidFill>
                <a:latin typeface="Arial Narrow" pitchFamily="34" charset="0"/>
              </a:endParaRPr>
            </a:p>
          </p:txBody>
        </p:sp>
        <p:sp>
          <p:nvSpPr>
            <p:cNvPr id="19502" name="Text Box 203"/>
            <p:cNvSpPr txBox="1">
              <a:spLocks noChangeArrowheads="1"/>
            </p:cNvSpPr>
            <p:nvPr/>
          </p:nvSpPr>
          <p:spPr bwMode="auto">
            <a:xfrm>
              <a:off x="1142" y="3936"/>
              <a:ext cx="27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9242"/>
                  </a:solidFill>
                  <a:latin typeface="Arial Narrow" pitchFamily="34" charset="0"/>
                </a:rPr>
                <a:t>8e</a:t>
              </a:r>
              <a:r>
                <a:rPr lang="en-US" b="1" baseline="30000">
                  <a:solidFill>
                    <a:srgbClr val="009242"/>
                  </a:solidFill>
                  <a:latin typeface="Arial Narrow" pitchFamily="34" charset="0"/>
                </a:rPr>
                <a:t>-</a:t>
              </a:r>
              <a:endParaRPr lang="en-US" b="1">
                <a:solidFill>
                  <a:srgbClr val="00924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495" name="Group 205"/>
          <p:cNvGrpSpPr>
            <a:grpSpLocks/>
          </p:cNvGrpSpPr>
          <p:nvPr/>
        </p:nvGrpSpPr>
        <p:grpSpPr bwMode="auto">
          <a:xfrm>
            <a:off x="2024063" y="5611813"/>
            <a:ext cx="990600" cy="750887"/>
            <a:chOff x="1016" y="3696"/>
            <a:chExt cx="624" cy="473"/>
          </a:xfrm>
        </p:grpSpPr>
        <p:sp>
          <p:nvSpPr>
            <p:cNvPr id="19499" name="Oval 206"/>
            <p:cNvSpPr>
              <a:spLocks noChangeArrowheads="1"/>
            </p:cNvSpPr>
            <p:nvPr/>
          </p:nvSpPr>
          <p:spPr bwMode="auto">
            <a:xfrm>
              <a:off x="1016" y="3696"/>
              <a:ext cx="624" cy="2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b="1">
                <a:solidFill>
                  <a:srgbClr val="009242"/>
                </a:solidFill>
                <a:latin typeface="Arial Narrow" pitchFamily="34" charset="0"/>
              </a:endParaRPr>
            </a:p>
          </p:txBody>
        </p:sp>
        <p:sp>
          <p:nvSpPr>
            <p:cNvPr id="19500" name="Text Box 207"/>
            <p:cNvSpPr txBox="1">
              <a:spLocks noChangeArrowheads="1"/>
            </p:cNvSpPr>
            <p:nvPr/>
          </p:nvSpPr>
          <p:spPr bwMode="auto">
            <a:xfrm>
              <a:off x="1142" y="3936"/>
              <a:ext cx="27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9242"/>
                  </a:solidFill>
                  <a:latin typeface="Arial Narrow" pitchFamily="34" charset="0"/>
                </a:rPr>
                <a:t>8e</a:t>
              </a:r>
              <a:r>
                <a:rPr lang="en-US" b="1" baseline="30000">
                  <a:solidFill>
                    <a:srgbClr val="009242"/>
                  </a:solidFill>
                  <a:latin typeface="Arial Narrow" pitchFamily="34" charset="0"/>
                </a:rPr>
                <a:t>-</a:t>
              </a:r>
              <a:endParaRPr lang="en-US" b="1">
                <a:solidFill>
                  <a:srgbClr val="00924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496" name="Group 245"/>
          <p:cNvGrpSpPr>
            <a:grpSpLocks/>
          </p:cNvGrpSpPr>
          <p:nvPr/>
        </p:nvGrpSpPr>
        <p:grpSpPr bwMode="auto">
          <a:xfrm>
            <a:off x="5445125" y="5573713"/>
            <a:ext cx="1143000" cy="371475"/>
            <a:chOff x="3648" y="3312"/>
            <a:chExt cx="720" cy="234"/>
          </a:xfrm>
        </p:grpSpPr>
        <p:sp>
          <p:nvSpPr>
            <p:cNvPr id="19490" name="Text Box 224"/>
            <p:cNvSpPr txBox="1">
              <a:spLocks noChangeArrowheads="1"/>
            </p:cNvSpPr>
            <p:nvPr/>
          </p:nvSpPr>
          <p:spPr bwMode="auto">
            <a:xfrm>
              <a:off x="3665" y="3313"/>
              <a:ext cx="2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9242"/>
                  </a:solidFill>
                  <a:latin typeface="Arial Narrow" pitchFamily="34" charset="0"/>
                </a:rPr>
                <a:t>N</a:t>
              </a:r>
            </a:p>
          </p:txBody>
        </p:sp>
        <p:sp>
          <p:nvSpPr>
            <p:cNvPr id="19491" name="Text Box 235"/>
            <p:cNvSpPr txBox="1">
              <a:spLocks noChangeArrowheads="1"/>
            </p:cNvSpPr>
            <p:nvPr/>
          </p:nvSpPr>
          <p:spPr bwMode="auto">
            <a:xfrm>
              <a:off x="4121" y="3312"/>
              <a:ext cx="2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9242"/>
                  </a:solidFill>
                  <a:latin typeface="Arial Narrow" pitchFamily="34" charset="0"/>
                </a:rPr>
                <a:t>N</a:t>
              </a:r>
            </a:p>
          </p:txBody>
        </p:sp>
        <p:sp>
          <p:nvSpPr>
            <p:cNvPr id="19492" name="Oval 237"/>
            <p:cNvSpPr>
              <a:spLocks noChangeArrowheads="1"/>
            </p:cNvSpPr>
            <p:nvPr/>
          </p:nvSpPr>
          <p:spPr bwMode="auto">
            <a:xfrm>
              <a:off x="4320" y="338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b="1">
                <a:solidFill>
                  <a:srgbClr val="009242"/>
                </a:solidFill>
                <a:latin typeface="Arial Narrow" pitchFamily="34" charset="0"/>
              </a:endParaRPr>
            </a:p>
          </p:txBody>
        </p:sp>
        <p:sp>
          <p:nvSpPr>
            <p:cNvPr id="19493" name="Oval 238"/>
            <p:cNvSpPr>
              <a:spLocks noChangeArrowheads="1"/>
            </p:cNvSpPr>
            <p:nvPr/>
          </p:nvSpPr>
          <p:spPr bwMode="auto">
            <a:xfrm>
              <a:off x="4320" y="348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b="1">
                <a:solidFill>
                  <a:srgbClr val="009242"/>
                </a:solidFill>
                <a:latin typeface="Arial Narrow" pitchFamily="34" charset="0"/>
              </a:endParaRPr>
            </a:p>
          </p:txBody>
        </p:sp>
        <p:sp>
          <p:nvSpPr>
            <p:cNvPr id="19494" name="Oval 240"/>
            <p:cNvSpPr>
              <a:spLocks noChangeArrowheads="1"/>
            </p:cNvSpPr>
            <p:nvPr/>
          </p:nvSpPr>
          <p:spPr bwMode="auto">
            <a:xfrm>
              <a:off x="3648" y="338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b="1">
                <a:solidFill>
                  <a:srgbClr val="009242"/>
                </a:solidFill>
                <a:latin typeface="Arial Narrow" pitchFamily="34" charset="0"/>
              </a:endParaRPr>
            </a:p>
          </p:txBody>
        </p:sp>
        <p:sp>
          <p:nvSpPr>
            <p:cNvPr id="19495" name="Oval 241"/>
            <p:cNvSpPr>
              <a:spLocks noChangeArrowheads="1"/>
            </p:cNvSpPr>
            <p:nvPr/>
          </p:nvSpPr>
          <p:spPr bwMode="auto">
            <a:xfrm>
              <a:off x="3648" y="348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b="1">
                <a:solidFill>
                  <a:srgbClr val="009242"/>
                </a:solidFill>
                <a:latin typeface="Arial Narrow" pitchFamily="34" charset="0"/>
              </a:endParaRPr>
            </a:p>
          </p:txBody>
        </p:sp>
        <p:sp>
          <p:nvSpPr>
            <p:cNvPr id="19496" name="Line 242"/>
            <p:cNvSpPr>
              <a:spLocks noChangeShapeType="1"/>
            </p:cNvSpPr>
            <p:nvPr/>
          </p:nvSpPr>
          <p:spPr bwMode="auto">
            <a:xfrm>
              <a:off x="3888" y="3408"/>
              <a:ext cx="2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97" name="Line 243"/>
            <p:cNvSpPr>
              <a:spLocks noChangeShapeType="1"/>
            </p:cNvSpPr>
            <p:nvPr/>
          </p:nvSpPr>
          <p:spPr bwMode="auto">
            <a:xfrm>
              <a:off x="3888" y="3456"/>
              <a:ext cx="2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98" name="Line 244"/>
            <p:cNvSpPr>
              <a:spLocks noChangeShapeType="1"/>
            </p:cNvSpPr>
            <p:nvPr/>
          </p:nvSpPr>
          <p:spPr bwMode="auto">
            <a:xfrm>
              <a:off x="3888" y="3504"/>
              <a:ext cx="2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7" name="Group 249"/>
          <p:cNvGrpSpPr>
            <a:grpSpLocks/>
          </p:cNvGrpSpPr>
          <p:nvPr/>
        </p:nvGrpSpPr>
        <p:grpSpPr bwMode="auto">
          <a:xfrm>
            <a:off x="5345113" y="5954713"/>
            <a:ext cx="1268412" cy="692150"/>
            <a:chOff x="3673" y="3552"/>
            <a:chExt cx="799" cy="436"/>
          </a:xfrm>
        </p:grpSpPr>
        <p:sp>
          <p:nvSpPr>
            <p:cNvPr id="19488" name="Line 247"/>
            <p:cNvSpPr>
              <a:spLocks noChangeShapeType="1"/>
            </p:cNvSpPr>
            <p:nvPr/>
          </p:nvSpPr>
          <p:spPr bwMode="auto">
            <a:xfrm flipV="1">
              <a:off x="4104" y="3552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9" name="Text Box 248"/>
            <p:cNvSpPr txBox="1">
              <a:spLocks noChangeArrowheads="1"/>
            </p:cNvSpPr>
            <p:nvPr/>
          </p:nvSpPr>
          <p:spPr bwMode="auto">
            <a:xfrm>
              <a:off x="3673" y="3736"/>
              <a:ext cx="79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009242"/>
                  </a:solidFill>
                  <a:latin typeface="Arial Narrow" pitchFamily="34" charset="0"/>
                </a:rPr>
                <a:t>triple bond</a:t>
              </a:r>
            </a:p>
          </p:txBody>
        </p:sp>
      </p:grpSp>
      <p:grpSp>
        <p:nvGrpSpPr>
          <p:cNvPr id="498" name="Group 252"/>
          <p:cNvGrpSpPr>
            <a:grpSpLocks/>
          </p:cNvGrpSpPr>
          <p:nvPr/>
        </p:nvGrpSpPr>
        <p:grpSpPr bwMode="auto">
          <a:xfrm>
            <a:off x="1644650" y="5611813"/>
            <a:ext cx="1268413" cy="819150"/>
            <a:chOff x="1249" y="3336"/>
            <a:chExt cx="799" cy="516"/>
          </a:xfrm>
        </p:grpSpPr>
        <p:sp>
          <p:nvSpPr>
            <p:cNvPr id="19486" name="Oval 250"/>
            <p:cNvSpPr>
              <a:spLocks noChangeArrowheads="1"/>
            </p:cNvSpPr>
            <p:nvPr/>
          </p:nvSpPr>
          <p:spPr bwMode="auto">
            <a:xfrm>
              <a:off x="1520" y="3336"/>
              <a:ext cx="336" cy="24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b="1">
                <a:solidFill>
                  <a:srgbClr val="009242"/>
                </a:solidFill>
                <a:latin typeface="Arial Narrow" pitchFamily="34" charset="0"/>
              </a:endParaRPr>
            </a:p>
          </p:txBody>
        </p:sp>
        <p:sp>
          <p:nvSpPr>
            <p:cNvPr id="19487" name="Text Box 251"/>
            <p:cNvSpPr txBox="1">
              <a:spLocks noChangeArrowheads="1"/>
            </p:cNvSpPr>
            <p:nvPr/>
          </p:nvSpPr>
          <p:spPr bwMode="auto">
            <a:xfrm>
              <a:off x="1249" y="3600"/>
              <a:ext cx="79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009242"/>
                  </a:solidFill>
                  <a:latin typeface="Arial Narrow" pitchFamily="34" charset="0"/>
                </a:rPr>
                <a:t>triple bond</a:t>
              </a:r>
            </a:p>
          </p:txBody>
        </p:sp>
      </p:grpSp>
      <p:sp>
        <p:nvSpPr>
          <p:cNvPr id="483" name="Text Box 253"/>
          <p:cNvSpPr txBox="1">
            <a:spLocks noChangeArrowheads="1"/>
          </p:cNvSpPr>
          <p:nvPr/>
        </p:nvSpPr>
        <p:spPr bwMode="auto">
          <a:xfrm>
            <a:off x="3857625" y="5573713"/>
            <a:ext cx="373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9242"/>
                </a:solidFill>
                <a:latin typeface="Arial Narrow" pitchFamily="34" charset="0"/>
              </a:rPr>
              <a:t>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 autoUpdateAnimBg="0"/>
      <p:bldP spid="307" grpId="0" autoUpdateAnimBg="0"/>
      <p:bldP spid="308" grpId="0" animBg="1"/>
      <p:bldP spid="398" grpId="0" autoUpdateAnimBg="0"/>
      <p:bldP spid="48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"/>
            <a:ext cx="72390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Lengths of Covalent Bond</a:t>
            </a:r>
            <a:endParaRPr lang="en-US" sz="4000" dirty="0"/>
          </a:p>
        </p:txBody>
      </p:sp>
      <p:sp>
        <p:nvSpPr>
          <p:cNvPr id="150" name="Text Box 95"/>
          <p:cNvSpPr txBox="1">
            <a:spLocks noChangeArrowheads="1"/>
          </p:cNvSpPr>
          <p:nvPr/>
        </p:nvSpPr>
        <p:spPr bwMode="auto">
          <a:xfrm>
            <a:off x="428625" y="6007100"/>
            <a:ext cx="4500563" cy="708025"/>
          </a:xfrm>
          <a:prstGeom prst="rect">
            <a:avLst/>
          </a:prstGeom>
          <a:noFill/>
          <a:ln w="57150" cmpd="thinThick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Bond Lengths</a:t>
            </a:r>
          </a:p>
          <a:p>
            <a:pPr algn="ctr">
              <a:defRPr/>
            </a:pPr>
            <a:r>
              <a:rPr lang="en-US" sz="2000" b="1" dirty="0">
                <a:solidFill>
                  <a:srgbClr val="00B050"/>
                </a:solidFill>
                <a:latin typeface="Arial Narrow" pitchFamily="34" charset="0"/>
              </a:rPr>
              <a:t>Triple bond</a:t>
            </a:r>
            <a:r>
              <a:rPr lang="en-US" sz="2000" b="1" dirty="0">
                <a:latin typeface="Arial Narrow" pitchFamily="34" charset="0"/>
              </a:rPr>
              <a:t> &lt; </a:t>
            </a:r>
            <a:r>
              <a:rPr lang="en-US" sz="2000" b="1" dirty="0">
                <a:solidFill>
                  <a:srgbClr val="7030A0"/>
                </a:solidFill>
                <a:latin typeface="Arial Narrow" pitchFamily="34" charset="0"/>
              </a:rPr>
              <a:t>Double Bond </a:t>
            </a:r>
            <a:r>
              <a:rPr lang="en-US" sz="2000" b="1" dirty="0">
                <a:latin typeface="Arial Narrow" pitchFamily="34" charset="0"/>
              </a:rPr>
              <a:t>&lt; </a:t>
            </a:r>
            <a:r>
              <a:rPr lang="en-US" sz="2000" b="1" dirty="0">
                <a:solidFill>
                  <a:srgbClr val="FF0000"/>
                </a:solidFill>
                <a:latin typeface="Arial Narrow" pitchFamily="34" charset="0"/>
              </a:rPr>
              <a:t>Single Bond</a:t>
            </a:r>
          </a:p>
        </p:txBody>
      </p:sp>
      <p:pic>
        <p:nvPicPr>
          <p:cNvPr id="154" name="Picture 9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3071813"/>
            <a:ext cx="4629150" cy="273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485" name="Group 163"/>
          <p:cNvGrpSpPr>
            <a:grpSpLocks/>
          </p:cNvGrpSpPr>
          <p:nvPr/>
        </p:nvGrpSpPr>
        <p:grpSpPr bwMode="auto">
          <a:xfrm>
            <a:off x="5643563" y="1676400"/>
            <a:ext cx="2435225" cy="5181600"/>
            <a:chOff x="5072066" y="1676400"/>
            <a:chExt cx="2435225" cy="5181600"/>
          </a:xfrm>
        </p:grpSpPr>
        <p:pic>
          <p:nvPicPr>
            <p:cNvPr id="20487" name="Picture 10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72066" y="1676400"/>
              <a:ext cx="2435225" cy="5181600"/>
            </a:xfrm>
            <a:prstGeom prst="rect">
              <a:avLst/>
            </a:prstGeom>
            <a:noFill/>
            <a:ln w="9525">
              <a:solidFill>
                <a:srgbClr val="660066"/>
              </a:solidFill>
              <a:miter lim="800000"/>
              <a:headEnd/>
              <a:tailEnd/>
            </a:ln>
          </p:spPr>
        </p:pic>
        <p:sp>
          <p:nvSpPr>
            <p:cNvPr id="163" name="TextBox 162"/>
            <p:cNvSpPr txBox="1"/>
            <p:nvPr/>
          </p:nvSpPr>
          <p:spPr>
            <a:xfrm>
              <a:off x="5072066" y="1714500"/>
              <a:ext cx="2428875" cy="969963"/>
            </a:xfrm>
            <a:prstGeom prst="rect">
              <a:avLst/>
            </a:prstGeom>
            <a:solidFill>
              <a:schemeClr val="accent2"/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900" b="1" dirty="0">
                  <a:solidFill>
                    <a:schemeClr val="bg1"/>
                  </a:solidFill>
                  <a:latin typeface="Arial Narrow" pitchFamily="34" charset="0"/>
                </a:rPr>
                <a:t>Average Bond Lengths of single, double and triple bonds</a:t>
              </a:r>
            </a:p>
          </p:txBody>
        </p:sp>
      </p:grpSp>
      <p:pic>
        <p:nvPicPr>
          <p:cNvPr id="20486" name="Picture 2"/>
          <p:cNvPicPr>
            <a:picLocks noChangeAspect="1" noChangeArrowheads="1"/>
          </p:cNvPicPr>
          <p:nvPr/>
        </p:nvPicPr>
        <p:blipFill>
          <a:blip r:embed="rId4">
            <a:lum bright="-30000" contrast="50000"/>
          </a:blip>
          <a:srcRect/>
          <a:stretch>
            <a:fillRect/>
          </a:stretch>
        </p:blipFill>
        <p:spPr bwMode="auto">
          <a:xfrm>
            <a:off x="214313" y="1571612"/>
            <a:ext cx="5334000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"/>
            <a:ext cx="72390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Comparison</a:t>
            </a:r>
            <a:endParaRPr lang="en-US" sz="4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lum bright="-30000"/>
          </a:blip>
          <a:srcRect/>
          <a:stretch>
            <a:fillRect/>
          </a:stretch>
        </p:blipFill>
        <p:spPr bwMode="auto">
          <a:xfrm>
            <a:off x="-33" y="1571612"/>
            <a:ext cx="8148173" cy="4947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 bwMode="auto">
          <a:xfrm>
            <a:off x="0" y="1457254"/>
            <a:ext cx="8143900" cy="400110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cap="all" dirty="0" smtClean="0">
                <a:solidFill>
                  <a:schemeClr val="bg1"/>
                </a:solidFill>
                <a:latin typeface="Arial Narrow" pitchFamily="34" charset="0"/>
              </a:rPr>
              <a:t>Comparison of ionic  and covalent bonds</a:t>
            </a:r>
            <a:endParaRPr lang="en-US" sz="2000" b="1" cap="all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57313"/>
            <a:ext cx="7543824" cy="5500687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None/>
              <a:defRPr/>
            </a:pPr>
            <a:r>
              <a:rPr lang="en-SG" sz="2400" b="1" dirty="0" smtClean="0">
                <a:solidFill>
                  <a:srgbClr val="7030A0"/>
                </a:solidFill>
                <a:latin typeface="Arial Narrow" pitchFamily="34" charset="0"/>
              </a:rPr>
              <a:t>     </a:t>
            </a:r>
          </a:p>
          <a:p>
            <a:pPr marL="274320" indent="-274320" fontAlgn="auto">
              <a:spcAft>
                <a:spcPts val="0"/>
              </a:spcAft>
              <a:buNone/>
              <a:defRPr/>
            </a:pPr>
            <a:endParaRPr lang="en-SG" sz="2400" b="1" dirty="0" smtClean="0">
              <a:solidFill>
                <a:srgbClr val="7030A0"/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None/>
              <a:defRPr/>
            </a:pPr>
            <a:endParaRPr lang="en-SG" sz="2400" b="1" dirty="0" smtClean="0">
              <a:solidFill>
                <a:srgbClr val="7030A0"/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None/>
              <a:defRPr/>
            </a:pPr>
            <a:endParaRPr lang="en-SG" sz="2400" b="1" dirty="0" smtClean="0">
              <a:solidFill>
                <a:srgbClr val="7030A0"/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SG" sz="800" b="1" dirty="0" smtClean="0">
              <a:solidFill>
                <a:srgbClr val="7030A0"/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SG" sz="2400" b="1" dirty="0" smtClean="0">
                <a:solidFill>
                  <a:srgbClr val="7030A0"/>
                </a:solidFill>
                <a:latin typeface="Arial Narrow" pitchFamily="34" charset="0"/>
              </a:rPr>
              <a:t>Co-ordinate covalent bond </a:t>
            </a:r>
          </a:p>
          <a:p>
            <a:pPr marL="274320" indent="-274320" fontAlgn="auto">
              <a:spcAft>
                <a:spcPts val="0"/>
              </a:spcAft>
              <a:buNone/>
              <a:defRPr/>
            </a:pP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    A covalent bond  in which both electrons of the shared pair come from one of the two atoms (or ions)</a:t>
            </a:r>
          </a:p>
          <a:p>
            <a:pPr marL="274320" indent="-274320" fontAlgn="auto">
              <a:spcAft>
                <a:spcPts val="0"/>
              </a:spcAft>
              <a:buNone/>
              <a:defRPr/>
            </a:pPr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None/>
              <a:defRPr/>
            </a:pPr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None/>
              <a:defRPr/>
            </a:pPr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"/>
            <a:ext cx="72390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CO-ORDINATE COVALENT BOND</a:t>
            </a:r>
            <a:endParaRPr lang="en-US" sz="4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lum bright="-20000" contrast="50000"/>
          </a:blip>
          <a:stretch>
            <a:fillRect/>
          </a:stretch>
        </p:blipFill>
        <p:spPr bwMode="auto">
          <a:xfrm>
            <a:off x="785787" y="1285860"/>
            <a:ext cx="6572296" cy="1891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lum bright="-30000" contrast="50000"/>
          </a:blip>
          <a:srcRect/>
          <a:stretch>
            <a:fillRect/>
          </a:stretch>
        </p:blipFill>
        <p:spPr bwMode="auto">
          <a:xfrm>
            <a:off x="857224" y="4643446"/>
            <a:ext cx="6567191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143240" y="6357958"/>
            <a:ext cx="2357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9242"/>
                </a:solidFill>
                <a:latin typeface="Arial Narrow" pitchFamily="34" charset="0"/>
              </a:rPr>
              <a:t>Ammonium ion, NH4</a:t>
            </a:r>
            <a:r>
              <a:rPr lang="en-US" b="1" baseline="30000" dirty="0" smtClean="0">
                <a:solidFill>
                  <a:srgbClr val="009242"/>
                </a:solidFill>
                <a:latin typeface="Arial Narrow" pitchFamily="34" charset="0"/>
              </a:rPr>
              <a:t>+</a:t>
            </a:r>
            <a:endParaRPr lang="en-US" b="1" baseline="30000" dirty="0">
              <a:solidFill>
                <a:srgbClr val="009242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57313"/>
            <a:ext cx="7543824" cy="5500687"/>
          </a:xfrm>
        </p:spPr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SG" sz="2400" b="1" dirty="0" smtClean="0">
                <a:solidFill>
                  <a:srgbClr val="7030A0"/>
                </a:solidFill>
                <a:latin typeface="Arial Narrow" pitchFamily="34" charset="0"/>
              </a:rPr>
              <a:t>Polar covalent bond </a:t>
            </a:r>
          </a:p>
          <a:p>
            <a:pPr marL="274320" indent="-274320" fontAlgn="auto">
              <a:spcAft>
                <a:spcPts val="0"/>
              </a:spcAft>
              <a:buNone/>
              <a:defRPr/>
            </a:pPr>
            <a:r>
              <a:rPr lang="en-SG" sz="2400" b="1" dirty="0" smtClean="0">
                <a:solidFill>
                  <a:srgbClr val="7030A0"/>
                </a:solidFill>
                <a:latin typeface="Arial Narrow" pitchFamily="34" charset="0"/>
              </a:rPr>
              <a:t>     </a:t>
            </a: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A covalent bond with greater electron density around one of the two atoms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Due to unequally shared electrons, the bonded atoms acquire a partial positive and negative charge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The greater the difference of </a:t>
            </a:r>
            <a:r>
              <a:rPr lang="en-SG" sz="2400" b="1" dirty="0" err="1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electronegativity</a:t>
            </a: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 between two atoms, greater the polarity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"/>
            <a:ext cx="72390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Polar Covalent bond</a:t>
            </a:r>
            <a:endParaRPr lang="en-US" sz="4000" dirty="0"/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>
            <a:lum bright="-30000" contrast="50000"/>
          </a:blip>
          <a:srcRect/>
          <a:stretch>
            <a:fillRect/>
          </a:stretch>
        </p:blipFill>
        <p:spPr bwMode="auto">
          <a:xfrm>
            <a:off x="785786" y="2428868"/>
            <a:ext cx="6721249" cy="2228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7543824" cy="5500687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SG" sz="2400" b="1" dirty="0" smtClean="0">
                <a:solidFill>
                  <a:srgbClr val="7030A0"/>
                </a:solidFill>
                <a:latin typeface="Arial Narrow" pitchFamily="34" charset="0"/>
              </a:rPr>
              <a:t>H-bonding:</a:t>
            </a:r>
          </a:p>
          <a:p>
            <a:pPr marL="274320" indent="-274320" fontAlgn="auto">
              <a:spcAft>
                <a:spcPts val="0"/>
              </a:spcAft>
              <a:buNone/>
              <a:defRPr/>
            </a:pPr>
            <a:r>
              <a:rPr lang="en-SG" sz="2400" b="1" dirty="0" smtClean="0">
                <a:latin typeface="Arial Narrow" pitchFamily="34" charset="0"/>
              </a:rPr>
              <a:t> </a:t>
            </a: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   When hydrogen (H) is covalently bonded to a highly electronegative atom X (O, N, </a:t>
            </a: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F)of </a:t>
            </a:r>
            <a:r>
              <a:rPr lang="en-SG" sz="2400" b="1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another molecule, </a:t>
            </a: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the shared electron pair is pulled so close to X that a strong dipole results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SG" sz="2400" b="1" dirty="0" smtClean="0">
                <a:solidFill>
                  <a:srgbClr val="7030A0"/>
                </a:solidFill>
                <a:latin typeface="Arial Narrow" pitchFamily="34" charset="0"/>
              </a:rPr>
              <a:t>Example:</a:t>
            </a: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 </a:t>
            </a:r>
            <a:r>
              <a:rPr lang="en-SG" sz="2400" b="1" dirty="0" err="1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H</a:t>
            </a:r>
            <a:r>
              <a:rPr lang="en-SG" sz="2400" b="1" baseline="-25000" dirty="0" err="1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2</a:t>
            </a:r>
            <a:r>
              <a:rPr lang="en-SG" sz="2400" b="1" dirty="0" err="1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O</a:t>
            </a:r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"/>
            <a:ext cx="72390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HYDROGEN BONDING </a:t>
            </a:r>
            <a:endParaRPr lang="en-US" sz="4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50000"/>
          </a:blip>
          <a:srcRect/>
          <a:stretch>
            <a:fillRect/>
          </a:stretch>
        </p:blipFill>
        <p:spPr bwMode="auto">
          <a:xfrm>
            <a:off x="1500166" y="2643182"/>
            <a:ext cx="6402337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50000"/>
          </a:blip>
          <a:srcRect/>
          <a:stretch>
            <a:fillRect/>
          </a:stretch>
        </p:blipFill>
        <p:spPr bwMode="auto">
          <a:xfrm>
            <a:off x="1785918" y="4929198"/>
            <a:ext cx="5000660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42" name="Rectangle 14"/>
          <p:cNvSpPr>
            <a:spLocks noGrp="1" noChangeArrowheads="1"/>
          </p:cNvSpPr>
          <p:nvPr>
            <p:ph type="title"/>
          </p:nvPr>
        </p:nvSpPr>
        <p:spPr>
          <a:xfrm>
            <a:off x="428596" y="0"/>
            <a:ext cx="7239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3743" name="Rectangle 15"/>
          <p:cNvSpPr>
            <a:spLocks noGrp="1" noChangeArrowheads="1"/>
          </p:cNvSpPr>
          <p:nvPr>
            <p:ph idx="1"/>
          </p:nvPr>
        </p:nvSpPr>
        <p:spPr>
          <a:xfrm>
            <a:off x="457200" y="1357313"/>
            <a:ext cx="7686675" cy="4846637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b="1" dirty="0" smtClean="0">
                <a:solidFill>
                  <a:srgbClr val="7030A0"/>
                </a:solidFill>
                <a:latin typeface="Arial Narrow" pitchFamily="34" charset="0"/>
              </a:rPr>
              <a:t>Chemical Bond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 smtClean="0">
                <a:solidFill>
                  <a:srgbClr val="002060"/>
                </a:solidFill>
                <a:latin typeface="Arial Narrow" pitchFamily="34" charset="0"/>
              </a:rPr>
              <a:t>    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A chemical bond is defined as a force that acts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    between two or more atoms to hold  them together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    as a stable molecule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US" sz="28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b="1" dirty="0" smtClean="0">
                <a:solidFill>
                  <a:srgbClr val="7030A0"/>
                </a:solidFill>
                <a:latin typeface="Arial Narrow" pitchFamily="34" charset="0"/>
              </a:rPr>
              <a:t>Major kinds of chemical bond</a:t>
            </a:r>
          </a:p>
          <a:p>
            <a:pPr marL="533400" indent="-11113" fontAlgn="auto">
              <a:spcAft>
                <a:spcPts val="0"/>
              </a:spcAft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 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Ionic bond</a:t>
            </a:r>
          </a:p>
          <a:p>
            <a:pPr marL="533400" indent="-11113" fontAlgn="auto">
              <a:spcAft>
                <a:spcPts val="0"/>
              </a:spcAft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 Covalent bond</a:t>
            </a:r>
          </a:p>
          <a:p>
            <a:pPr marL="533400" indent="-11113" fontAlgn="auto">
              <a:spcAft>
                <a:spcPts val="0"/>
              </a:spcAft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 Coordinate covalent bond</a:t>
            </a:r>
          </a:p>
          <a:p>
            <a:pPr marL="533400" indent="-11113" fontAlgn="auto">
              <a:spcAft>
                <a:spcPts val="0"/>
              </a:spcAft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  <a:defRPr/>
            </a:pPr>
            <a:endParaRPr lang="en-US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57313"/>
            <a:ext cx="7543824" cy="5500687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SG" sz="2400" b="1" dirty="0" err="1" smtClean="0">
                <a:solidFill>
                  <a:srgbClr val="7030A0"/>
                </a:solidFill>
                <a:latin typeface="Arial Narrow" pitchFamily="34" charset="0"/>
              </a:rPr>
              <a:t>Electronegativity</a:t>
            </a:r>
            <a:endParaRPr lang="en-SG" sz="2400" b="1" dirty="0" smtClean="0">
              <a:solidFill>
                <a:srgbClr val="7030A0"/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None/>
              <a:defRPr/>
            </a:pP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    The ability of an atom to attract toward itself the electrons in a chemical bond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"/>
            <a:ext cx="72390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Electronegativity</a:t>
            </a:r>
            <a:endParaRPr lang="en-US" sz="4000" dirty="0"/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1100138" y="2673656"/>
            <a:ext cx="53996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9242"/>
                </a:solidFill>
                <a:latin typeface="Arial Narrow" pitchFamily="34" charset="0"/>
              </a:rPr>
              <a:t>Electron Affinity</a:t>
            </a:r>
            <a:r>
              <a:rPr lang="en-US" sz="2400" b="1" dirty="0">
                <a:latin typeface="Arial Narrow" pitchFamily="34" charset="0"/>
              </a:rPr>
              <a:t> - measurable, </a:t>
            </a:r>
            <a:r>
              <a:rPr lang="en-US" sz="2400" b="1" dirty="0" err="1">
                <a:latin typeface="Arial Narrow" pitchFamily="34" charset="0"/>
              </a:rPr>
              <a:t>Cl</a:t>
            </a:r>
            <a:r>
              <a:rPr lang="en-US" sz="2400" b="1" dirty="0">
                <a:latin typeface="Arial Narrow" pitchFamily="34" charset="0"/>
              </a:rPr>
              <a:t> is highest</a:t>
            </a: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1447800" y="3786190"/>
            <a:ext cx="4876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solidFill>
                  <a:srgbClr val="009242"/>
                </a:solidFill>
                <a:latin typeface="Arial Narrow" pitchFamily="34" charset="0"/>
              </a:rPr>
              <a:t>Electronegativity </a:t>
            </a:r>
            <a:r>
              <a:rPr lang="en-US" sz="2400" b="1" dirty="0">
                <a:latin typeface="Arial Narrow" pitchFamily="34" charset="0"/>
              </a:rPr>
              <a:t>- relative, F is highest</a:t>
            </a:r>
          </a:p>
        </p:txBody>
      </p:sp>
      <p:grpSp>
        <p:nvGrpSpPr>
          <p:cNvPr id="41" name="Group 12"/>
          <p:cNvGrpSpPr>
            <a:grpSpLocks/>
          </p:cNvGrpSpPr>
          <p:nvPr/>
        </p:nvGrpSpPr>
        <p:grpSpPr bwMode="auto">
          <a:xfrm>
            <a:off x="2714612" y="3214686"/>
            <a:ext cx="3333750" cy="461963"/>
            <a:chOff x="528" y="1200"/>
            <a:chExt cx="2100" cy="291"/>
          </a:xfrm>
        </p:grpSpPr>
        <p:sp>
          <p:nvSpPr>
            <p:cNvPr id="42" name="Text Box 13"/>
            <p:cNvSpPr txBox="1">
              <a:spLocks noChangeArrowheads="1"/>
            </p:cNvSpPr>
            <p:nvPr/>
          </p:nvSpPr>
          <p:spPr bwMode="auto">
            <a:xfrm>
              <a:off x="528" y="1200"/>
              <a:ext cx="210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1" dirty="0">
                  <a:solidFill>
                    <a:srgbClr val="7030A0"/>
                  </a:solidFill>
                  <a:latin typeface="Arial Narrow" pitchFamily="34" charset="0"/>
                </a:rPr>
                <a:t>X </a:t>
              </a:r>
              <a:r>
                <a:rPr lang="en-US" sz="2400" b="1" baseline="-25000" dirty="0">
                  <a:solidFill>
                    <a:srgbClr val="7030A0"/>
                  </a:solidFill>
                  <a:latin typeface="Arial Narrow" pitchFamily="34" charset="0"/>
                </a:rPr>
                <a:t>(</a:t>
              </a:r>
              <a:r>
                <a:rPr lang="en-US" sz="2400" b="1" i="1" baseline="-25000" dirty="0">
                  <a:solidFill>
                    <a:srgbClr val="7030A0"/>
                  </a:solidFill>
                  <a:latin typeface="Arial Narrow" pitchFamily="34" charset="0"/>
                </a:rPr>
                <a:t>g)</a:t>
              </a:r>
              <a:r>
                <a:rPr lang="en-US" sz="2400" b="1" i="1" dirty="0">
                  <a:solidFill>
                    <a:srgbClr val="7030A0"/>
                  </a:solidFill>
                  <a:latin typeface="Arial Narrow" pitchFamily="34" charset="0"/>
                </a:rPr>
                <a:t> + e</a:t>
              </a:r>
              <a:r>
                <a:rPr lang="en-US" sz="2400" b="1" i="1" baseline="30000" dirty="0">
                  <a:solidFill>
                    <a:srgbClr val="7030A0"/>
                  </a:solidFill>
                  <a:latin typeface="Arial Narrow" pitchFamily="34" charset="0"/>
                </a:rPr>
                <a:t>-</a:t>
              </a:r>
              <a:r>
                <a:rPr lang="en-US" sz="2400" b="1" dirty="0">
                  <a:solidFill>
                    <a:srgbClr val="7030A0"/>
                  </a:solidFill>
                  <a:latin typeface="Arial Narrow" pitchFamily="34" charset="0"/>
                </a:rPr>
                <a:t>          X</a:t>
              </a:r>
              <a:r>
                <a:rPr lang="en-US" sz="2400" b="1" baseline="30000" dirty="0">
                  <a:solidFill>
                    <a:srgbClr val="7030A0"/>
                  </a:solidFill>
                  <a:latin typeface="Arial Narrow" pitchFamily="34" charset="0"/>
                </a:rPr>
                <a:t>-</a:t>
              </a:r>
              <a:r>
                <a:rPr lang="en-US" sz="2400" b="1" baseline="-25000" dirty="0">
                  <a:solidFill>
                    <a:srgbClr val="7030A0"/>
                  </a:solidFill>
                  <a:latin typeface="Arial Narrow" pitchFamily="34" charset="0"/>
                </a:rPr>
                <a:t>(</a:t>
              </a:r>
              <a:r>
                <a:rPr lang="en-US" sz="2400" b="1" i="1" baseline="-25000" dirty="0">
                  <a:solidFill>
                    <a:srgbClr val="7030A0"/>
                  </a:solidFill>
                  <a:latin typeface="Arial Narrow" pitchFamily="34" charset="0"/>
                </a:rPr>
                <a:t>g)</a:t>
              </a:r>
              <a:endParaRPr lang="en-US" sz="2400" b="1" i="1" dirty="0">
                <a:solidFill>
                  <a:srgbClr val="7030A0"/>
                </a:solidFill>
                <a:latin typeface="Arial Narrow" pitchFamily="34" charset="0"/>
              </a:endParaRPr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>
              <a:off x="1179" y="1386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 b="1">
                <a:solidFill>
                  <a:srgbClr val="7030A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85852" y="4572008"/>
            <a:ext cx="5447801" cy="2022479"/>
            <a:chOff x="-432080" y="1978025"/>
            <a:chExt cx="9083167" cy="3584575"/>
          </a:xfrm>
        </p:grpSpPr>
        <p:grpSp>
          <p:nvGrpSpPr>
            <p:cNvPr id="45" name="Group 32"/>
            <p:cNvGrpSpPr>
              <a:grpSpLocks/>
            </p:cNvGrpSpPr>
            <p:nvPr/>
          </p:nvGrpSpPr>
          <p:grpSpPr bwMode="auto">
            <a:xfrm>
              <a:off x="282575" y="1978025"/>
              <a:ext cx="4883150" cy="3584575"/>
              <a:chOff x="178" y="1246"/>
              <a:chExt cx="3076" cy="2258"/>
            </a:xfrm>
          </p:grpSpPr>
          <p:pic>
            <p:nvPicPr>
              <p:cNvPr id="65" name="Picture 21" descr="cha56011_090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78" y="1246"/>
                <a:ext cx="3076" cy="2258"/>
              </a:xfrm>
              <a:prstGeom prst="rect">
                <a:avLst/>
              </a:prstGeom>
              <a:noFill/>
              <a:ln w="9525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</p:pic>
          <p:sp>
            <p:nvSpPr>
              <p:cNvPr id="66" name="Text Box 30"/>
              <p:cNvSpPr txBox="1">
                <a:spLocks noChangeArrowheads="1"/>
              </p:cNvSpPr>
              <p:nvPr/>
            </p:nvSpPr>
            <p:spPr bwMode="auto">
              <a:xfrm>
                <a:off x="778" y="2240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H</a:t>
                </a:r>
              </a:p>
            </p:txBody>
          </p:sp>
          <p:sp>
            <p:nvSpPr>
              <p:cNvPr id="67" name="Text Box 31"/>
              <p:cNvSpPr txBox="1">
                <a:spLocks noChangeArrowheads="1"/>
              </p:cNvSpPr>
              <p:nvPr/>
            </p:nvSpPr>
            <p:spPr bwMode="auto">
              <a:xfrm>
                <a:off x="2129" y="2216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grpSp>
          <p:nvGrpSpPr>
            <p:cNvPr id="46" name="Group 20"/>
            <p:cNvGrpSpPr>
              <a:grpSpLocks/>
            </p:cNvGrpSpPr>
            <p:nvPr/>
          </p:nvGrpSpPr>
          <p:grpSpPr bwMode="auto">
            <a:xfrm>
              <a:off x="6715137" y="3497280"/>
              <a:ext cx="1249368" cy="636592"/>
              <a:chOff x="1949" y="1468"/>
              <a:chExt cx="787" cy="401"/>
            </a:xfrm>
          </p:grpSpPr>
          <p:sp>
            <p:nvSpPr>
              <p:cNvPr id="53" name="Text Box 6"/>
              <p:cNvSpPr txBox="1">
                <a:spLocks noChangeArrowheads="1"/>
              </p:cNvSpPr>
              <p:nvPr/>
            </p:nvSpPr>
            <p:spPr bwMode="auto">
              <a:xfrm>
                <a:off x="2399" y="1468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grpSp>
            <p:nvGrpSpPr>
              <p:cNvPr id="54" name="Group 7"/>
              <p:cNvGrpSpPr>
                <a:grpSpLocks/>
              </p:cNvGrpSpPr>
              <p:nvPr/>
            </p:nvGrpSpPr>
            <p:grpSpPr bwMode="auto">
              <a:xfrm>
                <a:off x="2688" y="1568"/>
                <a:ext cx="48" cy="144"/>
                <a:chOff x="1440" y="2400"/>
                <a:chExt cx="48" cy="144"/>
              </a:xfrm>
            </p:grpSpPr>
            <p:sp>
              <p:nvSpPr>
                <p:cNvPr id="63" name="Oval 8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4" name="Oval 9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55" name="Group 11"/>
              <p:cNvGrpSpPr>
                <a:grpSpLocks/>
              </p:cNvGrpSpPr>
              <p:nvPr/>
            </p:nvGrpSpPr>
            <p:grpSpPr bwMode="auto">
              <a:xfrm rot="5400000">
                <a:off x="2568" y="1440"/>
                <a:ext cx="48" cy="144"/>
                <a:chOff x="1440" y="2400"/>
                <a:chExt cx="48" cy="144"/>
              </a:xfrm>
            </p:grpSpPr>
            <p:sp>
              <p:nvSpPr>
                <p:cNvPr id="61" name="Oval 12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2" name="Oval 13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56" name="Group 14"/>
              <p:cNvGrpSpPr>
                <a:grpSpLocks/>
              </p:cNvGrpSpPr>
              <p:nvPr/>
            </p:nvGrpSpPr>
            <p:grpSpPr bwMode="auto">
              <a:xfrm rot="5400000">
                <a:off x="2570" y="1740"/>
                <a:ext cx="81" cy="177"/>
                <a:chOff x="1490" y="2367"/>
                <a:chExt cx="81" cy="177"/>
              </a:xfrm>
            </p:grpSpPr>
            <p:sp>
              <p:nvSpPr>
                <p:cNvPr id="59" name="Oval 15"/>
                <p:cNvSpPr>
                  <a:spLocks noChangeArrowheads="1"/>
                </p:cNvSpPr>
                <p:nvPr/>
              </p:nvSpPr>
              <p:spPr bwMode="auto">
                <a:xfrm>
                  <a:off x="1490" y="2367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0" name="Oval 16"/>
                <p:cNvSpPr>
                  <a:spLocks noChangeArrowheads="1"/>
                </p:cNvSpPr>
                <p:nvPr/>
              </p:nvSpPr>
              <p:spPr bwMode="auto">
                <a:xfrm>
                  <a:off x="1523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57" name="Text Box 18"/>
              <p:cNvSpPr txBox="1">
                <a:spLocks noChangeArrowheads="1"/>
              </p:cNvSpPr>
              <p:nvPr/>
            </p:nvSpPr>
            <p:spPr bwMode="auto">
              <a:xfrm>
                <a:off x="1949" y="1468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H</a:t>
                </a:r>
              </a:p>
            </p:txBody>
          </p:sp>
          <p:sp>
            <p:nvSpPr>
              <p:cNvPr id="58" name="Line 19"/>
              <p:cNvSpPr>
                <a:spLocks noChangeShapeType="1"/>
              </p:cNvSpPr>
              <p:nvPr/>
            </p:nvSpPr>
            <p:spPr bwMode="auto">
              <a:xfrm>
                <a:off x="2249" y="164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2664759" y="4510312"/>
              <a:ext cx="3441001" cy="654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Arial Narrow" pitchFamily="34" charset="0"/>
                </a:rPr>
                <a:t>electron </a:t>
              </a:r>
              <a:r>
                <a:rPr lang="en-US" b="1" dirty="0" smtClean="0">
                  <a:solidFill>
                    <a:srgbClr val="FF0000"/>
                  </a:solidFill>
                  <a:latin typeface="Arial Narrow" pitchFamily="34" charset="0"/>
                </a:rPr>
                <a:t>rich region</a:t>
              </a:r>
              <a:endParaRPr lang="en-US" b="1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-432080" y="2611097"/>
              <a:ext cx="3454167" cy="654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  <a:latin typeface="Arial Narrow" pitchFamily="34" charset="0"/>
                </a:rPr>
                <a:t>electron </a:t>
              </a:r>
              <a:r>
                <a:rPr lang="en-US" b="1" dirty="0" smtClean="0">
                  <a:solidFill>
                    <a:srgbClr val="7030A0"/>
                  </a:solidFill>
                  <a:latin typeface="Arial Narrow" pitchFamily="34" charset="0"/>
                </a:rPr>
                <a:t>poor region</a:t>
              </a:r>
              <a:endParaRPr lang="en-US" b="1" dirty="0">
                <a:solidFill>
                  <a:srgbClr val="7030A0"/>
                </a:solidFill>
                <a:latin typeface="Arial Narrow" pitchFamily="34" charset="0"/>
              </a:endParaRPr>
            </a:p>
          </p:txBody>
        </p:sp>
        <p:sp>
          <p:nvSpPr>
            <p:cNvPr id="49" name="Text Box 25"/>
            <p:cNvSpPr txBox="1">
              <a:spLocks noChangeArrowheads="1"/>
            </p:cNvSpPr>
            <p:nvPr/>
          </p:nvSpPr>
          <p:spPr bwMode="auto">
            <a:xfrm>
              <a:off x="7429128" y="2990940"/>
              <a:ext cx="1221959" cy="654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Arial Narrow" pitchFamily="34" charset="0"/>
                </a:rPr>
                <a:t>e</a:t>
              </a:r>
              <a:r>
                <a:rPr lang="en-US" b="1" baseline="30000" dirty="0">
                  <a:solidFill>
                    <a:srgbClr val="FF0000"/>
                  </a:solidFill>
                  <a:latin typeface="Arial Narrow" pitchFamily="34" charset="0"/>
                </a:rPr>
                <a:t>-</a:t>
              </a:r>
              <a:r>
                <a:rPr lang="en-US" b="1" dirty="0">
                  <a:solidFill>
                    <a:srgbClr val="FF0000"/>
                  </a:solidFill>
                  <a:latin typeface="Arial Narrow" pitchFamily="34" charset="0"/>
                </a:rPr>
                <a:t> rich</a:t>
              </a:r>
            </a:p>
          </p:txBody>
        </p:sp>
        <p:sp>
          <p:nvSpPr>
            <p:cNvPr id="50" name="Text Box 26"/>
            <p:cNvSpPr txBox="1">
              <a:spLocks noChangeArrowheads="1"/>
            </p:cNvSpPr>
            <p:nvPr/>
          </p:nvSpPr>
          <p:spPr bwMode="auto">
            <a:xfrm>
              <a:off x="5880708" y="2990940"/>
              <a:ext cx="1414393" cy="654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660066"/>
                  </a:solidFill>
                </a:rPr>
                <a:t>e</a:t>
              </a:r>
              <a:r>
                <a:rPr lang="en-US" b="1" baseline="30000" dirty="0">
                  <a:solidFill>
                    <a:srgbClr val="660066"/>
                  </a:solidFill>
                </a:rPr>
                <a:t>-</a:t>
              </a:r>
              <a:r>
                <a:rPr lang="en-US" b="1" dirty="0">
                  <a:solidFill>
                    <a:srgbClr val="660066"/>
                  </a:solidFill>
                </a:rPr>
                <a:t> </a:t>
              </a:r>
              <a:r>
                <a:rPr lang="en-US" b="1" dirty="0">
                  <a:solidFill>
                    <a:srgbClr val="660066"/>
                  </a:solidFill>
                  <a:latin typeface="Arial Narrow" pitchFamily="34" charset="0"/>
                </a:rPr>
                <a:t>poor</a:t>
              </a:r>
            </a:p>
          </p:txBody>
        </p:sp>
        <p:sp>
          <p:nvSpPr>
            <p:cNvPr id="51" name="Text Box 27"/>
            <p:cNvSpPr txBox="1">
              <a:spLocks noChangeArrowheads="1"/>
            </p:cNvSpPr>
            <p:nvPr/>
          </p:nvSpPr>
          <p:spPr bwMode="auto">
            <a:xfrm>
              <a:off x="6714472" y="3998913"/>
              <a:ext cx="647329" cy="654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660066"/>
                  </a:solidFill>
                  <a:latin typeface="Symbol" pitchFamily="18" charset="2"/>
                </a:rPr>
                <a:t>d</a:t>
              </a:r>
              <a:r>
                <a:rPr lang="en-US" b="1" baseline="30000" dirty="0">
                  <a:solidFill>
                    <a:srgbClr val="660066"/>
                  </a:solidFill>
                </a:rPr>
                <a:t>+</a:t>
              </a:r>
              <a:endParaRPr lang="en-US" b="1" dirty="0">
                <a:solidFill>
                  <a:srgbClr val="660066"/>
                </a:solidFill>
              </a:endParaRPr>
            </a:p>
          </p:txBody>
        </p:sp>
        <p:sp>
          <p:nvSpPr>
            <p:cNvPr id="52" name="Text Box 28"/>
            <p:cNvSpPr txBox="1">
              <a:spLocks noChangeArrowheads="1"/>
            </p:cNvSpPr>
            <p:nvPr/>
          </p:nvSpPr>
          <p:spPr bwMode="auto">
            <a:xfrm>
              <a:off x="7429128" y="3998913"/>
              <a:ext cx="583185" cy="654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ymbol" pitchFamily="18" charset="2"/>
                </a:rPr>
                <a:t>d</a:t>
              </a:r>
              <a:r>
                <a:rPr lang="en-US" b="1" baseline="30000" dirty="0">
                  <a:solidFill>
                    <a:srgbClr val="FF0000"/>
                  </a:solidFill>
                </a:rPr>
                <a:t>-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-16"/>
            <a:ext cx="7929618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Electronegativity of Elements</a:t>
            </a:r>
            <a:endParaRPr lang="en-US" sz="4000" dirty="0"/>
          </a:p>
        </p:txBody>
      </p:sp>
      <p:pic>
        <p:nvPicPr>
          <p:cNvPr id="34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752444" y="2428868"/>
            <a:ext cx="8305800" cy="342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1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142844" y="2398706"/>
            <a:ext cx="531813" cy="337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1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904844" y="2020881"/>
            <a:ext cx="75438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"/>
            <a:ext cx="72390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Classification of Bonds</a:t>
            </a:r>
            <a:endParaRPr lang="en-US" sz="4000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457200" y="1428736"/>
            <a:ext cx="7239000" cy="4846638"/>
          </a:xfrm>
        </p:spPr>
        <p:txBody>
          <a:bodyPr/>
          <a:lstStyle/>
          <a:p>
            <a:r>
              <a:rPr lang="en-US" sz="2400" b="1" dirty="0" smtClean="0">
                <a:solidFill>
                  <a:srgbClr val="7030A0"/>
                </a:solidFill>
                <a:latin typeface="Arial Narrow" pitchFamily="34" charset="0"/>
              </a:rPr>
              <a:t>Difference                       Bond Type                     Example</a:t>
            </a:r>
          </a:p>
          <a:p>
            <a:endParaRPr lang="en-US" b="1" u="sng" dirty="0" smtClean="0">
              <a:solidFill>
                <a:srgbClr val="7030A0"/>
              </a:solidFill>
            </a:endParaRPr>
          </a:p>
          <a:p>
            <a:endParaRPr lang="en-US" b="1" u="sng" dirty="0" smtClean="0">
              <a:solidFill>
                <a:srgbClr val="7030A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b="1" dirty="0" smtClean="0">
                <a:solidFill>
                  <a:srgbClr val="7030A0"/>
                </a:solidFill>
                <a:latin typeface="Arial Narrow" pitchFamily="34" charset="0"/>
              </a:rPr>
              <a:t>       </a:t>
            </a:r>
            <a:r>
              <a:rPr lang="en-US" sz="2400" b="1" dirty="0" smtClean="0">
                <a:solidFill>
                  <a:srgbClr val="7030A0"/>
                </a:solidFill>
                <a:latin typeface="Arial Narrow" pitchFamily="34" charset="0"/>
              </a:rPr>
              <a:t>Increasing difference in Electronegativity</a:t>
            </a:r>
          </a:p>
          <a:p>
            <a:endParaRPr lang="en-US" dirty="0"/>
          </a:p>
        </p:txBody>
      </p: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646109" y="4714884"/>
            <a:ext cx="1252539" cy="1112838"/>
            <a:chOff x="328" y="2833"/>
            <a:chExt cx="789" cy="701"/>
          </a:xfrm>
        </p:grpSpPr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328" y="2833"/>
              <a:ext cx="78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 dirty="0">
                  <a:latin typeface="Arial Narrow" pitchFamily="34" charset="0"/>
                </a:rPr>
                <a:t>Covalent</a:t>
              </a:r>
            </a:p>
          </p:txBody>
        </p:sp>
        <p:sp>
          <p:nvSpPr>
            <p:cNvPr id="36" name="Text Box 14"/>
            <p:cNvSpPr txBox="1">
              <a:spLocks noChangeArrowheads="1"/>
            </p:cNvSpPr>
            <p:nvPr/>
          </p:nvSpPr>
          <p:spPr bwMode="auto">
            <a:xfrm>
              <a:off x="384" y="3243"/>
              <a:ext cx="7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09242"/>
                  </a:solidFill>
                  <a:latin typeface="Arial Narrow" pitchFamily="34" charset="0"/>
                </a:rPr>
                <a:t>share e</a:t>
              </a:r>
              <a:r>
                <a:rPr lang="en-US" sz="2400" b="1" baseline="30000" dirty="0">
                  <a:solidFill>
                    <a:srgbClr val="009242"/>
                  </a:solidFill>
                  <a:latin typeface="Arial Narrow" pitchFamily="34" charset="0"/>
                </a:rPr>
                <a:t>-</a:t>
              </a:r>
              <a:endParaRPr lang="en-US" sz="2400" b="1" dirty="0">
                <a:solidFill>
                  <a:srgbClr val="00924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37" name="Group 21"/>
          <p:cNvGrpSpPr>
            <a:grpSpLocks/>
          </p:cNvGrpSpPr>
          <p:nvPr/>
        </p:nvGrpSpPr>
        <p:grpSpPr bwMode="auto">
          <a:xfrm>
            <a:off x="1863712" y="4714884"/>
            <a:ext cx="4089400" cy="1063625"/>
            <a:chOff x="1296" y="2833"/>
            <a:chExt cx="2576" cy="670"/>
          </a:xfrm>
        </p:grpSpPr>
        <p:sp>
          <p:nvSpPr>
            <p:cNvPr id="38" name="Text Box 9"/>
            <p:cNvSpPr txBox="1">
              <a:spLocks noChangeArrowheads="1"/>
            </p:cNvSpPr>
            <p:nvPr/>
          </p:nvSpPr>
          <p:spPr bwMode="auto">
            <a:xfrm>
              <a:off x="2156" y="2833"/>
              <a:ext cx="12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>
                  <a:latin typeface="Arial Narrow" pitchFamily="34" charset="0"/>
                </a:rPr>
                <a:t>Polar Covalent</a:t>
              </a:r>
            </a:p>
          </p:txBody>
        </p:sp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1904" y="3212"/>
              <a:ext cx="19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dirty="0">
                  <a:solidFill>
                    <a:srgbClr val="009242"/>
                  </a:solidFill>
                  <a:latin typeface="Arial Narrow" pitchFamily="34" charset="0"/>
                </a:rPr>
                <a:t>partial transfer of e</a:t>
              </a:r>
              <a:r>
                <a:rPr lang="en-US" sz="2400" b="1" baseline="30000" dirty="0">
                  <a:solidFill>
                    <a:srgbClr val="009242"/>
                  </a:solidFill>
                  <a:latin typeface="Arial Narrow" pitchFamily="34" charset="0"/>
                </a:rPr>
                <a:t>-</a:t>
              </a:r>
              <a:endParaRPr lang="en-US" sz="2400" b="1" dirty="0">
                <a:solidFill>
                  <a:srgbClr val="009242"/>
                </a:solidFill>
                <a:latin typeface="Arial Narrow" pitchFamily="34" charset="0"/>
              </a:endParaRPr>
            </a:p>
          </p:txBody>
        </p:sp>
        <p:sp>
          <p:nvSpPr>
            <p:cNvPr id="40" name="Line 15"/>
            <p:cNvSpPr>
              <a:spLocks noChangeShapeType="1"/>
            </p:cNvSpPr>
            <p:nvPr/>
          </p:nvSpPr>
          <p:spPr bwMode="auto">
            <a:xfrm>
              <a:off x="1296" y="3168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2400" b="1">
                <a:latin typeface="Arial Narrow" pitchFamily="34" charset="0"/>
              </a:endParaRPr>
            </a:p>
          </p:txBody>
        </p:sp>
      </p:grpSp>
      <p:grpSp>
        <p:nvGrpSpPr>
          <p:cNvPr id="41" name="Group 22"/>
          <p:cNvGrpSpPr>
            <a:grpSpLocks/>
          </p:cNvGrpSpPr>
          <p:nvPr/>
        </p:nvGrpSpPr>
        <p:grpSpPr bwMode="auto">
          <a:xfrm>
            <a:off x="5327672" y="4714884"/>
            <a:ext cx="2459038" cy="1112838"/>
            <a:chOff x="3696" y="2833"/>
            <a:chExt cx="1549" cy="701"/>
          </a:xfrm>
        </p:grpSpPr>
        <p:sp>
          <p:nvSpPr>
            <p:cNvPr id="44" name="Text Box 10"/>
            <p:cNvSpPr txBox="1">
              <a:spLocks noChangeArrowheads="1"/>
            </p:cNvSpPr>
            <p:nvPr/>
          </p:nvSpPr>
          <p:spPr bwMode="auto">
            <a:xfrm>
              <a:off x="4514" y="2833"/>
              <a:ext cx="48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>
                  <a:latin typeface="Arial Narrow" pitchFamily="34" charset="0"/>
                </a:rPr>
                <a:t>Ionic</a:t>
              </a:r>
            </a:p>
          </p:txBody>
        </p: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4368" y="3243"/>
              <a:ext cx="87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09242"/>
                  </a:solidFill>
                  <a:latin typeface="Arial Narrow" pitchFamily="34" charset="0"/>
                </a:rPr>
                <a:t>transfer e</a:t>
              </a:r>
              <a:r>
                <a:rPr lang="en-US" sz="2400" b="1" baseline="30000" dirty="0">
                  <a:solidFill>
                    <a:srgbClr val="009242"/>
                  </a:solidFill>
                  <a:latin typeface="Arial Narrow" pitchFamily="34" charset="0"/>
                </a:rPr>
                <a:t>-</a:t>
              </a:r>
              <a:endParaRPr lang="en-US" sz="2400" b="1" dirty="0">
                <a:solidFill>
                  <a:srgbClr val="009242"/>
                </a:solidFill>
                <a:latin typeface="Arial Narrow" pitchFamily="34" charset="0"/>
              </a:endParaRPr>
            </a:p>
          </p:txBody>
        </p:sp>
        <p:sp>
          <p:nvSpPr>
            <p:cNvPr id="46" name="Line 16"/>
            <p:cNvSpPr>
              <a:spLocks noChangeShapeType="1"/>
            </p:cNvSpPr>
            <p:nvPr/>
          </p:nvSpPr>
          <p:spPr bwMode="auto">
            <a:xfrm>
              <a:off x="3696" y="3168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2400" b="1">
                <a:latin typeface="Arial Narrow" pitchFamily="34" charset="0"/>
              </a:endParaRPr>
            </a:p>
          </p:txBody>
        </p:sp>
      </p:grpSp>
      <p:grpSp>
        <p:nvGrpSpPr>
          <p:cNvPr id="54" name="Group 19"/>
          <p:cNvGrpSpPr>
            <a:grpSpLocks/>
          </p:cNvGrpSpPr>
          <p:nvPr/>
        </p:nvGrpSpPr>
        <p:grpSpPr bwMode="auto">
          <a:xfrm>
            <a:off x="1071538" y="3786190"/>
            <a:ext cx="6019800" cy="493713"/>
            <a:chOff x="912" y="2233"/>
            <a:chExt cx="3792" cy="311"/>
          </a:xfrm>
        </p:grpSpPr>
        <p:sp>
          <p:nvSpPr>
            <p:cNvPr id="55" name="Line 17"/>
            <p:cNvSpPr>
              <a:spLocks noChangeShapeType="1"/>
            </p:cNvSpPr>
            <p:nvPr/>
          </p:nvSpPr>
          <p:spPr bwMode="auto">
            <a:xfrm>
              <a:off x="912" y="2544"/>
              <a:ext cx="37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56" name="Text Box 18"/>
            <p:cNvSpPr txBox="1">
              <a:spLocks noChangeArrowheads="1"/>
            </p:cNvSpPr>
            <p:nvPr/>
          </p:nvSpPr>
          <p:spPr bwMode="auto">
            <a:xfrm>
              <a:off x="1107" y="2233"/>
              <a:ext cx="1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2400" b="1" dirty="0">
                <a:solidFill>
                  <a:srgbClr val="7030A0"/>
                </a:solidFill>
                <a:latin typeface="Arial Narrow" pitchFamily="34" charset="0"/>
              </a:endParaRPr>
            </a:p>
          </p:txBody>
        </p:sp>
      </p:grpSp>
      <p:sp>
        <p:nvSpPr>
          <p:cNvPr id="71" name="Text Box 26"/>
          <p:cNvSpPr txBox="1">
            <a:spLocks noChangeArrowheads="1"/>
          </p:cNvSpPr>
          <p:nvPr/>
        </p:nvSpPr>
        <p:spPr bwMode="auto">
          <a:xfrm>
            <a:off x="1387146" y="2003415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/>
              <a:t>0</a:t>
            </a:r>
          </a:p>
        </p:txBody>
      </p:sp>
      <p:sp>
        <p:nvSpPr>
          <p:cNvPr id="72" name="Text Box 27"/>
          <p:cNvSpPr txBox="1">
            <a:spLocks noChangeArrowheads="1"/>
          </p:cNvSpPr>
          <p:nvPr/>
        </p:nvSpPr>
        <p:spPr bwMode="auto">
          <a:xfrm>
            <a:off x="3698897" y="2003415"/>
            <a:ext cx="12682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Covalent</a:t>
            </a:r>
          </a:p>
        </p:txBody>
      </p:sp>
      <p:sp>
        <p:nvSpPr>
          <p:cNvPr id="73" name="Text Box 28"/>
          <p:cNvSpPr txBox="1">
            <a:spLocks noChangeArrowheads="1"/>
          </p:cNvSpPr>
          <p:nvPr/>
        </p:nvSpPr>
        <p:spPr bwMode="auto">
          <a:xfrm>
            <a:off x="1228747" y="2478077"/>
            <a:ext cx="5389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ym typeface="Symbol" pitchFamily="18" charset="2"/>
              </a:rPr>
              <a:t> 2</a:t>
            </a:r>
            <a:endParaRPr lang="en-US" sz="2000" b="1"/>
          </a:p>
        </p:txBody>
      </p:sp>
      <p:sp>
        <p:nvSpPr>
          <p:cNvPr id="74" name="Text Box 29"/>
          <p:cNvSpPr txBox="1">
            <a:spLocks noChangeArrowheads="1"/>
          </p:cNvSpPr>
          <p:nvPr/>
        </p:nvSpPr>
        <p:spPr bwMode="auto">
          <a:xfrm>
            <a:off x="3978297" y="2479665"/>
            <a:ext cx="7825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Ionic</a:t>
            </a:r>
          </a:p>
        </p:txBody>
      </p:sp>
      <p:sp>
        <p:nvSpPr>
          <p:cNvPr id="75" name="Text Box 30"/>
          <p:cNvSpPr txBox="1">
            <a:spLocks noChangeArrowheads="1"/>
          </p:cNvSpPr>
          <p:nvPr/>
        </p:nvSpPr>
        <p:spPr bwMode="auto">
          <a:xfrm>
            <a:off x="849372" y="2935277"/>
            <a:ext cx="14366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/>
              <a:t>0 &lt; and &lt;2</a:t>
            </a:r>
          </a:p>
        </p:txBody>
      </p:sp>
      <p:sp>
        <p:nvSpPr>
          <p:cNvPr id="76" name="Text Box 31"/>
          <p:cNvSpPr txBox="1">
            <a:spLocks noChangeArrowheads="1"/>
          </p:cNvSpPr>
          <p:nvPr/>
        </p:nvSpPr>
        <p:spPr bwMode="auto">
          <a:xfrm>
            <a:off x="3449227" y="2936865"/>
            <a:ext cx="19800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/>
              <a:t>Polar Covalent</a:t>
            </a:r>
          </a:p>
        </p:txBody>
      </p:sp>
      <p:sp>
        <p:nvSpPr>
          <p:cNvPr id="77" name="TextBox 30"/>
          <p:cNvSpPr txBox="1">
            <a:spLocks noChangeArrowheads="1"/>
          </p:cNvSpPr>
          <p:nvPr/>
        </p:nvSpPr>
        <p:spPr bwMode="auto">
          <a:xfrm>
            <a:off x="6581797" y="1928802"/>
            <a:ext cx="8579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H</a:t>
            </a:r>
            <a:r>
              <a:rPr lang="en-US" sz="2000" b="1" baseline="-25000"/>
              <a:t>2</a:t>
            </a:r>
            <a:r>
              <a:rPr lang="en-US" sz="2000" b="1"/>
              <a:t>, F</a:t>
            </a:r>
            <a:r>
              <a:rPr lang="en-US" sz="2000" b="1" baseline="-25000"/>
              <a:t>2</a:t>
            </a:r>
          </a:p>
        </p:txBody>
      </p:sp>
      <p:sp>
        <p:nvSpPr>
          <p:cNvPr id="78" name="TextBox 31"/>
          <p:cNvSpPr txBox="1">
            <a:spLocks noChangeArrowheads="1"/>
          </p:cNvSpPr>
          <p:nvPr/>
        </p:nvSpPr>
        <p:spPr bwMode="auto">
          <a:xfrm>
            <a:off x="6572264" y="2462202"/>
            <a:ext cx="8402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err="1"/>
              <a:t>NaCl</a:t>
            </a:r>
            <a:r>
              <a:rPr lang="en-US" sz="2000" b="1" dirty="0"/>
              <a:t> </a:t>
            </a:r>
          </a:p>
        </p:txBody>
      </p:sp>
      <p:sp>
        <p:nvSpPr>
          <p:cNvPr id="79" name="TextBox 32"/>
          <p:cNvSpPr txBox="1">
            <a:spLocks noChangeArrowheads="1"/>
          </p:cNvSpPr>
          <p:nvPr/>
        </p:nvSpPr>
        <p:spPr bwMode="auto">
          <a:xfrm>
            <a:off x="6643702" y="2995602"/>
            <a:ext cx="6639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err="1"/>
              <a:t>H</a:t>
            </a:r>
            <a:r>
              <a:rPr lang="en-US" sz="2000" b="1" baseline="-25000" dirty="0" err="1"/>
              <a:t>2</a:t>
            </a:r>
            <a:r>
              <a:rPr lang="en-US" sz="2000" b="1" dirty="0" err="1"/>
              <a:t>O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36"/>
            <a:ext cx="7239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Electronegativity </a:t>
            </a:r>
            <a:r>
              <a:rPr lang="en-US" sz="4000" dirty="0" err="1" smtClean="0"/>
              <a:t>vs</a:t>
            </a:r>
            <a:r>
              <a:rPr lang="en-US" sz="4000" dirty="0" smtClean="0"/>
              <a:t> Atomic Number</a:t>
            </a:r>
            <a:endParaRPr lang="en-US" sz="4000" dirty="0"/>
          </a:p>
        </p:txBody>
      </p:sp>
      <p:pic>
        <p:nvPicPr>
          <p:cNvPr id="28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357158" y="1928802"/>
            <a:ext cx="723900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"/>
            <a:ext cx="72390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Classification of Bonds</a:t>
            </a:r>
            <a:endParaRPr lang="en-US" sz="4000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357298"/>
            <a:ext cx="7615262" cy="4846638"/>
          </a:xfrm>
        </p:spPr>
        <p:txBody>
          <a:bodyPr/>
          <a:lstStyle/>
          <a:p>
            <a:r>
              <a:rPr lang="en-US" sz="2400" b="1" dirty="0" smtClean="0">
                <a:solidFill>
                  <a:srgbClr val="7030A0"/>
                </a:solidFill>
                <a:latin typeface="Arial Narrow" pitchFamily="34" charset="0"/>
              </a:rPr>
              <a:t>Classify the following bonds as ionic, polar covalent, or covalent:  The bond in </a:t>
            </a:r>
            <a:r>
              <a:rPr lang="en-US" sz="2400" b="1" dirty="0" err="1" smtClean="0">
                <a:solidFill>
                  <a:srgbClr val="7030A0"/>
                </a:solidFill>
                <a:latin typeface="Arial Narrow" pitchFamily="34" charset="0"/>
              </a:rPr>
              <a:t>CsCl</a:t>
            </a:r>
            <a:r>
              <a:rPr lang="en-US" sz="2400" b="1" dirty="0" smtClean="0">
                <a:solidFill>
                  <a:srgbClr val="7030A0"/>
                </a:solidFill>
                <a:latin typeface="Arial Narrow" pitchFamily="34" charset="0"/>
              </a:rPr>
              <a:t>; the bond in </a:t>
            </a:r>
            <a:r>
              <a:rPr lang="en-US" sz="2400" b="1" dirty="0" err="1" smtClean="0">
                <a:solidFill>
                  <a:srgbClr val="7030A0"/>
                </a:solidFill>
                <a:latin typeface="Arial Narrow" pitchFamily="34" charset="0"/>
              </a:rPr>
              <a:t>H</a:t>
            </a:r>
            <a:r>
              <a:rPr lang="en-US" sz="2400" b="1" baseline="-25000" dirty="0" err="1" smtClean="0">
                <a:solidFill>
                  <a:srgbClr val="7030A0"/>
                </a:solidFill>
                <a:latin typeface="Arial Narrow" pitchFamily="34" charset="0"/>
              </a:rPr>
              <a:t>2</a:t>
            </a:r>
            <a:r>
              <a:rPr lang="en-US" sz="2400" b="1" dirty="0" err="1" smtClean="0">
                <a:solidFill>
                  <a:srgbClr val="7030A0"/>
                </a:solidFill>
                <a:latin typeface="Arial Narrow" pitchFamily="34" charset="0"/>
              </a:rPr>
              <a:t>S</a:t>
            </a:r>
            <a:r>
              <a:rPr lang="en-US" sz="2400" b="1" dirty="0" smtClean="0">
                <a:solidFill>
                  <a:srgbClr val="7030A0"/>
                </a:solidFill>
                <a:latin typeface="Arial Narrow" pitchFamily="34" charset="0"/>
              </a:rPr>
              <a:t>; and the </a:t>
            </a:r>
            <a:r>
              <a:rPr lang="en-US" sz="2400" b="1" dirty="0" err="1" smtClean="0">
                <a:solidFill>
                  <a:srgbClr val="7030A0"/>
                </a:solidFill>
                <a:latin typeface="Arial Narrow" pitchFamily="34" charset="0"/>
              </a:rPr>
              <a:t>NN</a:t>
            </a:r>
            <a:r>
              <a:rPr lang="en-US" sz="2400" b="1" dirty="0" smtClean="0">
                <a:solidFill>
                  <a:srgbClr val="7030A0"/>
                </a:solidFill>
                <a:latin typeface="Arial Narrow" pitchFamily="34" charset="0"/>
              </a:rPr>
              <a:t> bond in </a:t>
            </a:r>
            <a:r>
              <a:rPr lang="en-US" sz="2400" b="1" dirty="0" err="1" smtClean="0">
                <a:solidFill>
                  <a:srgbClr val="7030A0"/>
                </a:solidFill>
                <a:latin typeface="Arial Narrow" pitchFamily="34" charset="0"/>
              </a:rPr>
              <a:t>H</a:t>
            </a:r>
            <a:r>
              <a:rPr lang="en-US" sz="2400" b="1" baseline="-25000" dirty="0" err="1" smtClean="0">
                <a:solidFill>
                  <a:srgbClr val="7030A0"/>
                </a:solidFill>
                <a:latin typeface="Arial Narrow" pitchFamily="34" charset="0"/>
              </a:rPr>
              <a:t>2</a:t>
            </a:r>
            <a:r>
              <a:rPr lang="en-US" sz="2400" b="1" dirty="0" err="1" smtClean="0">
                <a:solidFill>
                  <a:srgbClr val="7030A0"/>
                </a:solidFill>
                <a:latin typeface="Arial Narrow" pitchFamily="34" charset="0"/>
              </a:rPr>
              <a:t>NNH</a:t>
            </a:r>
            <a:r>
              <a:rPr lang="en-US" sz="2400" b="1" baseline="-25000" dirty="0" err="1" smtClean="0">
                <a:solidFill>
                  <a:srgbClr val="7030A0"/>
                </a:solidFill>
                <a:latin typeface="Arial Narrow" pitchFamily="34" charset="0"/>
              </a:rPr>
              <a:t>2</a:t>
            </a:r>
            <a:r>
              <a:rPr lang="en-US" sz="2400" b="1" dirty="0" smtClean="0">
                <a:solidFill>
                  <a:srgbClr val="7030A0"/>
                </a:solidFill>
                <a:latin typeface="Arial Narrow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850898" y="2714620"/>
            <a:ext cx="11432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Cs – 0.7</a:t>
            </a: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1999072" y="2714620"/>
            <a:ext cx="10727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Arial Narrow" pitchFamily="34" charset="0"/>
              </a:rPr>
              <a:t>Cl</a:t>
            </a:r>
            <a:r>
              <a:rPr lang="en-US" sz="2400" b="1" dirty="0">
                <a:latin typeface="Arial Narrow" pitchFamily="34" charset="0"/>
              </a:rPr>
              <a:t> – 3.0</a:t>
            </a: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3428992" y="2714620"/>
            <a:ext cx="18133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 Narrow" pitchFamily="34" charset="0"/>
              </a:rPr>
              <a:t>3.0 – 0.7 = 2.3</a:t>
            </a: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5857884" y="2714620"/>
            <a:ext cx="7745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9242"/>
                </a:solidFill>
                <a:latin typeface="Arial Narrow" pitchFamily="34" charset="0"/>
              </a:rPr>
              <a:t>Ionic</a:t>
            </a: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846001" y="3214686"/>
            <a:ext cx="10021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H – 2.1</a:t>
            </a:r>
          </a:p>
        </p:txBody>
      </p:sp>
      <p:sp>
        <p:nvSpPr>
          <p:cNvPr id="37" name="Text Box 10"/>
          <p:cNvSpPr txBox="1">
            <a:spLocks noChangeArrowheads="1"/>
          </p:cNvSpPr>
          <p:nvPr/>
        </p:nvSpPr>
        <p:spPr bwMode="auto">
          <a:xfrm>
            <a:off x="2043522" y="3214686"/>
            <a:ext cx="9877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 Narrow" pitchFamily="34" charset="0"/>
              </a:rPr>
              <a:t>S – 2.5</a:t>
            </a: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3436930" y="3214686"/>
            <a:ext cx="18133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2.5 – 2.1 = 0.4</a:t>
            </a: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5857884" y="3214686"/>
            <a:ext cx="19543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9242"/>
                </a:solidFill>
                <a:latin typeface="Arial Narrow" pitchFamily="34" charset="0"/>
              </a:rPr>
              <a:t>Polar Covalent</a:t>
            </a: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846001" y="3714752"/>
            <a:ext cx="10021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N – 3.0</a:t>
            </a:r>
          </a:p>
        </p:txBody>
      </p:sp>
      <p:sp>
        <p:nvSpPr>
          <p:cNvPr id="47" name="Text Box 14"/>
          <p:cNvSpPr txBox="1">
            <a:spLocks noChangeArrowheads="1"/>
          </p:cNvSpPr>
          <p:nvPr/>
        </p:nvSpPr>
        <p:spPr bwMode="auto">
          <a:xfrm>
            <a:off x="2037172" y="3714752"/>
            <a:ext cx="10021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 Narrow" pitchFamily="34" charset="0"/>
              </a:rPr>
              <a:t>N – 3.0</a:t>
            </a:r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3460742" y="3714752"/>
            <a:ext cx="16017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3.0 – 3.0 = 0</a:t>
            </a:r>
          </a:p>
        </p:txBody>
      </p:sp>
      <p:sp>
        <p:nvSpPr>
          <p:cNvPr id="49" name="Text Box 16"/>
          <p:cNvSpPr txBox="1">
            <a:spLocks noChangeArrowheads="1"/>
          </p:cNvSpPr>
          <p:nvPr/>
        </p:nvSpPr>
        <p:spPr bwMode="auto">
          <a:xfrm>
            <a:off x="5857884" y="3714752"/>
            <a:ext cx="12522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9242"/>
                </a:solidFill>
                <a:latin typeface="Arial Narrow" pitchFamily="34" charset="0"/>
              </a:rPr>
              <a:t>Covalent</a:t>
            </a:r>
          </a:p>
        </p:txBody>
      </p:sp>
      <p:pic>
        <p:nvPicPr>
          <p:cNvPr id="50" name="Picture 2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1785918" y="4286256"/>
            <a:ext cx="48958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utoUpdateAnimBg="0"/>
      <p:bldP spid="30" grpId="0" autoUpdateAnimBg="0"/>
      <p:bldP spid="31" grpId="0" autoUpdateAnimBg="0"/>
      <p:bldP spid="32" grpId="0" autoUpdateAnimBg="0"/>
      <p:bldP spid="34" grpId="0" autoUpdateAnimBg="0"/>
      <p:bldP spid="37" grpId="0" autoUpdateAnimBg="0"/>
      <p:bldP spid="41" grpId="0" autoUpdateAnimBg="0"/>
      <p:bldP spid="42" grpId="0" autoUpdateAnimBg="0"/>
      <p:bldP spid="43" grpId="0" autoUpdateAnimBg="0"/>
      <p:bldP spid="47" grpId="0" autoUpdateAnimBg="0"/>
      <p:bldP spid="48" grpId="0" autoUpdateAnimBg="0"/>
      <p:bldP spid="4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357298"/>
            <a:ext cx="7615262" cy="4846638"/>
          </a:xfrm>
        </p:spPr>
        <p:txBody>
          <a:bodyPr/>
          <a:lstStyle/>
          <a:p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Draw skeletal structure of compound showing what atoms are bonded to each other.  Put least electronegative element in the centre.</a:t>
            </a:r>
          </a:p>
          <a:p>
            <a:endParaRPr lang="en-SG" sz="8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Count total number of </a:t>
            </a:r>
            <a:r>
              <a:rPr lang="en-SG" sz="2400" b="1" dirty="0" err="1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VE</a:t>
            </a: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.  Add 1 for each negative charge.  Subtract 1 for each positive charge.</a:t>
            </a:r>
          </a:p>
          <a:p>
            <a:endParaRPr lang="en-SG" sz="8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Complete an octet for all atoms except hydrogen.</a:t>
            </a:r>
          </a:p>
          <a:p>
            <a:endParaRPr lang="en-SG" sz="8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If structure contains too many electrons, form double and triple bonds on central atom as needed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"/>
            <a:ext cx="72390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Writing Lewis Structures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357298"/>
            <a:ext cx="7615262" cy="4846638"/>
          </a:xfrm>
        </p:spPr>
        <p:txBody>
          <a:bodyPr/>
          <a:lstStyle/>
          <a:p>
            <a:r>
              <a:rPr lang="en-SG" sz="2400" b="1" dirty="0" smtClean="0">
                <a:solidFill>
                  <a:srgbClr val="7030A0"/>
                </a:solidFill>
                <a:latin typeface="Arial Narrow" pitchFamily="34" charset="0"/>
              </a:rPr>
              <a:t>Write the Lewis structure of nitrogen </a:t>
            </a:r>
            <a:r>
              <a:rPr lang="en-SG" sz="2400" b="1" dirty="0" err="1" smtClean="0">
                <a:solidFill>
                  <a:srgbClr val="7030A0"/>
                </a:solidFill>
                <a:latin typeface="Arial Narrow" pitchFamily="34" charset="0"/>
              </a:rPr>
              <a:t>trifluoride</a:t>
            </a:r>
            <a:r>
              <a:rPr lang="en-SG" sz="2400" b="1" dirty="0" smtClean="0">
                <a:solidFill>
                  <a:srgbClr val="7030A0"/>
                </a:solidFill>
                <a:latin typeface="Arial Narrow" pitchFamily="34" charset="0"/>
              </a:rPr>
              <a:t> (</a:t>
            </a:r>
            <a:r>
              <a:rPr lang="en-SG" sz="2400" b="1" dirty="0" err="1" smtClean="0">
                <a:solidFill>
                  <a:srgbClr val="7030A0"/>
                </a:solidFill>
                <a:latin typeface="Arial Narrow" pitchFamily="34" charset="0"/>
              </a:rPr>
              <a:t>NF</a:t>
            </a:r>
            <a:r>
              <a:rPr lang="en-SG" sz="2400" b="1" baseline="-25000" dirty="0" err="1" smtClean="0">
                <a:solidFill>
                  <a:srgbClr val="7030A0"/>
                </a:solidFill>
                <a:latin typeface="Arial Narrow" pitchFamily="34" charset="0"/>
              </a:rPr>
              <a:t>3</a:t>
            </a:r>
            <a:r>
              <a:rPr lang="en-SG" sz="2400" b="1" dirty="0" smtClean="0">
                <a:solidFill>
                  <a:srgbClr val="7030A0"/>
                </a:solidFill>
                <a:latin typeface="Arial Narrow" pitchFamily="34" charset="0"/>
              </a:rPr>
              <a:t>).</a:t>
            </a:r>
          </a:p>
          <a:p>
            <a:endParaRPr lang="en-SG" sz="8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22259" y="1857364"/>
            <a:ext cx="68877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solidFill>
                  <a:srgbClr val="009242"/>
                </a:solidFill>
                <a:latin typeface="Arial Narrow" pitchFamily="34" charset="0"/>
              </a:rPr>
              <a:t>Step 1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– N is less electronegative than F, put N in center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523847" y="2386002"/>
            <a:ext cx="61590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solidFill>
                  <a:srgbClr val="009242"/>
                </a:solidFill>
                <a:latin typeface="Arial Narrow" pitchFamily="34" charset="0"/>
              </a:rPr>
              <a:t>Step 2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– Count </a:t>
            </a:r>
            <a:r>
              <a:rPr lang="en-US" sz="2400" b="1" dirty="0" err="1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VE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.  N: 5(</a:t>
            </a:r>
            <a:r>
              <a:rPr lang="en-US" sz="2400" b="1" dirty="0" err="1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2s</a:t>
            </a:r>
            <a:r>
              <a:rPr lang="en-US" sz="2400" b="1" baseline="30000" dirty="0" err="1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2</a:t>
            </a:r>
            <a:r>
              <a:rPr lang="en-US" sz="2400" b="1" dirty="0" err="1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2p</a:t>
            </a:r>
            <a:r>
              <a:rPr lang="en-US" sz="2400" b="1" baseline="30000" dirty="0" err="1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3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) and 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F: 7(</a:t>
            </a:r>
            <a:r>
              <a:rPr lang="en-US" sz="2400" b="1" dirty="0" err="1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2s</a:t>
            </a:r>
            <a:r>
              <a:rPr lang="en-US" sz="2400" b="1" baseline="30000" dirty="0" err="1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2</a:t>
            </a:r>
            <a:r>
              <a:rPr lang="en-US" sz="2400" b="1" dirty="0" err="1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2p</a:t>
            </a:r>
            <a:r>
              <a:rPr lang="en-US" sz="2400" b="1" baseline="30000" dirty="0" err="1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5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) 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1536771" y="2786058"/>
            <a:ext cx="23230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5 + (3 x 7) = </a:t>
            </a:r>
            <a:r>
              <a:rPr lang="en-US" sz="2400" b="1" dirty="0">
                <a:solidFill>
                  <a:srgbClr val="7030A0"/>
                </a:solidFill>
                <a:latin typeface="Arial Narrow" pitchFamily="34" charset="0"/>
              </a:rPr>
              <a:t>26 </a:t>
            </a:r>
            <a:r>
              <a:rPr lang="en-US" sz="2400" b="1" dirty="0" err="1" smtClean="0">
                <a:solidFill>
                  <a:srgbClr val="7030A0"/>
                </a:solidFill>
                <a:latin typeface="Arial Narrow" pitchFamily="34" charset="0"/>
              </a:rPr>
              <a:t>VE</a:t>
            </a:r>
            <a:endParaRPr lang="en-US" sz="2400" b="1" dirty="0">
              <a:solidFill>
                <a:srgbClr val="7030A0"/>
              </a:solidFill>
              <a:latin typeface="Arial Narrow" pitchFamily="34" charset="0"/>
            </a:endParaRP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511147" y="3169507"/>
            <a:ext cx="69557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solidFill>
                  <a:srgbClr val="009242"/>
                </a:solidFill>
                <a:latin typeface="Arial Narrow" pitchFamily="34" charset="0"/>
              </a:rPr>
              <a:t>Step 3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– Draw single bonds between N and F atoms and </a:t>
            </a:r>
            <a:endParaRPr lang="en-US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pPr algn="l"/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               complete octets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on N and F atoms.</a:t>
            </a:r>
          </a:p>
        </p:txBody>
      </p:sp>
      <p:sp>
        <p:nvSpPr>
          <p:cNvPr id="8" name="Text Box 52"/>
          <p:cNvSpPr txBox="1">
            <a:spLocks noChangeArrowheads="1"/>
          </p:cNvSpPr>
          <p:nvPr/>
        </p:nvSpPr>
        <p:spPr bwMode="auto">
          <a:xfrm>
            <a:off x="500034" y="3967467"/>
            <a:ext cx="790633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9242"/>
                </a:solidFill>
                <a:latin typeface="Arial Narrow" pitchFamily="34" charset="0"/>
              </a:rPr>
              <a:t>Step </a:t>
            </a:r>
            <a:r>
              <a:rPr lang="en-US" sz="2400" b="1" dirty="0" smtClean="0">
                <a:solidFill>
                  <a:srgbClr val="009242"/>
                </a:solidFill>
                <a:latin typeface="Arial Narrow" pitchFamily="34" charset="0"/>
              </a:rPr>
              <a:t>4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 –</a:t>
            </a:r>
            <a:r>
              <a:rPr lang="en-US" sz="2400" b="1" dirty="0" smtClean="0">
                <a:solidFill>
                  <a:srgbClr val="009242"/>
                </a:solidFill>
                <a:latin typeface="Arial Narrow" pitchFamily="34" charset="0"/>
              </a:rPr>
              <a:t> 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Check.</a:t>
            </a: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Are no of e</a:t>
            </a:r>
            <a:r>
              <a:rPr lang="en-SG" sz="2400" b="1" baseline="30000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-</a:t>
            </a: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 in structure equal to number of </a:t>
            </a:r>
            <a:r>
              <a:rPr lang="en-SG" sz="2400" b="1" dirty="0" err="1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VE</a:t>
            </a: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?</a:t>
            </a:r>
          </a:p>
          <a:p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               3 single bonds (</a:t>
            </a:r>
            <a:r>
              <a:rPr lang="en-US" sz="2400" b="1" dirty="0" err="1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3x2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) + 10 lone pairs (</a:t>
            </a:r>
            <a:r>
              <a:rPr lang="en-US" sz="2400" b="1" dirty="0" err="1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10x2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) = </a:t>
            </a:r>
            <a:r>
              <a:rPr lang="en-US" sz="2400" b="1" dirty="0" smtClean="0">
                <a:solidFill>
                  <a:srgbClr val="7030A0"/>
                </a:solidFill>
                <a:latin typeface="Arial Narrow" pitchFamily="34" charset="0"/>
              </a:rPr>
              <a:t>26 </a:t>
            </a:r>
            <a:r>
              <a:rPr lang="en-US" sz="2400" b="1" dirty="0" err="1" smtClean="0">
                <a:solidFill>
                  <a:srgbClr val="7030A0"/>
                </a:solidFill>
                <a:latin typeface="Arial Narrow" pitchFamily="34" charset="0"/>
              </a:rPr>
              <a:t>VE</a:t>
            </a:r>
            <a:endParaRPr lang="en-US" sz="2400" b="1" dirty="0" smtClean="0">
              <a:solidFill>
                <a:srgbClr val="7030A0"/>
              </a:solidFill>
              <a:latin typeface="Arial Narrow" pitchFamily="34" charset="0"/>
            </a:endParaRPr>
          </a:p>
          <a:p>
            <a:pPr algn="l"/>
            <a:endParaRPr lang="en-US" sz="2400" b="1" dirty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318275" y="7213611"/>
            <a:ext cx="588963" cy="228600"/>
          </a:xfrm>
        </p:spPr>
        <p:txBody>
          <a:bodyPr/>
          <a:lstStyle/>
          <a:p>
            <a:fld id="{3CC67159-26E8-4360-BE29-CBF821E3A687}" type="slidenum">
              <a:rPr lang="en-US"/>
              <a:pPr/>
              <a:t>26</a:t>
            </a:fld>
            <a:endParaRPr lang="en-US"/>
          </a:p>
        </p:txBody>
      </p:sp>
      <p:pic>
        <p:nvPicPr>
          <p:cNvPr id="58" name="Picture 57" descr="34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4810" y="5129777"/>
            <a:ext cx="2786082" cy="17282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457200" y="-16"/>
            <a:ext cx="72390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Lewis Structures</a:t>
            </a:r>
            <a:endParaRPr lang="en-US" sz="40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1214414" y="562020"/>
            <a:ext cx="2374900" cy="6092792"/>
            <a:chOff x="1214414" y="562020"/>
            <a:chExt cx="2374900" cy="6092792"/>
          </a:xfrm>
        </p:grpSpPr>
        <p:grpSp>
          <p:nvGrpSpPr>
            <p:cNvPr id="12" name="Group 11"/>
            <p:cNvGrpSpPr/>
            <p:nvPr/>
          </p:nvGrpSpPr>
          <p:grpSpPr>
            <a:xfrm>
              <a:off x="1214414" y="562020"/>
              <a:ext cx="2374900" cy="6092792"/>
              <a:chOff x="863600" y="3208"/>
              <a:chExt cx="2374900" cy="6092792"/>
            </a:xfrm>
          </p:grpSpPr>
          <p:grpSp>
            <p:nvGrpSpPr>
              <p:cNvPr id="13" name="Group 55"/>
              <p:cNvGrpSpPr>
                <a:grpSpLocks/>
              </p:cNvGrpSpPr>
              <p:nvPr/>
            </p:nvGrpSpPr>
            <p:grpSpPr bwMode="auto">
              <a:xfrm>
                <a:off x="1077912" y="4699000"/>
                <a:ext cx="1970084" cy="1270000"/>
                <a:chOff x="679" y="2960"/>
                <a:chExt cx="1241" cy="800"/>
              </a:xfrm>
            </p:grpSpPr>
            <p:sp>
              <p:nvSpPr>
                <p:cNvPr id="54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679" y="2960"/>
                  <a:ext cx="23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F</a:t>
                  </a:r>
                </a:p>
              </p:txBody>
            </p:sp>
            <p:sp>
              <p:nvSpPr>
                <p:cNvPr id="55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166" y="2960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N</a:t>
                  </a:r>
                </a:p>
              </p:txBody>
            </p:sp>
            <p:sp>
              <p:nvSpPr>
                <p:cNvPr id="56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687" y="2960"/>
                  <a:ext cx="23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F</a:t>
                  </a:r>
                </a:p>
              </p:txBody>
            </p:sp>
            <p:sp>
              <p:nvSpPr>
                <p:cNvPr id="57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176" y="3472"/>
                  <a:ext cx="23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F</a:t>
                  </a:r>
                </a:p>
              </p:txBody>
            </p:sp>
          </p:grpSp>
          <p:grpSp>
            <p:nvGrpSpPr>
              <p:cNvPr id="14" name="Group 57"/>
              <p:cNvGrpSpPr>
                <a:grpSpLocks/>
              </p:cNvGrpSpPr>
              <p:nvPr/>
            </p:nvGrpSpPr>
            <p:grpSpPr bwMode="auto">
              <a:xfrm>
                <a:off x="1363664" y="3208"/>
                <a:ext cx="1314450" cy="4867244"/>
                <a:chOff x="859" y="3207"/>
                <a:chExt cx="828" cy="4867244"/>
              </a:xfrm>
            </p:grpSpPr>
            <p:sp>
              <p:nvSpPr>
                <p:cNvPr id="51" name="Line 11"/>
                <p:cNvSpPr>
                  <a:spLocks noChangeShapeType="1"/>
                </p:cNvSpPr>
                <p:nvPr/>
              </p:nvSpPr>
              <p:spPr bwMode="auto">
                <a:xfrm>
                  <a:off x="859" y="4870451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Line 12"/>
                <p:cNvSpPr>
                  <a:spLocks noChangeShapeType="1"/>
                </p:cNvSpPr>
                <p:nvPr/>
              </p:nvSpPr>
              <p:spPr bwMode="auto">
                <a:xfrm>
                  <a:off x="1399" y="4870451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Line 13"/>
                <p:cNvSpPr>
                  <a:spLocks noChangeShapeType="1"/>
                </p:cNvSpPr>
                <p:nvPr/>
              </p:nvSpPr>
              <p:spPr bwMode="auto">
                <a:xfrm rot="-5400000">
                  <a:off x="1139" y="3351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56"/>
              <p:cNvGrpSpPr>
                <a:grpSpLocks/>
              </p:cNvGrpSpPr>
              <p:nvPr/>
            </p:nvGrpSpPr>
            <p:grpSpPr bwMode="auto">
              <a:xfrm>
                <a:off x="1066800" y="4673600"/>
                <a:ext cx="1981200" cy="1295400"/>
                <a:chOff x="672" y="2944"/>
                <a:chExt cx="1248" cy="816"/>
              </a:xfrm>
            </p:grpSpPr>
            <p:grpSp>
              <p:nvGrpSpPr>
                <p:cNvPr id="20" name="Group 17"/>
                <p:cNvGrpSpPr>
                  <a:grpSpLocks/>
                </p:cNvGrpSpPr>
                <p:nvPr/>
              </p:nvGrpSpPr>
              <p:grpSpPr bwMode="auto">
                <a:xfrm rot="5400000">
                  <a:off x="1784" y="2896"/>
                  <a:ext cx="48" cy="144"/>
                  <a:chOff x="1440" y="2400"/>
                  <a:chExt cx="48" cy="144"/>
                </a:xfrm>
              </p:grpSpPr>
              <p:sp>
                <p:nvSpPr>
                  <p:cNvPr id="49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0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50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96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21" name="Group 20"/>
                <p:cNvGrpSpPr>
                  <a:grpSpLocks/>
                </p:cNvGrpSpPr>
                <p:nvPr/>
              </p:nvGrpSpPr>
              <p:grpSpPr bwMode="auto">
                <a:xfrm rot="10800000">
                  <a:off x="1872" y="3040"/>
                  <a:ext cx="48" cy="144"/>
                  <a:chOff x="1440" y="2400"/>
                  <a:chExt cx="48" cy="144"/>
                </a:xfrm>
              </p:grpSpPr>
              <p:sp>
                <p:nvSpPr>
                  <p:cNvPr id="47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0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48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96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22" name="Group 23"/>
                <p:cNvGrpSpPr>
                  <a:grpSpLocks/>
                </p:cNvGrpSpPr>
                <p:nvPr/>
              </p:nvGrpSpPr>
              <p:grpSpPr bwMode="auto">
                <a:xfrm rot="5400000">
                  <a:off x="1784" y="3160"/>
                  <a:ext cx="48" cy="144"/>
                  <a:chOff x="1440" y="2400"/>
                  <a:chExt cx="48" cy="144"/>
                </a:xfrm>
              </p:grpSpPr>
              <p:sp>
                <p:nvSpPr>
                  <p:cNvPr id="45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0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46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96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23" name="Group 26"/>
                <p:cNvGrpSpPr>
                  <a:grpSpLocks/>
                </p:cNvGrpSpPr>
                <p:nvPr/>
              </p:nvGrpSpPr>
              <p:grpSpPr bwMode="auto">
                <a:xfrm rot="5400000">
                  <a:off x="1248" y="3664"/>
                  <a:ext cx="48" cy="144"/>
                  <a:chOff x="1440" y="2400"/>
                  <a:chExt cx="48" cy="144"/>
                </a:xfrm>
              </p:grpSpPr>
              <p:sp>
                <p:nvSpPr>
                  <p:cNvPr id="43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0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44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96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24" name="Group 29"/>
                <p:cNvGrpSpPr>
                  <a:grpSpLocks/>
                </p:cNvGrpSpPr>
                <p:nvPr/>
              </p:nvGrpSpPr>
              <p:grpSpPr bwMode="auto">
                <a:xfrm rot="5400000">
                  <a:off x="1272" y="2896"/>
                  <a:ext cx="48" cy="144"/>
                  <a:chOff x="1440" y="2400"/>
                  <a:chExt cx="48" cy="144"/>
                </a:xfrm>
              </p:grpSpPr>
              <p:sp>
                <p:nvSpPr>
                  <p:cNvPr id="41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0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42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96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25" name="Group 32"/>
                <p:cNvGrpSpPr>
                  <a:grpSpLocks/>
                </p:cNvGrpSpPr>
                <p:nvPr/>
              </p:nvGrpSpPr>
              <p:grpSpPr bwMode="auto">
                <a:xfrm>
                  <a:off x="1128" y="3544"/>
                  <a:ext cx="48" cy="144"/>
                  <a:chOff x="1440" y="2400"/>
                  <a:chExt cx="48" cy="144"/>
                </a:xfrm>
              </p:grpSpPr>
              <p:sp>
                <p:nvSpPr>
                  <p:cNvPr id="39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0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40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96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26" name="Group 35"/>
                <p:cNvGrpSpPr>
                  <a:grpSpLocks/>
                </p:cNvGrpSpPr>
                <p:nvPr/>
              </p:nvGrpSpPr>
              <p:grpSpPr bwMode="auto">
                <a:xfrm>
                  <a:off x="1368" y="3544"/>
                  <a:ext cx="48" cy="144"/>
                  <a:chOff x="1440" y="2400"/>
                  <a:chExt cx="48" cy="144"/>
                </a:xfrm>
              </p:grpSpPr>
              <p:sp>
                <p:nvSpPr>
                  <p:cNvPr id="37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0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38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96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28" name="Group 38"/>
                <p:cNvGrpSpPr>
                  <a:grpSpLocks/>
                </p:cNvGrpSpPr>
                <p:nvPr/>
              </p:nvGrpSpPr>
              <p:grpSpPr bwMode="auto">
                <a:xfrm rot="16200000" flipH="1">
                  <a:off x="760" y="2896"/>
                  <a:ext cx="48" cy="144"/>
                  <a:chOff x="1440" y="2400"/>
                  <a:chExt cx="48" cy="144"/>
                </a:xfrm>
              </p:grpSpPr>
              <p:sp>
                <p:nvSpPr>
                  <p:cNvPr id="35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0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36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96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29" name="Group 41"/>
                <p:cNvGrpSpPr>
                  <a:grpSpLocks/>
                </p:cNvGrpSpPr>
                <p:nvPr/>
              </p:nvGrpSpPr>
              <p:grpSpPr bwMode="auto">
                <a:xfrm rot="10800000" flipH="1">
                  <a:off x="672" y="3040"/>
                  <a:ext cx="48" cy="144"/>
                  <a:chOff x="1440" y="2400"/>
                  <a:chExt cx="48" cy="144"/>
                </a:xfrm>
              </p:grpSpPr>
              <p:sp>
                <p:nvSpPr>
                  <p:cNvPr id="33" name="Oval 42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0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34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96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30" name="Group 44"/>
                <p:cNvGrpSpPr>
                  <a:grpSpLocks/>
                </p:cNvGrpSpPr>
                <p:nvPr/>
              </p:nvGrpSpPr>
              <p:grpSpPr bwMode="auto">
                <a:xfrm rot="16200000" flipH="1">
                  <a:off x="760" y="3160"/>
                  <a:ext cx="48" cy="144"/>
                  <a:chOff x="1440" y="2400"/>
                  <a:chExt cx="48" cy="144"/>
                </a:xfrm>
              </p:grpSpPr>
              <p:sp>
                <p:nvSpPr>
                  <p:cNvPr id="31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0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32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96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</p:grpSp>
          <p:sp>
            <p:nvSpPr>
              <p:cNvPr id="16" name="Oval 48"/>
              <p:cNvSpPr>
                <a:spLocks noChangeArrowheads="1"/>
              </p:cNvSpPr>
              <p:nvPr/>
            </p:nvSpPr>
            <p:spPr bwMode="auto">
              <a:xfrm>
                <a:off x="2552700" y="4597400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" name="Oval 49"/>
              <p:cNvSpPr>
                <a:spLocks noChangeArrowheads="1"/>
              </p:cNvSpPr>
              <p:nvPr/>
            </p:nvSpPr>
            <p:spPr bwMode="auto">
              <a:xfrm>
                <a:off x="1689100" y="5410200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" name="Oval 50"/>
              <p:cNvSpPr>
                <a:spLocks noChangeArrowheads="1"/>
              </p:cNvSpPr>
              <p:nvPr/>
            </p:nvSpPr>
            <p:spPr bwMode="auto">
              <a:xfrm>
                <a:off x="863600" y="4584700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" name="Oval 51"/>
              <p:cNvSpPr>
                <a:spLocks noChangeArrowheads="1"/>
              </p:cNvSpPr>
              <p:nvPr/>
            </p:nvSpPr>
            <p:spPr bwMode="auto">
              <a:xfrm>
                <a:off x="1714500" y="4584700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61" name="Line 13"/>
            <p:cNvSpPr>
              <a:spLocks noChangeShapeType="1"/>
            </p:cNvSpPr>
            <p:nvPr/>
          </p:nvSpPr>
          <p:spPr bwMode="auto">
            <a:xfrm rot="16200000">
              <a:off x="2128822" y="5872178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357298"/>
            <a:ext cx="7615262" cy="4846638"/>
          </a:xfrm>
        </p:spPr>
        <p:txBody>
          <a:bodyPr/>
          <a:lstStyle/>
          <a:p>
            <a:r>
              <a:rPr lang="en-SG" sz="2400" b="1" dirty="0" smtClean="0">
                <a:solidFill>
                  <a:srgbClr val="7030A0"/>
                </a:solidFill>
                <a:latin typeface="Arial Narrow" pitchFamily="34" charset="0"/>
              </a:rPr>
              <a:t>Write the Lewis structure of the carbonate ion (</a:t>
            </a:r>
            <a:r>
              <a:rPr lang="en-SG" sz="2400" b="1" dirty="0" err="1" smtClean="0">
                <a:solidFill>
                  <a:srgbClr val="7030A0"/>
                </a:solidFill>
                <a:latin typeface="Arial Narrow" pitchFamily="34" charset="0"/>
              </a:rPr>
              <a:t>CO</a:t>
            </a:r>
            <a:r>
              <a:rPr lang="en-SG" sz="2400" b="1" baseline="-25000" dirty="0" err="1" smtClean="0">
                <a:solidFill>
                  <a:srgbClr val="7030A0"/>
                </a:solidFill>
                <a:latin typeface="Arial Narrow" pitchFamily="34" charset="0"/>
              </a:rPr>
              <a:t>3</a:t>
            </a:r>
            <a:r>
              <a:rPr lang="en-SG" sz="2400" b="1" baseline="30000" dirty="0" err="1" smtClean="0">
                <a:solidFill>
                  <a:srgbClr val="7030A0"/>
                </a:solidFill>
                <a:latin typeface="Arial Narrow" pitchFamily="34" charset="0"/>
              </a:rPr>
              <a:t>2</a:t>
            </a:r>
            <a:r>
              <a:rPr lang="en-SG" sz="2400" b="1" baseline="30000" dirty="0" smtClean="0">
                <a:solidFill>
                  <a:srgbClr val="7030A0"/>
                </a:solidFill>
                <a:latin typeface="Arial Narrow" pitchFamily="34" charset="0"/>
              </a:rPr>
              <a:t>-</a:t>
            </a:r>
            <a:r>
              <a:rPr lang="en-SG" sz="2400" b="1" dirty="0" smtClean="0">
                <a:solidFill>
                  <a:srgbClr val="7030A0"/>
                </a:solidFill>
                <a:latin typeface="Arial Narrow" pitchFamily="34" charset="0"/>
              </a:rPr>
              <a:t>).</a:t>
            </a:r>
          </a:p>
          <a:p>
            <a:endParaRPr lang="en-SG" sz="2400" b="1" dirty="0" smtClean="0">
              <a:solidFill>
                <a:srgbClr val="7030A0"/>
              </a:solidFill>
              <a:latin typeface="Arial Narrow" pitchFamily="34" charset="0"/>
            </a:endParaRPr>
          </a:p>
          <a:p>
            <a:endParaRPr lang="en-SG" sz="8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22259" y="1857364"/>
            <a:ext cx="68877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solidFill>
                  <a:srgbClr val="009242"/>
                </a:solidFill>
                <a:latin typeface="Arial Narrow" pitchFamily="34" charset="0"/>
              </a:rPr>
              <a:t>Step 1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– N is less electronegative than F, put N in center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523847" y="2386002"/>
            <a:ext cx="76200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9242"/>
                </a:solidFill>
                <a:latin typeface="Arial Narrow" pitchFamily="34" charset="0"/>
              </a:rPr>
              <a:t>Step 2 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– Count </a:t>
            </a:r>
            <a:r>
              <a:rPr lang="en-US" sz="2400" b="1" dirty="0" err="1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VE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.</a:t>
            </a: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 </a:t>
            </a:r>
            <a:r>
              <a:rPr lang="en-US" sz="2400" b="1" dirty="0" smtClean="0">
                <a:latin typeface="Arial Narrow" pitchFamily="34" charset="0"/>
              </a:rPr>
              <a:t>C: 4(</a:t>
            </a:r>
            <a:r>
              <a:rPr lang="en-US" sz="2400" b="1" dirty="0" err="1" smtClean="0">
                <a:latin typeface="Arial Narrow" pitchFamily="34" charset="0"/>
              </a:rPr>
              <a:t>2s</a:t>
            </a:r>
            <a:r>
              <a:rPr lang="en-US" sz="2400" b="1" baseline="30000" dirty="0" err="1" smtClean="0">
                <a:latin typeface="Arial Narrow" pitchFamily="34" charset="0"/>
              </a:rPr>
              <a:t>2</a:t>
            </a:r>
            <a:r>
              <a:rPr lang="en-US" sz="2400" b="1" dirty="0" err="1" smtClean="0">
                <a:latin typeface="Arial Narrow" pitchFamily="34" charset="0"/>
              </a:rPr>
              <a:t>2p</a:t>
            </a:r>
            <a:r>
              <a:rPr lang="en-US" sz="2400" b="1" baseline="30000" dirty="0" err="1" smtClean="0">
                <a:latin typeface="Arial Narrow" pitchFamily="34" charset="0"/>
              </a:rPr>
              <a:t>2</a:t>
            </a:r>
            <a:r>
              <a:rPr lang="en-US" sz="2400" b="1" dirty="0" smtClean="0">
                <a:latin typeface="Arial Narrow" pitchFamily="34" charset="0"/>
              </a:rPr>
              <a:t>); O: 6(</a:t>
            </a:r>
            <a:r>
              <a:rPr lang="en-US" sz="2400" b="1" dirty="0" err="1" smtClean="0">
                <a:latin typeface="Arial Narrow" pitchFamily="34" charset="0"/>
              </a:rPr>
              <a:t>2s</a:t>
            </a:r>
            <a:r>
              <a:rPr lang="en-US" sz="2400" b="1" baseline="30000" dirty="0" err="1" smtClean="0">
                <a:latin typeface="Arial Narrow" pitchFamily="34" charset="0"/>
              </a:rPr>
              <a:t>2</a:t>
            </a:r>
            <a:r>
              <a:rPr lang="en-US" sz="2400" b="1" dirty="0" err="1" smtClean="0">
                <a:latin typeface="Arial Narrow" pitchFamily="34" charset="0"/>
              </a:rPr>
              <a:t>2p</a:t>
            </a:r>
            <a:r>
              <a:rPr lang="en-US" sz="2400" b="1" baseline="30000" dirty="0" err="1" smtClean="0">
                <a:latin typeface="Arial Narrow" pitchFamily="34" charset="0"/>
              </a:rPr>
              <a:t>4</a:t>
            </a:r>
            <a:r>
              <a:rPr lang="en-US" sz="2400" b="1" dirty="0" smtClean="0">
                <a:latin typeface="Arial Narrow" pitchFamily="34" charset="0"/>
              </a:rPr>
              <a:t>) ; -2 </a:t>
            </a:r>
            <a:r>
              <a:rPr lang="en-US" sz="2400" b="1" dirty="0" err="1" smtClean="0">
                <a:latin typeface="Arial Narrow" pitchFamily="34" charset="0"/>
              </a:rPr>
              <a:t>charge</a:t>
            </a:r>
            <a:r>
              <a:rPr lang="en-US" sz="2400" b="1" dirty="0" err="1" smtClean="0">
                <a:latin typeface="Arial Narrow" pitchFamily="34" charset="0"/>
                <a:sym typeface="Symbol"/>
              </a:rPr>
              <a:t></a:t>
            </a:r>
            <a:r>
              <a:rPr lang="en-US" sz="2400" b="1" dirty="0" err="1" smtClean="0">
                <a:latin typeface="Arial Narrow" pitchFamily="34" charset="0"/>
              </a:rPr>
              <a:t>2e</a:t>
            </a:r>
            <a:r>
              <a:rPr lang="en-US" sz="2400" b="1" baseline="30000" dirty="0" smtClean="0">
                <a:latin typeface="Arial Narrow" pitchFamily="34" charset="0"/>
              </a:rPr>
              <a:t>-</a:t>
            </a:r>
            <a:r>
              <a:rPr lang="en-US" sz="2400" b="1" dirty="0" smtClean="0">
                <a:latin typeface="Arial Narrow" pitchFamily="34" charset="0"/>
              </a:rPr>
              <a:t> </a:t>
            </a:r>
            <a:endParaRPr lang="en-US" sz="2400" b="1" dirty="0">
              <a:latin typeface="Arial Narrow" pitchFamily="34" charset="0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1536771" y="2786058"/>
            <a:ext cx="27526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4 + (3 x 6) + 2 = </a:t>
            </a:r>
            <a:r>
              <a:rPr lang="en-US" sz="2400" b="1" dirty="0" smtClean="0">
                <a:solidFill>
                  <a:srgbClr val="7030A0"/>
                </a:solidFill>
                <a:latin typeface="Arial Narrow" pitchFamily="34" charset="0"/>
              </a:rPr>
              <a:t>24 </a:t>
            </a:r>
            <a:r>
              <a:rPr lang="en-US" sz="2400" b="1" dirty="0" err="1" smtClean="0">
                <a:solidFill>
                  <a:srgbClr val="7030A0"/>
                </a:solidFill>
                <a:latin typeface="Arial Narrow" pitchFamily="34" charset="0"/>
              </a:rPr>
              <a:t>VE</a:t>
            </a:r>
            <a:endParaRPr lang="en-US" sz="2400" b="1" dirty="0">
              <a:solidFill>
                <a:srgbClr val="7030A0"/>
              </a:solidFill>
              <a:latin typeface="Arial Narrow" pitchFamily="34" charset="0"/>
            </a:endParaRP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511147" y="3169507"/>
            <a:ext cx="770435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9242"/>
                </a:solidFill>
                <a:latin typeface="Arial Narrow" pitchFamily="34" charset="0"/>
              </a:rPr>
              <a:t>Step 3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– </a:t>
            </a: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Draw single bonds between C and O atoms and           </a:t>
            </a:r>
          </a:p>
          <a:p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               complete octet on C and O atoms</a:t>
            </a:r>
            <a:endParaRPr lang="en-US" sz="2400" b="1" dirty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8" name="Text Box 52"/>
          <p:cNvSpPr txBox="1">
            <a:spLocks noChangeArrowheads="1"/>
          </p:cNvSpPr>
          <p:nvPr/>
        </p:nvSpPr>
        <p:spPr bwMode="auto">
          <a:xfrm>
            <a:off x="500034" y="3967467"/>
            <a:ext cx="779251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9242"/>
                </a:solidFill>
                <a:latin typeface="Arial Narrow" pitchFamily="34" charset="0"/>
              </a:rPr>
              <a:t>Step </a:t>
            </a:r>
            <a:r>
              <a:rPr lang="en-US" sz="2400" b="1" dirty="0" smtClean="0">
                <a:solidFill>
                  <a:srgbClr val="009242"/>
                </a:solidFill>
                <a:latin typeface="Arial Narrow" pitchFamily="34" charset="0"/>
              </a:rPr>
              <a:t>4 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– Check.</a:t>
            </a: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Are no of e</a:t>
            </a:r>
            <a:r>
              <a:rPr lang="en-SG" sz="2400" b="1" baseline="30000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-</a:t>
            </a: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 in structure equal to number of </a:t>
            </a:r>
            <a:r>
              <a:rPr lang="en-SG" sz="2400" b="1" dirty="0" err="1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VE</a:t>
            </a: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?</a:t>
            </a:r>
          </a:p>
          <a:p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               </a:t>
            </a:r>
            <a:r>
              <a:rPr lang="en-US" sz="2400" b="1" dirty="0" err="1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3O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 atom (</a:t>
            </a:r>
            <a:r>
              <a:rPr lang="en-US" sz="2400" b="1" dirty="0" err="1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3X6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), </a:t>
            </a:r>
            <a:r>
              <a:rPr lang="en-US" sz="2400" b="1" dirty="0" err="1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1O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 atom (4) and -2 charges = </a:t>
            </a:r>
            <a:r>
              <a:rPr lang="en-US" sz="2400" b="1" dirty="0" smtClean="0">
                <a:solidFill>
                  <a:srgbClr val="7030A0"/>
                </a:solidFill>
                <a:latin typeface="Arial Narrow" pitchFamily="34" charset="0"/>
              </a:rPr>
              <a:t>24 </a:t>
            </a:r>
            <a:r>
              <a:rPr lang="en-US" sz="2400" b="1" dirty="0" err="1" smtClean="0">
                <a:solidFill>
                  <a:srgbClr val="7030A0"/>
                </a:solidFill>
                <a:latin typeface="Arial Narrow" pitchFamily="34" charset="0"/>
              </a:rPr>
              <a:t>VE</a:t>
            </a:r>
            <a:endParaRPr lang="en-US" sz="2400" b="1" dirty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318275" y="7213611"/>
            <a:ext cx="588963" cy="228600"/>
          </a:xfrm>
        </p:spPr>
        <p:txBody>
          <a:bodyPr/>
          <a:lstStyle/>
          <a:p>
            <a:fld id="{3CC67159-26E8-4360-BE29-CBF821E3A687}" type="slidenum">
              <a:rPr lang="en-US"/>
              <a:pPr/>
              <a:t>27</a:t>
            </a:fld>
            <a:endParaRPr lang="en-US"/>
          </a:p>
        </p:txBody>
      </p:sp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457200" y="-16"/>
            <a:ext cx="72390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Lewis Structures</a:t>
            </a:r>
            <a:endParaRPr lang="en-US" sz="4000" dirty="0"/>
          </a:p>
        </p:txBody>
      </p:sp>
      <p:grpSp>
        <p:nvGrpSpPr>
          <p:cNvPr id="62" name="Group 73"/>
          <p:cNvGrpSpPr>
            <a:grpSpLocks/>
          </p:cNvGrpSpPr>
          <p:nvPr/>
        </p:nvGrpSpPr>
        <p:grpSpPr bwMode="auto">
          <a:xfrm>
            <a:off x="6000760" y="5000636"/>
            <a:ext cx="1790700" cy="1625600"/>
            <a:chOff x="4512" y="2912"/>
            <a:chExt cx="1128" cy="1024"/>
          </a:xfrm>
        </p:grpSpPr>
        <p:pic>
          <p:nvPicPr>
            <p:cNvPr id="63" name="Picture 69" descr="09_tap345b"/>
            <p:cNvPicPr>
              <a:picLocks noChangeAspect="1" noChangeArrowheads="1"/>
            </p:cNvPicPr>
            <p:nvPr/>
          </p:nvPicPr>
          <p:blipFill>
            <a:blip r:embed="rId2"/>
            <a:srcRect l="9688" t="2499" r="8749"/>
            <a:stretch>
              <a:fillRect/>
            </a:stretch>
          </p:blipFill>
          <p:spPr bwMode="auto">
            <a:xfrm>
              <a:off x="4536" y="2912"/>
              <a:ext cx="1104" cy="9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4992" y="3792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" name="Rectangle 72"/>
            <p:cNvSpPr>
              <a:spLocks noChangeArrowheads="1"/>
            </p:cNvSpPr>
            <p:nvPr/>
          </p:nvSpPr>
          <p:spPr bwMode="auto">
            <a:xfrm>
              <a:off x="4512" y="3200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0E7F5"/>
              </a:clrFrom>
              <a:clrTo>
                <a:srgbClr val="E0E7F5">
                  <a:alpha val="0"/>
                </a:srgbClr>
              </a:clrTo>
            </a:clrChange>
            <a:lum bright="-20000" contrast="40000"/>
          </a:blip>
          <a:srcRect/>
          <a:stretch>
            <a:fillRect/>
          </a:stretch>
        </p:blipFill>
        <p:spPr bwMode="auto">
          <a:xfrm>
            <a:off x="3428992" y="5000636"/>
            <a:ext cx="2464611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0E7F5"/>
              </a:clrFrom>
              <a:clrTo>
                <a:srgbClr val="E0E7F5">
                  <a:alpha val="0"/>
                </a:srgbClr>
              </a:clrTo>
            </a:clrChange>
            <a:lum bright="-20000" contrast="40000"/>
          </a:blip>
          <a:srcRect/>
          <a:stretch>
            <a:fillRect/>
          </a:stretch>
        </p:blipFill>
        <p:spPr bwMode="auto">
          <a:xfrm>
            <a:off x="928662" y="5000636"/>
            <a:ext cx="2436919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357298"/>
            <a:ext cx="7615262" cy="4846638"/>
          </a:xfrm>
        </p:spPr>
        <p:txBody>
          <a:bodyPr/>
          <a:lstStyle/>
          <a:p>
            <a:r>
              <a:rPr lang="en-SG" sz="2400" b="1" dirty="0" smtClean="0">
                <a:solidFill>
                  <a:srgbClr val="7030A0"/>
                </a:solidFill>
                <a:latin typeface="Arial Narrow" pitchFamily="34" charset="0"/>
              </a:rPr>
              <a:t>Formal charge : </a:t>
            </a: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The difference between the number of </a:t>
            </a:r>
            <a:r>
              <a:rPr lang="en-SG" sz="2400" b="1" dirty="0" err="1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VEs</a:t>
            </a: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 in an isolated atom and the number of electrons assigned to that atom in a Lewis structure</a:t>
            </a:r>
          </a:p>
          <a:p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r>
              <a:rPr lang="en-SG" sz="2400" b="1" dirty="0" smtClean="0">
                <a:solidFill>
                  <a:srgbClr val="7030A0"/>
                </a:solidFill>
                <a:latin typeface="Arial Narrow" pitchFamily="34" charset="0"/>
              </a:rPr>
              <a:t>Example:</a:t>
            </a:r>
          </a:p>
          <a:p>
            <a:pPr>
              <a:buNone/>
            </a:pPr>
            <a:r>
              <a:rPr lang="en-US" sz="2400" b="1" dirty="0" smtClean="0">
                <a:latin typeface="Arial Narrow" pitchFamily="34" charset="0"/>
              </a:rPr>
              <a:t>    Two possible skeletal structures of formaldehyde (</a:t>
            </a:r>
            <a:r>
              <a:rPr lang="en-US" sz="2400" b="1" dirty="0" err="1" smtClean="0">
                <a:latin typeface="Arial Narrow" pitchFamily="34" charset="0"/>
              </a:rPr>
              <a:t>CH</a:t>
            </a:r>
            <a:r>
              <a:rPr lang="en-US" sz="2400" b="1" baseline="-25000" dirty="0" err="1" smtClean="0">
                <a:latin typeface="Arial Narrow" pitchFamily="34" charset="0"/>
              </a:rPr>
              <a:t>2</a:t>
            </a:r>
            <a:r>
              <a:rPr lang="en-US" sz="2400" b="1" dirty="0" err="1" smtClean="0">
                <a:latin typeface="Arial Narrow" pitchFamily="34" charset="0"/>
              </a:rPr>
              <a:t>O</a:t>
            </a:r>
            <a:r>
              <a:rPr lang="en-US" sz="2400" dirty="0" smtClean="0"/>
              <a:t>)</a:t>
            </a:r>
          </a:p>
          <a:p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endParaRPr lang="en-SG" sz="8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457200" y="-16"/>
            <a:ext cx="72390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Formal charge</a:t>
            </a:r>
            <a:endParaRPr lang="en-US" sz="4000" dirty="0"/>
          </a:p>
        </p:txBody>
      </p:sp>
      <p:grpSp>
        <p:nvGrpSpPr>
          <p:cNvPr id="16" name="Group 37"/>
          <p:cNvGrpSpPr>
            <a:grpSpLocks/>
          </p:cNvGrpSpPr>
          <p:nvPr/>
        </p:nvGrpSpPr>
        <p:grpSpPr bwMode="auto">
          <a:xfrm>
            <a:off x="406384" y="2643182"/>
            <a:ext cx="1830388" cy="1016000"/>
            <a:chOff x="180" y="2688"/>
            <a:chExt cx="1153" cy="640"/>
          </a:xfrm>
        </p:grpSpPr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180" y="2688"/>
              <a:ext cx="1152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dirty="0">
                  <a:ln>
                    <a:solidFill>
                      <a:sysClr val="windowText" lastClr="000000"/>
                    </a:solidFill>
                  </a:ln>
                  <a:solidFill>
                    <a:srgbClr val="009242"/>
                  </a:solidFill>
                  <a:latin typeface="Arial Narrow" pitchFamily="34" charset="0"/>
                </a:rPr>
                <a:t>formal charge on an atom in a Lewis structure</a:t>
              </a:r>
            </a:p>
          </p:txBody>
        </p:sp>
        <p:sp>
          <p:nvSpPr>
            <p:cNvPr id="18" name="Text Box 27"/>
            <p:cNvSpPr txBox="1">
              <a:spLocks noChangeArrowheads="1"/>
            </p:cNvSpPr>
            <p:nvPr/>
          </p:nvSpPr>
          <p:spPr bwMode="auto">
            <a:xfrm>
              <a:off x="1139" y="2957"/>
              <a:ext cx="19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ln>
                    <a:solidFill>
                      <a:sysClr val="windowText" lastClr="000000"/>
                    </a:solidFill>
                  </a:ln>
                  <a:solidFill>
                    <a:srgbClr val="009242"/>
                  </a:solidFill>
                  <a:latin typeface="Arial Narrow" pitchFamily="34" charset="0"/>
                </a:rPr>
                <a:t>=</a:t>
              </a:r>
            </a:p>
          </p:txBody>
        </p:sp>
      </p:grpSp>
      <p:grpSp>
        <p:nvGrpSpPr>
          <p:cNvPr id="19" name="Group 40"/>
          <p:cNvGrpSpPr>
            <a:grpSpLocks/>
          </p:cNvGrpSpPr>
          <p:nvPr/>
        </p:nvGrpSpPr>
        <p:grpSpPr bwMode="auto">
          <a:xfrm>
            <a:off x="5715009" y="2760655"/>
            <a:ext cx="2500313" cy="857250"/>
            <a:chOff x="4164" y="2813"/>
            <a:chExt cx="1575" cy="540"/>
          </a:xfrm>
        </p:grpSpPr>
        <p:grpSp>
          <p:nvGrpSpPr>
            <p:cNvPr id="20" name="Group 33"/>
            <p:cNvGrpSpPr>
              <a:grpSpLocks/>
            </p:cNvGrpSpPr>
            <p:nvPr/>
          </p:nvGrpSpPr>
          <p:grpSpPr bwMode="auto">
            <a:xfrm>
              <a:off x="4164" y="2813"/>
              <a:ext cx="207" cy="540"/>
              <a:chOff x="4128" y="2832"/>
              <a:chExt cx="207" cy="540"/>
            </a:xfrm>
          </p:grpSpPr>
          <p:sp>
            <p:nvSpPr>
              <p:cNvPr id="25" name="Text Box 28"/>
              <p:cNvSpPr txBox="1">
                <a:spLocks noChangeArrowheads="1"/>
              </p:cNvSpPr>
              <p:nvPr/>
            </p:nvSpPr>
            <p:spPr bwMode="auto">
              <a:xfrm>
                <a:off x="4128" y="2832"/>
                <a:ext cx="19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>
                    <a:ln>
                      <a:solidFill>
                        <a:sysClr val="windowText" lastClr="000000"/>
                      </a:solidFill>
                    </a:ln>
                    <a:solidFill>
                      <a:srgbClr val="009242"/>
                    </a:solidFill>
                    <a:latin typeface="Arial Narrow" pitchFamily="34" charset="0"/>
                  </a:rPr>
                  <a:t>1</a:t>
                </a:r>
              </a:p>
            </p:txBody>
          </p:sp>
          <p:sp>
            <p:nvSpPr>
              <p:cNvPr id="26" name="Text Box 29"/>
              <p:cNvSpPr txBox="1">
                <a:spLocks noChangeArrowheads="1"/>
              </p:cNvSpPr>
              <p:nvPr/>
            </p:nvSpPr>
            <p:spPr bwMode="auto">
              <a:xfrm>
                <a:off x="4128" y="3120"/>
                <a:ext cx="19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>
                    <a:ln>
                      <a:solidFill>
                        <a:sysClr val="windowText" lastClr="000000"/>
                      </a:solidFill>
                    </a:ln>
                    <a:solidFill>
                      <a:srgbClr val="009242"/>
                    </a:solidFill>
                    <a:latin typeface="Arial Narrow" pitchFamily="34" charset="0"/>
                  </a:rPr>
                  <a:t>2</a:t>
                </a:r>
              </a:p>
            </p:txBody>
          </p:sp>
          <p:sp>
            <p:nvSpPr>
              <p:cNvPr id="28" name="Line 30"/>
              <p:cNvSpPr>
                <a:spLocks noChangeShapeType="1"/>
              </p:cNvSpPr>
              <p:nvPr/>
            </p:nvSpPr>
            <p:spPr bwMode="auto">
              <a:xfrm>
                <a:off x="4143" y="312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n>
                    <a:solidFill>
                      <a:sysClr val="windowText" lastClr="000000"/>
                    </a:solidFill>
                  </a:ln>
                  <a:solidFill>
                    <a:srgbClr val="009242"/>
                  </a:solidFill>
                  <a:latin typeface="Arial Narrow" pitchFamily="34" charset="0"/>
                </a:endParaRPr>
              </a:p>
            </p:txBody>
          </p:sp>
        </p:grpSp>
        <p:grpSp>
          <p:nvGrpSpPr>
            <p:cNvPr id="21" name="Group 34"/>
            <p:cNvGrpSpPr>
              <a:grpSpLocks/>
            </p:cNvGrpSpPr>
            <p:nvPr/>
          </p:nvGrpSpPr>
          <p:grpSpPr bwMode="auto">
            <a:xfrm>
              <a:off x="4332" y="2833"/>
              <a:ext cx="1407" cy="446"/>
              <a:chOff x="4296" y="2853"/>
              <a:chExt cx="1407" cy="446"/>
            </a:xfrm>
          </p:grpSpPr>
          <p:sp>
            <p:nvSpPr>
              <p:cNvPr id="22" name="Text Box 26"/>
              <p:cNvSpPr txBox="1">
                <a:spLocks noChangeArrowheads="1"/>
              </p:cNvSpPr>
              <p:nvPr/>
            </p:nvSpPr>
            <p:spPr bwMode="auto">
              <a:xfrm>
                <a:off x="4443" y="2853"/>
                <a:ext cx="1152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09242"/>
                    </a:solidFill>
                    <a:latin typeface="Arial Narrow" pitchFamily="34" charset="0"/>
                  </a:rPr>
                  <a:t>total number of bonding electrons</a:t>
                </a:r>
              </a:p>
            </p:txBody>
          </p:sp>
          <p:sp>
            <p:nvSpPr>
              <p:cNvPr id="23" name="Text Box 31"/>
              <p:cNvSpPr txBox="1">
                <a:spLocks noChangeArrowheads="1"/>
              </p:cNvSpPr>
              <p:nvPr/>
            </p:nvSpPr>
            <p:spPr bwMode="auto">
              <a:xfrm>
                <a:off x="4296" y="2853"/>
                <a:ext cx="237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40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09242"/>
                    </a:solidFill>
                    <a:latin typeface="Arial Narrow" pitchFamily="34" charset="0"/>
                  </a:rPr>
                  <a:t>(</a:t>
                </a:r>
              </a:p>
            </p:txBody>
          </p:sp>
          <p:sp>
            <p:nvSpPr>
              <p:cNvPr id="24" name="Text Box 32"/>
              <p:cNvSpPr txBox="1">
                <a:spLocks noChangeArrowheads="1"/>
              </p:cNvSpPr>
              <p:nvPr/>
            </p:nvSpPr>
            <p:spPr bwMode="auto">
              <a:xfrm>
                <a:off x="5499" y="2853"/>
                <a:ext cx="204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40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09242"/>
                    </a:solidFill>
                    <a:latin typeface="Arial Narrow" pitchFamily="34" charset="0"/>
                  </a:rPr>
                  <a:t>)</a:t>
                </a:r>
              </a:p>
            </p:txBody>
          </p:sp>
        </p:grpSp>
      </p:grpSp>
      <p:grpSp>
        <p:nvGrpSpPr>
          <p:cNvPr id="29" name="Group 38"/>
          <p:cNvGrpSpPr>
            <a:grpSpLocks/>
          </p:cNvGrpSpPr>
          <p:nvPr/>
        </p:nvGrpSpPr>
        <p:grpSpPr bwMode="auto">
          <a:xfrm>
            <a:off x="2214558" y="2643182"/>
            <a:ext cx="1970088" cy="1016000"/>
            <a:chOff x="1620" y="2688"/>
            <a:chExt cx="1241" cy="640"/>
          </a:xfrm>
        </p:grpSpPr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1620" y="2688"/>
              <a:ext cx="1152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dirty="0">
                  <a:ln>
                    <a:solidFill>
                      <a:sysClr val="windowText" lastClr="000000"/>
                    </a:solidFill>
                  </a:ln>
                  <a:solidFill>
                    <a:srgbClr val="009242"/>
                  </a:solidFill>
                  <a:latin typeface="Arial Narrow" pitchFamily="34" charset="0"/>
                </a:rPr>
                <a:t>total number of valence electrons in the free atom</a:t>
              </a:r>
            </a:p>
          </p:txBody>
        </p:sp>
        <p:sp>
          <p:nvSpPr>
            <p:cNvPr id="31" name="Text Box 35"/>
            <p:cNvSpPr txBox="1">
              <a:spLocks noChangeArrowheads="1"/>
            </p:cNvSpPr>
            <p:nvPr/>
          </p:nvSpPr>
          <p:spPr bwMode="auto">
            <a:xfrm>
              <a:off x="2700" y="2918"/>
              <a:ext cx="16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ln>
                    <a:solidFill>
                      <a:sysClr val="windowText" lastClr="000000"/>
                    </a:solidFill>
                  </a:ln>
                  <a:solidFill>
                    <a:srgbClr val="009242"/>
                  </a:solidFill>
                  <a:latin typeface="Arial Narrow" pitchFamily="34" charset="0"/>
                </a:rPr>
                <a:t>-</a:t>
              </a:r>
            </a:p>
          </p:txBody>
        </p:sp>
      </p:grpSp>
      <p:grpSp>
        <p:nvGrpSpPr>
          <p:cNvPr id="32" name="Group 39"/>
          <p:cNvGrpSpPr>
            <a:grpSpLocks/>
          </p:cNvGrpSpPr>
          <p:nvPr/>
        </p:nvGrpSpPr>
        <p:grpSpPr bwMode="auto">
          <a:xfrm>
            <a:off x="4071934" y="2643182"/>
            <a:ext cx="1828800" cy="1006475"/>
            <a:chOff x="2820" y="2784"/>
            <a:chExt cx="1152" cy="634"/>
          </a:xfrm>
        </p:grpSpPr>
        <p:sp>
          <p:nvSpPr>
            <p:cNvPr id="33" name="Text Box 25"/>
            <p:cNvSpPr txBox="1">
              <a:spLocks noChangeArrowheads="1"/>
            </p:cNvSpPr>
            <p:nvPr/>
          </p:nvSpPr>
          <p:spPr bwMode="auto">
            <a:xfrm>
              <a:off x="2820" y="2784"/>
              <a:ext cx="115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dirty="0">
                  <a:ln>
                    <a:solidFill>
                      <a:sysClr val="windowText" lastClr="000000"/>
                    </a:solidFill>
                  </a:ln>
                  <a:solidFill>
                    <a:srgbClr val="009242"/>
                  </a:solidFill>
                  <a:latin typeface="Arial Narrow" pitchFamily="34" charset="0"/>
                </a:rPr>
                <a:t>total number of nonbonding electrons</a:t>
              </a: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3675" y="3009"/>
              <a:ext cx="16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ln>
                    <a:solidFill>
                      <a:sysClr val="windowText" lastClr="000000"/>
                    </a:solidFill>
                  </a:ln>
                  <a:solidFill>
                    <a:srgbClr val="009242"/>
                  </a:solidFill>
                  <a:latin typeface="Arial Narrow" pitchFamily="34" charset="0"/>
                </a:rPr>
                <a:t>-</a:t>
              </a:r>
            </a:p>
          </p:txBody>
        </p:sp>
      </p:grpSp>
      <p:sp>
        <p:nvSpPr>
          <p:cNvPr id="35" name="Text Box 41"/>
          <p:cNvSpPr txBox="1">
            <a:spLocks noChangeArrowheads="1"/>
          </p:cNvSpPr>
          <p:nvPr/>
        </p:nvSpPr>
        <p:spPr bwMode="auto">
          <a:xfrm>
            <a:off x="785786" y="5786454"/>
            <a:ext cx="7072362" cy="830997"/>
          </a:xfrm>
          <a:prstGeom prst="rect">
            <a:avLst/>
          </a:prstGeom>
          <a:noFill/>
          <a:ln w="57150" cmpd="thinThick">
            <a:solidFill>
              <a:srgbClr val="7030A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009242"/>
                </a:solidFill>
                <a:latin typeface="Arial Narrow" pitchFamily="34" charset="0"/>
              </a:rPr>
              <a:t>The sum of the formal charges of the atoms in a molecule or ion must equal the charge on the molecule or 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9242"/>
                </a:solidFill>
                <a:latin typeface="Arial Narrow" pitchFamily="34" charset="0"/>
              </a:rPr>
              <a:t>ion</a:t>
            </a:r>
            <a:endParaRPr lang="en-US" sz="2400" b="1" dirty="0">
              <a:ln>
                <a:solidFill>
                  <a:sysClr val="windowText" lastClr="000000"/>
                </a:solidFill>
              </a:ln>
              <a:solidFill>
                <a:srgbClr val="009242"/>
              </a:solidFill>
              <a:latin typeface="Arial Narrow" pitchFamily="34" charset="0"/>
            </a:endParaRPr>
          </a:p>
        </p:txBody>
      </p:sp>
      <p:grpSp>
        <p:nvGrpSpPr>
          <p:cNvPr id="36" name="Group 18"/>
          <p:cNvGrpSpPr>
            <a:grpSpLocks/>
          </p:cNvGrpSpPr>
          <p:nvPr/>
        </p:nvGrpSpPr>
        <p:grpSpPr bwMode="auto">
          <a:xfrm>
            <a:off x="1066800" y="4991118"/>
            <a:ext cx="2408238" cy="369888"/>
            <a:chOff x="528" y="912"/>
            <a:chExt cx="1517" cy="233"/>
          </a:xfrm>
        </p:grpSpPr>
        <p:sp>
          <p:nvSpPr>
            <p:cNvPr id="37" name="Text Box 4"/>
            <p:cNvSpPr txBox="1">
              <a:spLocks noChangeArrowheads="1"/>
            </p:cNvSpPr>
            <p:nvPr/>
          </p:nvSpPr>
          <p:spPr bwMode="auto">
            <a:xfrm>
              <a:off x="528" y="912"/>
              <a:ext cx="22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C00000"/>
                  </a:solidFill>
                </a:rPr>
                <a:t>H</a:t>
              </a:r>
            </a:p>
          </p:txBody>
        </p:sp>
        <p:sp>
          <p:nvSpPr>
            <p:cNvPr id="38" name="Text Box 5"/>
            <p:cNvSpPr txBox="1">
              <a:spLocks noChangeArrowheads="1"/>
            </p:cNvSpPr>
            <p:nvPr/>
          </p:nvSpPr>
          <p:spPr bwMode="auto">
            <a:xfrm>
              <a:off x="956" y="912"/>
              <a:ext cx="22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C00000"/>
                  </a:solidFill>
                </a:rPr>
                <a:t>C</a:t>
              </a:r>
            </a:p>
          </p:txBody>
        </p:sp>
        <p:sp>
          <p:nvSpPr>
            <p:cNvPr id="39" name="Text Box 6"/>
            <p:cNvSpPr txBox="1">
              <a:spLocks noChangeArrowheads="1"/>
            </p:cNvSpPr>
            <p:nvPr/>
          </p:nvSpPr>
          <p:spPr bwMode="auto">
            <a:xfrm>
              <a:off x="1385" y="912"/>
              <a:ext cx="2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C00000"/>
                  </a:solidFill>
                </a:rPr>
                <a:t>O</a:t>
              </a: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1824" y="912"/>
              <a:ext cx="22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rgbClr val="C00000"/>
                  </a:solidFill>
                </a:rPr>
                <a:t>H</a:t>
              </a:r>
            </a:p>
          </p:txBody>
        </p:sp>
        <p:sp>
          <p:nvSpPr>
            <p:cNvPr id="41" name="Line 8"/>
            <p:cNvSpPr>
              <a:spLocks noChangeShapeType="1"/>
            </p:cNvSpPr>
            <p:nvPr/>
          </p:nvSpPr>
          <p:spPr bwMode="auto">
            <a:xfrm>
              <a:off x="736" y="100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>
                <a:solidFill>
                  <a:srgbClr val="C00000"/>
                </a:solidFill>
              </a:endParaRPr>
            </a:p>
          </p:txBody>
        </p:sp>
        <p:sp>
          <p:nvSpPr>
            <p:cNvPr id="42" name="Line 9"/>
            <p:cNvSpPr>
              <a:spLocks noChangeShapeType="1"/>
            </p:cNvSpPr>
            <p:nvPr/>
          </p:nvSpPr>
          <p:spPr bwMode="auto">
            <a:xfrm>
              <a:off x="1176" y="100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>
                <a:solidFill>
                  <a:srgbClr val="C00000"/>
                </a:solidFill>
              </a:endParaRPr>
            </a:p>
          </p:txBody>
        </p:sp>
        <p:sp>
          <p:nvSpPr>
            <p:cNvPr id="43" name="Line 10"/>
            <p:cNvSpPr>
              <a:spLocks noChangeShapeType="1"/>
            </p:cNvSpPr>
            <p:nvPr/>
          </p:nvSpPr>
          <p:spPr bwMode="auto">
            <a:xfrm>
              <a:off x="1616" y="100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>
                <a:solidFill>
                  <a:srgbClr val="C00000"/>
                </a:solidFill>
              </a:endParaRPr>
            </a:p>
          </p:txBody>
        </p:sp>
      </p:grpSp>
      <p:grpSp>
        <p:nvGrpSpPr>
          <p:cNvPr id="44" name="Group 21"/>
          <p:cNvGrpSpPr>
            <a:grpSpLocks/>
          </p:cNvGrpSpPr>
          <p:nvPr/>
        </p:nvGrpSpPr>
        <p:grpSpPr bwMode="auto">
          <a:xfrm>
            <a:off x="4143372" y="4799028"/>
            <a:ext cx="1725612" cy="915988"/>
            <a:chOff x="3056" y="736"/>
            <a:chExt cx="1087" cy="577"/>
          </a:xfrm>
        </p:grpSpPr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3057" y="736"/>
              <a:ext cx="22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C00000"/>
                  </a:solidFill>
                </a:rPr>
                <a:t>H</a:t>
              </a:r>
            </a:p>
          </p:txBody>
        </p:sp>
        <p:sp>
          <p:nvSpPr>
            <p:cNvPr id="46" name="Text Box 12"/>
            <p:cNvSpPr txBox="1">
              <a:spLocks noChangeArrowheads="1"/>
            </p:cNvSpPr>
            <p:nvPr/>
          </p:nvSpPr>
          <p:spPr bwMode="auto">
            <a:xfrm>
              <a:off x="3485" y="912"/>
              <a:ext cx="22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C00000"/>
                  </a:solidFill>
                </a:rPr>
                <a:t>C</a:t>
              </a:r>
            </a:p>
          </p:txBody>
        </p:sp>
        <p:sp>
          <p:nvSpPr>
            <p:cNvPr id="47" name="Text Box 13"/>
            <p:cNvSpPr txBox="1">
              <a:spLocks noChangeArrowheads="1"/>
            </p:cNvSpPr>
            <p:nvPr/>
          </p:nvSpPr>
          <p:spPr bwMode="auto">
            <a:xfrm>
              <a:off x="3914" y="912"/>
              <a:ext cx="2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C00000"/>
                  </a:solidFill>
                </a:rPr>
                <a:t>O</a:t>
              </a:r>
            </a:p>
          </p:txBody>
        </p:sp>
        <p:sp>
          <p:nvSpPr>
            <p:cNvPr id="48" name="Text Box 14"/>
            <p:cNvSpPr txBox="1">
              <a:spLocks noChangeArrowheads="1"/>
            </p:cNvSpPr>
            <p:nvPr/>
          </p:nvSpPr>
          <p:spPr bwMode="auto">
            <a:xfrm>
              <a:off x="3056" y="1080"/>
              <a:ext cx="22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C00000"/>
                  </a:solidFill>
                </a:rPr>
                <a:t>H</a:t>
              </a:r>
            </a:p>
          </p:txBody>
        </p:sp>
        <p:sp>
          <p:nvSpPr>
            <p:cNvPr id="49" name="Line 16"/>
            <p:cNvSpPr>
              <a:spLocks noChangeShapeType="1"/>
            </p:cNvSpPr>
            <p:nvPr/>
          </p:nvSpPr>
          <p:spPr bwMode="auto">
            <a:xfrm>
              <a:off x="3705" y="100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>
                <a:solidFill>
                  <a:srgbClr val="C00000"/>
                </a:solidFill>
              </a:endParaRPr>
            </a:p>
          </p:txBody>
        </p:sp>
        <p:sp>
          <p:nvSpPr>
            <p:cNvPr id="50" name="Line 19"/>
            <p:cNvSpPr>
              <a:spLocks noChangeShapeType="1"/>
            </p:cNvSpPr>
            <p:nvPr/>
          </p:nvSpPr>
          <p:spPr bwMode="auto">
            <a:xfrm>
              <a:off x="3272" y="912"/>
              <a:ext cx="24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>
                <a:solidFill>
                  <a:srgbClr val="C00000"/>
                </a:solidFill>
              </a:endParaRPr>
            </a:p>
          </p:txBody>
        </p:sp>
        <p:sp>
          <p:nvSpPr>
            <p:cNvPr id="51" name="Line 20"/>
            <p:cNvSpPr>
              <a:spLocks noChangeShapeType="1"/>
            </p:cNvSpPr>
            <p:nvPr/>
          </p:nvSpPr>
          <p:spPr bwMode="auto">
            <a:xfrm flipV="1">
              <a:off x="3272" y="1053"/>
              <a:ext cx="24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457200" y="-16"/>
            <a:ext cx="72390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Formal charge on </a:t>
            </a:r>
            <a:r>
              <a:rPr lang="en-US" sz="4000" dirty="0" err="1" smtClean="0"/>
              <a:t>ch</a:t>
            </a:r>
            <a:r>
              <a:rPr lang="en-US" sz="4000" baseline="-25000" dirty="0" err="1" smtClean="0"/>
              <a:t>2</a:t>
            </a:r>
            <a:r>
              <a:rPr lang="en-US" sz="4000" dirty="0" err="1" smtClean="0"/>
              <a:t>o</a:t>
            </a:r>
            <a:endParaRPr lang="en-US" sz="4000" dirty="0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406384" y="1500174"/>
            <a:ext cx="1830388" cy="1016000"/>
            <a:chOff x="180" y="2688"/>
            <a:chExt cx="1153" cy="640"/>
          </a:xfrm>
        </p:grpSpPr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180" y="2688"/>
              <a:ext cx="1152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dirty="0">
                  <a:ln>
                    <a:solidFill>
                      <a:sysClr val="windowText" lastClr="000000"/>
                    </a:solidFill>
                  </a:ln>
                  <a:solidFill>
                    <a:srgbClr val="009242"/>
                  </a:solidFill>
                  <a:latin typeface="Arial Narrow" pitchFamily="34" charset="0"/>
                </a:rPr>
                <a:t>formal charge on an atom in a Lewis structure</a:t>
              </a:r>
            </a:p>
          </p:txBody>
        </p:sp>
        <p:sp>
          <p:nvSpPr>
            <p:cNvPr id="18" name="Text Box 27"/>
            <p:cNvSpPr txBox="1">
              <a:spLocks noChangeArrowheads="1"/>
            </p:cNvSpPr>
            <p:nvPr/>
          </p:nvSpPr>
          <p:spPr bwMode="auto">
            <a:xfrm>
              <a:off x="1139" y="2957"/>
              <a:ext cx="19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ln>
                    <a:solidFill>
                      <a:sysClr val="windowText" lastClr="000000"/>
                    </a:solidFill>
                  </a:ln>
                  <a:solidFill>
                    <a:srgbClr val="009242"/>
                  </a:solidFill>
                  <a:latin typeface="Arial Narrow" pitchFamily="34" charset="0"/>
                </a:rPr>
                <a:t>=</a:t>
              </a:r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5715009" y="1617647"/>
            <a:ext cx="2500313" cy="857250"/>
            <a:chOff x="4164" y="2813"/>
            <a:chExt cx="1575" cy="540"/>
          </a:xfrm>
        </p:grpSpPr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4164" y="2813"/>
              <a:ext cx="207" cy="540"/>
              <a:chOff x="4128" y="2832"/>
              <a:chExt cx="207" cy="540"/>
            </a:xfrm>
          </p:grpSpPr>
          <p:sp>
            <p:nvSpPr>
              <p:cNvPr id="25" name="Text Box 28"/>
              <p:cNvSpPr txBox="1">
                <a:spLocks noChangeArrowheads="1"/>
              </p:cNvSpPr>
              <p:nvPr/>
            </p:nvSpPr>
            <p:spPr bwMode="auto">
              <a:xfrm>
                <a:off x="4128" y="2832"/>
                <a:ext cx="19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>
                    <a:ln>
                      <a:solidFill>
                        <a:sysClr val="windowText" lastClr="000000"/>
                      </a:solidFill>
                    </a:ln>
                    <a:solidFill>
                      <a:srgbClr val="009242"/>
                    </a:solidFill>
                    <a:latin typeface="Arial Narrow" pitchFamily="34" charset="0"/>
                  </a:rPr>
                  <a:t>1</a:t>
                </a:r>
              </a:p>
            </p:txBody>
          </p:sp>
          <p:sp>
            <p:nvSpPr>
              <p:cNvPr id="26" name="Text Box 29"/>
              <p:cNvSpPr txBox="1">
                <a:spLocks noChangeArrowheads="1"/>
              </p:cNvSpPr>
              <p:nvPr/>
            </p:nvSpPr>
            <p:spPr bwMode="auto">
              <a:xfrm>
                <a:off x="4128" y="3120"/>
                <a:ext cx="19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>
                    <a:ln>
                      <a:solidFill>
                        <a:sysClr val="windowText" lastClr="000000"/>
                      </a:solidFill>
                    </a:ln>
                    <a:solidFill>
                      <a:srgbClr val="009242"/>
                    </a:solidFill>
                    <a:latin typeface="Arial Narrow" pitchFamily="34" charset="0"/>
                  </a:rPr>
                  <a:t>2</a:t>
                </a:r>
              </a:p>
            </p:txBody>
          </p:sp>
          <p:sp>
            <p:nvSpPr>
              <p:cNvPr id="28" name="Line 30"/>
              <p:cNvSpPr>
                <a:spLocks noChangeShapeType="1"/>
              </p:cNvSpPr>
              <p:nvPr/>
            </p:nvSpPr>
            <p:spPr bwMode="auto">
              <a:xfrm>
                <a:off x="4143" y="312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n>
                    <a:solidFill>
                      <a:sysClr val="windowText" lastClr="000000"/>
                    </a:solidFill>
                  </a:ln>
                  <a:solidFill>
                    <a:srgbClr val="009242"/>
                  </a:solidFill>
                  <a:latin typeface="Arial Narrow" pitchFamily="34" charset="0"/>
                </a:endParaRPr>
              </a:p>
            </p:txBody>
          </p:sp>
        </p:grpSp>
        <p:grpSp>
          <p:nvGrpSpPr>
            <p:cNvPr id="5" name="Group 34"/>
            <p:cNvGrpSpPr>
              <a:grpSpLocks/>
            </p:cNvGrpSpPr>
            <p:nvPr/>
          </p:nvGrpSpPr>
          <p:grpSpPr bwMode="auto">
            <a:xfrm>
              <a:off x="4332" y="2833"/>
              <a:ext cx="1407" cy="446"/>
              <a:chOff x="4296" y="2853"/>
              <a:chExt cx="1407" cy="446"/>
            </a:xfrm>
          </p:grpSpPr>
          <p:sp>
            <p:nvSpPr>
              <p:cNvPr id="22" name="Text Box 26"/>
              <p:cNvSpPr txBox="1">
                <a:spLocks noChangeArrowheads="1"/>
              </p:cNvSpPr>
              <p:nvPr/>
            </p:nvSpPr>
            <p:spPr bwMode="auto">
              <a:xfrm>
                <a:off x="4443" y="2853"/>
                <a:ext cx="1152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0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09242"/>
                    </a:solidFill>
                    <a:latin typeface="Arial Narrow" pitchFamily="34" charset="0"/>
                  </a:rPr>
                  <a:t>total number of bonding electrons</a:t>
                </a:r>
              </a:p>
            </p:txBody>
          </p:sp>
          <p:sp>
            <p:nvSpPr>
              <p:cNvPr id="23" name="Text Box 31"/>
              <p:cNvSpPr txBox="1">
                <a:spLocks noChangeArrowheads="1"/>
              </p:cNvSpPr>
              <p:nvPr/>
            </p:nvSpPr>
            <p:spPr bwMode="auto">
              <a:xfrm>
                <a:off x="4296" y="2853"/>
                <a:ext cx="237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40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09242"/>
                    </a:solidFill>
                    <a:latin typeface="Arial Narrow" pitchFamily="34" charset="0"/>
                  </a:rPr>
                  <a:t>(</a:t>
                </a:r>
              </a:p>
            </p:txBody>
          </p:sp>
          <p:sp>
            <p:nvSpPr>
              <p:cNvPr id="24" name="Text Box 32"/>
              <p:cNvSpPr txBox="1">
                <a:spLocks noChangeArrowheads="1"/>
              </p:cNvSpPr>
              <p:nvPr/>
            </p:nvSpPr>
            <p:spPr bwMode="auto">
              <a:xfrm>
                <a:off x="5499" y="2853"/>
                <a:ext cx="204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40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09242"/>
                    </a:solidFill>
                    <a:latin typeface="Arial Narrow" pitchFamily="34" charset="0"/>
                  </a:rPr>
                  <a:t>)</a:t>
                </a:r>
              </a:p>
            </p:txBody>
          </p:sp>
        </p:grp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2214558" y="1500174"/>
            <a:ext cx="1970088" cy="1016000"/>
            <a:chOff x="1620" y="2688"/>
            <a:chExt cx="1241" cy="640"/>
          </a:xfrm>
        </p:grpSpPr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1620" y="2688"/>
              <a:ext cx="1152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dirty="0">
                  <a:ln>
                    <a:solidFill>
                      <a:sysClr val="windowText" lastClr="000000"/>
                    </a:solidFill>
                  </a:ln>
                  <a:solidFill>
                    <a:srgbClr val="009242"/>
                  </a:solidFill>
                  <a:latin typeface="Arial Narrow" pitchFamily="34" charset="0"/>
                </a:rPr>
                <a:t>total number of valence electrons in the free atom</a:t>
              </a:r>
            </a:p>
          </p:txBody>
        </p:sp>
        <p:sp>
          <p:nvSpPr>
            <p:cNvPr id="31" name="Text Box 35"/>
            <p:cNvSpPr txBox="1">
              <a:spLocks noChangeArrowheads="1"/>
            </p:cNvSpPr>
            <p:nvPr/>
          </p:nvSpPr>
          <p:spPr bwMode="auto">
            <a:xfrm>
              <a:off x="2700" y="2918"/>
              <a:ext cx="16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ln>
                    <a:solidFill>
                      <a:sysClr val="windowText" lastClr="000000"/>
                    </a:solidFill>
                  </a:ln>
                  <a:solidFill>
                    <a:srgbClr val="009242"/>
                  </a:solidFill>
                  <a:latin typeface="Arial Narrow" pitchFamily="34" charset="0"/>
                </a:rPr>
                <a:t>-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4071934" y="1500174"/>
            <a:ext cx="1828800" cy="1006475"/>
            <a:chOff x="2820" y="2784"/>
            <a:chExt cx="1152" cy="634"/>
          </a:xfrm>
        </p:grpSpPr>
        <p:sp>
          <p:nvSpPr>
            <p:cNvPr id="33" name="Text Box 25"/>
            <p:cNvSpPr txBox="1">
              <a:spLocks noChangeArrowheads="1"/>
            </p:cNvSpPr>
            <p:nvPr/>
          </p:nvSpPr>
          <p:spPr bwMode="auto">
            <a:xfrm>
              <a:off x="2820" y="2784"/>
              <a:ext cx="115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dirty="0">
                  <a:ln>
                    <a:solidFill>
                      <a:sysClr val="windowText" lastClr="000000"/>
                    </a:solidFill>
                  </a:ln>
                  <a:solidFill>
                    <a:srgbClr val="009242"/>
                  </a:solidFill>
                  <a:latin typeface="Arial Narrow" pitchFamily="34" charset="0"/>
                </a:rPr>
                <a:t>total number of nonbonding electrons</a:t>
              </a: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3675" y="3009"/>
              <a:ext cx="16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ln>
                    <a:solidFill>
                      <a:sysClr val="windowText" lastClr="000000"/>
                    </a:solidFill>
                  </a:ln>
                  <a:solidFill>
                    <a:srgbClr val="009242"/>
                  </a:solidFill>
                  <a:latin typeface="Arial Narrow" pitchFamily="34" charset="0"/>
                </a:rPr>
                <a:t>-</a:t>
              </a:r>
            </a:p>
          </p:txBody>
        </p:sp>
      </p:grpSp>
      <p:grpSp>
        <p:nvGrpSpPr>
          <p:cNvPr id="52" name="Group 34"/>
          <p:cNvGrpSpPr>
            <a:grpSpLocks/>
          </p:cNvGrpSpPr>
          <p:nvPr/>
        </p:nvGrpSpPr>
        <p:grpSpPr bwMode="auto">
          <a:xfrm>
            <a:off x="315981" y="3208332"/>
            <a:ext cx="2408238" cy="369888"/>
            <a:chOff x="2104" y="192"/>
            <a:chExt cx="1517" cy="233"/>
          </a:xfrm>
        </p:grpSpPr>
        <p:sp>
          <p:nvSpPr>
            <p:cNvPr id="53" name="Text Box 3"/>
            <p:cNvSpPr txBox="1">
              <a:spLocks noChangeArrowheads="1"/>
            </p:cNvSpPr>
            <p:nvPr/>
          </p:nvSpPr>
          <p:spPr bwMode="auto">
            <a:xfrm>
              <a:off x="2104" y="192"/>
              <a:ext cx="22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b="1"/>
                <a:t>H</a:t>
              </a:r>
            </a:p>
          </p:txBody>
        </p:sp>
        <p:sp>
          <p:nvSpPr>
            <p:cNvPr id="54" name="Text Box 4"/>
            <p:cNvSpPr txBox="1">
              <a:spLocks noChangeArrowheads="1"/>
            </p:cNvSpPr>
            <p:nvPr/>
          </p:nvSpPr>
          <p:spPr bwMode="auto">
            <a:xfrm>
              <a:off x="2532" y="192"/>
              <a:ext cx="22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b="1"/>
                <a:t>C</a:t>
              </a:r>
            </a:p>
          </p:txBody>
        </p:sp>
        <p:sp>
          <p:nvSpPr>
            <p:cNvPr id="55" name="Text Box 5"/>
            <p:cNvSpPr txBox="1">
              <a:spLocks noChangeArrowheads="1"/>
            </p:cNvSpPr>
            <p:nvPr/>
          </p:nvSpPr>
          <p:spPr bwMode="auto">
            <a:xfrm>
              <a:off x="2961" y="192"/>
              <a:ext cx="2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b="1"/>
                <a:t>O</a:t>
              </a:r>
            </a:p>
          </p:txBody>
        </p:sp>
        <p:sp>
          <p:nvSpPr>
            <p:cNvPr id="56" name="Text Box 6"/>
            <p:cNvSpPr txBox="1">
              <a:spLocks noChangeArrowheads="1"/>
            </p:cNvSpPr>
            <p:nvPr/>
          </p:nvSpPr>
          <p:spPr bwMode="auto">
            <a:xfrm>
              <a:off x="3400" y="192"/>
              <a:ext cx="22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b="1"/>
                <a:t>H</a:t>
              </a:r>
            </a:p>
          </p:txBody>
        </p:sp>
        <p:sp>
          <p:nvSpPr>
            <p:cNvPr id="57" name="Line 7"/>
            <p:cNvSpPr>
              <a:spLocks noChangeShapeType="1"/>
            </p:cNvSpPr>
            <p:nvPr/>
          </p:nvSpPr>
          <p:spPr bwMode="auto">
            <a:xfrm>
              <a:off x="2312" y="33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58" name="Line 9"/>
            <p:cNvSpPr>
              <a:spLocks noChangeShapeType="1"/>
            </p:cNvSpPr>
            <p:nvPr/>
          </p:nvSpPr>
          <p:spPr bwMode="auto">
            <a:xfrm>
              <a:off x="3192" y="33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grpSp>
          <p:nvGrpSpPr>
            <p:cNvPr id="59" name="Group 21"/>
            <p:cNvGrpSpPr>
              <a:grpSpLocks/>
            </p:cNvGrpSpPr>
            <p:nvPr/>
          </p:nvGrpSpPr>
          <p:grpSpPr bwMode="auto">
            <a:xfrm rot="5400000">
              <a:off x="2632" y="144"/>
              <a:ext cx="48" cy="144"/>
              <a:chOff x="1440" y="2400"/>
              <a:chExt cx="48" cy="144"/>
            </a:xfrm>
          </p:grpSpPr>
          <p:sp>
            <p:nvSpPr>
              <p:cNvPr id="67" name="Oval 22"/>
              <p:cNvSpPr>
                <a:spLocks noChangeArrowheads="1"/>
              </p:cNvSpPr>
              <p:nvPr/>
            </p:nvSpPr>
            <p:spPr bwMode="auto">
              <a:xfrm>
                <a:off x="1440" y="24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1"/>
              </a:p>
            </p:txBody>
          </p:sp>
          <p:sp>
            <p:nvSpPr>
              <p:cNvPr id="68" name="Oval 23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1"/>
              </a:p>
            </p:txBody>
          </p:sp>
        </p:grpSp>
        <p:grpSp>
          <p:nvGrpSpPr>
            <p:cNvPr id="61" name="Group 27"/>
            <p:cNvGrpSpPr>
              <a:grpSpLocks/>
            </p:cNvGrpSpPr>
            <p:nvPr/>
          </p:nvGrpSpPr>
          <p:grpSpPr bwMode="auto">
            <a:xfrm rot="5400000">
              <a:off x="3064" y="144"/>
              <a:ext cx="48" cy="144"/>
              <a:chOff x="1440" y="2400"/>
              <a:chExt cx="48" cy="144"/>
            </a:xfrm>
          </p:grpSpPr>
          <p:sp>
            <p:nvSpPr>
              <p:cNvPr id="65" name="Oval 28"/>
              <p:cNvSpPr>
                <a:spLocks noChangeArrowheads="1"/>
              </p:cNvSpPr>
              <p:nvPr/>
            </p:nvSpPr>
            <p:spPr bwMode="auto">
              <a:xfrm>
                <a:off x="1440" y="24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1"/>
              </a:p>
            </p:txBody>
          </p:sp>
          <p:sp>
            <p:nvSpPr>
              <p:cNvPr id="66" name="Oval 29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1"/>
              </a:p>
            </p:txBody>
          </p:sp>
        </p:grpSp>
        <p:grpSp>
          <p:nvGrpSpPr>
            <p:cNvPr id="62" name="Group 33"/>
            <p:cNvGrpSpPr>
              <a:grpSpLocks/>
            </p:cNvGrpSpPr>
            <p:nvPr/>
          </p:nvGrpSpPr>
          <p:grpSpPr bwMode="auto">
            <a:xfrm>
              <a:off x="2752" y="312"/>
              <a:ext cx="240" cy="48"/>
              <a:chOff x="2752" y="336"/>
              <a:chExt cx="240" cy="48"/>
            </a:xfrm>
          </p:grpSpPr>
          <p:sp>
            <p:nvSpPr>
              <p:cNvPr id="63" name="Line 8"/>
              <p:cNvSpPr>
                <a:spLocks noChangeShapeType="1"/>
              </p:cNvSpPr>
              <p:nvPr/>
            </p:nvSpPr>
            <p:spPr bwMode="auto">
              <a:xfrm>
                <a:off x="2752" y="33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64" name="Line 32"/>
              <p:cNvSpPr>
                <a:spLocks noChangeShapeType="1"/>
              </p:cNvSpPr>
              <p:nvPr/>
            </p:nvSpPr>
            <p:spPr bwMode="auto">
              <a:xfrm>
                <a:off x="2752" y="38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</p:grpSp>
      <p:grpSp>
        <p:nvGrpSpPr>
          <p:cNvPr id="69" name="Group 49"/>
          <p:cNvGrpSpPr>
            <a:grpSpLocks/>
          </p:cNvGrpSpPr>
          <p:nvPr/>
        </p:nvGrpSpPr>
        <p:grpSpPr bwMode="auto">
          <a:xfrm>
            <a:off x="2641690" y="2643182"/>
            <a:ext cx="1447801" cy="1428749"/>
            <a:chOff x="2328" y="247"/>
            <a:chExt cx="912" cy="900"/>
          </a:xfrm>
        </p:grpSpPr>
        <p:sp>
          <p:nvSpPr>
            <p:cNvPr id="70" name="Text Box 35"/>
            <p:cNvSpPr txBox="1">
              <a:spLocks noChangeArrowheads="1"/>
            </p:cNvSpPr>
            <p:nvPr/>
          </p:nvSpPr>
          <p:spPr bwMode="auto">
            <a:xfrm>
              <a:off x="2574" y="247"/>
              <a:ext cx="61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200" b="1">
                  <a:latin typeface="Arial Narrow" pitchFamily="34" charset="0"/>
                </a:rPr>
                <a:t>C – 4 e</a:t>
              </a:r>
              <a:r>
                <a:rPr lang="en-US" sz="2200" b="1" baseline="30000">
                  <a:latin typeface="Arial Narrow" pitchFamily="34" charset="0"/>
                </a:rPr>
                <a:t>-</a:t>
              </a:r>
              <a:endParaRPr lang="en-US" sz="2200" b="1">
                <a:latin typeface="Arial Narrow" pitchFamily="34" charset="0"/>
              </a:endParaRPr>
            </a:p>
          </p:txBody>
        </p:sp>
        <p:sp>
          <p:nvSpPr>
            <p:cNvPr id="71" name="Text Box 36"/>
            <p:cNvSpPr txBox="1">
              <a:spLocks noChangeArrowheads="1"/>
            </p:cNvSpPr>
            <p:nvPr/>
          </p:nvSpPr>
          <p:spPr bwMode="auto">
            <a:xfrm>
              <a:off x="2576" y="439"/>
              <a:ext cx="62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200" b="1">
                  <a:latin typeface="Arial Narrow" pitchFamily="34" charset="0"/>
                </a:rPr>
                <a:t>O – 6 e</a:t>
              </a:r>
              <a:r>
                <a:rPr lang="en-US" sz="2200" b="1" baseline="30000">
                  <a:latin typeface="Arial Narrow" pitchFamily="34" charset="0"/>
                </a:rPr>
                <a:t>-</a:t>
              </a:r>
              <a:endParaRPr lang="en-US" sz="2200" b="1">
                <a:latin typeface="Arial Narrow" pitchFamily="34" charset="0"/>
              </a:endParaRPr>
            </a:p>
          </p:txBody>
        </p:sp>
        <p:grpSp>
          <p:nvGrpSpPr>
            <p:cNvPr id="72" name="Group 41"/>
            <p:cNvGrpSpPr>
              <a:grpSpLocks/>
            </p:cNvGrpSpPr>
            <p:nvPr/>
          </p:nvGrpSpPr>
          <p:grpSpPr bwMode="auto">
            <a:xfrm>
              <a:off x="2328" y="646"/>
              <a:ext cx="912" cy="276"/>
              <a:chOff x="2000" y="646"/>
              <a:chExt cx="912" cy="276"/>
            </a:xfrm>
          </p:grpSpPr>
          <p:sp>
            <p:nvSpPr>
              <p:cNvPr id="74" name="Text Box 37"/>
              <p:cNvSpPr txBox="1">
                <a:spLocks noChangeArrowheads="1"/>
              </p:cNvSpPr>
              <p:nvPr/>
            </p:nvSpPr>
            <p:spPr bwMode="auto">
              <a:xfrm>
                <a:off x="2012" y="646"/>
                <a:ext cx="860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200" b="1" dirty="0" err="1">
                    <a:latin typeface="Arial Narrow" pitchFamily="34" charset="0"/>
                  </a:rPr>
                  <a:t>2H</a:t>
                </a:r>
                <a:r>
                  <a:rPr lang="en-US" sz="2200" b="1" dirty="0">
                    <a:latin typeface="Arial Narrow" pitchFamily="34" charset="0"/>
                  </a:rPr>
                  <a:t> – </a:t>
                </a:r>
                <a:r>
                  <a:rPr lang="en-US" sz="2200" b="1" dirty="0" err="1">
                    <a:latin typeface="Arial Narrow" pitchFamily="34" charset="0"/>
                  </a:rPr>
                  <a:t>2x1</a:t>
                </a:r>
                <a:r>
                  <a:rPr lang="en-US" sz="2200" b="1" dirty="0">
                    <a:latin typeface="Arial Narrow" pitchFamily="34" charset="0"/>
                  </a:rPr>
                  <a:t> e</a:t>
                </a:r>
                <a:r>
                  <a:rPr lang="en-US" sz="2200" b="1" baseline="30000" dirty="0">
                    <a:latin typeface="Arial Narrow" pitchFamily="34" charset="0"/>
                  </a:rPr>
                  <a:t>-</a:t>
                </a:r>
                <a:endParaRPr lang="en-US" sz="2200" b="1" dirty="0">
                  <a:latin typeface="Arial Narrow" pitchFamily="34" charset="0"/>
                </a:endParaRPr>
              </a:p>
            </p:txBody>
          </p:sp>
          <p:sp>
            <p:nvSpPr>
              <p:cNvPr id="75" name="Line 39"/>
              <p:cNvSpPr>
                <a:spLocks noChangeShapeType="1"/>
              </p:cNvSpPr>
              <p:nvPr/>
            </p:nvSpPr>
            <p:spPr bwMode="auto">
              <a:xfrm>
                <a:off x="2000" y="92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200" b="1">
                  <a:latin typeface="Arial Narrow" pitchFamily="34" charset="0"/>
                </a:endParaRPr>
              </a:p>
            </p:txBody>
          </p:sp>
        </p:grpSp>
        <p:sp>
          <p:nvSpPr>
            <p:cNvPr id="73" name="Text Box 40"/>
            <p:cNvSpPr txBox="1">
              <a:spLocks noChangeArrowheads="1"/>
            </p:cNvSpPr>
            <p:nvPr/>
          </p:nvSpPr>
          <p:spPr bwMode="auto">
            <a:xfrm>
              <a:off x="2750" y="876"/>
              <a:ext cx="47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200" b="1" dirty="0">
                  <a:solidFill>
                    <a:srgbClr val="7030A0"/>
                  </a:solidFill>
                  <a:latin typeface="Arial Narrow" pitchFamily="34" charset="0"/>
                </a:rPr>
                <a:t>12  e</a:t>
              </a:r>
              <a:r>
                <a:rPr lang="en-US" sz="2200" b="1" baseline="30000" dirty="0">
                  <a:solidFill>
                    <a:srgbClr val="7030A0"/>
                  </a:solidFill>
                  <a:latin typeface="Arial Narrow" pitchFamily="34" charset="0"/>
                </a:rPr>
                <a:t>-</a:t>
              </a:r>
              <a:endParaRPr lang="en-US" sz="2200" b="1" dirty="0">
                <a:solidFill>
                  <a:srgbClr val="7030A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76" name="Group 42"/>
          <p:cNvGrpSpPr>
            <a:grpSpLocks/>
          </p:cNvGrpSpPr>
          <p:nvPr/>
        </p:nvGrpSpPr>
        <p:grpSpPr bwMode="auto">
          <a:xfrm>
            <a:off x="1092243" y="4143380"/>
            <a:ext cx="3089275" cy="1414463"/>
            <a:chOff x="2400" y="3024"/>
            <a:chExt cx="1946" cy="891"/>
          </a:xfrm>
        </p:grpSpPr>
        <p:sp>
          <p:nvSpPr>
            <p:cNvPr id="77" name="Text Box 43"/>
            <p:cNvSpPr txBox="1">
              <a:spLocks noChangeArrowheads="1"/>
            </p:cNvSpPr>
            <p:nvPr/>
          </p:nvSpPr>
          <p:spPr bwMode="auto">
            <a:xfrm>
              <a:off x="2400" y="3024"/>
              <a:ext cx="192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200" b="1">
                  <a:latin typeface="Arial Narrow" pitchFamily="34" charset="0"/>
                </a:rPr>
                <a:t>2 single bonds (2x2) =   4</a:t>
              </a:r>
            </a:p>
          </p:txBody>
        </p:sp>
        <p:sp>
          <p:nvSpPr>
            <p:cNvPr id="78" name="Text Box 44"/>
            <p:cNvSpPr txBox="1">
              <a:spLocks noChangeArrowheads="1"/>
            </p:cNvSpPr>
            <p:nvPr/>
          </p:nvSpPr>
          <p:spPr bwMode="auto">
            <a:xfrm>
              <a:off x="2810" y="3224"/>
              <a:ext cx="153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200" b="1" dirty="0">
                  <a:latin typeface="Arial Narrow" pitchFamily="34" charset="0"/>
                </a:rPr>
                <a:t>1 double bond =   4</a:t>
              </a:r>
            </a:p>
          </p:txBody>
        </p:sp>
        <p:grpSp>
          <p:nvGrpSpPr>
            <p:cNvPr id="79" name="Group 45"/>
            <p:cNvGrpSpPr>
              <a:grpSpLocks/>
            </p:cNvGrpSpPr>
            <p:nvPr/>
          </p:nvGrpSpPr>
          <p:grpSpPr bwMode="auto">
            <a:xfrm>
              <a:off x="2448" y="3423"/>
              <a:ext cx="1824" cy="271"/>
              <a:chOff x="2448" y="3398"/>
              <a:chExt cx="1824" cy="271"/>
            </a:xfrm>
          </p:grpSpPr>
          <p:sp>
            <p:nvSpPr>
              <p:cNvPr id="81" name="Text Box 46"/>
              <p:cNvSpPr txBox="1">
                <a:spLocks noChangeArrowheads="1"/>
              </p:cNvSpPr>
              <p:nvPr/>
            </p:nvSpPr>
            <p:spPr bwMode="auto">
              <a:xfrm>
                <a:off x="2608" y="3398"/>
                <a:ext cx="1631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200" b="1">
                    <a:latin typeface="Arial Narrow" pitchFamily="34" charset="0"/>
                  </a:rPr>
                  <a:t>2 lone pairs (2x2) =   4</a:t>
                </a:r>
              </a:p>
            </p:txBody>
          </p:sp>
          <p:sp>
            <p:nvSpPr>
              <p:cNvPr id="82" name="Line 47"/>
              <p:cNvSpPr>
                <a:spLocks noChangeShapeType="1"/>
              </p:cNvSpPr>
              <p:nvPr/>
            </p:nvSpPr>
            <p:spPr bwMode="auto">
              <a:xfrm>
                <a:off x="2448" y="3665"/>
                <a:ext cx="18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200" b="1">
                  <a:latin typeface="Arial Narrow" pitchFamily="34" charset="0"/>
                </a:endParaRPr>
              </a:p>
            </p:txBody>
          </p:sp>
        </p:grpSp>
        <p:sp>
          <p:nvSpPr>
            <p:cNvPr id="80" name="Text Box 48"/>
            <p:cNvSpPr txBox="1">
              <a:spLocks noChangeArrowheads="1"/>
            </p:cNvSpPr>
            <p:nvPr/>
          </p:nvSpPr>
          <p:spPr bwMode="auto">
            <a:xfrm>
              <a:off x="3489" y="3644"/>
              <a:ext cx="78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200" b="1" dirty="0">
                  <a:solidFill>
                    <a:srgbClr val="7030A0"/>
                  </a:solidFill>
                  <a:latin typeface="Arial Narrow" pitchFamily="34" charset="0"/>
                </a:rPr>
                <a:t>Total = 12</a:t>
              </a:r>
            </a:p>
          </p:txBody>
        </p:sp>
      </p:grpSp>
      <p:sp>
        <p:nvSpPr>
          <p:cNvPr id="83" name="Text Box 96"/>
          <p:cNvSpPr txBox="1">
            <a:spLocks noChangeArrowheads="1"/>
          </p:cNvSpPr>
          <p:nvPr/>
        </p:nvSpPr>
        <p:spPr bwMode="auto">
          <a:xfrm>
            <a:off x="933516" y="2773916"/>
            <a:ext cx="389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1"/>
              <a:t>-1</a:t>
            </a:r>
          </a:p>
        </p:txBody>
      </p:sp>
      <p:sp>
        <p:nvSpPr>
          <p:cNvPr id="84" name="Text Box 97"/>
          <p:cNvSpPr txBox="1">
            <a:spLocks noChangeArrowheads="1"/>
          </p:cNvSpPr>
          <p:nvPr/>
        </p:nvSpPr>
        <p:spPr bwMode="auto">
          <a:xfrm>
            <a:off x="1619316" y="2773916"/>
            <a:ext cx="4475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1"/>
              <a:t>+1</a:t>
            </a:r>
          </a:p>
        </p:txBody>
      </p:sp>
      <p:sp>
        <p:nvSpPr>
          <p:cNvPr id="85" name="Oval 103"/>
          <p:cNvSpPr>
            <a:spLocks noChangeArrowheads="1"/>
          </p:cNvSpPr>
          <p:nvPr/>
        </p:nvSpPr>
        <p:spPr bwMode="auto">
          <a:xfrm>
            <a:off x="949391" y="3132132"/>
            <a:ext cx="457200" cy="228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b="1"/>
          </a:p>
        </p:txBody>
      </p:sp>
      <p:grpSp>
        <p:nvGrpSpPr>
          <p:cNvPr id="86" name="Group 106"/>
          <p:cNvGrpSpPr>
            <a:grpSpLocks/>
          </p:cNvGrpSpPr>
          <p:nvPr/>
        </p:nvGrpSpPr>
        <p:grpSpPr bwMode="auto">
          <a:xfrm>
            <a:off x="606491" y="3284532"/>
            <a:ext cx="1143000" cy="304800"/>
            <a:chOff x="504" y="528"/>
            <a:chExt cx="720" cy="192"/>
          </a:xfrm>
        </p:grpSpPr>
        <p:sp>
          <p:nvSpPr>
            <p:cNvPr id="87" name="Oval 104"/>
            <p:cNvSpPr>
              <a:spLocks noChangeArrowheads="1"/>
            </p:cNvSpPr>
            <p:nvPr/>
          </p:nvSpPr>
          <p:spPr bwMode="auto">
            <a:xfrm>
              <a:off x="504" y="528"/>
              <a:ext cx="288" cy="19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b="1"/>
            </a:p>
          </p:txBody>
        </p:sp>
        <p:sp>
          <p:nvSpPr>
            <p:cNvPr id="88" name="Oval 105"/>
            <p:cNvSpPr>
              <a:spLocks noChangeArrowheads="1"/>
            </p:cNvSpPr>
            <p:nvPr/>
          </p:nvSpPr>
          <p:spPr bwMode="auto">
            <a:xfrm>
              <a:off x="936" y="528"/>
              <a:ext cx="288" cy="19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b="1"/>
            </a:p>
          </p:txBody>
        </p:sp>
      </p:grpSp>
      <p:sp>
        <p:nvSpPr>
          <p:cNvPr id="89" name="Oval 107"/>
          <p:cNvSpPr>
            <a:spLocks noChangeArrowheads="1"/>
          </p:cNvSpPr>
          <p:nvPr/>
        </p:nvSpPr>
        <p:spPr bwMode="auto">
          <a:xfrm>
            <a:off x="1635191" y="3132132"/>
            <a:ext cx="457200" cy="228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b="1"/>
          </a:p>
        </p:txBody>
      </p:sp>
      <p:grpSp>
        <p:nvGrpSpPr>
          <p:cNvPr id="90" name="Group 108"/>
          <p:cNvGrpSpPr>
            <a:grpSpLocks/>
          </p:cNvGrpSpPr>
          <p:nvPr/>
        </p:nvGrpSpPr>
        <p:grpSpPr bwMode="auto">
          <a:xfrm>
            <a:off x="1292291" y="3284532"/>
            <a:ext cx="1143000" cy="304800"/>
            <a:chOff x="504" y="528"/>
            <a:chExt cx="720" cy="192"/>
          </a:xfrm>
        </p:grpSpPr>
        <p:sp>
          <p:nvSpPr>
            <p:cNvPr id="91" name="Oval 109"/>
            <p:cNvSpPr>
              <a:spLocks noChangeArrowheads="1"/>
            </p:cNvSpPr>
            <p:nvPr/>
          </p:nvSpPr>
          <p:spPr bwMode="auto">
            <a:xfrm>
              <a:off x="504" y="528"/>
              <a:ext cx="288" cy="19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b="1"/>
            </a:p>
          </p:txBody>
        </p:sp>
        <p:sp>
          <p:nvSpPr>
            <p:cNvPr id="92" name="Oval 110"/>
            <p:cNvSpPr>
              <a:spLocks noChangeArrowheads="1"/>
            </p:cNvSpPr>
            <p:nvPr/>
          </p:nvSpPr>
          <p:spPr bwMode="auto">
            <a:xfrm>
              <a:off x="936" y="528"/>
              <a:ext cx="288" cy="19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b="1"/>
            </a:p>
          </p:txBody>
        </p:sp>
      </p:grpSp>
      <p:sp>
        <p:nvSpPr>
          <p:cNvPr id="93" name="Text Box 69"/>
          <p:cNvSpPr txBox="1">
            <a:spLocks noChangeArrowheads="1"/>
          </p:cNvSpPr>
          <p:nvPr/>
        </p:nvSpPr>
        <p:spPr bwMode="auto">
          <a:xfrm>
            <a:off x="-32" y="5715016"/>
            <a:ext cx="4551327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b="1" dirty="0" smtClean="0">
                <a:latin typeface="Arial Narrow" pitchFamily="34" charset="0"/>
              </a:rPr>
              <a:t> formal </a:t>
            </a:r>
            <a:r>
              <a:rPr lang="en-US" sz="2200" b="1" dirty="0">
                <a:latin typeface="Arial Narrow" pitchFamily="34" charset="0"/>
              </a:rPr>
              <a:t>charge on </a:t>
            </a:r>
            <a:r>
              <a:rPr lang="en-US" sz="2200" b="1" dirty="0" smtClean="0">
                <a:latin typeface="Arial Narrow" pitchFamily="34" charset="0"/>
              </a:rPr>
              <a:t>C = 4-2- ½ x 6 = -1 </a:t>
            </a:r>
          </a:p>
          <a:p>
            <a:pPr>
              <a:spcBef>
                <a:spcPct val="50000"/>
              </a:spcBef>
            </a:pPr>
            <a:endParaRPr lang="en-US" sz="2200" b="1" dirty="0">
              <a:latin typeface="Arial Narrow" pitchFamily="34" charset="0"/>
            </a:endParaRPr>
          </a:p>
        </p:txBody>
      </p:sp>
      <p:sp>
        <p:nvSpPr>
          <p:cNvPr id="97" name="Text Box 73"/>
          <p:cNvSpPr txBox="1">
            <a:spLocks noChangeArrowheads="1"/>
          </p:cNvSpPr>
          <p:nvPr/>
        </p:nvSpPr>
        <p:spPr bwMode="auto">
          <a:xfrm>
            <a:off x="50702" y="6188099"/>
            <a:ext cx="428628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b="1" dirty="0">
                <a:latin typeface="Arial Narrow" pitchFamily="34" charset="0"/>
              </a:rPr>
              <a:t>formal charge on </a:t>
            </a:r>
            <a:r>
              <a:rPr lang="en-US" sz="2200" b="1" dirty="0" smtClean="0">
                <a:latin typeface="Arial Narrow" pitchFamily="34" charset="0"/>
              </a:rPr>
              <a:t>O = 6-2- ½ x 6 = +1 </a:t>
            </a:r>
          </a:p>
          <a:p>
            <a:pPr>
              <a:spcBef>
                <a:spcPct val="50000"/>
              </a:spcBef>
            </a:pPr>
            <a:endParaRPr lang="en-US" sz="2200" b="1" dirty="0">
              <a:latin typeface="Arial Narrow" pitchFamily="34" charset="0"/>
            </a:endParaRPr>
          </a:p>
        </p:txBody>
      </p:sp>
      <p:grpSp>
        <p:nvGrpSpPr>
          <p:cNvPr id="181" name="Group 12"/>
          <p:cNvGrpSpPr>
            <a:grpSpLocks/>
          </p:cNvGrpSpPr>
          <p:nvPr/>
        </p:nvGrpSpPr>
        <p:grpSpPr bwMode="auto">
          <a:xfrm>
            <a:off x="6553224" y="2643182"/>
            <a:ext cx="1447800" cy="1384299"/>
            <a:chOff x="2328" y="247"/>
            <a:chExt cx="912" cy="872"/>
          </a:xfrm>
        </p:grpSpPr>
        <p:sp>
          <p:nvSpPr>
            <p:cNvPr id="182" name="Text Box 13"/>
            <p:cNvSpPr txBox="1">
              <a:spLocks noChangeArrowheads="1"/>
            </p:cNvSpPr>
            <p:nvPr/>
          </p:nvSpPr>
          <p:spPr bwMode="auto">
            <a:xfrm>
              <a:off x="2574" y="247"/>
              <a:ext cx="61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200" b="1">
                  <a:latin typeface="Arial Narrow" pitchFamily="34" charset="0"/>
                </a:rPr>
                <a:t>C – 4 e</a:t>
              </a:r>
              <a:r>
                <a:rPr lang="en-US" sz="2200" b="1" baseline="30000">
                  <a:latin typeface="Arial Narrow" pitchFamily="34" charset="0"/>
                </a:rPr>
                <a:t>-</a:t>
              </a:r>
              <a:endParaRPr lang="en-US" sz="2200" b="1">
                <a:latin typeface="Arial Narrow" pitchFamily="34" charset="0"/>
              </a:endParaRPr>
            </a:p>
          </p:txBody>
        </p:sp>
        <p:sp>
          <p:nvSpPr>
            <p:cNvPr id="183" name="Text Box 14"/>
            <p:cNvSpPr txBox="1">
              <a:spLocks noChangeArrowheads="1"/>
            </p:cNvSpPr>
            <p:nvPr/>
          </p:nvSpPr>
          <p:spPr bwMode="auto">
            <a:xfrm>
              <a:off x="2576" y="439"/>
              <a:ext cx="62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200" b="1">
                  <a:latin typeface="Arial Narrow" pitchFamily="34" charset="0"/>
                </a:rPr>
                <a:t>O – 6 e</a:t>
              </a:r>
              <a:r>
                <a:rPr lang="en-US" sz="2200" b="1" baseline="30000">
                  <a:latin typeface="Arial Narrow" pitchFamily="34" charset="0"/>
                </a:rPr>
                <a:t>-</a:t>
              </a:r>
              <a:endParaRPr lang="en-US" sz="2200" b="1">
                <a:latin typeface="Arial Narrow" pitchFamily="34" charset="0"/>
              </a:endParaRPr>
            </a:p>
          </p:txBody>
        </p:sp>
        <p:grpSp>
          <p:nvGrpSpPr>
            <p:cNvPr id="184" name="Group 15"/>
            <p:cNvGrpSpPr>
              <a:grpSpLocks/>
            </p:cNvGrpSpPr>
            <p:nvPr/>
          </p:nvGrpSpPr>
          <p:grpSpPr bwMode="auto">
            <a:xfrm>
              <a:off x="2328" y="646"/>
              <a:ext cx="912" cy="271"/>
              <a:chOff x="2000" y="646"/>
              <a:chExt cx="912" cy="271"/>
            </a:xfrm>
          </p:grpSpPr>
          <p:sp>
            <p:nvSpPr>
              <p:cNvPr id="186" name="Text Box 16"/>
              <p:cNvSpPr txBox="1">
                <a:spLocks noChangeArrowheads="1"/>
              </p:cNvSpPr>
              <p:nvPr/>
            </p:nvSpPr>
            <p:spPr bwMode="auto">
              <a:xfrm>
                <a:off x="2012" y="646"/>
                <a:ext cx="860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200" b="1">
                    <a:latin typeface="Arial Narrow" pitchFamily="34" charset="0"/>
                  </a:rPr>
                  <a:t>2H – 2x1 e</a:t>
                </a:r>
                <a:r>
                  <a:rPr lang="en-US" sz="2200" b="1" baseline="30000">
                    <a:latin typeface="Arial Narrow" pitchFamily="34" charset="0"/>
                  </a:rPr>
                  <a:t>-</a:t>
                </a:r>
                <a:endParaRPr lang="en-US" sz="2200" b="1">
                  <a:latin typeface="Arial Narrow" pitchFamily="34" charset="0"/>
                </a:endParaRPr>
              </a:p>
            </p:txBody>
          </p:sp>
          <p:sp>
            <p:nvSpPr>
              <p:cNvPr id="187" name="Line 17"/>
              <p:cNvSpPr>
                <a:spLocks noChangeShapeType="1"/>
              </p:cNvSpPr>
              <p:nvPr/>
            </p:nvSpPr>
            <p:spPr bwMode="auto">
              <a:xfrm>
                <a:off x="2000" y="880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200" b="1">
                  <a:latin typeface="Arial Narrow" pitchFamily="34" charset="0"/>
                </a:endParaRPr>
              </a:p>
            </p:txBody>
          </p:sp>
        </p:grpSp>
        <p:sp>
          <p:nvSpPr>
            <p:cNvPr id="185" name="Text Box 18"/>
            <p:cNvSpPr txBox="1">
              <a:spLocks noChangeArrowheads="1"/>
            </p:cNvSpPr>
            <p:nvPr/>
          </p:nvSpPr>
          <p:spPr bwMode="auto">
            <a:xfrm>
              <a:off x="2750" y="848"/>
              <a:ext cx="47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200" b="1" dirty="0">
                  <a:solidFill>
                    <a:srgbClr val="7030A0"/>
                  </a:solidFill>
                  <a:latin typeface="Arial Narrow" pitchFamily="34" charset="0"/>
                </a:rPr>
                <a:t>12  e</a:t>
              </a:r>
              <a:r>
                <a:rPr lang="en-US" sz="2200" b="1" baseline="30000" dirty="0">
                  <a:solidFill>
                    <a:srgbClr val="7030A0"/>
                  </a:solidFill>
                  <a:latin typeface="Arial Narrow" pitchFamily="34" charset="0"/>
                </a:rPr>
                <a:t>-</a:t>
              </a:r>
              <a:endParaRPr lang="en-US" sz="2200" b="1" dirty="0">
                <a:solidFill>
                  <a:srgbClr val="7030A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188" name="Group 19"/>
          <p:cNvGrpSpPr>
            <a:grpSpLocks/>
          </p:cNvGrpSpPr>
          <p:nvPr/>
        </p:nvGrpSpPr>
        <p:grpSpPr bwMode="auto">
          <a:xfrm>
            <a:off x="5019701" y="4143380"/>
            <a:ext cx="3062288" cy="1379538"/>
            <a:chOff x="2400" y="3024"/>
            <a:chExt cx="1929" cy="869"/>
          </a:xfrm>
        </p:grpSpPr>
        <p:sp>
          <p:nvSpPr>
            <p:cNvPr id="189" name="Text Box 20"/>
            <p:cNvSpPr txBox="1">
              <a:spLocks noChangeArrowheads="1"/>
            </p:cNvSpPr>
            <p:nvPr/>
          </p:nvSpPr>
          <p:spPr bwMode="auto">
            <a:xfrm>
              <a:off x="2400" y="3024"/>
              <a:ext cx="192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200" b="1">
                  <a:latin typeface="Arial Narrow" pitchFamily="34" charset="0"/>
                </a:rPr>
                <a:t>2 single bonds (2x2) =   4</a:t>
              </a:r>
            </a:p>
          </p:txBody>
        </p:sp>
        <p:sp>
          <p:nvSpPr>
            <p:cNvPr id="190" name="Text Box 21"/>
            <p:cNvSpPr txBox="1">
              <a:spLocks noChangeArrowheads="1"/>
            </p:cNvSpPr>
            <p:nvPr/>
          </p:nvSpPr>
          <p:spPr bwMode="auto">
            <a:xfrm>
              <a:off x="2793" y="3224"/>
              <a:ext cx="153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200" b="1" dirty="0">
                  <a:latin typeface="Arial Narrow" pitchFamily="34" charset="0"/>
                </a:rPr>
                <a:t>1 double bond =   4</a:t>
              </a:r>
            </a:p>
          </p:txBody>
        </p:sp>
        <p:grpSp>
          <p:nvGrpSpPr>
            <p:cNvPr id="191" name="Group 22"/>
            <p:cNvGrpSpPr>
              <a:grpSpLocks/>
            </p:cNvGrpSpPr>
            <p:nvPr/>
          </p:nvGrpSpPr>
          <p:grpSpPr bwMode="auto">
            <a:xfrm>
              <a:off x="2448" y="3423"/>
              <a:ext cx="1824" cy="271"/>
              <a:chOff x="2448" y="3398"/>
              <a:chExt cx="1824" cy="271"/>
            </a:xfrm>
          </p:grpSpPr>
          <p:sp>
            <p:nvSpPr>
              <p:cNvPr id="193" name="Text Box 23"/>
              <p:cNvSpPr txBox="1">
                <a:spLocks noChangeArrowheads="1"/>
              </p:cNvSpPr>
              <p:nvPr/>
            </p:nvSpPr>
            <p:spPr bwMode="auto">
              <a:xfrm>
                <a:off x="2608" y="3398"/>
                <a:ext cx="1631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200" b="1">
                    <a:latin typeface="Arial Narrow" pitchFamily="34" charset="0"/>
                  </a:rPr>
                  <a:t>2 lone pairs (2x2) =   4</a:t>
                </a:r>
              </a:p>
            </p:txBody>
          </p:sp>
          <p:sp>
            <p:nvSpPr>
              <p:cNvPr id="194" name="Line 24"/>
              <p:cNvSpPr>
                <a:spLocks noChangeShapeType="1"/>
              </p:cNvSpPr>
              <p:nvPr/>
            </p:nvSpPr>
            <p:spPr bwMode="auto">
              <a:xfrm>
                <a:off x="2448" y="3629"/>
                <a:ext cx="18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200" b="1">
                  <a:latin typeface="Arial Narrow" pitchFamily="34" charset="0"/>
                </a:endParaRPr>
              </a:p>
            </p:txBody>
          </p:sp>
        </p:grpSp>
        <p:sp>
          <p:nvSpPr>
            <p:cNvPr id="192" name="Text Box 25"/>
            <p:cNvSpPr txBox="1">
              <a:spLocks noChangeArrowheads="1"/>
            </p:cNvSpPr>
            <p:nvPr/>
          </p:nvSpPr>
          <p:spPr bwMode="auto">
            <a:xfrm>
              <a:off x="3489" y="3622"/>
              <a:ext cx="78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200" b="1" dirty="0">
                  <a:solidFill>
                    <a:srgbClr val="7030A0"/>
                  </a:solidFill>
                  <a:latin typeface="Arial Narrow" pitchFamily="34" charset="0"/>
                </a:rPr>
                <a:t>Total = 12</a:t>
              </a:r>
            </a:p>
          </p:txBody>
        </p:sp>
      </p:grpSp>
      <p:grpSp>
        <p:nvGrpSpPr>
          <p:cNvPr id="195" name="Group 39"/>
          <p:cNvGrpSpPr>
            <a:grpSpLocks/>
          </p:cNvGrpSpPr>
          <p:nvPr/>
        </p:nvGrpSpPr>
        <p:grpSpPr bwMode="auto">
          <a:xfrm>
            <a:off x="4500562" y="2752720"/>
            <a:ext cx="1725613" cy="915988"/>
            <a:chOff x="496" y="280"/>
            <a:chExt cx="1087" cy="577"/>
          </a:xfrm>
        </p:grpSpPr>
        <p:grpSp>
          <p:nvGrpSpPr>
            <p:cNvPr id="196" name="Group 2"/>
            <p:cNvGrpSpPr>
              <a:grpSpLocks/>
            </p:cNvGrpSpPr>
            <p:nvPr/>
          </p:nvGrpSpPr>
          <p:grpSpPr bwMode="auto">
            <a:xfrm rot="-5400000">
              <a:off x="1464" y="408"/>
              <a:ext cx="48" cy="144"/>
              <a:chOff x="1440" y="2400"/>
              <a:chExt cx="48" cy="144"/>
            </a:xfrm>
          </p:grpSpPr>
          <p:sp>
            <p:nvSpPr>
              <p:cNvPr id="208" name="Oval 3"/>
              <p:cNvSpPr>
                <a:spLocks noChangeArrowheads="1"/>
              </p:cNvSpPr>
              <p:nvPr/>
            </p:nvSpPr>
            <p:spPr bwMode="auto">
              <a:xfrm>
                <a:off x="1440" y="24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1"/>
              </a:p>
            </p:txBody>
          </p:sp>
          <p:sp>
            <p:nvSpPr>
              <p:cNvPr id="209" name="Oval 4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1"/>
              </a:p>
            </p:txBody>
          </p:sp>
        </p:grpSp>
        <p:sp>
          <p:nvSpPr>
            <p:cNvPr id="197" name="Text Box 27"/>
            <p:cNvSpPr txBox="1">
              <a:spLocks noChangeArrowheads="1"/>
            </p:cNvSpPr>
            <p:nvPr/>
          </p:nvSpPr>
          <p:spPr bwMode="auto">
            <a:xfrm>
              <a:off x="497" y="280"/>
              <a:ext cx="22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b="1"/>
                <a:t>H</a:t>
              </a:r>
            </a:p>
          </p:txBody>
        </p:sp>
        <p:sp>
          <p:nvSpPr>
            <p:cNvPr id="198" name="Text Box 28"/>
            <p:cNvSpPr txBox="1">
              <a:spLocks noChangeArrowheads="1"/>
            </p:cNvSpPr>
            <p:nvPr/>
          </p:nvSpPr>
          <p:spPr bwMode="auto">
            <a:xfrm>
              <a:off x="925" y="456"/>
              <a:ext cx="22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b="1"/>
                <a:t>C</a:t>
              </a:r>
            </a:p>
          </p:txBody>
        </p:sp>
        <p:sp>
          <p:nvSpPr>
            <p:cNvPr id="199" name="Text Box 29"/>
            <p:cNvSpPr txBox="1">
              <a:spLocks noChangeArrowheads="1"/>
            </p:cNvSpPr>
            <p:nvPr/>
          </p:nvSpPr>
          <p:spPr bwMode="auto">
            <a:xfrm>
              <a:off x="1354" y="456"/>
              <a:ext cx="2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b="1"/>
                <a:t>O</a:t>
              </a:r>
            </a:p>
          </p:txBody>
        </p:sp>
        <p:sp>
          <p:nvSpPr>
            <p:cNvPr id="200" name="Text Box 30"/>
            <p:cNvSpPr txBox="1">
              <a:spLocks noChangeArrowheads="1"/>
            </p:cNvSpPr>
            <p:nvPr/>
          </p:nvSpPr>
          <p:spPr bwMode="auto">
            <a:xfrm>
              <a:off x="496" y="624"/>
              <a:ext cx="22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b="1"/>
                <a:t>H</a:t>
              </a:r>
            </a:p>
          </p:txBody>
        </p:sp>
        <p:sp>
          <p:nvSpPr>
            <p:cNvPr id="201" name="Line 31"/>
            <p:cNvSpPr>
              <a:spLocks noChangeShapeType="1"/>
            </p:cNvSpPr>
            <p:nvPr/>
          </p:nvSpPr>
          <p:spPr bwMode="auto">
            <a:xfrm>
              <a:off x="1145" y="5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202" name="Line 32"/>
            <p:cNvSpPr>
              <a:spLocks noChangeShapeType="1"/>
            </p:cNvSpPr>
            <p:nvPr/>
          </p:nvSpPr>
          <p:spPr bwMode="auto">
            <a:xfrm>
              <a:off x="712" y="456"/>
              <a:ext cx="24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203" name="Line 33"/>
            <p:cNvSpPr>
              <a:spLocks noChangeShapeType="1"/>
            </p:cNvSpPr>
            <p:nvPr/>
          </p:nvSpPr>
          <p:spPr bwMode="auto">
            <a:xfrm flipV="1">
              <a:off x="712" y="656"/>
              <a:ext cx="24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204" name="Line 34"/>
            <p:cNvSpPr>
              <a:spLocks noChangeShapeType="1"/>
            </p:cNvSpPr>
            <p:nvPr/>
          </p:nvSpPr>
          <p:spPr bwMode="auto">
            <a:xfrm>
              <a:off x="1144" y="62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grpSp>
          <p:nvGrpSpPr>
            <p:cNvPr id="205" name="Group 36"/>
            <p:cNvGrpSpPr>
              <a:grpSpLocks/>
            </p:cNvGrpSpPr>
            <p:nvPr/>
          </p:nvGrpSpPr>
          <p:grpSpPr bwMode="auto">
            <a:xfrm rot="-5400000">
              <a:off x="1464" y="648"/>
              <a:ext cx="48" cy="144"/>
              <a:chOff x="1440" y="2400"/>
              <a:chExt cx="48" cy="144"/>
            </a:xfrm>
          </p:grpSpPr>
          <p:sp>
            <p:nvSpPr>
              <p:cNvPr id="206" name="Oval 37"/>
              <p:cNvSpPr>
                <a:spLocks noChangeArrowheads="1"/>
              </p:cNvSpPr>
              <p:nvPr/>
            </p:nvSpPr>
            <p:spPr bwMode="auto">
              <a:xfrm>
                <a:off x="1440" y="24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1"/>
              </a:p>
            </p:txBody>
          </p:sp>
          <p:sp>
            <p:nvSpPr>
              <p:cNvPr id="207" name="Oval 38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1"/>
              </a:p>
            </p:txBody>
          </p:sp>
        </p:grpSp>
      </p:grpSp>
      <p:sp>
        <p:nvSpPr>
          <p:cNvPr id="210" name="Oval 67"/>
          <p:cNvSpPr>
            <a:spLocks noChangeArrowheads="1"/>
          </p:cNvSpPr>
          <p:nvPr/>
        </p:nvSpPr>
        <p:spPr bwMode="auto">
          <a:xfrm>
            <a:off x="5160962" y="3070220"/>
            <a:ext cx="4572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b="1"/>
          </a:p>
        </p:txBody>
      </p:sp>
      <p:grpSp>
        <p:nvGrpSpPr>
          <p:cNvPr id="211" name="Group 71"/>
          <p:cNvGrpSpPr>
            <a:grpSpLocks/>
          </p:cNvGrpSpPr>
          <p:nvPr/>
        </p:nvGrpSpPr>
        <p:grpSpPr bwMode="auto">
          <a:xfrm>
            <a:off x="4779962" y="2841620"/>
            <a:ext cx="1206500" cy="838200"/>
            <a:chOff x="672" y="336"/>
            <a:chExt cx="760" cy="528"/>
          </a:xfrm>
        </p:grpSpPr>
        <p:sp>
          <p:nvSpPr>
            <p:cNvPr id="212" name="Oval 68"/>
            <p:cNvSpPr>
              <a:spLocks noChangeArrowheads="1"/>
            </p:cNvSpPr>
            <p:nvPr/>
          </p:nvSpPr>
          <p:spPr bwMode="auto">
            <a:xfrm>
              <a:off x="672" y="336"/>
              <a:ext cx="336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b="1"/>
            </a:p>
          </p:txBody>
        </p:sp>
        <p:sp>
          <p:nvSpPr>
            <p:cNvPr id="213" name="Oval 69"/>
            <p:cNvSpPr>
              <a:spLocks noChangeArrowheads="1"/>
            </p:cNvSpPr>
            <p:nvPr/>
          </p:nvSpPr>
          <p:spPr bwMode="auto">
            <a:xfrm>
              <a:off x="672" y="576"/>
              <a:ext cx="336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b="1"/>
            </a:p>
          </p:txBody>
        </p:sp>
        <p:sp>
          <p:nvSpPr>
            <p:cNvPr id="214" name="Oval 70"/>
            <p:cNvSpPr>
              <a:spLocks noChangeArrowheads="1"/>
            </p:cNvSpPr>
            <p:nvPr/>
          </p:nvSpPr>
          <p:spPr bwMode="auto">
            <a:xfrm>
              <a:off x="1096" y="456"/>
              <a:ext cx="336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b="1"/>
            </a:p>
          </p:txBody>
        </p:sp>
      </p:grpSp>
      <p:grpSp>
        <p:nvGrpSpPr>
          <p:cNvPr id="215" name="Group 74"/>
          <p:cNvGrpSpPr>
            <a:grpSpLocks/>
          </p:cNvGrpSpPr>
          <p:nvPr/>
        </p:nvGrpSpPr>
        <p:grpSpPr bwMode="auto">
          <a:xfrm>
            <a:off x="5846762" y="2994020"/>
            <a:ext cx="457200" cy="533400"/>
            <a:chOff x="1344" y="432"/>
            <a:chExt cx="288" cy="336"/>
          </a:xfrm>
        </p:grpSpPr>
        <p:sp>
          <p:nvSpPr>
            <p:cNvPr id="216" name="Oval 72"/>
            <p:cNvSpPr>
              <a:spLocks noChangeArrowheads="1"/>
            </p:cNvSpPr>
            <p:nvPr/>
          </p:nvSpPr>
          <p:spPr bwMode="auto">
            <a:xfrm>
              <a:off x="1344" y="432"/>
              <a:ext cx="288" cy="9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b="1"/>
            </a:p>
          </p:txBody>
        </p:sp>
        <p:sp>
          <p:nvSpPr>
            <p:cNvPr id="217" name="Oval 73"/>
            <p:cNvSpPr>
              <a:spLocks noChangeArrowheads="1"/>
            </p:cNvSpPr>
            <p:nvPr/>
          </p:nvSpPr>
          <p:spPr bwMode="auto">
            <a:xfrm>
              <a:off x="1344" y="672"/>
              <a:ext cx="288" cy="9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b="1"/>
            </a:p>
          </p:txBody>
        </p:sp>
      </p:grpSp>
      <p:sp>
        <p:nvSpPr>
          <p:cNvPr id="218" name="Oval 75"/>
          <p:cNvSpPr>
            <a:spLocks noChangeArrowheads="1"/>
          </p:cNvSpPr>
          <p:nvPr/>
        </p:nvSpPr>
        <p:spPr bwMode="auto">
          <a:xfrm>
            <a:off x="5440362" y="3070220"/>
            <a:ext cx="5334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b="1"/>
          </a:p>
        </p:txBody>
      </p:sp>
      <p:sp>
        <p:nvSpPr>
          <p:cNvPr id="219" name="Text Box 76"/>
          <p:cNvSpPr txBox="1">
            <a:spLocks noChangeArrowheads="1"/>
          </p:cNvSpPr>
          <p:nvPr/>
        </p:nvSpPr>
        <p:spPr bwMode="auto">
          <a:xfrm>
            <a:off x="5237162" y="2613020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1"/>
              <a:t>0</a:t>
            </a:r>
          </a:p>
        </p:txBody>
      </p:sp>
      <p:sp>
        <p:nvSpPr>
          <p:cNvPr id="220" name="Text Box 77"/>
          <p:cNvSpPr txBox="1">
            <a:spLocks noChangeArrowheads="1"/>
          </p:cNvSpPr>
          <p:nvPr/>
        </p:nvSpPr>
        <p:spPr bwMode="auto">
          <a:xfrm>
            <a:off x="5899150" y="2613020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1"/>
              <a:t>0</a:t>
            </a:r>
          </a:p>
        </p:txBody>
      </p:sp>
      <p:sp>
        <p:nvSpPr>
          <p:cNvPr id="229" name="Text Box 69"/>
          <p:cNvSpPr txBox="1">
            <a:spLocks noChangeArrowheads="1"/>
          </p:cNvSpPr>
          <p:nvPr/>
        </p:nvSpPr>
        <p:spPr bwMode="auto">
          <a:xfrm>
            <a:off x="4071934" y="5715016"/>
            <a:ext cx="4551327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b="1" dirty="0" smtClean="0">
                <a:latin typeface="Arial Narrow" pitchFamily="34" charset="0"/>
              </a:rPr>
              <a:t> formal </a:t>
            </a:r>
            <a:r>
              <a:rPr lang="en-US" sz="2200" b="1" dirty="0">
                <a:latin typeface="Arial Narrow" pitchFamily="34" charset="0"/>
              </a:rPr>
              <a:t>charge on </a:t>
            </a:r>
            <a:r>
              <a:rPr lang="en-US" sz="2200" b="1" dirty="0" smtClean="0">
                <a:latin typeface="Arial Narrow" pitchFamily="34" charset="0"/>
              </a:rPr>
              <a:t>C = 4-0- ½ x 8= 0</a:t>
            </a:r>
          </a:p>
          <a:p>
            <a:pPr>
              <a:spcBef>
                <a:spcPct val="50000"/>
              </a:spcBef>
            </a:pPr>
            <a:r>
              <a:rPr lang="en-US" sz="2200" b="1" dirty="0" smtClean="0">
                <a:latin typeface="Arial Narrow" pitchFamily="34" charset="0"/>
              </a:rPr>
              <a:t> formal charge on O = 6-4- ½ x 4= 0</a:t>
            </a:r>
          </a:p>
          <a:p>
            <a:pPr>
              <a:spcBef>
                <a:spcPct val="50000"/>
              </a:spcBef>
            </a:pPr>
            <a:endParaRPr lang="en-US" sz="2200" b="1" dirty="0">
              <a:latin typeface="Arial Narrow" pitchFamily="34" charset="0"/>
            </a:endParaRPr>
          </a:p>
        </p:txBody>
      </p:sp>
      <p:cxnSp>
        <p:nvCxnSpPr>
          <p:cNvPr id="231" name="Straight Connector 230"/>
          <p:cNvCxnSpPr/>
          <p:nvPr/>
        </p:nvCxnSpPr>
        <p:spPr>
          <a:xfrm rot="5400000">
            <a:off x="2107389" y="4607727"/>
            <a:ext cx="39290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rot="5400000">
            <a:off x="2178033" y="4678371"/>
            <a:ext cx="39290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utoUpdateAnimBg="0"/>
      <p:bldP spid="84" grpId="0" autoUpdateAnimBg="0"/>
      <p:bldP spid="85" grpId="0" animBg="1"/>
      <p:bldP spid="89" grpId="0" animBg="1"/>
      <p:bldP spid="93" grpId="0" autoUpdateAnimBg="0"/>
      <p:bldP spid="97" grpId="0" autoUpdateAnimBg="0"/>
      <p:bldP spid="210" grpId="0" animBg="1"/>
      <p:bldP spid="218" grpId="0" animBg="1"/>
      <p:bldP spid="219" grpId="0" autoUpdateAnimBg="0"/>
      <p:bldP spid="220" grpId="0" autoUpdateAnimBg="0"/>
      <p:bldP spid="22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42" name="Rectangle 14"/>
          <p:cNvSpPr>
            <a:spLocks noGrp="1" noChangeArrowheads="1"/>
          </p:cNvSpPr>
          <p:nvPr>
            <p:ph type="title"/>
          </p:nvPr>
        </p:nvSpPr>
        <p:spPr>
          <a:xfrm>
            <a:off x="428596" y="0"/>
            <a:ext cx="7239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Lecture Plan</a:t>
            </a:r>
            <a:endParaRPr lang="en-US" dirty="0"/>
          </a:p>
        </p:txBody>
      </p:sp>
      <p:sp>
        <p:nvSpPr>
          <p:cNvPr id="73743" name="Rectangle 15"/>
          <p:cNvSpPr>
            <a:spLocks noGrp="1" noChangeArrowheads="1"/>
          </p:cNvSpPr>
          <p:nvPr>
            <p:ph idx="1"/>
          </p:nvPr>
        </p:nvSpPr>
        <p:spPr>
          <a:xfrm>
            <a:off x="457200" y="1357313"/>
            <a:ext cx="7686675" cy="4846637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Lewis Dot Symbol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Ionic Bond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Lattice energy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Covalent bond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Co-ordinate covalent bond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Polar covalent bond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Hydrogen bond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SG" sz="2400" b="1" dirty="0" err="1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Electronegativity</a:t>
            </a:r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357298"/>
            <a:ext cx="7615262" cy="4846638"/>
          </a:xfrm>
        </p:spPr>
        <p:txBody>
          <a:bodyPr/>
          <a:lstStyle/>
          <a:p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For </a:t>
            </a:r>
            <a:r>
              <a:rPr lang="en-SG" sz="2400" b="1" dirty="0" smtClean="0">
                <a:solidFill>
                  <a:srgbClr val="7030A0"/>
                </a:solidFill>
                <a:latin typeface="Arial Narrow" pitchFamily="34" charset="0"/>
              </a:rPr>
              <a:t>neutral</a:t>
            </a: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 molecules, a Lewis structure in which there are </a:t>
            </a:r>
            <a:r>
              <a:rPr lang="en-SG" sz="2400" b="1" dirty="0" smtClean="0">
                <a:solidFill>
                  <a:srgbClr val="7030A0"/>
                </a:solidFill>
                <a:latin typeface="Arial Narrow" pitchFamily="34" charset="0"/>
              </a:rPr>
              <a:t>no formal charges </a:t>
            </a: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is preferable to one in which formal charges are present.</a:t>
            </a:r>
          </a:p>
          <a:p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Lewis structures with </a:t>
            </a:r>
            <a:r>
              <a:rPr lang="en-SG" sz="2400" b="1" dirty="0" smtClean="0">
                <a:solidFill>
                  <a:srgbClr val="7030A0"/>
                </a:solidFill>
                <a:latin typeface="Arial Narrow" pitchFamily="34" charset="0"/>
              </a:rPr>
              <a:t>large formal charges </a:t>
            </a: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are </a:t>
            </a:r>
            <a:r>
              <a:rPr lang="en-SG" sz="2400" b="1" dirty="0" smtClean="0">
                <a:solidFill>
                  <a:srgbClr val="7030A0"/>
                </a:solidFill>
                <a:latin typeface="Arial Narrow" pitchFamily="34" charset="0"/>
              </a:rPr>
              <a:t>less plausible</a:t>
            </a: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 than those with small formal charges.</a:t>
            </a:r>
          </a:p>
          <a:p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Among Lewis structures having similar distributions of formal charges, the most plausible structure is the one in which </a:t>
            </a:r>
            <a:r>
              <a:rPr lang="en-SG" sz="2400" b="1" dirty="0" smtClean="0">
                <a:solidFill>
                  <a:srgbClr val="7030A0"/>
                </a:solidFill>
                <a:latin typeface="Arial Narrow" pitchFamily="34" charset="0"/>
              </a:rPr>
              <a:t>negative formal </a:t>
            </a: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charges are placed on the </a:t>
            </a:r>
            <a:r>
              <a:rPr lang="en-SG" sz="2400" b="1" dirty="0" smtClean="0">
                <a:solidFill>
                  <a:srgbClr val="7030A0"/>
                </a:solidFill>
                <a:latin typeface="Arial Narrow" pitchFamily="34" charset="0"/>
              </a:rPr>
              <a:t>more electronegative </a:t>
            </a: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atoms.</a:t>
            </a:r>
          </a:p>
          <a:p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pPr>
              <a:buNone/>
            </a:pPr>
            <a:endParaRPr lang="en-US" sz="2400" dirty="0" smtClean="0"/>
          </a:p>
          <a:p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endParaRPr lang="en-SG" sz="8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Formal Charge and Lewis Structures</a:t>
            </a:r>
            <a:endParaRPr lang="en-US" sz="4000" dirty="0"/>
          </a:p>
        </p:txBody>
      </p:sp>
      <p:sp>
        <p:nvSpPr>
          <p:cNvPr id="5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51575" y="6843738"/>
            <a:ext cx="588963" cy="228600"/>
          </a:xfrm>
        </p:spPr>
        <p:txBody>
          <a:bodyPr/>
          <a:lstStyle/>
          <a:p>
            <a:fld id="{0A504A7B-98B9-4A76-BA1D-7BCF8AAE1E90}" type="slidenum">
              <a:rPr lang="en-US"/>
              <a:pPr/>
              <a:t>30</a:t>
            </a:fld>
            <a:endParaRPr lang="en-US"/>
          </a:p>
        </p:txBody>
      </p:sp>
      <p:sp>
        <p:nvSpPr>
          <p:cNvPr id="53" name="Text Box 6"/>
          <p:cNvSpPr txBox="1">
            <a:spLocks noChangeArrowheads="1"/>
          </p:cNvSpPr>
          <p:nvPr/>
        </p:nvSpPr>
        <p:spPr bwMode="auto">
          <a:xfrm>
            <a:off x="796253" y="4929198"/>
            <a:ext cx="62760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solidFill>
                  <a:srgbClr val="7030A0"/>
                </a:solidFill>
                <a:latin typeface="Arial Narrow" pitchFamily="34" charset="0"/>
              </a:rPr>
              <a:t>Which is the most likely Lewis structure for </a:t>
            </a:r>
            <a:r>
              <a:rPr lang="en-US" sz="2400" b="1" dirty="0" err="1">
                <a:solidFill>
                  <a:srgbClr val="7030A0"/>
                </a:solidFill>
                <a:latin typeface="Arial Narrow" pitchFamily="34" charset="0"/>
              </a:rPr>
              <a:t>CH</a:t>
            </a:r>
            <a:r>
              <a:rPr lang="en-US" sz="2400" b="1" baseline="-25000" dirty="0" err="1">
                <a:solidFill>
                  <a:srgbClr val="7030A0"/>
                </a:solidFill>
                <a:latin typeface="Arial Narrow" pitchFamily="34" charset="0"/>
              </a:rPr>
              <a:t>2</a:t>
            </a:r>
            <a:r>
              <a:rPr lang="en-US" sz="2400" b="1" dirty="0" err="1">
                <a:solidFill>
                  <a:srgbClr val="7030A0"/>
                </a:solidFill>
                <a:latin typeface="Arial Narrow" pitchFamily="34" charset="0"/>
              </a:rPr>
              <a:t>O</a:t>
            </a:r>
            <a:r>
              <a:rPr lang="en-US" sz="2400" b="1" dirty="0">
                <a:solidFill>
                  <a:srgbClr val="7030A0"/>
                </a:solidFill>
                <a:latin typeface="Arial Narrow" pitchFamily="34" charset="0"/>
              </a:rPr>
              <a:t>?</a:t>
            </a:r>
          </a:p>
        </p:txBody>
      </p:sp>
      <p:grpSp>
        <p:nvGrpSpPr>
          <p:cNvPr id="54" name="Group 60"/>
          <p:cNvGrpSpPr>
            <a:grpSpLocks/>
          </p:cNvGrpSpPr>
          <p:nvPr/>
        </p:nvGrpSpPr>
        <p:grpSpPr bwMode="auto">
          <a:xfrm>
            <a:off x="1347788" y="5545163"/>
            <a:ext cx="2462212" cy="950913"/>
            <a:chOff x="849" y="3312"/>
            <a:chExt cx="1551" cy="599"/>
          </a:xfrm>
        </p:grpSpPr>
        <p:grpSp>
          <p:nvGrpSpPr>
            <p:cNvPr id="55" name="Group 8"/>
            <p:cNvGrpSpPr>
              <a:grpSpLocks/>
            </p:cNvGrpSpPr>
            <p:nvPr/>
          </p:nvGrpSpPr>
          <p:grpSpPr bwMode="auto">
            <a:xfrm>
              <a:off x="849" y="3623"/>
              <a:ext cx="1551" cy="288"/>
              <a:chOff x="2104" y="192"/>
              <a:chExt cx="1551" cy="288"/>
            </a:xfrm>
          </p:grpSpPr>
          <p:sp>
            <p:nvSpPr>
              <p:cNvPr id="58" name="Text Box 9"/>
              <p:cNvSpPr txBox="1">
                <a:spLocks noChangeArrowheads="1"/>
              </p:cNvSpPr>
              <p:nvPr/>
            </p:nvSpPr>
            <p:spPr bwMode="auto">
              <a:xfrm>
                <a:off x="2104" y="192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H</a:t>
                </a:r>
              </a:p>
            </p:txBody>
          </p:sp>
          <p:sp>
            <p:nvSpPr>
              <p:cNvPr id="59" name="Text Box 10"/>
              <p:cNvSpPr txBox="1">
                <a:spLocks noChangeArrowheads="1"/>
              </p:cNvSpPr>
              <p:nvPr/>
            </p:nvSpPr>
            <p:spPr bwMode="auto">
              <a:xfrm>
                <a:off x="2532" y="192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</a:t>
                </a:r>
              </a:p>
            </p:txBody>
          </p:sp>
          <p:sp>
            <p:nvSpPr>
              <p:cNvPr id="61" name="Text Box 11"/>
              <p:cNvSpPr txBox="1">
                <a:spLocks noChangeArrowheads="1"/>
              </p:cNvSpPr>
              <p:nvPr/>
            </p:nvSpPr>
            <p:spPr bwMode="auto">
              <a:xfrm>
                <a:off x="2961" y="192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O</a:t>
                </a:r>
              </a:p>
            </p:txBody>
          </p:sp>
          <p:sp>
            <p:nvSpPr>
              <p:cNvPr id="62" name="Text Box 12"/>
              <p:cNvSpPr txBox="1">
                <a:spLocks noChangeArrowheads="1"/>
              </p:cNvSpPr>
              <p:nvPr/>
            </p:nvSpPr>
            <p:spPr bwMode="auto">
              <a:xfrm>
                <a:off x="3400" y="192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H</a:t>
                </a:r>
              </a:p>
            </p:txBody>
          </p:sp>
          <p:sp>
            <p:nvSpPr>
              <p:cNvPr id="63" name="Line 13"/>
              <p:cNvSpPr>
                <a:spLocks noChangeShapeType="1"/>
              </p:cNvSpPr>
              <p:nvPr/>
            </p:nvSpPr>
            <p:spPr bwMode="auto">
              <a:xfrm>
                <a:off x="2312" y="33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14"/>
              <p:cNvSpPr>
                <a:spLocks noChangeShapeType="1"/>
              </p:cNvSpPr>
              <p:nvPr/>
            </p:nvSpPr>
            <p:spPr bwMode="auto">
              <a:xfrm>
                <a:off x="3192" y="33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5" name="Group 15"/>
              <p:cNvGrpSpPr>
                <a:grpSpLocks/>
              </p:cNvGrpSpPr>
              <p:nvPr/>
            </p:nvGrpSpPr>
            <p:grpSpPr bwMode="auto">
              <a:xfrm rot="5400000">
                <a:off x="2632" y="144"/>
                <a:ext cx="48" cy="144"/>
                <a:chOff x="1440" y="2400"/>
                <a:chExt cx="48" cy="144"/>
              </a:xfrm>
            </p:grpSpPr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3" name="Oval 17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66" name="Group 18"/>
              <p:cNvGrpSpPr>
                <a:grpSpLocks/>
              </p:cNvGrpSpPr>
              <p:nvPr/>
            </p:nvGrpSpPr>
            <p:grpSpPr bwMode="auto">
              <a:xfrm rot="5400000">
                <a:off x="3064" y="144"/>
                <a:ext cx="48" cy="144"/>
                <a:chOff x="1440" y="2400"/>
                <a:chExt cx="48" cy="144"/>
              </a:xfrm>
            </p:grpSpPr>
            <p:sp>
              <p:nvSpPr>
                <p:cNvPr id="70" name="Oval 19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1" name="Oval 20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67" name="Group 21"/>
              <p:cNvGrpSpPr>
                <a:grpSpLocks/>
              </p:cNvGrpSpPr>
              <p:nvPr/>
            </p:nvGrpSpPr>
            <p:grpSpPr bwMode="auto">
              <a:xfrm>
                <a:off x="2752" y="312"/>
                <a:ext cx="240" cy="48"/>
                <a:chOff x="2752" y="336"/>
                <a:chExt cx="240" cy="48"/>
              </a:xfrm>
            </p:grpSpPr>
            <p:sp>
              <p:nvSpPr>
                <p:cNvPr id="68" name="Line 22"/>
                <p:cNvSpPr>
                  <a:spLocks noChangeShapeType="1"/>
                </p:cNvSpPr>
                <p:nvPr/>
              </p:nvSpPr>
              <p:spPr bwMode="auto">
                <a:xfrm>
                  <a:off x="2752" y="336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Line 23"/>
                <p:cNvSpPr>
                  <a:spLocks noChangeShapeType="1"/>
                </p:cNvSpPr>
                <p:nvPr/>
              </p:nvSpPr>
              <p:spPr bwMode="auto">
                <a:xfrm>
                  <a:off x="2752" y="384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6" name="Text Box 24"/>
            <p:cNvSpPr txBox="1">
              <a:spLocks noChangeArrowheads="1"/>
            </p:cNvSpPr>
            <p:nvPr/>
          </p:nvSpPr>
          <p:spPr bwMode="auto">
            <a:xfrm>
              <a:off x="1238" y="3312"/>
              <a:ext cx="2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rgbClr val="009242"/>
                  </a:solidFill>
                </a:rPr>
                <a:t>-1</a:t>
              </a:r>
            </a:p>
          </p:txBody>
        </p:sp>
        <p:sp>
          <p:nvSpPr>
            <p:cNvPr id="57" name="Text Box 25"/>
            <p:cNvSpPr txBox="1">
              <a:spLocks noChangeArrowheads="1"/>
            </p:cNvSpPr>
            <p:nvPr/>
          </p:nvSpPr>
          <p:spPr bwMode="auto">
            <a:xfrm>
              <a:off x="1670" y="3312"/>
              <a:ext cx="2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rgbClr val="009242"/>
                  </a:solidFill>
                </a:rPr>
                <a:t>+1</a:t>
              </a:r>
            </a:p>
          </p:txBody>
        </p:sp>
      </p:grpSp>
      <p:grpSp>
        <p:nvGrpSpPr>
          <p:cNvPr id="74" name="Group 61"/>
          <p:cNvGrpSpPr>
            <a:grpSpLocks/>
          </p:cNvGrpSpPr>
          <p:nvPr/>
        </p:nvGrpSpPr>
        <p:grpSpPr bwMode="auto">
          <a:xfrm>
            <a:off x="5638800" y="5545163"/>
            <a:ext cx="1782763" cy="1143000"/>
            <a:chOff x="3552" y="3312"/>
            <a:chExt cx="1123" cy="720"/>
          </a:xfrm>
        </p:grpSpPr>
        <p:grpSp>
          <p:nvGrpSpPr>
            <p:cNvPr id="75" name="Group 34"/>
            <p:cNvGrpSpPr>
              <a:grpSpLocks/>
            </p:cNvGrpSpPr>
            <p:nvPr/>
          </p:nvGrpSpPr>
          <p:grpSpPr bwMode="auto">
            <a:xfrm>
              <a:off x="3552" y="3400"/>
              <a:ext cx="1123" cy="632"/>
              <a:chOff x="496" y="280"/>
              <a:chExt cx="1123" cy="632"/>
            </a:xfrm>
          </p:grpSpPr>
          <p:grpSp>
            <p:nvGrpSpPr>
              <p:cNvPr id="78" name="Group 35"/>
              <p:cNvGrpSpPr>
                <a:grpSpLocks/>
              </p:cNvGrpSpPr>
              <p:nvPr/>
            </p:nvGrpSpPr>
            <p:grpSpPr bwMode="auto">
              <a:xfrm rot="-5400000">
                <a:off x="1464" y="428"/>
                <a:ext cx="48" cy="144"/>
                <a:chOff x="1420" y="2400"/>
                <a:chExt cx="48" cy="144"/>
              </a:xfrm>
            </p:grpSpPr>
            <p:sp>
              <p:nvSpPr>
                <p:cNvPr id="90" name="Oval 36"/>
                <p:cNvSpPr>
                  <a:spLocks noChangeArrowheads="1"/>
                </p:cNvSpPr>
                <p:nvPr/>
              </p:nvSpPr>
              <p:spPr bwMode="auto">
                <a:xfrm>
                  <a:off x="142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1" name="Oval 37"/>
                <p:cNvSpPr>
                  <a:spLocks noChangeArrowheads="1"/>
                </p:cNvSpPr>
                <p:nvPr/>
              </p:nvSpPr>
              <p:spPr bwMode="auto">
                <a:xfrm>
                  <a:off x="142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79" name="Text Box 38"/>
              <p:cNvSpPr txBox="1">
                <a:spLocks noChangeArrowheads="1"/>
              </p:cNvSpPr>
              <p:nvPr/>
            </p:nvSpPr>
            <p:spPr bwMode="auto">
              <a:xfrm>
                <a:off x="497" y="280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H</a:t>
                </a:r>
              </a:p>
            </p:txBody>
          </p:sp>
          <p:sp>
            <p:nvSpPr>
              <p:cNvPr id="80" name="Text Box 39"/>
              <p:cNvSpPr txBox="1">
                <a:spLocks noChangeArrowheads="1"/>
              </p:cNvSpPr>
              <p:nvPr/>
            </p:nvSpPr>
            <p:spPr bwMode="auto">
              <a:xfrm>
                <a:off x="925" y="456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</a:t>
                </a:r>
              </a:p>
            </p:txBody>
          </p:sp>
          <p:sp>
            <p:nvSpPr>
              <p:cNvPr id="81" name="Text Box 40"/>
              <p:cNvSpPr txBox="1">
                <a:spLocks noChangeArrowheads="1"/>
              </p:cNvSpPr>
              <p:nvPr/>
            </p:nvSpPr>
            <p:spPr bwMode="auto">
              <a:xfrm>
                <a:off x="1354" y="506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dirty="0"/>
                  <a:t>O</a:t>
                </a:r>
              </a:p>
            </p:txBody>
          </p:sp>
          <p:sp>
            <p:nvSpPr>
              <p:cNvPr id="82" name="Text Box 41"/>
              <p:cNvSpPr txBox="1">
                <a:spLocks noChangeArrowheads="1"/>
              </p:cNvSpPr>
              <p:nvPr/>
            </p:nvSpPr>
            <p:spPr bwMode="auto">
              <a:xfrm>
                <a:off x="496" y="624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H</a:t>
                </a:r>
              </a:p>
            </p:txBody>
          </p:sp>
          <p:sp>
            <p:nvSpPr>
              <p:cNvPr id="83" name="Line 42"/>
              <p:cNvSpPr>
                <a:spLocks noChangeShapeType="1"/>
              </p:cNvSpPr>
              <p:nvPr/>
            </p:nvSpPr>
            <p:spPr bwMode="auto">
              <a:xfrm>
                <a:off x="1145" y="58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43"/>
              <p:cNvSpPr>
                <a:spLocks noChangeShapeType="1"/>
              </p:cNvSpPr>
              <p:nvPr/>
            </p:nvSpPr>
            <p:spPr bwMode="auto">
              <a:xfrm>
                <a:off x="712" y="456"/>
                <a:ext cx="24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44"/>
              <p:cNvSpPr>
                <a:spLocks noChangeShapeType="1"/>
              </p:cNvSpPr>
              <p:nvPr/>
            </p:nvSpPr>
            <p:spPr bwMode="auto">
              <a:xfrm flipV="1">
                <a:off x="712" y="656"/>
                <a:ext cx="24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45"/>
              <p:cNvSpPr>
                <a:spLocks noChangeShapeType="1"/>
              </p:cNvSpPr>
              <p:nvPr/>
            </p:nvSpPr>
            <p:spPr bwMode="auto">
              <a:xfrm>
                <a:off x="1144" y="62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7" name="Group 46"/>
              <p:cNvGrpSpPr>
                <a:grpSpLocks/>
              </p:cNvGrpSpPr>
              <p:nvPr/>
            </p:nvGrpSpPr>
            <p:grpSpPr bwMode="auto">
              <a:xfrm rot="-5400000">
                <a:off x="1464" y="648"/>
                <a:ext cx="48" cy="144"/>
                <a:chOff x="1440" y="2400"/>
                <a:chExt cx="48" cy="144"/>
              </a:xfrm>
            </p:grpSpPr>
            <p:sp>
              <p:nvSpPr>
                <p:cNvPr id="88" name="Oval 47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9" name="Oval 48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76" name="Text Box 58"/>
            <p:cNvSpPr txBox="1">
              <a:spLocks noChangeArrowheads="1"/>
            </p:cNvSpPr>
            <p:nvPr/>
          </p:nvSpPr>
          <p:spPr bwMode="auto">
            <a:xfrm>
              <a:off x="4016" y="3312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rgbClr val="009242"/>
                  </a:solidFill>
                </a:rPr>
                <a:t>0</a:t>
              </a:r>
            </a:p>
          </p:txBody>
        </p:sp>
        <p:sp>
          <p:nvSpPr>
            <p:cNvPr id="77" name="Text Box 59"/>
            <p:cNvSpPr txBox="1">
              <a:spLocks noChangeArrowheads="1"/>
            </p:cNvSpPr>
            <p:nvPr/>
          </p:nvSpPr>
          <p:spPr bwMode="auto">
            <a:xfrm>
              <a:off x="4433" y="3312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rgbClr val="009242"/>
                  </a:solidFill>
                </a:rPr>
                <a:t>0</a:t>
              </a:r>
            </a:p>
          </p:txBody>
        </p:sp>
      </p:grpSp>
      <p:sp>
        <p:nvSpPr>
          <p:cNvPr id="92" name="Oval 62"/>
          <p:cNvSpPr>
            <a:spLocks noChangeArrowheads="1"/>
          </p:cNvSpPr>
          <p:nvPr/>
        </p:nvSpPr>
        <p:spPr bwMode="auto">
          <a:xfrm>
            <a:off x="5481638" y="5459439"/>
            <a:ext cx="2162196" cy="132714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357298"/>
            <a:ext cx="7615262" cy="4846638"/>
          </a:xfrm>
        </p:spPr>
        <p:txBody>
          <a:bodyPr/>
          <a:lstStyle/>
          <a:p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A </a:t>
            </a:r>
            <a:r>
              <a:rPr lang="en-SG" sz="2400" b="1" dirty="0" smtClean="0">
                <a:solidFill>
                  <a:srgbClr val="7030A0"/>
                </a:solidFill>
                <a:latin typeface="Arial Narrow" pitchFamily="34" charset="0"/>
              </a:rPr>
              <a:t>resonance structure </a:t>
            </a: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is one of two or more Lewis structures for a single molecule that cannot be represented accurately by only one Lewis structure</a:t>
            </a:r>
          </a:p>
          <a:p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But this is at odds with the true, </a:t>
            </a:r>
          </a:p>
          <a:p>
            <a:pPr>
              <a:buNone/>
            </a:pP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    observed structure of ozone, in which…</a:t>
            </a:r>
          </a:p>
          <a:p>
            <a:pPr marL="449263" indent="-187325">
              <a:buFont typeface="Wingdings" pitchFamily="2" charset="2"/>
              <a:buChar char="v"/>
            </a:pP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…both O-O bonds are the same length.</a:t>
            </a:r>
          </a:p>
          <a:p>
            <a:pPr marL="449263" indent="-187325">
              <a:buFont typeface="Wingdings" pitchFamily="2" charset="2"/>
              <a:buChar char="v"/>
            </a:pP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…both outer </a:t>
            </a:r>
            <a:r>
              <a:rPr lang="en-SG" sz="2400" b="1" dirty="0" err="1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oxygens</a:t>
            </a: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 have a charge of -1/2</a:t>
            </a:r>
          </a:p>
          <a:p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endParaRPr lang="en-SG" sz="8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457200" y="-16"/>
            <a:ext cx="72390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Resonance Structures</a:t>
            </a:r>
          </a:p>
        </p:txBody>
      </p:sp>
      <p:grpSp>
        <p:nvGrpSpPr>
          <p:cNvPr id="58" name="Group 49"/>
          <p:cNvGrpSpPr>
            <a:grpSpLocks/>
          </p:cNvGrpSpPr>
          <p:nvPr/>
        </p:nvGrpSpPr>
        <p:grpSpPr bwMode="auto">
          <a:xfrm>
            <a:off x="857224" y="2809876"/>
            <a:ext cx="2062163" cy="762000"/>
            <a:chOff x="902" y="1176"/>
            <a:chExt cx="1299" cy="480"/>
          </a:xfrm>
        </p:grpSpPr>
        <p:sp>
          <p:nvSpPr>
            <p:cNvPr id="59" name="Text Box 3"/>
            <p:cNvSpPr txBox="1">
              <a:spLocks noChangeArrowheads="1"/>
            </p:cNvSpPr>
            <p:nvPr/>
          </p:nvSpPr>
          <p:spPr bwMode="auto">
            <a:xfrm>
              <a:off x="902" y="1386"/>
              <a:ext cx="2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rgbClr val="C00000"/>
                  </a:solidFill>
                </a:rPr>
                <a:t>O</a:t>
              </a:r>
            </a:p>
          </p:txBody>
        </p:sp>
        <p:sp>
          <p:nvSpPr>
            <p:cNvPr id="61" name="Text Box 4"/>
            <p:cNvSpPr txBox="1">
              <a:spLocks noChangeArrowheads="1"/>
            </p:cNvSpPr>
            <p:nvPr/>
          </p:nvSpPr>
          <p:spPr bwMode="auto">
            <a:xfrm>
              <a:off x="1393" y="1423"/>
              <a:ext cx="2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rgbClr val="C00000"/>
                  </a:solidFill>
                </a:rPr>
                <a:t>O</a:t>
              </a:r>
            </a:p>
          </p:txBody>
        </p:sp>
        <p:sp>
          <p:nvSpPr>
            <p:cNvPr id="62" name="Text Box 5"/>
            <p:cNvSpPr txBox="1">
              <a:spLocks noChangeArrowheads="1"/>
            </p:cNvSpPr>
            <p:nvPr/>
          </p:nvSpPr>
          <p:spPr bwMode="auto">
            <a:xfrm>
              <a:off x="1832" y="1386"/>
              <a:ext cx="2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rgbClr val="C00000"/>
                  </a:solidFill>
                </a:rPr>
                <a:t>O</a:t>
              </a:r>
            </a:p>
          </p:txBody>
        </p:sp>
        <p:sp>
          <p:nvSpPr>
            <p:cNvPr id="66" name="Line 6"/>
            <p:cNvSpPr>
              <a:spLocks noChangeShapeType="1"/>
            </p:cNvSpPr>
            <p:nvPr/>
          </p:nvSpPr>
          <p:spPr bwMode="auto">
            <a:xfrm>
              <a:off x="1152" y="148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>
                <a:solidFill>
                  <a:srgbClr val="C00000"/>
                </a:solidFill>
              </a:endParaRPr>
            </a:p>
          </p:txBody>
        </p:sp>
        <p:sp>
          <p:nvSpPr>
            <p:cNvPr id="67" name="Line 7"/>
            <p:cNvSpPr>
              <a:spLocks noChangeShapeType="1"/>
            </p:cNvSpPr>
            <p:nvPr/>
          </p:nvSpPr>
          <p:spPr bwMode="auto">
            <a:xfrm>
              <a:off x="1152" y="153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>
                <a:solidFill>
                  <a:srgbClr val="C00000"/>
                </a:solidFill>
              </a:endParaRPr>
            </a:p>
          </p:txBody>
        </p:sp>
        <p:sp>
          <p:nvSpPr>
            <p:cNvPr id="68" name="Line 8"/>
            <p:cNvSpPr>
              <a:spLocks noChangeShapeType="1"/>
            </p:cNvSpPr>
            <p:nvPr/>
          </p:nvSpPr>
          <p:spPr bwMode="auto">
            <a:xfrm>
              <a:off x="1616" y="15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>
                <a:solidFill>
                  <a:srgbClr val="C00000"/>
                </a:solidFill>
              </a:endParaRPr>
            </a:p>
          </p:txBody>
        </p:sp>
        <p:grpSp>
          <p:nvGrpSpPr>
            <p:cNvPr id="69" name="Group 16"/>
            <p:cNvGrpSpPr>
              <a:grpSpLocks/>
            </p:cNvGrpSpPr>
            <p:nvPr/>
          </p:nvGrpSpPr>
          <p:grpSpPr bwMode="auto">
            <a:xfrm rot="5400000">
              <a:off x="1008" y="1320"/>
              <a:ext cx="48" cy="144"/>
              <a:chOff x="1440" y="2400"/>
              <a:chExt cx="48" cy="144"/>
            </a:xfrm>
          </p:grpSpPr>
          <p:sp>
            <p:nvSpPr>
              <p:cNvPr id="87" name="Oval 17"/>
              <p:cNvSpPr>
                <a:spLocks noChangeArrowheads="1"/>
              </p:cNvSpPr>
              <p:nvPr/>
            </p:nvSpPr>
            <p:spPr bwMode="auto">
              <a:xfrm>
                <a:off x="1440" y="24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88" name="Oval 18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1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70" name="Group 19"/>
            <p:cNvGrpSpPr>
              <a:grpSpLocks/>
            </p:cNvGrpSpPr>
            <p:nvPr/>
          </p:nvGrpSpPr>
          <p:grpSpPr bwMode="auto">
            <a:xfrm>
              <a:off x="2056" y="1432"/>
              <a:ext cx="48" cy="144"/>
              <a:chOff x="1440" y="2400"/>
              <a:chExt cx="48" cy="144"/>
            </a:xfrm>
          </p:grpSpPr>
          <p:sp>
            <p:nvSpPr>
              <p:cNvPr id="85" name="Oval 20"/>
              <p:cNvSpPr>
                <a:spLocks noChangeArrowheads="1"/>
              </p:cNvSpPr>
              <p:nvPr/>
            </p:nvSpPr>
            <p:spPr bwMode="auto">
              <a:xfrm>
                <a:off x="1440" y="24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86" name="Oval 21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1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71" name="Group 25"/>
            <p:cNvGrpSpPr>
              <a:grpSpLocks/>
            </p:cNvGrpSpPr>
            <p:nvPr/>
          </p:nvGrpSpPr>
          <p:grpSpPr bwMode="auto">
            <a:xfrm rot="5400000">
              <a:off x="1008" y="1544"/>
              <a:ext cx="48" cy="144"/>
              <a:chOff x="1440" y="2400"/>
              <a:chExt cx="48" cy="144"/>
            </a:xfrm>
          </p:grpSpPr>
          <p:sp>
            <p:nvSpPr>
              <p:cNvPr id="83" name="Oval 26"/>
              <p:cNvSpPr>
                <a:spLocks noChangeArrowheads="1"/>
              </p:cNvSpPr>
              <p:nvPr/>
            </p:nvSpPr>
            <p:spPr bwMode="auto">
              <a:xfrm>
                <a:off x="1440" y="24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84" name="Oval 27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1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72" name="Group 28"/>
            <p:cNvGrpSpPr>
              <a:grpSpLocks/>
            </p:cNvGrpSpPr>
            <p:nvPr/>
          </p:nvGrpSpPr>
          <p:grpSpPr bwMode="auto">
            <a:xfrm rot="5400000">
              <a:off x="1480" y="1320"/>
              <a:ext cx="48" cy="144"/>
              <a:chOff x="1440" y="2400"/>
              <a:chExt cx="48" cy="144"/>
            </a:xfrm>
          </p:grpSpPr>
          <p:sp>
            <p:nvSpPr>
              <p:cNvPr id="81" name="Oval 29"/>
              <p:cNvSpPr>
                <a:spLocks noChangeArrowheads="1"/>
              </p:cNvSpPr>
              <p:nvPr/>
            </p:nvSpPr>
            <p:spPr bwMode="auto">
              <a:xfrm>
                <a:off x="1440" y="24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82" name="Oval 30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1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73" name="Group 31"/>
            <p:cNvGrpSpPr>
              <a:grpSpLocks/>
            </p:cNvGrpSpPr>
            <p:nvPr/>
          </p:nvGrpSpPr>
          <p:grpSpPr bwMode="auto">
            <a:xfrm rot="5400000">
              <a:off x="1944" y="1320"/>
              <a:ext cx="48" cy="144"/>
              <a:chOff x="1440" y="2400"/>
              <a:chExt cx="48" cy="144"/>
            </a:xfrm>
          </p:grpSpPr>
          <p:sp>
            <p:nvSpPr>
              <p:cNvPr id="79" name="Oval 32"/>
              <p:cNvSpPr>
                <a:spLocks noChangeArrowheads="1"/>
              </p:cNvSpPr>
              <p:nvPr/>
            </p:nvSpPr>
            <p:spPr bwMode="auto">
              <a:xfrm>
                <a:off x="1440" y="24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80" name="Oval 33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1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74" name="Group 34"/>
            <p:cNvGrpSpPr>
              <a:grpSpLocks/>
            </p:cNvGrpSpPr>
            <p:nvPr/>
          </p:nvGrpSpPr>
          <p:grpSpPr bwMode="auto">
            <a:xfrm rot="5400000">
              <a:off x="1944" y="1544"/>
              <a:ext cx="48" cy="144"/>
              <a:chOff x="1440" y="2400"/>
              <a:chExt cx="48" cy="144"/>
            </a:xfrm>
          </p:grpSpPr>
          <p:sp>
            <p:nvSpPr>
              <p:cNvPr id="77" name="Oval 35"/>
              <p:cNvSpPr>
                <a:spLocks noChangeArrowheads="1"/>
              </p:cNvSpPr>
              <p:nvPr/>
            </p:nvSpPr>
            <p:spPr bwMode="auto">
              <a:xfrm>
                <a:off x="1440" y="24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78" name="Oval 36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1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75" name="Text Box 37"/>
            <p:cNvSpPr txBox="1">
              <a:spLocks noChangeArrowheads="1"/>
            </p:cNvSpPr>
            <p:nvPr/>
          </p:nvSpPr>
          <p:spPr bwMode="auto">
            <a:xfrm>
              <a:off x="1520" y="1192"/>
              <a:ext cx="2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C00000"/>
                  </a:solidFill>
                </a:rPr>
                <a:t>+</a:t>
              </a:r>
            </a:p>
          </p:txBody>
        </p:sp>
        <p:sp>
          <p:nvSpPr>
            <p:cNvPr id="76" name="Text Box 48"/>
            <p:cNvSpPr txBox="1">
              <a:spLocks noChangeArrowheads="1"/>
            </p:cNvSpPr>
            <p:nvPr/>
          </p:nvSpPr>
          <p:spPr bwMode="auto">
            <a:xfrm>
              <a:off x="2036" y="1176"/>
              <a:ext cx="1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C00000"/>
                  </a:solidFill>
                </a:rPr>
                <a:t>-</a:t>
              </a:r>
            </a:p>
          </p:txBody>
        </p:sp>
      </p:grpSp>
      <p:grpSp>
        <p:nvGrpSpPr>
          <p:cNvPr id="89" name="Group 50"/>
          <p:cNvGrpSpPr>
            <a:grpSpLocks/>
          </p:cNvGrpSpPr>
          <p:nvPr/>
        </p:nvGrpSpPr>
        <p:grpSpPr bwMode="auto">
          <a:xfrm flipH="1">
            <a:off x="4286223" y="2809876"/>
            <a:ext cx="2071688" cy="736600"/>
            <a:chOff x="911" y="1176"/>
            <a:chExt cx="1305" cy="464"/>
          </a:xfrm>
        </p:grpSpPr>
        <p:sp>
          <p:nvSpPr>
            <p:cNvPr id="90" name="Text Box 51"/>
            <p:cNvSpPr txBox="1">
              <a:spLocks noChangeArrowheads="1"/>
            </p:cNvSpPr>
            <p:nvPr/>
          </p:nvSpPr>
          <p:spPr bwMode="auto">
            <a:xfrm>
              <a:off x="911" y="1386"/>
              <a:ext cx="2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C00000"/>
                  </a:solidFill>
                </a:rPr>
                <a:t>O</a:t>
              </a:r>
            </a:p>
          </p:txBody>
        </p:sp>
        <p:sp>
          <p:nvSpPr>
            <p:cNvPr id="91" name="Text Box 52"/>
            <p:cNvSpPr txBox="1">
              <a:spLocks noChangeArrowheads="1"/>
            </p:cNvSpPr>
            <p:nvPr/>
          </p:nvSpPr>
          <p:spPr bwMode="auto">
            <a:xfrm>
              <a:off x="1376" y="1386"/>
              <a:ext cx="2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rgbClr val="C00000"/>
                  </a:solidFill>
                </a:rPr>
                <a:t>O</a:t>
              </a:r>
            </a:p>
          </p:txBody>
        </p:sp>
        <p:sp>
          <p:nvSpPr>
            <p:cNvPr id="92" name="Text Box 53"/>
            <p:cNvSpPr txBox="1">
              <a:spLocks noChangeArrowheads="1"/>
            </p:cNvSpPr>
            <p:nvPr/>
          </p:nvSpPr>
          <p:spPr bwMode="auto">
            <a:xfrm>
              <a:off x="1841" y="1386"/>
              <a:ext cx="2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rgbClr val="C00000"/>
                  </a:solidFill>
                </a:rPr>
                <a:t>O</a:t>
              </a:r>
            </a:p>
          </p:txBody>
        </p:sp>
        <p:sp>
          <p:nvSpPr>
            <p:cNvPr id="93" name="Line 54"/>
            <p:cNvSpPr>
              <a:spLocks noChangeShapeType="1"/>
            </p:cNvSpPr>
            <p:nvPr/>
          </p:nvSpPr>
          <p:spPr bwMode="auto">
            <a:xfrm>
              <a:off x="1152" y="148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>
                <a:solidFill>
                  <a:srgbClr val="C00000"/>
                </a:solidFill>
              </a:endParaRPr>
            </a:p>
          </p:txBody>
        </p:sp>
        <p:sp>
          <p:nvSpPr>
            <p:cNvPr id="94" name="Line 55"/>
            <p:cNvSpPr>
              <a:spLocks noChangeShapeType="1"/>
            </p:cNvSpPr>
            <p:nvPr/>
          </p:nvSpPr>
          <p:spPr bwMode="auto">
            <a:xfrm>
              <a:off x="1152" y="153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>
                <a:solidFill>
                  <a:srgbClr val="C00000"/>
                </a:solidFill>
              </a:endParaRPr>
            </a:p>
          </p:txBody>
        </p:sp>
        <p:sp>
          <p:nvSpPr>
            <p:cNvPr id="95" name="Line 56"/>
            <p:cNvSpPr>
              <a:spLocks noChangeShapeType="1"/>
            </p:cNvSpPr>
            <p:nvPr/>
          </p:nvSpPr>
          <p:spPr bwMode="auto">
            <a:xfrm>
              <a:off x="1616" y="15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>
                <a:solidFill>
                  <a:srgbClr val="C00000"/>
                </a:solidFill>
              </a:endParaRPr>
            </a:p>
          </p:txBody>
        </p:sp>
        <p:grpSp>
          <p:nvGrpSpPr>
            <p:cNvPr id="96" name="Group 57"/>
            <p:cNvGrpSpPr>
              <a:grpSpLocks/>
            </p:cNvGrpSpPr>
            <p:nvPr/>
          </p:nvGrpSpPr>
          <p:grpSpPr bwMode="auto">
            <a:xfrm rot="5400000">
              <a:off x="1008" y="1320"/>
              <a:ext cx="48" cy="144"/>
              <a:chOff x="1440" y="2400"/>
              <a:chExt cx="48" cy="144"/>
            </a:xfrm>
          </p:grpSpPr>
          <p:sp>
            <p:nvSpPr>
              <p:cNvPr id="114" name="Oval 58"/>
              <p:cNvSpPr>
                <a:spLocks noChangeArrowheads="1"/>
              </p:cNvSpPr>
              <p:nvPr/>
            </p:nvSpPr>
            <p:spPr bwMode="auto">
              <a:xfrm>
                <a:off x="1440" y="24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15" name="Oval 59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1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97" name="Group 60"/>
            <p:cNvGrpSpPr>
              <a:grpSpLocks/>
            </p:cNvGrpSpPr>
            <p:nvPr/>
          </p:nvGrpSpPr>
          <p:grpSpPr bwMode="auto">
            <a:xfrm>
              <a:off x="2056" y="1432"/>
              <a:ext cx="48" cy="144"/>
              <a:chOff x="1440" y="2400"/>
              <a:chExt cx="48" cy="144"/>
            </a:xfrm>
          </p:grpSpPr>
          <p:sp>
            <p:nvSpPr>
              <p:cNvPr id="112" name="Oval 61"/>
              <p:cNvSpPr>
                <a:spLocks noChangeArrowheads="1"/>
              </p:cNvSpPr>
              <p:nvPr/>
            </p:nvSpPr>
            <p:spPr bwMode="auto">
              <a:xfrm>
                <a:off x="1440" y="24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13" name="Oval 62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1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98" name="Group 63"/>
            <p:cNvGrpSpPr>
              <a:grpSpLocks/>
            </p:cNvGrpSpPr>
            <p:nvPr/>
          </p:nvGrpSpPr>
          <p:grpSpPr bwMode="auto">
            <a:xfrm rot="5400000">
              <a:off x="1008" y="1544"/>
              <a:ext cx="48" cy="144"/>
              <a:chOff x="1440" y="2400"/>
              <a:chExt cx="48" cy="144"/>
            </a:xfrm>
          </p:grpSpPr>
          <p:sp>
            <p:nvSpPr>
              <p:cNvPr id="110" name="Oval 64"/>
              <p:cNvSpPr>
                <a:spLocks noChangeArrowheads="1"/>
              </p:cNvSpPr>
              <p:nvPr/>
            </p:nvSpPr>
            <p:spPr bwMode="auto">
              <a:xfrm>
                <a:off x="1440" y="24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11" name="Oval 65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1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99" name="Group 66"/>
            <p:cNvGrpSpPr>
              <a:grpSpLocks/>
            </p:cNvGrpSpPr>
            <p:nvPr/>
          </p:nvGrpSpPr>
          <p:grpSpPr bwMode="auto">
            <a:xfrm rot="5400000">
              <a:off x="1480" y="1320"/>
              <a:ext cx="48" cy="144"/>
              <a:chOff x="1440" y="2400"/>
              <a:chExt cx="48" cy="144"/>
            </a:xfrm>
          </p:grpSpPr>
          <p:sp>
            <p:nvSpPr>
              <p:cNvPr id="108" name="Oval 67"/>
              <p:cNvSpPr>
                <a:spLocks noChangeArrowheads="1"/>
              </p:cNvSpPr>
              <p:nvPr/>
            </p:nvSpPr>
            <p:spPr bwMode="auto">
              <a:xfrm>
                <a:off x="1440" y="24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09" name="Oval 68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1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00" name="Group 69"/>
            <p:cNvGrpSpPr>
              <a:grpSpLocks/>
            </p:cNvGrpSpPr>
            <p:nvPr/>
          </p:nvGrpSpPr>
          <p:grpSpPr bwMode="auto">
            <a:xfrm rot="5400000">
              <a:off x="1944" y="1320"/>
              <a:ext cx="48" cy="144"/>
              <a:chOff x="1440" y="2400"/>
              <a:chExt cx="48" cy="144"/>
            </a:xfrm>
          </p:grpSpPr>
          <p:sp>
            <p:nvSpPr>
              <p:cNvPr id="106" name="Oval 70"/>
              <p:cNvSpPr>
                <a:spLocks noChangeArrowheads="1"/>
              </p:cNvSpPr>
              <p:nvPr/>
            </p:nvSpPr>
            <p:spPr bwMode="auto">
              <a:xfrm>
                <a:off x="1440" y="24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07" name="Oval 71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1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01" name="Group 72"/>
            <p:cNvGrpSpPr>
              <a:grpSpLocks/>
            </p:cNvGrpSpPr>
            <p:nvPr/>
          </p:nvGrpSpPr>
          <p:grpSpPr bwMode="auto">
            <a:xfrm rot="5400000">
              <a:off x="1944" y="1544"/>
              <a:ext cx="48" cy="144"/>
              <a:chOff x="1440" y="2400"/>
              <a:chExt cx="48" cy="144"/>
            </a:xfrm>
          </p:grpSpPr>
          <p:sp>
            <p:nvSpPr>
              <p:cNvPr id="104" name="Oval 73"/>
              <p:cNvSpPr>
                <a:spLocks noChangeArrowheads="1"/>
              </p:cNvSpPr>
              <p:nvPr/>
            </p:nvSpPr>
            <p:spPr bwMode="auto">
              <a:xfrm>
                <a:off x="1440" y="24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05" name="Oval 74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b="1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02" name="Text Box 75"/>
            <p:cNvSpPr txBox="1">
              <a:spLocks noChangeArrowheads="1"/>
            </p:cNvSpPr>
            <p:nvPr/>
          </p:nvSpPr>
          <p:spPr bwMode="auto">
            <a:xfrm>
              <a:off x="1547" y="1192"/>
              <a:ext cx="2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C00000"/>
                  </a:solidFill>
                </a:rPr>
                <a:t>+</a:t>
              </a:r>
            </a:p>
          </p:txBody>
        </p:sp>
        <p:sp>
          <p:nvSpPr>
            <p:cNvPr id="103" name="Text Box 76"/>
            <p:cNvSpPr txBox="1">
              <a:spLocks noChangeArrowheads="1"/>
            </p:cNvSpPr>
            <p:nvPr/>
          </p:nvSpPr>
          <p:spPr bwMode="auto">
            <a:xfrm>
              <a:off x="2051" y="1176"/>
              <a:ext cx="1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C00000"/>
                  </a:solidFill>
                </a:rPr>
                <a:t>-</a:t>
              </a:r>
            </a:p>
          </p:txBody>
        </p:sp>
      </p:grpSp>
      <p:sp>
        <p:nvSpPr>
          <p:cNvPr id="116" name="Line 77"/>
          <p:cNvSpPr>
            <a:spLocks noChangeShapeType="1"/>
          </p:cNvSpPr>
          <p:nvPr/>
        </p:nvSpPr>
        <p:spPr bwMode="auto">
          <a:xfrm>
            <a:off x="3146399" y="3305176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 b="1">
              <a:solidFill>
                <a:srgbClr val="C00000"/>
              </a:solidFill>
            </a:endParaRPr>
          </a:p>
        </p:txBody>
      </p:sp>
      <p:pic>
        <p:nvPicPr>
          <p:cNvPr id="117" name="Picture 5" descr="08_1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50000"/>
          </a:blip>
          <a:srcRect b="3076"/>
          <a:stretch>
            <a:fillRect/>
          </a:stretch>
        </p:blipFill>
        <p:spPr bwMode="auto">
          <a:xfrm>
            <a:off x="6000760" y="3417102"/>
            <a:ext cx="2135632" cy="3440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357298"/>
            <a:ext cx="7615262" cy="4846638"/>
          </a:xfrm>
        </p:spPr>
        <p:txBody>
          <a:bodyPr/>
          <a:lstStyle/>
          <a:p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r>
              <a:rPr lang="en-SG" sz="2400" b="1" dirty="0" smtClean="0">
                <a:solidFill>
                  <a:srgbClr val="7030A0"/>
                </a:solidFill>
                <a:latin typeface="Arial Narrow" pitchFamily="34" charset="0"/>
              </a:rPr>
              <a:t>What are the resonance structures of the carbonate (</a:t>
            </a:r>
            <a:r>
              <a:rPr lang="en-SG" sz="2400" b="1" dirty="0" err="1" smtClean="0">
                <a:solidFill>
                  <a:srgbClr val="7030A0"/>
                </a:solidFill>
                <a:latin typeface="Arial Narrow" pitchFamily="34" charset="0"/>
              </a:rPr>
              <a:t>CO</a:t>
            </a:r>
            <a:r>
              <a:rPr lang="en-SG" sz="2400" b="1" baseline="-25000" dirty="0" err="1" smtClean="0">
                <a:solidFill>
                  <a:srgbClr val="7030A0"/>
                </a:solidFill>
                <a:latin typeface="Arial Narrow" pitchFamily="34" charset="0"/>
              </a:rPr>
              <a:t>3</a:t>
            </a:r>
            <a:r>
              <a:rPr lang="en-SG" sz="2400" b="1" baseline="30000" dirty="0" err="1" smtClean="0">
                <a:solidFill>
                  <a:srgbClr val="7030A0"/>
                </a:solidFill>
                <a:latin typeface="Arial Narrow" pitchFamily="34" charset="0"/>
              </a:rPr>
              <a:t>2</a:t>
            </a:r>
            <a:r>
              <a:rPr lang="en-SG" sz="2400" b="1" baseline="30000" dirty="0" smtClean="0">
                <a:solidFill>
                  <a:srgbClr val="7030A0"/>
                </a:solidFill>
                <a:latin typeface="Arial Narrow" pitchFamily="34" charset="0"/>
              </a:rPr>
              <a:t>-</a:t>
            </a:r>
            <a:r>
              <a:rPr lang="en-SG" sz="2400" b="1" dirty="0" smtClean="0">
                <a:solidFill>
                  <a:srgbClr val="7030A0"/>
                </a:solidFill>
                <a:latin typeface="Arial Narrow" pitchFamily="34" charset="0"/>
              </a:rPr>
              <a:t>) ion?</a:t>
            </a:r>
          </a:p>
          <a:p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endParaRPr lang="en-SG" sz="8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457200" y="-16"/>
            <a:ext cx="72390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Resonance Structures</a:t>
            </a:r>
          </a:p>
        </p:txBody>
      </p:sp>
      <p:grpSp>
        <p:nvGrpSpPr>
          <p:cNvPr id="65" name="Group 211"/>
          <p:cNvGrpSpPr>
            <a:grpSpLocks/>
          </p:cNvGrpSpPr>
          <p:nvPr/>
        </p:nvGrpSpPr>
        <p:grpSpPr bwMode="auto">
          <a:xfrm>
            <a:off x="762004" y="5294337"/>
            <a:ext cx="1881176" cy="1132628"/>
            <a:chOff x="120" y="3168"/>
            <a:chExt cx="1529" cy="873"/>
          </a:xfrm>
        </p:grpSpPr>
        <p:grpSp>
          <p:nvGrpSpPr>
            <p:cNvPr id="69" name="Group 130"/>
            <p:cNvGrpSpPr>
              <a:grpSpLocks/>
            </p:cNvGrpSpPr>
            <p:nvPr/>
          </p:nvGrpSpPr>
          <p:grpSpPr bwMode="auto">
            <a:xfrm>
              <a:off x="240" y="3280"/>
              <a:ext cx="1288" cy="761"/>
              <a:chOff x="656" y="3280"/>
              <a:chExt cx="1288" cy="761"/>
            </a:xfrm>
          </p:grpSpPr>
          <p:grpSp>
            <p:nvGrpSpPr>
              <p:cNvPr id="72" name="Group 81"/>
              <p:cNvGrpSpPr>
                <a:grpSpLocks/>
              </p:cNvGrpSpPr>
              <p:nvPr/>
            </p:nvGrpSpPr>
            <p:grpSpPr bwMode="auto">
              <a:xfrm>
                <a:off x="663" y="3296"/>
                <a:ext cx="1237" cy="745"/>
                <a:chOff x="663" y="2960"/>
                <a:chExt cx="1237" cy="745"/>
              </a:xfrm>
            </p:grpSpPr>
            <p:sp>
              <p:nvSpPr>
                <p:cNvPr id="137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663" y="2960"/>
                  <a:ext cx="229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C00000"/>
                      </a:solidFill>
                    </a:rPr>
                    <a:t>O</a:t>
                  </a:r>
                </a:p>
              </p:txBody>
            </p:sp>
            <p:sp>
              <p:nvSpPr>
                <p:cNvPr id="138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1166" y="2960"/>
                  <a:ext cx="221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C00000"/>
                      </a:solidFill>
                    </a:rPr>
                    <a:t>C</a:t>
                  </a:r>
                </a:p>
              </p:txBody>
            </p:sp>
            <p:sp>
              <p:nvSpPr>
                <p:cNvPr id="139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1671" y="2960"/>
                  <a:ext cx="229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C00000"/>
                      </a:solidFill>
                    </a:rPr>
                    <a:t>O</a:t>
                  </a:r>
                </a:p>
              </p:txBody>
            </p:sp>
            <p:sp>
              <p:nvSpPr>
                <p:cNvPr id="140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1160" y="3472"/>
                  <a:ext cx="229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C00000"/>
                      </a:solidFill>
                    </a:rPr>
                    <a:t>O</a:t>
                  </a:r>
                </a:p>
              </p:txBody>
            </p:sp>
          </p:grpSp>
          <p:sp>
            <p:nvSpPr>
              <p:cNvPr id="73" name="Line 87"/>
              <p:cNvSpPr>
                <a:spLocks noChangeShapeType="1"/>
              </p:cNvSpPr>
              <p:nvPr/>
            </p:nvSpPr>
            <p:spPr bwMode="auto">
              <a:xfrm>
                <a:off x="883" y="343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74" name="Line 88"/>
              <p:cNvSpPr>
                <a:spLocks noChangeShapeType="1"/>
              </p:cNvSpPr>
              <p:nvPr/>
            </p:nvSpPr>
            <p:spPr bwMode="auto">
              <a:xfrm>
                <a:off x="1411" y="343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89" name="Line 89"/>
              <p:cNvSpPr>
                <a:spLocks noChangeShapeType="1"/>
              </p:cNvSpPr>
              <p:nvPr/>
            </p:nvSpPr>
            <p:spPr bwMode="auto">
              <a:xfrm rot="-5400000">
                <a:off x="1123" y="368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96" name="Group 91"/>
              <p:cNvGrpSpPr>
                <a:grpSpLocks/>
              </p:cNvGrpSpPr>
              <p:nvPr/>
            </p:nvGrpSpPr>
            <p:grpSpPr bwMode="auto">
              <a:xfrm rot="5400000">
                <a:off x="1784" y="3232"/>
                <a:ext cx="48" cy="144"/>
                <a:chOff x="1440" y="2400"/>
                <a:chExt cx="48" cy="144"/>
              </a:xfrm>
            </p:grpSpPr>
            <p:sp>
              <p:nvSpPr>
                <p:cNvPr id="135" name="Oval 92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36" name="Oval 93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97" name="Group 94"/>
              <p:cNvGrpSpPr>
                <a:grpSpLocks/>
              </p:cNvGrpSpPr>
              <p:nvPr/>
            </p:nvGrpSpPr>
            <p:grpSpPr bwMode="auto">
              <a:xfrm>
                <a:off x="1896" y="3368"/>
                <a:ext cx="48" cy="144"/>
                <a:chOff x="1440" y="2400"/>
                <a:chExt cx="48" cy="144"/>
              </a:xfrm>
            </p:grpSpPr>
            <p:sp>
              <p:nvSpPr>
                <p:cNvPr id="133" name="Oval 95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34" name="Oval 96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98" name="Group 97"/>
              <p:cNvGrpSpPr>
                <a:grpSpLocks/>
              </p:cNvGrpSpPr>
              <p:nvPr/>
            </p:nvGrpSpPr>
            <p:grpSpPr bwMode="auto">
              <a:xfrm rot="5400000">
                <a:off x="1784" y="3496"/>
                <a:ext cx="48" cy="144"/>
                <a:chOff x="1440" y="2400"/>
                <a:chExt cx="48" cy="144"/>
              </a:xfrm>
            </p:grpSpPr>
            <p:sp>
              <p:nvSpPr>
                <p:cNvPr id="131" name="Oval 98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32" name="Oval 99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99" name="Group 106"/>
              <p:cNvGrpSpPr>
                <a:grpSpLocks/>
              </p:cNvGrpSpPr>
              <p:nvPr/>
            </p:nvGrpSpPr>
            <p:grpSpPr bwMode="auto">
              <a:xfrm>
                <a:off x="1144" y="3880"/>
                <a:ext cx="48" cy="144"/>
                <a:chOff x="1440" y="2400"/>
                <a:chExt cx="48" cy="144"/>
              </a:xfrm>
            </p:grpSpPr>
            <p:sp>
              <p:nvSpPr>
                <p:cNvPr id="129" name="Oval 107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30" name="Oval 108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100" name="Group 109"/>
              <p:cNvGrpSpPr>
                <a:grpSpLocks/>
              </p:cNvGrpSpPr>
              <p:nvPr/>
            </p:nvGrpSpPr>
            <p:grpSpPr bwMode="auto">
              <a:xfrm>
                <a:off x="1384" y="3880"/>
                <a:ext cx="48" cy="144"/>
                <a:chOff x="1440" y="2400"/>
                <a:chExt cx="48" cy="144"/>
              </a:xfrm>
            </p:grpSpPr>
            <p:sp>
              <p:nvSpPr>
                <p:cNvPr id="127" name="Oval 110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28" name="Oval 111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101" name="Group 112"/>
              <p:cNvGrpSpPr>
                <a:grpSpLocks/>
              </p:cNvGrpSpPr>
              <p:nvPr/>
            </p:nvGrpSpPr>
            <p:grpSpPr bwMode="auto">
              <a:xfrm rot="16200000" flipH="1">
                <a:off x="760" y="3232"/>
                <a:ext cx="48" cy="144"/>
                <a:chOff x="1440" y="2400"/>
                <a:chExt cx="48" cy="144"/>
              </a:xfrm>
            </p:grpSpPr>
            <p:sp>
              <p:nvSpPr>
                <p:cNvPr id="125" name="Oval 113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26" name="Oval 114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118" name="Group 115"/>
              <p:cNvGrpSpPr>
                <a:grpSpLocks/>
              </p:cNvGrpSpPr>
              <p:nvPr/>
            </p:nvGrpSpPr>
            <p:grpSpPr bwMode="auto">
              <a:xfrm rot="10800000" flipH="1">
                <a:off x="656" y="3368"/>
                <a:ext cx="48" cy="144"/>
                <a:chOff x="1440" y="2400"/>
                <a:chExt cx="48" cy="144"/>
              </a:xfrm>
            </p:grpSpPr>
            <p:sp>
              <p:nvSpPr>
                <p:cNvPr id="123" name="Oval 116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24" name="Oval 117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119" name="Group 118"/>
              <p:cNvGrpSpPr>
                <a:grpSpLocks/>
              </p:cNvGrpSpPr>
              <p:nvPr/>
            </p:nvGrpSpPr>
            <p:grpSpPr bwMode="auto">
              <a:xfrm rot="16200000" flipH="1">
                <a:off x="760" y="3496"/>
                <a:ext cx="48" cy="144"/>
                <a:chOff x="1440" y="2400"/>
                <a:chExt cx="48" cy="144"/>
              </a:xfrm>
            </p:grpSpPr>
            <p:sp>
              <p:nvSpPr>
                <p:cNvPr id="121" name="Oval 119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22" name="Oval 120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20" name="Line 129"/>
              <p:cNvSpPr>
                <a:spLocks noChangeShapeType="1"/>
              </p:cNvSpPr>
              <p:nvPr/>
            </p:nvSpPr>
            <p:spPr bwMode="auto">
              <a:xfrm rot="-5400000">
                <a:off x="1168" y="368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70" name="Text Box 203"/>
            <p:cNvSpPr txBox="1">
              <a:spLocks noChangeArrowheads="1"/>
            </p:cNvSpPr>
            <p:nvPr/>
          </p:nvSpPr>
          <p:spPr bwMode="auto">
            <a:xfrm>
              <a:off x="120" y="3168"/>
              <a:ext cx="1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C00000"/>
                  </a:solidFill>
                </a:rPr>
                <a:t>-</a:t>
              </a:r>
            </a:p>
          </p:txBody>
        </p:sp>
        <p:sp>
          <p:nvSpPr>
            <p:cNvPr id="71" name="Text Box 204"/>
            <p:cNvSpPr txBox="1">
              <a:spLocks noChangeArrowheads="1"/>
            </p:cNvSpPr>
            <p:nvPr/>
          </p:nvSpPr>
          <p:spPr bwMode="auto">
            <a:xfrm>
              <a:off x="1484" y="3168"/>
              <a:ext cx="1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C00000"/>
                  </a:solidFill>
                </a:rPr>
                <a:t>-</a:t>
              </a:r>
            </a:p>
          </p:txBody>
        </p:sp>
      </p:grpSp>
      <p:grpSp>
        <p:nvGrpSpPr>
          <p:cNvPr id="141" name="Group 212"/>
          <p:cNvGrpSpPr>
            <a:grpSpLocks/>
          </p:cNvGrpSpPr>
          <p:nvPr/>
        </p:nvGrpSpPr>
        <p:grpSpPr bwMode="auto">
          <a:xfrm>
            <a:off x="3286116" y="5294336"/>
            <a:ext cx="1715082" cy="1277936"/>
            <a:chOff x="2239" y="3168"/>
            <a:chExt cx="1394" cy="985"/>
          </a:xfrm>
        </p:grpSpPr>
        <p:grpSp>
          <p:nvGrpSpPr>
            <p:cNvPr id="142" name="Group 167"/>
            <p:cNvGrpSpPr>
              <a:grpSpLocks/>
            </p:cNvGrpSpPr>
            <p:nvPr/>
          </p:nvGrpSpPr>
          <p:grpSpPr bwMode="auto">
            <a:xfrm>
              <a:off x="2239" y="3280"/>
              <a:ext cx="1281" cy="808"/>
              <a:chOff x="2239" y="3280"/>
              <a:chExt cx="1281" cy="808"/>
            </a:xfrm>
          </p:grpSpPr>
          <p:grpSp>
            <p:nvGrpSpPr>
              <p:cNvPr id="145" name="Group 45"/>
              <p:cNvGrpSpPr>
                <a:grpSpLocks/>
              </p:cNvGrpSpPr>
              <p:nvPr/>
            </p:nvGrpSpPr>
            <p:grpSpPr bwMode="auto">
              <a:xfrm rot="5400000">
                <a:off x="2840" y="3992"/>
                <a:ext cx="48" cy="144"/>
                <a:chOff x="1440" y="2400"/>
                <a:chExt cx="48" cy="144"/>
              </a:xfrm>
            </p:grpSpPr>
            <p:sp>
              <p:nvSpPr>
                <p:cNvPr id="176" name="Oval 46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77" name="Oval 47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146" name="Group 133"/>
              <p:cNvGrpSpPr>
                <a:grpSpLocks/>
              </p:cNvGrpSpPr>
              <p:nvPr/>
            </p:nvGrpSpPr>
            <p:grpSpPr bwMode="auto">
              <a:xfrm>
                <a:off x="2239" y="3296"/>
                <a:ext cx="1237" cy="745"/>
                <a:chOff x="663" y="2960"/>
                <a:chExt cx="1237" cy="745"/>
              </a:xfrm>
            </p:grpSpPr>
            <p:sp>
              <p:nvSpPr>
                <p:cNvPr id="172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663" y="2960"/>
                  <a:ext cx="229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C00000"/>
                      </a:solidFill>
                    </a:rPr>
                    <a:t>O</a:t>
                  </a:r>
                </a:p>
              </p:txBody>
            </p:sp>
            <p:sp>
              <p:nvSpPr>
                <p:cNvPr id="173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1166" y="2960"/>
                  <a:ext cx="221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C00000"/>
                      </a:solidFill>
                    </a:rPr>
                    <a:t>C</a:t>
                  </a:r>
                </a:p>
              </p:txBody>
            </p:sp>
            <p:sp>
              <p:nvSpPr>
                <p:cNvPr id="174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1671" y="2960"/>
                  <a:ext cx="229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C00000"/>
                      </a:solidFill>
                    </a:rPr>
                    <a:t>O</a:t>
                  </a:r>
                </a:p>
              </p:txBody>
            </p:sp>
            <p:sp>
              <p:nvSpPr>
                <p:cNvPr id="175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1160" y="3472"/>
                  <a:ext cx="229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C00000"/>
                      </a:solidFill>
                    </a:rPr>
                    <a:t>O</a:t>
                  </a:r>
                </a:p>
              </p:txBody>
            </p:sp>
          </p:grpSp>
          <p:sp>
            <p:nvSpPr>
              <p:cNvPr id="147" name="Line 138"/>
              <p:cNvSpPr>
                <a:spLocks noChangeShapeType="1"/>
              </p:cNvSpPr>
              <p:nvPr/>
            </p:nvSpPr>
            <p:spPr bwMode="auto">
              <a:xfrm>
                <a:off x="2459" y="3423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48" name="Line 139"/>
              <p:cNvSpPr>
                <a:spLocks noChangeShapeType="1"/>
              </p:cNvSpPr>
              <p:nvPr/>
            </p:nvSpPr>
            <p:spPr bwMode="auto">
              <a:xfrm>
                <a:off x="2987" y="343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49" name="Line 140"/>
              <p:cNvSpPr>
                <a:spLocks noChangeShapeType="1"/>
              </p:cNvSpPr>
              <p:nvPr/>
            </p:nvSpPr>
            <p:spPr bwMode="auto">
              <a:xfrm rot="-5400000">
                <a:off x="2731" y="368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50" name="Group 141"/>
              <p:cNvGrpSpPr>
                <a:grpSpLocks/>
              </p:cNvGrpSpPr>
              <p:nvPr/>
            </p:nvGrpSpPr>
            <p:grpSpPr bwMode="auto">
              <a:xfrm rot="5400000">
                <a:off x="3360" y="3232"/>
                <a:ext cx="48" cy="144"/>
                <a:chOff x="1440" y="2400"/>
                <a:chExt cx="48" cy="144"/>
              </a:xfrm>
            </p:grpSpPr>
            <p:sp>
              <p:nvSpPr>
                <p:cNvPr id="170" name="Oval 142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71" name="Oval 143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151" name="Group 144"/>
              <p:cNvGrpSpPr>
                <a:grpSpLocks/>
              </p:cNvGrpSpPr>
              <p:nvPr/>
            </p:nvGrpSpPr>
            <p:grpSpPr bwMode="auto">
              <a:xfrm>
                <a:off x="3472" y="3368"/>
                <a:ext cx="48" cy="144"/>
                <a:chOff x="1440" y="2400"/>
                <a:chExt cx="48" cy="144"/>
              </a:xfrm>
            </p:grpSpPr>
            <p:sp>
              <p:nvSpPr>
                <p:cNvPr id="168" name="Oval 145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69" name="Oval 146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152" name="Group 147"/>
              <p:cNvGrpSpPr>
                <a:grpSpLocks/>
              </p:cNvGrpSpPr>
              <p:nvPr/>
            </p:nvGrpSpPr>
            <p:grpSpPr bwMode="auto">
              <a:xfrm rot="5400000">
                <a:off x="3360" y="3496"/>
                <a:ext cx="48" cy="144"/>
                <a:chOff x="1440" y="2400"/>
                <a:chExt cx="48" cy="144"/>
              </a:xfrm>
            </p:grpSpPr>
            <p:sp>
              <p:nvSpPr>
                <p:cNvPr id="166" name="Oval 148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67" name="Oval 149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153" name="Group 150"/>
              <p:cNvGrpSpPr>
                <a:grpSpLocks/>
              </p:cNvGrpSpPr>
              <p:nvPr/>
            </p:nvGrpSpPr>
            <p:grpSpPr bwMode="auto">
              <a:xfrm>
                <a:off x="2720" y="3880"/>
                <a:ext cx="48" cy="144"/>
                <a:chOff x="1440" y="2400"/>
                <a:chExt cx="48" cy="144"/>
              </a:xfrm>
            </p:grpSpPr>
            <p:sp>
              <p:nvSpPr>
                <p:cNvPr id="164" name="Oval 151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65" name="Oval 152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154" name="Group 153"/>
              <p:cNvGrpSpPr>
                <a:grpSpLocks/>
              </p:cNvGrpSpPr>
              <p:nvPr/>
            </p:nvGrpSpPr>
            <p:grpSpPr bwMode="auto">
              <a:xfrm>
                <a:off x="2960" y="3880"/>
                <a:ext cx="48" cy="144"/>
                <a:chOff x="1440" y="2400"/>
                <a:chExt cx="48" cy="144"/>
              </a:xfrm>
            </p:grpSpPr>
            <p:sp>
              <p:nvSpPr>
                <p:cNvPr id="162" name="Oval 154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63" name="Oval 155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155" name="Group 156"/>
              <p:cNvGrpSpPr>
                <a:grpSpLocks/>
              </p:cNvGrpSpPr>
              <p:nvPr/>
            </p:nvGrpSpPr>
            <p:grpSpPr bwMode="auto">
              <a:xfrm rot="16200000" flipH="1">
                <a:off x="2336" y="3232"/>
                <a:ext cx="48" cy="144"/>
                <a:chOff x="1440" y="2400"/>
                <a:chExt cx="48" cy="144"/>
              </a:xfrm>
            </p:grpSpPr>
            <p:sp>
              <p:nvSpPr>
                <p:cNvPr id="160" name="Oval 157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61" name="Oval 158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156" name="Group 162"/>
              <p:cNvGrpSpPr>
                <a:grpSpLocks/>
              </p:cNvGrpSpPr>
              <p:nvPr/>
            </p:nvGrpSpPr>
            <p:grpSpPr bwMode="auto">
              <a:xfrm rot="16200000" flipH="1">
                <a:off x="2336" y="3496"/>
                <a:ext cx="48" cy="144"/>
                <a:chOff x="1440" y="2400"/>
                <a:chExt cx="48" cy="144"/>
              </a:xfrm>
            </p:grpSpPr>
            <p:sp>
              <p:nvSpPr>
                <p:cNvPr id="158" name="Oval 163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59" name="Oval 164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57" name="Line 166"/>
              <p:cNvSpPr>
                <a:spLocks noChangeShapeType="1"/>
              </p:cNvSpPr>
              <p:nvPr/>
            </p:nvSpPr>
            <p:spPr bwMode="auto">
              <a:xfrm>
                <a:off x="2464" y="347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43" name="Text Box 205"/>
            <p:cNvSpPr txBox="1">
              <a:spLocks noChangeArrowheads="1"/>
            </p:cNvSpPr>
            <p:nvPr/>
          </p:nvSpPr>
          <p:spPr bwMode="auto">
            <a:xfrm>
              <a:off x="3468" y="3168"/>
              <a:ext cx="1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C00000"/>
                  </a:solidFill>
                </a:rPr>
                <a:t>-</a:t>
              </a:r>
            </a:p>
          </p:txBody>
        </p:sp>
        <p:sp>
          <p:nvSpPr>
            <p:cNvPr id="144" name="Text Box 209"/>
            <p:cNvSpPr txBox="1">
              <a:spLocks noChangeArrowheads="1"/>
            </p:cNvSpPr>
            <p:nvPr/>
          </p:nvSpPr>
          <p:spPr bwMode="auto">
            <a:xfrm>
              <a:off x="2936" y="3920"/>
              <a:ext cx="1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C00000"/>
                  </a:solidFill>
                </a:rPr>
                <a:t>-</a:t>
              </a:r>
            </a:p>
          </p:txBody>
        </p:sp>
      </p:grpSp>
      <p:grpSp>
        <p:nvGrpSpPr>
          <p:cNvPr id="178" name="Group 213"/>
          <p:cNvGrpSpPr>
            <a:grpSpLocks/>
          </p:cNvGrpSpPr>
          <p:nvPr/>
        </p:nvGrpSpPr>
        <p:grpSpPr bwMode="auto">
          <a:xfrm>
            <a:off x="5541956" y="5286388"/>
            <a:ext cx="1673250" cy="1277936"/>
            <a:chOff x="4076" y="3168"/>
            <a:chExt cx="1360" cy="985"/>
          </a:xfrm>
        </p:grpSpPr>
        <p:grpSp>
          <p:nvGrpSpPr>
            <p:cNvPr id="179" name="Group 168"/>
            <p:cNvGrpSpPr>
              <a:grpSpLocks/>
            </p:cNvGrpSpPr>
            <p:nvPr/>
          </p:nvGrpSpPr>
          <p:grpSpPr bwMode="auto">
            <a:xfrm flipH="1">
              <a:off x="4191" y="3280"/>
              <a:ext cx="1245" cy="808"/>
              <a:chOff x="2275" y="3280"/>
              <a:chExt cx="1245" cy="808"/>
            </a:xfrm>
          </p:grpSpPr>
          <p:grpSp>
            <p:nvGrpSpPr>
              <p:cNvPr id="182" name="Group 169"/>
              <p:cNvGrpSpPr>
                <a:grpSpLocks/>
              </p:cNvGrpSpPr>
              <p:nvPr/>
            </p:nvGrpSpPr>
            <p:grpSpPr bwMode="auto">
              <a:xfrm rot="5400000">
                <a:off x="2840" y="3992"/>
                <a:ext cx="48" cy="144"/>
                <a:chOff x="1440" y="2400"/>
                <a:chExt cx="48" cy="144"/>
              </a:xfrm>
            </p:grpSpPr>
            <p:sp>
              <p:nvSpPr>
                <p:cNvPr id="213" name="Oval 170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14" name="Oval 171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183" name="Group 172"/>
              <p:cNvGrpSpPr>
                <a:grpSpLocks/>
              </p:cNvGrpSpPr>
              <p:nvPr/>
            </p:nvGrpSpPr>
            <p:grpSpPr bwMode="auto">
              <a:xfrm>
                <a:off x="2275" y="3296"/>
                <a:ext cx="1237" cy="745"/>
                <a:chOff x="699" y="2960"/>
                <a:chExt cx="1237" cy="745"/>
              </a:xfrm>
            </p:grpSpPr>
            <p:sp>
              <p:nvSpPr>
                <p:cNvPr id="209" name="Text Box 173"/>
                <p:cNvSpPr txBox="1">
                  <a:spLocks noChangeArrowheads="1"/>
                </p:cNvSpPr>
                <p:nvPr/>
              </p:nvSpPr>
              <p:spPr bwMode="auto">
                <a:xfrm>
                  <a:off x="699" y="2960"/>
                  <a:ext cx="229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C00000"/>
                      </a:solidFill>
                    </a:rPr>
                    <a:t>O</a:t>
                  </a:r>
                </a:p>
              </p:txBody>
            </p:sp>
            <p:sp>
              <p:nvSpPr>
                <p:cNvPr id="210" name="Text Box 174"/>
                <p:cNvSpPr txBox="1">
                  <a:spLocks noChangeArrowheads="1"/>
                </p:cNvSpPr>
                <p:nvPr/>
              </p:nvSpPr>
              <p:spPr bwMode="auto">
                <a:xfrm>
                  <a:off x="1200" y="2960"/>
                  <a:ext cx="221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C00000"/>
                      </a:solidFill>
                    </a:rPr>
                    <a:t>C</a:t>
                  </a:r>
                </a:p>
              </p:txBody>
            </p:sp>
            <p:sp>
              <p:nvSpPr>
                <p:cNvPr id="211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1707" y="2960"/>
                  <a:ext cx="229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C00000"/>
                      </a:solidFill>
                    </a:rPr>
                    <a:t>O</a:t>
                  </a:r>
                </a:p>
              </p:txBody>
            </p:sp>
            <p:sp>
              <p:nvSpPr>
                <p:cNvPr id="212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1196" y="3472"/>
                  <a:ext cx="229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C00000"/>
                      </a:solidFill>
                    </a:rPr>
                    <a:t>O</a:t>
                  </a:r>
                </a:p>
              </p:txBody>
            </p:sp>
          </p:grpSp>
          <p:sp>
            <p:nvSpPr>
              <p:cNvPr id="184" name="Line 177"/>
              <p:cNvSpPr>
                <a:spLocks noChangeShapeType="1"/>
              </p:cNvSpPr>
              <p:nvPr/>
            </p:nvSpPr>
            <p:spPr bwMode="auto">
              <a:xfrm>
                <a:off x="2459" y="3423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85" name="Line 178"/>
              <p:cNvSpPr>
                <a:spLocks noChangeShapeType="1"/>
              </p:cNvSpPr>
              <p:nvPr/>
            </p:nvSpPr>
            <p:spPr bwMode="auto">
              <a:xfrm>
                <a:off x="2987" y="343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86" name="Line 179"/>
              <p:cNvSpPr>
                <a:spLocks noChangeShapeType="1"/>
              </p:cNvSpPr>
              <p:nvPr/>
            </p:nvSpPr>
            <p:spPr bwMode="auto">
              <a:xfrm rot="-5400000">
                <a:off x="2731" y="368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87" name="Group 180"/>
              <p:cNvGrpSpPr>
                <a:grpSpLocks/>
              </p:cNvGrpSpPr>
              <p:nvPr/>
            </p:nvGrpSpPr>
            <p:grpSpPr bwMode="auto">
              <a:xfrm rot="5400000">
                <a:off x="3360" y="3232"/>
                <a:ext cx="48" cy="144"/>
                <a:chOff x="1440" y="2400"/>
                <a:chExt cx="48" cy="144"/>
              </a:xfrm>
            </p:grpSpPr>
            <p:sp>
              <p:nvSpPr>
                <p:cNvPr id="207" name="Oval 181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08" name="Oval 182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188" name="Group 183"/>
              <p:cNvGrpSpPr>
                <a:grpSpLocks/>
              </p:cNvGrpSpPr>
              <p:nvPr/>
            </p:nvGrpSpPr>
            <p:grpSpPr bwMode="auto">
              <a:xfrm>
                <a:off x="3472" y="3368"/>
                <a:ext cx="48" cy="144"/>
                <a:chOff x="1440" y="2400"/>
                <a:chExt cx="48" cy="144"/>
              </a:xfrm>
            </p:grpSpPr>
            <p:sp>
              <p:nvSpPr>
                <p:cNvPr id="205" name="Oval 184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06" name="Oval 185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189" name="Group 186"/>
              <p:cNvGrpSpPr>
                <a:grpSpLocks/>
              </p:cNvGrpSpPr>
              <p:nvPr/>
            </p:nvGrpSpPr>
            <p:grpSpPr bwMode="auto">
              <a:xfrm rot="5400000">
                <a:off x="3360" y="3496"/>
                <a:ext cx="48" cy="144"/>
                <a:chOff x="1440" y="2400"/>
                <a:chExt cx="48" cy="144"/>
              </a:xfrm>
            </p:grpSpPr>
            <p:sp>
              <p:nvSpPr>
                <p:cNvPr id="203" name="Oval 187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04" name="Oval 188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190" name="Group 189"/>
              <p:cNvGrpSpPr>
                <a:grpSpLocks/>
              </p:cNvGrpSpPr>
              <p:nvPr/>
            </p:nvGrpSpPr>
            <p:grpSpPr bwMode="auto">
              <a:xfrm>
                <a:off x="2720" y="3880"/>
                <a:ext cx="48" cy="144"/>
                <a:chOff x="1440" y="2400"/>
                <a:chExt cx="48" cy="144"/>
              </a:xfrm>
            </p:grpSpPr>
            <p:sp>
              <p:nvSpPr>
                <p:cNvPr id="201" name="Oval 190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02" name="Oval 191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191" name="Group 192"/>
              <p:cNvGrpSpPr>
                <a:grpSpLocks/>
              </p:cNvGrpSpPr>
              <p:nvPr/>
            </p:nvGrpSpPr>
            <p:grpSpPr bwMode="auto">
              <a:xfrm>
                <a:off x="2960" y="3880"/>
                <a:ext cx="48" cy="144"/>
                <a:chOff x="1440" y="2400"/>
                <a:chExt cx="48" cy="144"/>
              </a:xfrm>
            </p:grpSpPr>
            <p:sp>
              <p:nvSpPr>
                <p:cNvPr id="199" name="Oval 193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00" name="Oval 194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192" name="Group 195"/>
              <p:cNvGrpSpPr>
                <a:grpSpLocks/>
              </p:cNvGrpSpPr>
              <p:nvPr/>
            </p:nvGrpSpPr>
            <p:grpSpPr bwMode="auto">
              <a:xfrm rot="16200000" flipH="1">
                <a:off x="2336" y="3232"/>
                <a:ext cx="48" cy="144"/>
                <a:chOff x="1440" y="2400"/>
                <a:chExt cx="48" cy="144"/>
              </a:xfrm>
            </p:grpSpPr>
            <p:sp>
              <p:nvSpPr>
                <p:cNvPr id="197" name="Oval 196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8" name="Oval 197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193" name="Group 198"/>
              <p:cNvGrpSpPr>
                <a:grpSpLocks/>
              </p:cNvGrpSpPr>
              <p:nvPr/>
            </p:nvGrpSpPr>
            <p:grpSpPr bwMode="auto">
              <a:xfrm rot="16200000" flipH="1">
                <a:off x="2336" y="3496"/>
                <a:ext cx="48" cy="144"/>
                <a:chOff x="1440" y="2400"/>
                <a:chExt cx="48" cy="144"/>
              </a:xfrm>
            </p:grpSpPr>
            <p:sp>
              <p:nvSpPr>
                <p:cNvPr id="195" name="Oval 199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6" name="Oval 200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b="1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94" name="Line 201"/>
              <p:cNvSpPr>
                <a:spLocks noChangeShapeType="1"/>
              </p:cNvSpPr>
              <p:nvPr/>
            </p:nvSpPr>
            <p:spPr bwMode="auto">
              <a:xfrm>
                <a:off x="2464" y="347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80" name="Text Box 206"/>
            <p:cNvSpPr txBox="1">
              <a:spLocks noChangeArrowheads="1"/>
            </p:cNvSpPr>
            <p:nvPr/>
          </p:nvSpPr>
          <p:spPr bwMode="auto">
            <a:xfrm>
              <a:off x="4076" y="3168"/>
              <a:ext cx="1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C00000"/>
                  </a:solidFill>
                </a:rPr>
                <a:t>-</a:t>
              </a:r>
            </a:p>
          </p:txBody>
        </p:sp>
        <p:sp>
          <p:nvSpPr>
            <p:cNvPr id="181" name="Text Box 210"/>
            <p:cNvSpPr txBox="1">
              <a:spLocks noChangeArrowheads="1"/>
            </p:cNvSpPr>
            <p:nvPr/>
          </p:nvSpPr>
          <p:spPr bwMode="auto">
            <a:xfrm>
              <a:off x="4916" y="3920"/>
              <a:ext cx="1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C00000"/>
                  </a:solidFill>
                </a:rPr>
                <a:t>-</a:t>
              </a:r>
            </a:p>
          </p:txBody>
        </p:sp>
      </p:grpSp>
      <p:pic>
        <p:nvPicPr>
          <p:cNvPr id="216" name="Picture 215" descr="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990" y="1428736"/>
            <a:ext cx="2871216" cy="2103120"/>
          </a:xfrm>
          <a:prstGeom prst="rect">
            <a:avLst/>
          </a:prstGeom>
        </p:spPr>
      </p:pic>
      <p:pic>
        <p:nvPicPr>
          <p:cNvPr id="217" name="Picture 216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52" y="1357298"/>
            <a:ext cx="2585464" cy="2245848"/>
          </a:xfrm>
          <a:prstGeom prst="rect">
            <a:avLst/>
          </a:prstGeom>
        </p:spPr>
      </p:pic>
      <p:sp>
        <p:nvSpPr>
          <p:cNvPr id="219" name="Rectangle 218"/>
          <p:cNvSpPr/>
          <p:nvPr/>
        </p:nvSpPr>
        <p:spPr>
          <a:xfrm>
            <a:off x="571472" y="3571876"/>
            <a:ext cx="32861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600"/>
              </a:spcBef>
              <a:buClr>
                <a:schemeClr val="tx2"/>
              </a:buClr>
              <a:buSzPct val="73000"/>
              <a:defRPr/>
            </a:pPr>
            <a:r>
              <a:rPr lang="en-US" b="1" dirty="0" smtClean="0">
                <a:latin typeface="Arial Narrow" pitchFamily="34" charset="0"/>
              </a:rPr>
              <a:t>…just as </a:t>
            </a:r>
            <a:r>
              <a:rPr lang="en-US" b="1" dirty="0" smtClean="0">
                <a:solidFill>
                  <a:srgbClr val="00B011"/>
                </a:solidFill>
                <a:latin typeface="Arial Narrow" pitchFamily="34" charset="0"/>
              </a:rPr>
              <a:t>green</a:t>
            </a:r>
            <a:r>
              <a:rPr lang="en-US" b="1" dirty="0" smtClean="0">
                <a:latin typeface="Arial Narrow" pitchFamily="34" charset="0"/>
              </a:rPr>
              <a:t> is a synthesis of </a:t>
            </a:r>
            <a:r>
              <a:rPr lang="en-US" b="1" dirty="0" smtClean="0">
                <a:solidFill>
                  <a:schemeClr val="accent2"/>
                </a:solidFill>
                <a:latin typeface="Arial Narrow" pitchFamily="34" charset="0"/>
              </a:rPr>
              <a:t>blue</a:t>
            </a:r>
            <a:r>
              <a:rPr lang="en-US" b="1" dirty="0" smtClean="0">
                <a:latin typeface="Arial Narrow" pitchFamily="34" charset="0"/>
              </a:rPr>
              <a:t> and </a:t>
            </a:r>
            <a:r>
              <a:rPr lang="en-US" b="1" dirty="0" smtClean="0">
                <a:solidFill>
                  <a:srgbClr val="FFFF00"/>
                </a:solidFill>
                <a:latin typeface="Arial Narrow" pitchFamily="34" charset="0"/>
              </a:rPr>
              <a:t>yellow</a:t>
            </a:r>
            <a:r>
              <a:rPr lang="en-US" b="1" dirty="0" smtClean="0">
                <a:latin typeface="Arial Narrow" pitchFamily="34" charset="0"/>
              </a:rPr>
              <a:t>…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3857620" y="3571876"/>
            <a:ext cx="35718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600"/>
              </a:spcBef>
              <a:buClr>
                <a:schemeClr val="tx2"/>
              </a:buClr>
              <a:buSzPct val="73000"/>
              <a:defRPr/>
            </a:pPr>
            <a:r>
              <a:rPr lang="en-US" b="1" dirty="0" smtClean="0">
                <a:latin typeface="Arial Narrow" pitchFamily="34" charset="0"/>
              </a:rPr>
              <a:t>…ozone is a synthesis of these two resonance structures</a:t>
            </a:r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2643174" y="6072206"/>
            <a:ext cx="571504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>
            <a:off x="5072066" y="6072206"/>
            <a:ext cx="571504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6143636" y="3429000"/>
            <a:ext cx="1785950" cy="1500198"/>
            <a:chOff x="96" y="3244"/>
            <a:chExt cx="1216" cy="1044"/>
          </a:xfrm>
        </p:grpSpPr>
        <p:pic>
          <p:nvPicPr>
            <p:cNvPr id="30791" name="Picture 79" descr="09_tap351b"/>
            <p:cNvPicPr>
              <a:picLocks noChangeAspect="1" noChangeArrowheads="1"/>
            </p:cNvPicPr>
            <p:nvPr/>
          </p:nvPicPr>
          <p:blipFill>
            <a:blip r:embed="rId2" cstate="print"/>
            <a:srcRect l="9688" t="2499" r="9688"/>
            <a:stretch>
              <a:fillRect/>
            </a:stretch>
          </p:blipFill>
          <p:spPr bwMode="auto">
            <a:xfrm>
              <a:off x="160" y="3244"/>
              <a:ext cx="1152" cy="1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92" name="Rectangle 80"/>
            <p:cNvSpPr>
              <a:spLocks noChangeArrowheads="1"/>
            </p:cNvSpPr>
            <p:nvPr/>
          </p:nvSpPr>
          <p:spPr bwMode="auto">
            <a:xfrm>
              <a:off x="96" y="3504"/>
              <a:ext cx="432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sz="2400" b="1">
                <a:latin typeface="Arial Narrow" pitchFamily="34" charset="0"/>
              </a:endParaRPr>
            </a:p>
          </p:txBody>
        </p:sp>
      </p:grpSp>
      <p:sp>
        <p:nvSpPr>
          <p:cNvPr id="30725" name="Text Box 3"/>
          <p:cNvSpPr txBox="1">
            <a:spLocks noChangeArrowheads="1"/>
          </p:cNvSpPr>
          <p:nvPr/>
        </p:nvSpPr>
        <p:spPr bwMode="auto">
          <a:xfrm>
            <a:off x="496919" y="1206525"/>
            <a:ext cx="541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dirty="0">
                <a:solidFill>
                  <a:srgbClr val="7030A0"/>
                </a:solidFill>
                <a:latin typeface="Arial Narrow" pitchFamily="34" charset="0"/>
              </a:rPr>
              <a:t>The Incomplete Octet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857620" y="2154242"/>
            <a:ext cx="1990726" cy="461963"/>
            <a:chOff x="753" y="1296"/>
            <a:chExt cx="1254" cy="291"/>
          </a:xfrm>
        </p:grpSpPr>
        <p:sp>
          <p:nvSpPr>
            <p:cNvPr id="30786" name="Text Box 4"/>
            <p:cNvSpPr txBox="1">
              <a:spLocks noChangeArrowheads="1"/>
            </p:cNvSpPr>
            <p:nvPr/>
          </p:nvSpPr>
          <p:spPr bwMode="auto">
            <a:xfrm>
              <a:off x="753" y="1296"/>
              <a:ext cx="2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>
                  <a:latin typeface="Arial Narrow" pitchFamily="34" charset="0"/>
                </a:rPr>
                <a:t>H</a:t>
              </a:r>
            </a:p>
          </p:txBody>
        </p:sp>
        <p:sp>
          <p:nvSpPr>
            <p:cNvPr id="30787" name="Text Box 5"/>
            <p:cNvSpPr txBox="1">
              <a:spLocks noChangeArrowheads="1"/>
            </p:cNvSpPr>
            <p:nvPr/>
          </p:nvSpPr>
          <p:spPr bwMode="auto">
            <a:xfrm>
              <a:off x="1776" y="1296"/>
              <a:ext cx="2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>
                  <a:latin typeface="Arial Narrow" pitchFamily="34" charset="0"/>
                </a:rPr>
                <a:t>H</a:t>
              </a:r>
            </a:p>
          </p:txBody>
        </p:sp>
        <p:sp>
          <p:nvSpPr>
            <p:cNvPr id="30788" name="Text Box 6"/>
            <p:cNvSpPr txBox="1">
              <a:spLocks noChangeArrowheads="1"/>
            </p:cNvSpPr>
            <p:nvPr/>
          </p:nvSpPr>
          <p:spPr bwMode="auto">
            <a:xfrm>
              <a:off x="1217" y="1296"/>
              <a:ext cx="3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>
                  <a:latin typeface="Arial Narrow" pitchFamily="34" charset="0"/>
                </a:rPr>
                <a:t>Be</a:t>
              </a:r>
            </a:p>
          </p:txBody>
        </p:sp>
        <p:sp>
          <p:nvSpPr>
            <p:cNvPr id="30789" name="Line 7"/>
            <p:cNvSpPr>
              <a:spLocks noChangeShapeType="1"/>
            </p:cNvSpPr>
            <p:nvPr/>
          </p:nvSpPr>
          <p:spPr bwMode="auto">
            <a:xfrm>
              <a:off x="969" y="144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30790" name="Line 8"/>
            <p:cNvSpPr>
              <a:spLocks noChangeShapeType="1"/>
            </p:cNvSpPr>
            <p:nvPr/>
          </p:nvSpPr>
          <p:spPr bwMode="auto">
            <a:xfrm>
              <a:off x="1528" y="144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1">
                <a:latin typeface="Arial Narrow" pitchFamily="34" charset="0"/>
              </a:endParaRP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785918" y="1812929"/>
            <a:ext cx="1566863" cy="1196975"/>
            <a:chOff x="1402" y="1025"/>
            <a:chExt cx="987" cy="754"/>
          </a:xfrm>
        </p:grpSpPr>
        <p:sp>
          <p:nvSpPr>
            <p:cNvPr id="30782" name="Text Box 10"/>
            <p:cNvSpPr txBox="1">
              <a:spLocks noChangeArrowheads="1"/>
            </p:cNvSpPr>
            <p:nvPr/>
          </p:nvSpPr>
          <p:spPr bwMode="auto">
            <a:xfrm>
              <a:off x="1611" y="1025"/>
              <a:ext cx="71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>
                  <a:latin typeface="Arial Narrow" pitchFamily="34" charset="0"/>
                </a:rPr>
                <a:t>Be – 2e</a:t>
              </a:r>
              <a:r>
                <a:rPr lang="en-US" sz="2400" b="1" baseline="30000">
                  <a:latin typeface="Arial Narrow" pitchFamily="34" charset="0"/>
                </a:rPr>
                <a:t>-</a:t>
              </a: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30783" name="Text Box 11"/>
            <p:cNvSpPr txBox="1">
              <a:spLocks noChangeArrowheads="1"/>
            </p:cNvSpPr>
            <p:nvPr/>
          </p:nvSpPr>
          <p:spPr bwMode="auto">
            <a:xfrm>
              <a:off x="1402" y="1240"/>
              <a:ext cx="88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>
                  <a:latin typeface="Arial Narrow" pitchFamily="34" charset="0"/>
                </a:rPr>
                <a:t>2H – 2x1e</a:t>
              </a:r>
              <a:r>
                <a:rPr lang="en-US" sz="2400" b="1" baseline="30000">
                  <a:latin typeface="Arial Narrow" pitchFamily="34" charset="0"/>
                </a:rPr>
                <a:t>-</a:t>
              </a: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30784" name="Line 12"/>
            <p:cNvSpPr>
              <a:spLocks noChangeShapeType="1"/>
            </p:cNvSpPr>
            <p:nvPr/>
          </p:nvSpPr>
          <p:spPr bwMode="auto">
            <a:xfrm>
              <a:off x="1429" y="1504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30785" name="Text Box 13"/>
            <p:cNvSpPr txBox="1">
              <a:spLocks noChangeArrowheads="1"/>
            </p:cNvSpPr>
            <p:nvPr/>
          </p:nvSpPr>
          <p:spPr bwMode="auto">
            <a:xfrm>
              <a:off x="1987" y="1488"/>
              <a:ext cx="3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 dirty="0" err="1">
                  <a:latin typeface="Arial Narrow" pitchFamily="34" charset="0"/>
                </a:rPr>
                <a:t>4e</a:t>
              </a:r>
              <a:r>
                <a:rPr lang="en-US" sz="2400" b="1" baseline="30000" dirty="0">
                  <a:latin typeface="Arial Narrow" pitchFamily="34" charset="0"/>
                </a:rPr>
                <a:t>-</a:t>
              </a:r>
              <a:endParaRPr lang="en-US" sz="2400" b="1" dirty="0">
                <a:latin typeface="Arial Narrow" pitchFamily="34" charset="0"/>
              </a:endParaRPr>
            </a:p>
          </p:txBody>
        </p:sp>
      </p:grp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642910" y="2154240"/>
            <a:ext cx="10583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>
                <a:srgbClr val="7030A0"/>
              </a:buClr>
              <a:buFont typeface="Wingdings" pitchFamily="2" charset="2"/>
              <a:buChar char="v"/>
            </a:pPr>
            <a:r>
              <a:rPr lang="en-US" sz="2400" b="1" dirty="0" err="1">
                <a:latin typeface="Arial Narrow" pitchFamily="34" charset="0"/>
              </a:rPr>
              <a:t>BeH</a:t>
            </a:r>
            <a:r>
              <a:rPr lang="en-US" sz="2400" b="1" baseline="-25000" dirty="0" err="1">
                <a:latin typeface="Arial Narrow" pitchFamily="34" charset="0"/>
              </a:rPr>
              <a:t>2</a:t>
            </a:r>
            <a:endParaRPr lang="en-US" sz="2400" b="1" dirty="0">
              <a:latin typeface="Arial Narrow" pitchFamily="34" charset="0"/>
            </a:endParaRPr>
          </a:p>
        </p:txBody>
      </p:sp>
      <p:grpSp>
        <p:nvGrpSpPr>
          <p:cNvPr id="5" name="Group 76"/>
          <p:cNvGrpSpPr>
            <a:grpSpLocks/>
          </p:cNvGrpSpPr>
          <p:nvPr/>
        </p:nvGrpSpPr>
        <p:grpSpPr bwMode="auto">
          <a:xfrm>
            <a:off x="4070345" y="2230440"/>
            <a:ext cx="1574800" cy="317500"/>
            <a:chOff x="3656" y="1432"/>
            <a:chExt cx="992" cy="200"/>
          </a:xfrm>
        </p:grpSpPr>
        <p:sp>
          <p:nvSpPr>
            <p:cNvPr id="30780" name="Oval 15"/>
            <p:cNvSpPr>
              <a:spLocks noChangeArrowheads="1"/>
            </p:cNvSpPr>
            <p:nvPr/>
          </p:nvSpPr>
          <p:spPr bwMode="auto">
            <a:xfrm>
              <a:off x="3656" y="1432"/>
              <a:ext cx="432" cy="19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sz="2400" b="1">
                <a:latin typeface="Arial Narrow" pitchFamily="34" charset="0"/>
              </a:endParaRPr>
            </a:p>
          </p:txBody>
        </p:sp>
        <p:sp>
          <p:nvSpPr>
            <p:cNvPr id="30781" name="Oval 16"/>
            <p:cNvSpPr>
              <a:spLocks noChangeArrowheads="1"/>
            </p:cNvSpPr>
            <p:nvPr/>
          </p:nvSpPr>
          <p:spPr bwMode="auto">
            <a:xfrm>
              <a:off x="4216" y="1440"/>
              <a:ext cx="432" cy="19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sz="2400" b="1">
                <a:latin typeface="Arial Narrow" pitchFamily="34" charset="0"/>
              </a:endParaRPr>
            </a:p>
          </p:txBody>
        </p:sp>
      </p:grpSp>
      <p:sp>
        <p:nvSpPr>
          <p:cNvPr id="74770" name="Text Box 18"/>
          <p:cNvSpPr txBox="1">
            <a:spLocks noChangeArrowheads="1"/>
          </p:cNvSpPr>
          <p:nvPr/>
        </p:nvSpPr>
        <p:spPr bwMode="auto">
          <a:xfrm>
            <a:off x="706471" y="3738564"/>
            <a:ext cx="8883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>
                <a:srgbClr val="7030A0"/>
              </a:buClr>
              <a:buFont typeface="Wingdings" pitchFamily="2" charset="2"/>
              <a:buChar char="v"/>
            </a:pPr>
            <a:r>
              <a:rPr lang="en-US" sz="2400" b="1" dirty="0" err="1">
                <a:latin typeface="Arial Narrow" pitchFamily="34" charset="0"/>
              </a:rPr>
              <a:t>BF</a:t>
            </a:r>
            <a:r>
              <a:rPr lang="en-US" sz="2400" b="1" baseline="-25000" dirty="0" err="1">
                <a:latin typeface="Arial Narrow" pitchFamily="34" charset="0"/>
              </a:rPr>
              <a:t>3</a:t>
            </a:r>
            <a:endParaRPr lang="en-US" sz="2400" b="1" dirty="0">
              <a:latin typeface="Arial Narrow" pitchFamily="34" charset="0"/>
            </a:endParaRPr>
          </a:p>
        </p:txBody>
      </p:sp>
      <p:grpSp>
        <p:nvGrpSpPr>
          <p:cNvPr id="6" name="Group 73"/>
          <p:cNvGrpSpPr>
            <a:grpSpLocks/>
          </p:cNvGrpSpPr>
          <p:nvPr/>
        </p:nvGrpSpPr>
        <p:grpSpPr bwMode="auto">
          <a:xfrm>
            <a:off x="1838359" y="3357562"/>
            <a:ext cx="1566862" cy="1196975"/>
            <a:chOff x="1069" y="2688"/>
            <a:chExt cx="987" cy="754"/>
          </a:xfrm>
        </p:grpSpPr>
        <p:sp>
          <p:nvSpPr>
            <p:cNvPr id="30776" name="Text Box 21"/>
            <p:cNvSpPr txBox="1">
              <a:spLocks noChangeArrowheads="1"/>
            </p:cNvSpPr>
            <p:nvPr/>
          </p:nvSpPr>
          <p:spPr bwMode="auto">
            <a:xfrm>
              <a:off x="1366" y="2688"/>
              <a:ext cx="6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>
                  <a:latin typeface="Arial Narrow" pitchFamily="34" charset="0"/>
                </a:rPr>
                <a:t>B – 3e</a:t>
              </a:r>
              <a:r>
                <a:rPr lang="en-US" sz="2400" b="1" baseline="30000">
                  <a:latin typeface="Arial Narrow" pitchFamily="34" charset="0"/>
                </a:rPr>
                <a:t>-</a:t>
              </a: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30777" name="Text Box 22"/>
            <p:cNvSpPr txBox="1">
              <a:spLocks noChangeArrowheads="1"/>
            </p:cNvSpPr>
            <p:nvPr/>
          </p:nvSpPr>
          <p:spPr bwMode="auto">
            <a:xfrm>
              <a:off x="1069" y="2903"/>
              <a:ext cx="87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>
                  <a:latin typeface="Arial Narrow" pitchFamily="34" charset="0"/>
                </a:rPr>
                <a:t>3F – 3x7e</a:t>
              </a:r>
              <a:r>
                <a:rPr lang="en-US" sz="2400" b="1" baseline="30000">
                  <a:latin typeface="Arial Narrow" pitchFamily="34" charset="0"/>
                </a:rPr>
                <a:t>-</a:t>
              </a: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30778" name="Line 23"/>
            <p:cNvSpPr>
              <a:spLocks noChangeShapeType="1"/>
            </p:cNvSpPr>
            <p:nvPr/>
          </p:nvSpPr>
          <p:spPr bwMode="auto">
            <a:xfrm>
              <a:off x="1096" y="3167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30779" name="Text Box 24"/>
            <p:cNvSpPr txBox="1">
              <a:spLocks noChangeArrowheads="1"/>
            </p:cNvSpPr>
            <p:nvPr/>
          </p:nvSpPr>
          <p:spPr bwMode="auto">
            <a:xfrm>
              <a:off x="1576" y="3151"/>
              <a:ext cx="4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b="1" dirty="0" err="1">
                  <a:solidFill>
                    <a:srgbClr val="FF0000"/>
                  </a:solidFill>
                  <a:latin typeface="Arial Narrow" pitchFamily="34" charset="0"/>
                </a:rPr>
                <a:t>24e</a:t>
              </a:r>
              <a:r>
                <a:rPr lang="en-US" sz="2400" b="1" baseline="30000" dirty="0">
                  <a:solidFill>
                    <a:srgbClr val="FF0000"/>
                  </a:solidFill>
                  <a:latin typeface="Arial Narrow" pitchFamily="34" charset="0"/>
                </a:rPr>
                <a:t>-</a:t>
              </a:r>
              <a:endParaRPr lang="en-US" sz="2400" b="1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3786182" y="3535364"/>
            <a:ext cx="2044700" cy="1308100"/>
            <a:chOff x="2664" y="2800"/>
            <a:chExt cx="1288" cy="824"/>
          </a:xfrm>
        </p:grpSpPr>
        <p:grpSp>
          <p:nvGrpSpPr>
            <p:cNvPr id="8" name="Group 27"/>
            <p:cNvGrpSpPr>
              <a:grpSpLocks/>
            </p:cNvGrpSpPr>
            <p:nvPr/>
          </p:nvGrpSpPr>
          <p:grpSpPr bwMode="auto">
            <a:xfrm>
              <a:off x="2687" y="2816"/>
              <a:ext cx="1221" cy="803"/>
              <a:chOff x="679" y="2960"/>
              <a:chExt cx="1221" cy="803"/>
            </a:xfrm>
          </p:grpSpPr>
          <p:sp>
            <p:nvSpPr>
              <p:cNvPr id="30772" name="Text Box 28"/>
              <p:cNvSpPr txBox="1">
                <a:spLocks noChangeArrowheads="1"/>
              </p:cNvSpPr>
              <p:nvPr/>
            </p:nvSpPr>
            <p:spPr bwMode="auto">
              <a:xfrm>
                <a:off x="679" y="2960"/>
                <a:ext cx="21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latin typeface="Arial Narrow" pitchFamily="34" charset="0"/>
                  </a:rPr>
                  <a:t>F</a:t>
                </a:r>
              </a:p>
            </p:txBody>
          </p:sp>
          <p:sp>
            <p:nvSpPr>
              <p:cNvPr id="30773" name="Text Box 29"/>
              <p:cNvSpPr txBox="1">
                <a:spLocks noChangeArrowheads="1"/>
              </p:cNvSpPr>
              <p:nvPr/>
            </p:nvSpPr>
            <p:spPr bwMode="auto">
              <a:xfrm>
                <a:off x="1171" y="2960"/>
                <a:ext cx="23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latin typeface="Arial Narrow" pitchFamily="34" charset="0"/>
                  </a:rPr>
                  <a:t>B</a:t>
                </a:r>
              </a:p>
            </p:txBody>
          </p:sp>
          <p:sp>
            <p:nvSpPr>
              <p:cNvPr id="30774" name="Text Box 30"/>
              <p:cNvSpPr txBox="1">
                <a:spLocks noChangeArrowheads="1"/>
              </p:cNvSpPr>
              <p:nvPr/>
            </p:nvSpPr>
            <p:spPr bwMode="auto">
              <a:xfrm>
                <a:off x="1687" y="2960"/>
                <a:ext cx="21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latin typeface="Arial Narrow" pitchFamily="34" charset="0"/>
                  </a:rPr>
                  <a:t>F</a:t>
                </a:r>
              </a:p>
            </p:txBody>
          </p:sp>
          <p:sp>
            <p:nvSpPr>
              <p:cNvPr id="30775" name="Text Box 31"/>
              <p:cNvSpPr txBox="1">
                <a:spLocks noChangeArrowheads="1"/>
              </p:cNvSpPr>
              <p:nvPr/>
            </p:nvSpPr>
            <p:spPr bwMode="auto">
              <a:xfrm>
                <a:off x="1176" y="3472"/>
                <a:ext cx="21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latin typeface="Arial Narrow" pitchFamily="34" charset="0"/>
                  </a:rPr>
                  <a:t>F</a:t>
                </a:r>
              </a:p>
            </p:txBody>
          </p:sp>
        </p:grpSp>
        <p:sp>
          <p:nvSpPr>
            <p:cNvPr id="30742" name="Line 32"/>
            <p:cNvSpPr>
              <a:spLocks noChangeShapeType="1"/>
            </p:cNvSpPr>
            <p:nvPr/>
          </p:nvSpPr>
          <p:spPr bwMode="auto">
            <a:xfrm>
              <a:off x="2891" y="295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30743" name="Line 33"/>
            <p:cNvSpPr>
              <a:spLocks noChangeShapeType="1"/>
            </p:cNvSpPr>
            <p:nvPr/>
          </p:nvSpPr>
          <p:spPr bwMode="auto">
            <a:xfrm>
              <a:off x="3419" y="295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1">
                <a:latin typeface="Arial Narrow" pitchFamily="34" charset="0"/>
              </a:endParaRPr>
            </a:p>
          </p:txBody>
        </p:sp>
        <p:grpSp>
          <p:nvGrpSpPr>
            <p:cNvPr id="9" name="Group 35"/>
            <p:cNvGrpSpPr>
              <a:grpSpLocks/>
            </p:cNvGrpSpPr>
            <p:nvPr/>
          </p:nvGrpSpPr>
          <p:grpSpPr bwMode="auto">
            <a:xfrm rot="5400000">
              <a:off x="3792" y="2752"/>
              <a:ext cx="48" cy="144"/>
              <a:chOff x="1440" y="2400"/>
              <a:chExt cx="48" cy="144"/>
            </a:xfrm>
          </p:grpSpPr>
          <p:sp>
            <p:nvSpPr>
              <p:cNvPr id="30770" name="Oval 36"/>
              <p:cNvSpPr>
                <a:spLocks noChangeArrowheads="1"/>
              </p:cNvSpPr>
              <p:nvPr/>
            </p:nvSpPr>
            <p:spPr bwMode="auto">
              <a:xfrm>
                <a:off x="1440" y="24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2400" b="1">
                  <a:latin typeface="Arial Narrow" pitchFamily="34" charset="0"/>
                </a:endParaRPr>
              </a:p>
            </p:txBody>
          </p:sp>
          <p:sp>
            <p:nvSpPr>
              <p:cNvPr id="30771" name="Oval 37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2400" b="1">
                  <a:latin typeface="Arial Narrow" pitchFamily="34" charset="0"/>
                </a:endParaRPr>
              </a:p>
            </p:txBody>
          </p:sp>
        </p:grpSp>
        <p:grpSp>
          <p:nvGrpSpPr>
            <p:cNvPr id="10" name="Group 38"/>
            <p:cNvGrpSpPr>
              <a:grpSpLocks/>
            </p:cNvGrpSpPr>
            <p:nvPr/>
          </p:nvGrpSpPr>
          <p:grpSpPr bwMode="auto">
            <a:xfrm>
              <a:off x="3904" y="2888"/>
              <a:ext cx="48" cy="144"/>
              <a:chOff x="1440" y="2400"/>
              <a:chExt cx="48" cy="144"/>
            </a:xfrm>
          </p:grpSpPr>
          <p:sp>
            <p:nvSpPr>
              <p:cNvPr id="30768" name="Oval 39"/>
              <p:cNvSpPr>
                <a:spLocks noChangeArrowheads="1"/>
              </p:cNvSpPr>
              <p:nvPr/>
            </p:nvSpPr>
            <p:spPr bwMode="auto">
              <a:xfrm>
                <a:off x="1440" y="24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2400" b="1">
                  <a:latin typeface="Arial Narrow" pitchFamily="34" charset="0"/>
                </a:endParaRPr>
              </a:p>
            </p:txBody>
          </p:sp>
          <p:sp>
            <p:nvSpPr>
              <p:cNvPr id="30769" name="Oval 40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2400" b="1">
                  <a:latin typeface="Arial Narrow" pitchFamily="34" charset="0"/>
                </a:endParaRPr>
              </a:p>
            </p:txBody>
          </p:sp>
        </p:grpSp>
        <p:grpSp>
          <p:nvGrpSpPr>
            <p:cNvPr id="11" name="Group 41"/>
            <p:cNvGrpSpPr>
              <a:grpSpLocks/>
            </p:cNvGrpSpPr>
            <p:nvPr/>
          </p:nvGrpSpPr>
          <p:grpSpPr bwMode="auto">
            <a:xfrm rot="5400000">
              <a:off x="3792" y="3016"/>
              <a:ext cx="48" cy="144"/>
              <a:chOff x="1440" y="2400"/>
              <a:chExt cx="48" cy="144"/>
            </a:xfrm>
          </p:grpSpPr>
          <p:sp>
            <p:nvSpPr>
              <p:cNvPr id="30766" name="Oval 42"/>
              <p:cNvSpPr>
                <a:spLocks noChangeArrowheads="1"/>
              </p:cNvSpPr>
              <p:nvPr/>
            </p:nvSpPr>
            <p:spPr bwMode="auto">
              <a:xfrm>
                <a:off x="1440" y="24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2400" b="1">
                  <a:latin typeface="Arial Narrow" pitchFamily="34" charset="0"/>
                </a:endParaRPr>
              </a:p>
            </p:txBody>
          </p:sp>
          <p:sp>
            <p:nvSpPr>
              <p:cNvPr id="30767" name="Oval 43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2400" b="1">
                  <a:latin typeface="Arial Narrow" pitchFamily="34" charset="0"/>
                </a:endParaRPr>
              </a:p>
            </p:txBody>
          </p:sp>
        </p:grpSp>
        <p:grpSp>
          <p:nvGrpSpPr>
            <p:cNvPr id="12" name="Group 44"/>
            <p:cNvGrpSpPr>
              <a:grpSpLocks/>
            </p:cNvGrpSpPr>
            <p:nvPr/>
          </p:nvGrpSpPr>
          <p:grpSpPr bwMode="auto">
            <a:xfrm>
              <a:off x="3152" y="3400"/>
              <a:ext cx="48" cy="144"/>
              <a:chOff x="1440" y="2400"/>
              <a:chExt cx="48" cy="144"/>
            </a:xfrm>
          </p:grpSpPr>
          <p:sp>
            <p:nvSpPr>
              <p:cNvPr id="30764" name="Oval 45"/>
              <p:cNvSpPr>
                <a:spLocks noChangeArrowheads="1"/>
              </p:cNvSpPr>
              <p:nvPr/>
            </p:nvSpPr>
            <p:spPr bwMode="auto">
              <a:xfrm>
                <a:off x="1440" y="24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2400" b="1">
                  <a:latin typeface="Arial Narrow" pitchFamily="34" charset="0"/>
                </a:endParaRPr>
              </a:p>
            </p:txBody>
          </p:sp>
          <p:sp>
            <p:nvSpPr>
              <p:cNvPr id="30765" name="Oval 46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2400" b="1">
                  <a:latin typeface="Arial Narrow" pitchFamily="34" charset="0"/>
                </a:endParaRPr>
              </a:p>
            </p:txBody>
          </p:sp>
        </p:grpSp>
        <p:grpSp>
          <p:nvGrpSpPr>
            <p:cNvPr id="13" name="Group 47"/>
            <p:cNvGrpSpPr>
              <a:grpSpLocks/>
            </p:cNvGrpSpPr>
            <p:nvPr/>
          </p:nvGrpSpPr>
          <p:grpSpPr bwMode="auto">
            <a:xfrm>
              <a:off x="3392" y="3400"/>
              <a:ext cx="48" cy="144"/>
              <a:chOff x="1440" y="2400"/>
              <a:chExt cx="48" cy="144"/>
            </a:xfrm>
          </p:grpSpPr>
          <p:sp>
            <p:nvSpPr>
              <p:cNvPr id="30762" name="Oval 48"/>
              <p:cNvSpPr>
                <a:spLocks noChangeArrowheads="1"/>
              </p:cNvSpPr>
              <p:nvPr/>
            </p:nvSpPr>
            <p:spPr bwMode="auto">
              <a:xfrm>
                <a:off x="1440" y="24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2400" b="1">
                  <a:latin typeface="Arial Narrow" pitchFamily="34" charset="0"/>
                </a:endParaRPr>
              </a:p>
            </p:txBody>
          </p:sp>
          <p:sp>
            <p:nvSpPr>
              <p:cNvPr id="30763" name="Oval 49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2400" b="1">
                  <a:latin typeface="Arial Narrow" pitchFamily="34" charset="0"/>
                </a:endParaRPr>
              </a:p>
            </p:txBody>
          </p:sp>
        </p:grpSp>
        <p:grpSp>
          <p:nvGrpSpPr>
            <p:cNvPr id="14" name="Group 50"/>
            <p:cNvGrpSpPr>
              <a:grpSpLocks/>
            </p:cNvGrpSpPr>
            <p:nvPr/>
          </p:nvGrpSpPr>
          <p:grpSpPr bwMode="auto">
            <a:xfrm rot="16200000" flipH="1">
              <a:off x="2768" y="2752"/>
              <a:ext cx="48" cy="144"/>
              <a:chOff x="1440" y="2400"/>
              <a:chExt cx="48" cy="144"/>
            </a:xfrm>
          </p:grpSpPr>
          <p:sp>
            <p:nvSpPr>
              <p:cNvPr id="30760" name="Oval 51"/>
              <p:cNvSpPr>
                <a:spLocks noChangeArrowheads="1"/>
              </p:cNvSpPr>
              <p:nvPr/>
            </p:nvSpPr>
            <p:spPr bwMode="auto">
              <a:xfrm>
                <a:off x="1440" y="24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2400" b="1">
                  <a:latin typeface="Arial Narrow" pitchFamily="34" charset="0"/>
                </a:endParaRPr>
              </a:p>
            </p:txBody>
          </p:sp>
          <p:sp>
            <p:nvSpPr>
              <p:cNvPr id="30761" name="Oval 52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2400" b="1">
                  <a:latin typeface="Arial Narrow" pitchFamily="34" charset="0"/>
                </a:endParaRPr>
              </a:p>
            </p:txBody>
          </p:sp>
        </p:grpSp>
        <p:grpSp>
          <p:nvGrpSpPr>
            <p:cNvPr id="15" name="Group 53"/>
            <p:cNvGrpSpPr>
              <a:grpSpLocks/>
            </p:cNvGrpSpPr>
            <p:nvPr/>
          </p:nvGrpSpPr>
          <p:grpSpPr bwMode="auto">
            <a:xfrm rot="10800000" flipH="1">
              <a:off x="2664" y="2888"/>
              <a:ext cx="48" cy="144"/>
              <a:chOff x="1440" y="2400"/>
              <a:chExt cx="48" cy="144"/>
            </a:xfrm>
          </p:grpSpPr>
          <p:sp>
            <p:nvSpPr>
              <p:cNvPr id="30758" name="Oval 54"/>
              <p:cNvSpPr>
                <a:spLocks noChangeArrowheads="1"/>
              </p:cNvSpPr>
              <p:nvPr/>
            </p:nvSpPr>
            <p:spPr bwMode="auto">
              <a:xfrm>
                <a:off x="1440" y="24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2400" b="1">
                  <a:latin typeface="Arial Narrow" pitchFamily="34" charset="0"/>
                </a:endParaRPr>
              </a:p>
            </p:txBody>
          </p:sp>
          <p:sp>
            <p:nvSpPr>
              <p:cNvPr id="30759" name="Oval 55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2400" b="1">
                  <a:latin typeface="Arial Narrow" pitchFamily="34" charset="0"/>
                </a:endParaRPr>
              </a:p>
            </p:txBody>
          </p:sp>
        </p:grpSp>
        <p:grpSp>
          <p:nvGrpSpPr>
            <p:cNvPr id="16" name="Group 56"/>
            <p:cNvGrpSpPr>
              <a:grpSpLocks/>
            </p:cNvGrpSpPr>
            <p:nvPr/>
          </p:nvGrpSpPr>
          <p:grpSpPr bwMode="auto">
            <a:xfrm rot="16200000" flipH="1">
              <a:off x="2768" y="3016"/>
              <a:ext cx="48" cy="144"/>
              <a:chOff x="1440" y="2400"/>
              <a:chExt cx="48" cy="144"/>
            </a:xfrm>
          </p:grpSpPr>
          <p:sp>
            <p:nvSpPr>
              <p:cNvPr id="30756" name="Oval 57"/>
              <p:cNvSpPr>
                <a:spLocks noChangeArrowheads="1"/>
              </p:cNvSpPr>
              <p:nvPr/>
            </p:nvSpPr>
            <p:spPr bwMode="auto">
              <a:xfrm>
                <a:off x="1440" y="24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2400" b="1">
                  <a:latin typeface="Arial Narrow" pitchFamily="34" charset="0"/>
                </a:endParaRPr>
              </a:p>
            </p:txBody>
          </p:sp>
          <p:sp>
            <p:nvSpPr>
              <p:cNvPr id="30757" name="Oval 58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2400" b="1">
                  <a:latin typeface="Arial Narrow" pitchFamily="34" charset="0"/>
                </a:endParaRPr>
              </a:p>
            </p:txBody>
          </p:sp>
        </p:grpSp>
        <p:sp>
          <p:nvSpPr>
            <p:cNvPr id="30752" name="Line 59"/>
            <p:cNvSpPr>
              <a:spLocks noChangeShapeType="1"/>
            </p:cNvSpPr>
            <p:nvPr/>
          </p:nvSpPr>
          <p:spPr bwMode="auto">
            <a:xfrm rot="-5400000">
              <a:off x="3152" y="320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1">
                <a:latin typeface="Arial Narrow" pitchFamily="34" charset="0"/>
              </a:endParaRPr>
            </a:p>
          </p:txBody>
        </p:sp>
        <p:grpSp>
          <p:nvGrpSpPr>
            <p:cNvPr id="17" name="Group 62"/>
            <p:cNvGrpSpPr>
              <a:grpSpLocks/>
            </p:cNvGrpSpPr>
            <p:nvPr/>
          </p:nvGrpSpPr>
          <p:grpSpPr bwMode="auto">
            <a:xfrm rot="5400000">
              <a:off x="3264" y="3528"/>
              <a:ext cx="48" cy="144"/>
              <a:chOff x="1440" y="2400"/>
              <a:chExt cx="48" cy="144"/>
            </a:xfrm>
          </p:grpSpPr>
          <p:sp>
            <p:nvSpPr>
              <p:cNvPr id="30754" name="Oval 63"/>
              <p:cNvSpPr>
                <a:spLocks noChangeArrowheads="1"/>
              </p:cNvSpPr>
              <p:nvPr/>
            </p:nvSpPr>
            <p:spPr bwMode="auto">
              <a:xfrm>
                <a:off x="1440" y="24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2400" b="1">
                  <a:latin typeface="Arial Narrow" pitchFamily="34" charset="0"/>
                </a:endParaRPr>
              </a:p>
            </p:txBody>
          </p:sp>
          <p:sp>
            <p:nvSpPr>
              <p:cNvPr id="30755" name="Oval 64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2400" b="1">
                  <a:latin typeface="Arial Narrow" pitchFamily="34" charset="0"/>
                </a:endParaRPr>
              </a:p>
            </p:txBody>
          </p:sp>
        </p:grpSp>
      </p:grpSp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642910" y="4965718"/>
            <a:ext cx="3429024" cy="1106488"/>
            <a:chOff x="3696" y="2784"/>
            <a:chExt cx="1985" cy="697"/>
          </a:xfrm>
        </p:grpSpPr>
        <p:sp>
          <p:nvSpPr>
            <p:cNvPr id="30736" name="Text Box 66"/>
            <p:cNvSpPr txBox="1">
              <a:spLocks noChangeArrowheads="1"/>
            </p:cNvSpPr>
            <p:nvPr/>
          </p:nvSpPr>
          <p:spPr bwMode="auto">
            <a:xfrm>
              <a:off x="3696" y="2784"/>
              <a:ext cx="1920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 b="1" dirty="0">
                  <a:latin typeface="Arial Narrow" pitchFamily="34" charset="0"/>
                </a:rPr>
                <a:t>3 single bonds (</a:t>
              </a:r>
              <a:r>
                <a:rPr lang="en-US" sz="2400" b="1" dirty="0" err="1">
                  <a:latin typeface="Arial Narrow" pitchFamily="34" charset="0"/>
                </a:rPr>
                <a:t>3x2</a:t>
              </a:r>
              <a:r>
                <a:rPr lang="en-US" sz="2400" b="1" dirty="0">
                  <a:latin typeface="Arial Narrow" pitchFamily="34" charset="0"/>
                </a:rPr>
                <a:t>) =   6</a:t>
              </a:r>
            </a:p>
          </p:txBody>
        </p:sp>
        <p:grpSp>
          <p:nvGrpSpPr>
            <p:cNvPr id="19" name="Group 68"/>
            <p:cNvGrpSpPr>
              <a:grpSpLocks/>
            </p:cNvGrpSpPr>
            <p:nvPr/>
          </p:nvGrpSpPr>
          <p:grpSpPr bwMode="auto">
            <a:xfrm>
              <a:off x="3744" y="2991"/>
              <a:ext cx="1937" cy="291"/>
              <a:chOff x="2448" y="3398"/>
              <a:chExt cx="1937" cy="291"/>
            </a:xfrm>
          </p:grpSpPr>
          <p:sp>
            <p:nvSpPr>
              <p:cNvPr id="30739" name="Text Box 69"/>
              <p:cNvSpPr txBox="1">
                <a:spLocks noChangeArrowheads="1"/>
              </p:cNvSpPr>
              <p:nvPr/>
            </p:nvSpPr>
            <p:spPr bwMode="auto">
              <a:xfrm>
                <a:off x="2608" y="3398"/>
                <a:ext cx="177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 b="1" dirty="0">
                    <a:latin typeface="Arial Narrow" pitchFamily="34" charset="0"/>
                  </a:rPr>
                  <a:t>9 lone pairs (</a:t>
                </a:r>
                <a:r>
                  <a:rPr lang="en-US" sz="2400" b="1" dirty="0" err="1">
                    <a:latin typeface="Arial Narrow" pitchFamily="34" charset="0"/>
                  </a:rPr>
                  <a:t>9x2</a:t>
                </a:r>
                <a:r>
                  <a:rPr lang="en-US" sz="2400" b="1" dirty="0">
                    <a:latin typeface="Arial Narrow" pitchFamily="34" charset="0"/>
                  </a:rPr>
                  <a:t>) = 18</a:t>
                </a:r>
              </a:p>
            </p:txBody>
          </p:sp>
          <p:sp>
            <p:nvSpPr>
              <p:cNvPr id="30740" name="Line 70"/>
              <p:cNvSpPr>
                <a:spLocks noChangeShapeType="1"/>
              </p:cNvSpPr>
              <p:nvPr/>
            </p:nvSpPr>
            <p:spPr bwMode="auto">
              <a:xfrm>
                <a:off x="2448" y="3641"/>
                <a:ext cx="18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 b="1">
                  <a:latin typeface="Arial Narrow" pitchFamily="34" charset="0"/>
                </a:endParaRPr>
              </a:p>
            </p:txBody>
          </p:sp>
        </p:grpSp>
        <p:sp>
          <p:nvSpPr>
            <p:cNvPr id="30738" name="Text Box 71"/>
            <p:cNvSpPr txBox="1">
              <a:spLocks noChangeArrowheads="1"/>
            </p:cNvSpPr>
            <p:nvPr/>
          </p:nvSpPr>
          <p:spPr bwMode="auto">
            <a:xfrm>
              <a:off x="4785" y="3190"/>
              <a:ext cx="84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0000"/>
                  </a:solidFill>
                  <a:latin typeface="Arial Narrow" pitchFamily="34" charset="0"/>
                </a:rPr>
                <a:t>Total = 24</a:t>
              </a:r>
            </a:p>
          </p:txBody>
        </p:sp>
      </p:grpSp>
      <p:sp>
        <p:nvSpPr>
          <p:cNvPr id="74827" name="Oval 75"/>
          <p:cNvSpPr>
            <a:spLocks noChangeArrowheads="1"/>
          </p:cNvSpPr>
          <p:nvPr/>
        </p:nvSpPr>
        <p:spPr bwMode="auto">
          <a:xfrm>
            <a:off x="4322757" y="3395664"/>
            <a:ext cx="914400" cy="762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2400" b="1">
              <a:latin typeface="Arial Narrow" pitchFamily="34" charset="0"/>
            </a:endParaRPr>
          </a:p>
        </p:txBody>
      </p:sp>
      <p:pic>
        <p:nvPicPr>
          <p:cNvPr id="74830" name="Picture 78" descr="09_tap351a"/>
          <p:cNvPicPr>
            <a:picLocks noChangeAspect="1" noChangeArrowheads="1"/>
          </p:cNvPicPr>
          <p:nvPr/>
        </p:nvPicPr>
        <p:blipFill>
          <a:blip r:embed="rId3" cstate="print"/>
          <a:srcRect t="46249" b="16251"/>
          <a:stretch>
            <a:fillRect/>
          </a:stretch>
        </p:blipFill>
        <p:spPr bwMode="auto">
          <a:xfrm>
            <a:off x="6111886" y="2071678"/>
            <a:ext cx="203201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Title 1"/>
          <p:cNvSpPr txBox="1">
            <a:spLocks/>
          </p:cNvSpPr>
          <p:nvPr/>
        </p:nvSpPr>
        <p:spPr>
          <a:xfrm>
            <a:off x="457200" y="-16"/>
            <a:ext cx="7543824" cy="1143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/>
            <a:endParaRPr lang="en-SG" sz="4000" b="1" cap="all" dirty="0" smtClean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latin typeface="+mj-lt"/>
              <a:ea typeface="+mj-ea"/>
              <a:cs typeface="+mj-cs"/>
            </a:endParaRPr>
          </a:p>
          <a:p>
            <a:pPr lvl="0"/>
            <a:r>
              <a:rPr lang="en-SG" sz="4000" b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Exceptions to the Octet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0" grpId="0"/>
      <p:bldP spid="748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>
            <a:spLocks/>
          </p:cNvSpPr>
          <p:nvPr/>
        </p:nvSpPr>
        <p:spPr>
          <a:xfrm>
            <a:off x="457200" y="-16"/>
            <a:ext cx="7543824" cy="1143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/>
            <a:endParaRPr lang="en-SG" sz="4000" b="1" cap="all" dirty="0" smtClean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latin typeface="+mj-lt"/>
              <a:ea typeface="+mj-ea"/>
              <a:cs typeface="+mj-cs"/>
            </a:endParaRPr>
          </a:p>
          <a:p>
            <a:pPr lvl="0"/>
            <a:r>
              <a:rPr lang="en-SG" sz="4000" b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Exceptions to the Octet Rule</a:t>
            </a:r>
          </a:p>
        </p:txBody>
      </p:sp>
      <p:grpSp>
        <p:nvGrpSpPr>
          <p:cNvPr id="2" name="Group 1034"/>
          <p:cNvGrpSpPr>
            <a:grpSpLocks/>
          </p:cNvGrpSpPr>
          <p:nvPr/>
        </p:nvGrpSpPr>
        <p:grpSpPr bwMode="auto">
          <a:xfrm>
            <a:off x="1857356" y="1855789"/>
            <a:ext cx="1524000" cy="1196975"/>
            <a:chOff x="1056" y="1169"/>
            <a:chExt cx="960" cy="754"/>
          </a:xfrm>
        </p:grpSpPr>
        <p:sp>
          <p:nvSpPr>
            <p:cNvPr id="31853" name="Text Box 1029"/>
            <p:cNvSpPr txBox="1">
              <a:spLocks noChangeArrowheads="1"/>
            </p:cNvSpPr>
            <p:nvPr/>
          </p:nvSpPr>
          <p:spPr bwMode="auto">
            <a:xfrm>
              <a:off x="1291" y="1169"/>
              <a:ext cx="6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>
                  <a:latin typeface="Arial Narrow" pitchFamily="34" charset="0"/>
                </a:rPr>
                <a:t>N – 5e</a:t>
              </a:r>
              <a:r>
                <a:rPr lang="en-US" sz="2400" b="1" baseline="30000">
                  <a:latin typeface="Arial Narrow" pitchFamily="34" charset="0"/>
                </a:rPr>
                <a:t>-</a:t>
              </a: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31854" name="Text Box 1030"/>
            <p:cNvSpPr txBox="1">
              <a:spLocks noChangeArrowheads="1"/>
            </p:cNvSpPr>
            <p:nvPr/>
          </p:nvSpPr>
          <p:spPr bwMode="auto">
            <a:xfrm>
              <a:off x="1281" y="1384"/>
              <a:ext cx="6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>
                  <a:latin typeface="Arial Narrow" pitchFamily="34" charset="0"/>
                </a:rPr>
                <a:t>O – 6e</a:t>
              </a:r>
              <a:r>
                <a:rPr lang="en-US" sz="2400" b="1" baseline="30000">
                  <a:latin typeface="Arial Narrow" pitchFamily="34" charset="0"/>
                </a:rPr>
                <a:t>-</a:t>
              </a: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31855" name="Line 1031"/>
            <p:cNvSpPr>
              <a:spLocks noChangeShapeType="1"/>
            </p:cNvSpPr>
            <p:nvPr/>
          </p:nvSpPr>
          <p:spPr bwMode="auto">
            <a:xfrm>
              <a:off x="1056" y="1648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31856" name="Text Box 1032"/>
            <p:cNvSpPr txBox="1">
              <a:spLocks noChangeArrowheads="1"/>
            </p:cNvSpPr>
            <p:nvPr/>
          </p:nvSpPr>
          <p:spPr bwMode="auto">
            <a:xfrm>
              <a:off x="1506" y="1632"/>
              <a:ext cx="40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 dirty="0" err="1">
                  <a:solidFill>
                    <a:srgbClr val="C00000"/>
                  </a:solidFill>
                  <a:latin typeface="Arial Narrow" pitchFamily="34" charset="0"/>
                </a:rPr>
                <a:t>11e</a:t>
              </a:r>
              <a:r>
                <a:rPr lang="en-US" sz="2400" b="1" baseline="30000" dirty="0">
                  <a:solidFill>
                    <a:srgbClr val="C00000"/>
                  </a:solidFill>
                  <a:latin typeface="Arial Narrow" pitchFamily="34" charset="0"/>
                </a:rPr>
                <a:t>-</a:t>
              </a:r>
              <a:endParaRPr lang="en-US" sz="2400" b="1" dirty="0">
                <a:solidFill>
                  <a:srgbClr val="C00000"/>
                </a:solidFill>
                <a:latin typeface="Arial Narrow" pitchFamily="34" charset="0"/>
              </a:endParaRPr>
            </a:p>
          </p:txBody>
        </p:sp>
      </p:grpSp>
      <p:sp>
        <p:nvSpPr>
          <p:cNvPr id="75785" name="Text Box 1033"/>
          <p:cNvSpPr txBox="1">
            <a:spLocks noChangeArrowheads="1"/>
          </p:cNvSpPr>
          <p:nvPr/>
        </p:nvSpPr>
        <p:spPr bwMode="auto">
          <a:xfrm>
            <a:off x="533400" y="2197100"/>
            <a:ext cx="8386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>
                <a:srgbClr val="7030A0"/>
              </a:buClr>
              <a:buFont typeface="Wingdings" pitchFamily="2" charset="2"/>
              <a:buChar char="v"/>
            </a:pPr>
            <a:r>
              <a:rPr lang="en-US" sz="2400" b="1" dirty="0">
                <a:latin typeface="Arial Narrow" pitchFamily="34" charset="0"/>
              </a:rPr>
              <a:t>NO</a:t>
            </a:r>
          </a:p>
        </p:txBody>
      </p:sp>
      <p:grpSp>
        <p:nvGrpSpPr>
          <p:cNvPr id="3" name="Group 1073"/>
          <p:cNvGrpSpPr>
            <a:grpSpLocks/>
          </p:cNvGrpSpPr>
          <p:nvPr/>
        </p:nvGrpSpPr>
        <p:grpSpPr bwMode="auto">
          <a:xfrm>
            <a:off x="4087794" y="2200275"/>
            <a:ext cx="1236662" cy="466725"/>
            <a:chOff x="2582" y="1290"/>
            <a:chExt cx="779" cy="294"/>
          </a:xfrm>
        </p:grpSpPr>
        <p:sp>
          <p:nvSpPr>
            <p:cNvPr id="31838" name="Text Box 1035"/>
            <p:cNvSpPr txBox="1">
              <a:spLocks noChangeArrowheads="1"/>
            </p:cNvSpPr>
            <p:nvPr/>
          </p:nvSpPr>
          <p:spPr bwMode="auto">
            <a:xfrm>
              <a:off x="2582" y="1290"/>
              <a:ext cx="2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>
                  <a:latin typeface="Arial Narrow" pitchFamily="34" charset="0"/>
                </a:rPr>
                <a:t>N</a:t>
              </a:r>
            </a:p>
          </p:txBody>
        </p:sp>
        <p:sp>
          <p:nvSpPr>
            <p:cNvPr id="31839" name="Text Box 1036"/>
            <p:cNvSpPr txBox="1">
              <a:spLocks noChangeArrowheads="1"/>
            </p:cNvSpPr>
            <p:nvPr/>
          </p:nvSpPr>
          <p:spPr bwMode="auto">
            <a:xfrm>
              <a:off x="3120" y="1291"/>
              <a:ext cx="24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>
                  <a:latin typeface="Arial Narrow" pitchFamily="34" charset="0"/>
                </a:rPr>
                <a:t>O</a:t>
              </a:r>
            </a:p>
          </p:txBody>
        </p:sp>
        <p:grpSp>
          <p:nvGrpSpPr>
            <p:cNvPr id="4" name="Group 1039"/>
            <p:cNvGrpSpPr>
              <a:grpSpLocks/>
            </p:cNvGrpSpPr>
            <p:nvPr/>
          </p:nvGrpSpPr>
          <p:grpSpPr bwMode="auto">
            <a:xfrm>
              <a:off x="2809" y="1407"/>
              <a:ext cx="340" cy="56"/>
              <a:chOff x="2752" y="1640"/>
              <a:chExt cx="340" cy="56"/>
            </a:xfrm>
          </p:grpSpPr>
          <p:sp>
            <p:nvSpPr>
              <p:cNvPr id="31851" name="Line 1037"/>
              <p:cNvSpPr>
                <a:spLocks noChangeShapeType="1"/>
              </p:cNvSpPr>
              <p:nvPr/>
            </p:nvSpPr>
            <p:spPr bwMode="auto">
              <a:xfrm>
                <a:off x="2756" y="164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 b="1">
                  <a:latin typeface="Arial Narrow" pitchFamily="34" charset="0"/>
                </a:endParaRPr>
              </a:p>
            </p:txBody>
          </p:sp>
          <p:sp>
            <p:nvSpPr>
              <p:cNvPr id="31852" name="Line 1038"/>
              <p:cNvSpPr>
                <a:spLocks noChangeShapeType="1"/>
              </p:cNvSpPr>
              <p:nvPr/>
            </p:nvSpPr>
            <p:spPr bwMode="auto">
              <a:xfrm>
                <a:off x="2752" y="169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 b="1">
                  <a:latin typeface="Arial Narrow" pitchFamily="34" charset="0"/>
                </a:endParaRPr>
              </a:p>
            </p:txBody>
          </p:sp>
        </p:grpSp>
        <p:grpSp>
          <p:nvGrpSpPr>
            <p:cNvPr id="5" name="Group 1047"/>
            <p:cNvGrpSpPr>
              <a:grpSpLocks/>
            </p:cNvGrpSpPr>
            <p:nvPr/>
          </p:nvGrpSpPr>
          <p:grpSpPr bwMode="auto">
            <a:xfrm rot="5400000">
              <a:off x="3224" y="1248"/>
              <a:ext cx="48" cy="144"/>
              <a:chOff x="1440" y="2400"/>
              <a:chExt cx="48" cy="144"/>
            </a:xfrm>
          </p:grpSpPr>
          <p:sp>
            <p:nvSpPr>
              <p:cNvPr id="31849" name="Oval 1048"/>
              <p:cNvSpPr>
                <a:spLocks noChangeArrowheads="1"/>
              </p:cNvSpPr>
              <p:nvPr/>
            </p:nvSpPr>
            <p:spPr bwMode="auto">
              <a:xfrm>
                <a:off x="1440" y="24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2400" b="1">
                  <a:latin typeface="Arial Narrow" pitchFamily="34" charset="0"/>
                </a:endParaRPr>
              </a:p>
            </p:txBody>
          </p:sp>
          <p:sp>
            <p:nvSpPr>
              <p:cNvPr id="31850" name="Oval 1049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2400" b="1">
                  <a:latin typeface="Arial Narrow" pitchFamily="34" charset="0"/>
                </a:endParaRPr>
              </a:p>
            </p:txBody>
          </p:sp>
        </p:grpSp>
        <p:sp>
          <p:nvSpPr>
            <p:cNvPr id="31842" name="Oval 1054"/>
            <p:cNvSpPr>
              <a:spLocks noChangeArrowheads="1"/>
            </p:cNvSpPr>
            <p:nvPr/>
          </p:nvSpPr>
          <p:spPr bwMode="auto">
            <a:xfrm rot="5400000">
              <a:off x="2704" y="15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sz="2400" b="1">
                <a:latin typeface="Arial Narrow" pitchFamily="34" charset="0"/>
              </a:endParaRPr>
            </a:p>
          </p:txBody>
        </p:sp>
        <p:grpSp>
          <p:nvGrpSpPr>
            <p:cNvPr id="6" name="Group 1067"/>
            <p:cNvGrpSpPr>
              <a:grpSpLocks/>
            </p:cNvGrpSpPr>
            <p:nvPr/>
          </p:nvGrpSpPr>
          <p:grpSpPr bwMode="auto">
            <a:xfrm rot="5400000">
              <a:off x="3224" y="1464"/>
              <a:ext cx="48" cy="144"/>
              <a:chOff x="1440" y="2400"/>
              <a:chExt cx="48" cy="144"/>
            </a:xfrm>
          </p:grpSpPr>
          <p:sp>
            <p:nvSpPr>
              <p:cNvPr id="31847" name="Oval 1068"/>
              <p:cNvSpPr>
                <a:spLocks noChangeArrowheads="1"/>
              </p:cNvSpPr>
              <p:nvPr/>
            </p:nvSpPr>
            <p:spPr bwMode="auto">
              <a:xfrm>
                <a:off x="1440" y="24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2400" b="1">
                  <a:latin typeface="Arial Narrow" pitchFamily="34" charset="0"/>
                </a:endParaRPr>
              </a:p>
            </p:txBody>
          </p:sp>
          <p:sp>
            <p:nvSpPr>
              <p:cNvPr id="31848" name="Oval 1069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2400" b="1">
                  <a:latin typeface="Arial Narrow" pitchFamily="34" charset="0"/>
                </a:endParaRPr>
              </a:p>
            </p:txBody>
          </p:sp>
        </p:grpSp>
        <p:grpSp>
          <p:nvGrpSpPr>
            <p:cNvPr id="7" name="Group 1070"/>
            <p:cNvGrpSpPr>
              <a:grpSpLocks/>
            </p:cNvGrpSpPr>
            <p:nvPr/>
          </p:nvGrpSpPr>
          <p:grpSpPr bwMode="auto">
            <a:xfrm rot="5400000">
              <a:off x="2680" y="1248"/>
              <a:ext cx="48" cy="144"/>
              <a:chOff x="1440" y="2400"/>
              <a:chExt cx="48" cy="144"/>
            </a:xfrm>
          </p:grpSpPr>
          <p:sp>
            <p:nvSpPr>
              <p:cNvPr id="31845" name="Oval 1071"/>
              <p:cNvSpPr>
                <a:spLocks noChangeArrowheads="1"/>
              </p:cNvSpPr>
              <p:nvPr/>
            </p:nvSpPr>
            <p:spPr bwMode="auto">
              <a:xfrm>
                <a:off x="1440" y="24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2400" b="1">
                  <a:latin typeface="Arial Narrow" pitchFamily="34" charset="0"/>
                </a:endParaRPr>
              </a:p>
            </p:txBody>
          </p:sp>
          <p:sp>
            <p:nvSpPr>
              <p:cNvPr id="31846" name="Oval 1072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2400" b="1">
                  <a:latin typeface="Arial Narrow" pitchFamily="34" charset="0"/>
                </a:endParaRPr>
              </a:p>
            </p:txBody>
          </p:sp>
        </p:grpSp>
      </p:grpSp>
      <p:sp>
        <p:nvSpPr>
          <p:cNvPr id="75826" name="Oval 1074"/>
          <p:cNvSpPr>
            <a:spLocks noChangeArrowheads="1"/>
          </p:cNvSpPr>
          <p:nvPr/>
        </p:nvSpPr>
        <p:spPr bwMode="auto">
          <a:xfrm>
            <a:off x="3978256" y="2070100"/>
            <a:ext cx="609600" cy="685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2400" b="1">
              <a:latin typeface="Arial Narrow" pitchFamily="34" charset="0"/>
            </a:endParaRPr>
          </a:p>
        </p:txBody>
      </p:sp>
      <p:sp>
        <p:nvSpPr>
          <p:cNvPr id="75827" name="Text Box 1075"/>
          <p:cNvSpPr txBox="1">
            <a:spLocks noChangeArrowheads="1"/>
          </p:cNvSpPr>
          <p:nvPr/>
        </p:nvSpPr>
        <p:spPr bwMode="auto">
          <a:xfrm>
            <a:off x="428596" y="3604659"/>
            <a:ext cx="8991600" cy="681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1500"/>
              </a:lnSpc>
              <a:spcBef>
                <a:spcPct val="50000"/>
              </a:spcBef>
            </a:pPr>
            <a:r>
              <a:rPr lang="en-US" sz="2400" b="1" dirty="0">
                <a:solidFill>
                  <a:srgbClr val="7030A0"/>
                </a:solidFill>
                <a:latin typeface="Arial Narrow" pitchFamily="34" charset="0"/>
              </a:rPr>
              <a:t>The Expanded Octet </a:t>
            </a:r>
            <a:endParaRPr lang="en-US" sz="2400" b="1" dirty="0" smtClean="0">
              <a:solidFill>
                <a:srgbClr val="7030A0"/>
              </a:solidFill>
              <a:latin typeface="Arial Narrow" pitchFamily="34" charset="0"/>
            </a:endParaRPr>
          </a:p>
          <a:p>
            <a:pPr algn="l">
              <a:lnSpc>
                <a:spcPts val="1500"/>
              </a:lnSpc>
              <a:spcBef>
                <a:spcPct val="50000"/>
              </a:spcBef>
            </a:pPr>
            <a:r>
              <a:rPr lang="en-US" sz="2400" b="1" dirty="0" smtClean="0">
                <a:solidFill>
                  <a:srgbClr val="7030A0"/>
                </a:solidFill>
                <a:latin typeface="Arial Narrow" pitchFamily="34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Arial Narrow" pitchFamily="34" charset="0"/>
              </a:rPr>
              <a:t>central atom with principal quantum number n &gt; 2)</a:t>
            </a:r>
          </a:p>
        </p:txBody>
      </p:sp>
      <p:sp>
        <p:nvSpPr>
          <p:cNvPr id="75828" name="Text Box 1076"/>
          <p:cNvSpPr txBox="1">
            <a:spLocks noChangeArrowheads="1"/>
          </p:cNvSpPr>
          <p:nvPr/>
        </p:nvSpPr>
        <p:spPr bwMode="auto">
          <a:xfrm>
            <a:off x="554771" y="5307038"/>
            <a:ext cx="8739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>
                <a:srgbClr val="7030A0"/>
              </a:buClr>
              <a:buFont typeface="Wingdings" pitchFamily="2" charset="2"/>
              <a:buChar char="v"/>
            </a:pPr>
            <a:r>
              <a:rPr lang="en-US" sz="2400" b="1" dirty="0" err="1">
                <a:latin typeface="Arial Narrow" pitchFamily="34" charset="0"/>
              </a:rPr>
              <a:t>SF</a:t>
            </a:r>
            <a:r>
              <a:rPr lang="en-US" sz="2400" b="1" baseline="-25000" dirty="0" err="1">
                <a:latin typeface="Arial Narrow" pitchFamily="34" charset="0"/>
              </a:rPr>
              <a:t>6</a:t>
            </a:r>
            <a:endParaRPr lang="en-US" sz="2400" b="1" dirty="0">
              <a:latin typeface="Arial Narrow" pitchFamily="34" charset="0"/>
            </a:endParaRPr>
          </a:p>
        </p:txBody>
      </p:sp>
      <p:grpSp>
        <p:nvGrpSpPr>
          <p:cNvPr id="8" name="Group 1077"/>
          <p:cNvGrpSpPr>
            <a:grpSpLocks/>
          </p:cNvGrpSpPr>
          <p:nvPr/>
        </p:nvGrpSpPr>
        <p:grpSpPr bwMode="auto">
          <a:xfrm>
            <a:off x="1676400" y="4940324"/>
            <a:ext cx="1524000" cy="1196975"/>
            <a:chOff x="1056" y="1169"/>
            <a:chExt cx="960" cy="754"/>
          </a:xfrm>
        </p:grpSpPr>
        <p:sp>
          <p:nvSpPr>
            <p:cNvPr id="31834" name="Text Box 1078"/>
            <p:cNvSpPr txBox="1">
              <a:spLocks noChangeArrowheads="1"/>
            </p:cNvSpPr>
            <p:nvPr/>
          </p:nvSpPr>
          <p:spPr bwMode="auto">
            <a:xfrm>
              <a:off x="1291" y="1169"/>
              <a:ext cx="6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>
                  <a:latin typeface="Arial Narrow" pitchFamily="34" charset="0"/>
                </a:rPr>
                <a:t>S – 6e</a:t>
              </a:r>
              <a:r>
                <a:rPr lang="en-US" sz="2400" b="1" baseline="30000">
                  <a:latin typeface="Arial Narrow" pitchFamily="34" charset="0"/>
                </a:rPr>
                <a:t>-</a:t>
              </a: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31835" name="Text Box 1079"/>
            <p:cNvSpPr txBox="1">
              <a:spLocks noChangeArrowheads="1"/>
            </p:cNvSpPr>
            <p:nvPr/>
          </p:nvSpPr>
          <p:spPr bwMode="auto">
            <a:xfrm>
              <a:off x="1234" y="1384"/>
              <a:ext cx="78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b="1">
                  <a:latin typeface="Arial Narrow" pitchFamily="34" charset="0"/>
                </a:rPr>
                <a:t>6F – 42e</a:t>
              </a:r>
              <a:r>
                <a:rPr lang="en-US" sz="2400" b="1" baseline="30000">
                  <a:latin typeface="Arial Narrow" pitchFamily="34" charset="0"/>
                </a:rPr>
                <a:t>-</a:t>
              </a: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31836" name="Line 1080"/>
            <p:cNvSpPr>
              <a:spLocks noChangeShapeType="1"/>
            </p:cNvSpPr>
            <p:nvPr/>
          </p:nvSpPr>
          <p:spPr bwMode="auto">
            <a:xfrm>
              <a:off x="1056" y="1648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31837" name="Text Box 1081"/>
            <p:cNvSpPr txBox="1">
              <a:spLocks noChangeArrowheads="1"/>
            </p:cNvSpPr>
            <p:nvPr/>
          </p:nvSpPr>
          <p:spPr bwMode="auto">
            <a:xfrm>
              <a:off x="1562" y="1632"/>
              <a:ext cx="4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b="1" dirty="0" err="1">
                  <a:solidFill>
                    <a:srgbClr val="C00000"/>
                  </a:solidFill>
                  <a:latin typeface="Arial Narrow" pitchFamily="34" charset="0"/>
                </a:rPr>
                <a:t>48e</a:t>
              </a:r>
              <a:r>
                <a:rPr lang="en-US" sz="2400" b="1" baseline="30000" dirty="0">
                  <a:solidFill>
                    <a:srgbClr val="C00000"/>
                  </a:solidFill>
                  <a:latin typeface="Arial Narrow" pitchFamily="34" charset="0"/>
                </a:rPr>
                <a:t>-</a:t>
              </a:r>
              <a:endParaRPr lang="en-US" sz="2400" b="1" dirty="0">
                <a:solidFill>
                  <a:srgbClr val="C0000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9" name="Group 1152"/>
          <p:cNvGrpSpPr>
            <a:grpSpLocks/>
          </p:cNvGrpSpPr>
          <p:nvPr/>
        </p:nvGrpSpPr>
        <p:grpSpPr bwMode="auto">
          <a:xfrm>
            <a:off x="3848099" y="4521226"/>
            <a:ext cx="1485900" cy="1908170"/>
            <a:chOff x="2504" y="2712"/>
            <a:chExt cx="936" cy="1275"/>
          </a:xfrm>
        </p:grpSpPr>
        <p:grpSp>
          <p:nvGrpSpPr>
            <p:cNvPr id="10" name="Group 1050"/>
            <p:cNvGrpSpPr>
              <a:grpSpLocks/>
            </p:cNvGrpSpPr>
            <p:nvPr/>
          </p:nvGrpSpPr>
          <p:grpSpPr bwMode="auto">
            <a:xfrm>
              <a:off x="2528" y="2936"/>
              <a:ext cx="48" cy="144"/>
              <a:chOff x="1440" y="2400"/>
              <a:chExt cx="48" cy="144"/>
            </a:xfrm>
          </p:grpSpPr>
          <p:sp>
            <p:nvSpPr>
              <p:cNvPr id="31832" name="Oval 1051"/>
              <p:cNvSpPr>
                <a:spLocks noChangeArrowheads="1"/>
              </p:cNvSpPr>
              <p:nvPr/>
            </p:nvSpPr>
            <p:spPr bwMode="auto">
              <a:xfrm>
                <a:off x="1440" y="24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2400" b="1">
                  <a:latin typeface="Arial Narrow" pitchFamily="34" charset="0"/>
                </a:endParaRPr>
              </a:p>
            </p:txBody>
          </p:sp>
          <p:sp>
            <p:nvSpPr>
              <p:cNvPr id="31833" name="Oval 1052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2400" b="1">
                  <a:latin typeface="Arial Narrow" pitchFamily="34" charset="0"/>
                </a:endParaRPr>
              </a:p>
            </p:txBody>
          </p:sp>
        </p:grpSp>
        <p:grpSp>
          <p:nvGrpSpPr>
            <p:cNvPr id="11" name="Group 1062"/>
            <p:cNvGrpSpPr>
              <a:grpSpLocks/>
            </p:cNvGrpSpPr>
            <p:nvPr/>
          </p:nvGrpSpPr>
          <p:grpSpPr bwMode="auto">
            <a:xfrm rot="5400000">
              <a:off x="2640" y="2808"/>
              <a:ext cx="48" cy="144"/>
              <a:chOff x="1440" y="2400"/>
              <a:chExt cx="48" cy="144"/>
            </a:xfrm>
          </p:grpSpPr>
          <p:sp>
            <p:nvSpPr>
              <p:cNvPr id="31830" name="Oval 1063"/>
              <p:cNvSpPr>
                <a:spLocks noChangeArrowheads="1"/>
              </p:cNvSpPr>
              <p:nvPr/>
            </p:nvSpPr>
            <p:spPr bwMode="auto">
              <a:xfrm>
                <a:off x="1440" y="24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2400" b="1">
                  <a:latin typeface="Arial Narrow" pitchFamily="34" charset="0"/>
                </a:endParaRPr>
              </a:p>
            </p:txBody>
          </p:sp>
          <p:sp>
            <p:nvSpPr>
              <p:cNvPr id="31831" name="Oval 1064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2400" b="1">
                  <a:latin typeface="Arial Narrow" pitchFamily="34" charset="0"/>
                </a:endParaRPr>
              </a:p>
            </p:txBody>
          </p:sp>
        </p:grpSp>
        <p:sp>
          <p:nvSpPr>
            <p:cNvPr id="31766" name="Text Box 1082"/>
            <p:cNvSpPr txBox="1">
              <a:spLocks noChangeArrowheads="1"/>
            </p:cNvSpPr>
            <p:nvPr/>
          </p:nvSpPr>
          <p:spPr bwMode="auto">
            <a:xfrm>
              <a:off x="2845" y="3216"/>
              <a:ext cx="2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>
                  <a:latin typeface="Arial Narrow" pitchFamily="34" charset="0"/>
                </a:rPr>
                <a:t>S</a:t>
              </a:r>
            </a:p>
          </p:txBody>
        </p:sp>
        <p:sp>
          <p:nvSpPr>
            <p:cNvPr id="31767" name="Text Box 1083"/>
            <p:cNvSpPr txBox="1">
              <a:spLocks noChangeArrowheads="1"/>
            </p:cNvSpPr>
            <p:nvPr/>
          </p:nvSpPr>
          <p:spPr bwMode="auto">
            <a:xfrm>
              <a:off x="2527" y="3552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>
                  <a:latin typeface="Arial Narrow" pitchFamily="34" charset="0"/>
                </a:rPr>
                <a:t>F</a:t>
              </a:r>
            </a:p>
          </p:txBody>
        </p:sp>
        <p:sp>
          <p:nvSpPr>
            <p:cNvPr id="31768" name="Text Box 1084"/>
            <p:cNvSpPr txBox="1">
              <a:spLocks noChangeArrowheads="1"/>
            </p:cNvSpPr>
            <p:nvPr/>
          </p:nvSpPr>
          <p:spPr bwMode="auto">
            <a:xfrm>
              <a:off x="2544" y="2872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>
                  <a:latin typeface="Arial Narrow" pitchFamily="34" charset="0"/>
                </a:rPr>
                <a:t>F</a:t>
              </a:r>
            </a:p>
          </p:txBody>
        </p:sp>
        <p:sp>
          <p:nvSpPr>
            <p:cNvPr id="31769" name="Text Box 1085"/>
            <p:cNvSpPr txBox="1">
              <a:spLocks noChangeArrowheads="1"/>
            </p:cNvSpPr>
            <p:nvPr/>
          </p:nvSpPr>
          <p:spPr bwMode="auto">
            <a:xfrm>
              <a:off x="3208" y="3552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>
                  <a:latin typeface="Arial Narrow" pitchFamily="34" charset="0"/>
                </a:rPr>
                <a:t>F</a:t>
              </a:r>
            </a:p>
          </p:txBody>
        </p:sp>
        <p:sp>
          <p:nvSpPr>
            <p:cNvPr id="31770" name="Text Box 1086"/>
            <p:cNvSpPr txBox="1">
              <a:spLocks noChangeArrowheads="1"/>
            </p:cNvSpPr>
            <p:nvPr/>
          </p:nvSpPr>
          <p:spPr bwMode="auto">
            <a:xfrm>
              <a:off x="2851" y="2736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>
                  <a:latin typeface="Arial Narrow" pitchFamily="34" charset="0"/>
                </a:rPr>
                <a:t>F</a:t>
              </a:r>
            </a:p>
          </p:txBody>
        </p:sp>
        <p:sp>
          <p:nvSpPr>
            <p:cNvPr id="31771" name="Text Box 1087"/>
            <p:cNvSpPr txBox="1">
              <a:spLocks noChangeArrowheads="1"/>
            </p:cNvSpPr>
            <p:nvPr/>
          </p:nvSpPr>
          <p:spPr bwMode="auto">
            <a:xfrm>
              <a:off x="3200" y="2872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>
                  <a:latin typeface="Arial Narrow" pitchFamily="34" charset="0"/>
                </a:rPr>
                <a:t>F</a:t>
              </a:r>
            </a:p>
          </p:txBody>
        </p:sp>
        <p:sp>
          <p:nvSpPr>
            <p:cNvPr id="31772" name="Text Box 1088"/>
            <p:cNvSpPr txBox="1">
              <a:spLocks noChangeArrowheads="1"/>
            </p:cNvSpPr>
            <p:nvPr/>
          </p:nvSpPr>
          <p:spPr bwMode="auto">
            <a:xfrm>
              <a:off x="2851" y="3696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>
                  <a:latin typeface="Arial Narrow" pitchFamily="34" charset="0"/>
                </a:rPr>
                <a:t>F</a:t>
              </a:r>
            </a:p>
          </p:txBody>
        </p:sp>
        <p:sp>
          <p:nvSpPr>
            <p:cNvPr id="31773" name="Line 1089"/>
            <p:cNvSpPr>
              <a:spLocks noChangeShapeType="1"/>
            </p:cNvSpPr>
            <p:nvPr/>
          </p:nvSpPr>
          <p:spPr bwMode="auto">
            <a:xfrm flipV="1">
              <a:off x="2960" y="299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31774" name="Line 1090"/>
            <p:cNvSpPr>
              <a:spLocks noChangeShapeType="1"/>
            </p:cNvSpPr>
            <p:nvPr/>
          </p:nvSpPr>
          <p:spPr bwMode="auto">
            <a:xfrm flipV="1">
              <a:off x="2960" y="347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31775" name="Line 1091"/>
            <p:cNvSpPr>
              <a:spLocks noChangeShapeType="1"/>
            </p:cNvSpPr>
            <p:nvPr/>
          </p:nvSpPr>
          <p:spPr bwMode="auto">
            <a:xfrm rot="2212194" flipV="1">
              <a:off x="3120" y="3072"/>
              <a:ext cx="1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31776" name="Line 1092"/>
            <p:cNvSpPr>
              <a:spLocks noChangeShapeType="1"/>
            </p:cNvSpPr>
            <p:nvPr/>
          </p:nvSpPr>
          <p:spPr bwMode="auto">
            <a:xfrm rot="2212194" flipV="1">
              <a:off x="2800" y="3456"/>
              <a:ext cx="1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31777" name="Line 1093"/>
            <p:cNvSpPr>
              <a:spLocks noChangeShapeType="1"/>
            </p:cNvSpPr>
            <p:nvPr/>
          </p:nvSpPr>
          <p:spPr bwMode="auto">
            <a:xfrm rot="-2212194" flipH="1" flipV="1">
              <a:off x="2783" y="3072"/>
              <a:ext cx="1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31778" name="Line 1094"/>
            <p:cNvSpPr>
              <a:spLocks noChangeShapeType="1"/>
            </p:cNvSpPr>
            <p:nvPr/>
          </p:nvSpPr>
          <p:spPr bwMode="auto">
            <a:xfrm rot="-2212194" flipH="1" flipV="1">
              <a:off x="3135" y="3448"/>
              <a:ext cx="1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1">
                <a:latin typeface="Arial Narrow" pitchFamily="34" charset="0"/>
              </a:endParaRPr>
            </a:p>
          </p:txBody>
        </p:sp>
        <p:grpSp>
          <p:nvGrpSpPr>
            <p:cNvPr id="12" name="Group 1095"/>
            <p:cNvGrpSpPr>
              <a:grpSpLocks/>
            </p:cNvGrpSpPr>
            <p:nvPr/>
          </p:nvGrpSpPr>
          <p:grpSpPr bwMode="auto">
            <a:xfrm>
              <a:off x="2728" y="2936"/>
              <a:ext cx="48" cy="144"/>
              <a:chOff x="1440" y="2400"/>
              <a:chExt cx="48" cy="144"/>
            </a:xfrm>
          </p:grpSpPr>
          <p:sp>
            <p:nvSpPr>
              <p:cNvPr id="31828" name="Oval 1096"/>
              <p:cNvSpPr>
                <a:spLocks noChangeArrowheads="1"/>
              </p:cNvSpPr>
              <p:nvPr/>
            </p:nvSpPr>
            <p:spPr bwMode="auto">
              <a:xfrm>
                <a:off x="1440" y="24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2400" b="1">
                  <a:latin typeface="Arial Narrow" pitchFamily="34" charset="0"/>
                </a:endParaRPr>
              </a:p>
            </p:txBody>
          </p:sp>
          <p:sp>
            <p:nvSpPr>
              <p:cNvPr id="31829" name="Oval 1097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2400" b="1">
                  <a:latin typeface="Arial Narrow" pitchFamily="34" charset="0"/>
                </a:endParaRPr>
              </a:p>
            </p:txBody>
          </p:sp>
        </p:grpSp>
        <p:grpSp>
          <p:nvGrpSpPr>
            <p:cNvPr id="13" name="Group 1098"/>
            <p:cNvGrpSpPr>
              <a:grpSpLocks/>
            </p:cNvGrpSpPr>
            <p:nvPr/>
          </p:nvGrpSpPr>
          <p:grpSpPr bwMode="auto">
            <a:xfrm>
              <a:off x="2840" y="2792"/>
              <a:ext cx="48" cy="144"/>
              <a:chOff x="1440" y="2400"/>
              <a:chExt cx="48" cy="144"/>
            </a:xfrm>
          </p:grpSpPr>
          <p:sp>
            <p:nvSpPr>
              <p:cNvPr id="31826" name="Oval 1099"/>
              <p:cNvSpPr>
                <a:spLocks noChangeArrowheads="1"/>
              </p:cNvSpPr>
              <p:nvPr/>
            </p:nvSpPr>
            <p:spPr bwMode="auto">
              <a:xfrm>
                <a:off x="1440" y="24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2400" b="1">
                  <a:latin typeface="Arial Narrow" pitchFamily="34" charset="0"/>
                </a:endParaRPr>
              </a:p>
            </p:txBody>
          </p:sp>
          <p:sp>
            <p:nvSpPr>
              <p:cNvPr id="31827" name="Oval 1100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2400" b="1">
                  <a:latin typeface="Arial Narrow" pitchFamily="34" charset="0"/>
                </a:endParaRPr>
              </a:p>
            </p:txBody>
          </p:sp>
        </p:grpSp>
        <p:grpSp>
          <p:nvGrpSpPr>
            <p:cNvPr id="14" name="Group 1101"/>
            <p:cNvGrpSpPr>
              <a:grpSpLocks/>
            </p:cNvGrpSpPr>
            <p:nvPr/>
          </p:nvGrpSpPr>
          <p:grpSpPr bwMode="auto">
            <a:xfrm rot="5400000">
              <a:off x="2952" y="2664"/>
              <a:ext cx="48" cy="144"/>
              <a:chOff x="1440" y="2400"/>
              <a:chExt cx="48" cy="144"/>
            </a:xfrm>
          </p:grpSpPr>
          <p:sp>
            <p:nvSpPr>
              <p:cNvPr id="31824" name="Oval 1102"/>
              <p:cNvSpPr>
                <a:spLocks noChangeArrowheads="1"/>
              </p:cNvSpPr>
              <p:nvPr/>
            </p:nvSpPr>
            <p:spPr bwMode="auto">
              <a:xfrm>
                <a:off x="1440" y="24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2400" b="1">
                  <a:latin typeface="Arial Narrow" pitchFamily="34" charset="0"/>
                </a:endParaRPr>
              </a:p>
            </p:txBody>
          </p:sp>
          <p:sp>
            <p:nvSpPr>
              <p:cNvPr id="31825" name="Oval 1103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2400" b="1">
                  <a:latin typeface="Arial Narrow" pitchFamily="34" charset="0"/>
                </a:endParaRPr>
              </a:p>
            </p:txBody>
          </p:sp>
        </p:grpSp>
        <p:grpSp>
          <p:nvGrpSpPr>
            <p:cNvPr id="15" name="Group 1104"/>
            <p:cNvGrpSpPr>
              <a:grpSpLocks/>
            </p:cNvGrpSpPr>
            <p:nvPr/>
          </p:nvGrpSpPr>
          <p:grpSpPr bwMode="auto">
            <a:xfrm>
              <a:off x="3040" y="2792"/>
              <a:ext cx="48" cy="144"/>
              <a:chOff x="1440" y="2400"/>
              <a:chExt cx="48" cy="144"/>
            </a:xfrm>
          </p:grpSpPr>
          <p:sp>
            <p:nvSpPr>
              <p:cNvPr id="31822" name="Oval 1105"/>
              <p:cNvSpPr>
                <a:spLocks noChangeArrowheads="1"/>
              </p:cNvSpPr>
              <p:nvPr/>
            </p:nvSpPr>
            <p:spPr bwMode="auto">
              <a:xfrm>
                <a:off x="1440" y="24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2400" b="1">
                  <a:latin typeface="Arial Narrow" pitchFamily="34" charset="0"/>
                </a:endParaRPr>
              </a:p>
            </p:txBody>
          </p:sp>
          <p:sp>
            <p:nvSpPr>
              <p:cNvPr id="31823" name="Oval 1106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2400" b="1">
                  <a:latin typeface="Arial Narrow" pitchFamily="34" charset="0"/>
                </a:endParaRPr>
              </a:p>
            </p:txBody>
          </p:sp>
        </p:grpSp>
        <p:grpSp>
          <p:nvGrpSpPr>
            <p:cNvPr id="16" name="Group 1107"/>
            <p:cNvGrpSpPr>
              <a:grpSpLocks/>
            </p:cNvGrpSpPr>
            <p:nvPr/>
          </p:nvGrpSpPr>
          <p:grpSpPr bwMode="auto">
            <a:xfrm>
              <a:off x="3184" y="2936"/>
              <a:ext cx="48" cy="144"/>
              <a:chOff x="1440" y="2400"/>
              <a:chExt cx="48" cy="144"/>
            </a:xfrm>
          </p:grpSpPr>
          <p:sp>
            <p:nvSpPr>
              <p:cNvPr id="31820" name="Oval 1108"/>
              <p:cNvSpPr>
                <a:spLocks noChangeArrowheads="1"/>
              </p:cNvSpPr>
              <p:nvPr/>
            </p:nvSpPr>
            <p:spPr bwMode="auto">
              <a:xfrm>
                <a:off x="1440" y="24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2400" b="1">
                  <a:latin typeface="Arial Narrow" pitchFamily="34" charset="0"/>
                </a:endParaRPr>
              </a:p>
            </p:txBody>
          </p:sp>
          <p:sp>
            <p:nvSpPr>
              <p:cNvPr id="31821" name="Oval 1109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2400" b="1">
                  <a:latin typeface="Arial Narrow" pitchFamily="34" charset="0"/>
                </a:endParaRPr>
              </a:p>
            </p:txBody>
          </p:sp>
        </p:grpSp>
        <p:grpSp>
          <p:nvGrpSpPr>
            <p:cNvPr id="17" name="Group 1110"/>
            <p:cNvGrpSpPr>
              <a:grpSpLocks/>
            </p:cNvGrpSpPr>
            <p:nvPr/>
          </p:nvGrpSpPr>
          <p:grpSpPr bwMode="auto">
            <a:xfrm rot="5400000">
              <a:off x="3296" y="2808"/>
              <a:ext cx="48" cy="144"/>
              <a:chOff x="1440" y="2400"/>
              <a:chExt cx="48" cy="144"/>
            </a:xfrm>
          </p:grpSpPr>
          <p:sp>
            <p:nvSpPr>
              <p:cNvPr id="31818" name="Oval 1111"/>
              <p:cNvSpPr>
                <a:spLocks noChangeArrowheads="1"/>
              </p:cNvSpPr>
              <p:nvPr/>
            </p:nvSpPr>
            <p:spPr bwMode="auto">
              <a:xfrm>
                <a:off x="1440" y="24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2400" b="1">
                  <a:latin typeface="Arial Narrow" pitchFamily="34" charset="0"/>
                </a:endParaRPr>
              </a:p>
            </p:txBody>
          </p:sp>
          <p:sp>
            <p:nvSpPr>
              <p:cNvPr id="31819" name="Oval 1112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2400" b="1">
                  <a:latin typeface="Arial Narrow" pitchFamily="34" charset="0"/>
                </a:endParaRPr>
              </a:p>
            </p:txBody>
          </p:sp>
        </p:grpSp>
        <p:grpSp>
          <p:nvGrpSpPr>
            <p:cNvPr id="18" name="Group 1113"/>
            <p:cNvGrpSpPr>
              <a:grpSpLocks/>
            </p:cNvGrpSpPr>
            <p:nvPr/>
          </p:nvGrpSpPr>
          <p:grpSpPr bwMode="auto">
            <a:xfrm>
              <a:off x="3384" y="2936"/>
              <a:ext cx="48" cy="144"/>
              <a:chOff x="1440" y="2400"/>
              <a:chExt cx="48" cy="144"/>
            </a:xfrm>
          </p:grpSpPr>
          <p:sp>
            <p:nvSpPr>
              <p:cNvPr id="31816" name="Oval 1114"/>
              <p:cNvSpPr>
                <a:spLocks noChangeArrowheads="1"/>
              </p:cNvSpPr>
              <p:nvPr/>
            </p:nvSpPr>
            <p:spPr bwMode="auto">
              <a:xfrm>
                <a:off x="1440" y="24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2400" b="1">
                  <a:latin typeface="Arial Narrow" pitchFamily="34" charset="0"/>
                </a:endParaRPr>
              </a:p>
            </p:txBody>
          </p:sp>
          <p:sp>
            <p:nvSpPr>
              <p:cNvPr id="31817" name="Oval 1115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2400" b="1">
                  <a:latin typeface="Arial Narrow" pitchFamily="34" charset="0"/>
                </a:endParaRPr>
              </a:p>
            </p:txBody>
          </p:sp>
        </p:grpSp>
        <p:grpSp>
          <p:nvGrpSpPr>
            <p:cNvPr id="19" name="Group 1125"/>
            <p:cNvGrpSpPr>
              <a:grpSpLocks/>
            </p:cNvGrpSpPr>
            <p:nvPr/>
          </p:nvGrpSpPr>
          <p:grpSpPr bwMode="auto">
            <a:xfrm flipV="1">
              <a:off x="2504" y="3624"/>
              <a:ext cx="248" cy="224"/>
              <a:chOff x="3784" y="3328"/>
              <a:chExt cx="248" cy="224"/>
            </a:xfrm>
          </p:grpSpPr>
          <p:grpSp>
            <p:nvGrpSpPr>
              <p:cNvPr id="20" name="Group 1116"/>
              <p:cNvGrpSpPr>
                <a:grpSpLocks/>
              </p:cNvGrpSpPr>
              <p:nvPr/>
            </p:nvGrpSpPr>
            <p:grpSpPr bwMode="auto">
              <a:xfrm>
                <a:off x="3784" y="3408"/>
                <a:ext cx="48" cy="144"/>
                <a:chOff x="1440" y="2400"/>
                <a:chExt cx="48" cy="144"/>
              </a:xfrm>
            </p:grpSpPr>
            <p:sp>
              <p:nvSpPr>
                <p:cNvPr id="31814" name="Oval 1117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400" b="1">
                    <a:latin typeface="Arial Narrow" pitchFamily="34" charset="0"/>
                  </a:endParaRPr>
                </a:p>
              </p:txBody>
            </p:sp>
            <p:sp>
              <p:nvSpPr>
                <p:cNvPr id="31815" name="Oval 1118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400" b="1">
                    <a:latin typeface="Arial Narrow" pitchFamily="34" charset="0"/>
                  </a:endParaRPr>
                </a:p>
              </p:txBody>
            </p:sp>
          </p:grpSp>
          <p:grpSp>
            <p:nvGrpSpPr>
              <p:cNvPr id="21" name="Group 1119"/>
              <p:cNvGrpSpPr>
                <a:grpSpLocks/>
              </p:cNvGrpSpPr>
              <p:nvPr/>
            </p:nvGrpSpPr>
            <p:grpSpPr bwMode="auto">
              <a:xfrm rot="5400000">
                <a:off x="3896" y="3280"/>
                <a:ext cx="48" cy="144"/>
                <a:chOff x="1440" y="2400"/>
                <a:chExt cx="48" cy="144"/>
              </a:xfrm>
            </p:grpSpPr>
            <p:sp>
              <p:nvSpPr>
                <p:cNvPr id="31812" name="Oval 1120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400" b="1">
                    <a:latin typeface="Arial Narrow" pitchFamily="34" charset="0"/>
                  </a:endParaRPr>
                </a:p>
              </p:txBody>
            </p:sp>
            <p:sp>
              <p:nvSpPr>
                <p:cNvPr id="31813" name="Oval 1121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400" b="1">
                    <a:latin typeface="Arial Narrow" pitchFamily="34" charset="0"/>
                  </a:endParaRPr>
                </a:p>
              </p:txBody>
            </p:sp>
          </p:grpSp>
          <p:grpSp>
            <p:nvGrpSpPr>
              <p:cNvPr id="22" name="Group 1122"/>
              <p:cNvGrpSpPr>
                <a:grpSpLocks/>
              </p:cNvGrpSpPr>
              <p:nvPr/>
            </p:nvGrpSpPr>
            <p:grpSpPr bwMode="auto">
              <a:xfrm>
                <a:off x="3984" y="3408"/>
                <a:ext cx="48" cy="144"/>
                <a:chOff x="1440" y="2400"/>
                <a:chExt cx="48" cy="144"/>
              </a:xfrm>
            </p:grpSpPr>
            <p:sp>
              <p:nvSpPr>
                <p:cNvPr id="31810" name="Oval 1123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400" b="1">
                    <a:latin typeface="Arial Narrow" pitchFamily="34" charset="0"/>
                  </a:endParaRPr>
                </a:p>
              </p:txBody>
            </p:sp>
            <p:sp>
              <p:nvSpPr>
                <p:cNvPr id="31811" name="Oval 1124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400" b="1">
                    <a:latin typeface="Arial Narrow" pitchFamily="34" charset="0"/>
                  </a:endParaRPr>
                </a:p>
              </p:txBody>
            </p:sp>
          </p:grpSp>
        </p:grpSp>
        <p:grpSp>
          <p:nvGrpSpPr>
            <p:cNvPr id="23" name="Group 1126"/>
            <p:cNvGrpSpPr>
              <a:grpSpLocks/>
            </p:cNvGrpSpPr>
            <p:nvPr/>
          </p:nvGrpSpPr>
          <p:grpSpPr bwMode="auto">
            <a:xfrm flipV="1">
              <a:off x="3192" y="3616"/>
              <a:ext cx="248" cy="224"/>
              <a:chOff x="3784" y="3328"/>
              <a:chExt cx="248" cy="224"/>
            </a:xfrm>
          </p:grpSpPr>
          <p:grpSp>
            <p:nvGrpSpPr>
              <p:cNvPr id="24" name="Group 1127"/>
              <p:cNvGrpSpPr>
                <a:grpSpLocks/>
              </p:cNvGrpSpPr>
              <p:nvPr/>
            </p:nvGrpSpPr>
            <p:grpSpPr bwMode="auto">
              <a:xfrm>
                <a:off x="3784" y="3408"/>
                <a:ext cx="48" cy="144"/>
                <a:chOff x="1440" y="2400"/>
                <a:chExt cx="48" cy="144"/>
              </a:xfrm>
            </p:grpSpPr>
            <p:sp>
              <p:nvSpPr>
                <p:cNvPr id="31805" name="Oval 1128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400" b="1">
                    <a:latin typeface="Arial Narrow" pitchFamily="34" charset="0"/>
                  </a:endParaRPr>
                </a:p>
              </p:txBody>
            </p:sp>
            <p:sp>
              <p:nvSpPr>
                <p:cNvPr id="31806" name="Oval 1129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400" b="1">
                    <a:latin typeface="Arial Narrow" pitchFamily="34" charset="0"/>
                  </a:endParaRPr>
                </a:p>
              </p:txBody>
            </p:sp>
          </p:grpSp>
          <p:grpSp>
            <p:nvGrpSpPr>
              <p:cNvPr id="25" name="Group 1130"/>
              <p:cNvGrpSpPr>
                <a:grpSpLocks/>
              </p:cNvGrpSpPr>
              <p:nvPr/>
            </p:nvGrpSpPr>
            <p:grpSpPr bwMode="auto">
              <a:xfrm rot="5400000">
                <a:off x="3896" y="3280"/>
                <a:ext cx="48" cy="144"/>
                <a:chOff x="1440" y="2400"/>
                <a:chExt cx="48" cy="144"/>
              </a:xfrm>
            </p:grpSpPr>
            <p:sp>
              <p:nvSpPr>
                <p:cNvPr id="31803" name="Oval 1131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400" b="1">
                    <a:latin typeface="Arial Narrow" pitchFamily="34" charset="0"/>
                  </a:endParaRPr>
                </a:p>
              </p:txBody>
            </p:sp>
            <p:sp>
              <p:nvSpPr>
                <p:cNvPr id="31804" name="Oval 1132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400" b="1">
                    <a:latin typeface="Arial Narrow" pitchFamily="34" charset="0"/>
                  </a:endParaRPr>
                </a:p>
              </p:txBody>
            </p:sp>
          </p:grpSp>
          <p:grpSp>
            <p:nvGrpSpPr>
              <p:cNvPr id="26" name="Group 1133"/>
              <p:cNvGrpSpPr>
                <a:grpSpLocks/>
              </p:cNvGrpSpPr>
              <p:nvPr/>
            </p:nvGrpSpPr>
            <p:grpSpPr bwMode="auto">
              <a:xfrm>
                <a:off x="3984" y="3408"/>
                <a:ext cx="48" cy="144"/>
                <a:chOff x="1440" y="2400"/>
                <a:chExt cx="48" cy="144"/>
              </a:xfrm>
            </p:grpSpPr>
            <p:sp>
              <p:nvSpPr>
                <p:cNvPr id="31801" name="Oval 1134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400" b="1">
                    <a:latin typeface="Arial Narrow" pitchFamily="34" charset="0"/>
                  </a:endParaRPr>
                </a:p>
              </p:txBody>
            </p:sp>
            <p:sp>
              <p:nvSpPr>
                <p:cNvPr id="31802" name="Oval 1135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400" b="1">
                    <a:latin typeface="Arial Narrow" pitchFamily="34" charset="0"/>
                  </a:endParaRPr>
                </a:p>
              </p:txBody>
            </p:sp>
          </p:grpSp>
        </p:grpSp>
        <p:grpSp>
          <p:nvGrpSpPr>
            <p:cNvPr id="27" name="Group 1136"/>
            <p:cNvGrpSpPr>
              <a:grpSpLocks/>
            </p:cNvGrpSpPr>
            <p:nvPr/>
          </p:nvGrpSpPr>
          <p:grpSpPr bwMode="auto">
            <a:xfrm flipV="1">
              <a:off x="2840" y="3752"/>
              <a:ext cx="248" cy="224"/>
              <a:chOff x="3784" y="3328"/>
              <a:chExt cx="248" cy="224"/>
            </a:xfrm>
          </p:grpSpPr>
          <p:grpSp>
            <p:nvGrpSpPr>
              <p:cNvPr id="28" name="Group 1137"/>
              <p:cNvGrpSpPr>
                <a:grpSpLocks/>
              </p:cNvGrpSpPr>
              <p:nvPr/>
            </p:nvGrpSpPr>
            <p:grpSpPr bwMode="auto">
              <a:xfrm>
                <a:off x="3784" y="3408"/>
                <a:ext cx="48" cy="144"/>
                <a:chOff x="1440" y="2400"/>
                <a:chExt cx="48" cy="144"/>
              </a:xfrm>
            </p:grpSpPr>
            <p:sp>
              <p:nvSpPr>
                <p:cNvPr id="31796" name="Oval 1138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400" b="1">
                    <a:latin typeface="Arial Narrow" pitchFamily="34" charset="0"/>
                  </a:endParaRPr>
                </a:p>
              </p:txBody>
            </p:sp>
            <p:sp>
              <p:nvSpPr>
                <p:cNvPr id="31797" name="Oval 1139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400" b="1">
                    <a:latin typeface="Arial Narrow" pitchFamily="34" charset="0"/>
                  </a:endParaRPr>
                </a:p>
              </p:txBody>
            </p:sp>
          </p:grpSp>
          <p:grpSp>
            <p:nvGrpSpPr>
              <p:cNvPr id="29" name="Group 1140"/>
              <p:cNvGrpSpPr>
                <a:grpSpLocks/>
              </p:cNvGrpSpPr>
              <p:nvPr/>
            </p:nvGrpSpPr>
            <p:grpSpPr bwMode="auto">
              <a:xfrm rot="5400000">
                <a:off x="3896" y="3280"/>
                <a:ext cx="48" cy="144"/>
                <a:chOff x="1440" y="2400"/>
                <a:chExt cx="48" cy="144"/>
              </a:xfrm>
            </p:grpSpPr>
            <p:sp>
              <p:nvSpPr>
                <p:cNvPr id="31794" name="Oval 1141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400" b="1">
                    <a:latin typeface="Arial Narrow" pitchFamily="34" charset="0"/>
                  </a:endParaRPr>
                </a:p>
              </p:txBody>
            </p:sp>
            <p:sp>
              <p:nvSpPr>
                <p:cNvPr id="31795" name="Oval 1142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400" b="1">
                    <a:latin typeface="Arial Narrow" pitchFamily="34" charset="0"/>
                  </a:endParaRPr>
                </a:p>
              </p:txBody>
            </p:sp>
          </p:grpSp>
          <p:grpSp>
            <p:nvGrpSpPr>
              <p:cNvPr id="30" name="Group 1143"/>
              <p:cNvGrpSpPr>
                <a:grpSpLocks/>
              </p:cNvGrpSpPr>
              <p:nvPr/>
            </p:nvGrpSpPr>
            <p:grpSpPr bwMode="auto">
              <a:xfrm>
                <a:off x="3984" y="3408"/>
                <a:ext cx="48" cy="144"/>
                <a:chOff x="1440" y="2400"/>
                <a:chExt cx="48" cy="144"/>
              </a:xfrm>
            </p:grpSpPr>
            <p:sp>
              <p:nvSpPr>
                <p:cNvPr id="31792" name="Oval 1144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400" b="1">
                    <a:latin typeface="Arial Narrow" pitchFamily="34" charset="0"/>
                  </a:endParaRPr>
                </a:p>
              </p:txBody>
            </p:sp>
            <p:sp>
              <p:nvSpPr>
                <p:cNvPr id="31793" name="Oval 1145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400" b="1">
                    <a:latin typeface="Arial Narrow" pitchFamily="34" charset="0"/>
                  </a:endParaRPr>
                </a:p>
              </p:txBody>
            </p:sp>
          </p:grpSp>
        </p:grpSp>
      </p:grpSp>
      <p:grpSp>
        <p:nvGrpSpPr>
          <p:cNvPr id="31" name="Group 1153"/>
          <p:cNvGrpSpPr>
            <a:grpSpLocks/>
          </p:cNvGrpSpPr>
          <p:nvPr/>
        </p:nvGrpSpPr>
        <p:grpSpPr bwMode="auto">
          <a:xfrm>
            <a:off x="5286380" y="5016525"/>
            <a:ext cx="3525838" cy="1068575"/>
            <a:chOff x="3456" y="2736"/>
            <a:chExt cx="2221" cy="714"/>
          </a:xfrm>
        </p:grpSpPr>
        <p:sp>
          <p:nvSpPr>
            <p:cNvPr id="31759" name="Text Box 1147"/>
            <p:cNvSpPr txBox="1">
              <a:spLocks noChangeArrowheads="1"/>
            </p:cNvSpPr>
            <p:nvPr/>
          </p:nvSpPr>
          <p:spPr bwMode="auto">
            <a:xfrm>
              <a:off x="3456" y="2736"/>
              <a:ext cx="220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b="1">
                  <a:latin typeface="Arial Narrow" pitchFamily="34" charset="0"/>
                </a:rPr>
                <a:t>6 single bonds (6x2) = 12</a:t>
              </a:r>
            </a:p>
          </p:txBody>
        </p:sp>
        <p:grpSp>
          <p:nvGrpSpPr>
            <p:cNvPr id="75808" name="Group 1148"/>
            <p:cNvGrpSpPr>
              <a:grpSpLocks/>
            </p:cNvGrpSpPr>
            <p:nvPr/>
          </p:nvGrpSpPr>
          <p:grpSpPr bwMode="auto">
            <a:xfrm>
              <a:off x="3707" y="2943"/>
              <a:ext cx="1955" cy="291"/>
              <a:chOff x="2363" y="3398"/>
              <a:chExt cx="1955" cy="291"/>
            </a:xfrm>
          </p:grpSpPr>
          <p:sp>
            <p:nvSpPr>
              <p:cNvPr id="31762" name="Text Box 1149"/>
              <p:cNvSpPr txBox="1">
                <a:spLocks noChangeArrowheads="1"/>
              </p:cNvSpPr>
              <p:nvPr/>
            </p:nvSpPr>
            <p:spPr bwMode="auto">
              <a:xfrm>
                <a:off x="2363" y="3398"/>
                <a:ext cx="195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400" b="1">
                    <a:latin typeface="Arial Narrow" pitchFamily="34" charset="0"/>
                  </a:rPr>
                  <a:t>18 lone pairs (18x2) = 36</a:t>
                </a:r>
              </a:p>
            </p:txBody>
          </p:sp>
          <p:sp>
            <p:nvSpPr>
              <p:cNvPr id="31763" name="Line 1150"/>
              <p:cNvSpPr>
                <a:spLocks noChangeShapeType="1"/>
              </p:cNvSpPr>
              <p:nvPr/>
            </p:nvSpPr>
            <p:spPr bwMode="auto">
              <a:xfrm>
                <a:off x="2427" y="3658"/>
                <a:ext cx="18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 b="1">
                  <a:latin typeface="Arial Narrow" pitchFamily="34" charset="0"/>
                </a:endParaRPr>
              </a:p>
            </p:txBody>
          </p:sp>
        </p:grpSp>
        <p:sp>
          <p:nvSpPr>
            <p:cNvPr id="31761" name="Text Box 1151"/>
            <p:cNvSpPr txBox="1">
              <a:spLocks noChangeArrowheads="1"/>
            </p:cNvSpPr>
            <p:nvPr/>
          </p:nvSpPr>
          <p:spPr bwMode="auto">
            <a:xfrm>
              <a:off x="4833" y="3142"/>
              <a:ext cx="844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  <a:latin typeface="Arial Narrow" pitchFamily="34" charset="0"/>
                </a:rPr>
                <a:t>Total = 48</a:t>
              </a:r>
            </a:p>
          </p:txBody>
        </p:sp>
      </p:grpSp>
      <p:sp>
        <p:nvSpPr>
          <p:cNvPr id="75906" name="Oval 1154"/>
          <p:cNvSpPr>
            <a:spLocks noChangeArrowheads="1"/>
          </p:cNvSpPr>
          <p:nvPr/>
        </p:nvSpPr>
        <p:spPr bwMode="auto">
          <a:xfrm>
            <a:off x="4038600" y="5016525"/>
            <a:ext cx="1066800" cy="100571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2400" b="1">
              <a:latin typeface="Arial Narrow" pitchFamily="34" charset="0"/>
            </a:endParaRPr>
          </a:p>
        </p:txBody>
      </p:sp>
      <p:sp>
        <p:nvSpPr>
          <p:cNvPr id="115" name="Text Box 3"/>
          <p:cNvSpPr txBox="1">
            <a:spLocks noChangeArrowheads="1"/>
          </p:cNvSpPr>
          <p:nvPr/>
        </p:nvSpPr>
        <p:spPr bwMode="auto">
          <a:xfrm>
            <a:off x="496919" y="1206525"/>
            <a:ext cx="541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rgbClr val="7030A0"/>
                </a:solidFill>
                <a:latin typeface="Arial Narrow" pitchFamily="34" charset="0"/>
              </a:rPr>
              <a:t>Odd-Electron Molecules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5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27" grpId="0"/>
      <p:bldP spid="75828" grpId="0"/>
      <p:bldP spid="7590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357298"/>
            <a:ext cx="7615262" cy="4846638"/>
          </a:xfrm>
        </p:spPr>
        <p:txBody>
          <a:bodyPr/>
          <a:lstStyle/>
          <a:p>
            <a:r>
              <a:rPr lang="en-SG" sz="2400" b="1" dirty="0" smtClean="0">
                <a:solidFill>
                  <a:srgbClr val="7030A0"/>
                </a:solidFill>
                <a:latin typeface="Arial Narrow" pitchFamily="34" charset="0"/>
              </a:rPr>
              <a:t>Bond enthalpy:</a:t>
            </a:r>
          </a:p>
          <a:p>
            <a:pPr>
              <a:buNone/>
            </a:pP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    The enthalpy change required to break a particular bond in one mole of gaseous molecules</a:t>
            </a:r>
          </a:p>
          <a:p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457200" y="-16"/>
            <a:ext cx="72390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Bond Enthalpy</a:t>
            </a:r>
          </a:p>
        </p:txBody>
      </p:sp>
      <p:sp>
        <p:nvSpPr>
          <p:cNvPr id="6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22999" y="7111993"/>
            <a:ext cx="588963" cy="228600"/>
          </a:xfrm>
        </p:spPr>
        <p:txBody>
          <a:bodyPr/>
          <a:lstStyle/>
          <a:p>
            <a:fld id="{E6A9E57B-ADF9-4FC6-B5B1-1148FD58167D}" type="slidenum">
              <a:rPr lang="en-US" sz="2400" b="1">
                <a:latin typeface="Arial Narrow" pitchFamily="34" charset="0"/>
              </a:rPr>
              <a:pPr/>
              <a:t>35</a:t>
            </a:fld>
            <a:endParaRPr lang="en-US" sz="2400" b="1">
              <a:latin typeface="Arial Narrow" pitchFamily="34" charset="0"/>
            </a:endParaRPr>
          </a:p>
        </p:txBody>
      </p:sp>
      <p:grpSp>
        <p:nvGrpSpPr>
          <p:cNvPr id="64" name="Group 21"/>
          <p:cNvGrpSpPr>
            <a:grpSpLocks/>
          </p:cNvGrpSpPr>
          <p:nvPr/>
        </p:nvGrpSpPr>
        <p:grpSpPr bwMode="auto">
          <a:xfrm>
            <a:off x="973112" y="2786058"/>
            <a:ext cx="5354638" cy="463550"/>
            <a:chOff x="965" y="1155"/>
            <a:chExt cx="3373" cy="292"/>
          </a:xfrm>
        </p:grpSpPr>
        <p:sp>
          <p:nvSpPr>
            <p:cNvPr id="65" name="Text Box 3"/>
            <p:cNvSpPr txBox="1">
              <a:spLocks noChangeArrowheads="1"/>
            </p:cNvSpPr>
            <p:nvPr/>
          </p:nvSpPr>
          <p:spPr bwMode="auto">
            <a:xfrm>
              <a:off x="965" y="1156"/>
              <a:ext cx="45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>
                  <a:latin typeface="Arial Narrow" pitchFamily="34" charset="0"/>
                </a:rPr>
                <a:t>H</a:t>
              </a:r>
              <a:r>
                <a:rPr lang="en-US" sz="2400" b="1" baseline="-25000">
                  <a:latin typeface="Arial Narrow" pitchFamily="34" charset="0"/>
                </a:rPr>
                <a:t>2 (</a:t>
              </a:r>
              <a:r>
                <a:rPr lang="en-US" sz="2400" b="1" i="1" baseline="-25000">
                  <a:latin typeface="Arial Narrow" pitchFamily="34" charset="0"/>
                </a:rPr>
                <a:t>g</a:t>
              </a:r>
              <a:r>
                <a:rPr lang="en-US" sz="2400" b="1" baseline="-25000">
                  <a:latin typeface="Arial Narrow" pitchFamily="34" charset="0"/>
                </a:rPr>
                <a:t>)</a:t>
              </a: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69" name="Text Box 4"/>
            <p:cNvSpPr txBox="1">
              <a:spLocks noChangeArrowheads="1"/>
            </p:cNvSpPr>
            <p:nvPr/>
          </p:nvSpPr>
          <p:spPr bwMode="auto">
            <a:xfrm>
              <a:off x="2003" y="1156"/>
              <a:ext cx="41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>
                  <a:latin typeface="Arial Narrow" pitchFamily="34" charset="0"/>
                </a:rPr>
                <a:t>H </a:t>
              </a:r>
              <a:r>
                <a:rPr lang="en-US" sz="2400" b="1" baseline="-25000">
                  <a:latin typeface="Arial Narrow" pitchFamily="34" charset="0"/>
                </a:rPr>
                <a:t>(</a:t>
              </a:r>
              <a:r>
                <a:rPr lang="en-US" sz="2400" b="1" i="1" baseline="-25000">
                  <a:latin typeface="Arial Narrow" pitchFamily="34" charset="0"/>
                </a:rPr>
                <a:t>g</a:t>
              </a:r>
              <a:r>
                <a:rPr lang="en-US" sz="2400" b="1" baseline="-25000">
                  <a:latin typeface="Arial Narrow" pitchFamily="34" charset="0"/>
                </a:rPr>
                <a:t>)</a:t>
              </a: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70" name="Line 5"/>
            <p:cNvSpPr>
              <a:spLocks noChangeShapeType="1"/>
            </p:cNvSpPr>
            <p:nvPr/>
          </p:nvSpPr>
          <p:spPr bwMode="auto">
            <a:xfrm>
              <a:off x="1460" y="130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71" name="Text Box 6"/>
            <p:cNvSpPr txBox="1">
              <a:spLocks noChangeArrowheads="1"/>
            </p:cNvSpPr>
            <p:nvPr/>
          </p:nvSpPr>
          <p:spPr bwMode="auto">
            <a:xfrm>
              <a:off x="2405" y="1156"/>
              <a:ext cx="20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>
                  <a:latin typeface="Arial Narrow" pitchFamily="34" charset="0"/>
                </a:rPr>
                <a:t>+</a:t>
              </a: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2645" y="1156"/>
              <a:ext cx="41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>
                  <a:latin typeface="Arial Narrow" pitchFamily="34" charset="0"/>
                </a:rPr>
                <a:t>H </a:t>
              </a:r>
              <a:r>
                <a:rPr lang="en-US" sz="2400" b="1" baseline="-25000">
                  <a:latin typeface="Arial Narrow" pitchFamily="34" charset="0"/>
                </a:rPr>
                <a:t>(</a:t>
              </a:r>
              <a:r>
                <a:rPr lang="en-US" sz="2400" b="1" i="1" baseline="-25000">
                  <a:latin typeface="Arial Narrow" pitchFamily="34" charset="0"/>
                </a:rPr>
                <a:t>g</a:t>
              </a:r>
              <a:r>
                <a:rPr lang="en-US" sz="2400" b="1" baseline="-25000">
                  <a:latin typeface="Arial Narrow" pitchFamily="34" charset="0"/>
                </a:rPr>
                <a:t>)</a:t>
              </a: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73" name="Text Box 8"/>
            <p:cNvSpPr txBox="1">
              <a:spLocks noChangeArrowheads="1"/>
            </p:cNvSpPr>
            <p:nvPr/>
          </p:nvSpPr>
          <p:spPr bwMode="auto">
            <a:xfrm>
              <a:off x="3125" y="1155"/>
              <a:ext cx="1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 dirty="0" smtClean="0">
                  <a:solidFill>
                    <a:srgbClr val="7030A0"/>
                  </a:solidFill>
                  <a:latin typeface="Arial Narrow" pitchFamily="34" charset="0"/>
                  <a:sym typeface="Symbol"/>
                </a:rPr>
                <a:t></a:t>
              </a:r>
              <a:r>
                <a:rPr lang="en-US" sz="2400" b="1" i="1" dirty="0" err="1" smtClean="0">
                  <a:solidFill>
                    <a:srgbClr val="7030A0"/>
                  </a:solidFill>
                  <a:latin typeface="Arial Narrow" pitchFamily="34" charset="0"/>
                </a:rPr>
                <a:t>H</a:t>
              </a:r>
              <a:r>
                <a:rPr lang="en-US" sz="2400" b="1" baseline="30000" dirty="0" err="1" smtClean="0">
                  <a:solidFill>
                    <a:srgbClr val="7030A0"/>
                  </a:solidFill>
                  <a:latin typeface="Arial Narrow" pitchFamily="34" charset="0"/>
                </a:rPr>
                <a:t>0</a:t>
              </a:r>
              <a:r>
                <a:rPr lang="en-US" sz="2400" b="1" dirty="0" smtClean="0">
                  <a:solidFill>
                    <a:srgbClr val="7030A0"/>
                  </a:solidFill>
                  <a:latin typeface="Arial Narrow" pitchFamily="34" charset="0"/>
                </a:rPr>
                <a:t> </a:t>
              </a:r>
              <a:r>
                <a:rPr lang="en-US" sz="2400" b="1" dirty="0">
                  <a:solidFill>
                    <a:srgbClr val="7030A0"/>
                  </a:solidFill>
                  <a:latin typeface="Arial Narrow" pitchFamily="34" charset="0"/>
                </a:rPr>
                <a:t>= 436.4 kJ</a:t>
              </a:r>
            </a:p>
          </p:txBody>
        </p:sp>
      </p:grpSp>
      <p:grpSp>
        <p:nvGrpSpPr>
          <p:cNvPr id="74" name="Group 76"/>
          <p:cNvGrpSpPr>
            <a:grpSpLocks/>
          </p:cNvGrpSpPr>
          <p:nvPr/>
        </p:nvGrpSpPr>
        <p:grpSpPr bwMode="auto">
          <a:xfrm>
            <a:off x="928662" y="3387715"/>
            <a:ext cx="5354638" cy="463550"/>
            <a:chOff x="1023" y="1535"/>
            <a:chExt cx="3373" cy="292"/>
          </a:xfrm>
        </p:grpSpPr>
        <p:sp>
          <p:nvSpPr>
            <p:cNvPr id="89" name="Text Box 15"/>
            <p:cNvSpPr txBox="1">
              <a:spLocks noChangeArrowheads="1"/>
            </p:cNvSpPr>
            <p:nvPr/>
          </p:nvSpPr>
          <p:spPr bwMode="auto">
            <a:xfrm>
              <a:off x="1023" y="1536"/>
              <a:ext cx="49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b="1" dirty="0" err="1">
                  <a:latin typeface="Arial Narrow" pitchFamily="34" charset="0"/>
                </a:rPr>
                <a:t>Cl</a:t>
              </a:r>
              <a:r>
                <a:rPr lang="en-US" sz="2400" b="1" baseline="-25000" dirty="0" err="1">
                  <a:latin typeface="Arial Narrow" pitchFamily="34" charset="0"/>
                </a:rPr>
                <a:t>2</a:t>
              </a:r>
              <a:r>
                <a:rPr lang="en-US" sz="2400" b="1" baseline="-25000" dirty="0">
                  <a:latin typeface="Arial Narrow" pitchFamily="34" charset="0"/>
                </a:rPr>
                <a:t> (</a:t>
              </a:r>
              <a:r>
                <a:rPr lang="en-US" sz="2400" b="1" i="1" baseline="-25000" dirty="0">
                  <a:latin typeface="Arial Narrow" pitchFamily="34" charset="0"/>
                </a:rPr>
                <a:t>g</a:t>
              </a:r>
              <a:r>
                <a:rPr lang="en-US" sz="2400" b="1" baseline="-25000" dirty="0">
                  <a:latin typeface="Arial Narrow" pitchFamily="34" charset="0"/>
                </a:rPr>
                <a:t>)</a:t>
              </a:r>
              <a:endParaRPr lang="en-US" sz="2400" b="1" dirty="0">
                <a:latin typeface="Arial Narrow" pitchFamily="34" charset="0"/>
              </a:endParaRPr>
            </a:p>
          </p:txBody>
        </p:sp>
        <p:sp>
          <p:nvSpPr>
            <p:cNvPr id="96" name="Text Box 16"/>
            <p:cNvSpPr txBox="1">
              <a:spLocks noChangeArrowheads="1"/>
            </p:cNvSpPr>
            <p:nvPr/>
          </p:nvSpPr>
          <p:spPr bwMode="auto">
            <a:xfrm>
              <a:off x="2050" y="1536"/>
              <a:ext cx="45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b="1">
                  <a:latin typeface="Arial Narrow" pitchFamily="34" charset="0"/>
                </a:rPr>
                <a:t>Cl </a:t>
              </a:r>
              <a:r>
                <a:rPr lang="en-US" sz="2400" b="1" baseline="-25000">
                  <a:latin typeface="Arial Narrow" pitchFamily="34" charset="0"/>
                </a:rPr>
                <a:t>(</a:t>
              </a:r>
              <a:r>
                <a:rPr lang="en-US" sz="2400" b="1" i="1" baseline="-25000">
                  <a:latin typeface="Arial Narrow" pitchFamily="34" charset="0"/>
                </a:rPr>
                <a:t>g</a:t>
              </a:r>
              <a:r>
                <a:rPr lang="en-US" sz="2400" b="1" baseline="-25000">
                  <a:latin typeface="Arial Narrow" pitchFamily="34" charset="0"/>
                </a:rPr>
                <a:t>)</a:t>
              </a: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97" name="Line 17"/>
            <p:cNvSpPr>
              <a:spLocks noChangeShapeType="1"/>
            </p:cNvSpPr>
            <p:nvPr/>
          </p:nvSpPr>
          <p:spPr bwMode="auto">
            <a:xfrm>
              <a:off x="1533" y="168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98" name="Text Box 18"/>
            <p:cNvSpPr txBox="1">
              <a:spLocks noChangeArrowheads="1"/>
            </p:cNvSpPr>
            <p:nvPr/>
          </p:nvSpPr>
          <p:spPr bwMode="auto">
            <a:xfrm>
              <a:off x="2108" y="1536"/>
              <a:ext cx="5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sz="2400" b="1" dirty="0" smtClean="0">
                  <a:latin typeface="Arial Narrow" pitchFamily="34" charset="0"/>
                </a:rPr>
                <a:t>   +</a:t>
              </a:r>
              <a:endParaRPr lang="en-US" sz="2400" b="1" dirty="0">
                <a:latin typeface="Arial Narrow" pitchFamily="34" charset="0"/>
              </a:endParaRPr>
            </a:p>
          </p:txBody>
        </p:sp>
        <p:sp>
          <p:nvSpPr>
            <p:cNvPr id="99" name="Text Box 19"/>
            <p:cNvSpPr txBox="1">
              <a:spLocks noChangeArrowheads="1"/>
            </p:cNvSpPr>
            <p:nvPr/>
          </p:nvSpPr>
          <p:spPr bwMode="auto">
            <a:xfrm>
              <a:off x="2692" y="1536"/>
              <a:ext cx="45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b="1">
                  <a:latin typeface="Arial Narrow" pitchFamily="34" charset="0"/>
                </a:rPr>
                <a:t>Cl </a:t>
              </a:r>
              <a:r>
                <a:rPr lang="en-US" sz="2400" b="1" baseline="-25000">
                  <a:latin typeface="Arial Narrow" pitchFamily="34" charset="0"/>
                </a:rPr>
                <a:t>(</a:t>
              </a:r>
              <a:r>
                <a:rPr lang="en-US" sz="2400" b="1" i="1" baseline="-25000">
                  <a:latin typeface="Arial Narrow" pitchFamily="34" charset="0"/>
                </a:rPr>
                <a:t>g</a:t>
              </a:r>
              <a:r>
                <a:rPr lang="en-US" sz="2400" b="1" baseline="-25000">
                  <a:latin typeface="Arial Narrow" pitchFamily="34" charset="0"/>
                </a:rPr>
                <a:t>)</a:t>
              </a: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100" name="Text Box 20"/>
            <p:cNvSpPr txBox="1">
              <a:spLocks noChangeArrowheads="1"/>
            </p:cNvSpPr>
            <p:nvPr/>
          </p:nvSpPr>
          <p:spPr bwMode="auto">
            <a:xfrm>
              <a:off x="3183" y="1535"/>
              <a:ext cx="1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b="1" dirty="0" smtClean="0">
                  <a:solidFill>
                    <a:srgbClr val="7030A0"/>
                  </a:solidFill>
                  <a:latin typeface="Arial Narrow" pitchFamily="34" charset="0"/>
                  <a:sym typeface="Symbol"/>
                </a:rPr>
                <a:t></a:t>
              </a:r>
              <a:r>
                <a:rPr lang="en-US" sz="2400" b="1" i="1" dirty="0" err="1" smtClean="0">
                  <a:solidFill>
                    <a:srgbClr val="7030A0"/>
                  </a:solidFill>
                  <a:latin typeface="Arial Narrow" pitchFamily="34" charset="0"/>
                </a:rPr>
                <a:t>H</a:t>
              </a:r>
              <a:r>
                <a:rPr lang="en-US" sz="2400" b="1" baseline="30000" dirty="0" err="1" smtClean="0">
                  <a:solidFill>
                    <a:srgbClr val="7030A0"/>
                  </a:solidFill>
                  <a:latin typeface="Arial Narrow" pitchFamily="34" charset="0"/>
                </a:rPr>
                <a:t>0</a:t>
              </a:r>
              <a:r>
                <a:rPr lang="en-US" sz="2400" b="1" dirty="0" smtClean="0">
                  <a:solidFill>
                    <a:srgbClr val="7030A0"/>
                  </a:solidFill>
                  <a:latin typeface="Arial Narrow" pitchFamily="34" charset="0"/>
                </a:rPr>
                <a:t> </a:t>
              </a:r>
              <a:r>
                <a:rPr lang="en-US" sz="2400" b="1" dirty="0">
                  <a:solidFill>
                    <a:srgbClr val="7030A0"/>
                  </a:solidFill>
                  <a:latin typeface="Arial Narrow" pitchFamily="34" charset="0"/>
                </a:rPr>
                <a:t>= 242.7 kJ</a:t>
              </a:r>
            </a:p>
          </p:txBody>
        </p:sp>
      </p:grpSp>
      <p:grpSp>
        <p:nvGrpSpPr>
          <p:cNvPr id="101" name="Group 77"/>
          <p:cNvGrpSpPr>
            <a:grpSpLocks/>
          </p:cNvGrpSpPr>
          <p:nvPr/>
        </p:nvGrpSpPr>
        <p:grpSpPr bwMode="auto">
          <a:xfrm>
            <a:off x="974699" y="3989384"/>
            <a:ext cx="5345113" cy="463550"/>
            <a:chOff x="966" y="1871"/>
            <a:chExt cx="3367" cy="292"/>
          </a:xfrm>
        </p:grpSpPr>
        <p:sp>
          <p:nvSpPr>
            <p:cNvPr id="118" name="Text Box 22"/>
            <p:cNvSpPr txBox="1">
              <a:spLocks noChangeArrowheads="1"/>
            </p:cNvSpPr>
            <p:nvPr/>
          </p:nvSpPr>
          <p:spPr bwMode="auto">
            <a:xfrm>
              <a:off x="966" y="1872"/>
              <a:ext cx="55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b="1" dirty="0" err="1">
                  <a:latin typeface="Arial Narrow" pitchFamily="34" charset="0"/>
                </a:rPr>
                <a:t>HCl</a:t>
              </a:r>
              <a:r>
                <a:rPr lang="en-US" sz="2400" b="1" baseline="-25000" dirty="0">
                  <a:latin typeface="Arial Narrow" pitchFamily="34" charset="0"/>
                </a:rPr>
                <a:t> (</a:t>
              </a:r>
              <a:r>
                <a:rPr lang="en-US" sz="2400" b="1" i="1" baseline="-25000" dirty="0">
                  <a:latin typeface="Arial Narrow" pitchFamily="34" charset="0"/>
                </a:rPr>
                <a:t>g</a:t>
              </a:r>
              <a:r>
                <a:rPr lang="en-US" sz="2400" b="1" baseline="-25000" dirty="0">
                  <a:latin typeface="Arial Narrow" pitchFamily="34" charset="0"/>
                </a:rPr>
                <a:t>)</a:t>
              </a:r>
              <a:endParaRPr lang="en-US" sz="2400" b="1" dirty="0">
                <a:latin typeface="Arial Narrow" pitchFamily="34" charset="0"/>
              </a:endParaRPr>
            </a:p>
          </p:txBody>
        </p:sp>
        <p:sp>
          <p:nvSpPr>
            <p:cNvPr id="119" name="Text Box 23"/>
            <p:cNvSpPr txBox="1">
              <a:spLocks noChangeArrowheads="1"/>
            </p:cNvSpPr>
            <p:nvPr/>
          </p:nvSpPr>
          <p:spPr bwMode="auto">
            <a:xfrm>
              <a:off x="1998" y="1872"/>
              <a:ext cx="41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 dirty="0">
                  <a:latin typeface="Arial Narrow" pitchFamily="34" charset="0"/>
                </a:rPr>
                <a:t>H </a:t>
              </a:r>
              <a:r>
                <a:rPr lang="en-US" sz="2400" b="1" baseline="-25000" dirty="0">
                  <a:latin typeface="Arial Narrow" pitchFamily="34" charset="0"/>
                </a:rPr>
                <a:t>(</a:t>
              </a:r>
              <a:r>
                <a:rPr lang="en-US" sz="2400" b="1" i="1" baseline="-25000" dirty="0">
                  <a:latin typeface="Arial Narrow" pitchFamily="34" charset="0"/>
                </a:rPr>
                <a:t>g</a:t>
              </a:r>
              <a:r>
                <a:rPr lang="en-US" sz="2400" b="1" baseline="-25000" dirty="0">
                  <a:latin typeface="Arial Narrow" pitchFamily="34" charset="0"/>
                </a:rPr>
                <a:t>)</a:t>
              </a:r>
              <a:endParaRPr lang="en-US" sz="2400" b="1" dirty="0">
                <a:latin typeface="Arial Narrow" pitchFamily="34" charset="0"/>
              </a:endParaRPr>
            </a:p>
          </p:txBody>
        </p:sp>
        <p:sp>
          <p:nvSpPr>
            <p:cNvPr id="120" name="Line 24"/>
            <p:cNvSpPr>
              <a:spLocks noChangeShapeType="1"/>
            </p:cNvSpPr>
            <p:nvPr/>
          </p:nvSpPr>
          <p:spPr bwMode="auto">
            <a:xfrm>
              <a:off x="1455" y="2016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121" name="Text Box 25"/>
            <p:cNvSpPr txBox="1">
              <a:spLocks noChangeArrowheads="1"/>
            </p:cNvSpPr>
            <p:nvPr/>
          </p:nvSpPr>
          <p:spPr bwMode="auto">
            <a:xfrm>
              <a:off x="2400" y="1872"/>
              <a:ext cx="20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>
                  <a:latin typeface="Arial Narrow" pitchFamily="34" charset="0"/>
                </a:rPr>
                <a:t>+</a:t>
              </a:r>
            </a:p>
          </p:txBody>
        </p:sp>
        <p:sp>
          <p:nvSpPr>
            <p:cNvPr id="122" name="Text Box 26"/>
            <p:cNvSpPr txBox="1">
              <a:spLocks noChangeArrowheads="1"/>
            </p:cNvSpPr>
            <p:nvPr/>
          </p:nvSpPr>
          <p:spPr bwMode="auto">
            <a:xfrm>
              <a:off x="2602" y="1872"/>
              <a:ext cx="45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 dirty="0" err="1">
                  <a:latin typeface="Arial Narrow" pitchFamily="34" charset="0"/>
                </a:rPr>
                <a:t>Cl</a:t>
              </a:r>
              <a:r>
                <a:rPr lang="en-US" sz="2400" b="1" dirty="0">
                  <a:latin typeface="Arial Narrow" pitchFamily="34" charset="0"/>
                </a:rPr>
                <a:t> </a:t>
              </a:r>
              <a:r>
                <a:rPr lang="en-US" sz="2400" b="1" baseline="-25000" dirty="0">
                  <a:latin typeface="Arial Narrow" pitchFamily="34" charset="0"/>
                </a:rPr>
                <a:t>(</a:t>
              </a:r>
              <a:r>
                <a:rPr lang="en-US" sz="2400" b="1" i="1" baseline="-25000" dirty="0">
                  <a:latin typeface="Arial Narrow" pitchFamily="34" charset="0"/>
                </a:rPr>
                <a:t>g</a:t>
              </a:r>
              <a:r>
                <a:rPr lang="en-US" sz="2400" b="1" baseline="-25000" dirty="0">
                  <a:latin typeface="Arial Narrow" pitchFamily="34" charset="0"/>
                </a:rPr>
                <a:t>)</a:t>
              </a:r>
              <a:endParaRPr lang="en-US" sz="2400" b="1" dirty="0">
                <a:latin typeface="Arial Narrow" pitchFamily="34" charset="0"/>
              </a:endParaRPr>
            </a:p>
          </p:txBody>
        </p:sp>
        <p:sp>
          <p:nvSpPr>
            <p:cNvPr id="123" name="Text Box 27"/>
            <p:cNvSpPr txBox="1">
              <a:spLocks noChangeArrowheads="1"/>
            </p:cNvSpPr>
            <p:nvPr/>
          </p:nvSpPr>
          <p:spPr bwMode="auto">
            <a:xfrm>
              <a:off x="3120" y="1871"/>
              <a:ext cx="1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 dirty="0" smtClean="0">
                  <a:solidFill>
                    <a:srgbClr val="7030A0"/>
                  </a:solidFill>
                  <a:latin typeface="Arial Narrow" pitchFamily="34" charset="0"/>
                  <a:sym typeface="Symbol"/>
                </a:rPr>
                <a:t></a:t>
              </a:r>
              <a:r>
                <a:rPr lang="en-US" sz="2400" b="1" i="1" dirty="0" err="1" smtClean="0">
                  <a:solidFill>
                    <a:srgbClr val="7030A0"/>
                  </a:solidFill>
                  <a:latin typeface="Arial Narrow" pitchFamily="34" charset="0"/>
                </a:rPr>
                <a:t>H</a:t>
              </a:r>
              <a:r>
                <a:rPr lang="en-US" sz="2400" b="1" baseline="30000" dirty="0" err="1" smtClean="0">
                  <a:solidFill>
                    <a:srgbClr val="7030A0"/>
                  </a:solidFill>
                  <a:latin typeface="Arial Narrow" pitchFamily="34" charset="0"/>
                </a:rPr>
                <a:t>0</a:t>
              </a:r>
              <a:r>
                <a:rPr lang="en-US" sz="2400" b="1" dirty="0" smtClean="0">
                  <a:solidFill>
                    <a:srgbClr val="7030A0"/>
                  </a:solidFill>
                  <a:latin typeface="Arial Narrow" pitchFamily="34" charset="0"/>
                </a:rPr>
                <a:t> </a:t>
              </a:r>
              <a:r>
                <a:rPr lang="en-US" sz="2400" b="1" dirty="0">
                  <a:solidFill>
                    <a:srgbClr val="7030A0"/>
                  </a:solidFill>
                  <a:latin typeface="Arial Narrow" pitchFamily="34" charset="0"/>
                </a:rPr>
                <a:t>= 431.9 kJ</a:t>
              </a:r>
            </a:p>
          </p:txBody>
        </p:sp>
      </p:grpSp>
      <p:grpSp>
        <p:nvGrpSpPr>
          <p:cNvPr id="124" name="Group 78"/>
          <p:cNvGrpSpPr>
            <a:grpSpLocks/>
          </p:cNvGrpSpPr>
          <p:nvPr/>
        </p:nvGrpSpPr>
        <p:grpSpPr bwMode="auto">
          <a:xfrm>
            <a:off x="950923" y="4591039"/>
            <a:ext cx="5332414" cy="463550"/>
            <a:chOff x="1062" y="2207"/>
            <a:chExt cx="3359" cy="292"/>
          </a:xfrm>
        </p:grpSpPr>
        <p:sp>
          <p:nvSpPr>
            <p:cNvPr id="125" name="Text Box 28"/>
            <p:cNvSpPr txBox="1">
              <a:spLocks noChangeArrowheads="1"/>
            </p:cNvSpPr>
            <p:nvPr/>
          </p:nvSpPr>
          <p:spPr bwMode="auto">
            <a:xfrm>
              <a:off x="1062" y="2208"/>
              <a:ext cx="46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b="1" dirty="0" err="1">
                  <a:latin typeface="Arial Narrow" pitchFamily="34" charset="0"/>
                </a:rPr>
                <a:t>O</a:t>
              </a:r>
              <a:r>
                <a:rPr lang="en-US" sz="2400" b="1" baseline="-25000" dirty="0" err="1">
                  <a:latin typeface="Arial Narrow" pitchFamily="34" charset="0"/>
                </a:rPr>
                <a:t>2</a:t>
              </a:r>
              <a:r>
                <a:rPr lang="en-US" sz="2400" b="1" baseline="-25000" dirty="0">
                  <a:latin typeface="Arial Narrow" pitchFamily="34" charset="0"/>
                </a:rPr>
                <a:t> (</a:t>
              </a:r>
              <a:r>
                <a:rPr lang="en-US" sz="2400" b="1" i="1" baseline="-25000" dirty="0">
                  <a:latin typeface="Arial Narrow" pitchFamily="34" charset="0"/>
                </a:rPr>
                <a:t>g</a:t>
              </a:r>
              <a:r>
                <a:rPr lang="en-US" sz="2400" b="1" baseline="-25000" dirty="0">
                  <a:latin typeface="Arial Narrow" pitchFamily="34" charset="0"/>
                </a:rPr>
                <a:t>)</a:t>
              </a:r>
              <a:endParaRPr lang="en-US" sz="2400" b="1" dirty="0">
                <a:latin typeface="Arial Narrow" pitchFamily="34" charset="0"/>
              </a:endParaRPr>
            </a:p>
          </p:txBody>
        </p:sp>
        <p:sp>
          <p:nvSpPr>
            <p:cNvPr id="126" name="Text Box 29"/>
            <p:cNvSpPr txBox="1">
              <a:spLocks noChangeArrowheads="1"/>
            </p:cNvSpPr>
            <p:nvPr/>
          </p:nvSpPr>
          <p:spPr bwMode="auto">
            <a:xfrm>
              <a:off x="2002" y="2208"/>
              <a:ext cx="50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 dirty="0" smtClean="0">
                  <a:latin typeface="Arial Narrow" pitchFamily="34" charset="0"/>
                </a:rPr>
                <a:t>  O </a:t>
              </a:r>
              <a:r>
                <a:rPr lang="en-US" sz="2400" b="1" baseline="-25000" dirty="0">
                  <a:latin typeface="Arial Narrow" pitchFamily="34" charset="0"/>
                </a:rPr>
                <a:t>(</a:t>
              </a:r>
              <a:r>
                <a:rPr lang="en-US" sz="2400" b="1" i="1" baseline="-25000" dirty="0">
                  <a:latin typeface="Arial Narrow" pitchFamily="34" charset="0"/>
                </a:rPr>
                <a:t>g</a:t>
              </a:r>
              <a:r>
                <a:rPr lang="en-US" sz="2400" b="1" baseline="-25000" dirty="0">
                  <a:latin typeface="Arial Narrow" pitchFamily="34" charset="0"/>
                </a:rPr>
                <a:t>)</a:t>
              </a:r>
              <a:endParaRPr lang="en-US" sz="2400" b="1" dirty="0">
                <a:latin typeface="Arial Narrow" pitchFamily="34" charset="0"/>
              </a:endParaRPr>
            </a:p>
          </p:txBody>
        </p:sp>
        <p:sp>
          <p:nvSpPr>
            <p:cNvPr id="127" name="Line 30"/>
            <p:cNvSpPr>
              <a:spLocks noChangeShapeType="1"/>
            </p:cNvSpPr>
            <p:nvPr/>
          </p:nvSpPr>
          <p:spPr bwMode="auto">
            <a:xfrm>
              <a:off x="1558" y="2352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128" name="Text Box 31"/>
            <p:cNvSpPr txBox="1">
              <a:spLocks noChangeArrowheads="1"/>
            </p:cNvSpPr>
            <p:nvPr/>
          </p:nvSpPr>
          <p:spPr bwMode="auto">
            <a:xfrm>
              <a:off x="2404" y="2208"/>
              <a:ext cx="29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 dirty="0" smtClean="0">
                  <a:latin typeface="Arial Narrow" pitchFamily="34" charset="0"/>
                </a:rPr>
                <a:t>  +</a:t>
              </a:r>
              <a:endParaRPr lang="en-US" sz="2400" b="1" dirty="0">
                <a:latin typeface="Arial Narrow" pitchFamily="34" charset="0"/>
              </a:endParaRPr>
            </a:p>
          </p:txBody>
        </p:sp>
        <p:sp>
          <p:nvSpPr>
            <p:cNvPr id="129" name="Text Box 32"/>
            <p:cNvSpPr txBox="1">
              <a:spLocks noChangeArrowheads="1"/>
            </p:cNvSpPr>
            <p:nvPr/>
          </p:nvSpPr>
          <p:spPr bwMode="auto">
            <a:xfrm>
              <a:off x="2743" y="2208"/>
              <a:ext cx="4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 dirty="0">
                  <a:latin typeface="Arial Narrow" pitchFamily="34" charset="0"/>
                </a:rPr>
                <a:t>O </a:t>
              </a:r>
              <a:r>
                <a:rPr lang="en-US" sz="2400" b="1" baseline="-25000" dirty="0">
                  <a:latin typeface="Arial Narrow" pitchFamily="34" charset="0"/>
                </a:rPr>
                <a:t>(</a:t>
              </a:r>
              <a:r>
                <a:rPr lang="en-US" sz="2400" b="1" i="1" baseline="-25000" dirty="0">
                  <a:latin typeface="Arial Narrow" pitchFamily="34" charset="0"/>
                </a:rPr>
                <a:t>g</a:t>
              </a:r>
              <a:r>
                <a:rPr lang="en-US" sz="2400" b="1" baseline="-25000" dirty="0">
                  <a:latin typeface="Arial Narrow" pitchFamily="34" charset="0"/>
                </a:rPr>
                <a:t>)</a:t>
              </a:r>
              <a:endParaRPr lang="en-US" sz="2400" b="1" dirty="0">
                <a:latin typeface="Arial Narrow" pitchFamily="34" charset="0"/>
              </a:endParaRPr>
            </a:p>
          </p:txBody>
        </p:sp>
        <p:sp>
          <p:nvSpPr>
            <p:cNvPr id="130" name="Text Box 33"/>
            <p:cNvSpPr txBox="1">
              <a:spLocks noChangeArrowheads="1"/>
            </p:cNvSpPr>
            <p:nvPr/>
          </p:nvSpPr>
          <p:spPr bwMode="auto">
            <a:xfrm>
              <a:off x="3208" y="2207"/>
              <a:ext cx="1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 dirty="0" smtClean="0">
                  <a:solidFill>
                    <a:srgbClr val="7030A0"/>
                  </a:solidFill>
                  <a:latin typeface="Arial Narrow" pitchFamily="34" charset="0"/>
                  <a:sym typeface="Symbol"/>
                </a:rPr>
                <a:t></a:t>
              </a:r>
              <a:r>
                <a:rPr lang="en-US" sz="2400" b="1" i="1" dirty="0" err="1" smtClean="0">
                  <a:solidFill>
                    <a:srgbClr val="7030A0"/>
                  </a:solidFill>
                  <a:latin typeface="Arial Narrow" pitchFamily="34" charset="0"/>
                </a:rPr>
                <a:t>H</a:t>
              </a:r>
              <a:r>
                <a:rPr lang="en-US" sz="2400" b="1" baseline="30000" dirty="0" err="1" smtClean="0">
                  <a:solidFill>
                    <a:srgbClr val="7030A0"/>
                  </a:solidFill>
                  <a:latin typeface="Arial Narrow" pitchFamily="34" charset="0"/>
                </a:rPr>
                <a:t>0</a:t>
              </a:r>
              <a:r>
                <a:rPr lang="en-US" sz="2400" b="1" dirty="0" smtClean="0">
                  <a:solidFill>
                    <a:srgbClr val="7030A0"/>
                  </a:solidFill>
                  <a:latin typeface="Arial Narrow" pitchFamily="34" charset="0"/>
                </a:rPr>
                <a:t> </a:t>
              </a:r>
              <a:r>
                <a:rPr lang="en-US" sz="2400" b="1" dirty="0">
                  <a:solidFill>
                    <a:srgbClr val="7030A0"/>
                  </a:solidFill>
                  <a:latin typeface="Arial Narrow" pitchFamily="34" charset="0"/>
                </a:rPr>
                <a:t>= 498.7 kJ</a:t>
              </a:r>
            </a:p>
          </p:txBody>
        </p:sp>
      </p:grpSp>
      <p:grpSp>
        <p:nvGrpSpPr>
          <p:cNvPr id="131" name="Group 59"/>
          <p:cNvGrpSpPr>
            <a:grpSpLocks/>
          </p:cNvGrpSpPr>
          <p:nvPr/>
        </p:nvGrpSpPr>
        <p:grpSpPr bwMode="auto">
          <a:xfrm>
            <a:off x="6500826" y="4605331"/>
            <a:ext cx="1169987" cy="469900"/>
            <a:chOff x="3888" y="3072"/>
            <a:chExt cx="737" cy="296"/>
          </a:xfrm>
        </p:grpSpPr>
        <p:sp>
          <p:nvSpPr>
            <p:cNvPr id="132" name="Text Box 35"/>
            <p:cNvSpPr txBox="1">
              <a:spLocks noChangeArrowheads="1"/>
            </p:cNvSpPr>
            <p:nvPr/>
          </p:nvSpPr>
          <p:spPr bwMode="auto">
            <a:xfrm>
              <a:off x="3888" y="3077"/>
              <a:ext cx="24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Arial Narrow" pitchFamily="34" charset="0"/>
                </a:rPr>
                <a:t>O</a:t>
              </a:r>
            </a:p>
          </p:txBody>
        </p:sp>
        <p:grpSp>
          <p:nvGrpSpPr>
            <p:cNvPr id="133" name="Group 36"/>
            <p:cNvGrpSpPr>
              <a:grpSpLocks/>
            </p:cNvGrpSpPr>
            <p:nvPr/>
          </p:nvGrpSpPr>
          <p:grpSpPr bwMode="auto">
            <a:xfrm>
              <a:off x="3940" y="3072"/>
              <a:ext cx="144" cy="296"/>
              <a:chOff x="3195" y="2064"/>
              <a:chExt cx="144" cy="296"/>
            </a:xfrm>
          </p:grpSpPr>
          <p:grpSp>
            <p:nvGrpSpPr>
              <p:cNvPr id="146" name="Group 37"/>
              <p:cNvGrpSpPr>
                <a:grpSpLocks/>
              </p:cNvGrpSpPr>
              <p:nvPr/>
            </p:nvGrpSpPr>
            <p:grpSpPr bwMode="auto">
              <a:xfrm rot="5400000">
                <a:off x="3243" y="2016"/>
                <a:ext cx="48" cy="144"/>
                <a:chOff x="1440" y="2400"/>
                <a:chExt cx="48" cy="144"/>
              </a:xfrm>
            </p:grpSpPr>
            <p:sp>
              <p:nvSpPr>
                <p:cNvPr id="150" name="Oval 38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400" b="1">
                    <a:latin typeface="Arial Narrow" pitchFamily="34" charset="0"/>
                  </a:endParaRPr>
                </a:p>
              </p:txBody>
            </p:sp>
            <p:sp>
              <p:nvSpPr>
                <p:cNvPr id="151" name="Oval 39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400" b="1">
                    <a:latin typeface="Arial Narrow" pitchFamily="34" charset="0"/>
                  </a:endParaRPr>
                </a:p>
              </p:txBody>
            </p:sp>
          </p:grpSp>
          <p:grpSp>
            <p:nvGrpSpPr>
              <p:cNvPr id="147" name="Group 40"/>
              <p:cNvGrpSpPr>
                <a:grpSpLocks/>
              </p:cNvGrpSpPr>
              <p:nvPr/>
            </p:nvGrpSpPr>
            <p:grpSpPr bwMode="auto">
              <a:xfrm rot="5400000">
                <a:off x="3243" y="2264"/>
                <a:ext cx="48" cy="144"/>
                <a:chOff x="1440" y="2400"/>
                <a:chExt cx="48" cy="144"/>
              </a:xfrm>
            </p:grpSpPr>
            <p:sp>
              <p:nvSpPr>
                <p:cNvPr id="148" name="Oval 41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400" b="1">
                    <a:latin typeface="Arial Narrow" pitchFamily="34" charset="0"/>
                  </a:endParaRPr>
                </a:p>
              </p:txBody>
            </p:sp>
            <p:sp>
              <p:nvSpPr>
                <p:cNvPr id="149" name="Oval 42"/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400" b="1">
                    <a:latin typeface="Arial Narrow" pitchFamily="34" charset="0"/>
                  </a:endParaRPr>
                </a:p>
              </p:txBody>
            </p:sp>
          </p:grpSp>
        </p:grpSp>
        <p:grpSp>
          <p:nvGrpSpPr>
            <p:cNvPr id="134" name="Group 47"/>
            <p:cNvGrpSpPr>
              <a:grpSpLocks/>
            </p:cNvGrpSpPr>
            <p:nvPr/>
          </p:nvGrpSpPr>
          <p:grpSpPr bwMode="auto">
            <a:xfrm flipH="1">
              <a:off x="4144" y="3072"/>
              <a:ext cx="481" cy="296"/>
              <a:chOff x="3263" y="2632"/>
              <a:chExt cx="481" cy="296"/>
            </a:xfrm>
          </p:grpSpPr>
          <p:sp>
            <p:nvSpPr>
              <p:cNvPr id="135" name="Text Box 48"/>
              <p:cNvSpPr txBox="1">
                <a:spLocks noChangeArrowheads="1"/>
              </p:cNvSpPr>
              <p:nvPr/>
            </p:nvSpPr>
            <p:spPr bwMode="auto">
              <a:xfrm>
                <a:off x="3263" y="2637"/>
                <a:ext cx="24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latin typeface="Arial Narrow" pitchFamily="34" charset="0"/>
                  </a:rPr>
                  <a:t>O</a:t>
                </a:r>
              </a:p>
            </p:txBody>
          </p:sp>
          <p:grpSp>
            <p:nvGrpSpPr>
              <p:cNvPr id="136" name="Group 49"/>
              <p:cNvGrpSpPr>
                <a:grpSpLocks/>
              </p:cNvGrpSpPr>
              <p:nvPr/>
            </p:nvGrpSpPr>
            <p:grpSpPr bwMode="auto">
              <a:xfrm>
                <a:off x="3291" y="2632"/>
                <a:ext cx="144" cy="296"/>
                <a:chOff x="3195" y="2064"/>
                <a:chExt cx="144" cy="296"/>
              </a:xfrm>
            </p:grpSpPr>
            <p:grpSp>
              <p:nvGrpSpPr>
                <p:cNvPr id="140" name="Group 50"/>
                <p:cNvGrpSpPr>
                  <a:grpSpLocks/>
                </p:cNvGrpSpPr>
                <p:nvPr/>
              </p:nvGrpSpPr>
              <p:grpSpPr bwMode="auto">
                <a:xfrm rot="5400000">
                  <a:off x="3243" y="2016"/>
                  <a:ext cx="48" cy="144"/>
                  <a:chOff x="1440" y="2400"/>
                  <a:chExt cx="48" cy="144"/>
                </a:xfrm>
              </p:grpSpPr>
              <p:sp>
                <p:nvSpPr>
                  <p:cNvPr id="144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0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 sz="2400" b="1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45" name="Oval 52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96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 sz="2400" b="1">
                      <a:latin typeface="Arial Narrow" pitchFamily="34" charset="0"/>
                    </a:endParaRPr>
                  </a:p>
                </p:txBody>
              </p:sp>
            </p:grpSp>
            <p:grpSp>
              <p:nvGrpSpPr>
                <p:cNvPr id="141" name="Group 53"/>
                <p:cNvGrpSpPr>
                  <a:grpSpLocks/>
                </p:cNvGrpSpPr>
                <p:nvPr/>
              </p:nvGrpSpPr>
              <p:grpSpPr bwMode="auto">
                <a:xfrm rot="5400000">
                  <a:off x="3243" y="2264"/>
                  <a:ext cx="48" cy="144"/>
                  <a:chOff x="1440" y="2400"/>
                  <a:chExt cx="48" cy="144"/>
                </a:xfrm>
              </p:grpSpPr>
              <p:sp>
                <p:nvSpPr>
                  <p:cNvPr id="142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0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 sz="2400" b="1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43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96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 sz="2400" b="1">
                      <a:latin typeface="Arial Narrow" pitchFamily="34" charset="0"/>
                    </a:endParaRPr>
                  </a:p>
                </p:txBody>
              </p:sp>
            </p:grpSp>
          </p:grpSp>
          <p:grpSp>
            <p:nvGrpSpPr>
              <p:cNvPr id="137" name="Group 56"/>
              <p:cNvGrpSpPr>
                <a:grpSpLocks/>
              </p:cNvGrpSpPr>
              <p:nvPr/>
            </p:nvGrpSpPr>
            <p:grpSpPr bwMode="auto">
              <a:xfrm>
                <a:off x="3504" y="2756"/>
                <a:ext cx="240" cy="48"/>
                <a:chOff x="3408" y="2160"/>
                <a:chExt cx="240" cy="48"/>
              </a:xfrm>
            </p:grpSpPr>
            <p:sp>
              <p:nvSpPr>
                <p:cNvPr id="138" name="Line 57"/>
                <p:cNvSpPr>
                  <a:spLocks noChangeShapeType="1"/>
                </p:cNvSpPr>
                <p:nvPr/>
              </p:nvSpPr>
              <p:spPr bwMode="auto">
                <a:xfrm>
                  <a:off x="3408" y="2160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 b="1">
                    <a:latin typeface="Arial Narrow" pitchFamily="34" charset="0"/>
                  </a:endParaRPr>
                </a:p>
              </p:txBody>
            </p:sp>
            <p:sp>
              <p:nvSpPr>
                <p:cNvPr id="139" name="Line 58"/>
                <p:cNvSpPr>
                  <a:spLocks noChangeShapeType="1"/>
                </p:cNvSpPr>
                <p:nvPr/>
              </p:nvSpPr>
              <p:spPr bwMode="auto">
                <a:xfrm>
                  <a:off x="3408" y="2208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400" b="1">
                    <a:latin typeface="Arial Narrow" pitchFamily="34" charset="0"/>
                  </a:endParaRPr>
                </a:p>
              </p:txBody>
            </p:sp>
          </p:grpSp>
        </p:grpSp>
      </p:grpSp>
      <p:grpSp>
        <p:nvGrpSpPr>
          <p:cNvPr id="152" name="Group 79"/>
          <p:cNvGrpSpPr>
            <a:grpSpLocks/>
          </p:cNvGrpSpPr>
          <p:nvPr/>
        </p:nvGrpSpPr>
        <p:grpSpPr bwMode="auto">
          <a:xfrm>
            <a:off x="928662" y="5218111"/>
            <a:ext cx="5357815" cy="463550"/>
            <a:chOff x="1074" y="2687"/>
            <a:chExt cx="3375" cy="292"/>
          </a:xfrm>
        </p:grpSpPr>
        <p:sp>
          <p:nvSpPr>
            <p:cNvPr id="153" name="Text Box 60"/>
            <p:cNvSpPr txBox="1">
              <a:spLocks noChangeArrowheads="1"/>
            </p:cNvSpPr>
            <p:nvPr/>
          </p:nvSpPr>
          <p:spPr bwMode="auto">
            <a:xfrm>
              <a:off x="1074" y="2688"/>
              <a:ext cx="45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b="1" dirty="0" err="1">
                  <a:latin typeface="Arial Narrow" pitchFamily="34" charset="0"/>
                </a:rPr>
                <a:t>N</a:t>
              </a:r>
              <a:r>
                <a:rPr lang="en-US" sz="2400" b="1" baseline="-25000" dirty="0" err="1">
                  <a:latin typeface="Arial Narrow" pitchFamily="34" charset="0"/>
                </a:rPr>
                <a:t>2</a:t>
              </a:r>
              <a:r>
                <a:rPr lang="en-US" sz="2400" b="1" baseline="-25000" dirty="0">
                  <a:latin typeface="Arial Narrow" pitchFamily="34" charset="0"/>
                </a:rPr>
                <a:t> (</a:t>
              </a:r>
              <a:r>
                <a:rPr lang="en-US" sz="2400" b="1" i="1" baseline="-25000" dirty="0">
                  <a:latin typeface="Arial Narrow" pitchFamily="34" charset="0"/>
                </a:rPr>
                <a:t>g</a:t>
              </a:r>
              <a:r>
                <a:rPr lang="en-US" sz="2400" b="1" baseline="-25000" dirty="0">
                  <a:latin typeface="Arial Narrow" pitchFamily="34" charset="0"/>
                </a:rPr>
                <a:t>)</a:t>
              </a:r>
              <a:endParaRPr lang="en-US" sz="2400" b="1" dirty="0">
                <a:latin typeface="Arial Narrow" pitchFamily="34" charset="0"/>
              </a:endParaRPr>
            </a:p>
          </p:txBody>
        </p:sp>
        <p:sp>
          <p:nvSpPr>
            <p:cNvPr id="154" name="Text Box 61"/>
            <p:cNvSpPr txBox="1">
              <a:spLocks noChangeArrowheads="1"/>
            </p:cNvSpPr>
            <p:nvPr/>
          </p:nvSpPr>
          <p:spPr bwMode="auto">
            <a:xfrm>
              <a:off x="2005" y="2688"/>
              <a:ext cx="54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 dirty="0" smtClean="0">
                  <a:latin typeface="Arial Narrow" pitchFamily="34" charset="0"/>
                </a:rPr>
                <a:t>   N </a:t>
              </a:r>
              <a:r>
                <a:rPr lang="en-US" sz="2400" b="1" baseline="-25000" dirty="0" smtClean="0">
                  <a:latin typeface="Arial Narrow" pitchFamily="34" charset="0"/>
                </a:rPr>
                <a:t>(</a:t>
              </a:r>
              <a:r>
                <a:rPr lang="en-US" sz="2400" b="1" i="1" baseline="-25000" dirty="0" smtClean="0">
                  <a:latin typeface="Arial Narrow" pitchFamily="34" charset="0"/>
                </a:rPr>
                <a:t>g</a:t>
              </a:r>
              <a:r>
                <a:rPr lang="en-US" sz="2400" b="1" baseline="-25000" dirty="0">
                  <a:latin typeface="Arial Narrow" pitchFamily="34" charset="0"/>
                </a:rPr>
                <a:t>)</a:t>
              </a:r>
              <a:endParaRPr lang="en-US" sz="2400" b="1" dirty="0">
                <a:latin typeface="Arial Narrow" pitchFamily="34" charset="0"/>
              </a:endParaRPr>
            </a:p>
          </p:txBody>
        </p:sp>
        <p:sp>
          <p:nvSpPr>
            <p:cNvPr id="155" name="Line 62"/>
            <p:cNvSpPr>
              <a:spLocks noChangeShapeType="1"/>
            </p:cNvSpPr>
            <p:nvPr/>
          </p:nvSpPr>
          <p:spPr bwMode="auto">
            <a:xfrm>
              <a:off x="1584" y="2832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156" name="Text Box 63"/>
            <p:cNvSpPr txBox="1">
              <a:spLocks noChangeArrowheads="1"/>
            </p:cNvSpPr>
            <p:nvPr/>
          </p:nvSpPr>
          <p:spPr bwMode="auto">
            <a:xfrm>
              <a:off x="2407" y="2688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 dirty="0" smtClean="0">
                  <a:latin typeface="Arial Narrow" pitchFamily="34" charset="0"/>
                </a:rPr>
                <a:t>   +</a:t>
              </a:r>
              <a:endParaRPr lang="en-US" sz="2400" b="1" dirty="0">
                <a:latin typeface="Arial Narrow" pitchFamily="34" charset="0"/>
              </a:endParaRPr>
            </a:p>
          </p:txBody>
        </p:sp>
        <p:sp>
          <p:nvSpPr>
            <p:cNvPr id="157" name="Text Box 64"/>
            <p:cNvSpPr txBox="1">
              <a:spLocks noChangeArrowheads="1"/>
            </p:cNvSpPr>
            <p:nvPr/>
          </p:nvSpPr>
          <p:spPr bwMode="auto">
            <a:xfrm>
              <a:off x="2778" y="2688"/>
              <a:ext cx="41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 dirty="0">
                  <a:latin typeface="Arial Narrow" pitchFamily="34" charset="0"/>
                </a:rPr>
                <a:t>N </a:t>
              </a:r>
              <a:r>
                <a:rPr lang="en-US" sz="2400" b="1" baseline="-25000" dirty="0">
                  <a:latin typeface="Arial Narrow" pitchFamily="34" charset="0"/>
                </a:rPr>
                <a:t>(</a:t>
              </a:r>
              <a:r>
                <a:rPr lang="en-US" sz="2400" b="1" i="1" baseline="-25000" dirty="0">
                  <a:latin typeface="Arial Narrow" pitchFamily="34" charset="0"/>
                </a:rPr>
                <a:t>g</a:t>
              </a:r>
              <a:r>
                <a:rPr lang="en-US" sz="2400" b="1" baseline="-25000" dirty="0">
                  <a:latin typeface="Arial Narrow" pitchFamily="34" charset="0"/>
                </a:rPr>
                <a:t>)</a:t>
              </a:r>
              <a:endParaRPr lang="en-US" sz="2400" b="1" dirty="0">
                <a:latin typeface="Arial Narrow" pitchFamily="34" charset="0"/>
              </a:endParaRPr>
            </a:p>
          </p:txBody>
        </p:sp>
        <p:sp>
          <p:nvSpPr>
            <p:cNvPr id="158" name="Text Box 65"/>
            <p:cNvSpPr txBox="1">
              <a:spLocks noChangeArrowheads="1"/>
            </p:cNvSpPr>
            <p:nvPr/>
          </p:nvSpPr>
          <p:spPr bwMode="auto">
            <a:xfrm>
              <a:off x="3236" y="2687"/>
              <a:ext cx="1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 dirty="0" smtClean="0">
                  <a:solidFill>
                    <a:srgbClr val="7030A0"/>
                  </a:solidFill>
                  <a:latin typeface="Arial Narrow" pitchFamily="34" charset="0"/>
                  <a:sym typeface="Symbol"/>
                </a:rPr>
                <a:t></a:t>
              </a:r>
              <a:r>
                <a:rPr lang="en-US" sz="2400" b="1" i="1" dirty="0" err="1" smtClean="0">
                  <a:solidFill>
                    <a:srgbClr val="7030A0"/>
                  </a:solidFill>
                  <a:latin typeface="Arial Narrow" pitchFamily="34" charset="0"/>
                </a:rPr>
                <a:t>H</a:t>
              </a:r>
              <a:r>
                <a:rPr lang="en-US" sz="2400" b="1" baseline="30000" dirty="0" err="1" smtClean="0">
                  <a:solidFill>
                    <a:srgbClr val="7030A0"/>
                  </a:solidFill>
                  <a:latin typeface="Arial Narrow" pitchFamily="34" charset="0"/>
                </a:rPr>
                <a:t>0</a:t>
              </a:r>
              <a:r>
                <a:rPr lang="en-US" sz="2400" b="1" dirty="0" smtClean="0">
                  <a:solidFill>
                    <a:srgbClr val="7030A0"/>
                  </a:solidFill>
                  <a:latin typeface="Arial Narrow" pitchFamily="34" charset="0"/>
                </a:rPr>
                <a:t> </a:t>
              </a:r>
              <a:r>
                <a:rPr lang="en-US" sz="2400" b="1" dirty="0">
                  <a:solidFill>
                    <a:srgbClr val="7030A0"/>
                  </a:solidFill>
                  <a:latin typeface="Arial Narrow" pitchFamily="34" charset="0"/>
                </a:rPr>
                <a:t>= 941.4 kJ</a:t>
              </a:r>
            </a:p>
          </p:txBody>
        </p:sp>
      </p:grpSp>
      <p:grpSp>
        <p:nvGrpSpPr>
          <p:cNvPr id="159" name="Group 66"/>
          <p:cNvGrpSpPr>
            <a:grpSpLocks/>
          </p:cNvGrpSpPr>
          <p:nvPr/>
        </p:nvGrpSpPr>
        <p:grpSpPr bwMode="auto">
          <a:xfrm>
            <a:off x="6553213" y="5219687"/>
            <a:ext cx="1143000" cy="463550"/>
            <a:chOff x="3648" y="3312"/>
            <a:chExt cx="720" cy="292"/>
          </a:xfrm>
        </p:grpSpPr>
        <p:sp>
          <p:nvSpPr>
            <p:cNvPr id="160" name="Text Box 67"/>
            <p:cNvSpPr txBox="1">
              <a:spLocks noChangeArrowheads="1"/>
            </p:cNvSpPr>
            <p:nvPr/>
          </p:nvSpPr>
          <p:spPr bwMode="auto">
            <a:xfrm>
              <a:off x="3665" y="3313"/>
              <a:ext cx="2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Arial Narrow" pitchFamily="34" charset="0"/>
                </a:rPr>
                <a:t>N</a:t>
              </a:r>
            </a:p>
          </p:txBody>
        </p:sp>
        <p:sp>
          <p:nvSpPr>
            <p:cNvPr id="161" name="Text Box 68"/>
            <p:cNvSpPr txBox="1">
              <a:spLocks noChangeArrowheads="1"/>
            </p:cNvSpPr>
            <p:nvPr/>
          </p:nvSpPr>
          <p:spPr bwMode="auto">
            <a:xfrm>
              <a:off x="4121" y="3312"/>
              <a:ext cx="2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Arial Narrow" pitchFamily="34" charset="0"/>
                </a:rPr>
                <a:t>N</a:t>
              </a:r>
            </a:p>
          </p:txBody>
        </p:sp>
        <p:sp>
          <p:nvSpPr>
            <p:cNvPr id="162" name="Oval 69"/>
            <p:cNvSpPr>
              <a:spLocks noChangeArrowheads="1"/>
            </p:cNvSpPr>
            <p:nvPr/>
          </p:nvSpPr>
          <p:spPr bwMode="auto">
            <a:xfrm>
              <a:off x="4320" y="338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sz="2400" b="1">
                <a:latin typeface="Arial Narrow" pitchFamily="34" charset="0"/>
              </a:endParaRPr>
            </a:p>
          </p:txBody>
        </p:sp>
        <p:sp>
          <p:nvSpPr>
            <p:cNvPr id="163" name="Oval 70"/>
            <p:cNvSpPr>
              <a:spLocks noChangeArrowheads="1"/>
            </p:cNvSpPr>
            <p:nvPr/>
          </p:nvSpPr>
          <p:spPr bwMode="auto">
            <a:xfrm>
              <a:off x="4320" y="348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sz="2400" b="1">
                <a:latin typeface="Arial Narrow" pitchFamily="34" charset="0"/>
              </a:endParaRPr>
            </a:p>
          </p:txBody>
        </p:sp>
        <p:sp>
          <p:nvSpPr>
            <p:cNvPr id="164" name="Oval 71"/>
            <p:cNvSpPr>
              <a:spLocks noChangeArrowheads="1"/>
            </p:cNvSpPr>
            <p:nvPr/>
          </p:nvSpPr>
          <p:spPr bwMode="auto">
            <a:xfrm>
              <a:off x="3648" y="338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sz="2400" b="1">
                <a:latin typeface="Arial Narrow" pitchFamily="34" charset="0"/>
              </a:endParaRPr>
            </a:p>
          </p:txBody>
        </p:sp>
        <p:sp>
          <p:nvSpPr>
            <p:cNvPr id="165" name="Oval 72"/>
            <p:cNvSpPr>
              <a:spLocks noChangeArrowheads="1"/>
            </p:cNvSpPr>
            <p:nvPr/>
          </p:nvSpPr>
          <p:spPr bwMode="auto">
            <a:xfrm>
              <a:off x="3648" y="348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sz="2400" b="1">
                <a:latin typeface="Arial Narrow" pitchFamily="34" charset="0"/>
              </a:endParaRPr>
            </a:p>
          </p:txBody>
        </p:sp>
        <p:sp>
          <p:nvSpPr>
            <p:cNvPr id="166" name="Line 73"/>
            <p:cNvSpPr>
              <a:spLocks noChangeShapeType="1"/>
            </p:cNvSpPr>
            <p:nvPr/>
          </p:nvSpPr>
          <p:spPr bwMode="auto">
            <a:xfrm>
              <a:off x="3888" y="3408"/>
              <a:ext cx="2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167" name="Line 74"/>
            <p:cNvSpPr>
              <a:spLocks noChangeShapeType="1"/>
            </p:cNvSpPr>
            <p:nvPr/>
          </p:nvSpPr>
          <p:spPr bwMode="auto">
            <a:xfrm>
              <a:off x="3888" y="3456"/>
              <a:ext cx="2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168" name="Line 75"/>
            <p:cNvSpPr>
              <a:spLocks noChangeShapeType="1"/>
            </p:cNvSpPr>
            <p:nvPr/>
          </p:nvSpPr>
          <p:spPr bwMode="auto">
            <a:xfrm>
              <a:off x="3888" y="3504"/>
              <a:ext cx="2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1">
                <a:latin typeface="Arial Narrow" pitchFamily="34" charset="0"/>
              </a:endParaRPr>
            </a:p>
          </p:txBody>
        </p:sp>
      </p:grpSp>
      <p:sp>
        <p:nvSpPr>
          <p:cNvPr id="170" name="Text Box 83"/>
          <p:cNvSpPr txBox="1">
            <a:spLocks noChangeArrowheads="1"/>
          </p:cNvSpPr>
          <p:nvPr/>
        </p:nvSpPr>
        <p:spPr bwMode="auto">
          <a:xfrm>
            <a:off x="1123924" y="5813418"/>
            <a:ext cx="723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71" name="Text Box 84"/>
          <p:cNvSpPr txBox="1">
            <a:spLocks noChangeArrowheads="1"/>
          </p:cNvSpPr>
          <p:nvPr/>
        </p:nvSpPr>
        <p:spPr bwMode="auto">
          <a:xfrm>
            <a:off x="1428728" y="5884151"/>
            <a:ext cx="5143536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 Narrow" pitchFamily="34" charset="0"/>
              </a:rPr>
              <a:t>Bond Enthalpies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  <a:latin typeface="Arial Narrow" pitchFamily="34" charset="0"/>
              </a:rPr>
              <a:t>Single bond</a:t>
            </a:r>
            <a:r>
              <a:rPr lang="en-US" sz="2400" b="1" dirty="0">
                <a:latin typeface="Arial Narrow" pitchFamily="34" charset="0"/>
              </a:rPr>
              <a:t> &lt; </a:t>
            </a:r>
            <a:r>
              <a:rPr lang="en-US" sz="2400" b="1" dirty="0">
                <a:solidFill>
                  <a:srgbClr val="0070C0"/>
                </a:solidFill>
                <a:latin typeface="Arial Narrow" pitchFamily="34" charset="0"/>
              </a:rPr>
              <a:t>Double bond</a:t>
            </a:r>
            <a:r>
              <a:rPr lang="en-US" sz="2400" b="1" dirty="0">
                <a:latin typeface="Arial Narrow" pitchFamily="34" charset="0"/>
              </a:rPr>
              <a:t> &lt; </a:t>
            </a:r>
            <a:r>
              <a:rPr lang="en-US" sz="2400" b="1" dirty="0">
                <a:solidFill>
                  <a:srgbClr val="FF0000"/>
                </a:solidFill>
                <a:latin typeface="Arial Narrow" pitchFamily="34" charset="0"/>
              </a:rPr>
              <a:t>Triple bond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357298"/>
            <a:ext cx="7615262" cy="4846638"/>
          </a:xfrm>
        </p:spPr>
        <p:txBody>
          <a:bodyPr/>
          <a:lstStyle/>
          <a:p>
            <a:r>
              <a:rPr lang="en-SG" sz="2400" b="1" dirty="0" smtClean="0">
                <a:solidFill>
                  <a:srgbClr val="7030A0"/>
                </a:solidFill>
                <a:latin typeface="Arial Narrow" pitchFamily="34" charset="0"/>
              </a:rPr>
              <a:t>Average bond </a:t>
            </a:r>
            <a:r>
              <a:rPr lang="en-SG" sz="2400" b="1" dirty="0" err="1" smtClean="0">
                <a:solidFill>
                  <a:srgbClr val="7030A0"/>
                </a:solidFill>
                <a:latin typeface="Arial Narrow" pitchFamily="34" charset="0"/>
              </a:rPr>
              <a:t>enthapy</a:t>
            </a:r>
            <a:r>
              <a:rPr lang="en-SG" sz="2400" b="1" dirty="0" smtClean="0">
                <a:solidFill>
                  <a:srgbClr val="7030A0"/>
                </a:solidFill>
                <a:latin typeface="Arial Narrow" pitchFamily="34" charset="0"/>
              </a:rPr>
              <a:t> in polyatomic molecules</a:t>
            </a:r>
          </a:p>
          <a:p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457200" y="-16"/>
            <a:ext cx="72390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Average Bond Enthalpy</a:t>
            </a:r>
          </a:p>
        </p:txBody>
      </p:sp>
      <p:grpSp>
        <p:nvGrpSpPr>
          <p:cNvPr id="75" name="Group 23"/>
          <p:cNvGrpSpPr>
            <a:grpSpLocks/>
          </p:cNvGrpSpPr>
          <p:nvPr/>
        </p:nvGrpSpPr>
        <p:grpSpPr bwMode="auto">
          <a:xfrm>
            <a:off x="1284264" y="2500307"/>
            <a:ext cx="5170488" cy="463550"/>
            <a:chOff x="468" y="815"/>
            <a:chExt cx="3257" cy="292"/>
          </a:xfrm>
        </p:grpSpPr>
        <p:sp>
          <p:nvSpPr>
            <p:cNvPr id="76" name="Text Box 4"/>
            <p:cNvSpPr txBox="1">
              <a:spLocks noChangeArrowheads="1"/>
            </p:cNvSpPr>
            <p:nvPr/>
          </p:nvSpPr>
          <p:spPr bwMode="auto">
            <a:xfrm>
              <a:off x="468" y="816"/>
              <a:ext cx="57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b="1">
                  <a:latin typeface="Arial Narrow" pitchFamily="34" charset="0"/>
                </a:rPr>
                <a:t>H</a:t>
              </a:r>
              <a:r>
                <a:rPr lang="en-US" sz="2400" b="1" baseline="-25000">
                  <a:latin typeface="Arial Narrow" pitchFamily="34" charset="0"/>
                </a:rPr>
                <a:t>2</a:t>
              </a:r>
              <a:r>
                <a:rPr lang="en-US" sz="2400" b="1">
                  <a:latin typeface="Arial Narrow" pitchFamily="34" charset="0"/>
                </a:rPr>
                <a:t>O</a:t>
              </a:r>
              <a:r>
                <a:rPr lang="en-US" sz="2400" b="1" baseline="-25000">
                  <a:latin typeface="Arial Narrow" pitchFamily="34" charset="0"/>
                </a:rPr>
                <a:t> (</a:t>
              </a:r>
              <a:r>
                <a:rPr lang="en-US" sz="2400" b="1" i="1" baseline="-25000">
                  <a:latin typeface="Arial Narrow" pitchFamily="34" charset="0"/>
                </a:rPr>
                <a:t>g</a:t>
              </a:r>
              <a:r>
                <a:rPr lang="en-US" sz="2400" b="1" baseline="-25000">
                  <a:latin typeface="Arial Narrow" pitchFamily="34" charset="0"/>
                </a:rPr>
                <a:t>)</a:t>
              </a: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77" name="Text Box 5"/>
            <p:cNvSpPr txBox="1">
              <a:spLocks noChangeArrowheads="1"/>
            </p:cNvSpPr>
            <p:nvPr/>
          </p:nvSpPr>
          <p:spPr bwMode="auto">
            <a:xfrm>
              <a:off x="1523" y="816"/>
              <a:ext cx="41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>
                  <a:latin typeface="Arial Narrow" pitchFamily="34" charset="0"/>
                </a:rPr>
                <a:t>H </a:t>
              </a:r>
              <a:r>
                <a:rPr lang="en-US" sz="2400" b="1" baseline="-25000">
                  <a:latin typeface="Arial Narrow" pitchFamily="34" charset="0"/>
                </a:rPr>
                <a:t>(</a:t>
              </a:r>
              <a:r>
                <a:rPr lang="en-US" sz="2400" b="1" i="1" baseline="-25000">
                  <a:latin typeface="Arial Narrow" pitchFamily="34" charset="0"/>
                </a:rPr>
                <a:t>g</a:t>
              </a:r>
              <a:r>
                <a:rPr lang="en-US" sz="2400" b="1" baseline="-25000">
                  <a:latin typeface="Arial Narrow" pitchFamily="34" charset="0"/>
                </a:rPr>
                <a:t>)</a:t>
              </a: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78" name="Line 6"/>
            <p:cNvSpPr>
              <a:spLocks noChangeShapeType="1"/>
            </p:cNvSpPr>
            <p:nvPr/>
          </p:nvSpPr>
          <p:spPr bwMode="auto">
            <a:xfrm>
              <a:off x="980" y="96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79" name="Text Box 7"/>
            <p:cNvSpPr txBox="1">
              <a:spLocks noChangeArrowheads="1"/>
            </p:cNvSpPr>
            <p:nvPr/>
          </p:nvSpPr>
          <p:spPr bwMode="auto">
            <a:xfrm>
              <a:off x="1888" y="816"/>
              <a:ext cx="20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>
                  <a:latin typeface="Arial Narrow" pitchFamily="34" charset="0"/>
                </a:rPr>
                <a:t>+</a:t>
              </a:r>
            </a:p>
          </p:txBody>
        </p:sp>
        <p:sp>
          <p:nvSpPr>
            <p:cNvPr id="80" name="Text Box 8"/>
            <p:cNvSpPr txBox="1">
              <a:spLocks noChangeArrowheads="1"/>
            </p:cNvSpPr>
            <p:nvPr/>
          </p:nvSpPr>
          <p:spPr bwMode="auto">
            <a:xfrm>
              <a:off x="2151" y="816"/>
              <a:ext cx="53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b="1">
                  <a:latin typeface="Arial Narrow" pitchFamily="34" charset="0"/>
                </a:rPr>
                <a:t>OH </a:t>
              </a:r>
              <a:r>
                <a:rPr lang="en-US" sz="2400" b="1" baseline="-25000">
                  <a:latin typeface="Arial Narrow" pitchFamily="34" charset="0"/>
                </a:rPr>
                <a:t>(</a:t>
              </a:r>
              <a:r>
                <a:rPr lang="en-US" sz="2400" b="1" i="1" baseline="-25000">
                  <a:latin typeface="Arial Narrow" pitchFamily="34" charset="0"/>
                </a:rPr>
                <a:t>g</a:t>
              </a:r>
              <a:r>
                <a:rPr lang="en-US" sz="2400" b="1" baseline="-25000">
                  <a:latin typeface="Arial Narrow" pitchFamily="34" charset="0"/>
                </a:rPr>
                <a:t>)</a:t>
              </a: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2645" y="815"/>
              <a:ext cx="10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 dirty="0" smtClean="0">
                  <a:solidFill>
                    <a:srgbClr val="7030A0"/>
                  </a:solidFill>
                  <a:latin typeface="Arial Narrow" pitchFamily="34" charset="0"/>
                  <a:sym typeface="Symbol"/>
                </a:rPr>
                <a:t></a:t>
              </a:r>
              <a:r>
                <a:rPr lang="en-US" sz="2400" b="1" dirty="0" err="1" smtClean="0">
                  <a:solidFill>
                    <a:srgbClr val="7030A0"/>
                  </a:solidFill>
                  <a:latin typeface="Arial Narrow" pitchFamily="34" charset="0"/>
                </a:rPr>
                <a:t>H</a:t>
              </a:r>
              <a:r>
                <a:rPr lang="en-US" sz="2400" b="1" baseline="30000" dirty="0" err="1" smtClean="0">
                  <a:solidFill>
                    <a:srgbClr val="7030A0"/>
                  </a:solidFill>
                  <a:latin typeface="Arial Narrow" pitchFamily="34" charset="0"/>
                </a:rPr>
                <a:t>0</a:t>
              </a:r>
              <a:r>
                <a:rPr lang="en-US" sz="2400" b="1" dirty="0" smtClean="0">
                  <a:solidFill>
                    <a:srgbClr val="7030A0"/>
                  </a:solidFill>
                  <a:latin typeface="Arial Narrow" pitchFamily="34" charset="0"/>
                </a:rPr>
                <a:t> </a:t>
              </a:r>
              <a:r>
                <a:rPr lang="en-US" sz="2400" b="1" dirty="0">
                  <a:solidFill>
                    <a:srgbClr val="7030A0"/>
                  </a:solidFill>
                  <a:latin typeface="Arial Narrow" pitchFamily="34" charset="0"/>
                </a:rPr>
                <a:t>= 502 kJ</a:t>
              </a:r>
            </a:p>
          </p:txBody>
        </p:sp>
      </p:grpSp>
      <p:grpSp>
        <p:nvGrpSpPr>
          <p:cNvPr id="82" name="Group 24"/>
          <p:cNvGrpSpPr>
            <a:grpSpLocks/>
          </p:cNvGrpSpPr>
          <p:nvPr/>
        </p:nvGrpSpPr>
        <p:grpSpPr bwMode="auto">
          <a:xfrm>
            <a:off x="1373164" y="3109908"/>
            <a:ext cx="5076826" cy="463550"/>
            <a:chOff x="524" y="1151"/>
            <a:chExt cx="3198" cy="292"/>
          </a:xfrm>
        </p:grpSpPr>
        <p:sp>
          <p:nvSpPr>
            <p:cNvPr id="83" name="Text Box 10"/>
            <p:cNvSpPr txBox="1">
              <a:spLocks noChangeArrowheads="1"/>
            </p:cNvSpPr>
            <p:nvPr/>
          </p:nvSpPr>
          <p:spPr bwMode="auto">
            <a:xfrm>
              <a:off x="524" y="1152"/>
              <a:ext cx="5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b="1">
                  <a:latin typeface="Arial Narrow" pitchFamily="34" charset="0"/>
                </a:rPr>
                <a:t>OH</a:t>
              </a:r>
              <a:r>
                <a:rPr lang="en-US" sz="2400" b="1" baseline="-25000">
                  <a:latin typeface="Arial Narrow" pitchFamily="34" charset="0"/>
                </a:rPr>
                <a:t> (</a:t>
              </a:r>
              <a:r>
                <a:rPr lang="en-US" sz="2400" b="1" i="1" baseline="-25000">
                  <a:latin typeface="Arial Narrow" pitchFamily="34" charset="0"/>
                </a:rPr>
                <a:t>g</a:t>
              </a:r>
              <a:r>
                <a:rPr lang="en-US" sz="2400" b="1" baseline="-25000">
                  <a:latin typeface="Arial Narrow" pitchFamily="34" charset="0"/>
                </a:rPr>
                <a:t>)</a:t>
              </a: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84" name="Text Box 11"/>
            <p:cNvSpPr txBox="1">
              <a:spLocks noChangeArrowheads="1"/>
            </p:cNvSpPr>
            <p:nvPr/>
          </p:nvSpPr>
          <p:spPr bwMode="auto">
            <a:xfrm>
              <a:off x="1520" y="1152"/>
              <a:ext cx="41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>
                  <a:latin typeface="Arial Narrow" pitchFamily="34" charset="0"/>
                </a:rPr>
                <a:t>H </a:t>
              </a:r>
              <a:r>
                <a:rPr lang="en-US" sz="2400" b="1" baseline="-25000">
                  <a:latin typeface="Arial Narrow" pitchFamily="34" charset="0"/>
                </a:rPr>
                <a:t>(</a:t>
              </a:r>
              <a:r>
                <a:rPr lang="en-US" sz="2400" b="1" i="1" baseline="-25000">
                  <a:latin typeface="Arial Narrow" pitchFamily="34" charset="0"/>
                </a:rPr>
                <a:t>g</a:t>
              </a:r>
              <a:r>
                <a:rPr lang="en-US" sz="2400" b="1" baseline="-25000">
                  <a:latin typeface="Arial Narrow" pitchFamily="34" charset="0"/>
                </a:rPr>
                <a:t>)</a:t>
              </a: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85" name="Line 12"/>
            <p:cNvSpPr>
              <a:spLocks noChangeShapeType="1"/>
            </p:cNvSpPr>
            <p:nvPr/>
          </p:nvSpPr>
          <p:spPr bwMode="auto">
            <a:xfrm>
              <a:off x="977" y="1296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86" name="Text Box 13"/>
            <p:cNvSpPr txBox="1">
              <a:spLocks noChangeArrowheads="1"/>
            </p:cNvSpPr>
            <p:nvPr/>
          </p:nvSpPr>
          <p:spPr bwMode="auto">
            <a:xfrm>
              <a:off x="1885" y="1152"/>
              <a:ext cx="20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>
                  <a:latin typeface="Arial Narrow" pitchFamily="34" charset="0"/>
                </a:rPr>
                <a:t>+</a:t>
              </a:r>
            </a:p>
          </p:txBody>
        </p:sp>
        <p:sp>
          <p:nvSpPr>
            <p:cNvPr id="87" name="Text Box 14"/>
            <p:cNvSpPr txBox="1">
              <a:spLocks noChangeArrowheads="1"/>
            </p:cNvSpPr>
            <p:nvPr/>
          </p:nvSpPr>
          <p:spPr bwMode="auto">
            <a:xfrm>
              <a:off x="2135" y="1152"/>
              <a:ext cx="4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b="1">
                  <a:latin typeface="Arial Narrow" pitchFamily="34" charset="0"/>
                </a:rPr>
                <a:t>O </a:t>
              </a:r>
              <a:r>
                <a:rPr lang="en-US" sz="2400" b="1" baseline="-25000">
                  <a:latin typeface="Arial Narrow" pitchFamily="34" charset="0"/>
                </a:rPr>
                <a:t>(</a:t>
              </a:r>
              <a:r>
                <a:rPr lang="en-US" sz="2400" b="1" i="1" baseline="-25000">
                  <a:latin typeface="Arial Narrow" pitchFamily="34" charset="0"/>
                </a:rPr>
                <a:t>g</a:t>
              </a:r>
              <a:r>
                <a:rPr lang="en-US" sz="2400" b="1" baseline="-25000">
                  <a:latin typeface="Arial Narrow" pitchFamily="34" charset="0"/>
                </a:rPr>
                <a:t>)</a:t>
              </a: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88" name="Text Box 15"/>
            <p:cNvSpPr txBox="1">
              <a:spLocks noChangeArrowheads="1"/>
            </p:cNvSpPr>
            <p:nvPr/>
          </p:nvSpPr>
          <p:spPr bwMode="auto">
            <a:xfrm>
              <a:off x="2642" y="1151"/>
              <a:ext cx="10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 dirty="0" smtClean="0">
                  <a:solidFill>
                    <a:srgbClr val="7030A0"/>
                  </a:solidFill>
                  <a:latin typeface="Arial Narrow" pitchFamily="34" charset="0"/>
                  <a:sym typeface="Symbol"/>
                </a:rPr>
                <a:t></a:t>
              </a:r>
              <a:r>
                <a:rPr lang="en-US" sz="2400" b="1" dirty="0" err="1" smtClean="0">
                  <a:solidFill>
                    <a:srgbClr val="7030A0"/>
                  </a:solidFill>
                  <a:latin typeface="Arial Narrow" pitchFamily="34" charset="0"/>
                </a:rPr>
                <a:t>H</a:t>
              </a:r>
              <a:r>
                <a:rPr lang="en-US" sz="2400" b="1" baseline="30000" dirty="0" err="1" smtClean="0">
                  <a:solidFill>
                    <a:srgbClr val="7030A0"/>
                  </a:solidFill>
                  <a:latin typeface="Arial Narrow" pitchFamily="34" charset="0"/>
                </a:rPr>
                <a:t>0</a:t>
              </a:r>
              <a:r>
                <a:rPr lang="en-US" sz="2400" b="1" dirty="0" smtClean="0">
                  <a:solidFill>
                    <a:srgbClr val="7030A0"/>
                  </a:solidFill>
                  <a:latin typeface="Arial Narrow" pitchFamily="34" charset="0"/>
                </a:rPr>
                <a:t> </a:t>
              </a:r>
              <a:r>
                <a:rPr lang="en-US" sz="2400" b="1" dirty="0">
                  <a:solidFill>
                    <a:srgbClr val="7030A0"/>
                  </a:solidFill>
                  <a:latin typeface="Arial Narrow" pitchFamily="34" charset="0"/>
                </a:rPr>
                <a:t>= 427 kJ</a:t>
              </a:r>
            </a:p>
          </p:txBody>
        </p:sp>
      </p:grpSp>
      <p:grpSp>
        <p:nvGrpSpPr>
          <p:cNvPr id="90" name="Group 31"/>
          <p:cNvGrpSpPr>
            <a:grpSpLocks/>
          </p:cNvGrpSpPr>
          <p:nvPr/>
        </p:nvGrpSpPr>
        <p:grpSpPr bwMode="auto">
          <a:xfrm>
            <a:off x="973113" y="3929059"/>
            <a:ext cx="5062538" cy="879476"/>
            <a:chOff x="1248" y="1188"/>
            <a:chExt cx="3189" cy="554"/>
          </a:xfrm>
        </p:grpSpPr>
        <p:sp>
          <p:nvSpPr>
            <p:cNvPr id="91" name="Text Box 16"/>
            <p:cNvSpPr txBox="1">
              <a:spLocks noChangeArrowheads="1"/>
            </p:cNvSpPr>
            <p:nvPr/>
          </p:nvSpPr>
          <p:spPr bwMode="auto">
            <a:xfrm>
              <a:off x="1248" y="1296"/>
              <a:ext cx="23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>
                  <a:latin typeface="Arial Narrow" pitchFamily="34" charset="0"/>
                </a:rPr>
                <a:t>Average OH bond enthalpy = </a:t>
              </a:r>
            </a:p>
          </p:txBody>
        </p:sp>
        <p:grpSp>
          <p:nvGrpSpPr>
            <p:cNvPr id="92" name="Group 20"/>
            <p:cNvGrpSpPr>
              <a:grpSpLocks/>
            </p:cNvGrpSpPr>
            <p:nvPr/>
          </p:nvGrpSpPr>
          <p:grpSpPr bwMode="auto">
            <a:xfrm>
              <a:off x="3515" y="1188"/>
              <a:ext cx="922" cy="554"/>
              <a:chOff x="1487" y="3155"/>
              <a:chExt cx="922" cy="554"/>
            </a:xfrm>
          </p:grpSpPr>
          <p:sp>
            <p:nvSpPr>
              <p:cNvPr id="93" name="Text Box 17"/>
              <p:cNvSpPr txBox="1">
                <a:spLocks noChangeArrowheads="1"/>
              </p:cNvSpPr>
              <p:nvPr/>
            </p:nvSpPr>
            <p:spPr bwMode="auto">
              <a:xfrm>
                <a:off x="1487" y="3155"/>
                <a:ext cx="83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 b="1">
                    <a:latin typeface="Arial Narrow" pitchFamily="34" charset="0"/>
                  </a:rPr>
                  <a:t>502 + 427</a:t>
                </a:r>
              </a:p>
            </p:txBody>
          </p:sp>
          <p:sp>
            <p:nvSpPr>
              <p:cNvPr id="94" name="Line 18"/>
              <p:cNvSpPr>
                <a:spLocks noChangeShapeType="1"/>
              </p:cNvSpPr>
              <p:nvPr/>
            </p:nvSpPr>
            <p:spPr bwMode="auto">
              <a:xfrm>
                <a:off x="1497" y="3418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 b="1">
                  <a:latin typeface="Arial Narrow" pitchFamily="34" charset="0"/>
                </a:endParaRPr>
              </a:p>
            </p:txBody>
          </p:sp>
          <p:sp>
            <p:nvSpPr>
              <p:cNvPr id="95" name="Text Box 19"/>
              <p:cNvSpPr txBox="1">
                <a:spLocks noChangeArrowheads="1"/>
              </p:cNvSpPr>
              <p:nvPr/>
            </p:nvSpPr>
            <p:spPr bwMode="auto">
              <a:xfrm>
                <a:off x="1857" y="3418"/>
                <a:ext cx="20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 b="1">
                    <a:latin typeface="Arial Narrow" pitchFamily="34" charset="0"/>
                  </a:rPr>
                  <a:t>2</a:t>
                </a:r>
              </a:p>
            </p:txBody>
          </p:sp>
        </p:grpSp>
      </p:grpSp>
      <p:sp>
        <p:nvSpPr>
          <p:cNvPr id="101" name="Text Box 21"/>
          <p:cNvSpPr txBox="1">
            <a:spLocks noChangeArrowheads="1"/>
          </p:cNvSpPr>
          <p:nvPr/>
        </p:nvSpPr>
        <p:spPr bwMode="auto">
          <a:xfrm>
            <a:off x="4250728" y="492919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solidFill>
                  <a:srgbClr val="7030A0"/>
                </a:solidFill>
                <a:latin typeface="Arial Narrow" pitchFamily="34" charset="0"/>
              </a:rPr>
              <a:t>= </a:t>
            </a:r>
            <a:r>
              <a:rPr lang="en-US" sz="2400" b="1" dirty="0" smtClean="0">
                <a:solidFill>
                  <a:srgbClr val="7030A0"/>
                </a:solidFill>
                <a:latin typeface="Arial Narrow" pitchFamily="34" charset="0"/>
              </a:rPr>
              <a:t> 464 </a:t>
            </a:r>
            <a:r>
              <a:rPr lang="en-US" sz="2400" b="1" dirty="0">
                <a:solidFill>
                  <a:srgbClr val="7030A0"/>
                </a:solidFill>
                <a:latin typeface="Arial Narrow" pitchFamily="34" charset="0"/>
              </a:rPr>
              <a:t>kJ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457200" y="-16"/>
            <a:ext cx="72390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Bond Enthalpy</a:t>
            </a:r>
          </a:p>
        </p:txBody>
      </p:sp>
      <p:pic>
        <p:nvPicPr>
          <p:cNvPr id="74" name="Picture 30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428728" y="1219200"/>
            <a:ext cx="55499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" name="TextBox 75"/>
          <p:cNvSpPr txBox="1"/>
          <p:nvPr/>
        </p:nvSpPr>
        <p:spPr bwMode="auto">
          <a:xfrm>
            <a:off x="1428728" y="1201151"/>
            <a:ext cx="5572164" cy="584775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600" b="1" cap="all" dirty="0" smtClean="0">
                <a:solidFill>
                  <a:schemeClr val="bg1"/>
                </a:solidFill>
                <a:latin typeface="Arial Narrow" pitchFamily="34" charset="0"/>
              </a:rPr>
              <a:t>B</a:t>
            </a:r>
            <a:r>
              <a:rPr lang="en-US" sz="1600" b="1" dirty="0" smtClean="0">
                <a:solidFill>
                  <a:schemeClr val="bg1"/>
                </a:solidFill>
                <a:latin typeface="Arial Narrow" pitchFamily="34" charset="0"/>
              </a:rPr>
              <a:t>ond Enthalpies of Diatomic Molecules* and Average Bond Enthalpies for Bonds in Polyatomic Molecules</a:t>
            </a:r>
            <a:endParaRPr lang="en-US" sz="1600" b="1" cap="all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6"/>
          <p:cNvSpPr txBox="1">
            <a:spLocks/>
          </p:cNvSpPr>
          <p:nvPr/>
        </p:nvSpPr>
        <p:spPr>
          <a:xfrm>
            <a:off x="457200" y="1357298"/>
            <a:ext cx="7615262" cy="4846638"/>
          </a:xfrm>
          <a:prstGeom prst="rect">
            <a:avLst/>
          </a:prstGeom>
        </p:spPr>
        <p:txBody>
          <a:bodyPr/>
          <a:lstStyle/>
          <a:p>
            <a:pPr marL="273050" lvl="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18" charset="2"/>
              <a:buChar char=""/>
            </a:pPr>
            <a:r>
              <a:rPr lang="en-SG" sz="2400" b="1" dirty="0" smtClean="0">
                <a:solidFill>
                  <a:srgbClr val="7030A0"/>
                </a:solidFill>
                <a:latin typeface="Arial Narrow" pitchFamily="34" charset="0"/>
                <a:cs typeface="+mn-cs"/>
              </a:rPr>
              <a:t>Imagine reaction proceeding by breaking all bonds in the reactants and then using the gaseous atoms to form all the bonds in the products</a:t>
            </a:r>
            <a:endParaRPr kumimoji="0" lang="en-SG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73000"/>
              <a:buFont typeface="Wingdings 2" pitchFamily="18" charset="2"/>
              <a:buChar char=""/>
              <a:tabLst/>
              <a:defRPr/>
            </a:pPr>
            <a:endParaRPr kumimoji="0" lang="en-SG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73000"/>
              <a:buFont typeface="Wingdings 2" pitchFamily="18" charset="2"/>
              <a:buChar char=""/>
              <a:tabLst/>
              <a:defRPr/>
            </a:pPr>
            <a:endParaRPr kumimoji="0" lang="en-SG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1568620" y="2543172"/>
            <a:ext cx="58609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Symbol" pitchFamily="18" charset="2"/>
              </a:rPr>
              <a:t>D</a:t>
            </a:r>
            <a:r>
              <a:rPr lang="en-US" sz="2400" b="1" dirty="0" err="1">
                <a:latin typeface="Arial Narrow" pitchFamily="34" charset="0"/>
              </a:rPr>
              <a:t>H</a:t>
            </a:r>
            <a:r>
              <a:rPr lang="en-US" sz="2400" b="1" baseline="30000" dirty="0" err="1">
                <a:latin typeface="Arial Narrow" pitchFamily="34" charset="0"/>
              </a:rPr>
              <a:t>0</a:t>
            </a:r>
            <a:r>
              <a:rPr lang="en-US" sz="2400" b="1" dirty="0">
                <a:latin typeface="Arial Narrow" pitchFamily="34" charset="0"/>
              </a:rPr>
              <a:t> = total energy input – total energy released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1985335" y="2971800"/>
            <a:ext cx="43156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 smtClean="0">
                <a:latin typeface="Symbol" pitchFamily="18" charset="2"/>
              </a:rPr>
              <a:t>= </a:t>
            </a:r>
            <a:r>
              <a:rPr lang="en-US" sz="2400" b="1" dirty="0" err="1">
                <a:latin typeface="Symbol" pitchFamily="18" charset="2"/>
              </a:rPr>
              <a:t>S</a:t>
            </a:r>
            <a:r>
              <a:rPr lang="en-US" sz="2400" b="1" dirty="0" err="1">
                <a:latin typeface="Arial Narrow" pitchFamily="34" charset="0"/>
              </a:rPr>
              <a:t>BE</a:t>
            </a:r>
            <a:r>
              <a:rPr lang="en-US" sz="2400" b="1" dirty="0">
                <a:latin typeface="Arial Narrow" pitchFamily="34" charset="0"/>
              </a:rPr>
              <a:t>(reactants) – </a:t>
            </a:r>
            <a:r>
              <a:rPr lang="en-US" sz="2400" b="1" dirty="0" err="1">
                <a:latin typeface="Symbol" pitchFamily="18" charset="2"/>
              </a:rPr>
              <a:t>S</a:t>
            </a:r>
            <a:r>
              <a:rPr lang="en-US" sz="2400" b="1" dirty="0" err="1">
                <a:latin typeface="Arial Narrow" pitchFamily="34" charset="0"/>
              </a:rPr>
              <a:t>BE</a:t>
            </a:r>
            <a:r>
              <a:rPr lang="en-US" sz="2400" b="1" dirty="0">
                <a:latin typeface="Arial Narrow" pitchFamily="34" charset="0"/>
              </a:rPr>
              <a:t>(products)</a:t>
            </a:r>
          </a:p>
        </p:txBody>
      </p:sp>
      <p:pic>
        <p:nvPicPr>
          <p:cNvPr id="7885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500438"/>
            <a:ext cx="3333750" cy="328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9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3486150"/>
            <a:ext cx="2982913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2708275" y="6429396"/>
            <a:ext cx="1863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endothermic</a:t>
            </a:r>
          </a:p>
        </p:txBody>
      </p:sp>
      <p:sp>
        <p:nvSpPr>
          <p:cNvPr id="78861" name="Text Box 13"/>
          <p:cNvSpPr txBox="1">
            <a:spLocks noChangeArrowheads="1"/>
          </p:cNvSpPr>
          <p:nvPr/>
        </p:nvSpPr>
        <p:spPr bwMode="auto">
          <a:xfrm>
            <a:off x="5072066" y="64008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exothermic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-16"/>
            <a:ext cx="7686700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4000" b="1" cap="all" dirty="0" smtClean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latin typeface="+mj-lt"/>
              <a:ea typeface="+mj-ea"/>
              <a:cs typeface="+mj-cs"/>
            </a:endParaRPr>
          </a:p>
          <a:p>
            <a:pPr lvl="0"/>
            <a:r>
              <a:rPr lang="en-SG" sz="4000" b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Bond Enthalpies (BE)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autoUpdateAnimBg="0"/>
      <p:bldP spid="78852" grpId="0" autoUpdateAnimBg="0"/>
      <p:bldP spid="78860" grpId="0"/>
      <p:bldP spid="7886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 descr="09_p375bottom"/>
          <p:cNvPicPr>
            <a:picLocks noChangeAspect="1" noChangeArrowheads="1"/>
          </p:cNvPicPr>
          <p:nvPr/>
        </p:nvPicPr>
        <p:blipFill>
          <a:blip r:embed="rId2"/>
          <a:srcRect l="28125" t="4167" r="27083"/>
          <a:stretch>
            <a:fillRect/>
          </a:stretch>
        </p:blipFill>
        <p:spPr bwMode="auto">
          <a:xfrm>
            <a:off x="485780" y="1504936"/>
            <a:ext cx="2548149" cy="4088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19" name="Picture 3" descr="09_p376middle"/>
          <p:cNvPicPr>
            <a:picLocks noChangeAspect="1" noChangeArrowheads="1"/>
          </p:cNvPicPr>
          <p:nvPr/>
        </p:nvPicPr>
        <p:blipFill>
          <a:blip r:embed="rId3"/>
          <a:srcRect l="27083" t="2777" r="30208"/>
          <a:stretch>
            <a:fillRect/>
          </a:stretch>
        </p:blipFill>
        <p:spPr bwMode="auto">
          <a:xfrm>
            <a:off x="5286380" y="1428736"/>
            <a:ext cx="2429631" cy="41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49269" y="5715016"/>
            <a:ext cx="3762376" cy="461963"/>
            <a:chOff x="144" y="73"/>
            <a:chExt cx="2370" cy="291"/>
          </a:xfrm>
        </p:grpSpPr>
        <p:sp>
          <p:nvSpPr>
            <p:cNvPr id="37897" name="Text Box 5"/>
            <p:cNvSpPr txBox="1">
              <a:spLocks noChangeArrowheads="1"/>
            </p:cNvSpPr>
            <p:nvPr/>
          </p:nvSpPr>
          <p:spPr bwMode="auto">
            <a:xfrm>
              <a:off x="144" y="73"/>
              <a:ext cx="23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 err="1">
                  <a:latin typeface="Arial Narrow" pitchFamily="34" charset="0"/>
                </a:rPr>
                <a:t>H</a:t>
              </a:r>
              <a:r>
                <a:rPr lang="en-US" sz="2400" b="1" baseline="-25000" dirty="0" err="1">
                  <a:latin typeface="Arial Narrow" pitchFamily="34" charset="0"/>
                </a:rPr>
                <a:t>2</a:t>
              </a:r>
              <a:r>
                <a:rPr lang="en-US" sz="2400" b="1" dirty="0">
                  <a:latin typeface="Arial Narrow" pitchFamily="34" charset="0"/>
                </a:rPr>
                <a:t> (</a:t>
              </a:r>
              <a:r>
                <a:rPr lang="en-US" sz="2400" b="1" i="1" dirty="0">
                  <a:latin typeface="Arial Narrow" pitchFamily="34" charset="0"/>
                </a:rPr>
                <a:t>g</a:t>
              </a:r>
              <a:r>
                <a:rPr lang="en-US" sz="2400" b="1" dirty="0">
                  <a:latin typeface="Arial Narrow" pitchFamily="34" charset="0"/>
                </a:rPr>
                <a:t>) + </a:t>
              </a:r>
              <a:r>
                <a:rPr lang="en-US" sz="2400" b="1" dirty="0" err="1">
                  <a:latin typeface="Arial Narrow" pitchFamily="34" charset="0"/>
                </a:rPr>
                <a:t>Cl</a:t>
              </a:r>
              <a:r>
                <a:rPr lang="en-US" sz="2400" b="1" baseline="-25000" dirty="0" err="1">
                  <a:latin typeface="Arial Narrow" pitchFamily="34" charset="0"/>
                </a:rPr>
                <a:t>2</a:t>
              </a:r>
              <a:r>
                <a:rPr lang="en-US" sz="2400" b="1" dirty="0">
                  <a:latin typeface="Arial Narrow" pitchFamily="34" charset="0"/>
                </a:rPr>
                <a:t> (</a:t>
              </a:r>
              <a:r>
                <a:rPr lang="en-US" sz="2400" b="1" i="1" dirty="0">
                  <a:latin typeface="Arial Narrow" pitchFamily="34" charset="0"/>
                </a:rPr>
                <a:t>g</a:t>
              </a:r>
              <a:r>
                <a:rPr lang="en-US" sz="2400" b="1" dirty="0">
                  <a:latin typeface="Arial Narrow" pitchFamily="34" charset="0"/>
                </a:rPr>
                <a:t>)          </a:t>
              </a:r>
              <a:r>
                <a:rPr lang="en-US" sz="2400" b="1" dirty="0" smtClean="0">
                  <a:latin typeface="Arial Narrow" pitchFamily="34" charset="0"/>
                </a:rPr>
                <a:t>   </a:t>
              </a:r>
              <a:r>
                <a:rPr lang="en-US" sz="2400" b="1" dirty="0" err="1" smtClean="0">
                  <a:latin typeface="Arial Narrow" pitchFamily="34" charset="0"/>
                </a:rPr>
                <a:t>2HCl</a:t>
              </a:r>
              <a:r>
                <a:rPr lang="en-US" sz="2400" b="1" dirty="0" smtClean="0">
                  <a:latin typeface="Arial Narrow" pitchFamily="34" charset="0"/>
                </a:rPr>
                <a:t> </a:t>
              </a:r>
              <a:r>
                <a:rPr lang="en-US" sz="2400" b="1" dirty="0">
                  <a:latin typeface="Arial Narrow" pitchFamily="34" charset="0"/>
                </a:rPr>
                <a:t>(</a:t>
              </a:r>
              <a:r>
                <a:rPr lang="en-US" sz="2400" b="1" i="1" dirty="0">
                  <a:latin typeface="Arial Narrow" pitchFamily="34" charset="0"/>
                </a:rPr>
                <a:t>g</a:t>
              </a:r>
              <a:r>
                <a:rPr lang="en-US" sz="2400" b="1" dirty="0">
                  <a:latin typeface="Arial Narrow" pitchFamily="34" charset="0"/>
                </a:rPr>
                <a:t>)</a:t>
              </a:r>
            </a:p>
          </p:txBody>
        </p:sp>
        <p:sp>
          <p:nvSpPr>
            <p:cNvPr id="37898" name="Line 7"/>
            <p:cNvSpPr>
              <a:spLocks noChangeShapeType="1"/>
            </p:cNvSpPr>
            <p:nvPr/>
          </p:nvSpPr>
          <p:spPr bwMode="auto">
            <a:xfrm>
              <a:off x="1307" y="253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 b="1">
                <a:latin typeface="Arial Narrow" pitchFamily="34" charset="0"/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357686" y="5715016"/>
            <a:ext cx="3954463" cy="461963"/>
            <a:chOff x="3016" y="25"/>
            <a:chExt cx="2491" cy="291"/>
          </a:xfrm>
        </p:grpSpPr>
        <p:sp>
          <p:nvSpPr>
            <p:cNvPr id="37895" name="Text Box 6"/>
            <p:cNvSpPr txBox="1">
              <a:spLocks noChangeArrowheads="1"/>
            </p:cNvSpPr>
            <p:nvPr/>
          </p:nvSpPr>
          <p:spPr bwMode="auto">
            <a:xfrm>
              <a:off x="3016" y="25"/>
              <a:ext cx="249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 err="1">
                  <a:latin typeface="Arial Narrow" pitchFamily="34" charset="0"/>
                </a:rPr>
                <a:t>2H</a:t>
              </a:r>
              <a:r>
                <a:rPr lang="en-US" sz="2400" b="1" baseline="-25000" dirty="0" err="1">
                  <a:latin typeface="Arial Narrow" pitchFamily="34" charset="0"/>
                </a:rPr>
                <a:t>2</a:t>
              </a:r>
              <a:r>
                <a:rPr lang="en-US" sz="2400" b="1" dirty="0">
                  <a:latin typeface="Arial Narrow" pitchFamily="34" charset="0"/>
                </a:rPr>
                <a:t> (</a:t>
              </a:r>
              <a:r>
                <a:rPr lang="en-US" sz="2400" b="1" i="1" dirty="0">
                  <a:latin typeface="Arial Narrow" pitchFamily="34" charset="0"/>
                </a:rPr>
                <a:t>g</a:t>
              </a:r>
              <a:r>
                <a:rPr lang="en-US" sz="2400" b="1" dirty="0">
                  <a:latin typeface="Arial Narrow" pitchFamily="34" charset="0"/>
                </a:rPr>
                <a:t>) + </a:t>
              </a:r>
              <a:r>
                <a:rPr lang="en-US" sz="2400" b="1" dirty="0" err="1">
                  <a:latin typeface="Arial Narrow" pitchFamily="34" charset="0"/>
                </a:rPr>
                <a:t>O</a:t>
              </a:r>
              <a:r>
                <a:rPr lang="en-US" sz="2400" b="1" baseline="-25000" dirty="0" err="1">
                  <a:latin typeface="Arial Narrow" pitchFamily="34" charset="0"/>
                </a:rPr>
                <a:t>2</a:t>
              </a:r>
              <a:r>
                <a:rPr lang="en-US" sz="2400" b="1" dirty="0">
                  <a:latin typeface="Arial Narrow" pitchFamily="34" charset="0"/>
                </a:rPr>
                <a:t> (</a:t>
              </a:r>
              <a:r>
                <a:rPr lang="en-US" sz="2400" b="1" i="1" dirty="0">
                  <a:latin typeface="Arial Narrow" pitchFamily="34" charset="0"/>
                </a:rPr>
                <a:t>g</a:t>
              </a:r>
              <a:r>
                <a:rPr lang="en-US" sz="2400" b="1" dirty="0">
                  <a:latin typeface="Arial Narrow" pitchFamily="34" charset="0"/>
                </a:rPr>
                <a:t>)          </a:t>
              </a:r>
              <a:r>
                <a:rPr lang="en-US" sz="2400" b="1" dirty="0" smtClean="0">
                  <a:latin typeface="Arial Narrow" pitchFamily="34" charset="0"/>
                </a:rPr>
                <a:t>   </a:t>
              </a:r>
              <a:r>
                <a:rPr lang="en-US" sz="2400" b="1" dirty="0" err="1" smtClean="0">
                  <a:latin typeface="Arial Narrow" pitchFamily="34" charset="0"/>
                </a:rPr>
                <a:t>2H</a:t>
              </a:r>
              <a:r>
                <a:rPr lang="en-US" sz="2400" b="1" baseline="-25000" dirty="0" err="1" smtClean="0">
                  <a:latin typeface="Arial Narrow" pitchFamily="34" charset="0"/>
                </a:rPr>
                <a:t>2</a:t>
              </a:r>
              <a:r>
                <a:rPr lang="en-US" sz="2400" b="1" dirty="0" err="1" smtClean="0">
                  <a:latin typeface="Arial Narrow" pitchFamily="34" charset="0"/>
                </a:rPr>
                <a:t>O</a:t>
              </a:r>
              <a:r>
                <a:rPr lang="en-US" sz="2400" b="1" dirty="0" smtClean="0">
                  <a:latin typeface="Arial Narrow" pitchFamily="34" charset="0"/>
                </a:rPr>
                <a:t> </a:t>
              </a:r>
              <a:r>
                <a:rPr lang="en-US" sz="2400" b="1" dirty="0">
                  <a:latin typeface="Arial Narrow" pitchFamily="34" charset="0"/>
                </a:rPr>
                <a:t>(</a:t>
              </a:r>
              <a:r>
                <a:rPr lang="en-US" sz="2400" b="1" i="1" dirty="0">
                  <a:latin typeface="Arial Narrow" pitchFamily="34" charset="0"/>
                </a:rPr>
                <a:t>g</a:t>
              </a:r>
              <a:r>
                <a:rPr lang="en-US" sz="2400" b="1" dirty="0">
                  <a:latin typeface="Arial Narrow" pitchFamily="34" charset="0"/>
                </a:rPr>
                <a:t>)</a:t>
              </a:r>
            </a:p>
          </p:txBody>
        </p:sp>
        <p:sp>
          <p:nvSpPr>
            <p:cNvPr id="37896" name="Line 8"/>
            <p:cNvSpPr>
              <a:spLocks noChangeShapeType="1"/>
            </p:cNvSpPr>
            <p:nvPr/>
          </p:nvSpPr>
          <p:spPr bwMode="auto">
            <a:xfrm>
              <a:off x="4201" y="205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 b="1">
                <a:latin typeface="Arial Narrow" pitchFamily="34" charset="0"/>
              </a:endParaRPr>
            </a:p>
          </p:txBody>
        </p:sp>
      </p:grpSp>
      <p:sp>
        <p:nvSpPr>
          <p:cNvPr id="12" name="Title 1"/>
          <p:cNvSpPr txBox="1">
            <a:spLocks/>
          </p:cNvSpPr>
          <p:nvPr/>
        </p:nvSpPr>
        <p:spPr>
          <a:xfrm>
            <a:off x="457200" y="-16"/>
            <a:ext cx="7686700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4000" b="1" cap="all" dirty="0" smtClean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latin typeface="+mj-lt"/>
              <a:ea typeface="+mj-ea"/>
              <a:cs typeface="+mj-cs"/>
            </a:endParaRPr>
          </a:p>
          <a:p>
            <a:pPr lvl="0"/>
            <a:r>
              <a:rPr lang="en-SG" sz="4000" b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Bond 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42" name="Rectangle 14"/>
          <p:cNvSpPr>
            <a:spLocks noGrp="1" noChangeArrowheads="1"/>
          </p:cNvSpPr>
          <p:nvPr>
            <p:ph type="title"/>
          </p:nvPr>
        </p:nvSpPr>
        <p:spPr>
          <a:xfrm>
            <a:off x="428596" y="0"/>
            <a:ext cx="7239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Valence Electrons</a:t>
            </a:r>
            <a:endParaRPr lang="en-US" dirty="0"/>
          </a:p>
        </p:txBody>
      </p:sp>
      <p:sp>
        <p:nvSpPr>
          <p:cNvPr id="73743" name="Rectangle 15"/>
          <p:cNvSpPr>
            <a:spLocks noGrp="1" noChangeArrowheads="1"/>
          </p:cNvSpPr>
          <p:nvPr>
            <p:ph idx="1"/>
          </p:nvPr>
        </p:nvSpPr>
        <p:spPr>
          <a:xfrm>
            <a:off x="428625" y="1214438"/>
            <a:ext cx="7686675" cy="5500687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b="1" dirty="0" smtClean="0">
                <a:solidFill>
                  <a:srgbClr val="7030A0"/>
                </a:solidFill>
                <a:latin typeface="Arial Narrow" pitchFamily="34" charset="0"/>
              </a:rPr>
              <a:t>Valence electron(</a:t>
            </a:r>
            <a:r>
              <a:rPr lang="en-US" sz="2400" b="1" dirty="0" err="1" smtClean="0">
                <a:solidFill>
                  <a:srgbClr val="7030A0"/>
                </a:solidFill>
                <a:latin typeface="Arial Narrow" pitchFamily="34" charset="0"/>
              </a:rPr>
              <a:t>VE</a:t>
            </a:r>
            <a:r>
              <a:rPr lang="en-US" sz="2400" b="1" dirty="0" smtClean="0">
                <a:solidFill>
                  <a:srgbClr val="7030A0"/>
                </a:solidFill>
                <a:latin typeface="Arial Narrow" pitchFamily="34" charset="0"/>
              </a:rPr>
              <a:t>) </a:t>
            </a:r>
          </a:p>
          <a:p>
            <a:pPr marL="536575" indent="-274638" fontAlgn="auto">
              <a:spcAft>
                <a:spcPts val="0"/>
              </a:spcAft>
              <a:buClr>
                <a:srgbClr val="FF9900"/>
              </a:buClr>
              <a:buFont typeface="Wingdings" pitchFamily="2" charset="2"/>
              <a:buChar char="Ø"/>
              <a:defRPr/>
            </a:pP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Outer shell electrons of an atom</a:t>
            </a:r>
          </a:p>
          <a:p>
            <a:pPr marL="536575" indent="-274638" fontAlgn="auto">
              <a:spcAft>
                <a:spcPts val="0"/>
              </a:spcAft>
              <a:buClr>
                <a:srgbClr val="FF9900"/>
              </a:buClr>
              <a:buFont typeface="Wingdings" pitchFamily="2" charset="2"/>
              <a:buChar char="Ø"/>
              <a:defRPr/>
            </a:pPr>
            <a:r>
              <a:rPr lang="en-SG" sz="2400" b="1" dirty="0" err="1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VE</a:t>
            </a: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 s are primary concern during chemical bonding</a:t>
            </a:r>
          </a:p>
          <a:p>
            <a:pPr marL="536575" indent="-274638" fontAlgn="auto">
              <a:spcAft>
                <a:spcPts val="0"/>
              </a:spcAft>
              <a:buClr>
                <a:srgbClr val="FF9900"/>
              </a:buClr>
              <a:buFont typeface="Wingdings" pitchFamily="2" charset="2"/>
              <a:buChar char="Ø"/>
              <a:defRPr/>
            </a:pP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As </a:t>
            </a:r>
            <a:r>
              <a:rPr lang="en-SG" sz="2400" b="1" dirty="0" err="1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VE</a:t>
            </a: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 participates in chemical bonding </a:t>
            </a:r>
          </a:p>
          <a:p>
            <a:pPr marL="536575" indent="-274638" fontAlgn="auto">
              <a:spcAft>
                <a:spcPts val="0"/>
              </a:spcAft>
              <a:buClr>
                <a:srgbClr val="FF9900"/>
              </a:buClr>
              <a:buFont typeface="Wingdings" pitchFamily="2" charset="2"/>
              <a:buChar char="Ø"/>
              <a:defRPr/>
            </a:pP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Presence of </a:t>
            </a:r>
            <a:r>
              <a:rPr lang="en-SG" sz="2400" b="1" dirty="0" err="1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VEs</a:t>
            </a: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 determine chemical property of elements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b="1" dirty="0" smtClean="0">
                <a:solidFill>
                  <a:srgbClr val="7030A0"/>
                </a:solidFill>
                <a:latin typeface="Arial Narrow" pitchFamily="34" charset="0"/>
              </a:rPr>
              <a:t>Bonding and non-bonding electron</a:t>
            </a:r>
          </a:p>
          <a:p>
            <a:pPr indent="-11113" fontAlgn="auto">
              <a:spcAft>
                <a:spcPts val="0"/>
              </a:spcAft>
              <a:buClr>
                <a:srgbClr val="FF9900"/>
              </a:buClr>
              <a:buFont typeface="Wingdings" pitchFamily="2" charset="2"/>
              <a:buChar char="Ø"/>
              <a:defRPr/>
            </a:pP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 </a:t>
            </a:r>
            <a:r>
              <a:rPr lang="en-SG" sz="2400" b="1" dirty="0" err="1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VEs</a:t>
            </a: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 involved in bond formation are called </a:t>
            </a:r>
            <a:r>
              <a:rPr lang="en-SG" sz="2400" b="1" dirty="0" smtClean="0">
                <a:solidFill>
                  <a:srgbClr val="009242"/>
                </a:solidFill>
                <a:latin typeface="Arial Narrow" pitchFamily="34" charset="0"/>
              </a:rPr>
              <a:t>bonding electrons</a:t>
            </a:r>
          </a:p>
          <a:p>
            <a:pPr indent="-11113" fontAlgn="auto">
              <a:spcAft>
                <a:spcPts val="0"/>
              </a:spcAft>
              <a:buClr>
                <a:srgbClr val="FF9900"/>
              </a:buClr>
              <a:buFont typeface="Wingdings" pitchFamily="2" charset="2"/>
              <a:buChar char="Ø"/>
              <a:defRPr/>
            </a:pP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 The remaining  </a:t>
            </a:r>
            <a:r>
              <a:rPr lang="en-SG" sz="2400" b="1" dirty="0" err="1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VEs</a:t>
            </a: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 still available for bond formation are   referred to as </a:t>
            </a:r>
            <a:r>
              <a:rPr lang="en-SG" sz="2400" b="1" dirty="0" smtClean="0">
                <a:solidFill>
                  <a:srgbClr val="009242"/>
                </a:solidFill>
                <a:latin typeface="Arial Narrow" pitchFamily="34" charset="0"/>
              </a:rPr>
              <a:t>non-bonding electrons</a:t>
            </a:r>
            <a:endParaRPr lang="en-US" sz="2400" b="1" dirty="0">
              <a:solidFill>
                <a:srgbClr val="009242"/>
              </a:solidFill>
            </a:endParaRP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lum bright="-40000"/>
          </a:blip>
          <a:srcRect/>
          <a:stretch>
            <a:fillRect/>
          </a:stretch>
        </p:blipFill>
        <p:spPr bwMode="auto">
          <a:xfrm>
            <a:off x="3500438" y="5214938"/>
            <a:ext cx="3932237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ontent Placeholder 26"/>
          <p:cNvSpPr txBox="1">
            <a:spLocks/>
          </p:cNvSpPr>
          <p:nvPr/>
        </p:nvSpPr>
        <p:spPr>
          <a:xfrm>
            <a:off x="457200" y="1357298"/>
            <a:ext cx="7615262" cy="4846638"/>
          </a:xfrm>
          <a:prstGeom prst="rect">
            <a:avLst/>
          </a:prstGeom>
        </p:spPr>
        <p:txBody>
          <a:bodyPr/>
          <a:lstStyle/>
          <a:p>
            <a:pPr marL="273050" lvl="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18" charset="2"/>
              <a:buChar char=""/>
            </a:pPr>
            <a:r>
              <a:rPr lang="en-SG" sz="2400" b="1" dirty="0" smtClean="0">
                <a:solidFill>
                  <a:srgbClr val="7030A0"/>
                </a:solidFill>
                <a:latin typeface="Arial Narrow" pitchFamily="34" charset="0"/>
                <a:cs typeface="+mn-cs"/>
              </a:rPr>
              <a:t>Use bond enthalpies to calculate the enthalpy change for: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73000"/>
              <a:buFont typeface="Wingdings 2" pitchFamily="18" charset="2"/>
              <a:buChar char=""/>
              <a:tabLst/>
              <a:defRPr/>
            </a:pPr>
            <a:endParaRPr kumimoji="0" lang="en-SG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73000"/>
              <a:buFont typeface="Wingdings 2" pitchFamily="18" charset="2"/>
              <a:buChar char=""/>
              <a:tabLst/>
              <a:defRPr/>
            </a:pPr>
            <a:endParaRPr kumimoji="0" lang="en-SG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73000"/>
              <a:buFont typeface="Wingdings 2" pitchFamily="18" charset="2"/>
              <a:buChar char=""/>
              <a:tabLst/>
              <a:defRPr/>
            </a:pPr>
            <a:endParaRPr kumimoji="0" lang="en-SG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2000232" y="1928802"/>
            <a:ext cx="34355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rgbClr val="7030A0"/>
                </a:solidFill>
              </a:rPr>
              <a:t>H</a:t>
            </a:r>
            <a:r>
              <a:rPr lang="en-US" sz="2400" b="1" baseline="-25000" dirty="0" err="1" smtClean="0">
                <a:solidFill>
                  <a:srgbClr val="7030A0"/>
                </a:solidFill>
              </a:rPr>
              <a:t>2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 </a:t>
            </a:r>
            <a:r>
              <a:rPr lang="en-US" sz="2400" b="1" baseline="-25000" dirty="0">
                <a:solidFill>
                  <a:srgbClr val="7030A0"/>
                </a:solidFill>
              </a:rPr>
              <a:t>(</a:t>
            </a:r>
            <a:r>
              <a:rPr lang="en-US" sz="2400" b="1" i="1" baseline="-25000" dirty="0">
                <a:solidFill>
                  <a:srgbClr val="7030A0"/>
                </a:solidFill>
              </a:rPr>
              <a:t>g</a:t>
            </a:r>
            <a:r>
              <a:rPr lang="en-US" sz="2400" b="1" baseline="-25000" dirty="0">
                <a:solidFill>
                  <a:srgbClr val="7030A0"/>
                </a:solidFill>
              </a:rPr>
              <a:t>)</a:t>
            </a:r>
            <a:r>
              <a:rPr lang="en-US" sz="2400" b="1" dirty="0">
                <a:solidFill>
                  <a:srgbClr val="7030A0"/>
                </a:solidFill>
              </a:rPr>
              <a:t> + </a:t>
            </a:r>
            <a:r>
              <a:rPr lang="en-US" sz="2400" b="1" dirty="0" err="1">
                <a:solidFill>
                  <a:srgbClr val="7030A0"/>
                </a:solidFill>
              </a:rPr>
              <a:t>F</a:t>
            </a:r>
            <a:r>
              <a:rPr lang="en-US" sz="2400" b="1" baseline="-25000" dirty="0" err="1">
                <a:solidFill>
                  <a:srgbClr val="7030A0"/>
                </a:solidFill>
              </a:rPr>
              <a:t>2</a:t>
            </a:r>
            <a:r>
              <a:rPr lang="en-US" sz="2400" b="1" baseline="-25000" dirty="0">
                <a:solidFill>
                  <a:srgbClr val="7030A0"/>
                </a:solidFill>
              </a:rPr>
              <a:t> (</a:t>
            </a:r>
            <a:r>
              <a:rPr lang="en-US" sz="2400" b="1" i="1" baseline="-25000" dirty="0">
                <a:solidFill>
                  <a:srgbClr val="7030A0"/>
                </a:solidFill>
              </a:rPr>
              <a:t>g</a:t>
            </a:r>
            <a:r>
              <a:rPr lang="en-US" sz="2400" b="1" baseline="-25000" dirty="0">
                <a:solidFill>
                  <a:srgbClr val="7030A0"/>
                </a:solidFill>
              </a:rPr>
              <a:t>)            </a:t>
            </a:r>
            <a:r>
              <a:rPr lang="en-US" sz="2400" b="1" dirty="0" err="1">
                <a:solidFill>
                  <a:srgbClr val="7030A0"/>
                </a:solidFill>
              </a:rPr>
              <a:t>2HF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baseline="-25000" dirty="0">
                <a:solidFill>
                  <a:srgbClr val="7030A0"/>
                </a:solidFill>
              </a:rPr>
              <a:t>(</a:t>
            </a:r>
            <a:r>
              <a:rPr lang="en-US" sz="2400" b="1" i="1" baseline="-25000" dirty="0">
                <a:solidFill>
                  <a:srgbClr val="7030A0"/>
                </a:solidFill>
              </a:rPr>
              <a:t>g</a:t>
            </a:r>
            <a:r>
              <a:rPr lang="en-US" sz="2400" b="1" baseline="-25000" dirty="0">
                <a:solidFill>
                  <a:srgbClr val="7030A0"/>
                </a:solidFill>
              </a:rPr>
              <a:t>)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38916" name="Line 5"/>
          <p:cNvSpPr>
            <a:spLocks noChangeShapeType="1"/>
          </p:cNvSpPr>
          <p:nvPr/>
        </p:nvSpPr>
        <p:spPr bwMode="auto">
          <a:xfrm>
            <a:off x="3714744" y="2143116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 b="1">
              <a:latin typeface="Arial Narrow" pitchFamily="34" charset="0"/>
            </a:endParaRP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1571604" y="2714620"/>
            <a:ext cx="40254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b="1" dirty="0" smtClean="0">
                <a:latin typeface="Arial Narrow" pitchFamily="34" charset="0"/>
                <a:sym typeface="Symbol"/>
              </a:rPr>
              <a:t></a:t>
            </a:r>
            <a:r>
              <a:rPr lang="en-US" sz="2000" b="1" dirty="0" err="1" smtClean="0">
                <a:latin typeface="Arial Narrow" pitchFamily="34" charset="0"/>
              </a:rPr>
              <a:t>H</a:t>
            </a:r>
            <a:r>
              <a:rPr lang="en-US" sz="2000" b="1" baseline="30000" dirty="0" err="1" smtClean="0">
                <a:latin typeface="Arial Narrow" pitchFamily="34" charset="0"/>
              </a:rPr>
              <a:t>0</a:t>
            </a:r>
            <a:r>
              <a:rPr lang="en-US" sz="2000" b="1" dirty="0" smtClean="0">
                <a:latin typeface="Arial Narrow" pitchFamily="34" charset="0"/>
              </a:rPr>
              <a:t> </a:t>
            </a:r>
            <a:r>
              <a:rPr lang="en-US" sz="2000" b="1" dirty="0">
                <a:latin typeface="Arial Narrow" pitchFamily="34" charset="0"/>
              </a:rPr>
              <a:t>= </a:t>
            </a:r>
            <a:r>
              <a:rPr lang="en-US" sz="2000" b="1" dirty="0" err="1">
                <a:latin typeface="Symbol" pitchFamily="18" charset="2"/>
              </a:rPr>
              <a:t>S</a:t>
            </a:r>
            <a:r>
              <a:rPr lang="en-US" sz="2000" b="1" dirty="0" err="1">
                <a:latin typeface="Arial Narrow" pitchFamily="34" charset="0"/>
              </a:rPr>
              <a:t>BE</a:t>
            </a:r>
            <a:r>
              <a:rPr lang="en-US" sz="2000" b="1" dirty="0">
                <a:latin typeface="Arial Narrow" pitchFamily="34" charset="0"/>
              </a:rPr>
              <a:t>(reactants) – </a:t>
            </a:r>
            <a:r>
              <a:rPr lang="en-US" sz="2000" b="1" dirty="0" err="1">
                <a:latin typeface="Symbol" pitchFamily="18" charset="2"/>
              </a:rPr>
              <a:t>S</a:t>
            </a:r>
            <a:r>
              <a:rPr lang="en-US" sz="2000" b="1" dirty="0" err="1">
                <a:latin typeface="Arial Narrow" pitchFamily="34" charset="0"/>
              </a:rPr>
              <a:t>BE</a:t>
            </a:r>
            <a:r>
              <a:rPr lang="en-US" sz="2000" b="1" dirty="0">
                <a:latin typeface="Arial Narrow" pitchFamily="34" charset="0"/>
              </a:rPr>
              <a:t>(products)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381000" y="3257498"/>
            <a:ext cx="8034338" cy="701675"/>
            <a:chOff x="240" y="1584"/>
            <a:chExt cx="5061" cy="442"/>
          </a:xfrm>
        </p:grpSpPr>
        <p:sp>
          <p:nvSpPr>
            <p:cNvPr id="38949" name="Text Box 8"/>
            <p:cNvSpPr txBox="1">
              <a:spLocks noChangeArrowheads="1"/>
            </p:cNvSpPr>
            <p:nvPr/>
          </p:nvSpPr>
          <p:spPr bwMode="auto">
            <a:xfrm>
              <a:off x="240" y="1584"/>
              <a:ext cx="110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Arial Narrow" pitchFamily="34" charset="0"/>
                </a:rPr>
                <a:t>Type of bonds broken</a:t>
              </a:r>
            </a:p>
          </p:txBody>
        </p:sp>
        <p:sp>
          <p:nvSpPr>
            <p:cNvPr id="38950" name="Text Box 9"/>
            <p:cNvSpPr txBox="1">
              <a:spLocks noChangeArrowheads="1"/>
            </p:cNvSpPr>
            <p:nvPr/>
          </p:nvSpPr>
          <p:spPr bwMode="auto">
            <a:xfrm>
              <a:off x="1440" y="1584"/>
              <a:ext cx="110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atin typeface="Arial Narrow" pitchFamily="34" charset="0"/>
                </a:rPr>
                <a:t>Number of bonds broken</a:t>
              </a:r>
            </a:p>
          </p:txBody>
        </p:sp>
        <p:sp>
          <p:nvSpPr>
            <p:cNvPr id="38951" name="Text Box 10"/>
            <p:cNvSpPr txBox="1">
              <a:spLocks noChangeArrowheads="1"/>
            </p:cNvSpPr>
            <p:nvPr/>
          </p:nvSpPr>
          <p:spPr bwMode="auto">
            <a:xfrm>
              <a:off x="2745" y="1584"/>
              <a:ext cx="128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atin typeface="Arial Narrow" pitchFamily="34" charset="0"/>
                </a:rPr>
                <a:t>Bond enthalpy (kJ/mol)</a:t>
              </a:r>
            </a:p>
          </p:txBody>
        </p:sp>
        <p:sp>
          <p:nvSpPr>
            <p:cNvPr id="38952" name="Text Box 11"/>
            <p:cNvSpPr txBox="1">
              <a:spLocks noChangeArrowheads="1"/>
            </p:cNvSpPr>
            <p:nvPr/>
          </p:nvSpPr>
          <p:spPr bwMode="auto">
            <a:xfrm>
              <a:off x="4005" y="1584"/>
              <a:ext cx="129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atin typeface="Arial Narrow" pitchFamily="34" charset="0"/>
                </a:rPr>
                <a:t>Enthalpy change (kJ/mol)</a:t>
              </a:r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673100" y="4006806"/>
            <a:ext cx="6681788" cy="400051"/>
            <a:chOff x="424" y="2056"/>
            <a:chExt cx="4209" cy="252"/>
          </a:xfrm>
        </p:grpSpPr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424" y="2056"/>
              <a:ext cx="692" cy="252"/>
              <a:chOff x="449" y="2761"/>
              <a:chExt cx="692" cy="252"/>
            </a:xfrm>
          </p:grpSpPr>
          <p:sp>
            <p:nvSpPr>
              <p:cNvPr id="38946" name="Text Box 12"/>
              <p:cNvSpPr txBox="1">
                <a:spLocks noChangeArrowheads="1"/>
              </p:cNvSpPr>
              <p:nvPr/>
            </p:nvSpPr>
            <p:spPr bwMode="auto">
              <a:xfrm>
                <a:off x="449" y="2761"/>
                <a:ext cx="21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latin typeface="Arial Narrow" pitchFamily="34" charset="0"/>
                  </a:rPr>
                  <a:t>H</a:t>
                </a:r>
              </a:p>
            </p:txBody>
          </p:sp>
          <p:sp>
            <p:nvSpPr>
              <p:cNvPr id="38947" name="Text Box 13"/>
              <p:cNvSpPr txBox="1">
                <a:spLocks noChangeArrowheads="1"/>
              </p:cNvSpPr>
              <p:nvPr/>
            </p:nvSpPr>
            <p:spPr bwMode="auto">
              <a:xfrm>
                <a:off x="929" y="2761"/>
                <a:ext cx="21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latin typeface="Arial Narrow" pitchFamily="34" charset="0"/>
                  </a:rPr>
                  <a:t>H</a:t>
                </a:r>
              </a:p>
            </p:txBody>
          </p:sp>
          <p:sp>
            <p:nvSpPr>
              <p:cNvPr id="38948" name="Line 14"/>
              <p:cNvSpPr>
                <a:spLocks noChangeShapeType="1"/>
              </p:cNvSpPr>
              <p:nvPr/>
            </p:nvSpPr>
            <p:spPr bwMode="auto">
              <a:xfrm>
                <a:off x="673" y="2905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 b="1">
                  <a:latin typeface="Arial Narrow" pitchFamily="34" charset="0"/>
                </a:endParaRPr>
              </a:p>
            </p:txBody>
          </p:sp>
        </p:grpSp>
        <p:sp>
          <p:nvSpPr>
            <p:cNvPr id="38943" name="Text Box 16"/>
            <p:cNvSpPr txBox="1">
              <a:spLocks noChangeArrowheads="1"/>
            </p:cNvSpPr>
            <p:nvPr/>
          </p:nvSpPr>
          <p:spPr bwMode="auto">
            <a:xfrm>
              <a:off x="1710" y="2056"/>
              <a:ext cx="19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rial Narrow" pitchFamily="34" charset="0"/>
                </a:rPr>
                <a:t>1</a:t>
              </a:r>
            </a:p>
          </p:txBody>
        </p:sp>
        <p:sp>
          <p:nvSpPr>
            <p:cNvPr id="38944" name="Text Box 17"/>
            <p:cNvSpPr txBox="1">
              <a:spLocks noChangeArrowheads="1"/>
            </p:cNvSpPr>
            <p:nvPr/>
          </p:nvSpPr>
          <p:spPr bwMode="auto">
            <a:xfrm>
              <a:off x="2972" y="2056"/>
              <a:ext cx="44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rial Narrow" pitchFamily="34" charset="0"/>
                </a:rPr>
                <a:t>436.4</a:t>
              </a:r>
            </a:p>
          </p:txBody>
        </p:sp>
        <p:sp>
          <p:nvSpPr>
            <p:cNvPr id="38945" name="Text Box 18"/>
            <p:cNvSpPr txBox="1">
              <a:spLocks noChangeArrowheads="1"/>
            </p:cNvSpPr>
            <p:nvPr/>
          </p:nvSpPr>
          <p:spPr bwMode="auto">
            <a:xfrm>
              <a:off x="4185" y="2056"/>
              <a:ext cx="44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rial Narrow" pitchFamily="34" charset="0"/>
                </a:rPr>
                <a:t>436.4</a:t>
              </a:r>
            </a:p>
          </p:txBody>
        </p: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690563" y="4400506"/>
            <a:ext cx="6664325" cy="476251"/>
            <a:chOff x="435" y="2304"/>
            <a:chExt cx="4198" cy="300"/>
          </a:xfrm>
        </p:grpSpPr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435" y="2352"/>
              <a:ext cx="677" cy="252"/>
              <a:chOff x="460" y="2761"/>
              <a:chExt cx="677" cy="252"/>
            </a:xfrm>
          </p:grpSpPr>
          <p:sp>
            <p:nvSpPr>
              <p:cNvPr id="38939" name="Text Box 25"/>
              <p:cNvSpPr txBox="1">
                <a:spLocks noChangeArrowheads="1"/>
              </p:cNvSpPr>
              <p:nvPr/>
            </p:nvSpPr>
            <p:spPr bwMode="auto">
              <a:xfrm>
                <a:off x="460" y="2761"/>
                <a:ext cx="1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latin typeface="Arial Narrow" pitchFamily="34" charset="0"/>
                  </a:rPr>
                  <a:t>F</a:t>
                </a:r>
              </a:p>
            </p:txBody>
          </p:sp>
          <p:sp>
            <p:nvSpPr>
              <p:cNvPr id="38940" name="Text Box 26"/>
              <p:cNvSpPr txBox="1">
                <a:spLocks noChangeArrowheads="1"/>
              </p:cNvSpPr>
              <p:nvPr/>
            </p:nvSpPr>
            <p:spPr bwMode="auto">
              <a:xfrm>
                <a:off x="940" y="2761"/>
                <a:ext cx="1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latin typeface="Arial Narrow" pitchFamily="34" charset="0"/>
                  </a:rPr>
                  <a:t>F</a:t>
                </a:r>
              </a:p>
            </p:txBody>
          </p:sp>
          <p:sp>
            <p:nvSpPr>
              <p:cNvPr id="38941" name="Line 27"/>
              <p:cNvSpPr>
                <a:spLocks noChangeShapeType="1"/>
              </p:cNvSpPr>
              <p:nvPr/>
            </p:nvSpPr>
            <p:spPr bwMode="auto">
              <a:xfrm>
                <a:off x="673" y="2905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 b="1">
                  <a:latin typeface="Arial Narrow" pitchFamily="34" charset="0"/>
                </a:endParaRPr>
              </a:p>
            </p:txBody>
          </p:sp>
        </p:grpSp>
        <p:sp>
          <p:nvSpPr>
            <p:cNvPr id="38936" name="Text Box 28"/>
            <p:cNvSpPr txBox="1">
              <a:spLocks noChangeArrowheads="1"/>
            </p:cNvSpPr>
            <p:nvPr/>
          </p:nvSpPr>
          <p:spPr bwMode="auto">
            <a:xfrm>
              <a:off x="1710" y="2304"/>
              <a:ext cx="19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rial Narrow" pitchFamily="34" charset="0"/>
                </a:rPr>
                <a:t>1</a:t>
              </a:r>
            </a:p>
          </p:txBody>
        </p:sp>
        <p:sp>
          <p:nvSpPr>
            <p:cNvPr id="38937" name="Text Box 29"/>
            <p:cNvSpPr txBox="1">
              <a:spLocks noChangeArrowheads="1"/>
            </p:cNvSpPr>
            <p:nvPr/>
          </p:nvSpPr>
          <p:spPr bwMode="auto">
            <a:xfrm>
              <a:off x="2925" y="2304"/>
              <a:ext cx="44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rial Narrow" pitchFamily="34" charset="0"/>
                </a:rPr>
                <a:t>156.9</a:t>
              </a:r>
            </a:p>
          </p:txBody>
        </p:sp>
        <p:sp>
          <p:nvSpPr>
            <p:cNvPr id="38938" name="Text Box 30"/>
            <p:cNvSpPr txBox="1">
              <a:spLocks noChangeArrowheads="1"/>
            </p:cNvSpPr>
            <p:nvPr/>
          </p:nvSpPr>
          <p:spPr bwMode="auto">
            <a:xfrm>
              <a:off x="4185" y="2304"/>
              <a:ext cx="44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rial Narrow" pitchFamily="34" charset="0"/>
                </a:rPr>
                <a:t>156.9</a:t>
              </a:r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457200" y="4918023"/>
            <a:ext cx="8034338" cy="701675"/>
            <a:chOff x="288" y="2630"/>
            <a:chExt cx="5061" cy="442"/>
          </a:xfrm>
        </p:grpSpPr>
        <p:sp>
          <p:nvSpPr>
            <p:cNvPr id="38931" name="Text Box 31"/>
            <p:cNvSpPr txBox="1">
              <a:spLocks noChangeArrowheads="1"/>
            </p:cNvSpPr>
            <p:nvPr/>
          </p:nvSpPr>
          <p:spPr bwMode="auto">
            <a:xfrm>
              <a:off x="288" y="2630"/>
              <a:ext cx="110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atin typeface="Arial Narrow" pitchFamily="34" charset="0"/>
                </a:rPr>
                <a:t>Type of bonds formed</a:t>
              </a:r>
            </a:p>
          </p:txBody>
        </p:sp>
        <p:sp>
          <p:nvSpPr>
            <p:cNvPr id="38932" name="Text Box 32"/>
            <p:cNvSpPr txBox="1">
              <a:spLocks noChangeArrowheads="1"/>
            </p:cNvSpPr>
            <p:nvPr/>
          </p:nvSpPr>
          <p:spPr bwMode="auto">
            <a:xfrm>
              <a:off x="1395" y="2630"/>
              <a:ext cx="110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atin typeface="Arial Narrow" pitchFamily="34" charset="0"/>
                </a:rPr>
                <a:t>Number of bonds </a:t>
              </a:r>
              <a:r>
                <a:rPr lang="en-US" sz="2000" b="1" dirty="0" smtClean="0">
                  <a:latin typeface="Arial Narrow" pitchFamily="34" charset="0"/>
                </a:rPr>
                <a:t>formed   </a:t>
              </a:r>
              <a:endParaRPr lang="en-US" sz="2000" b="1" dirty="0">
                <a:latin typeface="Arial Narrow" pitchFamily="34" charset="0"/>
              </a:endParaRPr>
            </a:p>
          </p:txBody>
        </p:sp>
        <p:sp>
          <p:nvSpPr>
            <p:cNvPr id="38933" name="Text Box 33"/>
            <p:cNvSpPr txBox="1">
              <a:spLocks noChangeArrowheads="1"/>
            </p:cNvSpPr>
            <p:nvPr/>
          </p:nvSpPr>
          <p:spPr bwMode="auto">
            <a:xfrm>
              <a:off x="2790" y="2630"/>
              <a:ext cx="123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atin typeface="Arial Narrow" pitchFamily="34" charset="0"/>
                </a:rPr>
                <a:t>Bond enthalpy (kJ/mol)</a:t>
              </a:r>
            </a:p>
          </p:txBody>
        </p:sp>
        <p:sp>
          <p:nvSpPr>
            <p:cNvPr id="38934" name="Text Box 34"/>
            <p:cNvSpPr txBox="1">
              <a:spLocks noChangeArrowheads="1"/>
            </p:cNvSpPr>
            <p:nvPr/>
          </p:nvSpPr>
          <p:spPr bwMode="auto">
            <a:xfrm>
              <a:off x="4005" y="2630"/>
              <a:ext cx="134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atin typeface="Arial Narrow" pitchFamily="34" charset="0"/>
                </a:rPr>
                <a:t>Enthalpy change (kJ/mol)</a:t>
              </a:r>
            </a:p>
          </p:txBody>
        </p:sp>
      </p:grp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673100" y="5619711"/>
            <a:ext cx="6711950" cy="400051"/>
            <a:chOff x="424" y="3072"/>
            <a:chExt cx="4228" cy="252"/>
          </a:xfrm>
        </p:grpSpPr>
        <p:grpSp>
          <p:nvGrpSpPr>
            <p:cNvPr id="9" name="Group 35"/>
            <p:cNvGrpSpPr>
              <a:grpSpLocks/>
            </p:cNvGrpSpPr>
            <p:nvPr/>
          </p:nvGrpSpPr>
          <p:grpSpPr bwMode="auto">
            <a:xfrm>
              <a:off x="424" y="3072"/>
              <a:ext cx="688" cy="252"/>
              <a:chOff x="449" y="2761"/>
              <a:chExt cx="688" cy="252"/>
            </a:xfrm>
          </p:grpSpPr>
          <p:sp>
            <p:nvSpPr>
              <p:cNvPr id="38928" name="Text Box 36"/>
              <p:cNvSpPr txBox="1">
                <a:spLocks noChangeArrowheads="1"/>
              </p:cNvSpPr>
              <p:nvPr/>
            </p:nvSpPr>
            <p:spPr bwMode="auto">
              <a:xfrm>
                <a:off x="449" y="2761"/>
                <a:ext cx="21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latin typeface="Arial Narrow" pitchFamily="34" charset="0"/>
                  </a:rPr>
                  <a:t>H</a:t>
                </a:r>
              </a:p>
            </p:txBody>
          </p:sp>
          <p:sp>
            <p:nvSpPr>
              <p:cNvPr id="38929" name="Text Box 37"/>
              <p:cNvSpPr txBox="1">
                <a:spLocks noChangeArrowheads="1"/>
              </p:cNvSpPr>
              <p:nvPr/>
            </p:nvSpPr>
            <p:spPr bwMode="auto">
              <a:xfrm>
                <a:off x="940" y="2761"/>
                <a:ext cx="1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latin typeface="Arial Narrow" pitchFamily="34" charset="0"/>
                  </a:rPr>
                  <a:t>F</a:t>
                </a:r>
              </a:p>
            </p:txBody>
          </p:sp>
          <p:sp>
            <p:nvSpPr>
              <p:cNvPr id="38930" name="Line 38"/>
              <p:cNvSpPr>
                <a:spLocks noChangeShapeType="1"/>
              </p:cNvSpPr>
              <p:nvPr/>
            </p:nvSpPr>
            <p:spPr bwMode="auto">
              <a:xfrm>
                <a:off x="673" y="2905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 b="1">
                  <a:latin typeface="Arial Narrow" pitchFamily="34" charset="0"/>
                </a:endParaRPr>
              </a:p>
            </p:txBody>
          </p:sp>
        </p:grpSp>
        <p:sp>
          <p:nvSpPr>
            <p:cNvPr id="38925" name="Text Box 39"/>
            <p:cNvSpPr txBox="1">
              <a:spLocks noChangeArrowheads="1"/>
            </p:cNvSpPr>
            <p:nvPr/>
          </p:nvSpPr>
          <p:spPr bwMode="auto">
            <a:xfrm>
              <a:off x="1710" y="3072"/>
              <a:ext cx="19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38926" name="Text Box 40"/>
            <p:cNvSpPr txBox="1">
              <a:spLocks noChangeArrowheads="1"/>
            </p:cNvSpPr>
            <p:nvPr/>
          </p:nvSpPr>
          <p:spPr bwMode="auto">
            <a:xfrm>
              <a:off x="2880" y="3072"/>
              <a:ext cx="44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rial Narrow" pitchFamily="34" charset="0"/>
                </a:rPr>
                <a:t>568.2</a:t>
              </a:r>
            </a:p>
          </p:txBody>
        </p:sp>
        <p:sp>
          <p:nvSpPr>
            <p:cNvPr id="38927" name="Text Box 41"/>
            <p:cNvSpPr txBox="1">
              <a:spLocks noChangeArrowheads="1"/>
            </p:cNvSpPr>
            <p:nvPr/>
          </p:nvSpPr>
          <p:spPr bwMode="auto">
            <a:xfrm>
              <a:off x="4140" y="3072"/>
              <a:ext cx="51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rial Narrow" pitchFamily="34" charset="0"/>
                </a:rPr>
                <a:t>1136.4</a:t>
              </a:r>
            </a:p>
          </p:txBody>
        </p:sp>
      </p:grpSp>
      <p:sp>
        <p:nvSpPr>
          <p:cNvPr id="79914" name="Text Box 42"/>
          <p:cNvSpPr txBox="1">
            <a:spLocks noChangeArrowheads="1"/>
          </p:cNvSpPr>
          <p:nvPr/>
        </p:nvSpPr>
        <p:spPr bwMode="auto">
          <a:xfrm>
            <a:off x="1500166" y="6100724"/>
            <a:ext cx="47628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b="1" dirty="0" smtClean="0">
                <a:solidFill>
                  <a:srgbClr val="7030A0"/>
                </a:solidFill>
                <a:latin typeface="Arial Narrow" pitchFamily="34" charset="0"/>
                <a:sym typeface="Symbol"/>
              </a:rPr>
              <a:t></a:t>
            </a:r>
            <a:r>
              <a:rPr lang="en-US" sz="2000" b="1" dirty="0" err="1" smtClean="0">
                <a:solidFill>
                  <a:srgbClr val="7030A0"/>
                </a:solidFill>
                <a:latin typeface="Arial Narrow" pitchFamily="34" charset="0"/>
              </a:rPr>
              <a:t>H</a:t>
            </a:r>
            <a:r>
              <a:rPr lang="en-US" sz="2000" b="1" baseline="30000" dirty="0" err="1" smtClean="0">
                <a:solidFill>
                  <a:srgbClr val="7030A0"/>
                </a:solidFill>
                <a:latin typeface="Arial Narrow" pitchFamily="34" charset="0"/>
              </a:rPr>
              <a:t>0</a:t>
            </a:r>
            <a:r>
              <a:rPr lang="en-US" sz="2000" b="1" dirty="0" smtClean="0">
                <a:solidFill>
                  <a:srgbClr val="7030A0"/>
                </a:solidFill>
                <a:latin typeface="Arial Narrow" pitchFamily="34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Arial Narrow" pitchFamily="34" charset="0"/>
              </a:rPr>
              <a:t>= 436.4 + 156.9 – 2 x 568.2 = -543.1 kJ/mol</a:t>
            </a:r>
          </a:p>
        </p:txBody>
      </p:sp>
      <p:sp>
        <p:nvSpPr>
          <p:cNvPr id="66" name="Title 1"/>
          <p:cNvSpPr txBox="1">
            <a:spLocks/>
          </p:cNvSpPr>
          <p:nvPr/>
        </p:nvSpPr>
        <p:spPr>
          <a:xfrm>
            <a:off x="457200" y="-16"/>
            <a:ext cx="7239000" cy="1143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4000" b="1" cap="all" dirty="0" smtClean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Bond Enthalpy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9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9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9" grpId="0" autoUpdateAnimBg="0"/>
      <p:bldP spid="79914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1"/>
          <p:cNvSpPr txBox="1">
            <a:spLocks/>
          </p:cNvSpPr>
          <p:nvPr/>
        </p:nvSpPr>
        <p:spPr>
          <a:xfrm>
            <a:off x="1071538" y="4000504"/>
            <a:ext cx="7239000" cy="1143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4000" b="1" cap="all" dirty="0" smtClean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42" name="Rectangle 14"/>
          <p:cNvSpPr>
            <a:spLocks noGrp="1" noChangeArrowheads="1"/>
          </p:cNvSpPr>
          <p:nvPr>
            <p:ph type="title"/>
          </p:nvPr>
        </p:nvSpPr>
        <p:spPr>
          <a:xfrm>
            <a:off x="428596" y="0"/>
            <a:ext cx="7239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Valence Electrons</a:t>
            </a: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69963" y="2085975"/>
            <a:ext cx="5499100" cy="463550"/>
            <a:chOff x="1157" y="1919"/>
            <a:chExt cx="3464" cy="292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157" y="1920"/>
              <a:ext cx="3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>
                  <a:solidFill>
                    <a:schemeClr val="bg2">
                      <a:lumMod val="10000"/>
                    </a:schemeClr>
                  </a:solidFill>
                  <a:latin typeface="Arial Narrow" pitchFamily="34" charset="0"/>
                </a:rPr>
                <a:t>1A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4416" y="1919"/>
              <a:ext cx="20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>
                  <a:solidFill>
                    <a:schemeClr val="bg2">
                      <a:lumMod val="10000"/>
                    </a:schemeClr>
                  </a:solidFill>
                  <a:latin typeface="Arial Narrow" pitchFamily="34" charset="0"/>
                </a:rPr>
                <a:t>1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704" y="1919"/>
              <a:ext cx="36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>
                  <a:solidFill>
                    <a:schemeClr val="bg2">
                      <a:lumMod val="10000"/>
                    </a:schemeClr>
                  </a:solidFill>
                  <a:latin typeface="Arial Narrow" pitchFamily="34" charset="0"/>
                </a:rPr>
                <a:t>ns</a:t>
              </a:r>
              <a:r>
                <a:rPr lang="en-US" sz="2400" b="1" baseline="30000">
                  <a:solidFill>
                    <a:schemeClr val="bg2">
                      <a:lumMod val="10000"/>
                    </a:schemeClr>
                  </a:solidFill>
                  <a:latin typeface="Arial Narrow" pitchFamily="34" charset="0"/>
                </a:rPr>
                <a:t>1</a:t>
              </a:r>
              <a:endParaRPr lang="en-US" sz="2400" b="1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969963" y="2620963"/>
            <a:ext cx="5499100" cy="477837"/>
            <a:chOff x="1157" y="2256"/>
            <a:chExt cx="3464" cy="301"/>
          </a:xfrm>
        </p:grpSpPr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157" y="2256"/>
              <a:ext cx="3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>
                  <a:solidFill>
                    <a:schemeClr val="bg2">
                      <a:lumMod val="10000"/>
                    </a:schemeClr>
                  </a:solidFill>
                  <a:latin typeface="Arial Narrow" pitchFamily="34" charset="0"/>
                </a:rPr>
                <a:t>2A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4416" y="2266"/>
              <a:ext cx="20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>
                  <a:solidFill>
                    <a:schemeClr val="bg2">
                      <a:lumMod val="10000"/>
                    </a:schemeClr>
                  </a:solidFill>
                  <a:latin typeface="Arial Narrow" pitchFamily="34" charset="0"/>
                </a:rPr>
                <a:t>2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704" y="2266"/>
              <a:ext cx="36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>
                  <a:solidFill>
                    <a:schemeClr val="bg2">
                      <a:lumMod val="10000"/>
                    </a:schemeClr>
                  </a:solidFill>
                  <a:latin typeface="Arial Narrow" pitchFamily="34" charset="0"/>
                </a:rPr>
                <a:t>ns</a:t>
              </a:r>
              <a:r>
                <a:rPr lang="en-US" sz="2400" b="1" baseline="30000">
                  <a:solidFill>
                    <a:schemeClr val="bg2">
                      <a:lumMod val="10000"/>
                    </a:schemeClr>
                  </a:solidFill>
                  <a:latin typeface="Arial Narrow" pitchFamily="34" charset="0"/>
                </a:rPr>
                <a:t>2</a:t>
              </a:r>
              <a:endParaRPr lang="en-US" sz="2400" b="1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969963" y="3168650"/>
            <a:ext cx="5499100" cy="482600"/>
            <a:chOff x="1157" y="2601"/>
            <a:chExt cx="3464" cy="304"/>
          </a:xfrm>
        </p:grpSpPr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157" y="2601"/>
              <a:ext cx="3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>
                  <a:solidFill>
                    <a:schemeClr val="bg2">
                      <a:lumMod val="10000"/>
                    </a:schemeClr>
                  </a:solidFill>
                  <a:latin typeface="Arial Narrow" pitchFamily="34" charset="0"/>
                </a:rPr>
                <a:t>3A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4416" y="2614"/>
              <a:ext cx="20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>
                  <a:solidFill>
                    <a:schemeClr val="bg2">
                      <a:lumMod val="10000"/>
                    </a:schemeClr>
                  </a:solidFill>
                  <a:latin typeface="Arial Narrow" pitchFamily="34" charset="0"/>
                </a:rPr>
                <a:t>3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576" y="2614"/>
              <a:ext cx="6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>
                  <a:solidFill>
                    <a:schemeClr val="bg2">
                      <a:lumMod val="10000"/>
                    </a:schemeClr>
                  </a:solidFill>
                  <a:latin typeface="Arial Narrow" pitchFamily="34" charset="0"/>
                </a:rPr>
                <a:t>ns</a:t>
              </a:r>
              <a:r>
                <a:rPr lang="en-US" sz="2400" b="1" baseline="30000">
                  <a:solidFill>
                    <a:schemeClr val="bg2">
                      <a:lumMod val="10000"/>
                    </a:schemeClr>
                  </a:solidFill>
                  <a:latin typeface="Arial Narrow" pitchFamily="34" charset="0"/>
                </a:rPr>
                <a:t>2</a:t>
              </a:r>
              <a:r>
                <a:rPr lang="en-US" sz="2400" b="1">
                  <a:solidFill>
                    <a:schemeClr val="bg2">
                      <a:lumMod val="10000"/>
                    </a:schemeClr>
                  </a:solidFill>
                  <a:latin typeface="Arial Narrow" pitchFamily="34" charset="0"/>
                </a:rPr>
                <a:t>np</a:t>
              </a:r>
              <a:r>
                <a:rPr lang="en-US" sz="2400" b="1" baseline="30000">
                  <a:solidFill>
                    <a:schemeClr val="bg2">
                      <a:lumMod val="10000"/>
                    </a:schemeClr>
                  </a:solidFill>
                  <a:latin typeface="Arial Narrow" pitchFamily="34" charset="0"/>
                </a:rPr>
                <a:t>1</a:t>
              </a:r>
              <a:endParaRPr lang="en-US" sz="2400" b="1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969963" y="3717925"/>
            <a:ext cx="5499100" cy="485775"/>
            <a:chOff x="1157" y="2947"/>
            <a:chExt cx="3464" cy="306"/>
          </a:xfrm>
        </p:grpSpPr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157" y="2947"/>
              <a:ext cx="3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>
                  <a:solidFill>
                    <a:schemeClr val="bg2">
                      <a:lumMod val="10000"/>
                    </a:schemeClr>
                  </a:solidFill>
                  <a:latin typeface="Arial Narrow" pitchFamily="34" charset="0"/>
                </a:rPr>
                <a:t>4A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4416" y="2962"/>
              <a:ext cx="20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>
                  <a:solidFill>
                    <a:schemeClr val="bg2">
                      <a:lumMod val="10000"/>
                    </a:schemeClr>
                  </a:solidFill>
                  <a:latin typeface="Arial Narrow" pitchFamily="34" charset="0"/>
                </a:rPr>
                <a:t>4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2576" y="2962"/>
              <a:ext cx="6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>
                  <a:solidFill>
                    <a:schemeClr val="bg2">
                      <a:lumMod val="10000"/>
                    </a:schemeClr>
                  </a:solidFill>
                  <a:latin typeface="Arial Narrow" pitchFamily="34" charset="0"/>
                </a:rPr>
                <a:t>ns</a:t>
              </a:r>
              <a:r>
                <a:rPr lang="en-US" sz="2400" b="1" baseline="30000">
                  <a:solidFill>
                    <a:schemeClr val="bg2">
                      <a:lumMod val="10000"/>
                    </a:schemeClr>
                  </a:solidFill>
                  <a:latin typeface="Arial Narrow" pitchFamily="34" charset="0"/>
                </a:rPr>
                <a:t>2</a:t>
              </a:r>
              <a:r>
                <a:rPr lang="en-US" sz="2400" b="1">
                  <a:solidFill>
                    <a:schemeClr val="bg2">
                      <a:lumMod val="10000"/>
                    </a:schemeClr>
                  </a:solidFill>
                  <a:latin typeface="Arial Narrow" pitchFamily="34" charset="0"/>
                </a:rPr>
                <a:t>np</a:t>
              </a:r>
              <a:r>
                <a:rPr lang="en-US" sz="2400" b="1" baseline="30000">
                  <a:solidFill>
                    <a:schemeClr val="bg2">
                      <a:lumMod val="10000"/>
                    </a:schemeClr>
                  </a:solidFill>
                  <a:latin typeface="Arial Narrow" pitchFamily="34" charset="0"/>
                </a:rPr>
                <a:t>2</a:t>
              </a:r>
              <a:endParaRPr lang="en-US" sz="2400" b="1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endParaRPr>
            </a:p>
          </p:txBody>
        </p:sp>
      </p:grp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969963" y="4265613"/>
            <a:ext cx="5499100" cy="488950"/>
            <a:chOff x="1157" y="3292"/>
            <a:chExt cx="3464" cy="308"/>
          </a:xfrm>
        </p:grpSpPr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1157" y="3292"/>
              <a:ext cx="3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>
                  <a:solidFill>
                    <a:schemeClr val="bg2">
                      <a:lumMod val="10000"/>
                    </a:schemeClr>
                  </a:solidFill>
                  <a:latin typeface="Arial Narrow" pitchFamily="34" charset="0"/>
                </a:rPr>
                <a:t>5A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4416" y="3309"/>
              <a:ext cx="20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>
                  <a:solidFill>
                    <a:schemeClr val="bg2">
                      <a:lumMod val="10000"/>
                    </a:schemeClr>
                  </a:solidFill>
                  <a:latin typeface="Arial Narrow" pitchFamily="34" charset="0"/>
                </a:rPr>
                <a:t>5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2576" y="3309"/>
              <a:ext cx="6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>
                  <a:solidFill>
                    <a:schemeClr val="bg2">
                      <a:lumMod val="10000"/>
                    </a:schemeClr>
                  </a:solidFill>
                  <a:latin typeface="Arial Narrow" pitchFamily="34" charset="0"/>
                </a:rPr>
                <a:t>ns</a:t>
              </a:r>
              <a:r>
                <a:rPr lang="en-US" sz="2400" b="1" baseline="30000">
                  <a:solidFill>
                    <a:schemeClr val="bg2">
                      <a:lumMod val="10000"/>
                    </a:schemeClr>
                  </a:solidFill>
                  <a:latin typeface="Arial Narrow" pitchFamily="34" charset="0"/>
                </a:rPr>
                <a:t>2</a:t>
              </a:r>
              <a:r>
                <a:rPr lang="en-US" sz="2400" b="1">
                  <a:solidFill>
                    <a:schemeClr val="bg2">
                      <a:lumMod val="10000"/>
                    </a:schemeClr>
                  </a:solidFill>
                  <a:latin typeface="Arial Narrow" pitchFamily="34" charset="0"/>
                </a:rPr>
                <a:t>np</a:t>
              </a:r>
              <a:r>
                <a:rPr lang="en-US" sz="2400" b="1" baseline="30000">
                  <a:solidFill>
                    <a:schemeClr val="bg2">
                      <a:lumMod val="10000"/>
                    </a:schemeClr>
                  </a:solidFill>
                  <a:latin typeface="Arial Narrow" pitchFamily="34" charset="0"/>
                </a:rPr>
                <a:t>3</a:t>
              </a:r>
              <a:endParaRPr lang="en-US" sz="2400" b="1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endParaRPr>
            </a:p>
          </p:txBody>
        </p:sp>
      </p:grpSp>
      <p:grpSp>
        <p:nvGrpSpPr>
          <p:cNvPr id="13" name="Group 25"/>
          <p:cNvGrpSpPr>
            <a:grpSpLocks/>
          </p:cNvGrpSpPr>
          <p:nvPr/>
        </p:nvGrpSpPr>
        <p:grpSpPr bwMode="auto">
          <a:xfrm>
            <a:off x="969963" y="4814888"/>
            <a:ext cx="5499100" cy="492125"/>
            <a:chOff x="1157" y="3638"/>
            <a:chExt cx="3464" cy="310"/>
          </a:xfrm>
        </p:grpSpPr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1157" y="3638"/>
              <a:ext cx="3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>
                  <a:solidFill>
                    <a:schemeClr val="bg2">
                      <a:lumMod val="10000"/>
                    </a:schemeClr>
                  </a:solidFill>
                  <a:latin typeface="Arial Narrow" pitchFamily="34" charset="0"/>
                </a:rPr>
                <a:t>6A</a:t>
              </a: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4416" y="3657"/>
              <a:ext cx="20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>
                  <a:solidFill>
                    <a:schemeClr val="bg2">
                      <a:lumMod val="10000"/>
                    </a:schemeClr>
                  </a:solidFill>
                  <a:latin typeface="Arial Narrow" pitchFamily="34" charset="0"/>
                </a:rPr>
                <a:t>6</a:t>
              </a: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2576" y="3657"/>
              <a:ext cx="6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>
                  <a:solidFill>
                    <a:schemeClr val="bg2">
                      <a:lumMod val="10000"/>
                    </a:schemeClr>
                  </a:solidFill>
                  <a:latin typeface="Arial Narrow" pitchFamily="34" charset="0"/>
                </a:rPr>
                <a:t>ns</a:t>
              </a:r>
              <a:r>
                <a:rPr lang="en-US" sz="2400" b="1" baseline="30000">
                  <a:solidFill>
                    <a:schemeClr val="bg2">
                      <a:lumMod val="10000"/>
                    </a:schemeClr>
                  </a:solidFill>
                  <a:latin typeface="Arial Narrow" pitchFamily="34" charset="0"/>
                </a:rPr>
                <a:t>2</a:t>
              </a:r>
              <a:r>
                <a:rPr lang="en-US" sz="2400" b="1">
                  <a:solidFill>
                    <a:schemeClr val="bg2">
                      <a:lumMod val="10000"/>
                    </a:schemeClr>
                  </a:solidFill>
                  <a:latin typeface="Arial Narrow" pitchFamily="34" charset="0"/>
                </a:rPr>
                <a:t>np</a:t>
              </a:r>
              <a:r>
                <a:rPr lang="en-US" sz="2400" b="1" baseline="30000">
                  <a:solidFill>
                    <a:schemeClr val="bg2">
                      <a:lumMod val="10000"/>
                    </a:schemeClr>
                  </a:solidFill>
                  <a:latin typeface="Arial Narrow" pitchFamily="34" charset="0"/>
                </a:rPr>
                <a:t>4</a:t>
              </a:r>
              <a:endParaRPr lang="en-US" sz="2400" b="1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endParaRPr>
            </a:p>
          </p:txBody>
        </p:sp>
      </p:grpSp>
      <p:grpSp>
        <p:nvGrpSpPr>
          <p:cNvPr id="17" name="Group 29"/>
          <p:cNvGrpSpPr>
            <a:grpSpLocks/>
          </p:cNvGrpSpPr>
          <p:nvPr/>
        </p:nvGrpSpPr>
        <p:grpSpPr bwMode="auto">
          <a:xfrm>
            <a:off x="969963" y="5364163"/>
            <a:ext cx="5499100" cy="495300"/>
            <a:chOff x="1157" y="3984"/>
            <a:chExt cx="3464" cy="312"/>
          </a:xfrm>
        </p:grpSpPr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1157" y="3984"/>
              <a:ext cx="3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>
                  <a:solidFill>
                    <a:schemeClr val="bg2">
                      <a:lumMod val="10000"/>
                    </a:schemeClr>
                  </a:solidFill>
                  <a:latin typeface="Arial Narrow" pitchFamily="34" charset="0"/>
                </a:rPr>
                <a:t>7A</a:t>
              </a:r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4416" y="4005"/>
              <a:ext cx="20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>
                  <a:solidFill>
                    <a:schemeClr val="bg2">
                      <a:lumMod val="10000"/>
                    </a:schemeClr>
                  </a:solidFill>
                  <a:latin typeface="Arial Narrow" pitchFamily="34" charset="0"/>
                </a:rPr>
                <a:t>7</a:t>
              </a: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2576" y="4005"/>
              <a:ext cx="6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>
                  <a:solidFill>
                    <a:schemeClr val="bg2">
                      <a:lumMod val="10000"/>
                    </a:schemeClr>
                  </a:solidFill>
                  <a:latin typeface="Arial Narrow" pitchFamily="34" charset="0"/>
                </a:rPr>
                <a:t>ns</a:t>
              </a:r>
              <a:r>
                <a:rPr lang="en-US" sz="2400" b="1" baseline="30000">
                  <a:solidFill>
                    <a:schemeClr val="bg2">
                      <a:lumMod val="10000"/>
                    </a:schemeClr>
                  </a:solidFill>
                  <a:latin typeface="Arial Narrow" pitchFamily="34" charset="0"/>
                </a:rPr>
                <a:t>2</a:t>
              </a:r>
              <a:r>
                <a:rPr lang="en-US" sz="2400" b="1">
                  <a:solidFill>
                    <a:schemeClr val="bg2">
                      <a:lumMod val="10000"/>
                    </a:schemeClr>
                  </a:solidFill>
                  <a:latin typeface="Arial Narrow" pitchFamily="34" charset="0"/>
                </a:rPr>
                <a:t>np</a:t>
              </a:r>
              <a:r>
                <a:rPr lang="en-US" sz="2400" b="1" baseline="30000">
                  <a:solidFill>
                    <a:schemeClr val="bg2">
                      <a:lumMod val="10000"/>
                    </a:schemeClr>
                  </a:solidFill>
                  <a:latin typeface="Arial Narrow" pitchFamily="34" charset="0"/>
                </a:rPr>
                <a:t>5</a:t>
              </a:r>
              <a:endParaRPr lang="en-US" sz="2400" b="1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endParaRPr>
            </a:p>
          </p:txBody>
        </p:sp>
      </p:grpSp>
      <p:grpSp>
        <p:nvGrpSpPr>
          <p:cNvPr id="21" name="Group 33"/>
          <p:cNvGrpSpPr>
            <a:grpSpLocks/>
          </p:cNvGrpSpPr>
          <p:nvPr/>
        </p:nvGrpSpPr>
        <p:grpSpPr bwMode="auto">
          <a:xfrm>
            <a:off x="727075" y="1552578"/>
            <a:ext cx="6556375" cy="461963"/>
            <a:chOff x="1004" y="1583"/>
            <a:chExt cx="4130" cy="291"/>
          </a:xfrm>
        </p:grpSpPr>
        <p:sp>
          <p:nvSpPr>
            <p:cNvPr id="10251" name="Text Box 34"/>
            <p:cNvSpPr txBox="1">
              <a:spLocks noChangeArrowheads="1"/>
            </p:cNvSpPr>
            <p:nvPr/>
          </p:nvSpPr>
          <p:spPr bwMode="auto">
            <a:xfrm>
              <a:off x="1004" y="1583"/>
              <a:ext cx="59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u="sng" dirty="0">
                  <a:solidFill>
                    <a:srgbClr val="7030A0"/>
                  </a:solidFill>
                  <a:latin typeface="Arial Narrow" pitchFamily="34" charset="0"/>
                </a:rPr>
                <a:t>Group</a:t>
              </a:r>
            </a:p>
          </p:txBody>
        </p:sp>
        <p:sp>
          <p:nvSpPr>
            <p:cNvPr id="10252" name="Text Box 35"/>
            <p:cNvSpPr txBox="1">
              <a:spLocks noChangeArrowheads="1"/>
            </p:cNvSpPr>
            <p:nvPr/>
          </p:nvSpPr>
          <p:spPr bwMode="auto">
            <a:xfrm>
              <a:off x="3936" y="1583"/>
              <a:ext cx="119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u="sng">
                  <a:solidFill>
                    <a:srgbClr val="7030A0"/>
                  </a:solidFill>
                  <a:latin typeface="Arial Narrow" pitchFamily="34" charset="0"/>
                </a:rPr>
                <a:t># of valence e</a:t>
              </a:r>
              <a:r>
                <a:rPr lang="en-US" sz="2400" b="1" u="sng" baseline="30000">
                  <a:solidFill>
                    <a:srgbClr val="7030A0"/>
                  </a:solidFill>
                  <a:latin typeface="Arial Narrow" pitchFamily="34" charset="0"/>
                </a:rPr>
                <a:t>-</a:t>
              </a:r>
              <a:endParaRPr lang="en-US" sz="2400" b="1" u="sng">
                <a:solidFill>
                  <a:srgbClr val="7030A0"/>
                </a:solidFill>
                <a:latin typeface="Arial Narrow" pitchFamily="34" charset="0"/>
              </a:endParaRPr>
            </a:p>
          </p:txBody>
        </p:sp>
        <p:sp>
          <p:nvSpPr>
            <p:cNvPr id="10253" name="Text Box 36"/>
            <p:cNvSpPr txBox="1">
              <a:spLocks noChangeArrowheads="1"/>
            </p:cNvSpPr>
            <p:nvPr/>
          </p:nvSpPr>
          <p:spPr bwMode="auto">
            <a:xfrm>
              <a:off x="2217" y="1583"/>
              <a:ext cx="130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u="sng">
                  <a:solidFill>
                    <a:srgbClr val="7030A0"/>
                  </a:solidFill>
                  <a:latin typeface="Arial Narrow" pitchFamily="34" charset="0"/>
                </a:rPr>
                <a:t>e</a:t>
              </a:r>
              <a:r>
                <a:rPr lang="en-US" sz="2400" b="1" u="sng" baseline="30000">
                  <a:solidFill>
                    <a:srgbClr val="7030A0"/>
                  </a:solidFill>
                  <a:latin typeface="Arial Narrow" pitchFamily="34" charset="0"/>
                </a:rPr>
                <a:t>-</a:t>
              </a:r>
              <a:r>
                <a:rPr lang="en-US" sz="2400" b="1" u="sng">
                  <a:solidFill>
                    <a:srgbClr val="7030A0"/>
                  </a:solidFill>
                  <a:latin typeface="Arial Narrow" pitchFamily="34" charset="0"/>
                </a:rPr>
                <a:t> configuration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42" name="Rectangle 14"/>
          <p:cNvSpPr>
            <a:spLocks noGrp="1" noChangeArrowheads="1"/>
          </p:cNvSpPr>
          <p:nvPr>
            <p:ph type="title"/>
          </p:nvPr>
        </p:nvSpPr>
        <p:spPr>
          <a:xfrm>
            <a:off x="428596" y="0"/>
            <a:ext cx="7239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Lewis Dot Symbols</a:t>
            </a:r>
            <a:endParaRPr lang="en-US" dirty="0"/>
          </a:p>
        </p:txBody>
      </p:sp>
      <p:sp>
        <p:nvSpPr>
          <p:cNvPr id="73743" name="Rectangle 15"/>
          <p:cNvSpPr>
            <a:spLocks noGrp="1" noChangeArrowheads="1"/>
          </p:cNvSpPr>
          <p:nvPr>
            <p:ph idx="1"/>
          </p:nvPr>
        </p:nvSpPr>
        <p:spPr>
          <a:xfrm>
            <a:off x="457200" y="1357313"/>
            <a:ext cx="7329488" cy="5500687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A </a:t>
            </a:r>
            <a:r>
              <a:rPr lang="en-SG" sz="2400" b="1" dirty="0" smtClean="0">
                <a:solidFill>
                  <a:srgbClr val="7030A0"/>
                </a:solidFill>
                <a:latin typeface="Arial Narrow" pitchFamily="34" charset="0"/>
              </a:rPr>
              <a:t>Lewis Dot Symbol </a:t>
            </a: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is consist of the symbol of the element and one dot for each </a:t>
            </a:r>
            <a:r>
              <a:rPr lang="en-SG" sz="2400" b="1" dirty="0" err="1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VE</a:t>
            </a: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 in an atom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SG" sz="8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In this notation, the symbol of an element represents the nucleus plus the inner normally filled levels (or shells) of the atom</a:t>
            </a: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1285875" y="3929063"/>
            <a:ext cx="5791200" cy="2133600"/>
            <a:chOff x="1905000" y="4191000"/>
            <a:chExt cx="5791200" cy="2133600"/>
          </a:xfrm>
        </p:grpSpPr>
        <p:pic>
          <p:nvPicPr>
            <p:cNvPr id="11269" name="Picture 2"/>
            <p:cNvPicPr>
              <a:picLocks noChangeAspect="1" noChangeArrowheads="1"/>
            </p:cNvPicPr>
            <p:nvPr/>
          </p:nvPicPr>
          <p:blipFill>
            <a:blip r:embed="rId2">
              <a:lum bright="-30000" contrast="50000"/>
            </a:blip>
            <a:srcRect/>
            <a:stretch>
              <a:fillRect/>
            </a:stretch>
          </p:blipFill>
          <p:spPr bwMode="auto">
            <a:xfrm>
              <a:off x="1905000" y="4191000"/>
              <a:ext cx="5705475" cy="213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Oval 6"/>
            <p:cNvSpPr/>
            <p:nvPr/>
          </p:nvSpPr>
          <p:spPr>
            <a:xfrm>
              <a:off x="7620000" y="5105400"/>
              <a:ext cx="76200" cy="4603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42" name="Rectangle 14"/>
          <p:cNvSpPr>
            <a:spLocks noGrp="1" noChangeArrowheads="1"/>
          </p:cNvSpPr>
          <p:nvPr>
            <p:ph type="title"/>
          </p:nvPr>
        </p:nvSpPr>
        <p:spPr>
          <a:xfrm>
            <a:off x="428596" y="0"/>
            <a:ext cx="7239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Lewis Dot Symbols</a:t>
            </a:r>
            <a:endParaRPr lang="en-US" dirty="0"/>
          </a:p>
        </p:txBody>
      </p:sp>
      <p:sp>
        <p:nvSpPr>
          <p:cNvPr id="73743" name="Rectangle 15"/>
          <p:cNvSpPr>
            <a:spLocks noGrp="1" noChangeArrowheads="1"/>
          </p:cNvSpPr>
          <p:nvPr>
            <p:ph idx="1"/>
          </p:nvPr>
        </p:nvSpPr>
        <p:spPr>
          <a:xfrm>
            <a:off x="457200" y="1357313"/>
            <a:ext cx="7472363" cy="5500687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b="1" dirty="0" smtClean="0">
                <a:solidFill>
                  <a:srgbClr val="7030A0"/>
                </a:solidFill>
                <a:latin typeface="Arial Narrow" pitchFamily="34" charset="0"/>
              </a:rPr>
              <a:t>How </a:t>
            </a:r>
            <a:r>
              <a:rPr lang="en-SG" sz="2400" b="1" dirty="0" smtClean="0">
                <a:solidFill>
                  <a:srgbClr val="7030A0"/>
                </a:solidFill>
                <a:latin typeface="Arial Narrow" pitchFamily="34" charset="0"/>
              </a:rPr>
              <a:t>to represent a Lewis symbol for an element</a:t>
            </a:r>
            <a:endParaRPr lang="en-US" sz="2400" b="1" dirty="0" smtClean="0">
              <a:solidFill>
                <a:srgbClr val="7030A0"/>
              </a:solidFill>
              <a:latin typeface="Arial Narrow" pitchFamily="34" charset="0"/>
            </a:endParaRPr>
          </a:p>
          <a:p>
            <a:pPr marL="536575" indent="-274638" fontAlgn="auto">
              <a:spcAft>
                <a:spcPts val="0"/>
              </a:spcAft>
              <a:buClr>
                <a:srgbClr val="FF9900"/>
              </a:buClr>
              <a:buFont typeface="Wingdings" pitchFamily="2" charset="2"/>
              <a:buChar char="Ø"/>
              <a:defRPr/>
            </a:pP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Write down the symbol of the element and surround the symbol with a number of dots (or crosses) </a:t>
            </a:r>
            <a:r>
              <a:rPr lang="en-SG" sz="2400" b="1" dirty="0" smtClean="0">
                <a:solidFill>
                  <a:srgbClr val="009242"/>
                </a:solidFill>
                <a:latin typeface="Arial Narrow" pitchFamily="34" charset="0"/>
              </a:rPr>
              <a:t>equal to </a:t>
            </a: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the number of </a:t>
            </a:r>
            <a:r>
              <a:rPr lang="en-SG" sz="2400" b="1" dirty="0" err="1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VEs</a:t>
            </a:r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pPr marL="536575" indent="-274638" fontAlgn="auto">
              <a:spcAft>
                <a:spcPts val="0"/>
              </a:spcAft>
              <a:buClr>
                <a:srgbClr val="FF9900"/>
              </a:buClr>
              <a:buFont typeface="Wingdings" pitchFamily="2" charset="2"/>
              <a:buChar char="Ø"/>
              <a:defRPr/>
            </a:pPr>
            <a:endParaRPr lang="en-SG" sz="8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pPr marL="536575" indent="-274638" fontAlgn="auto">
              <a:spcAft>
                <a:spcPts val="0"/>
              </a:spcAft>
              <a:buClr>
                <a:srgbClr val="FF9900"/>
              </a:buClr>
              <a:buFont typeface="Wingdings" pitchFamily="2" charset="2"/>
              <a:buChar char="Ø"/>
              <a:defRPr/>
            </a:pP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The position of dots around the symbol is </a:t>
            </a:r>
            <a:r>
              <a:rPr lang="en-SG" sz="2400" b="1" dirty="0" smtClean="0">
                <a:solidFill>
                  <a:srgbClr val="009242"/>
                </a:solidFill>
                <a:latin typeface="Arial Narrow" pitchFamily="34" charset="0"/>
              </a:rPr>
              <a:t>not really of any significance</a:t>
            </a:r>
          </a:p>
          <a:p>
            <a:pPr marL="536575" indent="-274638" fontAlgn="auto">
              <a:spcAft>
                <a:spcPts val="0"/>
              </a:spcAft>
              <a:buClr>
                <a:srgbClr val="FF9900"/>
              </a:buClr>
              <a:buFont typeface="Wingdings" pitchFamily="2" charset="2"/>
              <a:buChar char="Ø"/>
              <a:defRPr/>
            </a:pPr>
            <a:endParaRPr lang="en-SG" sz="800" b="1" dirty="0" smtClean="0">
              <a:solidFill>
                <a:srgbClr val="009242"/>
              </a:solidFill>
              <a:latin typeface="Arial Narrow" pitchFamily="34" charset="0"/>
            </a:endParaRPr>
          </a:p>
          <a:p>
            <a:pPr marL="536575" indent="-274638" fontAlgn="auto">
              <a:spcAft>
                <a:spcPts val="0"/>
              </a:spcAft>
              <a:buClr>
                <a:srgbClr val="FF9900"/>
              </a:buClr>
              <a:buFont typeface="Wingdings" pitchFamily="2" charset="2"/>
              <a:buChar char="Ø"/>
              <a:defRPr/>
            </a:pP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 The bonding electrons are shown at appropriate positions, while the rest of the electrons are generally given </a:t>
            </a:r>
            <a:r>
              <a:rPr lang="en-SG" sz="2400" b="1" dirty="0" smtClean="0">
                <a:solidFill>
                  <a:srgbClr val="009242"/>
                </a:solidFill>
                <a:latin typeface="Arial Narrow" pitchFamily="34" charset="0"/>
              </a:rPr>
              <a:t>in pairs</a:t>
            </a:r>
            <a:endParaRPr lang="en-US" sz="2400" b="1" dirty="0">
              <a:solidFill>
                <a:srgbClr val="009242"/>
              </a:solidFill>
            </a:endParaRP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lum bright="-30000" contrast="50000"/>
          </a:blip>
          <a:srcRect t="17778"/>
          <a:stretch>
            <a:fillRect/>
          </a:stretch>
        </p:blipFill>
        <p:spPr bwMode="auto">
          <a:xfrm>
            <a:off x="857250" y="5857875"/>
            <a:ext cx="6656388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42" name="Rectangle 14"/>
          <p:cNvSpPr>
            <a:spLocks noGrp="1" noChangeArrowheads="1"/>
          </p:cNvSpPr>
          <p:nvPr>
            <p:ph type="title"/>
          </p:nvPr>
        </p:nvSpPr>
        <p:spPr>
          <a:xfrm>
            <a:off x="428596" y="0"/>
            <a:ext cx="7239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Lewis Dot Symbols</a:t>
            </a:r>
            <a:endParaRPr lang="en-US" dirty="0"/>
          </a:p>
        </p:txBody>
      </p:sp>
      <p:pic>
        <p:nvPicPr>
          <p:cNvPr id="6" name="Picture 9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0" y="1714500"/>
            <a:ext cx="908050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5"/>
          <p:cNvSpPr>
            <a:spLocks noGrp="1" noChangeArrowheads="1"/>
          </p:cNvSpPr>
          <p:nvPr>
            <p:ph idx="1"/>
          </p:nvPr>
        </p:nvSpPr>
        <p:spPr>
          <a:xfrm>
            <a:off x="457200" y="1428750"/>
            <a:ext cx="7329488" cy="1643063"/>
          </a:xfrm>
        </p:spPr>
        <p:txBody>
          <a:bodyPr>
            <a:noAutofit/>
          </a:bodyPr>
          <a:lstStyle/>
          <a:p>
            <a:pPr marL="274320" indent="-274320" algn="ctr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  <a:latin typeface="Arial Narrow" pitchFamily="34" charset="0"/>
              </a:rPr>
              <a:t>Lewis dot symbols for the representative elements and the noble gases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US" sz="2400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US" sz="2400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US" sz="2400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US" sz="2400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US" sz="2400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US" sz="2400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US" sz="2400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US" sz="800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None/>
              <a:defRPr/>
            </a:pPr>
            <a:endParaRPr lang="en-US" sz="800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The number of unpaired dots corresponds to the number of bonds an atom of the element can form in a compound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42" name="Rectangle 14"/>
          <p:cNvSpPr>
            <a:spLocks noGrp="1" noChangeArrowheads="1"/>
          </p:cNvSpPr>
          <p:nvPr>
            <p:ph type="title"/>
          </p:nvPr>
        </p:nvSpPr>
        <p:spPr>
          <a:xfrm>
            <a:off x="428596" y="0"/>
            <a:ext cx="7239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The Ionic Bond</a:t>
            </a:r>
            <a:endParaRPr lang="en-US" sz="4000" dirty="0"/>
          </a:p>
        </p:txBody>
      </p:sp>
      <p:sp>
        <p:nvSpPr>
          <p:cNvPr id="73743" name="Rectangle 15"/>
          <p:cNvSpPr>
            <a:spLocks noGrp="1" noChangeArrowheads="1"/>
          </p:cNvSpPr>
          <p:nvPr>
            <p:ph idx="1"/>
          </p:nvPr>
        </p:nvSpPr>
        <p:spPr>
          <a:xfrm>
            <a:off x="457200" y="1357313"/>
            <a:ext cx="7758113" cy="5500687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The </a:t>
            </a:r>
            <a:r>
              <a:rPr lang="en-SG" sz="2400" b="1" dirty="0" smtClean="0">
                <a:solidFill>
                  <a:srgbClr val="7030A0"/>
                </a:solidFill>
                <a:latin typeface="Arial Narrow" pitchFamily="34" charset="0"/>
              </a:rPr>
              <a:t>electrostatic force </a:t>
            </a: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that holds ions together in an ionic compound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SG" sz="24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SG" sz="800" b="1" dirty="0" smtClean="0">
              <a:solidFill>
                <a:schemeClr val="bg2">
                  <a:lumMod val="10000"/>
                </a:schemeClr>
              </a:solidFill>
              <a:latin typeface="Arial Narrow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The electrostatic attraction between the </a:t>
            </a:r>
            <a:r>
              <a:rPr lang="en-SG" sz="2400" b="1" dirty="0" err="1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cation</a:t>
            </a:r>
            <a:r>
              <a:rPr lang="en-SG" sz="2400" b="1" dirty="0" smtClean="0">
                <a:solidFill>
                  <a:schemeClr val="bg2">
                    <a:lumMod val="10000"/>
                  </a:schemeClr>
                </a:solidFill>
                <a:latin typeface="Arial Narrow" pitchFamily="34" charset="0"/>
              </a:rPr>
              <a:t> (+) and anion (–) produced by electron-transfer constitutes an </a:t>
            </a:r>
            <a:r>
              <a:rPr lang="en-SG" sz="2400" b="1" dirty="0" smtClean="0">
                <a:solidFill>
                  <a:srgbClr val="7030A0"/>
                </a:solidFill>
                <a:latin typeface="Arial Narrow" pitchFamily="34" charset="0"/>
              </a:rPr>
              <a:t>Ionic bond</a:t>
            </a:r>
            <a:endParaRPr lang="en-US" sz="2400" b="1" dirty="0">
              <a:solidFill>
                <a:srgbClr val="7030A0"/>
              </a:solidFill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1571625" y="5214938"/>
          <a:ext cx="5143500" cy="1143000"/>
        </p:xfrm>
        <a:graphic>
          <a:graphicData uri="http://schemas.openxmlformats.org/drawingml/2006/table">
            <a:tbl>
              <a:tblPr/>
              <a:tblGrid>
                <a:gridCol w="2571750"/>
                <a:gridCol w="2571750"/>
              </a:tblGrid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249E3"/>
                        </a:buClr>
                        <a:buSzPct val="100000"/>
                        <a:buFont typeface="Palatino" charset="0"/>
                        <a:buNone/>
                        <a:tabLst>
                          <a:tab pos="825500" algn="l"/>
                        </a:tabLst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cs typeface="Arial" charset="0"/>
                          <a:sym typeface="Palatino" charset="0"/>
                        </a:rPr>
                        <a:t>Cation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itchFamily="34" charset="0"/>
                        <a:cs typeface="Arial" charset="0"/>
                        <a:sym typeface="Palatino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2F74">
                        <a:alpha val="9411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249E3"/>
                        </a:buClr>
                        <a:buSzPct val="100000"/>
                        <a:buFont typeface="Palatino" charset="0"/>
                        <a:buNone/>
                        <a:tabLst>
                          <a:tab pos="825500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cs typeface="Arial" charset="0"/>
                          <a:sym typeface="Palatino" charset="0"/>
                        </a:rPr>
                        <a:t>Anion</a:t>
                      </a: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2F74">
                        <a:alpha val="94116"/>
                      </a:srgbClr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249E3"/>
                        </a:buClr>
                        <a:buSzPct val="100000"/>
                        <a:buFont typeface="Palatino" charset="0"/>
                        <a:buNone/>
                        <a:tabLst>
                          <a:tab pos="8255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  <a:sym typeface="Palatino" charset="0"/>
                        </a:rPr>
                        <a:t>Low ionization energy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charset="0"/>
                        <a:sym typeface="Palatino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249E3"/>
                        </a:buClr>
                        <a:buSzPct val="100000"/>
                        <a:buFont typeface="Palatino" charset="0"/>
                        <a:buNone/>
                        <a:tabLst>
                          <a:tab pos="8255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  <a:sym typeface="Palatino" charset="0"/>
                        </a:rPr>
                        <a:t>High e- affinity</a:t>
                      </a:r>
                    </a:p>
                  </a:txBody>
                  <a:tcPr marL="38100" marR="38100" marT="38100" marB="381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249E3"/>
                        </a:buClr>
                        <a:buSzPct val="100000"/>
                        <a:buFont typeface="Palatino" charset="0"/>
                        <a:buNone/>
                        <a:tabLst>
                          <a:tab pos="8255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  <a:sym typeface="Palatino" charset="0"/>
                        </a:rPr>
                        <a:t>Na</a:t>
                      </a:r>
                      <a:r>
                        <a:rPr kumimoji="0" lang="en-US" sz="2000" b="0" i="0" u="none" strike="noStrike" cap="none" normalizeH="0" baseline="32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  <a:sym typeface="Palatino" charset="0"/>
                        </a:rPr>
                        <a:t>+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  <a:sym typeface="Palatino" charset="0"/>
                        </a:rPr>
                        <a:t>, Ca</a:t>
                      </a:r>
                      <a:r>
                        <a:rPr kumimoji="0" lang="en-US" sz="2000" b="0" i="0" u="none" strike="noStrike" cap="none" normalizeH="0" baseline="32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  <a:sym typeface="Palatino" charset="0"/>
                        </a:rPr>
                        <a:t>2+</a:t>
                      </a:r>
                      <a:endParaRPr kumimoji="0" lang="en-US" sz="2000" b="0" i="0" u="none" strike="noStrike" cap="none" normalizeH="0" baseline="32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charset="0"/>
                        <a:sym typeface="Palatino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249E3"/>
                        </a:buClr>
                        <a:buSzPct val="100000"/>
                        <a:buFont typeface="Palatino" charset="0"/>
                        <a:buNone/>
                        <a:tabLst>
                          <a:tab pos="8255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  <a:sym typeface="Palatino" charset="0"/>
                        </a:rPr>
                        <a:t>Cl</a:t>
                      </a:r>
                      <a:r>
                        <a:rPr kumimoji="0" lang="en-US" sz="2000" b="0" i="0" u="none" strike="noStrike" cap="none" normalizeH="0" baseline="32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  <a:sym typeface="Palatino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  <a:sym typeface="Palatino" charset="0"/>
                        </a:rPr>
                        <a:t>, O</a:t>
                      </a:r>
                      <a:r>
                        <a:rPr kumimoji="0" lang="en-US" sz="2000" b="0" i="0" u="none" strike="noStrike" cap="none" normalizeH="0" baseline="32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  <a:sym typeface="Palatino" charset="0"/>
                        </a:rPr>
                        <a:t>2-</a:t>
                      </a:r>
                      <a:endParaRPr kumimoji="0" lang="en-US" sz="2000" b="0" i="0" u="none" strike="noStrike" cap="none" normalizeH="0" baseline="32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charset="0"/>
                        <a:sym typeface="Palatino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4350" name="Picture 2"/>
          <p:cNvPicPr>
            <a:picLocks noChangeAspect="1" noChangeArrowheads="1"/>
          </p:cNvPicPr>
          <p:nvPr/>
        </p:nvPicPr>
        <p:blipFill>
          <a:blip r:embed="rId2">
            <a:lum bright="-30000" contrast="50000"/>
          </a:blip>
          <a:srcRect/>
          <a:stretch>
            <a:fillRect/>
          </a:stretch>
        </p:blipFill>
        <p:spPr bwMode="auto">
          <a:xfrm>
            <a:off x="928688" y="2143125"/>
            <a:ext cx="6643687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4286</TotalTime>
  <Words>2312</Words>
  <Application>Microsoft Office PowerPoint</Application>
  <PresentationFormat>On-screen Show (4:3)</PresentationFormat>
  <Paragraphs>651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Arial Narrow</vt:lpstr>
      <vt:lpstr>Calibri</vt:lpstr>
      <vt:lpstr>Palatino</vt:lpstr>
      <vt:lpstr>Symbol</vt:lpstr>
      <vt:lpstr>Trebuchet MS</vt:lpstr>
      <vt:lpstr>Wingdings</vt:lpstr>
      <vt:lpstr>Wingdings 2</vt:lpstr>
      <vt:lpstr>Opulent</vt:lpstr>
      <vt:lpstr>Chemical Bonding I: Basic Concepts</vt:lpstr>
      <vt:lpstr>Introduction</vt:lpstr>
      <vt:lpstr>Lecture Plan</vt:lpstr>
      <vt:lpstr>Valence Electrons</vt:lpstr>
      <vt:lpstr>Valence Electrons</vt:lpstr>
      <vt:lpstr>Lewis Dot Symbols</vt:lpstr>
      <vt:lpstr>Lewis Dot Symbols</vt:lpstr>
      <vt:lpstr>Lewis Dot Symbols</vt:lpstr>
      <vt:lpstr>The Ionic Bond</vt:lpstr>
      <vt:lpstr>The Ionic Bond</vt:lpstr>
      <vt:lpstr>Electrostatic (Lattice) Energy</vt:lpstr>
      <vt:lpstr>Born-Haber Cycle</vt:lpstr>
      <vt:lpstr>Covalent Bond</vt:lpstr>
      <vt:lpstr>Examples of Covalent Bond</vt:lpstr>
      <vt:lpstr>Lengths of Covalent Bond</vt:lpstr>
      <vt:lpstr>Comparison</vt:lpstr>
      <vt:lpstr>CO-ORDINATE COVALENT BOND</vt:lpstr>
      <vt:lpstr>Polar Covalent bond</vt:lpstr>
      <vt:lpstr>HYDROGEN BONDING </vt:lpstr>
      <vt:lpstr>Electronegativity</vt:lpstr>
      <vt:lpstr>Electronegativity of Elements</vt:lpstr>
      <vt:lpstr>Classification of Bonds</vt:lpstr>
      <vt:lpstr>Electronegativity vs Atomic Number</vt:lpstr>
      <vt:lpstr>Classification of Bonds</vt:lpstr>
      <vt:lpstr>Writing Lewis Structures</vt:lpstr>
      <vt:lpstr>Lewis Structures</vt:lpstr>
      <vt:lpstr>Lewis Structures</vt:lpstr>
      <vt:lpstr>Formal charge</vt:lpstr>
      <vt:lpstr>Formal charge on ch2o</vt:lpstr>
      <vt:lpstr>Formal Charge and Lewis Structures</vt:lpstr>
      <vt:lpstr>Resonance Structures</vt:lpstr>
      <vt:lpstr>Resonance Structures</vt:lpstr>
      <vt:lpstr>PowerPoint Presentation</vt:lpstr>
      <vt:lpstr>PowerPoint Presentation</vt:lpstr>
      <vt:lpstr>Bond Enthalpy</vt:lpstr>
      <vt:lpstr>Average Bond Enthalpy</vt:lpstr>
      <vt:lpstr>Bond Enthalpy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Windows User</cp:lastModifiedBy>
  <cp:revision>484</cp:revision>
  <dcterms:created xsi:type="dcterms:W3CDTF">2010-05-23T14:28:12Z</dcterms:created>
  <dcterms:modified xsi:type="dcterms:W3CDTF">2017-10-25T02:37:09Z</dcterms:modified>
</cp:coreProperties>
</file>