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ppt/tags/tag41.xml" ContentType="application/vnd.openxmlformats-officedocument.presentationml.tags+xml"/>
  <Override PartName="/ppt/notesSlides/notesSlide41.xml" ContentType="application/vnd.openxmlformats-officedocument.presentationml.notesSlide+xml"/>
  <Override PartName="/ppt/tags/tag42.xml" ContentType="application/vnd.openxmlformats-officedocument.presentationml.tags+xml"/>
  <Override PartName="/ppt/notesSlides/notesSlide42.xml" ContentType="application/vnd.openxmlformats-officedocument.presentationml.notesSlide+xml"/>
  <Override PartName="/ppt/tags/tag43.xml" ContentType="application/vnd.openxmlformats-officedocument.presentationml.tags+xml"/>
  <Override PartName="/ppt/notesSlides/notesSlide43.xml" ContentType="application/vnd.openxmlformats-officedocument.presentationml.notesSlide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ppt/tags/tag47.xml" ContentType="application/vnd.openxmlformats-officedocument.presentationml.tags+xml"/>
  <Override PartName="/ppt/notesSlides/notesSlide47.xml" ContentType="application/vnd.openxmlformats-officedocument.presentationml.notesSlide+xml"/>
  <Override PartName="/ppt/tags/tag48.xml" ContentType="application/vnd.openxmlformats-officedocument.presentationml.tags+xml"/>
  <Override PartName="/ppt/notesSlides/notesSlide48.xml" ContentType="application/vnd.openxmlformats-officedocument.presentationml.notesSlide+xml"/>
  <Override PartName="/ppt/tags/tag49.xml" ContentType="application/vnd.openxmlformats-officedocument.presentationml.tags+xml"/>
  <Override PartName="/ppt/notesSlides/notesSlide49.xml" ContentType="application/vnd.openxmlformats-officedocument.presentationml.notesSlide+xml"/>
  <Override PartName="/ppt/tags/tag50.xml" ContentType="application/vnd.openxmlformats-officedocument.presentationml.tags+xml"/>
  <Override PartName="/ppt/notesSlides/notesSlide50.xml" ContentType="application/vnd.openxmlformats-officedocument.presentationml.notesSlide+xml"/>
  <Override PartName="/ppt/tags/tag51.xml" ContentType="application/vnd.openxmlformats-officedocument.presentationml.tags+xml"/>
  <Override PartName="/ppt/notesSlides/notesSlide51.xml" ContentType="application/vnd.openxmlformats-officedocument.presentationml.notesSlide+xml"/>
  <Override PartName="/ppt/tags/tag52.xml" ContentType="application/vnd.openxmlformats-officedocument.presentationml.tags+xml"/>
  <Override PartName="/ppt/notesSlides/notesSlide52.xml" ContentType="application/vnd.openxmlformats-officedocument.presentationml.notesSlide+xml"/>
  <Override PartName="/ppt/tags/tag53.xml" ContentType="application/vnd.openxmlformats-officedocument.presentationml.tags+xml"/>
  <Override PartName="/ppt/notesSlides/notesSlide5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55.xml" ContentType="application/vnd.openxmlformats-officedocument.presentationml.notesSlide+xml"/>
  <Override PartName="/ppt/tags/tag58.xml" ContentType="application/vnd.openxmlformats-officedocument.presentationml.tags+xml"/>
  <Override PartName="/ppt/notesSlides/notesSlide5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5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67.xml" ContentType="application/vnd.openxmlformats-officedocument.presentationml.tags+xml"/>
  <Override PartName="/ppt/notesSlides/notesSlide66.xml" ContentType="application/vnd.openxmlformats-officedocument.presentationml.notesSlide+xml"/>
  <Override PartName="/ppt/tags/tag68.xml" ContentType="application/vnd.openxmlformats-officedocument.presentationml.tags+xml"/>
  <Override PartName="/ppt/notesSlides/notesSlide67.xml" ContentType="application/vnd.openxmlformats-officedocument.presentationml.notesSlide+xml"/>
  <Override PartName="/ppt/tags/tag69.xml" ContentType="application/vnd.openxmlformats-officedocument.presentationml.tags+xml"/>
  <Override PartName="/ppt/notesSlides/notesSlide68.xml" ContentType="application/vnd.openxmlformats-officedocument.presentationml.notesSlide+xml"/>
  <Override PartName="/ppt/tags/tag70.xml" ContentType="application/vnd.openxmlformats-officedocument.presentationml.tags+xml"/>
  <Override PartName="/ppt/notesSlides/notesSlide69.xml" ContentType="application/vnd.openxmlformats-officedocument.presentationml.notesSlide+xml"/>
  <Override PartName="/ppt/tags/tag71.xml" ContentType="application/vnd.openxmlformats-officedocument.presentationml.tags+xml"/>
  <Override PartName="/ppt/notesSlides/notesSlide70.xml" ContentType="application/vnd.openxmlformats-officedocument.presentationml.notesSlide+xml"/>
  <Override PartName="/ppt/tags/tag72.xml" ContentType="application/vnd.openxmlformats-officedocument.presentationml.tags+xml"/>
  <Override PartName="/ppt/notesSlides/notesSlide71.xml" ContentType="application/vnd.openxmlformats-officedocument.presentationml.notesSlide+xml"/>
  <Override PartName="/ppt/tags/tag73.xml" ContentType="application/vnd.openxmlformats-officedocument.presentationml.tags+xml"/>
  <Override PartName="/ppt/notesSlides/notesSlide72.xml" ContentType="application/vnd.openxmlformats-officedocument.presentationml.notesSlide+xml"/>
  <Override PartName="/ppt/tags/tag74.xml" ContentType="application/vnd.openxmlformats-officedocument.presentationml.tags+xml"/>
  <Override PartName="/ppt/notesSlides/notesSlide73.xml" ContentType="application/vnd.openxmlformats-officedocument.presentationml.notesSlide+xml"/>
  <Override PartName="/ppt/tags/tag75.xml" ContentType="application/vnd.openxmlformats-officedocument.presentationml.tags+xml"/>
  <Override PartName="/ppt/notesSlides/notesSlide74.xml" ContentType="application/vnd.openxmlformats-officedocument.presentationml.notesSlide+xml"/>
  <Override PartName="/ppt/tags/tag76.xml" ContentType="application/vnd.openxmlformats-officedocument.presentationml.tags+xml"/>
  <Override PartName="/ppt/notesSlides/notesSlide75.xml" ContentType="application/vnd.openxmlformats-officedocument.presentationml.notesSlide+xml"/>
  <Override PartName="/ppt/tags/tag77.xml" ContentType="application/vnd.openxmlformats-officedocument.presentationml.tags+xml"/>
  <Override PartName="/ppt/notesSlides/notesSlide76.xml" ContentType="application/vnd.openxmlformats-officedocument.presentationml.notesSlide+xml"/>
  <Override PartName="/ppt/tags/tag78.xml" ContentType="application/vnd.openxmlformats-officedocument.presentationml.tags+xml"/>
  <Override PartName="/ppt/notesSlides/notesSlide77.xml" ContentType="application/vnd.openxmlformats-officedocument.presentationml.notesSlide+xml"/>
  <Override PartName="/ppt/tags/tag79.xml" ContentType="application/vnd.openxmlformats-officedocument.presentationml.tags+xml"/>
  <Override PartName="/ppt/notesSlides/notesSlide78.xml" ContentType="application/vnd.openxmlformats-officedocument.presentationml.notesSlide+xml"/>
  <Override PartName="/ppt/tags/tag80.xml" ContentType="application/vnd.openxmlformats-officedocument.presentationml.tags+xml"/>
  <Override PartName="/ppt/notesSlides/notesSlide79.xml" ContentType="application/vnd.openxmlformats-officedocument.presentationml.notesSlide+xml"/>
  <Override PartName="/ppt/tags/tag81.xml" ContentType="application/vnd.openxmlformats-officedocument.presentationml.tags+xml"/>
  <Override PartName="/ppt/notesSlides/notesSlide80.xml" ContentType="application/vnd.openxmlformats-officedocument.presentationml.notesSlide+xml"/>
  <Override PartName="/ppt/tags/tag82.xml" ContentType="application/vnd.openxmlformats-officedocument.presentationml.tags+xml"/>
  <Override PartName="/ppt/notesSlides/notesSlide81.xml" ContentType="application/vnd.openxmlformats-officedocument.presentationml.notesSlide+xml"/>
  <Override PartName="/ppt/tags/tag83.xml" ContentType="application/vnd.openxmlformats-officedocument.presentationml.tags+xml"/>
  <Override PartName="/ppt/notesSlides/notesSlide82.xml" ContentType="application/vnd.openxmlformats-officedocument.presentationml.notesSlide+xml"/>
  <Override PartName="/ppt/tags/tag84.xml" ContentType="application/vnd.openxmlformats-officedocument.presentationml.tags+xml"/>
  <Override PartName="/ppt/notesSlides/notesSlide83.xml" ContentType="application/vnd.openxmlformats-officedocument.presentationml.notesSlide+xml"/>
  <Override PartName="/ppt/tags/tag85.xml" ContentType="application/vnd.openxmlformats-officedocument.presentationml.tags+xml"/>
  <Override PartName="/ppt/notesSlides/notesSlide84.xml" ContentType="application/vnd.openxmlformats-officedocument.presentationml.notesSlide+xml"/>
  <Override PartName="/ppt/tags/tag86.xml" ContentType="application/vnd.openxmlformats-officedocument.presentationml.tags+xml"/>
  <Override PartName="/ppt/notesSlides/notesSlide85.xml" ContentType="application/vnd.openxmlformats-officedocument.presentationml.notesSlide+xml"/>
  <Override PartName="/ppt/tags/tag87.xml" ContentType="application/vnd.openxmlformats-officedocument.presentationml.tags+xml"/>
  <Override PartName="/ppt/notesSlides/notesSlide86.xml" ContentType="application/vnd.openxmlformats-officedocument.presentationml.notesSlide+xml"/>
  <Override PartName="/ppt/tags/tag88.xml" ContentType="application/vnd.openxmlformats-officedocument.presentationml.tags+xml"/>
  <Override PartName="/ppt/notesSlides/notesSlide87.xml" ContentType="application/vnd.openxmlformats-officedocument.presentationml.notesSlide+xml"/>
  <Override PartName="/ppt/tags/tag89.xml" ContentType="application/vnd.openxmlformats-officedocument.presentationml.tags+xml"/>
  <Override PartName="/ppt/notesSlides/notesSlide88.xml" ContentType="application/vnd.openxmlformats-officedocument.presentationml.notesSlide+xml"/>
  <Override PartName="/ppt/tags/tag90.xml" ContentType="application/vnd.openxmlformats-officedocument.presentationml.tags+xml"/>
  <Override PartName="/ppt/notesSlides/notesSlide89.xml" ContentType="application/vnd.openxmlformats-officedocument.presentationml.notesSlide+xml"/>
  <Override PartName="/ppt/tags/tag91.xml" ContentType="application/vnd.openxmlformats-officedocument.presentationml.tags+xml"/>
  <Override PartName="/ppt/notesSlides/notesSlide90.xml" ContentType="application/vnd.openxmlformats-officedocument.presentationml.notesSlide+xml"/>
  <Override PartName="/ppt/tags/tag92.xml" ContentType="application/vnd.openxmlformats-officedocument.presentationml.tags+xml"/>
  <Override PartName="/ppt/notesSlides/notesSlide91.xml" ContentType="application/vnd.openxmlformats-officedocument.presentationml.notesSlide+xml"/>
  <Override PartName="/ppt/tags/tag93.xml" ContentType="application/vnd.openxmlformats-officedocument.presentationml.tags+xml"/>
  <Override PartName="/ppt/notesSlides/notesSlide92.xml" ContentType="application/vnd.openxmlformats-officedocument.presentationml.notesSlide+xml"/>
  <Override PartName="/ppt/tags/tag94.xml" ContentType="application/vnd.openxmlformats-officedocument.presentationml.tags+xml"/>
  <Override PartName="/ppt/notesSlides/notesSlide93.xml" ContentType="application/vnd.openxmlformats-officedocument.presentationml.notesSlide+xml"/>
  <Override PartName="/ppt/tags/tag95.xml" ContentType="application/vnd.openxmlformats-officedocument.presentationml.tags+xml"/>
  <Override PartName="/ppt/notesSlides/notesSlide94.xml" ContentType="application/vnd.openxmlformats-officedocument.presentationml.notesSlide+xml"/>
  <Override PartName="/ppt/tags/tag96.xml" ContentType="application/vnd.openxmlformats-officedocument.presentationml.tags+xml"/>
  <Override PartName="/ppt/notesSlides/notesSlide95.xml" ContentType="application/vnd.openxmlformats-officedocument.presentationml.notesSlide+xml"/>
  <Override PartName="/ppt/tags/tag97.xml" ContentType="application/vnd.openxmlformats-officedocument.presentationml.tags+xml"/>
  <Override PartName="/ppt/notesSlides/notesSlide96.xml" ContentType="application/vnd.openxmlformats-officedocument.presentationml.notesSlide+xml"/>
  <Override PartName="/ppt/tags/tag98.xml" ContentType="application/vnd.openxmlformats-officedocument.presentationml.tags+xml"/>
  <Override PartName="/ppt/notesSlides/notesSlide97.xml" ContentType="application/vnd.openxmlformats-officedocument.presentationml.notesSlide+xml"/>
  <Override PartName="/ppt/tags/tag99.xml" ContentType="application/vnd.openxmlformats-officedocument.presentationml.tags+xml"/>
  <Override PartName="/ppt/notesSlides/notesSlide98.xml" ContentType="application/vnd.openxmlformats-officedocument.presentationml.notesSlide+xml"/>
  <Override PartName="/ppt/tags/tag100.xml" ContentType="application/vnd.openxmlformats-officedocument.presentationml.tags+xml"/>
  <Override PartName="/ppt/notesSlides/notesSlide99.xml" ContentType="application/vnd.openxmlformats-officedocument.presentationml.notesSlide+xml"/>
  <Override PartName="/ppt/tags/tag101.xml" ContentType="application/vnd.openxmlformats-officedocument.presentationml.tags+xml"/>
  <Override PartName="/ppt/notesSlides/notesSlide100.xml" ContentType="application/vnd.openxmlformats-officedocument.presentationml.notesSlide+xml"/>
  <Override PartName="/ppt/tags/tag102.xml" ContentType="application/vnd.openxmlformats-officedocument.presentationml.tags+xml"/>
  <Override PartName="/ppt/notesSlides/notesSlide101.xml" ContentType="application/vnd.openxmlformats-officedocument.presentationml.notesSlide+xml"/>
  <Override PartName="/ppt/tags/tag103.xml" ContentType="application/vnd.openxmlformats-officedocument.presentationml.tags+xml"/>
  <Override PartName="/ppt/notesSlides/notesSlide102.xml" ContentType="application/vnd.openxmlformats-officedocument.presentationml.notesSlide+xml"/>
  <Override PartName="/ppt/tags/tag104.xml" ContentType="application/vnd.openxmlformats-officedocument.presentationml.tags+xml"/>
  <Override PartName="/ppt/notesSlides/notesSlide103.xml" ContentType="application/vnd.openxmlformats-officedocument.presentationml.notesSlide+xml"/>
  <Override PartName="/ppt/tags/tag105.xml" ContentType="application/vnd.openxmlformats-officedocument.presentationml.tags+xml"/>
  <Override PartName="/ppt/notesSlides/notesSlide104.xml" ContentType="application/vnd.openxmlformats-officedocument.presentationml.notesSlide+xml"/>
  <Override PartName="/ppt/tags/tag106.xml" ContentType="application/vnd.openxmlformats-officedocument.presentationml.tags+xml"/>
  <Override PartName="/ppt/notesSlides/notesSlide105.xml" ContentType="application/vnd.openxmlformats-officedocument.presentationml.notesSlide+xml"/>
  <Override PartName="/ppt/tags/tag107.xml" ContentType="application/vnd.openxmlformats-officedocument.presentationml.tags+xml"/>
  <Override PartName="/ppt/notesSlides/notesSlide106.xml" ContentType="application/vnd.openxmlformats-officedocument.presentationml.notesSlide+xml"/>
  <Override PartName="/ppt/tags/tag108.xml" ContentType="application/vnd.openxmlformats-officedocument.presentationml.tags+xml"/>
  <Override PartName="/ppt/notesSlides/notesSlide107.xml" ContentType="application/vnd.openxmlformats-officedocument.presentationml.notesSlide+xml"/>
  <Override PartName="/ppt/tags/tag109.xml" ContentType="application/vnd.openxmlformats-officedocument.presentationml.tags+xml"/>
  <Override PartName="/ppt/notesSlides/notesSlide108.xml" ContentType="application/vnd.openxmlformats-officedocument.presentationml.notesSlide+xml"/>
  <Override PartName="/ppt/tags/tag110.xml" ContentType="application/vnd.openxmlformats-officedocument.presentationml.tags+xml"/>
  <Override PartName="/ppt/notesSlides/notesSlide109.xml" ContentType="application/vnd.openxmlformats-officedocument.presentationml.notesSlide+xml"/>
  <Override PartName="/ppt/tags/tag111.xml" ContentType="application/vnd.openxmlformats-officedocument.presentationml.tags+xml"/>
  <Override PartName="/ppt/notesSlides/notesSlide110.xml" ContentType="application/vnd.openxmlformats-officedocument.presentationml.notesSlide+xml"/>
  <Override PartName="/ppt/tags/tag112.xml" ContentType="application/vnd.openxmlformats-officedocument.presentationml.tags+xml"/>
  <Override PartName="/ppt/notesSlides/notesSlide111.xml" ContentType="application/vnd.openxmlformats-officedocument.presentationml.notesSlide+xml"/>
  <Override PartName="/ppt/tags/tag113.xml" ContentType="application/vnd.openxmlformats-officedocument.presentationml.tags+xml"/>
  <Override PartName="/ppt/notesSlides/notesSlide112.xml" ContentType="application/vnd.openxmlformats-officedocument.presentationml.notesSlide+xml"/>
  <Override PartName="/ppt/tags/tag114.xml" ContentType="application/vnd.openxmlformats-officedocument.presentationml.tags+xml"/>
  <Override PartName="/ppt/notesSlides/notesSlide113.xml" ContentType="application/vnd.openxmlformats-officedocument.presentationml.notesSlide+xml"/>
  <Override PartName="/ppt/tags/tag115.xml" ContentType="application/vnd.openxmlformats-officedocument.presentationml.tags+xml"/>
  <Override PartName="/ppt/notesSlides/notesSlide114.xml" ContentType="application/vnd.openxmlformats-officedocument.presentationml.notesSlide+xml"/>
  <Override PartName="/ppt/tags/tag116.xml" ContentType="application/vnd.openxmlformats-officedocument.presentationml.tags+xml"/>
  <Override PartName="/ppt/notesSlides/notesSlide115.xml" ContentType="application/vnd.openxmlformats-officedocument.presentationml.notesSlide+xml"/>
  <Override PartName="/ppt/tags/tag117.xml" ContentType="application/vnd.openxmlformats-officedocument.presentationml.tags+xml"/>
  <Override PartName="/ppt/notesSlides/notesSlide116.xml" ContentType="application/vnd.openxmlformats-officedocument.presentationml.notesSlide+xml"/>
  <Override PartName="/ppt/tags/tag118.xml" ContentType="application/vnd.openxmlformats-officedocument.presentationml.tags+xml"/>
  <Override PartName="/ppt/notesSlides/notesSlide117.xml" ContentType="application/vnd.openxmlformats-officedocument.presentationml.notesSlide+xml"/>
  <Override PartName="/ppt/tags/tag119.xml" ContentType="application/vnd.openxmlformats-officedocument.presentationml.tags+xml"/>
  <Override PartName="/ppt/notesSlides/notesSlide118.xml" ContentType="application/vnd.openxmlformats-officedocument.presentationml.notesSlide+xml"/>
  <Override PartName="/ppt/tags/tag120.xml" ContentType="application/vnd.openxmlformats-officedocument.presentationml.tags+xml"/>
  <Override PartName="/ppt/notesSlides/notesSlide119.xml" ContentType="application/vnd.openxmlformats-officedocument.presentationml.notesSlide+xml"/>
  <Override PartName="/ppt/tags/tag121.xml" ContentType="application/vnd.openxmlformats-officedocument.presentationml.tags+xml"/>
  <Override PartName="/ppt/notesSlides/notesSlide120.xml" ContentType="application/vnd.openxmlformats-officedocument.presentationml.notesSlide+xml"/>
  <Override PartName="/ppt/tags/tag122.xml" ContentType="application/vnd.openxmlformats-officedocument.presentationml.tags+xml"/>
  <Override PartName="/ppt/notesSlides/notesSlide121.xml" ContentType="application/vnd.openxmlformats-officedocument.presentationml.notesSlide+xml"/>
  <Override PartName="/ppt/tags/tag123.xml" ContentType="application/vnd.openxmlformats-officedocument.presentationml.tags+xml"/>
  <Override PartName="/ppt/notesSlides/notesSlide122.xml" ContentType="application/vnd.openxmlformats-officedocument.presentationml.notesSlide+xml"/>
  <Override PartName="/ppt/tags/tag124.xml" ContentType="application/vnd.openxmlformats-officedocument.presentationml.tags+xml"/>
  <Override PartName="/ppt/notesSlides/notesSlide123.xml" ContentType="application/vnd.openxmlformats-officedocument.presentationml.notesSlide+xml"/>
  <Override PartName="/ppt/tags/tag125.xml" ContentType="application/vnd.openxmlformats-officedocument.presentationml.tags+xml"/>
  <Override PartName="/ppt/notesSlides/notesSlide124.xml" ContentType="application/vnd.openxmlformats-officedocument.presentationml.notesSlide+xml"/>
  <Override PartName="/ppt/tags/tag126.xml" ContentType="application/vnd.openxmlformats-officedocument.presentationml.tags+xml"/>
  <Override PartName="/ppt/notesSlides/notesSlide125.xml" ContentType="application/vnd.openxmlformats-officedocument.presentationml.notesSlide+xml"/>
  <Override PartName="/ppt/tags/tag127.xml" ContentType="application/vnd.openxmlformats-officedocument.presentationml.tags+xml"/>
  <Override PartName="/ppt/notesSlides/notesSlide126.xml" ContentType="application/vnd.openxmlformats-officedocument.presentationml.notesSlide+xml"/>
  <Override PartName="/ppt/tags/tag128.xml" ContentType="application/vnd.openxmlformats-officedocument.presentationml.tags+xml"/>
  <Override PartName="/ppt/notesSlides/notesSlide127.xml" ContentType="application/vnd.openxmlformats-officedocument.presentationml.notesSlide+xml"/>
  <Override PartName="/ppt/tags/tag129.xml" ContentType="application/vnd.openxmlformats-officedocument.presentationml.tags+xml"/>
  <Override PartName="/ppt/notesSlides/notesSlide128.xml" ContentType="application/vnd.openxmlformats-officedocument.presentationml.notesSlide+xml"/>
  <Override PartName="/ppt/tags/tag130.xml" ContentType="application/vnd.openxmlformats-officedocument.presentationml.tags+xml"/>
  <Override PartName="/ppt/notesSlides/notesSlide129.xml" ContentType="application/vnd.openxmlformats-officedocument.presentationml.notesSlide+xml"/>
  <Override PartName="/ppt/tags/tag131.xml" ContentType="application/vnd.openxmlformats-officedocument.presentationml.tags+xml"/>
  <Override PartName="/ppt/notesSlides/notesSlide130.xml" ContentType="application/vnd.openxmlformats-officedocument.presentationml.notesSlide+xml"/>
  <Override PartName="/ppt/tags/tag132.xml" ContentType="application/vnd.openxmlformats-officedocument.presentationml.tags+xml"/>
  <Override PartName="/ppt/notesSlides/notesSlide131.xml" ContentType="application/vnd.openxmlformats-officedocument.presentationml.notesSlide+xml"/>
  <Override PartName="/ppt/tags/tag133.xml" ContentType="application/vnd.openxmlformats-officedocument.presentationml.tags+xml"/>
  <Override PartName="/ppt/notesSlides/notesSlide132.xml" ContentType="application/vnd.openxmlformats-officedocument.presentationml.notesSlide+xml"/>
  <Override PartName="/ppt/tags/tag134.xml" ContentType="application/vnd.openxmlformats-officedocument.presentationml.tags+xml"/>
  <Override PartName="/ppt/notesSlides/notesSlide133.xml" ContentType="application/vnd.openxmlformats-officedocument.presentationml.notesSlide+xml"/>
  <Override PartName="/ppt/tags/tag135.xml" ContentType="application/vnd.openxmlformats-officedocument.presentationml.tags+xml"/>
  <Override PartName="/ppt/notesSlides/notesSlide134.xml" ContentType="application/vnd.openxmlformats-officedocument.presentationml.notesSlide+xml"/>
  <Override PartName="/ppt/tags/tag136.xml" ContentType="application/vnd.openxmlformats-officedocument.presentationml.tags+xml"/>
  <Override PartName="/ppt/notesSlides/notesSlide135.xml" ContentType="application/vnd.openxmlformats-officedocument.presentationml.notesSlide+xml"/>
  <Override PartName="/ppt/tags/tag137.xml" ContentType="application/vnd.openxmlformats-officedocument.presentationml.tags+xml"/>
  <Override PartName="/ppt/notesSlides/notesSlide136.xml" ContentType="application/vnd.openxmlformats-officedocument.presentationml.notesSlide+xml"/>
  <Override PartName="/ppt/tags/tag138.xml" ContentType="application/vnd.openxmlformats-officedocument.presentationml.tags+xml"/>
  <Override PartName="/ppt/notesSlides/notesSlide137.xml" ContentType="application/vnd.openxmlformats-officedocument.presentationml.notesSlide+xml"/>
  <Override PartName="/ppt/tags/tag139.xml" ContentType="application/vnd.openxmlformats-officedocument.presentationml.tags+xml"/>
  <Override PartName="/ppt/notesSlides/notesSlide138.xml" ContentType="application/vnd.openxmlformats-officedocument.presentationml.notesSlide+xml"/>
  <Override PartName="/ppt/tags/tag140.xml" ContentType="application/vnd.openxmlformats-officedocument.presentationml.tags+xml"/>
  <Override PartName="/ppt/notesSlides/notesSlide139.xml" ContentType="application/vnd.openxmlformats-officedocument.presentationml.notesSlide+xml"/>
  <Override PartName="/ppt/tags/tag141.xml" ContentType="application/vnd.openxmlformats-officedocument.presentationml.tags+xml"/>
  <Override PartName="/ppt/notesSlides/notesSlide140.xml" ContentType="application/vnd.openxmlformats-officedocument.presentationml.notesSlide+xml"/>
  <Override PartName="/ppt/tags/tag142.xml" ContentType="application/vnd.openxmlformats-officedocument.presentationml.tags+xml"/>
  <Override PartName="/ppt/notesSlides/notesSlide141.xml" ContentType="application/vnd.openxmlformats-officedocument.presentationml.notesSlide+xml"/>
  <Override PartName="/ppt/tags/tag143.xml" ContentType="application/vnd.openxmlformats-officedocument.presentationml.tags+xml"/>
  <Override PartName="/ppt/notesSlides/notesSlide142.xml" ContentType="application/vnd.openxmlformats-officedocument.presentationml.notesSlide+xml"/>
  <Override PartName="/ppt/tags/tag144.xml" ContentType="application/vnd.openxmlformats-officedocument.presentationml.tags+xml"/>
  <Override PartName="/ppt/notesSlides/notesSlide143.xml" ContentType="application/vnd.openxmlformats-officedocument.presentationml.notesSlide+xml"/>
  <Override PartName="/ppt/tags/tag145.xml" ContentType="application/vnd.openxmlformats-officedocument.presentationml.tags+xml"/>
  <Override PartName="/ppt/notesSlides/notesSlide144.xml" ContentType="application/vnd.openxmlformats-officedocument.presentationml.notesSlide+xml"/>
  <Override PartName="/ppt/tags/tag146.xml" ContentType="application/vnd.openxmlformats-officedocument.presentationml.tags+xml"/>
  <Override PartName="/ppt/notesSlides/notesSlide145.xml" ContentType="application/vnd.openxmlformats-officedocument.presentationml.notesSlide+xml"/>
  <Override PartName="/ppt/tags/tag147.xml" ContentType="application/vnd.openxmlformats-officedocument.presentationml.tags+xml"/>
  <Override PartName="/ppt/notesSlides/notesSlide146.xml" ContentType="application/vnd.openxmlformats-officedocument.presentationml.notesSlide+xml"/>
  <Override PartName="/ppt/tags/tag148.xml" ContentType="application/vnd.openxmlformats-officedocument.presentationml.tags+xml"/>
  <Override PartName="/ppt/notesSlides/notesSlide147.xml" ContentType="application/vnd.openxmlformats-officedocument.presentationml.notesSlide+xml"/>
  <Override PartName="/ppt/tags/tag149.xml" ContentType="application/vnd.openxmlformats-officedocument.presentationml.tags+xml"/>
  <Override PartName="/ppt/notesSlides/notesSlide148.xml" ContentType="application/vnd.openxmlformats-officedocument.presentationml.notesSlide+xml"/>
  <Override PartName="/ppt/tags/tag150.xml" ContentType="application/vnd.openxmlformats-officedocument.presentationml.tags+xml"/>
  <Override PartName="/ppt/notesSlides/notesSlide149.xml" ContentType="application/vnd.openxmlformats-officedocument.presentationml.notesSlide+xml"/>
  <Override PartName="/ppt/tags/tag151.xml" ContentType="application/vnd.openxmlformats-officedocument.presentationml.tags+xml"/>
  <Override PartName="/ppt/notesSlides/notesSlide150.xml" ContentType="application/vnd.openxmlformats-officedocument.presentationml.notesSlide+xml"/>
  <Override PartName="/ppt/tags/tag152.xml" ContentType="application/vnd.openxmlformats-officedocument.presentationml.tags+xml"/>
  <Override PartName="/ppt/notesSlides/notesSlide151.xml" ContentType="application/vnd.openxmlformats-officedocument.presentationml.notesSlide+xml"/>
  <Override PartName="/ppt/tags/tag153.xml" ContentType="application/vnd.openxmlformats-officedocument.presentationml.tags+xml"/>
  <Override PartName="/ppt/notesSlides/notesSlide152.xml" ContentType="application/vnd.openxmlformats-officedocument.presentationml.notesSlide+xml"/>
  <Override PartName="/ppt/tags/tag154.xml" ContentType="application/vnd.openxmlformats-officedocument.presentationml.tags+xml"/>
  <Override PartName="/ppt/notesSlides/notesSlide153.xml" ContentType="application/vnd.openxmlformats-officedocument.presentationml.notesSlide+xml"/>
  <Override PartName="/ppt/tags/tag155.xml" ContentType="application/vnd.openxmlformats-officedocument.presentationml.tags+xml"/>
  <Override PartName="/ppt/notesSlides/notesSlide154.xml" ContentType="application/vnd.openxmlformats-officedocument.presentationml.notesSlide+xml"/>
  <Override PartName="/ppt/tags/tag156.xml" ContentType="application/vnd.openxmlformats-officedocument.presentationml.tags+xml"/>
  <Override PartName="/ppt/notesSlides/notesSlide155.xml" ContentType="application/vnd.openxmlformats-officedocument.presentationml.notesSlide+xml"/>
  <Override PartName="/ppt/tags/tag157.xml" ContentType="application/vnd.openxmlformats-officedocument.presentationml.tags+xml"/>
  <Override PartName="/ppt/notesSlides/notesSlide156.xml" ContentType="application/vnd.openxmlformats-officedocument.presentationml.notesSlide+xml"/>
  <Override PartName="/ppt/tags/tag158.xml" ContentType="application/vnd.openxmlformats-officedocument.presentationml.tags+xml"/>
  <Override PartName="/ppt/notesSlides/notesSlide157.xml" ContentType="application/vnd.openxmlformats-officedocument.presentationml.notesSlide+xml"/>
  <Override PartName="/ppt/tags/tag159.xml" ContentType="application/vnd.openxmlformats-officedocument.presentationml.tags+xml"/>
  <Override PartName="/ppt/notesSlides/notesSlide158.xml" ContentType="application/vnd.openxmlformats-officedocument.presentationml.notesSlide+xml"/>
  <Override PartName="/ppt/tags/tag160.xml" ContentType="application/vnd.openxmlformats-officedocument.presentationml.tags+xml"/>
  <Override PartName="/ppt/notesSlides/notesSlide159.xml" ContentType="application/vnd.openxmlformats-officedocument.presentationml.notesSlide+xml"/>
  <Override PartName="/ppt/tags/tag161.xml" ContentType="application/vnd.openxmlformats-officedocument.presentationml.tags+xml"/>
  <Override PartName="/ppt/notesSlides/notesSlide160.xml" ContentType="application/vnd.openxmlformats-officedocument.presentationml.notesSlide+xml"/>
  <Override PartName="/ppt/tags/tag162.xml" ContentType="application/vnd.openxmlformats-officedocument.presentationml.tags+xml"/>
  <Override PartName="/ppt/notesSlides/notesSlide161.xml" ContentType="application/vnd.openxmlformats-officedocument.presentationml.notesSlide+xml"/>
  <Override PartName="/ppt/tags/tag163.xml" ContentType="application/vnd.openxmlformats-officedocument.presentationml.tags+xml"/>
  <Override PartName="/ppt/notesSlides/notesSlide162.xml" ContentType="application/vnd.openxmlformats-officedocument.presentationml.notesSlide+xml"/>
  <Override PartName="/ppt/tags/tag164.xml" ContentType="application/vnd.openxmlformats-officedocument.presentationml.tags+xml"/>
  <Override PartName="/ppt/notesSlides/notesSlide163.xml" ContentType="application/vnd.openxmlformats-officedocument.presentationml.notesSlide+xml"/>
  <Override PartName="/ppt/tags/tag165.xml" ContentType="application/vnd.openxmlformats-officedocument.presentationml.tags+xml"/>
  <Override PartName="/ppt/notesSlides/notesSlide164.xml" ContentType="application/vnd.openxmlformats-officedocument.presentationml.notesSlide+xml"/>
  <Override PartName="/ppt/tags/tag166.xml" ContentType="application/vnd.openxmlformats-officedocument.presentationml.tags+xml"/>
  <Override PartName="/ppt/notesSlides/notesSlide165.xml" ContentType="application/vnd.openxmlformats-officedocument.presentationml.notesSlide+xml"/>
  <Override PartName="/ppt/tags/tag167.xml" ContentType="application/vnd.openxmlformats-officedocument.presentationml.tags+xml"/>
  <Override PartName="/ppt/notesSlides/notesSlide166.xml" ContentType="application/vnd.openxmlformats-officedocument.presentationml.notesSlide+xml"/>
  <Override PartName="/ppt/tags/tag168.xml" ContentType="application/vnd.openxmlformats-officedocument.presentationml.tags+xml"/>
  <Override PartName="/ppt/notesSlides/notesSlide167.xml" ContentType="application/vnd.openxmlformats-officedocument.presentationml.notesSlide+xml"/>
  <Override PartName="/ppt/tags/tag169.xml" ContentType="application/vnd.openxmlformats-officedocument.presentationml.tags+xml"/>
  <Override PartName="/ppt/notesSlides/notesSlide168.xml" ContentType="application/vnd.openxmlformats-officedocument.presentationml.notesSlide+xml"/>
  <Override PartName="/ppt/tags/tag170.xml" ContentType="application/vnd.openxmlformats-officedocument.presentationml.tags+xml"/>
  <Override PartName="/ppt/notesSlides/notesSlide169.xml" ContentType="application/vnd.openxmlformats-officedocument.presentationml.notesSlide+xml"/>
  <Override PartName="/ppt/tags/tag171.xml" ContentType="application/vnd.openxmlformats-officedocument.presentationml.tags+xml"/>
  <Override PartName="/ppt/notesSlides/notesSlide170.xml" ContentType="application/vnd.openxmlformats-officedocument.presentationml.notesSlide+xml"/>
  <Override PartName="/ppt/tags/tag172.xml" ContentType="application/vnd.openxmlformats-officedocument.presentationml.tags+xml"/>
  <Override PartName="/ppt/notesSlides/notesSlide171.xml" ContentType="application/vnd.openxmlformats-officedocument.presentationml.notesSlide+xml"/>
  <Override PartName="/ppt/tags/tag173.xml" ContentType="application/vnd.openxmlformats-officedocument.presentationml.tags+xml"/>
  <Override PartName="/ppt/notesSlides/notesSlide172.xml" ContentType="application/vnd.openxmlformats-officedocument.presentationml.notesSlide+xml"/>
  <Override PartName="/ppt/tags/tag174.xml" ContentType="application/vnd.openxmlformats-officedocument.presentationml.tags+xml"/>
  <Override PartName="/ppt/notesSlides/notesSlide173.xml" ContentType="application/vnd.openxmlformats-officedocument.presentationml.notesSlide+xml"/>
  <Override PartName="/ppt/tags/tag175.xml" ContentType="application/vnd.openxmlformats-officedocument.presentationml.tags+xml"/>
  <Override PartName="/ppt/notesSlides/notesSlide174.xml" ContentType="application/vnd.openxmlformats-officedocument.presentationml.notesSlide+xml"/>
  <Override PartName="/ppt/tags/tag176.xml" ContentType="application/vnd.openxmlformats-officedocument.presentationml.tags+xml"/>
  <Override PartName="/ppt/notesSlides/notesSlide175.xml" ContentType="application/vnd.openxmlformats-officedocument.presentationml.notesSlide+xml"/>
  <Override PartName="/ppt/tags/tag177.xml" ContentType="application/vnd.openxmlformats-officedocument.presentationml.tags+xml"/>
  <Override PartName="/ppt/notesSlides/notesSlide176.xml" ContentType="application/vnd.openxmlformats-officedocument.presentationml.notesSlide+xml"/>
  <Override PartName="/ppt/tags/tag178.xml" ContentType="application/vnd.openxmlformats-officedocument.presentationml.tags+xml"/>
  <Override PartName="/ppt/notesSlides/notesSlide177.xml" ContentType="application/vnd.openxmlformats-officedocument.presentationml.notesSlide+xml"/>
  <Override PartName="/ppt/tags/tag179.xml" ContentType="application/vnd.openxmlformats-officedocument.presentationml.tags+xml"/>
  <Override PartName="/ppt/notesSlides/notesSlide178.xml" ContentType="application/vnd.openxmlformats-officedocument.presentationml.notesSlide+xml"/>
  <Override PartName="/ppt/tags/tag180.xml" ContentType="application/vnd.openxmlformats-officedocument.presentationml.tags+xml"/>
  <Override PartName="/ppt/notesSlides/notesSlide179.xml" ContentType="application/vnd.openxmlformats-officedocument.presentationml.notesSlide+xml"/>
  <Override PartName="/ppt/tags/tag181.xml" ContentType="application/vnd.openxmlformats-officedocument.presentationml.tags+xml"/>
  <Override PartName="/ppt/notesSlides/notesSlide180.xml" ContentType="application/vnd.openxmlformats-officedocument.presentationml.notesSlide+xml"/>
  <Override PartName="/ppt/tags/tag182.xml" ContentType="application/vnd.openxmlformats-officedocument.presentationml.tags+xml"/>
  <Override PartName="/ppt/notesSlides/notesSlide181.xml" ContentType="application/vnd.openxmlformats-officedocument.presentationml.notesSlide+xml"/>
  <Override PartName="/ppt/tags/tag183.xml" ContentType="application/vnd.openxmlformats-officedocument.presentationml.tags+xml"/>
  <Override PartName="/ppt/notesSlides/notesSlide182.xml" ContentType="application/vnd.openxmlformats-officedocument.presentationml.notesSlide+xml"/>
  <Override PartName="/ppt/tags/tag184.xml" ContentType="application/vnd.openxmlformats-officedocument.presentationml.tags+xml"/>
  <Override PartName="/ppt/notesSlides/notesSlide183.xml" ContentType="application/vnd.openxmlformats-officedocument.presentationml.notesSlide+xml"/>
  <Override PartName="/ppt/tags/tag185.xml" ContentType="application/vnd.openxmlformats-officedocument.presentationml.tags+xml"/>
  <Override PartName="/ppt/notesSlides/notesSlide184.xml" ContentType="application/vnd.openxmlformats-officedocument.presentationml.notesSlide+xml"/>
  <Override PartName="/ppt/tags/tag186.xml" ContentType="application/vnd.openxmlformats-officedocument.presentationml.tags+xml"/>
  <Override PartName="/ppt/notesSlides/notesSlide185.xml" ContentType="application/vnd.openxmlformats-officedocument.presentationml.notesSlide+xml"/>
  <Override PartName="/ppt/tags/tag187.xml" ContentType="application/vnd.openxmlformats-officedocument.presentationml.tags+xml"/>
  <Override PartName="/ppt/notesSlides/notesSlide186.xml" ContentType="application/vnd.openxmlformats-officedocument.presentationml.notesSlide+xml"/>
  <Override PartName="/ppt/tags/tag188.xml" ContentType="application/vnd.openxmlformats-officedocument.presentationml.tags+xml"/>
  <Override PartName="/ppt/notesSlides/notesSlide187.xml" ContentType="application/vnd.openxmlformats-officedocument.presentationml.notesSlide+xml"/>
  <Override PartName="/ppt/tags/tag189.xml" ContentType="application/vnd.openxmlformats-officedocument.presentationml.tags+xml"/>
  <Override PartName="/ppt/notesSlides/notesSlide188.xml" ContentType="application/vnd.openxmlformats-officedocument.presentationml.notesSlide+xml"/>
  <Override PartName="/ppt/tags/tag190.xml" ContentType="application/vnd.openxmlformats-officedocument.presentationml.tags+xml"/>
  <Override PartName="/ppt/notesSlides/notesSlide189.xml" ContentType="application/vnd.openxmlformats-officedocument.presentationml.notesSlide+xml"/>
  <Override PartName="/ppt/tags/tag191.xml" ContentType="application/vnd.openxmlformats-officedocument.presentationml.tags+xml"/>
  <Override PartName="/ppt/notesSlides/notesSlide190.xml" ContentType="application/vnd.openxmlformats-officedocument.presentationml.notesSlide+xml"/>
  <Override PartName="/ppt/tags/tag192.xml" ContentType="application/vnd.openxmlformats-officedocument.presentationml.tags+xml"/>
  <Override PartName="/ppt/notesSlides/notesSlide191.xml" ContentType="application/vnd.openxmlformats-officedocument.presentationml.notesSlide+xml"/>
  <Override PartName="/ppt/tags/tag193.xml" ContentType="application/vnd.openxmlformats-officedocument.presentationml.tags+xml"/>
  <Override PartName="/ppt/notesSlides/notesSlide192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93.xml" ContentType="application/vnd.openxmlformats-officedocument.presentationml.notesSlide+xml"/>
  <Override PartName="/ppt/tags/tag196.xml" ContentType="application/vnd.openxmlformats-officedocument.presentationml.tags+xml"/>
  <Override PartName="/ppt/notesSlides/notesSlide194.xml" ContentType="application/vnd.openxmlformats-officedocument.presentationml.notesSlide+xml"/>
  <Override PartName="/ppt/tags/tag197.xml" ContentType="application/vnd.openxmlformats-officedocument.presentationml.tags+xml"/>
  <Override PartName="/ppt/notesSlides/notesSlide195.xml" ContentType="application/vnd.openxmlformats-officedocument.presentationml.notesSlide+xml"/>
  <Override PartName="/ppt/tags/tag198.xml" ContentType="application/vnd.openxmlformats-officedocument.presentationml.tags+xml"/>
  <Override PartName="/ppt/notesSlides/notesSlide196.xml" ContentType="application/vnd.openxmlformats-officedocument.presentationml.notesSlide+xml"/>
  <Override PartName="/ppt/tags/tag199.xml" ContentType="application/vnd.openxmlformats-officedocument.presentationml.tags+xml"/>
  <Override PartName="/ppt/notesSlides/notesSlide197.xml" ContentType="application/vnd.openxmlformats-officedocument.presentationml.notesSlide+xml"/>
  <Override PartName="/ppt/tags/tag200.xml" ContentType="application/vnd.openxmlformats-officedocument.presentationml.tags+xml"/>
  <Override PartName="/ppt/notesSlides/notesSlide198.xml" ContentType="application/vnd.openxmlformats-officedocument.presentationml.notesSlide+xml"/>
  <Override PartName="/ppt/tags/tag201.xml" ContentType="application/vnd.openxmlformats-officedocument.presentationml.tags+xml"/>
  <Override PartName="/ppt/notesSlides/notesSlide199.xml" ContentType="application/vnd.openxmlformats-officedocument.presentationml.notesSlide+xml"/>
  <Override PartName="/ppt/tags/tag202.xml" ContentType="application/vnd.openxmlformats-officedocument.presentationml.tags+xml"/>
  <Override PartName="/ppt/notesSlides/notesSlide200.xml" ContentType="application/vnd.openxmlformats-officedocument.presentationml.notesSlide+xml"/>
  <Override PartName="/ppt/tags/tag203.xml" ContentType="application/vnd.openxmlformats-officedocument.presentationml.tags+xml"/>
  <Override PartName="/ppt/notesSlides/notesSlide201.xml" ContentType="application/vnd.openxmlformats-officedocument.presentationml.notesSlide+xml"/>
  <Override PartName="/ppt/tags/tag204.xml" ContentType="application/vnd.openxmlformats-officedocument.presentationml.tags+xml"/>
  <Override PartName="/ppt/notesSlides/notesSlide202.xml" ContentType="application/vnd.openxmlformats-officedocument.presentationml.notesSlide+xml"/>
  <Override PartName="/ppt/tags/tag205.xml" ContentType="application/vnd.openxmlformats-officedocument.presentationml.tags+xml"/>
  <Override PartName="/ppt/notesSlides/notesSlide203.xml" ContentType="application/vnd.openxmlformats-officedocument.presentationml.notesSlide+xml"/>
  <Override PartName="/ppt/tags/tag206.xml" ContentType="application/vnd.openxmlformats-officedocument.presentationml.tags+xml"/>
  <Override PartName="/ppt/notesSlides/notesSlide204.xml" ContentType="application/vnd.openxmlformats-officedocument.presentationml.notesSlide+xml"/>
  <Override PartName="/ppt/tags/tag207.xml" ContentType="application/vnd.openxmlformats-officedocument.presentationml.tags+xml"/>
  <Override PartName="/ppt/notesSlides/notesSlide205.xml" ContentType="application/vnd.openxmlformats-officedocument.presentationml.notesSlide+xml"/>
  <Override PartName="/ppt/tags/tag208.xml" ContentType="application/vnd.openxmlformats-officedocument.presentationml.tags+xml"/>
  <Override PartName="/ppt/notesSlides/notesSlide206.xml" ContentType="application/vnd.openxmlformats-officedocument.presentationml.notesSlide+xml"/>
  <Override PartName="/ppt/tags/tag209.xml" ContentType="application/vnd.openxmlformats-officedocument.presentationml.tags+xml"/>
  <Override PartName="/ppt/notesSlides/notesSlide207.xml" ContentType="application/vnd.openxmlformats-officedocument.presentationml.notesSlide+xml"/>
  <Override PartName="/ppt/tags/tag210.xml" ContentType="application/vnd.openxmlformats-officedocument.presentationml.tags+xml"/>
  <Override PartName="/ppt/notesSlides/notesSlide208.xml" ContentType="application/vnd.openxmlformats-officedocument.presentationml.notesSlide+xml"/>
  <Override PartName="/ppt/tags/tag211.xml" ContentType="application/vnd.openxmlformats-officedocument.presentationml.tags+xml"/>
  <Override PartName="/ppt/notesSlides/notesSlide209.xml" ContentType="application/vnd.openxmlformats-officedocument.presentationml.notesSlide+xml"/>
  <Override PartName="/ppt/tags/tag212.xml" ContentType="application/vnd.openxmlformats-officedocument.presentationml.tags+xml"/>
  <Override PartName="/ppt/notesSlides/notesSlide210.xml" ContentType="application/vnd.openxmlformats-officedocument.presentationml.notesSlide+xml"/>
  <Override PartName="/ppt/tags/tag213.xml" ContentType="application/vnd.openxmlformats-officedocument.presentationml.tags+xml"/>
  <Override PartName="/ppt/notesSlides/notesSlide211.xml" ContentType="application/vnd.openxmlformats-officedocument.presentationml.notesSlide+xml"/>
  <Override PartName="/ppt/tags/tag214.xml" ContentType="application/vnd.openxmlformats-officedocument.presentationml.tags+xml"/>
  <Override PartName="/ppt/notesSlides/notesSlide212.xml" ContentType="application/vnd.openxmlformats-officedocument.presentationml.notesSlide+xml"/>
  <Override PartName="/ppt/tags/tag215.xml" ContentType="application/vnd.openxmlformats-officedocument.presentationml.tags+xml"/>
  <Override PartName="/ppt/notesSlides/notesSlide213.xml" ContentType="application/vnd.openxmlformats-officedocument.presentationml.notesSlide+xml"/>
  <Override PartName="/ppt/tags/tag216.xml" ContentType="application/vnd.openxmlformats-officedocument.presentationml.tags+xml"/>
  <Override PartName="/ppt/notesSlides/notesSlide214.xml" ContentType="application/vnd.openxmlformats-officedocument.presentationml.notesSlide+xml"/>
  <Override PartName="/ppt/tags/tag217.xml" ContentType="application/vnd.openxmlformats-officedocument.presentationml.tags+xml"/>
  <Override PartName="/ppt/notesSlides/notesSlide215.xml" ContentType="application/vnd.openxmlformats-officedocument.presentationml.notesSlide+xml"/>
  <Override PartName="/ppt/tags/tag218.xml" ContentType="application/vnd.openxmlformats-officedocument.presentationml.tags+xml"/>
  <Override PartName="/ppt/notesSlides/notesSlide216.xml" ContentType="application/vnd.openxmlformats-officedocument.presentationml.notesSlide+xml"/>
  <Override PartName="/ppt/tags/tag219.xml" ContentType="application/vnd.openxmlformats-officedocument.presentationml.tags+xml"/>
  <Override PartName="/ppt/notesSlides/notesSlide217.xml" ContentType="application/vnd.openxmlformats-officedocument.presentationml.notesSlide+xml"/>
  <Override PartName="/ppt/tags/tag220.xml" ContentType="application/vnd.openxmlformats-officedocument.presentationml.tags+xml"/>
  <Override PartName="/ppt/notesSlides/notesSlide218.xml" ContentType="application/vnd.openxmlformats-officedocument.presentationml.notesSlide+xml"/>
  <Override PartName="/ppt/tags/tag221.xml" ContentType="application/vnd.openxmlformats-officedocument.presentationml.tags+xml"/>
  <Override PartName="/ppt/notesSlides/notesSlide219.xml" ContentType="application/vnd.openxmlformats-officedocument.presentationml.notesSlide+xml"/>
  <Override PartName="/ppt/tags/tag222.xml" ContentType="application/vnd.openxmlformats-officedocument.presentationml.tags+xml"/>
  <Override PartName="/ppt/notesSlides/notesSlide220.xml" ContentType="application/vnd.openxmlformats-officedocument.presentationml.notesSlide+xml"/>
  <Override PartName="/ppt/tags/tag223.xml" ContentType="application/vnd.openxmlformats-officedocument.presentationml.tags+xml"/>
  <Override PartName="/ppt/notesSlides/notesSlide221.xml" ContentType="application/vnd.openxmlformats-officedocument.presentationml.notesSlide+xml"/>
  <Override PartName="/ppt/tags/tag224.xml" ContentType="application/vnd.openxmlformats-officedocument.presentationml.tags+xml"/>
  <Override PartName="/ppt/notesSlides/notesSlide222.xml" ContentType="application/vnd.openxmlformats-officedocument.presentationml.notesSlide+xml"/>
  <Override PartName="/ppt/tags/tag225.xml" ContentType="application/vnd.openxmlformats-officedocument.presentationml.tags+xml"/>
  <Override PartName="/ppt/notesSlides/notesSlide223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224.xml" ContentType="application/vnd.openxmlformats-officedocument.presentationml.notesSlide+xml"/>
  <Override PartName="/ppt/tags/tag228.xml" ContentType="application/vnd.openxmlformats-officedocument.presentationml.tags+xml"/>
  <Override PartName="/ppt/notesSlides/notesSlide225.xml" ContentType="application/vnd.openxmlformats-officedocument.presentationml.notesSlide+xml"/>
  <Override PartName="/ppt/tags/tag229.xml" ContentType="application/vnd.openxmlformats-officedocument.presentationml.tags+xml"/>
  <Override PartName="/ppt/notesSlides/notesSlide226.xml" ContentType="application/vnd.openxmlformats-officedocument.presentationml.notesSlide+xml"/>
  <Override PartName="/ppt/tags/tag230.xml" ContentType="application/vnd.openxmlformats-officedocument.presentationml.tags+xml"/>
  <Override PartName="/ppt/notesSlides/notesSlide227.xml" ContentType="application/vnd.openxmlformats-officedocument.presentationml.notesSlide+xml"/>
  <Override PartName="/ppt/tags/tag231.xml" ContentType="application/vnd.openxmlformats-officedocument.presentationml.tags+xml"/>
  <Override PartName="/ppt/notesSlides/notesSlide228.xml" ContentType="application/vnd.openxmlformats-officedocument.presentationml.notesSlide+xml"/>
  <Override PartName="/ppt/tags/tag232.xml" ContentType="application/vnd.openxmlformats-officedocument.presentationml.tags+xml"/>
  <Override PartName="/ppt/notesSlides/notesSlide229.xml" ContentType="application/vnd.openxmlformats-officedocument.presentationml.notesSlide+xml"/>
  <Override PartName="/ppt/tags/tag233.xml" ContentType="application/vnd.openxmlformats-officedocument.presentationml.tags+xml"/>
  <Override PartName="/ppt/notesSlides/notesSlide230.xml" ContentType="application/vnd.openxmlformats-officedocument.presentationml.notesSlide+xml"/>
  <Override PartName="/ppt/tags/tag234.xml" ContentType="application/vnd.openxmlformats-officedocument.presentationml.tags+xml"/>
  <Override PartName="/ppt/notesSlides/notesSlide231.xml" ContentType="application/vnd.openxmlformats-officedocument.presentationml.notesSlide+xml"/>
  <Override PartName="/ppt/tags/tag235.xml" ContentType="application/vnd.openxmlformats-officedocument.presentationml.tags+xml"/>
  <Override PartName="/ppt/notesSlides/notesSlide232.xml" ContentType="application/vnd.openxmlformats-officedocument.presentationml.notesSlide+xml"/>
  <Override PartName="/ppt/tags/tag236.xml" ContentType="application/vnd.openxmlformats-officedocument.presentationml.tags+xml"/>
  <Override PartName="/ppt/notesSlides/notesSlide233.xml" ContentType="application/vnd.openxmlformats-officedocument.presentationml.notesSlide+xml"/>
  <Override PartName="/ppt/tags/tag237.xml" ContentType="application/vnd.openxmlformats-officedocument.presentationml.tags+xml"/>
  <Override PartName="/ppt/notesSlides/notesSlide234.xml" ContentType="application/vnd.openxmlformats-officedocument.presentationml.notesSlide+xml"/>
  <Override PartName="/ppt/tags/tag238.xml" ContentType="application/vnd.openxmlformats-officedocument.presentationml.tags+xml"/>
  <Override PartName="/ppt/notesSlides/notesSlide235.xml" ContentType="application/vnd.openxmlformats-officedocument.presentationml.notesSlide+xml"/>
  <Override PartName="/ppt/tags/tag239.xml" ContentType="application/vnd.openxmlformats-officedocument.presentationml.tags+xml"/>
  <Override PartName="/ppt/notesSlides/notesSlide236.xml" ContentType="application/vnd.openxmlformats-officedocument.presentationml.notesSlide+xml"/>
  <Override PartName="/ppt/tags/tag240.xml" ContentType="application/vnd.openxmlformats-officedocument.presentationml.tags+xml"/>
  <Override PartName="/ppt/notesSlides/notesSlide237.xml" ContentType="application/vnd.openxmlformats-officedocument.presentationml.notesSlide+xml"/>
  <Override PartName="/ppt/tags/tag241.xml" ContentType="application/vnd.openxmlformats-officedocument.presentationml.tags+xml"/>
  <Override PartName="/ppt/notesSlides/notesSlide238.xml" ContentType="application/vnd.openxmlformats-officedocument.presentationml.notesSlide+xml"/>
  <Override PartName="/ppt/tags/tag242.xml" ContentType="application/vnd.openxmlformats-officedocument.presentationml.tags+xml"/>
  <Override PartName="/ppt/notesSlides/notesSlide239.xml" ContentType="application/vnd.openxmlformats-officedocument.presentationml.notesSlide+xml"/>
  <Override PartName="/ppt/tags/tag243.xml" ContentType="application/vnd.openxmlformats-officedocument.presentationml.tags+xml"/>
  <Override PartName="/ppt/notesSlides/notesSlide240.xml" ContentType="application/vnd.openxmlformats-officedocument.presentationml.notesSlide+xml"/>
  <Override PartName="/ppt/tags/tag244.xml" ContentType="application/vnd.openxmlformats-officedocument.presentationml.tags+xml"/>
  <Override PartName="/ppt/notesSlides/notesSlide241.xml" ContentType="application/vnd.openxmlformats-officedocument.presentationml.notesSlide+xml"/>
  <Override PartName="/ppt/tags/tag245.xml" ContentType="application/vnd.openxmlformats-officedocument.presentationml.tags+xml"/>
  <Override PartName="/ppt/notesSlides/notesSlide242.xml" ContentType="application/vnd.openxmlformats-officedocument.presentationml.notesSlide+xml"/>
  <Override PartName="/ppt/tags/tag246.xml" ContentType="application/vnd.openxmlformats-officedocument.presentationml.tags+xml"/>
  <Override PartName="/ppt/notesSlides/notesSlide243.xml" ContentType="application/vnd.openxmlformats-officedocument.presentationml.notesSlide+xml"/>
  <Override PartName="/ppt/tags/tag247.xml" ContentType="application/vnd.openxmlformats-officedocument.presentationml.tags+xml"/>
  <Override PartName="/ppt/notesSlides/notesSlide244.xml" ContentType="application/vnd.openxmlformats-officedocument.presentationml.notesSlide+xml"/>
  <Override PartName="/ppt/tags/tag248.xml" ContentType="application/vnd.openxmlformats-officedocument.presentationml.tags+xml"/>
  <Override PartName="/ppt/notesSlides/notesSlide245.xml" ContentType="application/vnd.openxmlformats-officedocument.presentationml.notesSlide+xml"/>
  <Override PartName="/ppt/tags/tag249.xml" ContentType="application/vnd.openxmlformats-officedocument.presentationml.tags+xml"/>
  <Override PartName="/ppt/notesSlides/notesSlide246.xml" ContentType="application/vnd.openxmlformats-officedocument.presentationml.notesSlide+xml"/>
  <Override PartName="/ppt/tags/tag250.xml" ContentType="application/vnd.openxmlformats-officedocument.presentationml.tags+xml"/>
  <Override PartName="/ppt/notesSlides/notesSlide247.xml" ContentType="application/vnd.openxmlformats-officedocument.presentationml.notesSlide+xml"/>
  <Override PartName="/ppt/tags/tag251.xml" ContentType="application/vnd.openxmlformats-officedocument.presentationml.tags+xml"/>
  <Override PartName="/ppt/notesSlides/notesSlide248.xml" ContentType="application/vnd.openxmlformats-officedocument.presentationml.notesSlide+xml"/>
  <Override PartName="/ppt/tags/tag252.xml" ContentType="application/vnd.openxmlformats-officedocument.presentationml.tags+xml"/>
  <Override PartName="/ppt/notesSlides/notesSlide249.xml" ContentType="application/vnd.openxmlformats-officedocument.presentationml.notesSlide+xml"/>
  <Override PartName="/ppt/tags/tag253.xml" ContentType="application/vnd.openxmlformats-officedocument.presentationml.tags+xml"/>
  <Override PartName="/ppt/notesSlides/notesSlide250.xml" ContentType="application/vnd.openxmlformats-officedocument.presentationml.notesSlide+xml"/>
  <Override PartName="/ppt/tags/tag254.xml" ContentType="application/vnd.openxmlformats-officedocument.presentationml.tags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tags/tag255.xml" ContentType="application/vnd.openxmlformats-officedocument.presentationml.tags+xml"/>
  <Override PartName="/ppt/notesSlides/notesSlide265.xml" ContentType="application/vnd.openxmlformats-officedocument.presentationml.notesSlide+xml"/>
  <Override PartName="/ppt/tags/tag256.xml" ContentType="application/vnd.openxmlformats-officedocument.presentationml.tags+xml"/>
  <Override PartName="/ppt/notesSlides/notesSlide266.xml" ContentType="application/vnd.openxmlformats-officedocument.presentationml.notesSlide+xml"/>
  <Override PartName="/ppt/tags/tag257.xml" ContentType="application/vnd.openxmlformats-officedocument.presentationml.tags+xml"/>
  <Override PartName="/ppt/notesSlides/notesSlide267.xml" ContentType="application/vnd.openxmlformats-officedocument.presentationml.notesSlide+xml"/>
  <Override PartName="/ppt/tags/tag258.xml" ContentType="application/vnd.openxmlformats-officedocument.presentationml.tags+xml"/>
  <Override PartName="/ppt/notesSlides/notesSlide268.xml" ContentType="application/vnd.openxmlformats-officedocument.presentationml.notesSlide+xml"/>
  <Override PartName="/ppt/tags/tag259.xml" ContentType="application/vnd.openxmlformats-officedocument.presentationml.tags+xml"/>
  <Override PartName="/ppt/notesSlides/notesSlide269.xml" ContentType="application/vnd.openxmlformats-officedocument.presentationml.notesSlide+xml"/>
  <Override PartName="/ppt/tags/tag260.xml" ContentType="application/vnd.openxmlformats-officedocument.presentationml.tags+xml"/>
  <Override PartName="/ppt/notesSlides/notesSlide270.xml" ContentType="application/vnd.openxmlformats-officedocument.presentationml.notesSlide+xml"/>
  <Override PartName="/ppt/tags/tag261.xml" ContentType="application/vnd.openxmlformats-officedocument.presentationml.tags+xml"/>
  <Override PartName="/ppt/notesSlides/notesSlide271.xml" ContentType="application/vnd.openxmlformats-officedocument.presentationml.notesSlide+xml"/>
  <Override PartName="/ppt/tags/tag262.xml" ContentType="application/vnd.openxmlformats-officedocument.presentationml.tags+xml"/>
  <Override PartName="/ppt/notesSlides/notesSlide272.xml" ContentType="application/vnd.openxmlformats-officedocument.presentationml.notesSlide+xml"/>
  <Override PartName="/ppt/tags/tag263.xml" ContentType="application/vnd.openxmlformats-officedocument.presentationml.tags+xml"/>
  <Override PartName="/ppt/notesSlides/notesSlide273.xml" ContentType="application/vnd.openxmlformats-officedocument.presentationml.notesSlide+xml"/>
  <Override PartName="/ppt/tags/tag264.xml" ContentType="application/vnd.openxmlformats-officedocument.presentationml.tags+xml"/>
  <Override PartName="/ppt/notesSlides/notesSlide274.xml" ContentType="application/vnd.openxmlformats-officedocument.presentationml.notesSlide+xml"/>
  <Override PartName="/ppt/tags/tag265.xml" ContentType="application/vnd.openxmlformats-officedocument.presentationml.tags+xml"/>
  <Override PartName="/ppt/notesSlides/notesSlide275.xml" ContentType="application/vnd.openxmlformats-officedocument.presentationml.notesSlide+xml"/>
  <Override PartName="/ppt/tags/tag266.xml" ContentType="application/vnd.openxmlformats-officedocument.presentationml.tags+xml"/>
  <Override PartName="/ppt/notesSlides/notesSlide276.xml" ContentType="application/vnd.openxmlformats-officedocument.presentationml.notesSlide+xml"/>
  <Override PartName="/ppt/tags/tag267.xml" ContentType="application/vnd.openxmlformats-officedocument.presentationml.tags+xml"/>
  <Override PartName="/ppt/notesSlides/notesSlide277.xml" ContentType="application/vnd.openxmlformats-officedocument.presentationml.notesSlide+xml"/>
  <Override PartName="/ppt/tags/tag268.xml" ContentType="application/vnd.openxmlformats-officedocument.presentationml.tags+xml"/>
  <Override PartName="/ppt/notesSlides/notesSlide278.xml" ContentType="application/vnd.openxmlformats-officedocument.presentationml.notesSlide+xml"/>
  <Override PartName="/ppt/tags/tag269.xml" ContentType="application/vnd.openxmlformats-officedocument.presentationml.tags+xml"/>
  <Override PartName="/ppt/notesSlides/notesSlide279.xml" ContentType="application/vnd.openxmlformats-officedocument.presentationml.notesSlide+xml"/>
  <Override PartName="/ppt/tags/tag270.xml" ContentType="application/vnd.openxmlformats-officedocument.presentationml.tags+xml"/>
  <Override PartName="/ppt/notesSlides/notesSlide280.xml" ContentType="application/vnd.openxmlformats-officedocument.presentationml.notesSlide+xml"/>
  <Override PartName="/ppt/tags/tag271.xml" ContentType="application/vnd.openxmlformats-officedocument.presentationml.tags+xml"/>
  <Override PartName="/ppt/notesSlides/notesSlide281.xml" ContentType="application/vnd.openxmlformats-officedocument.presentationml.notesSlide+xml"/>
  <Override PartName="/ppt/tags/tag272.xml" ContentType="application/vnd.openxmlformats-officedocument.presentationml.tags+xml"/>
  <Override PartName="/ppt/notesSlides/notesSlide282.xml" ContentType="application/vnd.openxmlformats-officedocument.presentationml.notesSlide+xml"/>
  <Override PartName="/ppt/tags/tag273.xml" ContentType="application/vnd.openxmlformats-officedocument.presentationml.tags+xml"/>
  <Override PartName="/ppt/notesSlides/notesSlide283.xml" ContentType="application/vnd.openxmlformats-officedocument.presentationml.notesSlide+xml"/>
  <Override PartName="/ppt/tags/tag274.xml" ContentType="application/vnd.openxmlformats-officedocument.presentationml.tags+xml"/>
  <Override PartName="/ppt/notesSlides/notesSlide284.xml" ContentType="application/vnd.openxmlformats-officedocument.presentationml.notesSlide+xml"/>
  <Override PartName="/ppt/tags/tag275.xml" ContentType="application/vnd.openxmlformats-officedocument.presentationml.tags+xml"/>
  <Override PartName="/ppt/notesSlides/notesSlide285.xml" ContentType="application/vnd.openxmlformats-officedocument.presentationml.notesSlide+xml"/>
  <Override PartName="/ppt/tags/tag276.xml" ContentType="application/vnd.openxmlformats-officedocument.presentationml.tags+xml"/>
  <Override PartName="/ppt/notesSlides/notesSlide286.xml" ContentType="application/vnd.openxmlformats-officedocument.presentationml.notesSlide+xml"/>
  <Override PartName="/ppt/tags/tag277.xml" ContentType="application/vnd.openxmlformats-officedocument.presentationml.tags+xml"/>
  <Override PartName="/ppt/notesSlides/notesSlide287.xml" ContentType="application/vnd.openxmlformats-officedocument.presentationml.notesSlide+xml"/>
  <Override PartName="/ppt/tags/tag278.xml" ContentType="application/vnd.openxmlformats-officedocument.presentationml.tags+xml"/>
  <Override PartName="/ppt/notesSlides/notesSlide288.xml" ContentType="application/vnd.openxmlformats-officedocument.presentationml.notesSlide+xml"/>
  <Override PartName="/ppt/tags/tag279.xml" ContentType="application/vnd.openxmlformats-officedocument.presentationml.tags+xml"/>
  <Override PartName="/ppt/notesSlides/notesSlide289.xml" ContentType="application/vnd.openxmlformats-officedocument.presentationml.notesSlide+xml"/>
  <Override PartName="/ppt/tags/tag280.xml" ContentType="application/vnd.openxmlformats-officedocument.presentationml.tags+xml"/>
  <Override PartName="/ppt/notesSlides/notesSlide290.xml" ContentType="application/vnd.openxmlformats-officedocument.presentationml.notesSlide+xml"/>
  <Override PartName="/ppt/tags/tag281.xml" ContentType="application/vnd.openxmlformats-officedocument.presentationml.tags+xml"/>
  <Override PartName="/ppt/notesSlides/notesSlide291.xml" ContentType="application/vnd.openxmlformats-officedocument.presentationml.notesSlide+xml"/>
  <Override PartName="/ppt/tags/tag282.xml" ContentType="application/vnd.openxmlformats-officedocument.presentationml.tags+xml"/>
  <Override PartName="/ppt/notesSlides/notesSlide292.xml" ContentType="application/vnd.openxmlformats-officedocument.presentationml.notesSlide+xml"/>
  <Override PartName="/ppt/tags/tag283.xml" ContentType="application/vnd.openxmlformats-officedocument.presentationml.tags+xml"/>
  <Override PartName="/ppt/notesSlides/notesSlide293.xml" ContentType="application/vnd.openxmlformats-officedocument.presentationml.notesSlide+xml"/>
  <Override PartName="/ppt/tags/tag284.xml" ContentType="application/vnd.openxmlformats-officedocument.presentationml.tags+xml"/>
  <Override PartName="/ppt/notesSlides/notesSlide294.xml" ContentType="application/vnd.openxmlformats-officedocument.presentationml.notesSlide+xml"/>
  <Override PartName="/ppt/tags/tag285.xml" ContentType="application/vnd.openxmlformats-officedocument.presentationml.tags+xml"/>
  <Override PartName="/ppt/notesSlides/notesSlide295.xml" ContentType="application/vnd.openxmlformats-officedocument.presentationml.notesSlide+xml"/>
  <Override PartName="/ppt/tags/tag286.xml" ContentType="application/vnd.openxmlformats-officedocument.presentationml.tags+xml"/>
  <Override PartName="/ppt/notesSlides/notesSlide2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06"/>
  </p:notesMasterIdLst>
  <p:sldIdLst>
    <p:sldId id="1840" r:id="rId2"/>
    <p:sldId id="1723" r:id="rId3"/>
    <p:sldId id="1837" r:id="rId4"/>
    <p:sldId id="1449" r:id="rId5"/>
    <p:sldId id="1450" r:id="rId6"/>
    <p:sldId id="1451" r:id="rId7"/>
    <p:sldId id="1452" r:id="rId8"/>
    <p:sldId id="1453" r:id="rId9"/>
    <p:sldId id="1454" r:id="rId10"/>
    <p:sldId id="1455" r:id="rId11"/>
    <p:sldId id="1456" r:id="rId12"/>
    <p:sldId id="1457" r:id="rId13"/>
    <p:sldId id="1458" r:id="rId14"/>
    <p:sldId id="1459" r:id="rId15"/>
    <p:sldId id="1460" r:id="rId16"/>
    <p:sldId id="1461" r:id="rId17"/>
    <p:sldId id="1462" r:id="rId18"/>
    <p:sldId id="1463" r:id="rId19"/>
    <p:sldId id="1464" r:id="rId20"/>
    <p:sldId id="1465" r:id="rId21"/>
    <p:sldId id="1466" r:id="rId22"/>
    <p:sldId id="1467" r:id="rId23"/>
    <p:sldId id="1839" r:id="rId24"/>
    <p:sldId id="1468" r:id="rId25"/>
    <p:sldId id="1469" r:id="rId26"/>
    <p:sldId id="1470" r:id="rId27"/>
    <p:sldId id="1471" r:id="rId28"/>
    <p:sldId id="1260" r:id="rId29"/>
    <p:sldId id="1477" r:id="rId30"/>
    <p:sldId id="1478" r:id="rId31"/>
    <p:sldId id="1479" r:id="rId32"/>
    <p:sldId id="1480" r:id="rId33"/>
    <p:sldId id="1481" r:id="rId34"/>
    <p:sldId id="1482" r:id="rId35"/>
    <p:sldId id="1489" r:id="rId36"/>
    <p:sldId id="1490" r:id="rId37"/>
    <p:sldId id="1491" r:id="rId38"/>
    <p:sldId id="1492" r:id="rId39"/>
    <p:sldId id="1493" r:id="rId40"/>
    <p:sldId id="1838" r:id="rId41"/>
    <p:sldId id="1494" r:id="rId42"/>
    <p:sldId id="1495" r:id="rId43"/>
    <p:sldId id="1496" r:id="rId44"/>
    <p:sldId id="1497" r:id="rId45"/>
    <p:sldId id="1498" r:id="rId46"/>
    <p:sldId id="1499" r:id="rId47"/>
    <p:sldId id="1500" r:id="rId48"/>
    <p:sldId id="1501" r:id="rId49"/>
    <p:sldId id="1502" r:id="rId50"/>
    <p:sldId id="1503" r:id="rId51"/>
    <p:sldId id="1504" r:id="rId52"/>
    <p:sldId id="1505" r:id="rId53"/>
    <p:sldId id="1506" r:id="rId54"/>
    <p:sldId id="1507" r:id="rId55"/>
    <p:sldId id="1510" r:id="rId56"/>
    <p:sldId id="1511" r:id="rId57"/>
    <p:sldId id="1512" r:id="rId58"/>
    <p:sldId id="1513" r:id="rId59"/>
    <p:sldId id="1514" r:id="rId60"/>
    <p:sldId id="1515" r:id="rId61"/>
    <p:sldId id="1516" r:id="rId62"/>
    <p:sldId id="1517" r:id="rId63"/>
    <p:sldId id="1518" r:id="rId64"/>
    <p:sldId id="1519" r:id="rId65"/>
    <p:sldId id="1520" r:id="rId66"/>
    <p:sldId id="1521" r:id="rId67"/>
    <p:sldId id="1726" r:id="rId68"/>
    <p:sldId id="1522" r:id="rId69"/>
    <p:sldId id="1523" r:id="rId70"/>
    <p:sldId id="1531" r:id="rId71"/>
    <p:sldId id="1532" r:id="rId72"/>
    <p:sldId id="1533" r:id="rId73"/>
    <p:sldId id="1534" r:id="rId74"/>
    <p:sldId id="1535" r:id="rId75"/>
    <p:sldId id="1536" r:id="rId76"/>
    <p:sldId id="1537" r:id="rId77"/>
    <p:sldId id="1538" r:id="rId78"/>
    <p:sldId id="1539" r:id="rId79"/>
    <p:sldId id="1540" r:id="rId80"/>
    <p:sldId id="1541" r:id="rId81"/>
    <p:sldId id="1542" r:id="rId82"/>
    <p:sldId id="1543" r:id="rId83"/>
    <p:sldId id="1544" r:id="rId84"/>
    <p:sldId id="1545" r:id="rId85"/>
    <p:sldId id="1546" r:id="rId86"/>
    <p:sldId id="1547" r:id="rId87"/>
    <p:sldId id="1727" r:id="rId88"/>
    <p:sldId id="1548" r:id="rId89"/>
    <p:sldId id="1549" r:id="rId90"/>
    <p:sldId id="1550" r:id="rId91"/>
    <p:sldId id="1551" r:id="rId92"/>
    <p:sldId id="1552" r:id="rId93"/>
    <p:sldId id="1553" r:id="rId94"/>
    <p:sldId id="1554" r:id="rId95"/>
    <p:sldId id="1555" r:id="rId96"/>
    <p:sldId id="1556" r:id="rId97"/>
    <p:sldId id="1557" r:id="rId98"/>
    <p:sldId id="1558" r:id="rId99"/>
    <p:sldId id="1559" r:id="rId100"/>
    <p:sldId id="1560" r:id="rId101"/>
    <p:sldId id="1561" r:id="rId102"/>
    <p:sldId id="1562" r:id="rId103"/>
    <p:sldId id="1574" r:id="rId104"/>
    <p:sldId id="1575" r:id="rId105"/>
    <p:sldId id="1576" r:id="rId106"/>
    <p:sldId id="1577" r:id="rId107"/>
    <p:sldId id="1578" r:id="rId108"/>
    <p:sldId id="1579" r:id="rId109"/>
    <p:sldId id="1580" r:id="rId110"/>
    <p:sldId id="1581" r:id="rId111"/>
    <p:sldId id="1582" r:id="rId112"/>
    <p:sldId id="1583" r:id="rId113"/>
    <p:sldId id="1584" r:id="rId114"/>
    <p:sldId id="1585" r:id="rId115"/>
    <p:sldId id="1586" r:id="rId116"/>
    <p:sldId id="1587" r:id="rId117"/>
    <p:sldId id="1588" r:id="rId118"/>
    <p:sldId id="1589" r:id="rId119"/>
    <p:sldId id="1590" r:id="rId120"/>
    <p:sldId id="1591" r:id="rId121"/>
    <p:sldId id="1592" r:id="rId122"/>
    <p:sldId id="1593" r:id="rId123"/>
    <p:sldId id="1594" r:id="rId124"/>
    <p:sldId id="1595" r:id="rId125"/>
    <p:sldId id="1596" r:id="rId126"/>
    <p:sldId id="1597" r:id="rId127"/>
    <p:sldId id="1728" r:id="rId128"/>
    <p:sldId id="1612" r:id="rId129"/>
    <p:sldId id="1613" r:id="rId130"/>
    <p:sldId id="1614" r:id="rId131"/>
    <p:sldId id="1615" r:id="rId132"/>
    <p:sldId id="1616" r:id="rId133"/>
    <p:sldId id="1617" r:id="rId134"/>
    <p:sldId id="1618" r:id="rId135"/>
    <p:sldId id="1619" r:id="rId136"/>
    <p:sldId id="1620" r:id="rId137"/>
    <p:sldId id="1621" r:id="rId138"/>
    <p:sldId id="1622" r:id="rId139"/>
    <p:sldId id="1623" r:id="rId140"/>
    <p:sldId id="1624" r:id="rId141"/>
    <p:sldId id="1625" r:id="rId142"/>
    <p:sldId id="1626" r:id="rId143"/>
    <p:sldId id="1627" r:id="rId144"/>
    <p:sldId id="1628" r:id="rId145"/>
    <p:sldId id="1629" r:id="rId146"/>
    <p:sldId id="1630" r:id="rId147"/>
    <p:sldId id="1631" r:id="rId148"/>
    <p:sldId id="1632" r:id="rId149"/>
    <p:sldId id="1633" r:id="rId150"/>
    <p:sldId id="1634" r:id="rId151"/>
    <p:sldId id="1635" r:id="rId152"/>
    <p:sldId id="1636" r:id="rId153"/>
    <p:sldId id="1637" r:id="rId154"/>
    <p:sldId id="1638" r:id="rId155"/>
    <p:sldId id="1639" r:id="rId156"/>
    <p:sldId id="1640" r:id="rId157"/>
    <p:sldId id="1641" r:id="rId158"/>
    <p:sldId id="1642" r:id="rId159"/>
    <p:sldId id="1643" r:id="rId160"/>
    <p:sldId id="1644" r:id="rId161"/>
    <p:sldId id="1645" r:id="rId162"/>
    <p:sldId id="1646" r:id="rId163"/>
    <p:sldId id="1647" r:id="rId164"/>
    <p:sldId id="1648" r:id="rId165"/>
    <p:sldId id="1649" r:id="rId166"/>
    <p:sldId id="1650" r:id="rId167"/>
    <p:sldId id="1651" r:id="rId168"/>
    <p:sldId id="1652" r:id="rId169"/>
    <p:sldId id="1653" r:id="rId170"/>
    <p:sldId id="1654" r:id="rId171"/>
    <p:sldId id="1655" r:id="rId172"/>
    <p:sldId id="1656" r:id="rId173"/>
    <p:sldId id="1657" r:id="rId174"/>
    <p:sldId id="1658" r:id="rId175"/>
    <p:sldId id="1659" r:id="rId176"/>
    <p:sldId id="1660" r:id="rId177"/>
    <p:sldId id="1661" r:id="rId178"/>
    <p:sldId id="1662" r:id="rId179"/>
    <p:sldId id="1663" r:id="rId180"/>
    <p:sldId id="1664" r:id="rId181"/>
    <p:sldId id="1665" r:id="rId182"/>
    <p:sldId id="1666" r:id="rId183"/>
    <p:sldId id="1667" r:id="rId184"/>
    <p:sldId id="1668" r:id="rId185"/>
    <p:sldId id="1669" r:id="rId186"/>
    <p:sldId id="1670" r:id="rId187"/>
    <p:sldId id="1671" r:id="rId188"/>
    <p:sldId id="1672" r:id="rId189"/>
    <p:sldId id="1673" r:id="rId190"/>
    <p:sldId id="1674" r:id="rId191"/>
    <p:sldId id="1675" r:id="rId192"/>
    <p:sldId id="1676" r:id="rId193"/>
    <p:sldId id="1729" r:id="rId194"/>
    <p:sldId id="1709" r:id="rId195"/>
    <p:sldId id="1710" r:id="rId196"/>
    <p:sldId id="1711" r:id="rId197"/>
    <p:sldId id="1712" r:id="rId198"/>
    <p:sldId id="1713" r:id="rId199"/>
    <p:sldId id="1714" r:id="rId200"/>
    <p:sldId id="1715" r:id="rId201"/>
    <p:sldId id="1716" r:id="rId202"/>
    <p:sldId id="1717" r:id="rId203"/>
    <p:sldId id="1718" r:id="rId204"/>
    <p:sldId id="1719" r:id="rId205"/>
    <p:sldId id="1720" r:id="rId206"/>
    <p:sldId id="1721" r:id="rId207"/>
    <p:sldId id="1738" r:id="rId208"/>
    <p:sldId id="1739" r:id="rId209"/>
    <p:sldId id="1740" r:id="rId210"/>
    <p:sldId id="1741" r:id="rId211"/>
    <p:sldId id="1742" r:id="rId212"/>
    <p:sldId id="1743" r:id="rId213"/>
    <p:sldId id="1744" r:id="rId214"/>
    <p:sldId id="1745" r:id="rId215"/>
    <p:sldId id="1746" r:id="rId216"/>
    <p:sldId id="1747" r:id="rId217"/>
    <p:sldId id="1748" r:id="rId218"/>
    <p:sldId id="1749" r:id="rId219"/>
    <p:sldId id="1750" r:id="rId220"/>
    <p:sldId id="1751" r:id="rId221"/>
    <p:sldId id="1752" r:id="rId222"/>
    <p:sldId id="1753" r:id="rId223"/>
    <p:sldId id="1754" r:id="rId224"/>
    <p:sldId id="1755" r:id="rId225"/>
    <p:sldId id="1756" r:id="rId226"/>
    <p:sldId id="1757" r:id="rId227"/>
    <p:sldId id="1758" r:id="rId228"/>
    <p:sldId id="1759" r:id="rId229"/>
    <p:sldId id="1760" r:id="rId230"/>
    <p:sldId id="1761" r:id="rId231"/>
    <p:sldId id="1762" r:id="rId232"/>
    <p:sldId id="1763" r:id="rId233"/>
    <p:sldId id="1764" r:id="rId234"/>
    <p:sldId id="1765" r:id="rId235"/>
    <p:sldId id="1766" r:id="rId236"/>
    <p:sldId id="1777" r:id="rId237"/>
    <p:sldId id="1767" r:id="rId238"/>
    <p:sldId id="1768" r:id="rId239"/>
    <p:sldId id="1769" r:id="rId240"/>
    <p:sldId id="1770" r:id="rId241"/>
    <p:sldId id="1771" r:id="rId242"/>
    <p:sldId id="1772" r:id="rId243"/>
    <p:sldId id="1773" r:id="rId244"/>
    <p:sldId id="1774" r:id="rId245"/>
    <p:sldId id="1775" r:id="rId246"/>
    <p:sldId id="1776" r:id="rId247"/>
    <p:sldId id="1823" r:id="rId248"/>
    <p:sldId id="1811" r:id="rId249"/>
    <p:sldId id="1812" r:id="rId250"/>
    <p:sldId id="1813" r:id="rId251"/>
    <p:sldId id="1814" r:id="rId252"/>
    <p:sldId id="1815" r:id="rId253"/>
    <p:sldId id="1816" r:id="rId254"/>
    <p:sldId id="1817" r:id="rId255"/>
    <p:sldId id="1818" r:id="rId256"/>
    <p:sldId id="1819" r:id="rId257"/>
    <p:sldId id="1820" r:id="rId258"/>
    <p:sldId id="1821" r:id="rId259"/>
    <p:sldId id="1824" r:id="rId260"/>
    <p:sldId id="1825" r:id="rId261"/>
    <p:sldId id="1826" r:id="rId262"/>
    <p:sldId id="1827" r:id="rId263"/>
    <p:sldId id="1828" r:id="rId264"/>
    <p:sldId id="1829" r:id="rId265"/>
    <p:sldId id="1830" r:id="rId266"/>
    <p:sldId id="1831" r:id="rId267"/>
    <p:sldId id="1832" r:id="rId268"/>
    <p:sldId id="1833" r:id="rId269"/>
    <p:sldId id="1834" r:id="rId270"/>
    <p:sldId id="1835" r:id="rId271"/>
    <p:sldId id="1836" r:id="rId272"/>
    <p:sldId id="1810" r:id="rId273"/>
    <p:sldId id="1778" r:id="rId274"/>
    <p:sldId id="1779" r:id="rId275"/>
    <p:sldId id="1780" r:id="rId276"/>
    <p:sldId id="1781" r:id="rId277"/>
    <p:sldId id="1782" r:id="rId278"/>
    <p:sldId id="1783" r:id="rId279"/>
    <p:sldId id="1784" r:id="rId280"/>
    <p:sldId id="1785" r:id="rId281"/>
    <p:sldId id="1786" r:id="rId282"/>
    <p:sldId id="1787" r:id="rId283"/>
    <p:sldId id="1788" r:id="rId284"/>
    <p:sldId id="1789" r:id="rId285"/>
    <p:sldId id="1790" r:id="rId286"/>
    <p:sldId id="1791" r:id="rId287"/>
    <p:sldId id="1792" r:id="rId288"/>
    <p:sldId id="1793" r:id="rId289"/>
    <p:sldId id="1794" r:id="rId290"/>
    <p:sldId id="1795" r:id="rId291"/>
    <p:sldId id="1796" r:id="rId292"/>
    <p:sldId id="1797" r:id="rId293"/>
    <p:sldId id="1798" r:id="rId294"/>
    <p:sldId id="1799" r:id="rId295"/>
    <p:sldId id="1800" r:id="rId296"/>
    <p:sldId id="1801" r:id="rId297"/>
    <p:sldId id="1802" r:id="rId298"/>
    <p:sldId id="1803" r:id="rId299"/>
    <p:sldId id="1804" r:id="rId300"/>
    <p:sldId id="1805" r:id="rId301"/>
    <p:sldId id="1806" r:id="rId302"/>
    <p:sldId id="1807" r:id="rId303"/>
    <p:sldId id="1808" r:id="rId304"/>
    <p:sldId id="1809" r:id="rId305"/>
  </p:sldIdLst>
  <p:sldSz cx="9144000" cy="6858000" type="screen4x3"/>
  <p:notesSz cx="6858000" cy="9144000"/>
  <p:custDataLst>
    <p:tags r:id="rId30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3E0E06"/>
    <a:srgbClr val="00FF00"/>
    <a:srgbClr val="FF0000"/>
    <a:srgbClr val="FF99CC"/>
    <a:srgbClr val="777777"/>
    <a:srgbClr val="C0C0C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 autoAdjust="0"/>
  </p:normalViewPr>
  <p:slideViewPr>
    <p:cSldViewPr>
      <p:cViewPr>
        <p:scale>
          <a:sx n="81" d="100"/>
          <a:sy n="81" d="100"/>
        </p:scale>
        <p:origin x="-164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theme" Target="theme/theme1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tableStyles" Target="tableStyle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F94FF0-85BE-43E9-A6E7-9CF840BF8E6F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E492B9-F984-4747-8CD8-5A00FE7375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1722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746109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65ADE7-48D7-4996-9657-DDFA90760636}" type="slidenum">
              <a:rPr lang="en-US" altLang="en-US" sz="1200"/>
              <a:pPr algn="r"/>
              <a:t>103</a:t>
            </a:fld>
            <a:endParaRPr lang="en-US" altLang="en-US" sz="120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509257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1976065-FF59-461F-BCF5-474878890C15}" type="slidenum">
              <a:rPr lang="en-US" altLang="en-US" sz="1200"/>
              <a:pPr algn="r"/>
              <a:t>104</a:t>
            </a:fld>
            <a:endParaRPr lang="en-US" altLang="en-US" sz="1200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903274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5966C2-7CFC-4F14-973F-38A9115B4190}" type="slidenum">
              <a:rPr lang="en-US" altLang="en-US" sz="1200"/>
              <a:pPr algn="r"/>
              <a:t>105</a:t>
            </a:fld>
            <a:endParaRPr lang="en-US" altLang="en-US" sz="120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77963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0F4604-59CC-4FD0-9B19-2284CB545CAB}" type="slidenum">
              <a:rPr lang="en-US" altLang="en-US" sz="1200"/>
              <a:pPr algn="r"/>
              <a:t>106</a:t>
            </a:fld>
            <a:endParaRPr lang="en-US" altLang="en-US" sz="120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5255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47FA3A9-409A-4A23-9D0D-6434B226D59A}" type="slidenum">
              <a:rPr lang="en-US" altLang="en-US" sz="1200"/>
              <a:pPr algn="r"/>
              <a:t>107</a:t>
            </a:fld>
            <a:endParaRPr lang="en-US" altLang="en-US" sz="120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593436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58D3AC7-2A7F-415D-873F-CC44913689E3}" type="slidenum">
              <a:rPr lang="en-US" altLang="en-US" sz="1200"/>
              <a:pPr algn="r"/>
              <a:t>108</a:t>
            </a:fld>
            <a:endParaRPr lang="en-US" altLang="en-US" sz="120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04376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2AB748-3321-47D9-B409-EF2C1CC5E396}" type="slidenum">
              <a:rPr lang="en-US" altLang="en-US" sz="1200"/>
              <a:pPr algn="r"/>
              <a:t>109</a:t>
            </a:fld>
            <a:endParaRPr lang="en-US" altLang="en-US" sz="120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52095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4989D8-1E39-410C-9584-373BA06F00EB}" type="slidenum">
              <a:rPr lang="en-US" altLang="en-US" sz="1200"/>
              <a:pPr algn="r"/>
              <a:t>110</a:t>
            </a:fld>
            <a:endParaRPr lang="en-US" altLang="en-US" sz="1200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84038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6639D9-F383-4D23-BF3E-50195315E9B4}" type="slidenum">
              <a:rPr lang="en-US" altLang="en-US" sz="1200"/>
              <a:pPr algn="r"/>
              <a:t>111</a:t>
            </a:fld>
            <a:endParaRPr lang="en-US" altLang="en-US" sz="1200"/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124896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1DE3A04-0658-42F5-90AF-5504B2017316}" type="slidenum">
              <a:rPr lang="en-US" altLang="en-US" sz="1200"/>
              <a:pPr algn="r"/>
              <a:t>112</a:t>
            </a:fld>
            <a:endParaRPr lang="en-US" altLang="en-US" sz="120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2295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797444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DF3B7F-3D26-44F8-86D5-394198F3DE4C}" type="slidenum">
              <a:rPr lang="en-US" altLang="en-US" sz="1200"/>
              <a:pPr algn="r"/>
              <a:t>113</a:t>
            </a:fld>
            <a:endParaRPr lang="en-US" altLang="en-US" sz="1200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639207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56D8CB-8B16-4AC7-B45F-703CCAB97368}" type="slidenum">
              <a:rPr lang="en-US" altLang="en-US" sz="1200"/>
              <a:pPr algn="r"/>
              <a:t>114</a:t>
            </a:fld>
            <a:endParaRPr lang="en-US" altLang="en-US" sz="1200"/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64093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E79A855-D6A3-485A-BDF4-918885B7C4C1}" type="slidenum">
              <a:rPr lang="en-US" altLang="en-US" sz="1200"/>
              <a:pPr algn="r"/>
              <a:t>115</a:t>
            </a:fld>
            <a:endParaRPr lang="en-US" altLang="en-US" sz="1200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98797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EAB6B9-2DA4-4589-9C7F-BF3B519EF0AF}" type="slidenum">
              <a:rPr lang="en-US" altLang="en-US" sz="1200"/>
              <a:pPr algn="r"/>
              <a:t>116</a:t>
            </a:fld>
            <a:endParaRPr lang="en-US" altLang="en-US" sz="1200"/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19489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AF029C2-7E20-4A77-8434-A5B9BA79975E}" type="slidenum">
              <a:rPr lang="en-US" altLang="en-US" sz="1200"/>
              <a:pPr algn="r"/>
              <a:t>117</a:t>
            </a:fld>
            <a:endParaRPr lang="en-US" altLang="en-US" sz="1200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58547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3B81AB-0B1A-494B-9B74-D454F5E9B521}" type="slidenum">
              <a:rPr lang="en-US" altLang="en-US" sz="1200"/>
              <a:pPr algn="r"/>
              <a:t>118</a:t>
            </a:fld>
            <a:endParaRPr lang="en-US" altLang="en-US" sz="1200"/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267811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E5981C8-E097-487A-8EAB-ECC021ACB68C}" type="slidenum">
              <a:rPr lang="en-US" altLang="en-US" sz="1200"/>
              <a:pPr algn="r"/>
              <a:t>119</a:t>
            </a:fld>
            <a:endParaRPr lang="en-US" altLang="en-US" sz="1200"/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278159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0FB226-AAD1-42EA-A858-3C39E637D458}" type="slidenum">
              <a:rPr lang="en-US" altLang="en-US" sz="1200"/>
              <a:pPr algn="r"/>
              <a:t>120</a:t>
            </a:fld>
            <a:endParaRPr lang="en-US" altLang="en-US" sz="1200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446769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A2BEDF-7C4E-40D8-80B6-6855D1E6B002}" type="slidenum">
              <a:rPr lang="en-US" altLang="en-US" sz="1200"/>
              <a:pPr algn="r"/>
              <a:t>121</a:t>
            </a:fld>
            <a:endParaRPr lang="en-US" altLang="en-US" sz="1200"/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641600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59FCEA9-69BA-4892-9F84-457F423CCFE6}" type="slidenum">
              <a:rPr lang="en-US" altLang="en-US" sz="1200"/>
              <a:pPr algn="r"/>
              <a:t>122</a:t>
            </a:fld>
            <a:endParaRPr lang="en-US" altLang="en-US" sz="120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8309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869051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F9C6540-1A9F-4BDA-BC32-16CECEA52FA7}" type="slidenum">
              <a:rPr lang="en-US" altLang="en-US" sz="1200"/>
              <a:pPr algn="r"/>
              <a:t>123</a:t>
            </a:fld>
            <a:endParaRPr lang="en-US" altLang="en-US" sz="1200"/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945288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3F5B53B-74CA-4522-85B1-86F7C89516A0}" type="slidenum">
              <a:rPr lang="en-US" altLang="en-US" sz="1200"/>
              <a:pPr algn="r"/>
              <a:t>124</a:t>
            </a:fld>
            <a:endParaRPr lang="en-US" altLang="en-US" sz="1200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853844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3B28921-7E41-41B5-A1AC-D7DE860B0009}" type="slidenum">
              <a:rPr lang="en-US" altLang="en-US" sz="1200"/>
              <a:pPr algn="r"/>
              <a:t>125</a:t>
            </a:fld>
            <a:endParaRPr lang="en-US" altLang="en-US" sz="1200"/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947797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03B66E7-4116-4797-98B9-52A05C17FEA7}" type="slidenum">
              <a:rPr lang="en-US" altLang="en-US" sz="1200"/>
              <a:pPr algn="r"/>
              <a:t>126</a:t>
            </a:fld>
            <a:endParaRPr lang="en-US" altLang="en-US" sz="1200"/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712304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669959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635931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630746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768303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231081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8283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485145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186036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236747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52324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995563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615573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632656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593215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121440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790228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0645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456223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455446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012048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898360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005668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156844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09647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386946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163384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841078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3921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689459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852733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038671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178298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257749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029269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624961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671277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56012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597254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467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82397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139378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2321168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922196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442006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038608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296880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919568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621673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128618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4822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65266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14222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188676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866869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354282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7126884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198306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711016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969584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01910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526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9606663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829083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444749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863158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336708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5465499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432666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9829699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2078576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9019489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897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531702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72164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415348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19396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5014523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4412426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709539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1341027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08842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5012288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565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669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3809839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440940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4505316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6616006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20522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60165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052934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7445417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2234261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2995732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3917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012567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653937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5775607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164757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978699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791501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8583734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2420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4364183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5389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2944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012567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4582908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3085198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3999524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881366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917854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3332225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590894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233330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545127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9090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1728751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045746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5410512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6924090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87268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1964068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582597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5802009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4072821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453126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6545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489057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317605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0548A31-7ED9-4D82-8DCA-8E9CF637061D}" type="slidenum">
              <a:rPr lang="en-US" altLang="en-US" sz="1200"/>
              <a:pPr algn="r"/>
              <a:t>248</a:t>
            </a:fld>
            <a:endParaRPr lang="en-US" altLang="en-US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8863805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BD85420-D3E4-4246-823E-2D4918AD5A5A}" type="slidenum">
              <a:rPr lang="en-US" altLang="en-US" sz="1200"/>
              <a:pPr algn="r"/>
              <a:t>249</a:t>
            </a:fld>
            <a:endParaRPr lang="en-US" altLang="en-US" sz="120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1943559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1E4939-623C-4B7B-86B6-3EF9B7666215}" type="slidenum">
              <a:rPr lang="en-US" altLang="en-US" sz="1200"/>
              <a:pPr algn="r"/>
              <a:t>250</a:t>
            </a:fld>
            <a:endParaRPr lang="en-US" altLang="en-US" sz="120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9612889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B14F03-DEEA-415F-ADE9-49D326081197}" type="slidenum">
              <a:rPr lang="en-US" altLang="en-US" sz="1200"/>
              <a:pPr algn="r"/>
              <a:t>251</a:t>
            </a:fld>
            <a:endParaRPr lang="en-US" altLang="en-US" sz="120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9884696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DD27DBB-79DA-4C9A-95C7-FA0FAD649D50}" type="slidenum">
              <a:rPr lang="en-US" altLang="en-US" sz="1200"/>
              <a:pPr algn="r"/>
              <a:t>252</a:t>
            </a:fld>
            <a:endParaRPr lang="en-US" altLang="en-US" sz="120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446120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E52B57-3CCB-4785-B4D9-C0FBFA65EDCB}" type="slidenum">
              <a:rPr lang="en-US" altLang="en-US" sz="1200"/>
              <a:pPr algn="r"/>
              <a:t>253</a:t>
            </a:fld>
            <a:endParaRPr lang="en-US" altLang="en-US" sz="120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9862602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C044F74-E74D-4269-B451-A34A1C9DCA94}" type="slidenum">
              <a:rPr lang="en-US" altLang="en-US" sz="1200"/>
              <a:pPr algn="r"/>
              <a:t>254</a:t>
            </a:fld>
            <a:endParaRPr lang="en-US" altLang="en-US" sz="1200"/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2786106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384981-FBF7-4C2A-9E7E-1090119158CE}" type="slidenum">
              <a:rPr lang="en-US" altLang="en-US" sz="1200"/>
              <a:pPr algn="r"/>
              <a:t>255</a:t>
            </a:fld>
            <a:endParaRPr lang="en-US" altLang="en-US" sz="1200"/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9178468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CFAF01A-B0D6-4D5C-B662-9D45E113C060}" type="slidenum">
              <a:rPr lang="en-US" altLang="en-US" sz="1200"/>
              <a:pPr algn="r"/>
              <a:t>256</a:t>
            </a:fld>
            <a:endParaRPr lang="en-US" altLang="en-US" sz="1200"/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597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689555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1D40D42-621D-4ACC-AB99-880FD1C25CAE}" type="slidenum">
              <a:rPr lang="en-US" altLang="en-US" sz="1200"/>
              <a:pPr algn="r"/>
              <a:t>257</a:t>
            </a:fld>
            <a:endParaRPr lang="en-US" altLang="en-US" sz="120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5967505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7832B9-DB4A-423F-B3EA-224466E0ABB2}" type="slidenum">
              <a:rPr lang="en-US" altLang="en-US" sz="1200"/>
              <a:pPr algn="r"/>
              <a:t>258</a:t>
            </a:fld>
            <a:endParaRPr lang="en-US" altLang="en-US" sz="1200"/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5917333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97E0998-9A13-4150-937F-62251B023EBF}" type="slidenum">
              <a:rPr lang="en-US" altLang="en-US" sz="1200"/>
              <a:pPr algn="r"/>
              <a:t>259</a:t>
            </a:fld>
            <a:endParaRPr lang="en-US" altLang="en-US" sz="1200"/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034554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A24AB1B-E929-4088-94DC-9F08DB545477}" type="slidenum">
              <a:rPr lang="en-US" altLang="en-US" sz="1200"/>
              <a:pPr algn="r"/>
              <a:t>260</a:t>
            </a:fld>
            <a:endParaRPr lang="en-US" altLang="en-US" sz="1200"/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1295563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37871B-C45D-4F35-A394-BC2BA54E8295}" type="slidenum">
              <a:rPr lang="en-US" altLang="en-US" sz="1200"/>
              <a:pPr algn="r"/>
              <a:t>261</a:t>
            </a:fld>
            <a:endParaRPr lang="en-US" altLang="en-US" sz="1200"/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7113902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2798A64-5683-4F43-89AE-A8A00CE2005A}" type="slidenum">
              <a:rPr lang="en-US" altLang="en-US" sz="1200"/>
              <a:pPr algn="r"/>
              <a:t>262</a:t>
            </a:fld>
            <a:endParaRPr lang="en-US" altLang="en-US" sz="1200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6143057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0BD30F6-3F1B-47FD-BA97-3316958539E0}" type="slidenum">
              <a:rPr lang="en-US" altLang="en-US" sz="1200"/>
              <a:pPr algn="r"/>
              <a:t>263</a:t>
            </a:fld>
            <a:endParaRPr lang="en-US" altLang="en-US" sz="1200"/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7058616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B28FB6-C442-47D4-98C5-51FAB29A472B}" type="slidenum">
              <a:rPr lang="en-US" altLang="en-US" sz="1200"/>
              <a:pPr algn="r"/>
              <a:t>264</a:t>
            </a:fld>
            <a:endParaRPr lang="en-US" altLang="en-US" sz="1200"/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2766833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1B5145-FA2F-4662-891F-C46738C41E29}" type="slidenum">
              <a:rPr lang="en-US" altLang="en-US" sz="1200"/>
              <a:pPr algn="r"/>
              <a:t>265</a:t>
            </a:fld>
            <a:endParaRPr lang="en-US" altLang="en-US" sz="1200"/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8720812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C2B0AA-B7D7-4C32-8EB5-52FDB41D357F}" type="slidenum">
              <a:rPr lang="en-US" altLang="en-US" sz="1200"/>
              <a:pPr algn="r"/>
              <a:t>266</a:t>
            </a:fld>
            <a:endParaRPr lang="en-US" altLang="en-US" sz="1200"/>
          </a:p>
        </p:txBody>
      </p:sp>
      <p:sp>
        <p:nvSpPr>
          <p:cNvPr id="305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3881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521751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1AEA36-ED14-4E9E-B1F0-FD5EB189D26B}" type="slidenum">
              <a:rPr lang="en-US" altLang="en-US" sz="1200"/>
              <a:pPr algn="r"/>
              <a:t>267</a:t>
            </a:fld>
            <a:endParaRPr lang="en-US" altLang="en-US" sz="1200"/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4520987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079173-A774-49BE-9034-7D83643FA57B}" type="slidenum">
              <a:rPr lang="en-US" altLang="en-US" sz="1200"/>
              <a:pPr algn="r"/>
              <a:t>268</a:t>
            </a:fld>
            <a:endParaRPr lang="en-US" altLang="en-US" sz="1200"/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9253775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ADFCF58-7DB0-425A-847C-370BDB1DD499}" type="slidenum">
              <a:rPr lang="en-US" altLang="en-US" sz="1200"/>
              <a:pPr algn="r"/>
              <a:t>269</a:t>
            </a:fld>
            <a:endParaRPr lang="en-US" altLang="en-US" sz="1200"/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725576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D40616-D577-4F6C-9AF6-382839D7830B}" type="slidenum">
              <a:rPr lang="en-US" altLang="en-US" sz="1200"/>
              <a:pPr algn="r"/>
              <a:t>270</a:t>
            </a:fld>
            <a:endParaRPr lang="en-US" altLang="en-US" sz="1200"/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3720841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6CFA4D-5FD8-40BD-AA85-7DE348A1983E}" type="slidenum">
              <a:rPr lang="en-US" altLang="en-US" sz="1200"/>
              <a:pPr algn="r"/>
              <a:t>271</a:t>
            </a:fld>
            <a:endParaRPr lang="en-US" altLang="en-US" sz="1200"/>
          </a:p>
        </p:txBody>
      </p:sp>
      <p:sp>
        <p:nvSpPr>
          <p:cNvPr id="315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7179738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6701285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5780460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1055409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7887962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0984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3963730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5252460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8637108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6783423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7948572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2659622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6028192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0964503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9160501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7961332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5063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5093223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3998371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8029632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8013985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6217955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9748105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2979740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065453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9137701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3206641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0912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9298102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6594915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5072797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3910854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1271097"/>
      </p:ext>
    </p:extLst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6838687"/>
      </p:ext>
    </p:extLst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1250400"/>
      </p:ext>
    </p:extLst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916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896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038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2519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8845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3636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3359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71977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4490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3402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16091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160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90048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4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653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2999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2033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86832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77761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04102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17880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90839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164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52519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93846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6275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09073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47874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11291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6678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99419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1802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28597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276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34555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91730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36231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01970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36739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80230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21968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85573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83580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773546A-1917-40C8-8C87-47B4F8BBF2F7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50719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B9A82F6-41D4-4C67-A8D9-395A5E102470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690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03429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708259-E017-49E9-8A1F-C2A12E8F219D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68926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A70054-CCBF-4A7D-A286-40240D385868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22309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84EBE44-A292-47EC-B5DF-AD6A7210D3C7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02274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631D29-AB46-4C3C-ACCD-58BF00B9608B}" type="slidenum">
              <a:rPr lang="en-US" altLang="en-US" sz="1200"/>
              <a:pPr algn="r"/>
              <a:t>75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39262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6896DD-452A-4698-A118-5802A2E8D62D}" type="slidenum">
              <a:rPr lang="en-US" altLang="en-US" sz="1200"/>
              <a:pPr algn="r"/>
              <a:t>76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8912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81E6E9-27AB-465B-B5E2-325A6F16D5E1}" type="slidenum">
              <a:rPr lang="en-US" altLang="en-US" sz="1200"/>
              <a:pPr algn="r"/>
              <a:t>77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810439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4AE2381-E1F6-4EF7-9220-3FDFCD5C8B4B}" type="slidenum">
              <a:rPr lang="en-US" altLang="en-US" sz="1200"/>
              <a:pPr algn="r"/>
              <a:t>78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62230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81CECB4-3B81-4F33-B6BE-AA11E82A3B0E}" type="slidenum">
              <a:rPr lang="en-US" altLang="en-US" sz="1200"/>
              <a:pPr algn="r"/>
              <a:t>79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31933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F757B8-5D48-419E-860A-55D9B5BAADB1}" type="slidenum">
              <a:rPr lang="en-US" altLang="en-US" sz="1200"/>
              <a:pPr algn="r"/>
              <a:t>80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82048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F974697-3C9C-4DC0-BD5E-7AE903D929B3}" type="slidenum">
              <a:rPr lang="en-US" altLang="en-US" sz="1200"/>
              <a:pPr algn="r"/>
              <a:t>81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562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827963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2841921-B9CC-49E1-9893-FECD32D1CDC4}" type="slidenum">
              <a:rPr lang="en-US" altLang="en-US" sz="1200"/>
              <a:pPr algn="r"/>
              <a:t>82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24903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BCE951F-73B6-4C43-86F5-558F9683F3FB}" type="slidenum">
              <a:rPr lang="en-US" altLang="en-US" sz="1200"/>
              <a:pPr algn="r"/>
              <a:t>83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394952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3BD9721-D303-4798-9C10-97F833D39544}" type="slidenum">
              <a:rPr lang="en-US" altLang="en-US" sz="1200"/>
              <a:pPr algn="r"/>
              <a:t>84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77330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75788F-EAED-40F1-BE82-4A53D52C174D}" type="slidenum">
              <a:rPr lang="en-US" altLang="en-US" sz="1200"/>
              <a:pPr algn="r"/>
              <a:t>85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335679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2915DD-3AC7-4A67-B246-F86D6F6CCBF3}" type="slidenum">
              <a:rPr lang="en-US" altLang="en-US" sz="1200"/>
              <a:pPr algn="r"/>
              <a:t>86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87689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8D2BB7-7DDC-4972-A6C5-2A1F3A75C444}" type="slidenum">
              <a:rPr lang="en-US" altLang="en-US" sz="1200"/>
              <a:pPr algn="r"/>
              <a:t>88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605260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81667F-4C4B-4555-8C4B-FB35842A3EFC}" type="slidenum">
              <a:rPr lang="en-US" altLang="en-US" sz="1200"/>
              <a:pPr algn="r"/>
              <a:t>89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55749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5F5105-3A73-4D3C-A142-9BADE57139EB}" type="slidenum">
              <a:rPr lang="en-US" altLang="en-US" sz="1200"/>
              <a:pPr algn="r"/>
              <a:t>90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917492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EFC3F4-53BD-47CE-A5A9-BBFEA0DCAE70}" type="slidenum">
              <a:rPr lang="en-US" altLang="en-US" sz="1200"/>
              <a:pPr algn="r"/>
              <a:t>91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37708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DCFDF9-7B78-44B7-884D-850910A4C4CD}" type="slidenum">
              <a:rPr lang="en-US" altLang="en-US" sz="1200"/>
              <a:pPr algn="r"/>
              <a:t>92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758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094125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8C721A-6898-46E4-B31A-4E12C2A2934D}" type="slidenum">
              <a:rPr lang="en-US" altLang="en-US" sz="1200"/>
              <a:pPr algn="r"/>
              <a:t>93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24827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D49A30-9C00-4BBE-AFEC-2002A52E3220}" type="slidenum">
              <a:rPr lang="en-US" altLang="en-US" sz="1200"/>
              <a:pPr algn="r"/>
              <a:t>94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674118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44B098-BD8F-49A1-BD05-114456D414A3}" type="slidenum">
              <a:rPr lang="en-US" altLang="en-US" sz="1200"/>
              <a:pPr algn="r"/>
              <a:t>95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034188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0494C1-5CE8-4D72-8A24-F0DC693AEA22}" type="slidenum">
              <a:rPr lang="en-US" altLang="en-US" sz="1200"/>
              <a:pPr algn="r"/>
              <a:t>96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77944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4F0ABD-C255-442C-81FD-27C956AB7F84}" type="slidenum">
              <a:rPr lang="en-US" altLang="en-US" sz="1200"/>
              <a:pPr algn="r"/>
              <a:t>97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74662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624F69-EA9E-4B7A-91E1-7778CD8D013F}" type="slidenum">
              <a:rPr lang="en-US" altLang="en-US" sz="1200"/>
              <a:pPr algn="r"/>
              <a:t>98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409813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519F5DE-6096-400F-B744-5D804A9A6D77}" type="slidenum">
              <a:rPr lang="en-US" altLang="en-US" sz="1200"/>
              <a:pPr algn="r"/>
              <a:t>99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506943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30C674F-FFD6-4CBF-AFC5-128C4EFBA659}" type="slidenum">
              <a:rPr lang="en-US" altLang="en-US" sz="1200"/>
              <a:pPr algn="r"/>
              <a:t>100</a:t>
            </a:fld>
            <a:endParaRPr lang="en-US" altLang="en-US" sz="120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181375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71607D2-9D8B-4B93-A611-E8458C79284B}" type="slidenum">
              <a:rPr lang="en-US" altLang="en-US" sz="1200"/>
              <a:pPr algn="r"/>
              <a:t>101</a:t>
            </a:fld>
            <a:endParaRPr lang="en-US" altLang="en-US" sz="120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599924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37912B-2514-492F-9801-9041FE3D52A6}" type="slidenum">
              <a:rPr lang="en-US" altLang="en-US" sz="1200"/>
              <a:pPr algn="r"/>
              <a:t>102</a:t>
            </a:fld>
            <a:endParaRPr lang="en-US" altLang="en-US" sz="120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756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93E93-95D9-4667-8E35-49FEC1A2ED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B6539-F088-4508-97B3-0586A1124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417E-515D-4434-8455-71004392D7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720C0-B736-44E1-B776-EB027A16D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B0D6F-38D6-4DC9-964C-CB1DD363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3227-220F-4A0F-827F-82A574EDD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F3C91-5E9A-4429-B08F-807134940D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4FE85-F963-4267-9C25-B817A6B11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C76A1-E8CF-46B0-8474-04EE0CED3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A717-2F52-4576-96CB-DB16E2E928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2147483646 w 3625"/>
              <a:gd name="T5" fmla="*/ 2147483646 h 1492"/>
              <a:gd name="T6" fmla="*/ 2147483646 w 3625"/>
              <a:gd name="T7" fmla="*/ 2147483646 h 1492"/>
              <a:gd name="T8" fmla="*/ 2147483646 w 3625"/>
              <a:gd name="T9" fmla="*/ 2147483646 h 1492"/>
              <a:gd name="T10" fmla="*/ 2147483646 w 3625"/>
              <a:gd name="T11" fmla="*/ 2147483646 h 1492"/>
              <a:gd name="T12" fmla="*/ 2147483646 w 3625"/>
              <a:gd name="T13" fmla="*/ 2147483646 h 1492"/>
              <a:gd name="T14" fmla="*/ 2147483646 w 3625"/>
              <a:gd name="T15" fmla="*/ 2147483646 h 1492"/>
              <a:gd name="T16" fmla="*/ 2147483646 w 3625"/>
              <a:gd name="T17" fmla="*/ 2147483646 h 1492"/>
              <a:gd name="T18" fmla="*/ 2147483646 w 3625"/>
              <a:gd name="T19" fmla="*/ 2147483646 h 1492"/>
              <a:gd name="T20" fmla="*/ 2147483646 w 3625"/>
              <a:gd name="T21" fmla="*/ 2147483646 h 1492"/>
              <a:gd name="T22" fmla="*/ 2147483646 w 3625"/>
              <a:gd name="T23" fmla="*/ 2147483646 h 1492"/>
              <a:gd name="T24" fmla="*/ 2147483646 w 3625"/>
              <a:gd name="T25" fmla="*/ 2147483646 h 1492"/>
              <a:gd name="T26" fmla="*/ 2147483646 w 3625"/>
              <a:gd name="T27" fmla="*/ 2147483646 h 1492"/>
              <a:gd name="T28" fmla="*/ 2147483646 w 3625"/>
              <a:gd name="T29" fmla="*/ 2147483646 h 1492"/>
              <a:gd name="T30" fmla="*/ 2147483646 w 3625"/>
              <a:gd name="T31" fmla="*/ 2147483646 h 1492"/>
              <a:gd name="T32" fmla="*/ 2147483646 w 3625"/>
              <a:gd name="T33" fmla="*/ 2147483646 h 1492"/>
              <a:gd name="T34" fmla="*/ 2147483646 w 3625"/>
              <a:gd name="T35" fmla="*/ 2147483646 h 1492"/>
              <a:gd name="T36" fmla="*/ 2147483646 w 3625"/>
              <a:gd name="T37" fmla="*/ 2147483646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2147483646 h 1902"/>
              <a:gd name="T2" fmla="*/ 2147483646 w 5143"/>
              <a:gd name="T3" fmla="*/ 2147483646 h 1902"/>
              <a:gd name="T4" fmla="*/ 2147483646 w 5143"/>
              <a:gd name="T5" fmla="*/ 2147483646 h 1902"/>
              <a:gd name="T6" fmla="*/ 2147483646 w 5143"/>
              <a:gd name="T7" fmla="*/ 2147483646 h 1902"/>
              <a:gd name="T8" fmla="*/ 2147483646 w 5143"/>
              <a:gd name="T9" fmla="*/ 2147483646 h 1902"/>
              <a:gd name="T10" fmla="*/ 2147483646 w 5143"/>
              <a:gd name="T11" fmla="*/ 2147483646 h 1902"/>
              <a:gd name="T12" fmla="*/ 2147483646 w 5143"/>
              <a:gd name="T13" fmla="*/ 2147483646 h 1902"/>
              <a:gd name="T14" fmla="*/ 2147483646 w 5143"/>
              <a:gd name="T15" fmla="*/ 2147483646 h 1902"/>
              <a:gd name="T16" fmla="*/ 2147483646 w 5143"/>
              <a:gd name="T17" fmla="*/ 2147483646 h 1902"/>
              <a:gd name="T18" fmla="*/ 2147483646 w 5143"/>
              <a:gd name="T19" fmla="*/ 2147483646 h 1902"/>
              <a:gd name="T20" fmla="*/ 2147483646 w 5143"/>
              <a:gd name="T21" fmla="*/ 2147483646 h 1902"/>
              <a:gd name="T22" fmla="*/ 0 w 5143"/>
              <a:gd name="T23" fmla="*/ 0 h 1902"/>
              <a:gd name="T24" fmla="*/ 0 w 5143"/>
              <a:gd name="T25" fmla="*/ 2147483646 h 1902"/>
              <a:gd name="T26" fmla="*/ 0 w 5143"/>
              <a:gd name="T27" fmla="*/ 2147483646 h 1902"/>
              <a:gd name="T28" fmla="*/ 0 w 5143"/>
              <a:gd name="T29" fmla="*/ 2147483646 h 1902"/>
              <a:gd name="T30" fmla="*/ 0 w 5143"/>
              <a:gd name="T31" fmla="*/ 2147483646 h 1902"/>
              <a:gd name="T32" fmla="*/ 2147483646 w 5143"/>
              <a:gd name="T33" fmla="*/ 2147483646 h 1902"/>
              <a:gd name="T34" fmla="*/ 2147483646 w 5143"/>
              <a:gd name="T35" fmla="*/ 2147483646 h 1902"/>
              <a:gd name="T36" fmla="*/ 2147483646 w 5143"/>
              <a:gd name="T37" fmla="*/ 2147483646 h 1902"/>
              <a:gd name="T38" fmla="*/ 2147483646 w 5143"/>
              <a:gd name="T39" fmla="*/ 2147483646 h 1902"/>
              <a:gd name="T40" fmla="*/ 2147483646 w 5143"/>
              <a:gd name="T41" fmla="*/ 2147483646 h 1902"/>
              <a:gd name="T42" fmla="*/ 2147483646 w 5143"/>
              <a:gd name="T43" fmla="*/ 2147483646 h 1902"/>
              <a:gd name="T44" fmla="*/ 2147483646 w 5143"/>
              <a:gd name="T45" fmla="*/ 2147483646 h 1902"/>
              <a:gd name="T46" fmla="*/ 2147483646 w 5143"/>
              <a:gd name="T47" fmla="*/ 2147483646 h 1902"/>
              <a:gd name="T48" fmla="*/ 2147483646 w 5143"/>
              <a:gd name="T49" fmla="*/ 2147483646 h 1902"/>
              <a:gd name="T50" fmla="*/ 2147483646 w 5143"/>
              <a:gd name="T51" fmla="*/ 2147483646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147483646 h 1902"/>
              <a:gd name="T86" fmla="*/ 2147483646 w 5143"/>
              <a:gd name="T87" fmla="*/ 2147483646 h 1902"/>
              <a:gd name="T88" fmla="*/ 2147483646 w 5143"/>
              <a:gd name="T89" fmla="*/ 2147483646 h 1902"/>
              <a:gd name="T90" fmla="*/ 2147483646 w 5143"/>
              <a:gd name="T91" fmla="*/ 2147483646 h 1902"/>
              <a:gd name="T92" fmla="*/ 2147483646 w 5143"/>
              <a:gd name="T93" fmla="*/ 2147483646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6 h 2325"/>
              <a:gd name="T4" fmla="*/ 2147483646 w 5760"/>
              <a:gd name="T5" fmla="*/ 2147483646 h 2325"/>
              <a:gd name="T6" fmla="*/ 2147483646 w 5760"/>
              <a:gd name="T7" fmla="*/ 2147483646 h 2325"/>
              <a:gd name="T8" fmla="*/ 2147483646 w 5760"/>
              <a:gd name="T9" fmla="*/ 2147483646 h 2325"/>
              <a:gd name="T10" fmla="*/ 2147483646 w 5760"/>
              <a:gd name="T11" fmla="*/ 2147483646 h 2325"/>
              <a:gd name="T12" fmla="*/ 2147483646 w 5760"/>
              <a:gd name="T13" fmla="*/ 2147483646 h 2325"/>
              <a:gd name="T14" fmla="*/ 2147483646 w 5760"/>
              <a:gd name="T15" fmla="*/ 2147483646 h 2325"/>
              <a:gd name="T16" fmla="*/ 2147483646 w 5760"/>
              <a:gd name="T17" fmla="*/ 2147483646 h 2325"/>
              <a:gd name="T18" fmla="*/ 2147483646 w 5760"/>
              <a:gd name="T19" fmla="*/ 2147483646 h 2325"/>
              <a:gd name="T20" fmla="*/ 2147483646 w 5760"/>
              <a:gd name="T21" fmla="*/ 2147483646 h 2325"/>
              <a:gd name="T22" fmla="*/ 2147483646 w 5760"/>
              <a:gd name="T23" fmla="*/ 2147483646 h 2325"/>
              <a:gd name="T24" fmla="*/ 2147483646 w 5760"/>
              <a:gd name="T25" fmla="*/ 2147483646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47483646 h 2325"/>
              <a:gd name="T62" fmla="*/ 2147483646 w 5760"/>
              <a:gd name="T63" fmla="*/ 2147483646 h 2325"/>
              <a:gd name="T64" fmla="*/ 2147483646 w 5760"/>
              <a:gd name="T65" fmla="*/ 2147483646 h 2325"/>
              <a:gd name="T66" fmla="*/ 2147483646 w 5760"/>
              <a:gd name="T67" fmla="*/ 2147483646 h 2325"/>
              <a:gd name="T68" fmla="*/ 2147483646 w 5760"/>
              <a:gd name="T69" fmla="*/ 2147483646 h 2325"/>
              <a:gd name="T70" fmla="*/ 2147483646 w 5760"/>
              <a:gd name="T71" fmla="*/ 2147483646 h 2325"/>
              <a:gd name="T72" fmla="*/ 2147483646 w 5760"/>
              <a:gd name="T73" fmla="*/ 2147483646 h 2325"/>
              <a:gd name="T74" fmla="*/ 2147483646 w 5760"/>
              <a:gd name="T75" fmla="*/ 2147483646 h 2325"/>
              <a:gd name="T76" fmla="*/ 2147483646 w 5760"/>
              <a:gd name="T77" fmla="*/ 2147483646 h 2325"/>
              <a:gd name="T78" fmla="*/ 2147483646 w 5760"/>
              <a:gd name="T79" fmla="*/ 2147483646 h 2325"/>
              <a:gd name="T80" fmla="*/ 2147483646 w 5760"/>
              <a:gd name="T81" fmla="*/ 2147483646 h 2325"/>
              <a:gd name="T82" fmla="*/ 2147483646 w 5760"/>
              <a:gd name="T83" fmla="*/ 2147483646 h 2325"/>
              <a:gd name="T84" fmla="*/ 2147483646 w 5760"/>
              <a:gd name="T85" fmla="*/ 2147483646 h 2325"/>
              <a:gd name="T86" fmla="*/ 2147483646 w 5760"/>
              <a:gd name="T87" fmla="*/ 2147483646 h 2325"/>
              <a:gd name="T88" fmla="*/ 2147483646 w 5760"/>
              <a:gd name="T89" fmla="*/ 2147483646 h 2325"/>
              <a:gd name="T90" fmla="*/ 2147483646 w 5760"/>
              <a:gd name="T91" fmla="*/ 2147483646 h 2325"/>
              <a:gd name="T92" fmla="*/ 2147483646 w 5760"/>
              <a:gd name="T93" fmla="*/ 2147483646 h 2325"/>
              <a:gd name="T94" fmla="*/ 2147483646 w 5760"/>
              <a:gd name="T95" fmla="*/ 2147483646 h 2325"/>
              <a:gd name="T96" fmla="*/ 2147483646 w 5760"/>
              <a:gd name="T97" fmla="*/ 2147483646 h 2325"/>
              <a:gd name="T98" fmla="*/ 2147483646 w 5760"/>
              <a:gd name="T99" fmla="*/ 2147483646 h 2325"/>
              <a:gd name="T100" fmla="*/ 2147483646 w 5760"/>
              <a:gd name="T101" fmla="*/ 2147483646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6 h 1573"/>
              <a:gd name="T4" fmla="*/ 2147483646 w 5760"/>
              <a:gd name="T5" fmla="*/ 2147483646 h 1573"/>
              <a:gd name="T6" fmla="*/ 2147483646 w 5760"/>
              <a:gd name="T7" fmla="*/ 2147483646 h 1573"/>
              <a:gd name="T8" fmla="*/ 2147483646 w 5760"/>
              <a:gd name="T9" fmla="*/ 2147483646 h 1573"/>
              <a:gd name="T10" fmla="*/ 2147483646 w 5760"/>
              <a:gd name="T11" fmla="*/ 2147483646 h 1573"/>
              <a:gd name="T12" fmla="*/ 2147483646 w 5760"/>
              <a:gd name="T13" fmla="*/ 2147483646 h 1573"/>
              <a:gd name="T14" fmla="*/ 2147483646 w 5760"/>
              <a:gd name="T15" fmla="*/ 2147483646 h 1573"/>
              <a:gd name="T16" fmla="*/ 2147483646 w 5760"/>
              <a:gd name="T17" fmla="*/ 2147483646 h 1573"/>
              <a:gd name="T18" fmla="*/ 2147483646 w 5760"/>
              <a:gd name="T19" fmla="*/ 2147483646 h 1573"/>
              <a:gd name="T20" fmla="*/ 2147483646 w 5760"/>
              <a:gd name="T21" fmla="*/ 2147483646 h 1573"/>
              <a:gd name="T22" fmla="*/ 2147483646 w 5760"/>
              <a:gd name="T23" fmla="*/ 2147483646 h 1573"/>
              <a:gd name="T24" fmla="*/ 2147483646 w 5760"/>
              <a:gd name="T25" fmla="*/ 2147483646 h 1573"/>
              <a:gd name="T26" fmla="*/ 2147483646 w 5760"/>
              <a:gd name="T27" fmla="*/ 2147483646 h 1573"/>
              <a:gd name="T28" fmla="*/ 2147483646 w 5760"/>
              <a:gd name="T29" fmla="*/ 2147483646 h 1573"/>
              <a:gd name="T30" fmla="*/ 2147483646 w 5760"/>
              <a:gd name="T31" fmla="*/ 2147483646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2147483646 h 1573"/>
              <a:gd name="T54" fmla="*/ 2147483646 w 5760"/>
              <a:gd name="T55" fmla="*/ 2147483646 h 1573"/>
              <a:gd name="T56" fmla="*/ 2147483646 w 5760"/>
              <a:gd name="T57" fmla="*/ 2147483646 h 1573"/>
              <a:gd name="T58" fmla="*/ 2147483646 w 5760"/>
              <a:gd name="T59" fmla="*/ 2147483646 h 1573"/>
              <a:gd name="T60" fmla="*/ 2147483646 w 5760"/>
              <a:gd name="T61" fmla="*/ 2147483646 h 1573"/>
              <a:gd name="T62" fmla="*/ 2147483646 w 5760"/>
              <a:gd name="T63" fmla="*/ 2147483646 h 1573"/>
              <a:gd name="T64" fmla="*/ 2147483646 w 5760"/>
              <a:gd name="T65" fmla="*/ 2147483646 h 1573"/>
              <a:gd name="T66" fmla="*/ 2147483646 w 5760"/>
              <a:gd name="T67" fmla="*/ 2147483646 h 1573"/>
              <a:gd name="T68" fmla="*/ 2147483646 w 5760"/>
              <a:gd name="T69" fmla="*/ 2147483646 h 1573"/>
              <a:gd name="T70" fmla="*/ 2147483646 w 5760"/>
              <a:gd name="T71" fmla="*/ 2147483646 h 1573"/>
              <a:gd name="T72" fmla="*/ 2147483646 w 5760"/>
              <a:gd name="T73" fmla="*/ 2147483646 h 1573"/>
              <a:gd name="T74" fmla="*/ 2147483646 w 5760"/>
              <a:gd name="T75" fmla="*/ 2147483646 h 1573"/>
              <a:gd name="T76" fmla="*/ 2147483646 w 5760"/>
              <a:gd name="T77" fmla="*/ 2147483646 h 1573"/>
              <a:gd name="T78" fmla="*/ 2147483646 w 5760"/>
              <a:gd name="T79" fmla="*/ 2147483646 h 1573"/>
              <a:gd name="T80" fmla="*/ 2147483646 w 5760"/>
              <a:gd name="T81" fmla="*/ 2147483646 h 1573"/>
              <a:gd name="T82" fmla="*/ 2147483646 w 5760"/>
              <a:gd name="T83" fmla="*/ 2147483646 h 1573"/>
              <a:gd name="T84" fmla="*/ 2147483646 w 5760"/>
              <a:gd name="T85" fmla="*/ 2147483646 h 1573"/>
              <a:gd name="T86" fmla="*/ 2147483646 w 5760"/>
              <a:gd name="T87" fmla="*/ 2147483646 h 1573"/>
              <a:gd name="T88" fmla="*/ 2147483646 w 5760"/>
              <a:gd name="T89" fmla="*/ 2147483646 h 1573"/>
              <a:gd name="T90" fmla="*/ 2147483646 w 5760"/>
              <a:gd name="T91" fmla="*/ 2147483646 h 1573"/>
              <a:gd name="T92" fmla="*/ 2147483646 w 5760"/>
              <a:gd name="T93" fmla="*/ 2147483646 h 1573"/>
              <a:gd name="T94" fmla="*/ 2147483646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6 h 970"/>
              <a:gd name="T4" fmla="*/ 2147483646 w 5760"/>
              <a:gd name="T5" fmla="*/ 2147483646 h 970"/>
              <a:gd name="T6" fmla="*/ 2147483646 w 5760"/>
              <a:gd name="T7" fmla="*/ 2147483646 h 970"/>
              <a:gd name="T8" fmla="*/ 2147483646 w 5760"/>
              <a:gd name="T9" fmla="*/ 2147483646 h 970"/>
              <a:gd name="T10" fmla="*/ 2147483646 w 5760"/>
              <a:gd name="T11" fmla="*/ 2147483646 h 970"/>
              <a:gd name="T12" fmla="*/ 2147483646 w 5760"/>
              <a:gd name="T13" fmla="*/ 2147483646 h 970"/>
              <a:gd name="T14" fmla="*/ 2147483646 w 5760"/>
              <a:gd name="T15" fmla="*/ 2147483646 h 970"/>
              <a:gd name="T16" fmla="*/ 2147483646 w 5760"/>
              <a:gd name="T17" fmla="*/ 2147483646 h 970"/>
              <a:gd name="T18" fmla="*/ 2147483646 w 5760"/>
              <a:gd name="T19" fmla="*/ 2147483646 h 970"/>
              <a:gd name="T20" fmla="*/ 2147483646 w 5760"/>
              <a:gd name="T21" fmla="*/ 2147483646 h 970"/>
              <a:gd name="T22" fmla="*/ 2147483646 w 5760"/>
              <a:gd name="T23" fmla="*/ 2147483646 h 970"/>
              <a:gd name="T24" fmla="*/ 2147483646 w 5760"/>
              <a:gd name="T25" fmla="*/ 2147483646 h 970"/>
              <a:gd name="T26" fmla="*/ 2147483646 w 5760"/>
              <a:gd name="T27" fmla="*/ 2147483646 h 970"/>
              <a:gd name="T28" fmla="*/ 2147483646 w 5760"/>
              <a:gd name="T29" fmla="*/ 2147483646 h 970"/>
              <a:gd name="T30" fmla="*/ 2147483646 w 5760"/>
              <a:gd name="T31" fmla="*/ 2147483646 h 970"/>
              <a:gd name="T32" fmla="*/ 2147483646 w 5760"/>
              <a:gd name="T33" fmla="*/ 2147483646 h 970"/>
              <a:gd name="T34" fmla="*/ 2147483646 w 5760"/>
              <a:gd name="T35" fmla="*/ 2147483646 h 970"/>
              <a:gd name="T36" fmla="*/ 2147483646 w 5760"/>
              <a:gd name="T37" fmla="*/ 2147483646 h 970"/>
              <a:gd name="T38" fmla="*/ 2147483646 w 5760"/>
              <a:gd name="T39" fmla="*/ 2147483646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6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47483646 h 1060"/>
              <a:gd name="T12" fmla="*/ 2147483646 w 5760"/>
              <a:gd name="T13" fmla="*/ 2147483646 h 1060"/>
              <a:gd name="T14" fmla="*/ 2147483646 w 5760"/>
              <a:gd name="T15" fmla="*/ 2147483646 h 1060"/>
              <a:gd name="T16" fmla="*/ 2147483646 w 5760"/>
              <a:gd name="T17" fmla="*/ 2147483646 h 1060"/>
              <a:gd name="T18" fmla="*/ 2147483646 w 5760"/>
              <a:gd name="T19" fmla="*/ 2147483646 h 1060"/>
              <a:gd name="T20" fmla="*/ 2147483646 w 5760"/>
              <a:gd name="T21" fmla="*/ 2147483646 h 1060"/>
              <a:gd name="T22" fmla="*/ 2147483646 w 5760"/>
              <a:gd name="T23" fmla="*/ 2147483646 h 1060"/>
              <a:gd name="T24" fmla="*/ 2147483646 w 5760"/>
              <a:gd name="T25" fmla="*/ 2147483646 h 1060"/>
              <a:gd name="T26" fmla="*/ 2147483646 w 5760"/>
              <a:gd name="T27" fmla="*/ 2147483646 h 1060"/>
              <a:gd name="T28" fmla="*/ 2147483646 w 5760"/>
              <a:gd name="T29" fmla="*/ 2147483646 h 1060"/>
              <a:gd name="T30" fmla="*/ 2147483646 w 5760"/>
              <a:gd name="T31" fmla="*/ 2147483646 h 1060"/>
              <a:gd name="T32" fmla="*/ 2147483646 w 5760"/>
              <a:gd name="T33" fmla="*/ 2147483646 h 1060"/>
              <a:gd name="T34" fmla="*/ 2147483646 w 5760"/>
              <a:gd name="T35" fmla="*/ 2147483646 h 1060"/>
              <a:gd name="T36" fmla="*/ 2147483646 w 5760"/>
              <a:gd name="T37" fmla="*/ 2147483646 h 1060"/>
              <a:gd name="T38" fmla="*/ 2147483646 w 5760"/>
              <a:gd name="T39" fmla="*/ 2147483646 h 1060"/>
              <a:gd name="T40" fmla="*/ 2147483646 w 5760"/>
              <a:gd name="T41" fmla="*/ 2147483646 h 1060"/>
              <a:gd name="T42" fmla="*/ 2147483646 w 5760"/>
              <a:gd name="T43" fmla="*/ 2147483646 h 1060"/>
              <a:gd name="T44" fmla="*/ 2147483646 w 5760"/>
              <a:gd name="T45" fmla="*/ 2147483646 h 1060"/>
              <a:gd name="T46" fmla="*/ 2147483646 w 5760"/>
              <a:gd name="T47" fmla="*/ 2147483646 h 1060"/>
              <a:gd name="T48" fmla="*/ 2147483646 w 5760"/>
              <a:gd name="T49" fmla="*/ 2147483646 h 1060"/>
              <a:gd name="T50" fmla="*/ 2147483646 w 5760"/>
              <a:gd name="T51" fmla="*/ 2147483646 h 1060"/>
              <a:gd name="T52" fmla="*/ 2147483646 w 5760"/>
              <a:gd name="T53" fmla="*/ 2147483646 h 1060"/>
              <a:gd name="T54" fmla="*/ 0 w 5760"/>
              <a:gd name="T55" fmla="*/ 2147483646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6 h 673"/>
              <a:gd name="T2" fmla="*/ 0 w 5284"/>
              <a:gd name="T3" fmla="*/ 2147483646 h 673"/>
              <a:gd name="T4" fmla="*/ 2147483646 w 5284"/>
              <a:gd name="T5" fmla="*/ 2147483646 h 673"/>
              <a:gd name="T6" fmla="*/ 2147483646 w 5284"/>
              <a:gd name="T7" fmla="*/ 2147483646 h 673"/>
              <a:gd name="T8" fmla="*/ 2147483646 w 5284"/>
              <a:gd name="T9" fmla="*/ 2147483646 h 673"/>
              <a:gd name="T10" fmla="*/ 2147483646 w 5284"/>
              <a:gd name="T11" fmla="*/ 2147483646 h 673"/>
              <a:gd name="T12" fmla="*/ 2147483646 w 5284"/>
              <a:gd name="T13" fmla="*/ 2147483646 h 673"/>
              <a:gd name="T14" fmla="*/ 2147483646 w 5284"/>
              <a:gd name="T15" fmla="*/ 2147483646 h 673"/>
              <a:gd name="T16" fmla="*/ 2147483646 w 5284"/>
              <a:gd name="T17" fmla="*/ 2147483646 h 673"/>
              <a:gd name="T18" fmla="*/ 2147483646 w 5284"/>
              <a:gd name="T19" fmla="*/ 2147483646 h 673"/>
              <a:gd name="T20" fmla="*/ 2147483646 w 5284"/>
              <a:gd name="T21" fmla="*/ 2147483646 h 673"/>
              <a:gd name="T22" fmla="*/ 2147483646 w 5284"/>
              <a:gd name="T23" fmla="*/ 2147483646 h 673"/>
              <a:gd name="T24" fmla="*/ 2147483646 w 5284"/>
              <a:gd name="T25" fmla="*/ 2147483646 h 673"/>
              <a:gd name="T26" fmla="*/ 2147483646 w 5284"/>
              <a:gd name="T27" fmla="*/ 2147483646 h 673"/>
              <a:gd name="T28" fmla="*/ 2147483646 w 5284"/>
              <a:gd name="T29" fmla="*/ 2147483646 h 673"/>
              <a:gd name="T30" fmla="*/ 2147483646 w 5284"/>
              <a:gd name="T31" fmla="*/ 2147483646 h 673"/>
              <a:gd name="T32" fmla="*/ 2147483646 w 5284"/>
              <a:gd name="T33" fmla="*/ 2147483646 h 673"/>
              <a:gd name="T34" fmla="*/ 2147483646 w 5284"/>
              <a:gd name="T35" fmla="*/ 2147483646 h 673"/>
              <a:gd name="T36" fmla="*/ 2147483646 w 5284"/>
              <a:gd name="T37" fmla="*/ 2147483646 h 673"/>
              <a:gd name="T38" fmla="*/ 2147483646 w 5284"/>
              <a:gd name="T39" fmla="*/ 2147483646 h 673"/>
              <a:gd name="T40" fmla="*/ 2147483646 w 5284"/>
              <a:gd name="T41" fmla="*/ 2147483646 h 673"/>
              <a:gd name="T42" fmla="*/ 2147483646 w 5284"/>
              <a:gd name="T43" fmla="*/ 2147483646 h 673"/>
              <a:gd name="T44" fmla="*/ 2147483646 w 5284"/>
              <a:gd name="T45" fmla="*/ 2147483646 h 673"/>
              <a:gd name="T46" fmla="*/ 2147483646 w 5284"/>
              <a:gd name="T47" fmla="*/ 2147483646 h 673"/>
              <a:gd name="T48" fmla="*/ 2147483646 w 5284"/>
              <a:gd name="T49" fmla="*/ 2147483646 h 673"/>
              <a:gd name="T50" fmla="*/ 2147483646 w 5284"/>
              <a:gd name="T51" fmla="*/ 2147483646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2147483646 h 673"/>
              <a:gd name="T58" fmla="*/ 2147483646 w 5284"/>
              <a:gd name="T59" fmla="*/ 2147483646 h 673"/>
              <a:gd name="T60" fmla="*/ 2147483646 w 5284"/>
              <a:gd name="T61" fmla="*/ 2147483646 h 673"/>
              <a:gd name="T62" fmla="*/ 2147483646 w 5284"/>
              <a:gd name="T63" fmla="*/ 2147483646 h 673"/>
              <a:gd name="T64" fmla="*/ 2147483646 w 5284"/>
              <a:gd name="T65" fmla="*/ 2147483646 h 673"/>
              <a:gd name="T66" fmla="*/ 2147483646 w 5284"/>
              <a:gd name="T67" fmla="*/ 2147483646 h 673"/>
              <a:gd name="T68" fmla="*/ 2147483646 w 5284"/>
              <a:gd name="T69" fmla="*/ 2147483646 h 673"/>
              <a:gd name="T70" fmla="*/ 2147483646 w 5284"/>
              <a:gd name="T71" fmla="*/ 2147483646 h 673"/>
              <a:gd name="T72" fmla="*/ 2147483646 w 5284"/>
              <a:gd name="T73" fmla="*/ 2147483646 h 673"/>
              <a:gd name="T74" fmla="*/ 2147483646 w 5284"/>
              <a:gd name="T75" fmla="*/ 2147483646 h 673"/>
              <a:gd name="T76" fmla="*/ 2147483646 w 5284"/>
              <a:gd name="T77" fmla="*/ 2147483646 h 673"/>
              <a:gd name="T78" fmla="*/ 2147483646 w 5284"/>
              <a:gd name="T79" fmla="*/ 2147483646 h 673"/>
              <a:gd name="T80" fmla="*/ 2147483646 w 5284"/>
              <a:gd name="T81" fmla="*/ 2147483646 h 673"/>
              <a:gd name="T82" fmla="*/ 2147483646 w 5284"/>
              <a:gd name="T83" fmla="*/ 2147483646 h 673"/>
              <a:gd name="T84" fmla="*/ 2147483646 w 5284"/>
              <a:gd name="T85" fmla="*/ 2147483646 h 673"/>
              <a:gd name="T86" fmla="*/ 0 w 5284"/>
              <a:gd name="T87" fmla="*/ 214748364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6 h 286"/>
              <a:gd name="T4" fmla="*/ 2147483646 w 2884"/>
              <a:gd name="T5" fmla="*/ 2147483646 h 286"/>
              <a:gd name="T6" fmla="*/ 2147483646 w 2884"/>
              <a:gd name="T7" fmla="*/ 2147483646 h 286"/>
              <a:gd name="T8" fmla="*/ 2147483646 w 2884"/>
              <a:gd name="T9" fmla="*/ 2147483646 h 286"/>
              <a:gd name="T10" fmla="*/ 2147483646 w 2884"/>
              <a:gd name="T11" fmla="*/ 2147483646 h 286"/>
              <a:gd name="T12" fmla="*/ 2147483646 w 2884"/>
              <a:gd name="T13" fmla="*/ 2147483646 h 286"/>
              <a:gd name="T14" fmla="*/ 2147483646 w 2884"/>
              <a:gd name="T15" fmla="*/ 2147483646 h 286"/>
              <a:gd name="T16" fmla="*/ 2147483646 w 2884"/>
              <a:gd name="T17" fmla="*/ 2147483646 h 286"/>
              <a:gd name="T18" fmla="*/ 2147483646 w 2884"/>
              <a:gd name="T19" fmla="*/ 2147483646 h 286"/>
              <a:gd name="T20" fmla="*/ 2147483646 w 2884"/>
              <a:gd name="T21" fmla="*/ 2147483646 h 286"/>
              <a:gd name="T22" fmla="*/ 2147483646 w 2884"/>
              <a:gd name="T23" fmla="*/ 2147483646 h 286"/>
              <a:gd name="T24" fmla="*/ 2147483646 w 2884"/>
              <a:gd name="T25" fmla="*/ 2147483646 h 286"/>
              <a:gd name="T26" fmla="*/ 2147483646 w 2884"/>
              <a:gd name="T27" fmla="*/ 2147483646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96428C0-2CAE-4980-AA87-559EB33ADA2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9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0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5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8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0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5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8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9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0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4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5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8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9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0.xml"/><Relationship Id="rId4" Type="http://schemas.openxmlformats.org/officeDocument/2006/relationships/image" Target="../media/image5.jpe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4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5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8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9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0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4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5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8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9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0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4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5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8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9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0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3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4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5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7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8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9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0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3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4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5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7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8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9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0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1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3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4" Type="http://schemas.openxmlformats.org/officeDocument/2006/relationships/notesSlide" Target="../notesSlides/notesSlide193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7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8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9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0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3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4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5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7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8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9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0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3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4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5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7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8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9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0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1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3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4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5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4" Type="http://schemas.openxmlformats.org/officeDocument/2006/relationships/notesSlide" Target="../notesSlides/notesSlide2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8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9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0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1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2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4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5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7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8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9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0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1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4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6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7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8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9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0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1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3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4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5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6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7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8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9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0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2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3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4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5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6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7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8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9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0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3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4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5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7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8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9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0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3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5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c/c7/Vanillin2.sv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c/c7/Vanillin2.svg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c/c7/Vanillin2.svg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Topics Breakdown</a:t>
            </a:r>
            <a:br>
              <a:rPr lang="en-US" dirty="0" smtClean="0">
                <a:latin typeface="+mn-lt"/>
              </a:rPr>
            </a:br>
            <a:endParaRPr lang="en-US" sz="1800" dirty="0" smtClean="0"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9067800" cy="3124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                                 Part III</a:t>
            </a:r>
          </a:p>
          <a:p>
            <a:pPr>
              <a:defRPr/>
            </a:pPr>
            <a:r>
              <a:rPr lang="en-US" b="1" dirty="0"/>
              <a:t>Mass Relationship in Chemical </a:t>
            </a:r>
            <a:r>
              <a:rPr lang="en-US" b="1" dirty="0" smtClean="0"/>
              <a:t>Reactions</a:t>
            </a:r>
          </a:p>
          <a:p>
            <a:pPr marL="0" indent="0">
              <a:buNone/>
              <a:defRPr/>
            </a:pPr>
            <a:r>
              <a:rPr lang="en-US" b="1" dirty="0"/>
              <a:t> </a:t>
            </a:r>
            <a:r>
              <a:rPr lang="en-US" b="1" dirty="0" smtClean="0"/>
              <a:t>                            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) + (Q-4)</a:t>
            </a: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/>
              <a:t>Reactions in Aqueous Solutions </a:t>
            </a:r>
            <a:r>
              <a:rPr lang="en-US" b="1" dirty="0">
                <a:solidFill>
                  <a:srgbClr val="C00000"/>
                </a:solidFill>
              </a:rPr>
              <a:t>(F)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  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&amp;</a:t>
            </a:r>
          </a:p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 smtClean="0"/>
              <a:t>Thermochemistry  </a:t>
            </a:r>
            <a:r>
              <a:rPr lang="en-US" b="1" dirty="0" smtClean="0">
                <a:solidFill>
                  <a:srgbClr val="C00000"/>
                </a:solidFill>
              </a:rPr>
              <a:t>(F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4556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smtClean="0"/>
              <a:t>Atoms are so tiny they need a special unit</a:t>
            </a:r>
          </a:p>
          <a:p>
            <a:r>
              <a:rPr lang="en-US" smtClean="0"/>
              <a:t>That’s what the </a:t>
            </a:r>
            <a:r>
              <a:rPr lang="en-US" smtClean="0">
                <a:solidFill>
                  <a:schemeClr val="accent1"/>
                </a:solidFill>
              </a:rPr>
              <a:t>mole</a:t>
            </a:r>
            <a:r>
              <a:rPr lang="en-US" smtClean="0"/>
              <a:t> does</a:t>
            </a:r>
          </a:p>
          <a:p>
            <a:r>
              <a:rPr lang="en-US" smtClean="0"/>
              <a:t>It’s the same sort of term as…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pair		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dozen		12 of anything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32004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z="3600" smtClean="0"/>
          </a:p>
          <a:p>
            <a:pPr>
              <a:buFontTx/>
              <a:buChar char=" "/>
            </a:pPr>
            <a:r>
              <a:rPr lang="en-US" altLang="en-US" sz="3600" smtClean="0"/>
              <a:t>     </a:t>
            </a:r>
            <a:r>
              <a:rPr lang="en-US" altLang="en-US" sz="3600" smtClean="0">
                <a:solidFill>
                  <a:schemeClr val="folHlink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+    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/>
              <a:t>               </a:t>
            </a:r>
            <a:r>
              <a:rPr lang="en-US" altLang="en-US" sz="3600" smtClean="0">
                <a:solidFill>
                  <a:schemeClr val="folHlink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O</a:t>
            </a:r>
            <a:endParaRPr lang="en-US" altLang="en-US" smtClean="0"/>
          </a:p>
        </p:txBody>
      </p:sp>
      <p:sp>
        <p:nvSpPr>
          <p:cNvPr id="211972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2667000" y="49530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Now everybody’s happy!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32004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z="3600" smtClean="0"/>
          </a:p>
          <a:p>
            <a:pPr>
              <a:buFontTx/>
              <a:buChar char=" "/>
            </a:pPr>
            <a:r>
              <a:rPr lang="en-US" altLang="en-US" sz="3600" smtClean="0"/>
              <a:t>     </a:t>
            </a:r>
            <a:r>
              <a:rPr lang="en-US" altLang="en-US" sz="3600" smtClean="0">
                <a:solidFill>
                  <a:schemeClr val="folHlink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+    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/>
              <a:t>               </a:t>
            </a:r>
            <a:r>
              <a:rPr lang="en-US" altLang="en-US" sz="3600" smtClean="0">
                <a:solidFill>
                  <a:schemeClr val="folHlink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O</a:t>
            </a:r>
            <a:endParaRPr lang="en-US" altLang="en-US" smtClean="0"/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2667000" y="49530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Now everybody’s happy!</a:t>
            </a:r>
          </a:p>
        </p:txBody>
      </p:sp>
      <p:sp>
        <p:nvSpPr>
          <p:cNvPr id="214022" name="AutoShape 6"/>
          <p:cNvSpPr>
            <a:spLocks noChangeArrowheads="1"/>
          </p:cNvSpPr>
          <p:nvPr/>
        </p:nvSpPr>
        <p:spPr bwMode="auto">
          <a:xfrm>
            <a:off x="6172200" y="3352800"/>
            <a:ext cx="1524000" cy="1524000"/>
          </a:xfrm>
          <a:prstGeom prst="smileyFace">
            <a:avLst>
              <a:gd name="adj" fmla="val 465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4023" name="AutoShape 7"/>
          <p:cNvSpPr>
            <a:spLocks noChangeArrowheads="1"/>
          </p:cNvSpPr>
          <p:nvPr/>
        </p:nvSpPr>
        <p:spPr bwMode="auto">
          <a:xfrm>
            <a:off x="3505200" y="3352800"/>
            <a:ext cx="1524000" cy="1524000"/>
          </a:xfrm>
          <a:prstGeom prst="smileyFace">
            <a:avLst>
              <a:gd name="adj" fmla="val 465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4024" name="AutoShape 8"/>
          <p:cNvSpPr>
            <a:spLocks noChangeArrowheads="1"/>
          </p:cNvSpPr>
          <p:nvPr/>
        </p:nvSpPr>
        <p:spPr bwMode="auto">
          <a:xfrm>
            <a:off x="1295400" y="3352800"/>
            <a:ext cx="1524000" cy="1524000"/>
          </a:xfrm>
          <a:prstGeom prst="smileyFace">
            <a:avLst>
              <a:gd name="adj" fmla="val 465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Tips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Start with elements that only appear in one reactant and one product</a:t>
            </a:r>
          </a:p>
          <a:p>
            <a:r>
              <a:rPr lang="en-US" altLang="en-US" smtClean="0"/>
              <a:t>Adjust already balanced atom types together if possible </a:t>
            </a:r>
          </a:p>
          <a:p>
            <a:r>
              <a:rPr lang="en-US" altLang="en-US" smtClean="0"/>
              <a:t>Save H and O until the end if they appear in more than one reactant or product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9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9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9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7059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Fractional Coefficients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 smtClean="0"/>
              <a:t>Reactions are usually (but not always) presented with the smallest, whole-number coefficients</a:t>
            </a:r>
          </a:p>
          <a:p>
            <a:r>
              <a:rPr lang="en-US" altLang="en-US" smtClean="0"/>
              <a:t>If balancing would be a snap with fractional coefficients, use ‘em!</a:t>
            </a:r>
          </a:p>
          <a:p>
            <a:r>
              <a:rPr lang="en-US" altLang="en-US" smtClean="0"/>
              <a:t>Then just multiply to get whole numbers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07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Monoxide Combustion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Monoxide Combustion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     +       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              </a:t>
            </a: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44740" name="AutoShape 4"/>
          <p:cNvSpPr>
            <a:spLocks noChangeArrowheads="1"/>
          </p:cNvSpPr>
          <p:nvPr/>
        </p:nvSpPr>
        <p:spPr bwMode="auto">
          <a:xfrm>
            <a:off x="5334000" y="2209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Monoxide Combustion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     +       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              </a:t>
            </a: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46788" name="AutoShape 4"/>
          <p:cNvSpPr>
            <a:spLocks noChangeArrowheads="1"/>
          </p:cNvSpPr>
          <p:nvPr/>
        </p:nvSpPr>
        <p:spPr bwMode="auto">
          <a:xfrm>
            <a:off x="5334000" y="2209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286000" y="3581400"/>
            <a:ext cx="4572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It’s a cinch to balance if we use one half as a coefficient for oxygen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Monoxide Combustion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     +       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              </a:t>
            </a: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48836" name="AutoShape 4"/>
          <p:cNvSpPr>
            <a:spLocks noChangeArrowheads="1"/>
          </p:cNvSpPr>
          <p:nvPr/>
        </p:nvSpPr>
        <p:spPr bwMode="auto">
          <a:xfrm>
            <a:off x="5334000" y="2209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2286000" y="3581400"/>
            <a:ext cx="4572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It’s a cinch to balance if we use one half as a coefficient for oxygen</a:t>
            </a:r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 flipH="1" flipV="1">
            <a:off x="3962400" y="2971800"/>
            <a:ext cx="152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8839" name="Group 7"/>
          <p:cNvGrpSpPr>
            <a:grpSpLocks/>
          </p:cNvGrpSpPr>
          <p:nvPr/>
        </p:nvGrpSpPr>
        <p:grpSpPr bwMode="auto">
          <a:xfrm>
            <a:off x="3733800" y="1981200"/>
            <a:ext cx="304800" cy="960438"/>
            <a:chOff x="624" y="3216"/>
            <a:chExt cx="192" cy="605"/>
          </a:xfrm>
        </p:grpSpPr>
        <p:sp>
          <p:nvSpPr>
            <p:cNvPr id="248840" name="Text Box 8"/>
            <p:cNvSpPr txBox="1">
              <a:spLocks noChangeArrowheads="1"/>
            </p:cNvSpPr>
            <p:nvPr/>
          </p:nvSpPr>
          <p:spPr bwMode="auto">
            <a:xfrm>
              <a:off x="624" y="321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u="sng">
                  <a:solidFill>
                    <a:schemeClr val="folHlink"/>
                  </a:solidFill>
                </a:rPr>
                <a:t>1</a:t>
              </a:r>
              <a:endParaRPr lang="en-US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248841" name="Text Box 9"/>
            <p:cNvSpPr txBox="1">
              <a:spLocks noChangeArrowheads="1"/>
            </p:cNvSpPr>
            <p:nvPr/>
          </p:nvSpPr>
          <p:spPr bwMode="auto">
            <a:xfrm>
              <a:off x="624" y="345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>
                  <a:solidFill>
                    <a:schemeClr val="folHlink"/>
                  </a:solidFill>
                </a:rPr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Monoxide Combustion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     +       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              </a:t>
            </a: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50884" name="AutoShape 4"/>
          <p:cNvSpPr>
            <a:spLocks noChangeArrowheads="1"/>
          </p:cNvSpPr>
          <p:nvPr/>
        </p:nvSpPr>
        <p:spPr bwMode="auto">
          <a:xfrm>
            <a:off x="5334000" y="2209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2438400" y="3581400"/>
            <a:ext cx="632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                   1 C   =   1 C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endParaRPr lang="en-US" altLang="en-US" sz="3200">
              <a:solidFill>
                <a:schemeClr val="tx2"/>
              </a:solidFill>
            </a:endParaRPr>
          </a:p>
        </p:txBody>
      </p:sp>
      <p:grpSp>
        <p:nvGrpSpPr>
          <p:cNvPr id="250886" name="Group 6"/>
          <p:cNvGrpSpPr>
            <a:grpSpLocks/>
          </p:cNvGrpSpPr>
          <p:nvPr/>
        </p:nvGrpSpPr>
        <p:grpSpPr bwMode="auto">
          <a:xfrm>
            <a:off x="3733800" y="1981200"/>
            <a:ext cx="304800" cy="960438"/>
            <a:chOff x="624" y="3216"/>
            <a:chExt cx="192" cy="605"/>
          </a:xfrm>
        </p:grpSpPr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624" y="321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u="sng">
                  <a:solidFill>
                    <a:schemeClr val="folHlink"/>
                  </a:solidFill>
                </a:rPr>
                <a:t>1</a:t>
              </a:r>
              <a:endParaRPr lang="en-US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250888" name="Text Box 8"/>
            <p:cNvSpPr txBox="1">
              <a:spLocks noChangeArrowheads="1"/>
            </p:cNvSpPr>
            <p:nvPr/>
          </p:nvSpPr>
          <p:spPr bwMode="auto">
            <a:xfrm>
              <a:off x="624" y="345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>
                  <a:solidFill>
                    <a:schemeClr val="folHlink"/>
                  </a:solidFill>
                </a:rPr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Monoxide Combustion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     +       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              </a:t>
            </a: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5334000" y="2209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2438400" y="3581400"/>
            <a:ext cx="63246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                   1 C   =   1 C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endParaRPr lang="en-US" altLang="en-US" sz="32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1 O  +      (2) O    =   2 O</a:t>
            </a:r>
          </a:p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                    2 O   =   2 O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endParaRPr lang="en-US" altLang="en-US" sz="3200">
              <a:solidFill>
                <a:schemeClr val="tx2"/>
              </a:solidFill>
            </a:endParaRPr>
          </a:p>
        </p:txBody>
      </p:sp>
      <p:grpSp>
        <p:nvGrpSpPr>
          <p:cNvPr id="252934" name="Group 6"/>
          <p:cNvGrpSpPr>
            <a:grpSpLocks/>
          </p:cNvGrpSpPr>
          <p:nvPr/>
        </p:nvGrpSpPr>
        <p:grpSpPr bwMode="auto">
          <a:xfrm>
            <a:off x="3733800" y="1981200"/>
            <a:ext cx="304800" cy="960438"/>
            <a:chOff x="624" y="3216"/>
            <a:chExt cx="192" cy="605"/>
          </a:xfrm>
        </p:grpSpPr>
        <p:sp>
          <p:nvSpPr>
            <p:cNvPr id="252938" name="Text Box 7"/>
            <p:cNvSpPr txBox="1">
              <a:spLocks noChangeArrowheads="1"/>
            </p:cNvSpPr>
            <p:nvPr/>
          </p:nvSpPr>
          <p:spPr bwMode="auto">
            <a:xfrm>
              <a:off x="624" y="321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u="sng">
                  <a:solidFill>
                    <a:schemeClr val="folHlink"/>
                  </a:solidFill>
                </a:rPr>
                <a:t>1</a:t>
              </a:r>
              <a:endParaRPr lang="en-US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252939" name="Text Box 8"/>
            <p:cNvSpPr txBox="1">
              <a:spLocks noChangeArrowheads="1"/>
            </p:cNvSpPr>
            <p:nvPr/>
          </p:nvSpPr>
          <p:spPr bwMode="auto">
            <a:xfrm>
              <a:off x="624" y="345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>
                  <a:solidFill>
                    <a:schemeClr val="folHlink"/>
                  </a:solidFill>
                </a:rPr>
                <a:t>2</a:t>
              </a:r>
            </a:p>
          </p:txBody>
        </p:sp>
      </p:grpSp>
      <p:grpSp>
        <p:nvGrpSpPr>
          <p:cNvPr id="252935" name="Group 9"/>
          <p:cNvGrpSpPr>
            <a:grpSpLocks/>
          </p:cNvGrpSpPr>
          <p:nvPr/>
        </p:nvGrpSpPr>
        <p:grpSpPr bwMode="auto">
          <a:xfrm>
            <a:off x="3810000" y="4191000"/>
            <a:ext cx="304800" cy="960438"/>
            <a:chOff x="624" y="3216"/>
            <a:chExt cx="192" cy="605"/>
          </a:xfrm>
        </p:grpSpPr>
        <p:sp>
          <p:nvSpPr>
            <p:cNvPr id="252936" name="Text Box 10"/>
            <p:cNvSpPr txBox="1">
              <a:spLocks noChangeArrowheads="1"/>
            </p:cNvSpPr>
            <p:nvPr/>
          </p:nvSpPr>
          <p:spPr bwMode="auto">
            <a:xfrm>
              <a:off x="624" y="321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u="sng">
                  <a:solidFill>
                    <a:schemeClr val="folHlink"/>
                  </a:solidFill>
                </a:rPr>
                <a:t>1</a:t>
              </a:r>
              <a:endParaRPr lang="en-US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252937" name="Text Box 11"/>
            <p:cNvSpPr txBox="1">
              <a:spLocks noChangeArrowheads="1"/>
            </p:cNvSpPr>
            <p:nvPr/>
          </p:nvSpPr>
          <p:spPr bwMode="auto">
            <a:xfrm>
              <a:off x="624" y="345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>
                  <a:solidFill>
                    <a:schemeClr val="folHlink"/>
                  </a:solidFill>
                </a:rPr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smtClean="0"/>
              <a:t>Atoms are so tiny they need a special unit</a:t>
            </a:r>
          </a:p>
          <a:p>
            <a:r>
              <a:rPr lang="en-US" smtClean="0"/>
              <a:t>That’s what the </a:t>
            </a:r>
            <a:r>
              <a:rPr lang="en-US" smtClean="0">
                <a:solidFill>
                  <a:schemeClr val="accent1"/>
                </a:solidFill>
              </a:rPr>
              <a:t>mole</a:t>
            </a:r>
            <a:r>
              <a:rPr lang="en-US" smtClean="0"/>
              <a:t> does</a:t>
            </a:r>
          </a:p>
          <a:p>
            <a:r>
              <a:rPr lang="en-US" smtClean="0"/>
              <a:t>It’s the same sort of term as…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pair		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dozen		12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gross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Monoxide Combustion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     +       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              </a:t>
            </a: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54980" name="AutoShape 4"/>
          <p:cNvSpPr>
            <a:spLocks noChangeArrowheads="1"/>
          </p:cNvSpPr>
          <p:nvPr/>
        </p:nvSpPr>
        <p:spPr bwMode="auto">
          <a:xfrm>
            <a:off x="5334000" y="2209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2286000" y="35814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Now just </a:t>
            </a:r>
            <a:r>
              <a:rPr lang="en-US" altLang="en-US" sz="3200">
                <a:solidFill>
                  <a:srgbClr val="66FF33"/>
                </a:solidFill>
              </a:rPr>
              <a:t>double</a:t>
            </a:r>
            <a:r>
              <a:rPr lang="en-US" altLang="en-US" sz="3200">
                <a:solidFill>
                  <a:schemeClr val="folHlink"/>
                </a:solidFill>
              </a:rPr>
              <a:t> each coefficient</a:t>
            </a:r>
          </a:p>
        </p:txBody>
      </p:sp>
      <p:grpSp>
        <p:nvGrpSpPr>
          <p:cNvPr id="254982" name="Group 6"/>
          <p:cNvGrpSpPr>
            <a:grpSpLocks/>
          </p:cNvGrpSpPr>
          <p:nvPr/>
        </p:nvGrpSpPr>
        <p:grpSpPr bwMode="auto">
          <a:xfrm>
            <a:off x="3733800" y="1981200"/>
            <a:ext cx="304800" cy="960438"/>
            <a:chOff x="624" y="3216"/>
            <a:chExt cx="192" cy="605"/>
          </a:xfrm>
        </p:grpSpPr>
        <p:sp>
          <p:nvSpPr>
            <p:cNvPr id="254983" name="Text Box 7"/>
            <p:cNvSpPr txBox="1">
              <a:spLocks noChangeArrowheads="1"/>
            </p:cNvSpPr>
            <p:nvPr/>
          </p:nvSpPr>
          <p:spPr bwMode="auto">
            <a:xfrm>
              <a:off x="624" y="321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u="sng">
                  <a:solidFill>
                    <a:schemeClr val="folHlink"/>
                  </a:solidFill>
                </a:rPr>
                <a:t>1</a:t>
              </a:r>
              <a:endParaRPr lang="en-US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254984" name="Text Box 8"/>
            <p:cNvSpPr txBox="1">
              <a:spLocks noChangeArrowheads="1"/>
            </p:cNvSpPr>
            <p:nvPr/>
          </p:nvSpPr>
          <p:spPr bwMode="auto">
            <a:xfrm>
              <a:off x="624" y="345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>
                  <a:solidFill>
                    <a:schemeClr val="folHlink"/>
                  </a:solidFill>
                </a:rPr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Monoxide Combustion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rgbClr val="66FF33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     +       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              </a:t>
            </a: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57028" name="AutoShape 4"/>
          <p:cNvSpPr>
            <a:spLocks noChangeArrowheads="1"/>
          </p:cNvSpPr>
          <p:nvPr/>
        </p:nvSpPr>
        <p:spPr bwMode="auto">
          <a:xfrm>
            <a:off x="5334000" y="2209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2286000" y="35814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Now just </a:t>
            </a:r>
            <a:r>
              <a:rPr lang="en-US" altLang="en-US" sz="3200">
                <a:solidFill>
                  <a:srgbClr val="66FF33"/>
                </a:solidFill>
              </a:rPr>
              <a:t>double</a:t>
            </a:r>
            <a:r>
              <a:rPr lang="en-US" altLang="en-US" sz="3200">
                <a:solidFill>
                  <a:schemeClr val="folHlink"/>
                </a:solidFill>
              </a:rPr>
              <a:t> each coefficient</a:t>
            </a:r>
          </a:p>
        </p:txBody>
      </p:sp>
      <p:grpSp>
        <p:nvGrpSpPr>
          <p:cNvPr id="257030" name="Group 6"/>
          <p:cNvGrpSpPr>
            <a:grpSpLocks/>
          </p:cNvGrpSpPr>
          <p:nvPr/>
        </p:nvGrpSpPr>
        <p:grpSpPr bwMode="auto">
          <a:xfrm>
            <a:off x="3733800" y="1981200"/>
            <a:ext cx="304800" cy="960438"/>
            <a:chOff x="624" y="3216"/>
            <a:chExt cx="192" cy="605"/>
          </a:xfrm>
        </p:grpSpPr>
        <p:sp>
          <p:nvSpPr>
            <p:cNvPr id="257032" name="Text Box 7"/>
            <p:cNvSpPr txBox="1">
              <a:spLocks noChangeArrowheads="1"/>
            </p:cNvSpPr>
            <p:nvPr/>
          </p:nvSpPr>
          <p:spPr bwMode="auto">
            <a:xfrm>
              <a:off x="624" y="321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u="sng">
                  <a:solidFill>
                    <a:schemeClr val="folHlink"/>
                  </a:solidFill>
                </a:rPr>
                <a:t>1</a:t>
              </a:r>
              <a:endParaRPr lang="en-US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257033" name="Text Box 8"/>
            <p:cNvSpPr txBox="1">
              <a:spLocks noChangeArrowheads="1"/>
            </p:cNvSpPr>
            <p:nvPr/>
          </p:nvSpPr>
          <p:spPr bwMode="auto">
            <a:xfrm>
              <a:off x="624" y="3456"/>
              <a:ext cx="1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>
                  <a:solidFill>
                    <a:schemeClr val="folHlink"/>
                  </a:solidFill>
                </a:rPr>
                <a:t>2</a:t>
              </a:r>
            </a:p>
          </p:txBody>
        </p:sp>
      </p:grpSp>
      <p:sp>
        <p:nvSpPr>
          <p:cNvPr id="257031" name="Line 9"/>
          <p:cNvSpPr>
            <a:spLocks noChangeShapeType="1"/>
          </p:cNvSpPr>
          <p:nvPr/>
        </p:nvSpPr>
        <p:spPr bwMode="auto">
          <a:xfrm flipH="1" flipV="1">
            <a:off x="1371600" y="2819400"/>
            <a:ext cx="3200400" cy="8382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Monoxide Combustion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rgbClr val="66FF33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     +       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              </a:t>
            </a:r>
            <a:r>
              <a:rPr lang="en-US" altLang="en-US" sz="4400">
                <a:solidFill>
                  <a:schemeClr val="bg1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59076" name="AutoShape 4"/>
          <p:cNvSpPr>
            <a:spLocks noChangeArrowheads="1"/>
          </p:cNvSpPr>
          <p:nvPr/>
        </p:nvSpPr>
        <p:spPr bwMode="auto">
          <a:xfrm>
            <a:off x="5334000" y="2209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286000" y="35814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Now just </a:t>
            </a:r>
            <a:r>
              <a:rPr lang="en-US" altLang="en-US" sz="3200">
                <a:solidFill>
                  <a:srgbClr val="66FF33"/>
                </a:solidFill>
              </a:rPr>
              <a:t>double</a:t>
            </a:r>
            <a:r>
              <a:rPr lang="en-US" altLang="en-US" sz="3200">
                <a:solidFill>
                  <a:schemeClr val="folHlink"/>
                </a:solidFill>
              </a:rPr>
              <a:t> each coefficient</a:t>
            </a:r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 flipH="1" flipV="1">
            <a:off x="4191000" y="2819400"/>
            <a:ext cx="381000" cy="8382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Monoxide Combustion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rgbClr val="66FF33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     +       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              </a:t>
            </a:r>
            <a:r>
              <a:rPr lang="en-US" altLang="en-US" sz="4400">
                <a:solidFill>
                  <a:srgbClr val="66FF33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61124" name="AutoShape 4"/>
          <p:cNvSpPr>
            <a:spLocks noChangeArrowheads="1"/>
          </p:cNvSpPr>
          <p:nvPr/>
        </p:nvSpPr>
        <p:spPr bwMode="auto">
          <a:xfrm>
            <a:off x="5334000" y="2209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2286000" y="35814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Now just </a:t>
            </a:r>
            <a:r>
              <a:rPr lang="en-US" altLang="en-US" sz="3200">
                <a:solidFill>
                  <a:srgbClr val="66FF33"/>
                </a:solidFill>
              </a:rPr>
              <a:t>double</a:t>
            </a:r>
            <a:r>
              <a:rPr lang="en-US" altLang="en-US" sz="3200">
                <a:solidFill>
                  <a:schemeClr val="folHlink"/>
                </a:solidFill>
              </a:rPr>
              <a:t> each coefficient</a:t>
            </a:r>
          </a:p>
        </p:txBody>
      </p:sp>
      <p:sp>
        <p:nvSpPr>
          <p:cNvPr id="261126" name="Line 6"/>
          <p:cNvSpPr>
            <a:spLocks noChangeShapeType="1"/>
          </p:cNvSpPr>
          <p:nvPr/>
        </p:nvSpPr>
        <p:spPr bwMode="auto">
          <a:xfrm flipV="1">
            <a:off x="4572000" y="2743200"/>
            <a:ext cx="2133600" cy="914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Monoxide Combustion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rgbClr val="66FF33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     +       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              </a:t>
            </a:r>
            <a:r>
              <a:rPr lang="en-US" altLang="en-US" sz="4400">
                <a:solidFill>
                  <a:srgbClr val="66FF33"/>
                </a:solidFill>
              </a:rPr>
              <a:t>2</a:t>
            </a:r>
            <a:r>
              <a:rPr lang="en-US" altLang="en-US" sz="4400">
                <a:solidFill>
                  <a:schemeClr val="tx2"/>
                </a:solidFill>
              </a:rPr>
              <a:t> CO</a:t>
            </a:r>
            <a:r>
              <a:rPr lang="en-US" altLang="en-US" sz="4400" baseline="-25000">
                <a:solidFill>
                  <a:schemeClr val="tx2"/>
                </a:solidFill>
              </a:rPr>
              <a:t>2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263172" name="AutoShape 4"/>
          <p:cNvSpPr>
            <a:spLocks noChangeArrowheads="1"/>
          </p:cNvSpPr>
          <p:nvPr/>
        </p:nvSpPr>
        <p:spPr bwMode="auto">
          <a:xfrm>
            <a:off x="5334000" y="2209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2286000" y="3581400"/>
            <a:ext cx="457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It’s balanced with whole number coefficients!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</a:t>
            </a:r>
            <a:r>
              <a:rPr lang="en-US" altLang="en-US" sz="3600" smtClean="0">
                <a:solidFill>
                  <a:schemeClr val="bg1"/>
                </a:solidFill>
              </a:rPr>
              <a:t>3/2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65220" name="AutoShape 4"/>
          <p:cNvSpPr>
            <a:spLocks noChangeArrowheads="1"/>
          </p:cNvSpPr>
          <p:nvPr/>
        </p:nvSpPr>
        <p:spPr bwMode="auto">
          <a:xfrm>
            <a:off x="42672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</a:t>
            </a:r>
            <a:r>
              <a:rPr lang="en-US" altLang="en-US" sz="3600" smtClean="0">
                <a:solidFill>
                  <a:schemeClr val="bg1"/>
                </a:solidFill>
              </a:rPr>
              <a:t>3/2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1066800" y="2667000"/>
            <a:ext cx="2286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5733" name="Text Box 5"/>
          <p:cNvSpPr txBox="1">
            <a:spLocks noChangeArrowheads="1"/>
          </p:cNvSpPr>
          <p:nvPr/>
        </p:nvSpPr>
        <p:spPr bwMode="auto">
          <a:xfrm>
            <a:off x="3352800" y="4038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 C</a:t>
            </a:r>
          </a:p>
        </p:txBody>
      </p:sp>
      <p:sp>
        <p:nvSpPr>
          <p:cNvPr id="267270" name="Line 6"/>
          <p:cNvSpPr>
            <a:spLocks noChangeShapeType="1"/>
          </p:cNvSpPr>
          <p:nvPr/>
        </p:nvSpPr>
        <p:spPr bwMode="auto">
          <a:xfrm flipV="1">
            <a:off x="4038600" y="2590800"/>
            <a:ext cx="121920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271" name="AutoShape 7"/>
          <p:cNvSpPr>
            <a:spLocks noChangeArrowheads="1"/>
          </p:cNvSpPr>
          <p:nvPr/>
        </p:nvSpPr>
        <p:spPr bwMode="auto">
          <a:xfrm>
            <a:off x="42672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>
            <a:off x="1524000" y="2667000"/>
            <a:ext cx="1828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7780" name="Text Box 4"/>
          <p:cNvSpPr txBox="1">
            <a:spLocks noChangeArrowheads="1"/>
          </p:cNvSpPr>
          <p:nvPr/>
        </p:nvSpPr>
        <p:spPr bwMode="auto">
          <a:xfrm>
            <a:off x="3352800" y="4038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4 H</a:t>
            </a:r>
          </a:p>
        </p:txBody>
      </p:sp>
      <p:sp>
        <p:nvSpPr>
          <p:cNvPr id="269317" name="Line 5"/>
          <p:cNvSpPr>
            <a:spLocks noChangeShapeType="1"/>
          </p:cNvSpPr>
          <p:nvPr/>
        </p:nvSpPr>
        <p:spPr bwMode="auto">
          <a:xfrm flipV="1">
            <a:off x="4038600" y="2590800"/>
            <a:ext cx="297180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9318" name="AutoShape 6"/>
          <p:cNvSpPr>
            <a:spLocks noChangeArrowheads="1"/>
          </p:cNvSpPr>
          <p:nvPr/>
        </p:nvSpPr>
        <p:spPr bwMode="auto">
          <a:xfrm>
            <a:off x="42672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</a:t>
            </a:r>
            <a:r>
              <a:rPr lang="en-US" altLang="en-US" sz="3600" smtClean="0">
                <a:solidFill>
                  <a:schemeClr val="bg1"/>
                </a:solidFill>
              </a:rPr>
              <a:t>3/2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2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2057400" y="2590800"/>
            <a:ext cx="1295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71363" name="Line 3"/>
          <p:cNvSpPr>
            <a:spLocks noChangeShapeType="1"/>
          </p:cNvSpPr>
          <p:nvPr/>
        </p:nvSpPr>
        <p:spPr bwMode="auto">
          <a:xfrm>
            <a:off x="5715000" y="2590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64" name="Line 4"/>
          <p:cNvSpPr>
            <a:spLocks noChangeShapeType="1"/>
          </p:cNvSpPr>
          <p:nvPr/>
        </p:nvSpPr>
        <p:spPr bwMode="auto">
          <a:xfrm>
            <a:off x="7848600" y="2590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29" name="Text Box 5"/>
          <p:cNvSpPr txBox="1">
            <a:spLocks noChangeArrowheads="1"/>
          </p:cNvSpPr>
          <p:nvPr/>
        </p:nvSpPr>
        <p:spPr bwMode="auto">
          <a:xfrm>
            <a:off x="53340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 O</a:t>
            </a:r>
          </a:p>
        </p:txBody>
      </p:sp>
      <p:sp>
        <p:nvSpPr>
          <p:cNvPr id="1229830" name="Text Box 6"/>
          <p:cNvSpPr txBox="1">
            <a:spLocks noChangeArrowheads="1"/>
          </p:cNvSpPr>
          <p:nvPr/>
        </p:nvSpPr>
        <p:spPr bwMode="auto">
          <a:xfrm>
            <a:off x="74676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 O</a:t>
            </a:r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>
            <a:off x="1676400" y="2590800"/>
            <a:ext cx="457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32" name="Text Box 8"/>
          <p:cNvSpPr txBox="1">
            <a:spLocks noChangeArrowheads="1"/>
          </p:cNvSpPr>
          <p:nvPr/>
        </p:nvSpPr>
        <p:spPr bwMode="auto">
          <a:xfrm>
            <a:off x="17526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 O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31242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66FF33"/>
                </a:solidFill>
              </a:rPr>
              <a:t>? O</a:t>
            </a:r>
          </a:p>
        </p:txBody>
      </p:sp>
      <p:sp>
        <p:nvSpPr>
          <p:cNvPr id="1229834" name="Text Box 10"/>
          <p:cNvSpPr txBox="1">
            <a:spLocks noChangeArrowheads="1"/>
          </p:cNvSpPr>
          <p:nvPr/>
        </p:nvSpPr>
        <p:spPr bwMode="auto">
          <a:xfrm>
            <a:off x="43434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71371" name="Line 11"/>
          <p:cNvSpPr>
            <a:spLocks noChangeShapeType="1"/>
          </p:cNvSpPr>
          <p:nvPr/>
        </p:nvSpPr>
        <p:spPr bwMode="auto">
          <a:xfrm flipV="1">
            <a:off x="3505200" y="2590800"/>
            <a:ext cx="76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36" name="Text Box 12"/>
          <p:cNvSpPr txBox="1">
            <a:spLocks noChangeArrowheads="1"/>
          </p:cNvSpPr>
          <p:nvPr/>
        </p:nvSpPr>
        <p:spPr bwMode="auto">
          <a:xfrm>
            <a:off x="63246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229837" name="Text Box 13"/>
          <p:cNvSpPr txBox="1">
            <a:spLocks noChangeArrowheads="1"/>
          </p:cNvSpPr>
          <p:nvPr/>
        </p:nvSpPr>
        <p:spPr bwMode="auto">
          <a:xfrm>
            <a:off x="23622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271374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</a:t>
            </a:r>
            <a:r>
              <a:rPr lang="en-US" altLang="en-US" sz="3600" smtClean="0">
                <a:solidFill>
                  <a:schemeClr val="bg1"/>
                </a:solidFill>
              </a:rPr>
              <a:t>3/2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2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71375" name="AutoShape 15"/>
          <p:cNvSpPr>
            <a:spLocks noChangeArrowheads="1"/>
          </p:cNvSpPr>
          <p:nvPr/>
        </p:nvSpPr>
        <p:spPr bwMode="auto">
          <a:xfrm>
            <a:off x="42672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>
            <a:off x="7162800" y="26670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73411" name="Line 3"/>
          <p:cNvSpPr>
            <a:spLocks noChangeShapeType="1"/>
          </p:cNvSpPr>
          <p:nvPr/>
        </p:nvSpPr>
        <p:spPr bwMode="auto">
          <a:xfrm>
            <a:off x="5715000" y="2590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3412" name="Line 4"/>
          <p:cNvSpPr>
            <a:spLocks noChangeShapeType="1"/>
          </p:cNvSpPr>
          <p:nvPr/>
        </p:nvSpPr>
        <p:spPr bwMode="auto">
          <a:xfrm>
            <a:off x="7848600" y="2590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77" name="Text Box 5"/>
          <p:cNvSpPr txBox="1">
            <a:spLocks noChangeArrowheads="1"/>
          </p:cNvSpPr>
          <p:nvPr/>
        </p:nvSpPr>
        <p:spPr bwMode="auto">
          <a:xfrm>
            <a:off x="53340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 O</a:t>
            </a:r>
          </a:p>
        </p:txBody>
      </p:sp>
      <p:sp>
        <p:nvSpPr>
          <p:cNvPr id="1231878" name="Text Box 6"/>
          <p:cNvSpPr txBox="1">
            <a:spLocks noChangeArrowheads="1"/>
          </p:cNvSpPr>
          <p:nvPr/>
        </p:nvSpPr>
        <p:spPr bwMode="auto">
          <a:xfrm>
            <a:off x="74676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 O</a:t>
            </a:r>
          </a:p>
        </p:txBody>
      </p:sp>
      <p:sp>
        <p:nvSpPr>
          <p:cNvPr id="273415" name="Line 7"/>
          <p:cNvSpPr>
            <a:spLocks noChangeShapeType="1"/>
          </p:cNvSpPr>
          <p:nvPr/>
        </p:nvSpPr>
        <p:spPr bwMode="auto">
          <a:xfrm>
            <a:off x="1676400" y="2590800"/>
            <a:ext cx="457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80" name="Text Box 8"/>
          <p:cNvSpPr txBox="1">
            <a:spLocks noChangeArrowheads="1"/>
          </p:cNvSpPr>
          <p:nvPr/>
        </p:nvSpPr>
        <p:spPr bwMode="auto">
          <a:xfrm>
            <a:off x="17526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 O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31242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66FF33"/>
                </a:solidFill>
              </a:rPr>
              <a:t>3 O</a:t>
            </a:r>
          </a:p>
        </p:txBody>
      </p:sp>
      <p:sp>
        <p:nvSpPr>
          <p:cNvPr id="1231882" name="Text Box 10"/>
          <p:cNvSpPr txBox="1">
            <a:spLocks noChangeArrowheads="1"/>
          </p:cNvSpPr>
          <p:nvPr/>
        </p:nvSpPr>
        <p:spPr bwMode="auto">
          <a:xfrm>
            <a:off x="43434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73419" name="Line 11"/>
          <p:cNvSpPr>
            <a:spLocks noChangeShapeType="1"/>
          </p:cNvSpPr>
          <p:nvPr/>
        </p:nvSpPr>
        <p:spPr bwMode="auto">
          <a:xfrm flipV="1">
            <a:off x="3505200" y="2590800"/>
            <a:ext cx="76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84" name="Text Box 12"/>
          <p:cNvSpPr txBox="1">
            <a:spLocks noChangeArrowheads="1"/>
          </p:cNvSpPr>
          <p:nvPr/>
        </p:nvSpPr>
        <p:spPr bwMode="auto">
          <a:xfrm>
            <a:off x="63246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231885" name="Text Box 13"/>
          <p:cNvSpPr txBox="1">
            <a:spLocks noChangeArrowheads="1"/>
          </p:cNvSpPr>
          <p:nvPr/>
        </p:nvSpPr>
        <p:spPr bwMode="auto">
          <a:xfrm>
            <a:off x="23622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273422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</a:t>
            </a:r>
            <a:r>
              <a:rPr lang="en-US" altLang="en-US" sz="3600" smtClean="0">
                <a:solidFill>
                  <a:schemeClr val="bg1"/>
                </a:solidFill>
              </a:rPr>
              <a:t>3/2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2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73423" name="AutoShape 15"/>
          <p:cNvSpPr>
            <a:spLocks noChangeArrowheads="1"/>
          </p:cNvSpPr>
          <p:nvPr/>
        </p:nvSpPr>
        <p:spPr bwMode="auto">
          <a:xfrm>
            <a:off x="42672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3424" name="Line 16"/>
          <p:cNvSpPr>
            <a:spLocks noChangeShapeType="1"/>
          </p:cNvSpPr>
          <p:nvPr/>
        </p:nvSpPr>
        <p:spPr bwMode="auto">
          <a:xfrm>
            <a:off x="7162800" y="26670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smtClean="0"/>
              <a:t>Atoms are so tiny they need a special unit</a:t>
            </a:r>
          </a:p>
          <a:p>
            <a:r>
              <a:rPr lang="en-US" smtClean="0"/>
              <a:t>That’s what the </a:t>
            </a:r>
            <a:r>
              <a:rPr lang="en-US" smtClean="0">
                <a:solidFill>
                  <a:schemeClr val="accent1"/>
                </a:solidFill>
              </a:rPr>
              <a:t>mole</a:t>
            </a:r>
            <a:r>
              <a:rPr lang="en-US" smtClean="0"/>
              <a:t> does</a:t>
            </a:r>
          </a:p>
          <a:p>
            <a:r>
              <a:rPr lang="en-US" smtClean="0"/>
              <a:t>It’s the same sort of term as…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pair		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dozen		12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gross		144 of anything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75459" name="Line 3"/>
          <p:cNvSpPr>
            <a:spLocks noChangeShapeType="1"/>
          </p:cNvSpPr>
          <p:nvPr/>
        </p:nvSpPr>
        <p:spPr bwMode="auto">
          <a:xfrm>
            <a:off x="5715000" y="2590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460" name="Line 4"/>
          <p:cNvSpPr>
            <a:spLocks noChangeShapeType="1"/>
          </p:cNvSpPr>
          <p:nvPr/>
        </p:nvSpPr>
        <p:spPr bwMode="auto">
          <a:xfrm>
            <a:off x="7848600" y="2590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25" name="Text Box 5"/>
          <p:cNvSpPr txBox="1">
            <a:spLocks noChangeArrowheads="1"/>
          </p:cNvSpPr>
          <p:nvPr/>
        </p:nvSpPr>
        <p:spPr bwMode="auto">
          <a:xfrm>
            <a:off x="53340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 O</a:t>
            </a:r>
          </a:p>
        </p:txBody>
      </p:sp>
      <p:sp>
        <p:nvSpPr>
          <p:cNvPr id="1233926" name="Text Box 6"/>
          <p:cNvSpPr txBox="1">
            <a:spLocks noChangeArrowheads="1"/>
          </p:cNvSpPr>
          <p:nvPr/>
        </p:nvSpPr>
        <p:spPr bwMode="auto">
          <a:xfrm>
            <a:off x="74676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2 O</a:t>
            </a:r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1676400" y="2590800"/>
            <a:ext cx="457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28" name="Text Box 8"/>
          <p:cNvSpPr txBox="1">
            <a:spLocks noChangeArrowheads="1"/>
          </p:cNvSpPr>
          <p:nvPr/>
        </p:nvSpPr>
        <p:spPr bwMode="auto">
          <a:xfrm>
            <a:off x="17526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 O</a:t>
            </a:r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31242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66FF33"/>
                </a:solidFill>
              </a:rPr>
              <a:t>3 O</a:t>
            </a:r>
          </a:p>
        </p:txBody>
      </p:sp>
      <p:sp>
        <p:nvSpPr>
          <p:cNvPr id="1233930" name="Text Box 10"/>
          <p:cNvSpPr txBox="1">
            <a:spLocks noChangeArrowheads="1"/>
          </p:cNvSpPr>
          <p:nvPr/>
        </p:nvSpPr>
        <p:spPr bwMode="auto">
          <a:xfrm>
            <a:off x="43434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 flipH="1" flipV="1">
            <a:off x="3048000" y="2667000"/>
            <a:ext cx="457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32" name="Text Box 12"/>
          <p:cNvSpPr txBox="1">
            <a:spLocks noChangeArrowheads="1"/>
          </p:cNvSpPr>
          <p:nvPr/>
        </p:nvSpPr>
        <p:spPr bwMode="auto">
          <a:xfrm>
            <a:off x="63246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233933" name="Text Box 13"/>
          <p:cNvSpPr txBox="1">
            <a:spLocks noChangeArrowheads="1"/>
          </p:cNvSpPr>
          <p:nvPr/>
        </p:nvSpPr>
        <p:spPr bwMode="auto">
          <a:xfrm>
            <a:off x="2362200" y="3581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275470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</a:t>
            </a:r>
            <a:r>
              <a:rPr lang="en-US" altLang="en-US" sz="3600" smtClean="0">
                <a:solidFill>
                  <a:srgbClr val="66FF33"/>
                </a:solidFill>
              </a:rPr>
              <a:t>3/2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2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75471" name="AutoShape 15"/>
          <p:cNvSpPr>
            <a:spLocks noChangeArrowheads="1"/>
          </p:cNvSpPr>
          <p:nvPr/>
        </p:nvSpPr>
        <p:spPr bwMode="auto">
          <a:xfrm>
            <a:off x="42672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+ 3/2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2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77508" name="AutoShape 4"/>
          <p:cNvSpPr>
            <a:spLocks noChangeArrowheads="1"/>
          </p:cNvSpPr>
          <p:nvPr/>
        </p:nvSpPr>
        <p:spPr bwMode="auto">
          <a:xfrm>
            <a:off x="42672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5973" name="Text Box 5"/>
          <p:cNvSpPr txBox="1">
            <a:spLocks noChangeArrowheads="1"/>
          </p:cNvSpPr>
          <p:nvPr/>
        </p:nvSpPr>
        <p:spPr bwMode="auto">
          <a:xfrm>
            <a:off x="1981200" y="3535363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Now </a:t>
            </a:r>
            <a:r>
              <a:rPr lang="en-US" sz="3200">
                <a:solidFill>
                  <a:srgbClr val="66FF33"/>
                </a:solidFill>
              </a:rPr>
              <a:t>double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each coefficient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>
                <a:solidFill>
                  <a:srgbClr val="66FF33"/>
                </a:solidFill>
              </a:rPr>
              <a:t>2</a:t>
            </a:r>
            <a:r>
              <a:rPr lang="en-US" altLang="en-US" sz="3600" smtClean="0"/>
              <a:t> 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+ 3/2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2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79556" name="AutoShape 4"/>
          <p:cNvSpPr>
            <a:spLocks noChangeArrowheads="1"/>
          </p:cNvSpPr>
          <p:nvPr/>
        </p:nvSpPr>
        <p:spPr bwMode="auto">
          <a:xfrm>
            <a:off x="45720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8021" name="Text Box 5"/>
          <p:cNvSpPr txBox="1">
            <a:spLocks noChangeArrowheads="1"/>
          </p:cNvSpPr>
          <p:nvPr/>
        </p:nvSpPr>
        <p:spPr bwMode="auto">
          <a:xfrm>
            <a:off x="1981200" y="3535363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Now </a:t>
            </a:r>
            <a:r>
              <a:rPr lang="en-US" sz="3200">
                <a:solidFill>
                  <a:srgbClr val="66FF33"/>
                </a:solidFill>
              </a:rPr>
              <a:t>double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each coefficient</a:t>
            </a:r>
          </a:p>
        </p:txBody>
      </p:sp>
      <p:sp>
        <p:nvSpPr>
          <p:cNvPr id="279558" name="Line 6"/>
          <p:cNvSpPr>
            <a:spLocks noChangeShapeType="1"/>
          </p:cNvSpPr>
          <p:nvPr/>
        </p:nvSpPr>
        <p:spPr bwMode="auto">
          <a:xfrm flipH="1" flipV="1">
            <a:off x="990600" y="2590800"/>
            <a:ext cx="2362200" cy="9906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>
                <a:solidFill>
                  <a:srgbClr val="66FF33"/>
                </a:solidFill>
              </a:rPr>
              <a:t>2</a:t>
            </a:r>
            <a:r>
              <a:rPr lang="en-US" altLang="en-US" sz="3600" smtClean="0"/>
              <a:t> 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  </a:t>
            </a:r>
            <a:r>
              <a:rPr lang="en-US" altLang="en-US" sz="3600" smtClean="0">
                <a:solidFill>
                  <a:srgbClr val="66FF33"/>
                </a:solidFill>
              </a:rPr>
              <a:t>3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2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81604" name="AutoShape 4"/>
          <p:cNvSpPr>
            <a:spLocks noChangeArrowheads="1"/>
          </p:cNvSpPr>
          <p:nvPr/>
        </p:nvSpPr>
        <p:spPr bwMode="auto">
          <a:xfrm>
            <a:off x="45720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40069" name="Text Box 5"/>
          <p:cNvSpPr txBox="1">
            <a:spLocks noChangeArrowheads="1"/>
          </p:cNvSpPr>
          <p:nvPr/>
        </p:nvSpPr>
        <p:spPr bwMode="auto">
          <a:xfrm>
            <a:off x="1981200" y="3535363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Now </a:t>
            </a:r>
            <a:r>
              <a:rPr lang="en-US" sz="3200">
                <a:solidFill>
                  <a:srgbClr val="66FF33"/>
                </a:solidFill>
              </a:rPr>
              <a:t>double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each coefficient</a:t>
            </a:r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 flipH="1" flipV="1">
            <a:off x="3352800" y="2743200"/>
            <a:ext cx="0" cy="8382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>
                <a:solidFill>
                  <a:srgbClr val="66FF33"/>
                </a:solidFill>
              </a:rPr>
              <a:t>2</a:t>
            </a:r>
            <a:r>
              <a:rPr lang="en-US" altLang="en-US" sz="3600" smtClean="0"/>
              <a:t> 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  </a:t>
            </a:r>
            <a:r>
              <a:rPr lang="en-US" altLang="en-US" sz="3600" smtClean="0">
                <a:solidFill>
                  <a:srgbClr val="66FF33"/>
                </a:solidFill>
              </a:rPr>
              <a:t>3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rgbClr val="66FF33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2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83652" name="AutoShape 4"/>
          <p:cNvSpPr>
            <a:spLocks noChangeArrowheads="1"/>
          </p:cNvSpPr>
          <p:nvPr/>
        </p:nvSpPr>
        <p:spPr bwMode="auto">
          <a:xfrm>
            <a:off x="45720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42117" name="Text Box 5"/>
          <p:cNvSpPr txBox="1">
            <a:spLocks noChangeArrowheads="1"/>
          </p:cNvSpPr>
          <p:nvPr/>
        </p:nvSpPr>
        <p:spPr bwMode="auto">
          <a:xfrm>
            <a:off x="1981200" y="3535363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Now </a:t>
            </a:r>
            <a:r>
              <a:rPr lang="en-US" sz="3200">
                <a:solidFill>
                  <a:srgbClr val="66FF33"/>
                </a:solidFill>
              </a:rPr>
              <a:t>double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each coefficient</a:t>
            </a:r>
          </a:p>
        </p:txBody>
      </p:sp>
      <p:sp>
        <p:nvSpPr>
          <p:cNvPr id="283654" name="Line 6"/>
          <p:cNvSpPr>
            <a:spLocks noChangeShapeType="1"/>
          </p:cNvSpPr>
          <p:nvPr/>
        </p:nvSpPr>
        <p:spPr bwMode="auto">
          <a:xfrm flipV="1">
            <a:off x="3352800" y="2590800"/>
            <a:ext cx="1828800" cy="9906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>
                <a:solidFill>
                  <a:srgbClr val="66FF33"/>
                </a:solidFill>
              </a:rPr>
              <a:t>2</a:t>
            </a:r>
            <a:r>
              <a:rPr lang="en-US" altLang="en-US" sz="3600" smtClean="0"/>
              <a:t> 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  </a:t>
            </a:r>
            <a:r>
              <a:rPr lang="en-US" altLang="en-US" sz="3600" smtClean="0">
                <a:solidFill>
                  <a:srgbClr val="66FF33"/>
                </a:solidFill>
              </a:rPr>
              <a:t>3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rgbClr val="66FF33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</a:t>
            </a:r>
            <a:r>
              <a:rPr lang="en-US" altLang="en-US" sz="3600" smtClean="0">
                <a:solidFill>
                  <a:srgbClr val="66FF33"/>
                </a:solidFill>
              </a:rPr>
              <a:t>4</a:t>
            </a:r>
            <a:r>
              <a:rPr lang="en-US" altLang="en-US" sz="3600" smtClean="0"/>
              <a:t>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85700" name="AutoShape 4"/>
          <p:cNvSpPr>
            <a:spLocks noChangeArrowheads="1"/>
          </p:cNvSpPr>
          <p:nvPr/>
        </p:nvSpPr>
        <p:spPr bwMode="auto">
          <a:xfrm>
            <a:off x="45720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44165" name="Text Box 5"/>
          <p:cNvSpPr txBox="1">
            <a:spLocks noChangeArrowheads="1"/>
          </p:cNvSpPr>
          <p:nvPr/>
        </p:nvSpPr>
        <p:spPr bwMode="auto">
          <a:xfrm>
            <a:off x="1981200" y="3535363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Now </a:t>
            </a:r>
            <a:r>
              <a:rPr lang="en-US" sz="3200">
                <a:solidFill>
                  <a:srgbClr val="66FF33"/>
                </a:solidFill>
              </a:rPr>
              <a:t>double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each coefficient</a:t>
            </a:r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V="1">
            <a:off x="3352800" y="2514600"/>
            <a:ext cx="3657600" cy="1066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Balance the following equation...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1981200"/>
            <a:ext cx="8915400" cy="12954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>
                <a:solidFill>
                  <a:srgbClr val="66FF33"/>
                </a:solidFill>
              </a:rPr>
              <a:t>2</a:t>
            </a:r>
            <a:r>
              <a:rPr lang="en-US" altLang="en-US" sz="3600" smtClean="0"/>
              <a:t> CH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OH  +   </a:t>
            </a:r>
            <a:r>
              <a:rPr lang="en-US" altLang="en-US" sz="3600" smtClean="0">
                <a:solidFill>
                  <a:srgbClr val="66FF33"/>
                </a:solidFill>
              </a:rPr>
              <a:t>3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</a:t>
            </a:r>
            <a:r>
              <a:rPr lang="en-US" altLang="en-US" sz="3600" smtClean="0">
                <a:solidFill>
                  <a:srgbClr val="66FF33"/>
                </a:solidFill>
              </a:rPr>
              <a:t>2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  </a:t>
            </a:r>
            <a:r>
              <a:rPr lang="en-US" altLang="en-US" sz="3600" smtClean="0">
                <a:solidFill>
                  <a:srgbClr val="66FF33"/>
                </a:solidFill>
              </a:rPr>
              <a:t>4</a:t>
            </a:r>
            <a:r>
              <a:rPr lang="en-US" altLang="en-US" sz="3600" smtClean="0"/>
              <a:t>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287748" name="AutoShape 4"/>
          <p:cNvSpPr>
            <a:spLocks noChangeArrowheads="1"/>
          </p:cNvSpPr>
          <p:nvPr/>
        </p:nvSpPr>
        <p:spPr bwMode="auto">
          <a:xfrm>
            <a:off x="4572000" y="2133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46213" name="Text Box 5"/>
          <p:cNvSpPr txBox="1">
            <a:spLocks noChangeArrowheads="1"/>
          </p:cNvSpPr>
          <p:nvPr/>
        </p:nvSpPr>
        <p:spPr bwMode="auto">
          <a:xfrm>
            <a:off x="1981200" y="3535363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Now </a:t>
            </a:r>
            <a:r>
              <a:rPr lang="en-US" sz="3200">
                <a:solidFill>
                  <a:srgbClr val="66FF33"/>
                </a:solidFill>
              </a:rPr>
              <a:t>double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each coefficient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Mass Relationships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Mass Relationships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90600"/>
            <a:ext cx="7772400" cy="5105400"/>
          </a:xfrm>
        </p:spPr>
        <p:txBody>
          <a:bodyPr/>
          <a:lstStyle/>
          <a:p>
            <a:r>
              <a:rPr lang="en-US" altLang="en-US" dirty="0" smtClean="0"/>
              <a:t>Chemical reactions are mole-based</a:t>
            </a:r>
          </a:p>
          <a:p>
            <a:r>
              <a:rPr lang="en-US" altLang="en-US" dirty="0" smtClean="0"/>
              <a:t>Chemicals are dispensed by weight</a:t>
            </a:r>
          </a:p>
          <a:p>
            <a:r>
              <a:rPr lang="en-US" altLang="en-US" dirty="0" smtClean="0"/>
              <a:t>Therefore….</a:t>
            </a:r>
          </a:p>
          <a:p>
            <a:pPr>
              <a:buFontTx/>
              <a:buChar char=" "/>
            </a:pPr>
            <a:r>
              <a:rPr lang="en-US" altLang="en-US" dirty="0" smtClean="0"/>
              <a:t>      it’s necessary to quickly convert between moles and grams</a:t>
            </a:r>
          </a:p>
          <a:p>
            <a:r>
              <a:rPr lang="en-US" altLang="en-US" dirty="0" smtClean="0"/>
              <a:t>These kinds of problems are known as </a:t>
            </a:r>
            <a:r>
              <a:rPr lang="en-US" altLang="en-US" dirty="0" smtClean="0">
                <a:solidFill>
                  <a:schemeClr val="tx2"/>
                </a:solidFill>
              </a:rPr>
              <a:t>stoichiometry </a:t>
            </a:r>
            <a:r>
              <a:rPr lang="en-US" altLang="en-US" dirty="0" smtClean="0"/>
              <a:t>- from the Greek  “</a:t>
            </a:r>
            <a:r>
              <a:rPr lang="en-US" altLang="en-US" dirty="0" err="1" smtClean="0"/>
              <a:t>stoicheion</a:t>
            </a:r>
            <a:r>
              <a:rPr lang="en-US" altLang="en-US" dirty="0" smtClean="0"/>
              <a:t>” (element) + “-</a:t>
            </a:r>
            <a:r>
              <a:rPr lang="en-US" altLang="en-US" dirty="0" err="1" smtClean="0"/>
              <a:t>metry</a:t>
            </a:r>
            <a:r>
              <a:rPr lang="en-US" altLang="en-US" dirty="0" smtClean="0"/>
              <a:t>” (measuring)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Approach to Stoichiometry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smtClean="0"/>
              <a:t>Atoms are so tiny they need a special unit</a:t>
            </a:r>
          </a:p>
          <a:p>
            <a:r>
              <a:rPr lang="en-US" smtClean="0"/>
              <a:t>That’s what the </a:t>
            </a:r>
            <a:r>
              <a:rPr lang="en-US" smtClean="0">
                <a:solidFill>
                  <a:schemeClr val="accent1"/>
                </a:solidFill>
              </a:rPr>
              <a:t>mole</a:t>
            </a:r>
            <a:r>
              <a:rPr lang="en-US" smtClean="0"/>
              <a:t> does</a:t>
            </a:r>
          </a:p>
          <a:p>
            <a:r>
              <a:rPr lang="en-US" smtClean="0"/>
              <a:t>It’s the same sort of term as…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pair		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dozen		12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gross		144 of anything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429000" y="4572000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(a dozen dozen)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Approach to Stoichiometry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Approach to Stoichiometry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24613" name="AutoShape 5"/>
          <p:cNvSpPr>
            <a:spLocks noChangeArrowheads="1"/>
          </p:cNvSpPr>
          <p:nvPr/>
        </p:nvSpPr>
        <p:spPr bwMode="auto">
          <a:xfrm>
            <a:off x="2209800" y="29718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Approach to Stoichiometry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26661" name="AutoShape 5"/>
          <p:cNvSpPr>
            <a:spLocks noChangeArrowheads="1"/>
          </p:cNvSpPr>
          <p:nvPr/>
        </p:nvSpPr>
        <p:spPr bwMode="auto">
          <a:xfrm>
            <a:off x="2209800" y="29718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1143000" y="31242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/Formula Wt of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Approach to Stoichiometry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5105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28710" name="AutoShape 6"/>
          <p:cNvSpPr>
            <a:spLocks noChangeArrowheads="1"/>
          </p:cNvSpPr>
          <p:nvPr/>
        </p:nvSpPr>
        <p:spPr bwMode="auto">
          <a:xfrm>
            <a:off x="2209800" y="29718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28711" name="AutoShape 7"/>
          <p:cNvSpPr>
            <a:spLocks noChangeArrowheads="1"/>
          </p:cNvSpPr>
          <p:nvPr/>
        </p:nvSpPr>
        <p:spPr bwMode="auto">
          <a:xfrm>
            <a:off x="4114800" y="43434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1143000" y="31242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/Formula Wt of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Approach to Stoichiometry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914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5105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30758" name="AutoShape 6"/>
          <p:cNvSpPr>
            <a:spLocks noChangeArrowheads="1"/>
          </p:cNvSpPr>
          <p:nvPr/>
        </p:nvSpPr>
        <p:spPr bwMode="auto">
          <a:xfrm>
            <a:off x="2209800" y="29718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0759" name="AutoShape 7"/>
          <p:cNvSpPr>
            <a:spLocks noChangeArrowheads="1"/>
          </p:cNvSpPr>
          <p:nvPr/>
        </p:nvSpPr>
        <p:spPr bwMode="auto">
          <a:xfrm>
            <a:off x="4114800" y="43434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1143000" y="31242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/Formula Wt of A</a:t>
            </a:r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2286000" y="51054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Approach to Stoichiometry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48768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914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5105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32807" name="AutoShape 7"/>
          <p:cNvSpPr>
            <a:spLocks noChangeArrowheads="1"/>
          </p:cNvSpPr>
          <p:nvPr/>
        </p:nvSpPr>
        <p:spPr bwMode="auto">
          <a:xfrm>
            <a:off x="2209800" y="29718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2808" name="AutoShape 8"/>
          <p:cNvSpPr>
            <a:spLocks noChangeArrowheads="1"/>
          </p:cNvSpPr>
          <p:nvPr/>
        </p:nvSpPr>
        <p:spPr bwMode="auto">
          <a:xfrm>
            <a:off x="4114800" y="43434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2809" name="AutoShape 9"/>
          <p:cNvSpPr>
            <a:spLocks noChangeArrowheads="1"/>
          </p:cNvSpPr>
          <p:nvPr/>
        </p:nvSpPr>
        <p:spPr bwMode="auto">
          <a:xfrm>
            <a:off x="6096000" y="29718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1143000" y="31242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/Formula Wt of A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2286000" y="51054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Approach to Stoichiometry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48768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914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5105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34855" name="AutoShape 7"/>
          <p:cNvSpPr>
            <a:spLocks noChangeArrowheads="1"/>
          </p:cNvSpPr>
          <p:nvPr/>
        </p:nvSpPr>
        <p:spPr bwMode="auto">
          <a:xfrm>
            <a:off x="2209800" y="29718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4856" name="AutoShape 8"/>
          <p:cNvSpPr>
            <a:spLocks noChangeArrowheads="1"/>
          </p:cNvSpPr>
          <p:nvPr/>
        </p:nvSpPr>
        <p:spPr bwMode="auto">
          <a:xfrm>
            <a:off x="4114800" y="43434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4857" name="AutoShape 9"/>
          <p:cNvSpPr>
            <a:spLocks noChangeArrowheads="1"/>
          </p:cNvSpPr>
          <p:nvPr/>
        </p:nvSpPr>
        <p:spPr bwMode="auto">
          <a:xfrm>
            <a:off x="6096000" y="29718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1143000" y="31242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/Formula Wt of A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2286000" y="51054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5105400" y="3276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Three Step Process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48768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914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5105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36903" name="AutoShape 7"/>
          <p:cNvSpPr>
            <a:spLocks noChangeArrowheads="1"/>
          </p:cNvSpPr>
          <p:nvPr/>
        </p:nvSpPr>
        <p:spPr bwMode="auto">
          <a:xfrm>
            <a:off x="2209800" y="29718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6904" name="AutoShape 8"/>
          <p:cNvSpPr>
            <a:spLocks noChangeArrowheads="1"/>
          </p:cNvSpPr>
          <p:nvPr/>
        </p:nvSpPr>
        <p:spPr bwMode="auto">
          <a:xfrm>
            <a:off x="4114800" y="43434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6905" name="AutoShape 9"/>
          <p:cNvSpPr>
            <a:spLocks noChangeArrowheads="1"/>
          </p:cNvSpPr>
          <p:nvPr/>
        </p:nvSpPr>
        <p:spPr bwMode="auto">
          <a:xfrm>
            <a:off x="6096000" y="29718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1143000" y="31242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/Formula Wt of A</a:t>
            </a: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2286000" y="51054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5105400" y="3276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Three Step Process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48768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914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5105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38951" name="AutoShape 7"/>
          <p:cNvSpPr>
            <a:spLocks noChangeArrowheads="1"/>
          </p:cNvSpPr>
          <p:nvPr/>
        </p:nvSpPr>
        <p:spPr bwMode="auto">
          <a:xfrm>
            <a:off x="2209800" y="29718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8952" name="AutoShape 8"/>
          <p:cNvSpPr>
            <a:spLocks noChangeArrowheads="1"/>
          </p:cNvSpPr>
          <p:nvPr/>
        </p:nvSpPr>
        <p:spPr bwMode="auto">
          <a:xfrm>
            <a:off x="4114800" y="43434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8953" name="AutoShape 9"/>
          <p:cNvSpPr>
            <a:spLocks noChangeArrowheads="1"/>
          </p:cNvSpPr>
          <p:nvPr/>
        </p:nvSpPr>
        <p:spPr bwMode="auto">
          <a:xfrm>
            <a:off x="6096000" y="29718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1143000" y="31242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/Formula Wt of A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2286000" y="51054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5105400" y="3276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  <p:sp>
        <p:nvSpPr>
          <p:cNvPr id="338957" name="Rectangle 13"/>
          <p:cNvSpPr>
            <a:spLocks noChangeArrowheads="1"/>
          </p:cNvSpPr>
          <p:nvPr/>
        </p:nvSpPr>
        <p:spPr bwMode="auto">
          <a:xfrm>
            <a:off x="457200" y="1600200"/>
            <a:ext cx="3657600" cy="44196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38958" name="Text Box 14"/>
          <p:cNvSpPr txBox="1">
            <a:spLocks noChangeArrowheads="1"/>
          </p:cNvSpPr>
          <p:nvPr/>
        </p:nvSpPr>
        <p:spPr bwMode="auto">
          <a:xfrm>
            <a:off x="304800" y="1676400"/>
            <a:ext cx="129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>
                <a:solidFill>
                  <a:schemeClr val="hlink"/>
                </a:solidFill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Three Step Process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48768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914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105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40999" name="AutoShape 7"/>
          <p:cNvSpPr>
            <a:spLocks noChangeArrowheads="1"/>
          </p:cNvSpPr>
          <p:nvPr/>
        </p:nvSpPr>
        <p:spPr bwMode="auto">
          <a:xfrm>
            <a:off x="2209800" y="29718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1000" name="AutoShape 8"/>
          <p:cNvSpPr>
            <a:spLocks noChangeArrowheads="1"/>
          </p:cNvSpPr>
          <p:nvPr/>
        </p:nvSpPr>
        <p:spPr bwMode="auto">
          <a:xfrm>
            <a:off x="4114800" y="43434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1001" name="AutoShape 9"/>
          <p:cNvSpPr>
            <a:spLocks noChangeArrowheads="1"/>
          </p:cNvSpPr>
          <p:nvPr/>
        </p:nvSpPr>
        <p:spPr bwMode="auto">
          <a:xfrm>
            <a:off x="6096000" y="29718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1143000" y="31242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/Formula Wt of A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2286000" y="51054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5105400" y="3276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  <p:sp>
        <p:nvSpPr>
          <p:cNvPr id="341005" name="Rectangle 13"/>
          <p:cNvSpPr>
            <a:spLocks noChangeArrowheads="1"/>
          </p:cNvSpPr>
          <p:nvPr/>
        </p:nvSpPr>
        <p:spPr bwMode="auto">
          <a:xfrm>
            <a:off x="457200" y="1600200"/>
            <a:ext cx="3657600" cy="44196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304800" y="1676400"/>
            <a:ext cx="129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609600" y="3962400"/>
            <a:ext cx="7924800" cy="2514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1008" name="Text Box 16"/>
          <p:cNvSpPr txBox="1">
            <a:spLocks noChangeArrowheads="1"/>
          </p:cNvSpPr>
          <p:nvPr/>
        </p:nvSpPr>
        <p:spPr bwMode="auto">
          <a:xfrm>
            <a:off x="381000" y="3962400"/>
            <a:ext cx="129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>
                <a:solidFill>
                  <a:schemeClr val="folHlink"/>
                </a:solidFill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smtClean="0"/>
              <a:t>Atoms are so tiny they need a special unit</a:t>
            </a:r>
          </a:p>
          <a:p>
            <a:r>
              <a:rPr lang="en-US" smtClean="0"/>
              <a:t>That’s what the </a:t>
            </a:r>
            <a:r>
              <a:rPr lang="en-US" smtClean="0">
                <a:solidFill>
                  <a:schemeClr val="accent1"/>
                </a:solidFill>
              </a:rPr>
              <a:t>mole</a:t>
            </a:r>
            <a:r>
              <a:rPr lang="en-US" smtClean="0"/>
              <a:t> does</a:t>
            </a:r>
          </a:p>
          <a:p>
            <a:r>
              <a:rPr lang="en-US" smtClean="0"/>
              <a:t>It’s the same sort of term as…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pair		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dozen		12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gross		144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mole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Three Step Process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4876800" y="21336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914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5105400" y="43434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43047" name="AutoShape 7"/>
          <p:cNvSpPr>
            <a:spLocks noChangeArrowheads="1"/>
          </p:cNvSpPr>
          <p:nvPr/>
        </p:nvSpPr>
        <p:spPr bwMode="auto">
          <a:xfrm>
            <a:off x="2209800" y="29718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3048" name="AutoShape 8"/>
          <p:cNvSpPr>
            <a:spLocks noChangeArrowheads="1"/>
          </p:cNvSpPr>
          <p:nvPr/>
        </p:nvSpPr>
        <p:spPr bwMode="auto">
          <a:xfrm>
            <a:off x="4114800" y="43434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3049" name="AutoShape 9"/>
          <p:cNvSpPr>
            <a:spLocks noChangeArrowheads="1"/>
          </p:cNvSpPr>
          <p:nvPr/>
        </p:nvSpPr>
        <p:spPr bwMode="auto">
          <a:xfrm>
            <a:off x="6096000" y="29718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3770" name="Text Box 10"/>
          <p:cNvSpPr txBox="1">
            <a:spLocks noChangeArrowheads="1"/>
          </p:cNvSpPr>
          <p:nvPr/>
        </p:nvSpPr>
        <p:spPr bwMode="auto">
          <a:xfrm>
            <a:off x="1143000" y="31242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/Formula Wt of A</a:t>
            </a:r>
          </a:p>
        </p:txBody>
      </p: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2286000" y="51054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5105400" y="3276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457200" y="1600200"/>
            <a:ext cx="3657600" cy="44196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304800" y="1676400"/>
            <a:ext cx="129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43055" name="Rectangle 15"/>
          <p:cNvSpPr>
            <a:spLocks noChangeArrowheads="1"/>
          </p:cNvSpPr>
          <p:nvPr/>
        </p:nvSpPr>
        <p:spPr bwMode="auto">
          <a:xfrm>
            <a:off x="609600" y="3962400"/>
            <a:ext cx="7924800" cy="2514600"/>
          </a:xfrm>
          <a:prstGeom prst="rect">
            <a:avLst/>
          </a:prstGeom>
          <a:noFill/>
          <a:ln w="2857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381000" y="3962400"/>
            <a:ext cx="129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4876800" y="1600200"/>
            <a:ext cx="3657600" cy="44196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3058" name="Text Box 18"/>
          <p:cNvSpPr txBox="1">
            <a:spLocks noChangeArrowheads="1"/>
          </p:cNvSpPr>
          <p:nvPr/>
        </p:nvSpPr>
        <p:spPr bwMode="auto">
          <a:xfrm>
            <a:off x="7391400" y="1600200"/>
            <a:ext cx="129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>
                <a:solidFill>
                  <a:schemeClr val="hlink"/>
                </a:solidFill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The Lime Kiln Reaction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Heat in the lime kiln drives CO</a:t>
            </a:r>
            <a:r>
              <a:rPr lang="en-US" altLang="en-US" baseline="-25000" smtClean="0"/>
              <a:t>2</a:t>
            </a:r>
            <a:r>
              <a:rPr lang="en-US" altLang="en-US" smtClean="0"/>
              <a:t> from calcium carbonate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The Lime Kiln Reaction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Heat in the lime kiln drives CO</a:t>
            </a:r>
            <a:r>
              <a:rPr lang="en-US" altLang="en-US" baseline="-25000" smtClean="0"/>
              <a:t>2</a:t>
            </a:r>
            <a:r>
              <a:rPr lang="en-US" altLang="en-US" smtClean="0"/>
              <a:t> from calcium carbonate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4000" smtClean="0"/>
              <a:t>CaCO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              CaO     +     CO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(g)</a:t>
            </a:r>
            <a:endParaRPr lang="en-US" altLang="en-US" smtClean="0"/>
          </a:p>
        </p:txBody>
      </p:sp>
      <p:sp>
        <p:nvSpPr>
          <p:cNvPr id="347140" name="AutoShape 4"/>
          <p:cNvSpPr>
            <a:spLocks noChangeArrowheads="1"/>
          </p:cNvSpPr>
          <p:nvPr/>
        </p:nvSpPr>
        <p:spPr bwMode="auto">
          <a:xfrm>
            <a:off x="31242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30480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Heat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2743200" y="228600"/>
            <a:ext cx="225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 </a:t>
            </a:r>
            <a:r>
              <a:rPr lang="en-US" altLang="en-US" sz="3600" b="1"/>
              <a:t>Lime Kiln</a:t>
            </a:r>
            <a:endParaRPr lang="en-US" altLang="en-US" b="1"/>
          </a:p>
        </p:txBody>
      </p:sp>
      <p:pic>
        <p:nvPicPr>
          <p:cNvPr id="349187" name="Picture 3" descr="Kil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906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3048000" cy="1828800"/>
            <a:chOff x="576" y="1632"/>
            <a:chExt cx="1920" cy="1152"/>
          </a:xfrm>
        </p:grpSpPr>
        <p:sp>
          <p:nvSpPr>
            <p:cNvPr id="1446917" name="Text Box 5"/>
            <p:cNvSpPr txBox="1">
              <a:spLocks noChangeArrowheads="1"/>
            </p:cNvSpPr>
            <p:nvPr/>
          </p:nvSpPr>
          <p:spPr bwMode="auto">
            <a:xfrm>
              <a:off x="720" y="1632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CaCO</a:t>
              </a:r>
              <a:r>
                <a:rPr lang="en-US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</a:t>
              </a:r>
              <a:r>
                <a:rPr 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enters here</a:t>
              </a:r>
            </a:p>
          </p:txBody>
        </p:sp>
        <p:sp>
          <p:nvSpPr>
            <p:cNvPr id="1446918" name="Line 6"/>
            <p:cNvSpPr>
              <a:spLocks noChangeShapeType="1"/>
            </p:cNvSpPr>
            <p:nvPr/>
          </p:nvSpPr>
          <p:spPr bwMode="auto">
            <a:xfrm flipH="1">
              <a:off x="576" y="1920"/>
              <a:ext cx="864" cy="86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46919" name="Text Box 7"/>
          <p:cNvSpPr txBox="1">
            <a:spLocks noChangeArrowheads="1"/>
          </p:cNvSpPr>
          <p:nvPr/>
        </p:nvSpPr>
        <p:spPr bwMode="auto">
          <a:xfrm>
            <a:off x="2667000" y="4191000"/>
            <a:ext cx="3048000" cy="1187450"/>
          </a:xfrm>
          <a:prstGeom prst="rect">
            <a:avLst/>
          </a:prstGeom>
          <a:solidFill>
            <a:srgbClr val="C0C0C0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</a:rPr>
              <a:t>1400-2200 </a:t>
            </a:r>
            <a:r>
              <a:rPr lang="en-US" altLang="en-US" b="1" baseline="30000">
                <a:solidFill>
                  <a:schemeClr val="folHlink"/>
                </a:solidFill>
              </a:rPr>
              <a:t>o</a:t>
            </a:r>
            <a:r>
              <a:rPr lang="en-US" altLang="en-US" b="1">
                <a:solidFill>
                  <a:schemeClr val="folHlink"/>
                </a:solidFill>
              </a:rPr>
              <a:t>F natural gas combustion cooks off CO</a:t>
            </a:r>
            <a:r>
              <a:rPr lang="en-US" altLang="en-US" b="1" baseline="-25000">
                <a:solidFill>
                  <a:schemeClr val="folHlink"/>
                </a:solidFill>
              </a:rPr>
              <a:t>2</a:t>
            </a:r>
            <a:r>
              <a:rPr lang="en-US" altLang="en-US" b="1">
                <a:solidFill>
                  <a:schemeClr val="folHlink"/>
                </a:solidFill>
              </a:rPr>
              <a:t> in here!</a:t>
            </a:r>
          </a:p>
        </p:txBody>
      </p:sp>
      <p:sp>
        <p:nvSpPr>
          <p:cNvPr id="1446920" name="Text Box 8"/>
          <p:cNvSpPr txBox="1">
            <a:spLocks noChangeArrowheads="1"/>
          </p:cNvSpPr>
          <p:nvPr/>
        </p:nvSpPr>
        <p:spPr bwMode="auto">
          <a:xfrm>
            <a:off x="6934200" y="41910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CaO at this point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44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44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9" grpId="0" animBg="1" autoUpdateAnimBg="0"/>
      <p:bldP spid="1446920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The Lime Kiln Reaction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Heat in a lime kiln drives CO</a:t>
            </a:r>
            <a:r>
              <a:rPr lang="en-US" altLang="en-US" baseline="-25000" smtClean="0"/>
              <a:t>2</a:t>
            </a:r>
            <a:r>
              <a:rPr lang="en-US" altLang="en-US" smtClean="0"/>
              <a:t> from calcium carbonate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4000" smtClean="0"/>
              <a:t>CaCO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              CaO     +     CO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(g)</a:t>
            </a:r>
            <a:endParaRPr lang="en-US" altLang="en-US" smtClean="0"/>
          </a:p>
        </p:txBody>
      </p:sp>
      <p:sp>
        <p:nvSpPr>
          <p:cNvPr id="351236" name="AutoShape 4"/>
          <p:cNvSpPr>
            <a:spLocks noChangeArrowheads="1"/>
          </p:cNvSpPr>
          <p:nvPr/>
        </p:nvSpPr>
        <p:spPr bwMode="auto">
          <a:xfrm>
            <a:off x="31242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30480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100.09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The Lime Kiln Reaction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Heat in a lime kiln drives CO</a:t>
            </a:r>
            <a:r>
              <a:rPr lang="en-US" altLang="en-US" baseline="-25000" smtClean="0"/>
              <a:t>2</a:t>
            </a:r>
            <a:r>
              <a:rPr lang="en-US" altLang="en-US" smtClean="0"/>
              <a:t> from calcium carbonate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4000" smtClean="0"/>
              <a:t>CaCO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              CaO     +     CO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(g)</a:t>
            </a:r>
            <a:endParaRPr lang="en-US" altLang="en-US" smtClean="0"/>
          </a:p>
        </p:txBody>
      </p:sp>
      <p:sp>
        <p:nvSpPr>
          <p:cNvPr id="353284" name="AutoShape 4"/>
          <p:cNvSpPr>
            <a:spLocks noChangeArrowheads="1"/>
          </p:cNvSpPr>
          <p:nvPr/>
        </p:nvSpPr>
        <p:spPr bwMode="auto">
          <a:xfrm>
            <a:off x="31242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0480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100.09 g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3429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56.08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The Lime Kiln Reaction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Heat in a lime kiln drives CO</a:t>
            </a:r>
            <a:r>
              <a:rPr lang="en-US" altLang="en-US" baseline="-25000" smtClean="0"/>
              <a:t>2</a:t>
            </a:r>
            <a:r>
              <a:rPr lang="en-US" altLang="en-US" smtClean="0"/>
              <a:t> from calcium carbonate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4000" smtClean="0"/>
              <a:t>CaCO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              CaO     +     CO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(g)</a:t>
            </a:r>
            <a:endParaRPr lang="en-US" altLang="en-US" smtClean="0"/>
          </a:p>
        </p:txBody>
      </p:sp>
      <p:sp>
        <p:nvSpPr>
          <p:cNvPr id="355332" name="AutoShape 4"/>
          <p:cNvSpPr>
            <a:spLocks noChangeArrowheads="1"/>
          </p:cNvSpPr>
          <p:nvPr/>
        </p:nvSpPr>
        <p:spPr bwMode="auto">
          <a:xfrm>
            <a:off x="31242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0480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100.09 g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3429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56.08 g</a:t>
            </a:r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61722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44.01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Heat in a lime kiln drives CO</a:t>
            </a:r>
            <a:r>
              <a:rPr lang="en-US" altLang="en-US" baseline="-25000" smtClean="0"/>
              <a:t>2</a:t>
            </a:r>
            <a:r>
              <a:rPr lang="en-US" altLang="en-US" smtClean="0"/>
              <a:t> from calcium carbonate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4000" smtClean="0"/>
              <a:t>CaCO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              CaO     +     CO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(g)</a:t>
            </a:r>
            <a:endParaRPr lang="en-US" altLang="en-US" smtClean="0"/>
          </a:p>
        </p:txBody>
      </p:sp>
      <p:sp>
        <p:nvSpPr>
          <p:cNvPr id="357380" name="AutoShape 4"/>
          <p:cNvSpPr>
            <a:spLocks noChangeArrowheads="1"/>
          </p:cNvSpPr>
          <p:nvPr/>
        </p:nvSpPr>
        <p:spPr bwMode="auto">
          <a:xfrm>
            <a:off x="31242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0480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100.09 g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3429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56.08 g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1722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44.01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quicklime (CaO) can be produced from 4.72 g of  limestone (CaCO</a:t>
            </a:r>
            <a:r>
              <a:rPr lang="en-US" altLang="en-US" baseline="-25000" smtClean="0"/>
              <a:t>3</a:t>
            </a:r>
            <a:r>
              <a:rPr lang="en-US" altLang="en-US" smtClean="0"/>
              <a:t>)?</a:t>
            </a:r>
          </a:p>
          <a:p>
            <a:pPr>
              <a:buFontTx/>
              <a:buChar char=" "/>
            </a:pPr>
            <a:r>
              <a:rPr lang="en-US" altLang="en-US" sz="4000" smtClean="0"/>
              <a:t>CaCO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              CaO     +     CO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(g)</a:t>
            </a:r>
          </a:p>
        </p:txBody>
      </p:sp>
      <p:sp>
        <p:nvSpPr>
          <p:cNvPr id="359428" name="AutoShape 4"/>
          <p:cNvSpPr>
            <a:spLocks noChangeArrowheads="1"/>
          </p:cNvSpPr>
          <p:nvPr/>
        </p:nvSpPr>
        <p:spPr bwMode="auto">
          <a:xfrm>
            <a:off x="31242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30480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100.09 g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429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56.08 g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61722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44.01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quicklime (CaO) can be produced from </a:t>
            </a:r>
            <a:r>
              <a:rPr lang="en-US" altLang="en-US" smtClean="0">
                <a:solidFill>
                  <a:srgbClr val="00FFFF"/>
                </a:solidFill>
              </a:rPr>
              <a:t>4.72 g of  limestone (CaCO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r>
              <a:rPr lang="en-US" altLang="en-US" sz="4000" smtClean="0"/>
              <a:t>CaCO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              CaO     +     CO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(g)</a:t>
            </a:r>
          </a:p>
        </p:txBody>
      </p:sp>
      <p:sp>
        <p:nvSpPr>
          <p:cNvPr id="361476" name="AutoShape 4"/>
          <p:cNvSpPr>
            <a:spLocks noChangeArrowheads="1"/>
          </p:cNvSpPr>
          <p:nvPr/>
        </p:nvSpPr>
        <p:spPr bwMode="auto">
          <a:xfrm>
            <a:off x="31242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0480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100.09 g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3429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56.08 g</a:t>
            </a: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61722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44.01 g</a:t>
            </a:r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762000" y="4191000"/>
            <a:ext cx="5105400" cy="95567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Substance A for the calculation is the one with the mass supplied.</a:t>
            </a:r>
            <a:endParaRPr lang="en-US" altLang="en-US"/>
          </a:p>
        </p:txBody>
      </p:sp>
      <p:sp>
        <p:nvSpPr>
          <p:cNvPr id="361482" name="Line 10"/>
          <p:cNvSpPr>
            <a:spLocks noChangeShapeType="1"/>
          </p:cNvSpPr>
          <p:nvPr/>
        </p:nvSpPr>
        <p:spPr bwMode="auto">
          <a:xfrm flipV="1">
            <a:off x="3581400" y="2209800"/>
            <a:ext cx="609600" cy="1905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153400" cy="4114800"/>
          </a:xfrm>
        </p:spPr>
        <p:txBody>
          <a:bodyPr/>
          <a:lstStyle/>
          <a:p>
            <a:r>
              <a:rPr lang="en-US" dirty="0" smtClean="0"/>
              <a:t>Atoms are so tiny they need a special unit</a:t>
            </a:r>
          </a:p>
          <a:p>
            <a:r>
              <a:rPr lang="en-US" dirty="0" smtClean="0"/>
              <a:t>That’s what the </a:t>
            </a:r>
            <a:r>
              <a:rPr lang="en-US" dirty="0" smtClean="0">
                <a:solidFill>
                  <a:schemeClr val="accent1"/>
                </a:solidFill>
              </a:rPr>
              <a:t>mole</a:t>
            </a:r>
            <a:r>
              <a:rPr lang="en-US" dirty="0" smtClean="0"/>
              <a:t> does</a:t>
            </a:r>
          </a:p>
          <a:p>
            <a:r>
              <a:rPr lang="en-US" dirty="0" smtClean="0"/>
              <a:t>It’s the same sort of term as…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dirty="0" smtClean="0">
                <a:solidFill>
                  <a:srgbClr val="00FFFF"/>
                </a:solidFill>
              </a:rPr>
              <a:t>pair		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dirty="0" smtClean="0">
                <a:solidFill>
                  <a:srgbClr val="00FFFF"/>
                </a:solidFill>
              </a:rPr>
              <a:t>dozen		12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dirty="0" smtClean="0">
                <a:solidFill>
                  <a:srgbClr val="00FFFF"/>
                </a:solidFill>
              </a:rPr>
              <a:t>gross		144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dirty="0" smtClean="0">
                <a:solidFill>
                  <a:srgbClr val="00FFFF"/>
                </a:solidFill>
              </a:rPr>
              <a:t>mole		6.02214199 x 10</a:t>
            </a:r>
            <a:r>
              <a:rPr lang="en-US" baseline="30000" dirty="0" smtClean="0">
                <a:solidFill>
                  <a:srgbClr val="00FFFF"/>
                </a:solidFill>
              </a:rPr>
              <a:t>23</a:t>
            </a:r>
            <a:r>
              <a:rPr lang="en-US" dirty="0" smtClean="0">
                <a:solidFill>
                  <a:srgbClr val="00FFFF"/>
                </a:solidFill>
              </a:rPr>
              <a:t> of anything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quicklime (</a:t>
            </a:r>
            <a:r>
              <a:rPr lang="en-US" altLang="en-US" smtClean="0">
                <a:solidFill>
                  <a:srgbClr val="FF66FF"/>
                </a:solidFill>
              </a:rPr>
              <a:t>CaO</a:t>
            </a:r>
            <a:r>
              <a:rPr lang="en-US" altLang="en-US" smtClean="0"/>
              <a:t>) can be produced from </a:t>
            </a:r>
            <a:r>
              <a:rPr lang="en-US" altLang="en-US" smtClean="0">
                <a:solidFill>
                  <a:srgbClr val="00FFFF"/>
                </a:solidFill>
              </a:rPr>
              <a:t>4.72 g of  limestone (CaCO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r>
              <a:rPr lang="en-US" altLang="en-US" sz="4000" smtClean="0"/>
              <a:t>CaCO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              CaO     +     CO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(g)</a:t>
            </a:r>
          </a:p>
        </p:txBody>
      </p:sp>
      <p:sp>
        <p:nvSpPr>
          <p:cNvPr id="363524" name="AutoShape 4"/>
          <p:cNvSpPr>
            <a:spLocks noChangeArrowheads="1"/>
          </p:cNvSpPr>
          <p:nvPr/>
        </p:nvSpPr>
        <p:spPr bwMode="auto">
          <a:xfrm>
            <a:off x="31242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30480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100.09 g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3429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56.08 g</a:t>
            </a: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61722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44.01 g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762000" y="4191000"/>
            <a:ext cx="5105400" cy="95567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Substance A for the calculation is the one with the mass supplied.</a:t>
            </a:r>
            <a:endParaRPr lang="en-US" altLang="en-US"/>
          </a:p>
        </p:txBody>
      </p:sp>
      <p:sp>
        <p:nvSpPr>
          <p:cNvPr id="363530" name="Line 10"/>
          <p:cNvSpPr>
            <a:spLocks noChangeShapeType="1"/>
          </p:cNvSpPr>
          <p:nvPr/>
        </p:nvSpPr>
        <p:spPr bwMode="auto">
          <a:xfrm flipV="1">
            <a:off x="3581400" y="2209800"/>
            <a:ext cx="609600" cy="1905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6248400" y="4495800"/>
            <a:ext cx="2514600" cy="528638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66FF"/>
                </a:solidFill>
              </a:rPr>
              <a:t>Substance B</a:t>
            </a:r>
          </a:p>
        </p:txBody>
      </p:sp>
      <p:sp>
        <p:nvSpPr>
          <p:cNvPr id="363532" name="Line 12"/>
          <p:cNvSpPr>
            <a:spLocks noChangeShapeType="1"/>
          </p:cNvSpPr>
          <p:nvPr/>
        </p:nvSpPr>
        <p:spPr bwMode="auto">
          <a:xfrm flipH="1" flipV="1">
            <a:off x="5486400" y="1600200"/>
            <a:ext cx="1371600" cy="28956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914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65575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5576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5577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1143000" y="2514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Formula wt of A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4.72 g of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914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67623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7624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7625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1143000" y="2514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Formula wt of A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4.72 g of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914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69671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9672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9673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990600" y="2514600"/>
            <a:ext cx="32004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100.09 g/mol CaCO</a:t>
            </a:r>
            <a:r>
              <a:rPr lang="en-US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373764" name="Line 4"/>
          <p:cNvSpPr>
            <a:spLocks noChangeShapeType="1"/>
          </p:cNvSpPr>
          <p:nvPr/>
        </p:nvSpPr>
        <p:spPr bwMode="auto">
          <a:xfrm>
            <a:off x="39624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42672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100.09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2672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375812" name="Line 4"/>
          <p:cNvSpPr>
            <a:spLocks noChangeShapeType="1"/>
          </p:cNvSpPr>
          <p:nvPr/>
        </p:nvSpPr>
        <p:spPr bwMode="auto">
          <a:xfrm>
            <a:off x="39624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2672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100.09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42672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375815" name="Line 7"/>
          <p:cNvSpPr>
            <a:spLocks noChangeShapeType="1"/>
          </p:cNvSpPr>
          <p:nvPr/>
        </p:nvSpPr>
        <p:spPr bwMode="auto">
          <a:xfrm>
            <a:off x="1447800" y="20574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5816" name="Line 8"/>
          <p:cNvSpPr>
            <a:spLocks noChangeShapeType="1"/>
          </p:cNvSpPr>
          <p:nvPr/>
        </p:nvSpPr>
        <p:spPr bwMode="auto">
          <a:xfrm>
            <a:off x="5410200" y="2438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5817" name="Line 10"/>
          <p:cNvSpPr>
            <a:spLocks noChangeShapeType="1"/>
          </p:cNvSpPr>
          <p:nvPr/>
        </p:nvSpPr>
        <p:spPr bwMode="auto">
          <a:xfrm flipH="1" flipV="1">
            <a:off x="2438400" y="2438400"/>
            <a:ext cx="2286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5818" name="Line 11"/>
          <p:cNvSpPr>
            <a:spLocks noChangeShapeType="1"/>
          </p:cNvSpPr>
          <p:nvPr/>
        </p:nvSpPr>
        <p:spPr bwMode="auto">
          <a:xfrm flipV="1">
            <a:off x="3505200" y="2743200"/>
            <a:ext cx="2133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5819" name="Text Box 9"/>
          <p:cNvSpPr txBox="1">
            <a:spLocks noChangeArrowheads="1"/>
          </p:cNvSpPr>
          <p:nvPr/>
        </p:nvSpPr>
        <p:spPr bwMode="auto">
          <a:xfrm>
            <a:off x="1447800" y="3276600"/>
            <a:ext cx="3124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Cancel units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377860" name="Line 4"/>
          <p:cNvSpPr>
            <a:spLocks noChangeShapeType="1"/>
          </p:cNvSpPr>
          <p:nvPr/>
        </p:nvSpPr>
        <p:spPr bwMode="auto">
          <a:xfrm>
            <a:off x="39624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42672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100.09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42672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377863" name="Line 7"/>
          <p:cNvSpPr>
            <a:spLocks noChangeShapeType="1"/>
          </p:cNvSpPr>
          <p:nvPr/>
        </p:nvSpPr>
        <p:spPr bwMode="auto">
          <a:xfrm>
            <a:off x="1447800" y="20574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7864" name="Line 8"/>
          <p:cNvSpPr>
            <a:spLocks noChangeShapeType="1"/>
          </p:cNvSpPr>
          <p:nvPr/>
        </p:nvSpPr>
        <p:spPr bwMode="auto">
          <a:xfrm>
            <a:off x="5410200" y="2438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4572000" y="3048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08586" name="Text Box 10"/>
          <p:cNvSpPr txBox="1">
            <a:spLocks noChangeArrowheads="1"/>
          </p:cNvSpPr>
          <p:nvPr/>
        </p:nvSpPr>
        <p:spPr bwMode="auto">
          <a:xfrm>
            <a:off x="1143000" y="3657600"/>
            <a:ext cx="31242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4.72/100.09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To convert grams to moles, divide by the formula weight</a:t>
            </a:r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 flipV="1">
            <a:off x="4267200" y="3429000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379908" name="Line 4"/>
          <p:cNvSpPr>
            <a:spLocks noChangeShapeType="1"/>
          </p:cNvSpPr>
          <p:nvPr/>
        </p:nvSpPr>
        <p:spPr bwMode="auto">
          <a:xfrm>
            <a:off x="39624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2672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100.09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2672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379911" name="Line 7"/>
          <p:cNvSpPr>
            <a:spLocks noChangeShapeType="1"/>
          </p:cNvSpPr>
          <p:nvPr/>
        </p:nvSpPr>
        <p:spPr bwMode="auto">
          <a:xfrm>
            <a:off x="1447800" y="20574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5410200" y="2438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4572000" y="3048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0.0472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4.72 g of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914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81959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1960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1961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2682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412683" name="Text Box 11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914400" y="2514600"/>
            <a:ext cx="3276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100.09 g/mol CaCO</a:t>
            </a:r>
            <a:r>
              <a:rPr lang="en-US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smtClean="0"/>
              <a:t>Atoms are so tiny they need a special unit</a:t>
            </a:r>
          </a:p>
          <a:p>
            <a:r>
              <a:rPr lang="en-US" smtClean="0"/>
              <a:t>That’s what the </a:t>
            </a:r>
            <a:r>
              <a:rPr lang="en-US" smtClean="0">
                <a:solidFill>
                  <a:schemeClr val="accent1"/>
                </a:solidFill>
              </a:rPr>
              <a:t>mole</a:t>
            </a:r>
            <a:r>
              <a:rPr lang="en-US" smtClean="0"/>
              <a:t> does</a:t>
            </a:r>
          </a:p>
          <a:p>
            <a:r>
              <a:rPr lang="en-US" smtClean="0"/>
              <a:t>It’s the same sort of term as…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pair		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dozen		12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gross		144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mole</a:t>
            </a:r>
            <a:r>
              <a:rPr lang="en-US" smtClean="0">
                <a:solidFill>
                  <a:schemeClr val="hlink"/>
                </a:solidFill>
              </a:rPr>
              <a:t>		</a:t>
            </a:r>
            <a:r>
              <a:rPr lang="en-US" smtClean="0">
                <a:solidFill>
                  <a:schemeClr val="accent1"/>
                </a:solidFill>
              </a:rPr>
              <a:t>6.02 x 10</a:t>
            </a:r>
            <a:r>
              <a:rPr lang="en-US" baseline="30000" smtClean="0">
                <a:solidFill>
                  <a:schemeClr val="accent1"/>
                </a:solidFill>
              </a:rPr>
              <a:t>23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>
                <a:solidFill>
                  <a:srgbClr val="00FFFF"/>
                </a:solidFill>
              </a:rPr>
              <a:t>of anything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743200" y="5105400"/>
            <a:ext cx="464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Avogadro’s number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4.72 g of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0" y="3733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84007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4008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4009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414731" name="Text Box 11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914400" y="2514600"/>
            <a:ext cx="3276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100.09 g/mol CaCO</a:t>
            </a:r>
            <a:r>
              <a:rPr lang="en-US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quicklime (</a:t>
            </a:r>
            <a:r>
              <a:rPr lang="en-US" altLang="en-US" smtClean="0">
                <a:solidFill>
                  <a:srgbClr val="FF66FF"/>
                </a:solidFill>
              </a:rPr>
              <a:t>CaO</a:t>
            </a:r>
            <a:r>
              <a:rPr lang="en-US" altLang="en-US" smtClean="0"/>
              <a:t>) can be produced from </a:t>
            </a:r>
            <a:r>
              <a:rPr lang="en-US" altLang="en-US" smtClean="0">
                <a:solidFill>
                  <a:srgbClr val="00FFFF"/>
                </a:solidFill>
              </a:rPr>
              <a:t>4.72 g of  limestone (CaCO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r>
              <a:rPr lang="en-US" altLang="en-US" sz="4000" smtClean="0"/>
              <a:t>CaCO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              CaO     +     CO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(g)</a:t>
            </a:r>
          </a:p>
        </p:txBody>
      </p:sp>
      <p:sp>
        <p:nvSpPr>
          <p:cNvPr id="386052" name="AutoShape 4"/>
          <p:cNvSpPr>
            <a:spLocks noChangeArrowheads="1"/>
          </p:cNvSpPr>
          <p:nvPr/>
        </p:nvSpPr>
        <p:spPr bwMode="auto">
          <a:xfrm>
            <a:off x="31242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0480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100.09 g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3429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56.08 g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61722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44.01 g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762000" y="4191000"/>
            <a:ext cx="3581400" cy="528638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Substance A is CaCO</a:t>
            </a:r>
            <a:r>
              <a:rPr lang="en-US" altLang="en-US" sz="2800" baseline="-25000">
                <a:solidFill>
                  <a:srgbClr val="00FFFF"/>
                </a:solidFill>
              </a:rPr>
              <a:t>3</a:t>
            </a: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4724400" y="4191000"/>
            <a:ext cx="3124200" cy="528638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66FF"/>
                </a:solidFill>
              </a:rPr>
              <a:t>Substance B is CaO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quicklime (</a:t>
            </a:r>
            <a:r>
              <a:rPr lang="en-US" altLang="en-US" smtClean="0">
                <a:solidFill>
                  <a:srgbClr val="FF66FF"/>
                </a:solidFill>
              </a:rPr>
              <a:t>CaO</a:t>
            </a:r>
            <a:r>
              <a:rPr lang="en-US" altLang="en-US" smtClean="0"/>
              <a:t>) can be produced from </a:t>
            </a:r>
            <a:r>
              <a:rPr lang="en-US" altLang="en-US" smtClean="0">
                <a:solidFill>
                  <a:srgbClr val="00FFFF"/>
                </a:solidFill>
              </a:rPr>
              <a:t>4.72 g of  limestone (CaCO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r>
              <a:rPr lang="en-US" altLang="en-US" sz="4000" smtClean="0"/>
              <a:t>CaCO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              CaO     +     CO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(g)</a:t>
            </a:r>
          </a:p>
        </p:txBody>
      </p:sp>
      <p:sp>
        <p:nvSpPr>
          <p:cNvPr id="388100" name="AutoShape 4"/>
          <p:cNvSpPr>
            <a:spLocks noChangeArrowheads="1"/>
          </p:cNvSpPr>
          <p:nvPr/>
        </p:nvSpPr>
        <p:spPr bwMode="auto">
          <a:xfrm>
            <a:off x="31242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30480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100.09 g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3429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56.08 g</a:t>
            </a: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61722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44.01 g</a:t>
            </a: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762000" y="4191000"/>
            <a:ext cx="3581400" cy="528638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Substance A is CaCO</a:t>
            </a:r>
            <a:r>
              <a:rPr lang="en-US" altLang="en-US" sz="2800" baseline="-25000">
                <a:solidFill>
                  <a:srgbClr val="00FFFF"/>
                </a:solidFill>
              </a:rPr>
              <a:t>3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4724400" y="4191000"/>
            <a:ext cx="3124200" cy="528638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66FF"/>
                </a:solidFill>
              </a:rPr>
              <a:t>Substance B is CaO</a:t>
            </a:r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1676400" y="5029200"/>
            <a:ext cx="5867400" cy="528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accent1"/>
                </a:solidFill>
              </a:rPr>
              <a:t>1 mol CaCO</a:t>
            </a:r>
            <a:r>
              <a:rPr lang="en-US" altLang="en-US" sz="2800" baseline="-25000">
                <a:solidFill>
                  <a:schemeClr val="accent1"/>
                </a:solidFill>
              </a:rPr>
              <a:t>3</a:t>
            </a:r>
            <a:endParaRPr lang="en-US" altLang="en-US" sz="2800">
              <a:solidFill>
                <a:schemeClr val="accent1"/>
              </a:solidFill>
            </a:endParaRPr>
          </a:p>
        </p:txBody>
      </p:sp>
      <p:sp>
        <p:nvSpPr>
          <p:cNvPr id="388108" name="Line 12"/>
          <p:cNvSpPr>
            <a:spLocks noChangeShapeType="1"/>
          </p:cNvSpPr>
          <p:nvPr/>
        </p:nvSpPr>
        <p:spPr bwMode="auto">
          <a:xfrm flipH="1" flipV="1">
            <a:off x="990600" y="3200400"/>
            <a:ext cx="1600200" cy="1828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533400" y="26670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chemeClr val="accent1"/>
                </a:solidFill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quicklime (</a:t>
            </a:r>
            <a:r>
              <a:rPr lang="en-US" altLang="en-US" smtClean="0">
                <a:solidFill>
                  <a:srgbClr val="FF66FF"/>
                </a:solidFill>
              </a:rPr>
              <a:t>CaO</a:t>
            </a:r>
            <a:r>
              <a:rPr lang="en-US" altLang="en-US" smtClean="0"/>
              <a:t>) can be produced from </a:t>
            </a:r>
            <a:r>
              <a:rPr lang="en-US" altLang="en-US" smtClean="0">
                <a:solidFill>
                  <a:srgbClr val="00FFFF"/>
                </a:solidFill>
              </a:rPr>
              <a:t>4.72 g of  limestone (CaCO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r>
              <a:rPr lang="en-US" altLang="en-US" sz="4000" smtClean="0"/>
              <a:t>CaCO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              CaO     +     CO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(g)</a:t>
            </a:r>
          </a:p>
        </p:txBody>
      </p:sp>
      <p:sp>
        <p:nvSpPr>
          <p:cNvPr id="390148" name="AutoShape 4"/>
          <p:cNvSpPr>
            <a:spLocks noChangeArrowheads="1"/>
          </p:cNvSpPr>
          <p:nvPr/>
        </p:nvSpPr>
        <p:spPr bwMode="auto">
          <a:xfrm>
            <a:off x="31242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3048000" y="251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Heat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381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100.09 g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34290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56.08 g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6172200" y="35052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F.w.  44.01 g</a:t>
            </a:r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762000" y="4191000"/>
            <a:ext cx="3581400" cy="528638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Substance A is CaCO</a:t>
            </a:r>
            <a:r>
              <a:rPr lang="en-US" altLang="en-US" sz="2800" baseline="-25000">
                <a:solidFill>
                  <a:srgbClr val="00FFFF"/>
                </a:solidFill>
              </a:rPr>
              <a:t>3</a:t>
            </a: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4724400" y="4191000"/>
            <a:ext cx="3124200" cy="528638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66FF"/>
                </a:solidFill>
              </a:rPr>
              <a:t>Substance B is CaO</a:t>
            </a: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1676400" y="5029200"/>
            <a:ext cx="5867400" cy="528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accent1"/>
                </a:solidFill>
              </a:rPr>
              <a:t>1 mol CaCO</a:t>
            </a:r>
            <a:r>
              <a:rPr lang="en-US" altLang="en-US" sz="2800" baseline="-25000">
                <a:solidFill>
                  <a:schemeClr val="accent1"/>
                </a:solidFill>
              </a:rPr>
              <a:t>3</a:t>
            </a:r>
            <a:r>
              <a:rPr lang="en-US" altLang="en-US" sz="2800">
                <a:solidFill>
                  <a:schemeClr val="accent1"/>
                </a:solidFill>
              </a:rPr>
              <a:t> is needed for 1 mol CaO</a:t>
            </a:r>
          </a:p>
        </p:txBody>
      </p:sp>
      <p:sp>
        <p:nvSpPr>
          <p:cNvPr id="390156" name="Line 12"/>
          <p:cNvSpPr>
            <a:spLocks noChangeShapeType="1"/>
          </p:cNvSpPr>
          <p:nvPr/>
        </p:nvSpPr>
        <p:spPr bwMode="auto">
          <a:xfrm flipH="1" flipV="1">
            <a:off x="990600" y="3200400"/>
            <a:ext cx="1600200" cy="1828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157" name="Line 13"/>
          <p:cNvSpPr>
            <a:spLocks noChangeShapeType="1"/>
          </p:cNvSpPr>
          <p:nvPr/>
        </p:nvSpPr>
        <p:spPr bwMode="auto">
          <a:xfrm flipH="1" flipV="1">
            <a:off x="4267200" y="3200400"/>
            <a:ext cx="1905000" cy="1828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533400" y="26670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3733800" y="26670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>
                <a:solidFill>
                  <a:schemeClr val="accent1"/>
                </a:solidFill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4.72 g of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0" y="3733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92199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2200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2201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914400" y="2514600"/>
            <a:ext cx="3276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100.09 g/mol CaCO</a:t>
            </a:r>
            <a:r>
              <a:rPr lang="en-US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4.72 g of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0" y="3733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394247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4248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4249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4970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mol CaCO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gives 1 mol CaO</a:t>
            </a:r>
          </a:p>
        </p:txBody>
      </p:sp>
      <p:sp>
        <p:nvSpPr>
          <p:cNvPr id="424971" name="Text Box 11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  <p:sp>
        <p:nvSpPr>
          <p:cNvPr id="424972" name="Text Box 12"/>
          <p:cNvSpPr txBox="1">
            <a:spLocks noChangeArrowheads="1"/>
          </p:cNvSpPr>
          <p:nvPr/>
        </p:nvSpPr>
        <p:spPr bwMode="auto">
          <a:xfrm>
            <a:off x="914400" y="2514600"/>
            <a:ext cx="3276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100.09 g/mol CaCO</a:t>
            </a:r>
            <a:r>
              <a:rPr lang="en-US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0.0472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0.0472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398340" name="Line 4"/>
          <p:cNvSpPr>
            <a:spLocks noChangeShapeType="1"/>
          </p:cNvSpPr>
          <p:nvPr/>
        </p:nvSpPr>
        <p:spPr bwMode="auto">
          <a:xfrm>
            <a:off x="44196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0386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47244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0.0472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400388" name="Line 4"/>
          <p:cNvSpPr>
            <a:spLocks noChangeShapeType="1"/>
          </p:cNvSpPr>
          <p:nvPr/>
        </p:nvSpPr>
        <p:spPr bwMode="auto">
          <a:xfrm>
            <a:off x="44196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40386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47244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>
            <a:off x="1828800" y="20574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392" name="Line 8"/>
          <p:cNvSpPr>
            <a:spLocks noChangeShapeType="1"/>
          </p:cNvSpPr>
          <p:nvPr/>
        </p:nvSpPr>
        <p:spPr bwMode="auto">
          <a:xfrm>
            <a:off x="5105400" y="2438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0393" name="Text Box 9"/>
          <p:cNvSpPr txBox="1">
            <a:spLocks noChangeArrowheads="1"/>
          </p:cNvSpPr>
          <p:nvPr/>
        </p:nvSpPr>
        <p:spPr bwMode="auto">
          <a:xfrm>
            <a:off x="914400" y="3124200"/>
            <a:ext cx="2819400" cy="528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accent1"/>
                </a:solidFill>
              </a:rPr>
              <a:t>Cancel units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0.0472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402436" name="Line 4"/>
          <p:cNvSpPr>
            <a:spLocks noChangeShapeType="1"/>
          </p:cNvSpPr>
          <p:nvPr/>
        </p:nvSpPr>
        <p:spPr bwMode="auto">
          <a:xfrm>
            <a:off x="44196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40386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</a:t>
            </a:r>
            <a:r>
              <a:rPr lang="en-US" altLang="en-US" sz="2800">
                <a:solidFill>
                  <a:schemeClr val="folHlink"/>
                </a:solidFill>
              </a:rPr>
              <a:t> mol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47244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1</a:t>
            </a:r>
            <a:r>
              <a:rPr lang="en-US" altLang="en-US" sz="2800">
                <a:solidFill>
                  <a:schemeClr val="folHlink"/>
                </a:solidFill>
              </a:rPr>
              <a:t>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402439" name="Line 7"/>
          <p:cNvSpPr>
            <a:spLocks noChangeShapeType="1"/>
          </p:cNvSpPr>
          <p:nvPr/>
        </p:nvSpPr>
        <p:spPr bwMode="auto">
          <a:xfrm>
            <a:off x="1828800" y="20574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2440" name="Line 8"/>
          <p:cNvSpPr>
            <a:spLocks noChangeShapeType="1"/>
          </p:cNvSpPr>
          <p:nvPr/>
        </p:nvSpPr>
        <p:spPr bwMode="auto">
          <a:xfrm>
            <a:off x="5105400" y="2438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>
            <a:off x="4038600" y="3276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33162" name="Text Box 10"/>
          <p:cNvSpPr txBox="1">
            <a:spLocks noChangeArrowheads="1"/>
          </p:cNvSpPr>
          <p:nvPr/>
        </p:nvSpPr>
        <p:spPr bwMode="auto">
          <a:xfrm>
            <a:off x="914400" y="4495800"/>
            <a:ext cx="5791200" cy="159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0.0472  x  (1/1)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To convert from mol of A to mol of B multiply by coef </a:t>
            </a:r>
            <a:r>
              <a:rPr lang="en-US" sz="2800">
                <a:solidFill>
                  <a:srgbClr val="66FF33"/>
                </a:solidFill>
              </a:rPr>
              <a:t>B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/coef </a:t>
            </a:r>
            <a:r>
              <a:rPr lang="en-US" sz="2800">
                <a:solidFill>
                  <a:srgbClr val="00FFFF"/>
                </a:solidFill>
              </a:rPr>
              <a:t>A</a:t>
            </a:r>
            <a:endParaRPr lang="en-US" sz="2800"/>
          </a:p>
        </p:txBody>
      </p:sp>
      <p:sp>
        <p:nvSpPr>
          <p:cNvPr id="402443" name="Line 11"/>
          <p:cNvSpPr>
            <a:spLocks noChangeShapeType="1"/>
          </p:cNvSpPr>
          <p:nvPr/>
        </p:nvSpPr>
        <p:spPr bwMode="auto">
          <a:xfrm flipV="1">
            <a:off x="4724400" y="3657600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dirty="0" smtClean="0"/>
              <a:t>1 mole of atoms		6.02 x 10</a:t>
            </a:r>
            <a:r>
              <a:rPr lang="en-US" baseline="30000" dirty="0" smtClean="0"/>
              <a:t>23</a:t>
            </a:r>
            <a:r>
              <a:rPr lang="en-US" dirty="0" smtClean="0"/>
              <a:t> atoms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dirty="0" smtClean="0"/>
              <a:t>1 mole of molecules		6.02 x 10</a:t>
            </a:r>
            <a:r>
              <a:rPr lang="en-US" baseline="30000" dirty="0" smtClean="0"/>
              <a:t>23</a:t>
            </a:r>
            <a:r>
              <a:rPr lang="en-US" dirty="0" smtClean="0"/>
              <a:t> molecules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dirty="0" smtClean="0"/>
              <a:t>1 mole of snowflakes	6.02 x 10</a:t>
            </a:r>
            <a:r>
              <a:rPr lang="en-US" baseline="30000" dirty="0" smtClean="0"/>
              <a:t>23</a:t>
            </a:r>
            <a:r>
              <a:rPr lang="en-US" dirty="0" smtClean="0"/>
              <a:t> snowflakes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dirty="0" smtClean="0"/>
              <a:t>1 mole of peas			6.02 x 10</a:t>
            </a:r>
            <a:r>
              <a:rPr lang="en-US" baseline="30000" dirty="0" smtClean="0"/>
              <a:t>23</a:t>
            </a:r>
            <a:r>
              <a:rPr lang="en-US" dirty="0" smtClean="0"/>
              <a:t> peas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dirty="0" smtClean="0"/>
              <a:t>1 mole of textbooks		6.02 x 10</a:t>
            </a:r>
            <a:r>
              <a:rPr lang="en-US" baseline="30000" dirty="0" smtClean="0"/>
              <a:t>23</a:t>
            </a:r>
            <a:r>
              <a:rPr lang="en-US" dirty="0" smtClean="0"/>
              <a:t> textbooks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endParaRPr lang="en-US" dirty="0" smtClean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sz="4400" dirty="0" smtClean="0">
                <a:solidFill>
                  <a:srgbClr val="00FFFF"/>
                </a:solidFill>
              </a:rPr>
              <a:t>Enough alright!</a:t>
            </a:r>
            <a:endParaRPr lang="en-US" dirty="0" smtClean="0">
              <a:solidFill>
                <a:srgbClr val="00FF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0.0472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404484" name="Line 4"/>
          <p:cNvSpPr>
            <a:spLocks noChangeShapeType="1"/>
          </p:cNvSpPr>
          <p:nvPr/>
        </p:nvSpPr>
        <p:spPr bwMode="auto">
          <a:xfrm>
            <a:off x="44196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40386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47244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404487" name="Line 7"/>
          <p:cNvSpPr>
            <a:spLocks noChangeShapeType="1"/>
          </p:cNvSpPr>
          <p:nvPr/>
        </p:nvSpPr>
        <p:spPr bwMode="auto">
          <a:xfrm>
            <a:off x="1828800" y="20574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4488" name="Line 8"/>
          <p:cNvSpPr>
            <a:spLocks noChangeShapeType="1"/>
          </p:cNvSpPr>
          <p:nvPr/>
        </p:nvSpPr>
        <p:spPr bwMode="auto">
          <a:xfrm>
            <a:off x="5105400" y="2438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4489" name="Text Box 9"/>
          <p:cNvSpPr txBox="1">
            <a:spLocks noChangeArrowheads="1"/>
          </p:cNvSpPr>
          <p:nvPr/>
        </p:nvSpPr>
        <p:spPr bwMode="auto">
          <a:xfrm>
            <a:off x="4038600" y="3276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0.0472 mol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4.72 g of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0" y="3733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406535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6536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6537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mol CaCO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gives 1 mol CaO</a:t>
            </a:r>
          </a:p>
        </p:txBody>
      </p:sp>
      <p:sp>
        <p:nvSpPr>
          <p:cNvPr id="437259" name="Text Box 11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  <p:sp>
        <p:nvSpPr>
          <p:cNvPr id="437260" name="Text Box 12"/>
          <p:cNvSpPr txBox="1">
            <a:spLocks noChangeArrowheads="1"/>
          </p:cNvSpPr>
          <p:nvPr/>
        </p:nvSpPr>
        <p:spPr bwMode="auto">
          <a:xfrm>
            <a:off x="914400" y="2514600"/>
            <a:ext cx="3276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100.09 g/mol CaCO</a:t>
            </a:r>
            <a:r>
              <a:rPr lang="en-US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4.72 g of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0" y="3733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CaO</a:t>
            </a:r>
          </a:p>
        </p:txBody>
      </p:sp>
      <p:sp>
        <p:nvSpPr>
          <p:cNvPr id="408583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8584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8585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39306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mol CaCO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gives 1 mol CaO</a:t>
            </a:r>
          </a:p>
        </p:txBody>
      </p:sp>
      <p:sp>
        <p:nvSpPr>
          <p:cNvPr id="439307" name="Text Box 11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  <p:sp>
        <p:nvSpPr>
          <p:cNvPr id="439308" name="Text Box 12"/>
          <p:cNvSpPr txBox="1">
            <a:spLocks noChangeArrowheads="1"/>
          </p:cNvSpPr>
          <p:nvPr/>
        </p:nvSpPr>
        <p:spPr bwMode="auto">
          <a:xfrm>
            <a:off x="914400" y="2514600"/>
            <a:ext cx="3276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100.09 g/mol CaCO</a:t>
            </a:r>
            <a:r>
              <a:rPr lang="en-US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4.72 g of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0" y="3733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CaO</a:t>
            </a:r>
          </a:p>
        </p:txBody>
      </p:sp>
      <p:sp>
        <p:nvSpPr>
          <p:cNvPr id="410631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632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633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1354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mol CaCO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gives 1 mol CaO</a:t>
            </a:r>
          </a:p>
        </p:txBody>
      </p:sp>
      <p:sp>
        <p:nvSpPr>
          <p:cNvPr id="441355" name="Text Box 11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56.08 g/mol CaO</a:t>
            </a:r>
          </a:p>
        </p:txBody>
      </p:sp>
      <p:sp>
        <p:nvSpPr>
          <p:cNvPr id="441356" name="Text Box 12"/>
          <p:cNvSpPr txBox="1">
            <a:spLocks noChangeArrowheads="1"/>
          </p:cNvSpPr>
          <p:nvPr/>
        </p:nvSpPr>
        <p:spPr bwMode="auto">
          <a:xfrm>
            <a:off x="914400" y="2514600"/>
            <a:ext cx="3276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100.09 g/mol CaCO</a:t>
            </a:r>
            <a:r>
              <a:rPr lang="en-US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0.0472 mol CaO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0.0472 mol CaO      x</a:t>
            </a:r>
          </a:p>
        </p:txBody>
      </p:sp>
      <p:sp>
        <p:nvSpPr>
          <p:cNvPr id="414724" name="Line 4"/>
          <p:cNvSpPr>
            <a:spLocks noChangeShapeType="1"/>
          </p:cNvSpPr>
          <p:nvPr/>
        </p:nvSpPr>
        <p:spPr bwMode="auto">
          <a:xfrm>
            <a:off x="44196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0386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56.08 g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47244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0.0472 mol CaO      x</a:t>
            </a:r>
          </a:p>
        </p:txBody>
      </p:sp>
      <p:sp>
        <p:nvSpPr>
          <p:cNvPr id="416772" name="Line 4"/>
          <p:cNvSpPr>
            <a:spLocks noChangeShapeType="1"/>
          </p:cNvSpPr>
          <p:nvPr/>
        </p:nvSpPr>
        <p:spPr bwMode="auto">
          <a:xfrm>
            <a:off x="44196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40386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56.08 g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47244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 </a:t>
            </a:r>
          </a:p>
        </p:txBody>
      </p:sp>
      <p:sp>
        <p:nvSpPr>
          <p:cNvPr id="416775" name="Line 7"/>
          <p:cNvSpPr>
            <a:spLocks noChangeShapeType="1"/>
          </p:cNvSpPr>
          <p:nvPr/>
        </p:nvSpPr>
        <p:spPr bwMode="auto">
          <a:xfrm>
            <a:off x="1676400" y="19812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776" name="Line 8"/>
          <p:cNvSpPr>
            <a:spLocks noChangeShapeType="1"/>
          </p:cNvSpPr>
          <p:nvPr/>
        </p:nvSpPr>
        <p:spPr bwMode="auto">
          <a:xfrm>
            <a:off x="5105400" y="2438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914400" y="3124200"/>
            <a:ext cx="2819400" cy="528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accent1"/>
                </a:solidFill>
              </a:rPr>
              <a:t>Cancel units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0.0472 mol CaO      x</a:t>
            </a:r>
          </a:p>
        </p:txBody>
      </p:sp>
      <p:sp>
        <p:nvSpPr>
          <p:cNvPr id="418820" name="Line 4"/>
          <p:cNvSpPr>
            <a:spLocks noChangeShapeType="1"/>
          </p:cNvSpPr>
          <p:nvPr/>
        </p:nvSpPr>
        <p:spPr bwMode="auto">
          <a:xfrm>
            <a:off x="44196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40386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56.08 g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18822" name="Text Box 6"/>
          <p:cNvSpPr txBox="1">
            <a:spLocks noChangeArrowheads="1"/>
          </p:cNvSpPr>
          <p:nvPr/>
        </p:nvSpPr>
        <p:spPr bwMode="auto">
          <a:xfrm>
            <a:off x="47244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 </a:t>
            </a:r>
          </a:p>
        </p:txBody>
      </p: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1676400" y="19812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8824" name="Line 8"/>
          <p:cNvSpPr>
            <a:spLocks noChangeShapeType="1"/>
          </p:cNvSpPr>
          <p:nvPr/>
        </p:nvSpPr>
        <p:spPr bwMode="auto">
          <a:xfrm>
            <a:off x="5105400" y="2438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4038600" y="3276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49546" name="Text Box 10"/>
          <p:cNvSpPr txBox="1">
            <a:spLocks noChangeArrowheads="1"/>
          </p:cNvSpPr>
          <p:nvPr/>
        </p:nvSpPr>
        <p:spPr bwMode="auto">
          <a:xfrm>
            <a:off x="685800" y="3962400"/>
            <a:ext cx="3200400" cy="245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0.0472 x 56.08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To convert from moles to grams, </a:t>
            </a:r>
            <a:r>
              <a:rPr lang="en-US" sz="2800">
                <a:solidFill>
                  <a:schemeClr val="folHlink"/>
                </a:solidFill>
              </a:rPr>
              <a:t>multiply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by formula weight</a:t>
            </a:r>
          </a:p>
        </p:txBody>
      </p:sp>
      <p:sp>
        <p:nvSpPr>
          <p:cNvPr id="418827" name="Line 11"/>
          <p:cNvSpPr>
            <a:spLocks noChangeShapeType="1"/>
          </p:cNvSpPr>
          <p:nvPr/>
        </p:nvSpPr>
        <p:spPr bwMode="auto">
          <a:xfrm flipV="1">
            <a:off x="3886200" y="3581400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0.0472 mol CaO      x</a:t>
            </a:r>
          </a:p>
        </p:txBody>
      </p:sp>
      <p:sp>
        <p:nvSpPr>
          <p:cNvPr id="420868" name="Line 4"/>
          <p:cNvSpPr>
            <a:spLocks noChangeShapeType="1"/>
          </p:cNvSpPr>
          <p:nvPr/>
        </p:nvSpPr>
        <p:spPr bwMode="auto">
          <a:xfrm>
            <a:off x="44196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40386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56.08 g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47244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 </a:t>
            </a:r>
          </a:p>
        </p:txBody>
      </p:sp>
      <p:sp>
        <p:nvSpPr>
          <p:cNvPr id="420871" name="Line 7"/>
          <p:cNvSpPr>
            <a:spLocks noChangeShapeType="1"/>
          </p:cNvSpPr>
          <p:nvPr/>
        </p:nvSpPr>
        <p:spPr bwMode="auto">
          <a:xfrm>
            <a:off x="1676400" y="19812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72" name="Line 8"/>
          <p:cNvSpPr>
            <a:spLocks noChangeShapeType="1"/>
          </p:cNvSpPr>
          <p:nvPr/>
        </p:nvSpPr>
        <p:spPr bwMode="auto">
          <a:xfrm>
            <a:off x="5105400" y="2438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4038600" y="3276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2.64 g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22915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4.72 g of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0" y="3733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CaO</a:t>
            </a:r>
          </a:p>
        </p:txBody>
      </p:sp>
      <p:sp>
        <p:nvSpPr>
          <p:cNvPr id="422919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2920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2921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3642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mol CaCO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gives 1 mol CaO</a:t>
            </a:r>
          </a:p>
        </p:txBody>
      </p:sp>
      <p:sp>
        <p:nvSpPr>
          <p:cNvPr id="453643" name="Text Box 11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56.08 g/mol CaO</a:t>
            </a:r>
          </a:p>
        </p:txBody>
      </p:sp>
      <p:sp>
        <p:nvSpPr>
          <p:cNvPr id="453644" name="Text Box 12"/>
          <p:cNvSpPr txBox="1">
            <a:spLocks noChangeArrowheads="1"/>
          </p:cNvSpPr>
          <p:nvPr/>
        </p:nvSpPr>
        <p:spPr bwMode="auto">
          <a:xfrm>
            <a:off x="914400" y="2514600"/>
            <a:ext cx="3276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100.09 g/mol CaCO</a:t>
            </a:r>
            <a:r>
              <a:rPr lang="en-US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Mole Day!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Chemists celebrate Mole day every October 23</a:t>
            </a:r>
            <a:r>
              <a:rPr lang="en-US" baseline="30000" smtClean="0"/>
              <a:t>rd</a:t>
            </a:r>
            <a:r>
              <a:rPr lang="en-US" smtClean="0"/>
              <a:t> (</a:t>
            </a:r>
            <a:r>
              <a:rPr lang="en-US" smtClean="0">
                <a:solidFill>
                  <a:srgbClr val="00FFFF"/>
                </a:solidFill>
              </a:rPr>
              <a:t>10/23</a:t>
            </a:r>
            <a:r>
              <a:rPr lang="en-US" smtClean="0"/>
              <a:t> get it?) from </a:t>
            </a:r>
            <a:r>
              <a:rPr lang="en-US" smtClean="0">
                <a:solidFill>
                  <a:srgbClr val="00FF00"/>
                </a:solidFill>
              </a:rPr>
              <a:t>6:02</a:t>
            </a:r>
            <a:r>
              <a:rPr lang="en-US" smtClean="0"/>
              <a:t> in the morning until </a:t>
            </a:r>
            <a:r>
              <a:rPr lang="en-US" smtClean="0">
                <a:solidFill>
                  <a:srgbClr val="00FF00"/>
                </a:solidFill>
              </a:rPr>
              <a:t>6:02</a:t>
            </a:r>
            <a:r>
              <a:rPr lang="en-US" smtClean="0"/>
              <a:t> in the evening. </a:t>
            </a:r>
          </a:p>
          <a:p>
            <a:r>
              <a:rPr lang="en-US" smtClean="0">
                <a:solidFill>
                  <a:srgbClr val="00FF00"/>
                </a:solidFill>
              </a:rPr>
              <a:t>6.02</a:t>
            </a:r>
            <a:r>
              <a:rPr lang="en-US" smtClean="0">
                <a:solidFill>
                  <a:srgbClr val="00FFFF"/>
                </a:solidFill>
              </a:rPr>
              <a:t> x 10</a:t>
            </a:r>
            <a:r>
              <a:rPr lang="en-US" baseline="30000" smtClean="0">
                <a:solidFill>
                  <a:srgbClr val="00FFFF"/>
                </a:solidFill>
              </a:rPr>
              <a:t>23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4.72 g of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2.64 g of CaO</a:t>
            </a:r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0" y="37338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CaCO</a:t>
            </a:r>
            <a:r>
              <a:rPr lang="en-US" altLang="en-US" sz="3600" baseline="-25000"/>
              <a:t>3</a:t>
            </a:r>
            <a:endParaRPr lang="en-US" altLang="en-US" sz="3600"/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0.0472 mol CaO</a:t>
            </a:r>
          </a:p>
        </p:txBody>
      </p:sp>
      <p:sp>
        <p:nvSpPr>
          <p:cNvPr id="424967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4968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4969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mol CaCO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gives 1 mol CaO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56.08 g/mol CaO</a:t>
            </a: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914400" y="2514600"/>
            <a:ext cx="3276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100.09 g/mol CaCO</a:t>
            </a:r>
            <a:r>
              <a:rPr lang="en-US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I could have done the calculation in one grand scheme...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3" grpId="0" build="p" autoUpdateAnimBg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14851" name="Line 3"/>
          <p:cNvSpPr>
            <a:spLocks noChangeShapeType="1"/>
          </p:cNvSpPr>
          <p:nvPr/>
        </p:nvSpPr>
        <p:spPr bwMode="auto">
          <a:xfrm>
            <a:off x="3581400" y="1295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886200" y="1371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100.09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3886200" y="762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14854" name="Text Box 6"/>
          <p:cNvSpPr txBox="1">
            <a:spLocks noChangeArrowheads="1"/>
          </p:cNvSpPr>
          <p:nvPr/>
        </p:nvSpPr>
        <p:spPr bwMode="auto">
          <a:xfrm>
            <a:off x="7391400" y="9144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15875" name="Line 3"/>
          <p:cNvSpPr>
            <a:spLocks noChangeShapeType="1"/>
          </p:cNvSpPr>
          <p:nvPr/>
        </p:nvSpPr>
        <p:spPr bwMode="auto">
          <a:xfrm>
            <a:off x="3581400" y="1295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886200" y="1371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100.09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3886200" y="762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15878" name="Line 6"/>
          <p:cNvSpPr>
            <a:spLocks noChangeShapeType="1"/>
          </p:cNvSpPr>
          <p:nvPr/>
        </p:nvSpPr>
        <p:spPr bwMode="auto">
          <a:xfrm>
            <a:off x="2362200" y="27432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3159" name="Text Box 7"/>
          <p:cNvSpPr txBox="1">
            <a:spLocks noChangeArrowheads="1"/>
          </p:cNvSpPr>
          <p:nvPr/>
        </p:nvSpPr>
        <p:spPr bwMode="auto">
          <a:xfrm>
            <a:off x="1981200" y="22098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33160" name="Text Box 8"/>
          <p:cNvSpPr txBox="1">
            <a:spLocks noChangeArrowheads="1"/>
          </p:cNvSpPr>
          <p:nvPr/>
        </p:nvSpPr>
        <p:spPr bwMode="auto">
          <a:xfrm>
            <a:off x="2667000" y="2819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433161" name="Text Box 9"/>
          <p:cNvSpPr txBox="1">
            <a:spLocks noChangeArrowheads="1"/>
          </p:cNvSpPr>
          <p:nvPr/>
        </p:nvSpPr>
        <p:spPr bwMode="auto">
          <a:xfrm>
            <a:off x="1143000" y="2438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15882" name="Text Box 10"/>
          <p:cNvSpPr txBox="1">
            <a:spLocks noChangeArrowheads="1"/>
          </p:cNvSpPr>
          <p:nvPr/>
        </p:nvSpPr>
        <p:spPr bwMode="auto">
          <a:xfrm>
            <a:off x="7391400" y="9144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15883" name="Text Box 11"/>
          <p:cNvSpPr txBox="1">
            <a:spLocks noChangeArrowheads="1"/>
          </p:cNvSpPr>
          <p:nvPr/>
        </p:nvSpPr>
        <p:spPr bwMode="auto">
          <a:xfrm>
            <a:off x="7391400" y="2286000"/>
            <a:ext cx="990600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16899" name="Line 3"/>
          <p:cNvSpPr>
            <a:spLocks noChangeShapeType="1"/>
          </p:cNvSpPr>
          <p:nvPr/>
        </p:nvSpPr>
        <p:spPr bwMode="auto">
          <a:xfrm>
            <a:off x="3581400" y="1295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3886200" y="1371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100.09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886200" y="762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16902" name="Line 6"/>
          <p:cNvSpPr>
            <a:spLocks noChangeShapeType="1"/>
          </p:cNvSpPr>
          <p:nvPr/>
        </p:nvSpPr>
        <p:spPr bwMode="auto">
          <a:xfrm>
            <a:off x="2362200" y="27432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1981200" y="22098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2667000" y="2819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435209" name="Text Box 9"/>
          <p:cNvSpPr txBox="1">
            <a:spLocks noChangeArrowheads="1"/>
          </p:cNvSpPr>
          <p:nvPr/>
        </p:nvSpPr>
        <p:spPr bwMode="auto">
          <a:xfrm>
            <a:off x="1143000" y="2438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16906" name="Line 10"/>
          <p:cNvSpPr>
            <a:spLocks noChangeShapeType="1"/>
          </p:cNvSpPr>
          <p:nvPr/>
        </p:nvSpPr>
        <p:spPr bwMode="auto">
          <a:xfrm>
            <a:off x="3581400" y="4114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5211" name="Text Box 11"/>
          <p:cNvSpPr txBox="1">
            <a:spLocks noChangeArrowheads="1"/>
          </p:cNvSpPr>
          <p:nvPr/>
        </p:nvSpPr>
        <p:spPr bwMode="auto">
          <a:xfrm>
            <a:off x="3200400" y="3581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56.08 g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35212" name="Text Box 12"/>
          <p:cNvSpPr txBox="1">
            <a:spLocks noChangeArrowheads="1"/>
          </p:cNvSpPr>
          <p:nvPr/>
        </p:nvSpPr>
        <p:spPr bwMode="auto">
          <a:xfrm>
            <a:off x="3886200" y="419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 </a:t>
            </a:r>
          </a:p>
        </p:txBody>
      </p:sp>
      <p:sp>
        <p:nvSpPr>
          <p:cNvPr id="435213" name="Text Box 13"/>
          <p:cNvSpPr txBox="1">
            <a:spLocks noChangeArrowheads="1"/>
          </p:cNvSpPr>
          <p:nvPr/>
        </p:nvSpPr>
        <p:spPr bwMode="auto">
          <a:xfrm>
            <a:off x="2514600" y="3886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16910" name="Text Box 14"/>
          <p:cNvSpPr txBox="1">
            <a:spLocks noChangeArrowheads="1"/>
          </p:cNvSpPr>
          <p:nvPr/>
        </p:nvSpPr>
        <p:spPr bwMode="auto">
          <a:xfrm>
            <a:off x="7391400" y="9144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16911" name="Text Box 15"/>
          <p:cNvSpPr txBox="1">
            <a:spLocks noChangeArrowheads="1"/>
          </p:cNvSpPr>
          <p:nvPr/>
        </p:nvSpPr>
        <p:spPr bwMode="auto">
          <a:xfrm>
            <a:off x="7391400" y="2286000"/>
            <a:ext cx="990600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16912" name="Text Box 16"/>
          <p:cNvSpPr txBox="1">
            <a:spLocks noChangeArrowheads="1"/>
          </p:cNvSpPr>
          <p:nvPr/>
        </p:nvSpPr>
        <p:spPr bwMode="auto">
          <a:xfrm>
            <a:off x="7391400" y="37338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17923" name="Line 3"/>
          <p:cNvSpPr>
            <a:spLocks noChangeShapeType="1"/>
          </p:cNvSpPr>
          <p:nvPr/>
        </p:nvSpPr>
        <p:spPr bwMode="auto">
          <a:xfrm>
            <a:off x="3581400" y="1295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3886200" y="1371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100.09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3886200" y="762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17926" name="Line 6"/>
          <p:cNvSpPr>
            <a:spLocks noChangeShapeType="1"/>
          </p:cNvSpPr>
          <p:nvPr/>
        </p:nvSpPr>
        <p:spPr bwMode="auto">
          <a:xfrm>
            <a:off x="1066800" y="11430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7927" name="Line 7"/>
          <p:cNvSpPr>
            <a:spLocks noChangeShapeType="1"/>
          </p:cNvSpPr>
          <p:nvPr/>
        </p:nvSpPr>
        <p:spPr bwMode="auto">
          <a:xfrm>
            <a:off x="5029200" y="15240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7928" name="Line 8"/>
          <p:cNvSpPr>
            <a:spLocks noChangeShapeType="1"/>
          </p:cNvSpPr>
          <p:nvPr/>
        </p:nvSpPr>
        <p:spPr bwMode="auto">
          <a:xfrm>
            <a:off x="2362200" y="27432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1981200" y="22098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2667000" y="2819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17931" name="Line 11"/>
          <p:cNvSpPr>
            <a:spLocks noChangeShapeType="1"/>
          </p:cNvSpPr>
          <p:nvPr/>
        </p:nvSpPr>
        <p:spPr bwMode="auto">
          <a:xfrm>
            <a:off x="3048000" y="29718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0" name="Text Box 12"/>
          <p:cNvSpPr txBox="1">
            <a:spLocks noChangeArrowheads="1"/>
          </p:cNvSpPr>
          <p:nvPr/>
        </p:nvSpPr>
        <p:spPr bwMode="auto">
          <a:xfrm>
            <a:off x="1143000" y="2438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17933" name="Line 13"/>
          <p:cNvSpPr>
            <a:spLocks noChangeShapeType="1"/>
          </p:cNvSpPr>
          <p:nvPr/>
        </p:nvSpPr>
        <p:spPr bwMode="auto">
          <a:xfrm>
            <a:off x="3581400" y="4114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200400" y="3581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56.08 g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37263" name="Text Box 15"/>
          <p:cNvSpPr txBox="1">
            <a:spLocks noChangeArrowheads="1"/>
          </p:cNvSpPr>
          <p:nvPr/>
        </p:nvSpPr>
        <p:spPr bwMode="auto">
          <a:xfrm>
            <a:off x="3886200" y="419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 </a:t>
            </a:r>
          </a:p>
        </p:txBody>
      </p:sp>
      <p:sp>
        <p:nvSpPr>
          <p:cNvPr id="1617936" name="Line 16"/>
          <p:cNvSpPr>
            <a:spLocks noChangeShapeType="1"/>
          </p:cNvSpPr>
          <p:nvPr/>
        </p:nvSpPr>
        <p:spPr bwMode="auto">
          <a:xfrm>
            <a:off x="4267200" y="4343400"/>
            <a:ext cx="15240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7265" name="Text Box 17"/>
          <p:cNvSpPr txBox="1">
            <a:spLocks noChangeArrowheads="1"/>
          </p:cNvSpPr>
          <p:nvPr/>
        </p:nvSpPr>
        <p:spPr bwMode="auto">
          <a:xfrm>
            <a:off x="2514600" y="3886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17938" name="Line 18"/>
          <p:cNvSpPr>
            <a:spLocks noChangeShapeType="1"/>
          </p:cNvSpPr>
          <p:nvPr/>
        </p:nvSpPr>
        <p:spPr bwMode="auto">
          <a:xfrm>
            <a:off x="3124200" y="2362200"/>
            <a:ext cx="15240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7939" name="Line 19"/>
          <p:cNvSpPr>
            <a:spLocks noChangeShapeType="1"/>
          </p:cNvSpPr>
          <p:nvPr/>
        </p:nvSpPr>
        <p:spPr bwMode="auto">
          <a:xfrm>
            <a:off x="4419600" y="9144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7940" name="Text Box 20"/>
          <p:cNvSpPr txBox="1">
            <a:spLocks noChangeArrowheads="1"/>
          </p:cNvSpPr>
          <p:nvPr/>
        </p:nvSpPr>
        <p:spPr bwMode="auto">
          <a:xfrm>
            <a:off x="7391400" y="9144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17941" name="Text Box 21"/>
          <p:cNvSpPr txBox="1">
            <a:spLocks noChangeArrowheads="1"/>
          </p:cNvSpPr>
          <p:nvPr/>
        </p:nvSpPr>
        <p:spPr bwMode="auto">
          <a:xfrm>
            <a:off x="7391400" y="2286000"/>
            <a:ext cx="990600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17942" name="Text Box 22"/>
          <p:cNvSpPr txBox="1">
            <a:spLocks noChangeArrowheads="1"/>
          </p:cNvSpPr>
          <p:nvPr/>
        </p:nvSpPr>
        <p:spPr bwMode="auto">
          <a:xfrm>
            <a:off x="7391400" y="37338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37271" name="Text Box 23"/>
          <p:cNvSpPr txBox="1">
            <a:spLocks noChangeArrowheads="1"/>
          </p:cNvSpPr>
          <p:nvPr/>
        </p:nvSpPr>
        <p:spPr bwMode="auto">
          <a:xfrm>
            <a:off x="457200" y="4724400"/>
            <a:ext cx="2819400" cy="528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accent1"/>
                </a:solidFill>
              </a:rPr>
              <a:t>Cancel units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18947" name="Line 3"/>
          <p:cNvSpPr>
            <a:spLocks noChangeShapeType="1"/>
          </p:cNvSpPr>
          <p:nvPr/>
        </p:nvSpPr>
        <p:spPr bwMode="auto">
          <a:xfrm>
            <a:off x="3581400" y="1295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3886200" y="1371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100.09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886200" y="762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18950" name="Line 6"/>
          <p:cNvSpPr>
            <a:spLocks noChangeShapeType="1"/>
          </p:cNvSpPr>
          <p:nvPr/>
        </p:nvSpPr>
        <p:spPr bwMode="auto">
          <a:xfrm>
            <a:off x="1066800" y="11430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8951" name="Line 7"/>
          <p:cNvSpPr>
            <a:spLocks noChangeShapeType="1"/>
          </p:cNvSpPr>
          <p:nvPr/>
        </p:nvSpPr>
        <p:spPr bwMode="auto">
          <a:xfrm>
            <a:off x="5029200" y="15240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8952" name="Line 8"/>
          <p:cNvSpPr>
            <a:spLocks noChangeShapeType="1"/>
          </p:cNvSpPr>
          <p:nvPr/>
        </p:nvSpPr>
        <p:spPr bwMode="auto">
          <a:xfrm>
            <a:off x="2362200" y="27432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05" name="Text Box 9"/>
          <p:cNvSpPr txBox="1">
            <a:spLocks noChangeArrowheads="1"/>
          </p:cNvSpPr>
          <p:nvPr/>
        </p:nvSpPr>
        <p:spPr bwMode="auto">
          <a:xfrm>
            <a:off x="1981200" y="22098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39306" name="Text Box 10"/>
          <p:cNvSpPr txBox="1">
            <a:spLocks noChangeArrowheads="1"/>
          </p:cNvSpPr>
          <p:nvPr/>
        </p:nvSpPr>
        <p:spPr bwMode="auto">
          <a:xfrm>
            <a:off x="2667000" y="2819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18955" name="Line 11"/>
          <p:cNvSpPr>
            <a:spLocks noChangeShapeType="1"/>
          </p:cNvSpPr>
          <p:nvPr/>
        </p:nvSpPr>
        <p:spPr bwMode="auto">
          <a:xfrm>
            <a:off x="3048000" y="29718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08" name="Text Box 12"/>
          <p:cNvSpPr txBox="1">
            <a:spLocks noChangeArrowheads="1"/>
          </p:cNvSpPr>
          <p:nvPr/>
        </p:nvSpPr>
        <p:spPr bwMode="auto">
          <a:xfrm>
            <a:off x="1143000" y="2438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18957" name="Line 13"/>
          <p:cNvSpPr>
            <a:spLocks noChangeShapeType="1"/>
          </p:cNvSpPr>
          <p:nvPr/>
        </p:nvSpPr>
        <p:spPr bwMode="auto">
          <a:xfrm>
            <a:off x="3581400" y="4114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0" name="Text Box 14"/>
          <p:cNvSpPr txBox="1">
            <a:spLocks noChangeArrowheads="1"/>
          </p:cNvSpPr>
          <p:nvPr/>
        </p:nvSpPr>
        <p:spPr bwMode="auto">
          <a:xfrm>
            <a:off x="3200400" y="3581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56.08 g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39311" name="Text Box 15"/>
          <p:cNvSpPr txBox="1">
            <a:spLocks noChangeArrowheads="1"/>
          </p:cNvSpPr>
          <p:nvPr/>
        </p:nvSpPr>
        <p:spPr bwMode="auto">
          <a:xfrm>
            <a:off x="3886200" y="419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 </a:t>
            </a:r>
          </a:p>
        </p:txBody>
      </p:sp>
      <p:sp>
        <p:nvSpPr>
          <p:cNvPr id="1618960" name="Line 16"/>
          <p:cNvSpPr>
            <a:spLocks noChangeShapeType="1"/>
          </p:cNvSpPr>
          <p:nvPr/>
        </p:nvSpPr>
        <p:spPr bwMode="auto">
          <a:xfrm>
            <a:off x="4267200" y="4343400"/>
            <a:ext cx="15240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3" name="Text Box 17"/>
          <p:cNvSpPr txBox="1">
            <a:spLocks noChangeArrowheads="1"/>
          </p:cNvSpPr>
          <p:nvPr/>
        </p:nvSpPr>
        <p:spPr bwMode="auto">
          <a:xfrm>
            <a:off x="2514600" y="3886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18962" name="Line 18"/>
          <p:cNvSpPr>
            <a:spLocks noChangeShapeType="1"/>
          </p:cNvSpPr>
          <p:nvPr/>
        </p:nvSpPr>
        <p:spPr bwMode="auto">
          <a:xfrm>
            <a:off x="3124200" y="2362200"/>
            <a:ext cx="15240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8963" name="Line 19"/>
          <p:cNvSpPr>
            <a:spLocks noChangeShapeType="1"/>
          </p:cNvSpPr>
          <p:nvPr/>
        </p:nvSpPr>
        <p:spPr bwMode="auto">
          <a:xfrm>
            <a:off x="4419600" y="9144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8964" name="Text Box 20"/>
          <p:cNvSpPr txBox="1">
            <a:spLocks noChangeArrowheads="1"/>
          </p:cNvSpPr>
          <p:nvPr/>
        </p:nvSpPr>
        <p:spPr bwMode="auto">
          <a:xfrm>
            <a:off x="7391400" y="9144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18965" name="Text Box 21"/>
          <p:cNvSpPr txBox="1">
            <a:spLocks noChangeArrowheads="1"/>
          </p:cNvSpPr>
          <p:nvPr/>
        </p:nvSpPr>
        <p:spPr bwMode="auto">
          <a:xfrm>
            <a:off x="7391400" y="2286000"/>
            <a:ext cx="990600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18966" name="Text Box 22"/>
          <p:cNvSpPr txBox="1">
            <a:spLocks noChangeArrowheads="1"/>
          </p:cNvSpPr>
          <p:nvPr/>
        </p:nvSpPr>
        <p:spPr bwMode="auto">
          <a:xfrm>
            <a:off x="7391400" y="37338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618967" name="Text Box 23"/>
          <p:cNvSpPr txBox="1">
            <a:spLocks noChangeArrowheads="1"/>
          </p:cNvSpPr>
          <p:nvPr/>
        </p:nvSpPr>
        <p:spPr bwMode="auto">
          <a:xfrm>
            <a:off x="457200" y="5105400"/>
            <a:ext cx="6477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4.72 x (1/100.09) x (1/1) x (56.08/1) = </a:t>
            </a:r>
          </a:p>
        </p:txBody>
      </p:sp>
      <p:sp>
        <p:nvSpPr>
          <p:cNvPr id="1618968" name="Line 24"/>
          <p:cNvSpPr>
            <a:spLocks noChangeShapeType="1"/>
          </p:cNvSpPr>
          <p:nvPr/>
        </p:nvSpPr>
        <p:spPr bwMode="auto">
          <a:xfrm>
            <a:off x="6934200" y="5334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4.72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19971" name="Line 3"/>
          <p:cNvSpPr>
            <a:spLocks noChangeShapeType="1"/>
          </p:cNvSpPr>
          <p:nvPr/>
        </p:nvSpPr>
        <p:spPr bwMode="auto">
          <a:xfrm>
            <a:off x="3581400" y="1295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3886200" y="1371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100.09 g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3886200" y="762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19974" name="Line 6"/>
          <p:cNvSpPr>
            <a:spLocks noChangeShapeType="1"/>
          </p:cNvSpPr>
          <p:nvPr/>
        </p:nvSpPr>
        <p:spPr bwMode="auto">
          <a:xfrm>
            <a:off x="1066800" y="11430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9975" name="Line 7"/>
          <p:cNvSpPr>
            <a:spLocks noChangeShapeType="1"/>
          </p:cNvSpPr>
          <p:nvPr/>
        </p:nvSpPr>
        <p:spPr bwMode="auto">
          <a:xfrm>
            <a:off x="5029200" y="15240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9976" name="Line 8"/>
          <p:cNvSpPr>
            <a:spLocks noChangeShapeType="1"/>
          </p:cNvSpPr>
          <p:nvPr/>
        </p:nvSpPr>
        <p:spPr bwMode="auto">
          <a:xfrm>
            <a:off x="2362200" y="27432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1353" name="Text Box 9"/>
          <p:cNvSpPr txBox="1">
            <a:spLocks noChangeArrowheads="1"/>
          </p:cNvSpPr>
          <p:nvPr/>
        </p:nvSpPr>
        <p:spPr bwMode="auto">
          <a:xfrm>
            <a:off x="1981200" y="22098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41354" name="Text Box 10"/>
          <p:cNvSpPr txBox="1">
            <a:spLocks noChangeArrowheads="1"/>
          </p:cNvSpPr>
          <p:nvPr/>
        </p:nvSpPr>
        <p:spPr bwMode="auto">
          <a:xfrm>
            <a:off x="2667000" y="2819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CaCO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19979" name="Line 11"/>
          <p:cNvSpPr>
            <a:spLocks noChangeShapeType="1"/>
          </p:cNvSpPr>
          <p:nvPr/>
        </p:nvSpPr>
        <p:spPr bwMode="auto">
          <a:xfrm>
            <a:off x="3048000" y="29718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1356" name="Text Box 12"/>
          <p:cNvSpPr txBox="1">
            <a:spLocks noChangeArrowheads="1"/>
          </p:cNvSpPr>
          <p:nvPr/>
        </p:nvSpPr>
        <p:spPr bwMode="auto">
          <a:xfrm>
            <a:off x="1143000" y="2438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19981" name="Line 13"/>
          <p:cNvSpPr>
            <a:spLocks noChangeShapeType="1"/>
          </p:cNvSpPr>
          <p:nvPr/>
        </p:nvSpPr>
        <p:spPr bwMode="auto">
          <a:xfrm>
            <a:off x="3581400" y="4114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1358" name="Text Box 14"/>
          <p:cNvSpPr txBox="1">
            <a:spLocks noChangeArrowheads="1"/>
          </p:cNvSpPr>
          <p:nvPr/>
        </p:nvSpPr>
        <p:spPr bwMode="auto">
          <a:xfrm>
            <a:off x="3200400" y="3581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56.08 g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441359" name="Text Box 15"/>
          <p:cNvSpPr txBox="1">
            <a:spLocks noChangeArrowheads="1"/>
          </p:cNvSpPr>
          <p:nvPr/>
        </p:nvSpPr>
        <p:spPr bwMode="auto">
          <a:xfrm>
            <a:off x="3886200" y="419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CaO </a:t>
            </a:r>
          </a:p>
        </p:txBody>
      </p:sp>
      <p:sp>
        <p:nvSpPr>
          <p:cNvPr id="1619984" name="Line 16"/>
          <p:cNvSpPr>
            <a:spLocks noChangeShapeType="1"/>
          </p:cNvSpPr>
          <p:nvPr/>
        </p:nvSpPr>
        <p:spPr bwMode="auto">
          <a:xfrm>
            <a:off x="4267200" y="4343400"/>
            <a:ext cx="15240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1361" name="Text Box 17"/>
          <p:cNvSpPr txBox="1">
            <a:spLocks noChangeArrowheads="1"/>
          </p:cNvSpPr>
          <p:nvPr/>
        </p:nvSpPr>
        <p:spPr bwMode="auto">
          <a:xfrm>
            <a:off x="2514600" y="3886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441362" name="Text Box 18"/>
          <p:cNvSpPr txBox="1">
            <a:spLocks noChangeArrowheads="1"/>
          </p:cNvSpPr>
          <p:nvPr/>
        </p:nvSpPr>
        <p:spPr bwMode="auto">
          <a:xfrm>
            <a:off x="3962400" y="51054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2.64 g CaO</a:t>
            </a:r>
            <a:endParaRPr lang="en-US" altLang="en-US" sz="2800" baseline="-25000">
              <a:solidFill>
                <a:schemeClr val="folHlink"/>
              </a:solidFill>
            </a:endParaRPr>
          </a:p>
        </p:txBody>
      </p:sp>
      <p:sp>
        <p:nvSpPr>
          <p:cNvPr id="1619987" name="Line 19"/>
          <p:cNvSpPr>
            <a:spLocks noChangeShapeType="1"/>
          </p:cNvSpPr>
          <p:nvPr/>
        </p:nvSpPr>
        <p:spPr bwMode="auto">
          <a:xfrm>
            <a:off x="3124200" y="2362200"/>
            <a:ext cx="15240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9988" name="Line 20"/>
          <p:cNvSpPr>
            <a:spLocks noChangeShapeType="1"/>
          </p:cNvSpPr>
          <p:nvPr/>
        </p:nvSpPr>
        <p:spPr bwMode="auto">
          <a:xfrm>
            <a:off x="4419600" y="9144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9989" name="Text Box 21"/>
          <p:cNvSpPr txBox="1">
            <a:spLocks noChangeArrowheads="1"/>
          </p:cNvSpPr>
          <p:nvPr/>
        </p:nvSpPr>
        <p:spPr bwMode="auto">
          <a:xfrm>
            <a:off x="7391400" y="9144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19990" name="Text Box 22"/>
          <p:cNvSpPr txBox="1">
            <a:spLocks noChangeArrowheads="1"/>
          </p:cNvSpPr>
          <p:nvPr/>
        </p:nvSpPr>
        <p:spPr bwMode="auto">
          <a:xfrm>
            <a:off x="7391400" y="2286000"/>
            <a:ext cx="990600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19991" name="Text Box 23"/>
          <p:cNvSpPr txBox="1">
            <a:spLocks noChangeArrowheads="1"/>
          </p:cNvSpPr>
          <p:nvPr/>
        </p:nvSpPr>
        <p:spPr bwMode="auto">
          <a:xfrm>
            <a:off x="7391400" y="37338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Bottom Line...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mtClean="0"/>
              <a:t>A mole is technically defined as the number of atoms in exactly 12.0000000000… grams of carbon-12</a:t>
            </a:r>
          </a:p>
          <a:p>
            <a:pPr>
              <a:buClr>
                <a:schemeClr val="tx1"/>
              </a:buClr>
            </a:pPr>
            <a:r>
              <a:rPr lang="en-US" smtClean="0"/>
              <a:t>It is unimaginably huge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FFFF00"/>
                </a:solidFill>
              </a:rPr>
              <a:t>1 mol snowflakes		10 feet deep globally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FFFF00"/>
                </a:solidFill>
              </a:rPr>
              <a:t>1 mol peas			49 feet deep globally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Bottom Line...</a:t>
            </a:r>
          </a:p>
        </p:txBody>
      </p:sp>
      <p:sp>
        <p:nvSpPr>
          <p:cNvPr id="1622019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708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(g of A)  x  (coef of B)  x  (f.w. of B)</a:t>
            </a:r>
          </a:p>
        </p:txBody>
      </p:sp>
      <p:sp>
        <p:nvSpPr>
          <p:cNvPr id="1622020" name="Line 4"/>
          <p:cNvSpPr>
            <a:spLocks noChangeShapeType="1"/>
          </p:cNvSpPr>
          <p:nvPr/>
        </p:nvSpPr>
        <p:spPr bwMode="auto">
          <a:xfrm>
            <a:off x="990600" y="2971800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2021" name="Text Box 5"/>
          <p:cNvSpPr txBox="1">
            <a:spLocks noChangeArrowheads="1"/>
          </p:cNvSpPr>
          <p:nvPr/>
        </p:nvSpPr>
        <p:spPr bwMode="auto">
          <a:xfrm>
            <a:off x="1905000" y="2971800"/>
            <a:ext cx="502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(f.w. of A)  x  (coef of A)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Bottom Line...</a:t>
            </a:r>
          </a:p>
        </p:txBody>
      </p:sp>
      <p:sp>
        <p:nvSpPr>
          <p:cNvPr id="1623043" name="Text Box 3"/>
          <p:cNvSpPr txBox="1">
            <a:spLocks noChangeArrowheads="1"/>
          </p:cNvSpPr>
          <p:nvPr/>
        </p:nvSpPr>
        <p:spPr bwMode="auto">
          <a:xfrm>
            <a:off x="228600" y="2209800"/>
            <a:ext cx="891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(4.72 g CaCO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) x (1 mol CaO) x (56.08 g CaO)</a:t>
            </a:r>
          </a:p>
        </p:txBody>
      </p:sp>
      <p:sp>
        <p:nvSpPr>
          <p:cNvPr id="1623044" name="Line 4"/>
          <p:cNvSpPr>
            <a:spLocks noChangeShapeType="1"/>
          </p:cNvSpPr>
          <p:nvPr/>
        </p:nvSpPr>
        <p:spPr bwMode="auto">
          <a:xfrm>
            <a:off x="228600" y="29718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3045" name="Text Box 5"/>
          <p:cNvSpPr txBox="1">
            <a:spLocks noChangeArrowheads="1"/>
          </p:cNvSpPr>
          <p:nvPr/>
        </p:nvSpPr>
        <p:spPr bwMode="auto">
          <a:xfrm>
            <a:off x="914400" y="2971800"/>
            <a:ext cx="701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(100.09 g CaCO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)  x  (1 mol CaCO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 Lime Kiln Calculation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Note that I now have a mass ratio that holds anywhere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4.72 g CaCO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 yields 2.64 g CaO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4.72 lbs CaCO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 yields 2.64 lbs CaO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4.72 tons CaCO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 yields 2.64 tons CaO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2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2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2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62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4067" grpId="0" build="p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Limiting Reagents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Limiting Reagents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Frequently reactants are mixed in non-stoichiometric proportions</a:t>
            </a:r>
          </a:p>
          <a:p>
            <a:r>
              <a:rPr lang="en-US" altLang="en-US" smtClean="0"/>
              <a:t>One of them is in short supply with respect to the other ingredients</a:t>
            </a:r>
          </a:p>
          <a:p>
            <a:r>
              <a:rPr lang="en-US" altLang="en-US" smtClean="0"/>
              <a:t>That one is called the </a:t>
            </a:r>
            <a:r>
              <a:rPr lang="en-US" altLang="en-US" smtClean="0">
                <a:solidFill>
                  <a:srgbClr val="FFFF00"/>
                </a:solidFill>
              </a:rPr>
              <a:t>limiting reagent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5" grpId="0" build="p" autoUpdateAnimBg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S’more Reagent</a:t>
            </a:r>
          </a:p>
        </p:txBody>
      </p:sp>
      <p:sp>
        <p:nvSpPr>
          <p:cNvPr id="1657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2438400"/>
          </a:xfrm>
        </p:spPr>
        <p:txBody>
          <a:bodyPr/>
          <a:lstStyle/>
          <a:p>
            <a:r>
              <a:rPr lang="en-US" altLang="en-US" smtClean="0"/>
              <a:t>I want to make some s’mores (yum!)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graham crackers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3 pieces of Hershey’s chocolate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 toasted marshmallow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5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65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65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65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7859" grpId="0" build="p" autoUpdateAnimBg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S’more Reagent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I want to make some s’mores (yum!)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graham crackers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3 pieces of Hershey’s chocolate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 toasted marshmallow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FF66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GC  +  3 HC  + M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>
                <a:solidFill>
                  <a:srgbClr val="FF66FF"/>
                </a:solidFill>
              </a:rPr>
              <a:t>             S’m</a:t>
            </a:r>
            <a:endParaRPr lang="en-US" altLang="en-US" smtClean="0"/>
          </a:p>
        </p:txBody>
      </p:sp>
      <p:sp>
        <p:nvSpPr>
          <p:cNvPr id="1658884" name="AutoShape 4"/>
          <p:cNvSpPr>
            <a:spLocks noChangeArrowheads="1"/>
          </p:cNvSpPr>
          <p:nvPr/>
        </p:nvSpPr>
        <p:spPr bwMode="auto">
          <a:xfrm>
            <a:off x="4876800" y="4953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S’more Reagent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I have on hand: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8 graham crackers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19 pieces of chocolate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10 marshmallows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FF66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GC  +  3 HC  + M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>
                <a:solidFill>
                  <a:srgbClr val="FF66FF"/>
                </a:solidFill>
              </a:rPr>
              <a:t>             S’m</a:t>
            </a:r>
            <a:endParaRPr lang="en-US" altLang="en-US" smtClean="0"/>
          </a:p>
        </p:txBody>
      </p:sp>
      <p:sp>
        <p:nvSpPr>
          <p:cNvPr id="1659908" name="AutoShape 4"/>
          <p:cNvSpPr>
            <a:spLocks noChangeArrowheads="1"/>
          </p:cNvSpPr>
          <p:nvPr/>
        </p:nvSpPr>
        <p:spPr bwMode="auto">
          <a:xfrm>
            <a:off x="4876800" y="4953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mtClean="0"/>
              <a:t>What will I run out of first?</a:t>
            </a:r>
          </a:p>
        </p:txBody>
      </p:sp>
      <p:sp>
        <p:nvSpPr>
          <p:cNvPr id="52531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4191000"/>
            <a:ext cx="4114800" cy="1828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Graham crackers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Chocolate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Marshmallows</a:t>
            </a:r>
          </a:p>
        </p:txBody>
      </p:sp>
      <p:sp>
        <p:nvSpPr>
          <p:cNvPr id="525316" name="Rectangle 5"/>
          <p:cNvSpPr>
            <a:spLocks noChangeArrowheads="1"/>
          </p:cNvSpPr>
          <p:nvPr/>
        </p:nvSpPr>
        <p:spPr bwMode="auto">
          <a:xfrm>
            <a:off x="609600" y="1600200"/>
            <a:ext cx="4572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rgbClr val="FF66FF"/>
                </a:solidFill>
              </a:rPr>
              <a:t>8 graham crackers</a:t>
            </a:r>
          </a:p>
          <a:p>
            <a:r>
              <a:rPr lang="en-US" altLang="en-US" sz="2800">
                <a:solidFill>
                  <a:srgbClr val="FF66FF"/>
                </a:solidFill>
              </a:rPr>
              <a:t>19 pieces of chocolate</a:t>
            </a:r>
          </a:p>
          <a:p>
            <a:r>
              <a:rPr lang="en-US" altLang="en-US" sz="2800">
                <a:solidFill>
                  <a:srgbClr val="FF66FF"/>
                </a:solidFill>
              </a:rPr>
              <a:t>10 marshmallows</a:t>
            </a:r>
          </a:p>
        </p:txBody>
      </p:sp>
      <p:sp>
        <p:nvSpPr>
          <p:cNvPr id="525317" name="Rectangle 6"/>
          <p:cNvSpPr>
            <a:spLocks noChangeArrowheads="1"/>
          </p:cNvSpPr>
          <p:nvPr/>
        </p:nvSpPr>
        <p:spPr bwMode="auto">
          <a:xfrm>
            <a:off x="457200" y="3225800"/>
            <a:ext cx="5002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 "/>
            </a:pPr>
            <a:r>
              <a:rPr lang="en-US" altLang="en-US" sz="2800">
                <a:solidFill>
                  <a:srgbClr val="FF66FF"/>
                </a:solidFill>
              </a:rPr>
              <a:t>2 GC  +  3 HC  + M</a:t>
            </a:r>
            <a:r>
              <a:rPr lang="en-US" altLang="en-US" sz="2800" baseline="-25000">
                <a:solidFill>
                  <a:srgbClr val="FF66FF"/>
                </a:solidFill>
              </a:rPr>
              <a:t>2</a:t>
            </a:r>
            <a:r>
              <a:rPr lang="en-US" altLang="en-US" sz="2800">
                <a:solidFill>
                  <a:srgbClr val="FF66FF"/>
                </a:solidFill>
              </a:rPr>
              <a:t>             S’m</a:t>
            </a:r>
          </a:p>
        </p:txBody>
      </p:sp>
      <p:sp>
        <p:nvSpPr>
          <p:cNvPr id="1660935" name="AutoShape 7"/>
          <p:cNvSpPr>
            <a:spLocks noChangeArrowheads="1"/>
          </p:cNvSpPr>
          <p:nvPr/>
        </p:nvSpPr>
        <p:spPr bwMode="auto">
          <a:xfrm>
            <a:off x="3962400" y="3352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S’more Reagent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I have on hand: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8 graham crackers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19 pieces of chocolate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10 marshmallows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FF66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GC  +  3 HC  + M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>
                <a:solidFill>
                  <a:srgbClr val="FF66FF"/>
                </a:solidFill>
              </a:rPr>
              <a:t>             S’m</a:t>
            </a:r>
            <a:endParaRPr lang="en-US" altLang="en-US" smtClean="0"/>
          </a:p>
        </p:txBody>
      </p:sp>
      <p:sp>
        <p:nvSpPr>
          <p:cNvPr id="1661956" name="AutoShape 4"/>
          <p:cNvSpPr>
            <a:spLocks noChangeArrowheads="1"/>
          </p:cNvSpPr>
          <p:nvPr/>
        </p:nvSpPr>
        <p:spPr bwMode="auto">
          <a:xfrm>
            <a:off x="4876800" y="4953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4953000" y="25146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8/2 = 4 s’mores </a:t>
            </a:r>
          </a:p>
        </p:txBody>
      </p:sp>
      <p:sp>
        <p:nvSpPr>
          <p:cNvPr id="1661958" name="Line 6"/>
          <p:cNvSpPr>
            <a:spLocks noChangeShapeType="1"/>
          </p:cNvSpPr>
          <p:nvPr/>
        </p:nvSpPr>
        <p:spPr bwMode="auto">
          <a:xfrm flipV="1">
            <a:off x="1295400" y="3048000"/>
            <a:ext cx="4343400" cy="19812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Part III, Chapter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3429000"/>
          </a:xfrm>
        </p:spPr>
        <p:txBody>
          <a:bodyPr/>
          <a:lstStyle/>
          <a:p>
            <a:pPr algn="ctr">
              <a:buNone/>
            </a:pPr>
            <a:r>
              <a:rPr lang="en-US" sz="6000" dirty="0" smtClean="0"/>
              <a:t>Mass Relationship</a:t>
            </a:r>
          </a:p>
          <a:p>
            <a:pPr algn="ctr">
              <a:buNone/>
            </a:pPr>
            <a:r>
              <a:rPr lang="en-US" sz="6000" dirty="0" smtClean="0"/>
              <a:t>in </a:t>
            </a:r>
          </a:p>
          <a:p>
            <a:pPr algn="ctr">
              <a:buNone/>
            </a:pPr>
            <a:r>
              <a:rPr lang="en-US" sz="6000" dirty="0" smtClean="0"/>
              <a:t>Chemical </a:t>
            </a:r>
            <a:r>
              <a:rPr lang="en-US" sz="6000" dirty="0" smtClean="0"/>
              <a:t>Reactions</a:t>
            </a:r>
            <a:endParaRPr lang="en-US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66800"/>
            <a:ext cx="8610600" cy="4114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mtClean="0"/>
              <a:t>A mole is technically defined as the number of atoms in exactly 12.0000000000… grams of carbon-12</a:t>
            </a:r>
          </a:p>
          <a:p>
            <a:pPr>
              <a:buClr>
                <a:schemeClr val="tx1"/>
              </a:buClr>
            </a:pPr>
            <a:r>
              <a:rPr lang="en-US" smtClean="0"/>
              <a:t>It is unimaginably huge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FFFF00"/>
                </a:solidFill>
              </a:rPr>
              <a:t>1 mol snowflakes		10 feet deep globally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FFFF00"/>
                </a:solidFill>
              </a:rPr>
              <a:t>1 mol peas			49 feet deep globally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498725" y="46482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FF00"/>
                </a:solidFill>
              </a:rPr>
              <a:t>Talk about peas on Earth!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S’more Reagent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I have on hand: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8 graham crackers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19 pieces of chocolate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10 marshmallows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FF66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GC  +  3 HC  + M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>
                <a:solidFill>
                  <a:srgbClr val="FF66FF"/>
                </a:solidFill>
              </a:rPr>
              <a:t>             S’m</a:t>
            </a:r>
            <a:endParaRPr lang="en-US" altLang="en-US" smtClean="0"/>
          </a:p>
        </p:txBody>
      </p:sp>
      <p:sp>
        <p:nvSpPr>
          <p:cNvPr id="1662980" name="AutoShape 4"/>
          <p:cNvSpPr>
            <a:spLocks noChangeArrowheads="1"/>
          </p:cNvSpPr>
          <p:nvPr/>
        </p:nvSpPr>
        <p:spPr bwMode="auto">
          <a:xfrm>
            <a:off x="4876800" y="4953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4953000" y="25146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8/2 = 4 s’mores 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4953000" y="3154363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  19/3 =  6.33 s’mores </a:t>
            </a:r>
          </a:p>
        </p:txBody>
      </p:sp>
      <p:sp>
        <p:nvSpPr>
          <p:cNvPr id="1662983" name="Line 7"/>
          <p:cNvSpPr>
            <a:spLocks noChangeShapeType="1"/>
          </p:cNvSpPr>
          <p:nvPr/>
        </p:nvSpPr>
        <p:spPr bwMode="auto">
          <a:xfrm flipV="1">
            <a:off x="2743200" y="3657600"/>
            <a:ext cx="2971800" cy="12954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S’more Reagent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I have on hand: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8 graham crackers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19 pieces of chocolate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10 marshmallows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FF66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GC  +  3 HC  + M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>
                <a:solidFill>
                  <a:srgbClr val="FF66FF"/>
                </a:solidFill>
              </a:rPr>
              <a:t>             S’m</a:t>
            </a:r>
            <a:endParaRPr lang="en-US" altLang="en-US" smtClean="0"/>
          </a:p>
        </p:txBody>
      </p:sp>
      <p:sp>
        <p:nvSpPr>
          <p:cNvPr id="1664004" name="AutoShape 4"/>
          <p:cNvSpPr>
            <a:spLocks noChangeArrowheads="1"/>
          </p:cNvSpPr>
          <p:nvPr/>
        </p:nvSpPr>
        <p:spPr bwMode="auto">
          <a:xfrm>
            <a:off x="4876800" y="4953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4953000" y="25146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8/2 = 4 s’mores </a:t>
            </a:r>
          </a:p>
        </p:txBody>
      </p:sp>
      <p:sp>
        <p:nvSpPr>
          <p:cNvPr id="531462" name="Text Box 6"/>
          <p:cNvSpPr txBox="1">
            <a:spLocks noChangeArrowheads="1"/>
          </p:cNvSpPr>
          <p:nvPr/>
        </p:nvSpPr>
        <p:spPr bwMode="auto">
          <a:xfrm>
            <a:off x="4953000" y="3763963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10/1 = 10 s’mores </a:t>
            </a:r>
          </a:p>
        </p:txBody>
      </p:sp>
      <p:sp>
        <p:nvSpPr>
          <p:cNvPr id="1664007" name="Line 7"/>
          <p:cNvSpPr>
            <a:spLocks noChangeShapeType="1"/>
          </p:cNvSpPr>
          <p:nvPr/>
        </p:nvSpPr>
        <p:spPr bwMode="auto">
          <a:xfrm flipV="1">
            <a:off x="4038600" y="4191000"/>
            <a:ext cx="1752600" cy="8382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4953000" y="3154363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  19/3 =  6.33 s’mores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S’more Reagent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I have on hand: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8 graham crackers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19 pieces of chocolate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10 marshmallows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FF66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GC  +  3 HC  + M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>
                <a:solidFill>
                  <a:srgbClr val="FF66FF"/>
                </a:solidFill>
              </a:rPr>
              <a:t>             S’m</a:t>
            </a:r>
            <a:endParaRPr lang="en-US" altLang="en-US" smtClean="0"/>
          </a:p>
        </p:txBody>
      </p:sp>
      <p:sp>
        <p:nvSpPr>
          <p:cNvPr id="1665028" name="AutoShape 4"/>
          <p:cNvSpPr>
            <a:spLocks noChangeArrowheads="1"/>
          </p:cNvSpPr>
          <p:nvPr/>
        </p:nvSpPr>
        <p:spPr bwMode="auto">
          <a:xfrm>
            <a:off x="4876800" y="4953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4953000" y="25146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8/2 = 4 s’mores </a:t>
            </a: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4953000" y="3763963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10/1 = 10 s’mores </a:t>
            </a:r>
          </a:p>
        </p:txBody>
      </p:sp>
      <p:sp>
        <p:nvSpPr>
          <p:cNvPr id="1665031" name="Text Box 7"/>
          <p:cNvSpPr txBox="1">
            <a:spLocks noChangeArrowheads="1"/>
          </p:cNvSpPr>
          <p:nvPr/>
        </p:nvSpPr>
        <p:spPr bwMode="auto">
          <a:xfrm>
            <a:off x="1676400" y="1295400"/>
            <a:ext cx="5562600" cy="588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will I run out of first?</a:t>
            </a:r>
          </a:p>
        </p:txBody>
      </p:sp>
      <p:sp>
        <p:nvSpPr>
          <p:cNvPr id="533512" name="Text Box 8"/>
          <p:cNvSpPr txBox="1">
            <a:spLocks noChangeArrowheads="1"/>
          </p:cNvSpPr>
          <p:nvPr/>
        </p:nvSpPr>
        <p:spPr bwMode="auto">
          <a:xfrm>
            <a:off x="4953000" y="3154363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  19/3 =  6.33 s’mores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4953000" y="3154363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  19/3 =  6.33 s’mores 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S’more Reagent</a:t>
            </a: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I have on hand: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8 graham crackers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19 pieces of chocolate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10 marshmallows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FF66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GC  +  3 HC  + M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>
                <a:solidFill>
                  <a:srgbClr val="FF66FF"/>
                </a:solidFill>
              </a:rPr>
              <a:t>             S’m</a:t>
            </a:r>
            <a:endParaRPr lang="en-US" altLang="en-US" smtClean="0"/>
          </a:p>
        </p:txBody>
      </p:sp>
      <p:sp>
        <p:nvSpPr>
          <p:cNvPr id="1666053" name="AutoShape 5"/>
          <p:cNvSpPr>
            <a:spLocks noChangeArrowheads="1"/>
          </p:cNvSpPr>
          <p:nvPr/>
        </p:nvSpPr>
        <p:spPr bwMode="auto">
          <a:xfrm>
            <a:off x="4876800" y="4953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4953000" y="25146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8/2 = 4 s’mores </a:t>
            </a:r>
          </a:p>
        </p:txBody>
      </p:sp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4953000" y="3763963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10/1 = 10 s’mores </a:t>
            </a:r>
          </a:p>
        </p:txBody>
      </p:sp>
      <p:sp>
        <p:nvSpPr>
          <p:cNvPr id="1666056" name="Text Box 8"/>
          <p:cNvSpPr txBox="1">
            <a:spLocks noChangeArrowheads="1"/>
          </p:cNvSpPr>
          <p:nvPr/>
        </p:nvSpPr>
        <p:spPr bwMode="auto">
          <a:xfrm>
            <a:off x="1676400" y="1295400"/>
            <a:ext cx="5562600" cy="588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will I run out of first?</a:t>
            </a:r>
          </a:p>
        </p:txBody>
      </p:sp>
      <p:sp>
        <p:nvSpPr>
          <p:cNvPr id="1666057" name="Rectangle 9"/>
          <p:cNvSpPr>
            <a:spLocks noChangeArrowheads="1"/>
          </p:cNvSpPr>
          <p:nvPr/>
        </p:nvSpPr>
        <p:spPr bwMode="auto">
          <a:xfrm>
            <a:off x="838200" y="2514600"/>
            <a:ext cx="7467600" cy="609600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4953000" y="3154363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  19/3 =  6.33 s’mores 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S’more Reagent</a:t>
            </a:r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I have on hand: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8 graham crackers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19 pieces of chocolate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10 marshmallows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FF66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GC  +  3 HC  + M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>
                <a:solidFill>
                  <a:srgbClr val="FF66FF"/>
                </a:solidFill>
              </a:rPr>
              <a:t>             S’m</a:t>
            </a:r>
            <a:endParaRPr lang="en-US" altLang="en-US" smtClean="0"/>
          </a:p>
        </p:txBody>
      </p:sp>
      <p:sp>
        <p:nvSpPr>
          <p:cNvPr id="1667077" name="AutoShape 5"/>
          <p:cNvSpPr>
            <a:spLocks noChangeArrowheads="1"/>
          </p:cNvSpPr>
          <p:nvPr/>
        </p:nvSpPr>
        <p:spPr bwMode="auto">
          <a:xfrm>
            <a:off x="4876800" y="4953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7606" name="Text Box 6"/>
          <p:cNvSpPr txBox="1">
            <a:spLocks noChangeArrowheads="1"/>
          </p:cNvSpPr>
          <p:nvPr/>
        </p:nvSpPr>
        <p:spPr bwMode="auto">
          <a:xfrm>
            <a:off x="4953000" y="25146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8/2 = 4 s’mores </a:t>
            </a:r>
          </a:p>
        </p:txBody>
      </p:sp>
      <p:sp>
        <p:nvSpPr>
          <p:cNvPr id="537607" name="Text Box 7"/>
          <p:cNvSpPr txBox="1">
            <a:spLocks noChangeArrowheads="1"/>
          </p:cNvSpPr>
          <p:nvPr/>
        </p:nvSpPr>
        <p:spPr bwMode="auto">
          <a:xfrm>
            <a:off x="4953000" y="3763963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10/1 = 10 s’mores </a:t>
            </a:r>
          </a:p>
        </p:txBody>
      </p:sp>
      <p:sp>
        <p:nvSpPr>
          <p:cNvPr id="1667080" name="Text Box 8"/>
          <p:cNvSpPr txBox="1">
            <a:spLocks noChangeArrowheads="1"/>
          </p:cNvSpPr>
          <p:nvPr/>
        </p:nvSpPr>
        <p:spPr bwMode="auto">
          <a:xfrm>
            <a:off x="1676400" y="1295400"/>
            <a:ext cx="5562600" cy="588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Your final answer?</a:t>
            </a:r>
          </a:p>
        </p:txBody>
      </p:sp>
      <p:sp>
        <p:nvSpPr>
          <p:cNvPr id="1667081" name="Rectangle 9"/>
          <p:cNvSpPr>
            <a:spLocks noChangeArrowheads="1"/>
          </p:cNvSpPr>
          <p:nvPr/>
        </p:nvSpPr>
        <p:spPr bwMode="auto">
          <a:xfrm>
            <a:off x="838200" y="2514600"/>
            <a:ext cx="7467600" cy="609600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S’more Reagent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I have on hand: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8 graham crackers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19 pieces of chocolate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10 marshmallows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FF66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GC  +  3 HC  + M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>
                <a:solidFill>
                  <a:srgbClr val="FF66FF"/>
                </a:solidFill>
              </a:rPr>
              <a:t>             S’m</a:t>
            </a:r>
            <a:endParaRPr lang="en-US" altLang="en-US" smtClean="0"/>
          </a:p>
        </p:txBody>
      </p:sp>
      <p:sp>
        <p:nvSpPr>
          <p:cNvPr id="1668100" name="AutoShape 4"/>
          <p:cNvSpPr>
            <a:spLocks noChangeArrowheads="1"/>
          </p:cNvSpPr>
          <p:nvPr/>
        </p:nvSpPr>
        <p:spPr bwMode="auto">
          <a:xfrm>
            <a:off x="4876800" y="4953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4953000" y="25146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8/2 = 4 s’mores </a:t>
            </a: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953000" y="3763963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10/1 = 10 s’mores </a:t>
            </a:r>
          </a:p>
        </p:txBody>
      </p:sp>
      <p:sp>
        <p:nvSpPr>
          <p:cNvPr id="1668103" name="Text Box 7"/>
          <p:cNvSpPr txBox="1">
            <a:spLocks noChangeArrowheads="1"/>
          </p:cNvSpPr>
          <p:nvPr/>
        </p:nvSpPr>
        <p:spPr bwMode="auto">
          <a:xfrm>
            <a:off x="1676400" y="1295400"/>
            <a:ext cx="5562600" cy="588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Correct!!!!!!!</a:t>
            </a:r>
          </a:p>
        </p:txBody>
      </p:sp>
      <p:sp>
        <p:nvSpPr>
          <p:cNvPr id="1668104" name="Rectangle 8"/>
          <p:cNvSpPr>
            <a:spLocks noChangeArrowheads="1"/>
          </p:cNvSpPr>
          <p:nvPr/>
        </p:nvSpPr>
        <p:spPr bwMode="auto">
          <a:xfrm>
            <a:off x="838200" y="2514600"/>
            <a:ext cx="7467600" cy="609600"/>
          </a:xfrm>
          <a:prstGeom prst="rect">
            <a:avLst/>
          </a:prstGeom>
          <a:noFill/>
          <a:ln w="5715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9657" name="Text Box 9"/>
          <p:cNvSpPr txBox="1">
            <a:spLocks noChangeArrowheads="1"/>
          </p:cNvSpPr>
          <p:nvPr/>
        </p:nvSpPr>
        <p:spPr bwMode="auto">
          <a:xfrm>
            <a:off x="4953000" y="3154363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  19/3 =  6.33 s’mores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S’more Reagent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bg1"/>
                </a:solidFill>
              </a:rPr>
              <a:t>I have:</a:t>
            </a: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8 graham crackers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19 pieces of chocolate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10 marshmallows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FF66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2 GC  +  3 HC  + M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>
                <a:solidFill>
                  <a:srgbClr val="FF66FF"/>
                </a:solidFill>
              </a:rPr>
              <a:t>             S’m</a:t>
            </a:r>
            <a:endParaRPr lang="en-US" altLang="en-US" smtClean="0"/>
          </a:p>
        </p:txBody>
      </p:sp>
      <p:sp>
        <p:nvSpPr>
          <p:cNvPr id="1669124" name="AutoShape 4"/>
          <p:cNvSpPr>
            <a:spLocks noChangeArrowheads="1"/>
          </p:cNvSpPr>
          <p:nvPr/>
        </p:nvSpPr>
        <p:spPr bwMode="auto">
          <a:xfrm>
            <a:off x="4876800" y="4953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4953000" y="25146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8/2 = 4 s’mores 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4953000" y="3763963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10/1 = 10 s’mores </a:t>
            </a:r>
          </a:p>
        </p:txBody>
      </p:sp>
      <p:sp>
        <p:nvSpPr>
          <p:cNvPr id="1669127" name="Text Box 7"/>
          <p:cNvSpPr txBox="1">
            <a:spLocks noChangeArrowheads="1"/>
          </p:cNvSpPr>
          <p:nvPr/>
        </p:nvSpPr>
        <p:spPr bwMode="auto">
          <a:xfrm>
            <a:off x="1676400" y="1066800"/>
            <a:ext cx="5562600" cy="1076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Graham crackers are the limiting ingredient</a:t>
            </a:r>
          </a:p>
        </p:txBody>
      </p:sp>
      <p:sp>
        <p:nvSpPr>
          <p:cNvPr id="1669128" name="Rectangle 8"/>
          <p:cNvSpPr>
            <a:spLocks noChangeArrowheads="1"/>
          </p:cNvSpPr>
          <p:nvPr/>
        </p:nvSpPr>
        <p:spPr bwMode="auto">
          <a:xfrm>
            <a:off x="838200" y="2514600"/>
            <a:ext cx="7467600" cy="609600"/>
          </a:xfrm>
          <a:prstGeom prst="rect">
            <a:avLst/>
          </a:prstGeom>
          <a:noFill/>
          <a:ln w="5715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1705" name="Text Box 9"/>
          <p:cNvSpPr txBox="1">
            <a:spLocks noChangeArrowheads="1"/>
          </p:cNvSpPr>
          <p:nvPr/>
        </p:nvSpPr>
        <p:spPr bwMode="auto">
          <a:xfrm>
            <a:off x="4953000" y="3154363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  19/3 =  6.33 s’mores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12.0 g of carbon are mixed with 64.0 g of oxygen gas.  Which is the limiting reagent?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1171" grpId="0" build="p" autoUpdateAnimBg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12.0 g of carbon are mixed with 64.0 g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72196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12.0 g of carbon are mixed with 64.0 g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73220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21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A mole is technically defined as the number of atoms in exactly 12.0000000000… grams of carbon-12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It is unimaginably huge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dirty="0" smtClean="0">
                <a:solidFill>
                  <a:srgbClr val="FFFF00"/>
                </a:solidFill>
              </a:rPr>
              <a:t>1 mol snowflakes		10 feet deep globally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dirty="0" smtClean="0">
                <a:solidFill>
                  <a:srgbClr val="FFFF00"/>
                </a:solidFill>
              </a:rPr>
              <a:t>1 mol peas			49 feet deep globally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dirty="0" smtClean="0">
                <a:solidFill>
                  <a:srgbClr val="FFFF00"/>
                </a:solidFill>
              </a:rPr>
              <a:t>1 mol textbooks		a stack 2.5 million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105400" y="48768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FF00"/>
                </a:solidFill>
              </a:rPr>
              <a:t>light years high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/>
              <a:t>12.0 g of carbon are mixed with 64.0 g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74244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362200" y="3505200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114800" y="3505200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1674247" name="Text Box 7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64.0 g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75268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5257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12.0 g C   </a:t>
            </a:r>
            <a:r>
              <a:rPr lang="en-US" altLang="en-US">
                <a:solidFill>
                  <a:schemeClr val="bg1"/>
                </a:solidFill>
              </a:rPr>
              <a:t>x</a:t>
            </a:r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1675272" name="Line 8"/>
          <p:cNvSpPr>
            <a:spLocks noChangeShapeType="1"/>
          </p:cNvSpPr>
          <p:nvPr/>
        </p:nvSpPr>
        <p:spPr bwMode="auto">
          <a:xfrm>
            <a:off x="1447800" y="1752600"/>
            <a:ext cx="381000" cy="3352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73" name="Text Box 9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64.0 g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76292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143000" y="5257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12.0 g C   x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048000" y="5562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 C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048000" y="5029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 mol C</a:t>
            </a:r>
          </a:p>
        </p:txBody>
      </p:sp>
      <p:sp>
        <p:nvSpPr>
          <p:cNvPr id="1676296" name="Line 8"/>
          <p:cNvSpPr>
            <a:spLocks noChangeShapeType="1"/>
          </p:cNvSpPr>
          <p:nvPr/>
        </p:nvSpPr>
        <p:spPr bwMode="auto">
          <a:xfrm>
            <a:off x="3048000" y="5486400"/>
            <a:ext cx="152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6297" name="Line 9"/>
          <p:cNvSpPr>
            <a:spLocks noChangeShapeType="1"/>
          </p:cNvSpPr>
          <p:nvPr/>
        </p:nvSpPr>
        <p:spPr bwMode="auto">
          <a:xfrm>
            <a:off x="1905000" y="5334000"/>
            <a:ext cx="5334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6298" name="Line 10"/>
          <p:cNvSpPr>
            <a:spLocks noChangeShapeType="1"/>
          </p:cNvSpPr>
          <p:nvPr/>
        </p:nvSpPr>
        <p:spPr bwMode="auto">
          <a:xfrm>
            <a:off x="3886200" y="5638800"/>
            <a:ext cx="5334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1676301" name="Line 13"/>
          <p:cNvSpPr>
            <a:spLocks noChangeShapeType="1"/>
          </p:cNvSpPr>
          <p:nvPr/>
        </p:nvSpPr>
        <p:spPr bwMode="auto">
          <a:xfrm>
            <a:off x="1447800" y="1752600"/>
            <a:ext cx="381000" cy="3352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6302" name="Line 14"/>
          <p:cNvSpPr>
            <a:spLocks noChangeShapeType="1"/>
          </p:cNvSpPr>
          <p:nvPr/>
        </p:nvSpPr>
        <p:spPr bwMode="auto">
          <a:xfrm>
            <a:off x="3200400" y="4114800"/>
            <a:ext cx="4572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6303" name="Text Box 15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64.0 g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77316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143000" y="5257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12.0 g C   x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048000" y="5562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 C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048000" y="5029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 mol C</a:t>
            </a:r>
          </a:p>
        </p:txBody>
      </p:sp>
      <p:sp>
        <p:nvSpPr>
          <p:cNvPr id="1677320" name="Line 8"/>
          <p:cNvSpPr>
            <a:spLocks noChangeShapeType="1"/>
          </p:cNvSpPr>
          <p:nvPr/>
        </p:nvSpPr>
        <p:spPr bwMode="auto">
          <a:xfrm>
            <a:off x="3048000" y="5486400"/>
            <a:ext cx="152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800600" y="5257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=  1 mol C</a:t>
            </a:r>
          </a:p>
        </p:txBody>
      </p:sp>
      <p:sp>
        <p:nvSpPr>
          <p:cNvPr id="1677322" name="Line 10"/>
          <p:cNvSpPr>
            <a:spLocks noChangeShapeType="1"/>
          </p:cNvSpPr>
          <p:nvPr/>
        </p:nvSpPr>
        <p:spPr bwMode="auto">
          <a:xfrm>
            <a:off x="1905000" y="5334000"/>
            <a:ext cx="5334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7323" name="Line 11"/>
          <p:cNvSpPr>
            <a:spLocks noChangeShapeType="1"/>
          </p:cNvSpPr>
          <p:nvPr/>
        </p:nvSpPr>
        <p:spPr bwMode="auto">
          <a:xfrm>
            <a:off x="3886200" y="5638800"/>
            <a:ext cx="5334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1677326" name="Line 14"/>
          <p:cNvSpPr>
            <a:spLocks noChangeShapeType="1"/>
          </p:cNvSpPr>
          <p:nvPr/>
        </p:nvSpPr>
        <p:spPr bwMode="auto">
          <a:xfrm>
            <a:off x="1447800" y="1752600"/>
            <a:ext cx="381000" cy="3352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7327" name="Line 15"/>
          <p:cNvSpPr>
            <a:spLocks noChangeShapeType="1"/>
          </p:cNvSpPr>
          <p:nvPr/>
        </p:nvSpPr>
        <p:spPr bwMode="auto">
          <a:xfrm>
            <a:off x="3200400" y="4114800"/>
            <a:ext cx="4572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7328" name="Text Box 16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64.0 g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78340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1678344" name="Text Box 8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79364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5257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64.0 g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r>
              <a:rPr lang="en-US" altLang="en-US">
                <a:solidFill>
                  <a:srgbClr val="66FF33"/>
                </a:solidFill>
              </a:rPr>
              <a:t>   </a:t>
            </a:r>
            <a:r>
              <a:rPr lang="en-US" altLang="en-US">
                <a:solidFill>
                  <a:schemeClr val="bg1"/>
                </a:solidFill>
              </a:rPr>
              <a:t>x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1679368" name="Text Box 8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 mol C</a:t>
            </a:r>
          </a:p>
        </p:txBody>
      </p:sp>
      <p:sp>
        <p:nvSpPr>
          <p:cNvPr id="1679369" name="Line 9"/>
          <p:cNvSpPr>
            <a:spLocks noChangeShapeType="1"/>
          </p:cNvSpPr>
          <p:nvPr/>
        </p:nvSpPr>
        <p:spPr bwMode="auto">
          <a:xfrm flipH="1">
            <a:off x="2057400" y="1752600"/>
            <a:ext cx="4724400" cy="3429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370" name="Text Box 10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80388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143000" y="5257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64.0 g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r>
              <a:rPr lang="en-US" altLang="en-US">
                <a:solidFill>
                  <a:srgbClr val="66FF33"/>
                </a:solidFill>
              </a:rPr>
              <a:t>   x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048000" y="5562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 O</a:t>
            </a:r>
            <a:r>
              <a:rPr lang="en-US" altLang="en-US" baseline="-25000">
                <a:solidFill>
                  <a:schemeClr val="folHlink"/>
                </a:solidFill>
              </a:rPr>
              <a:t>2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048000" y="5029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 mol O</a:t>
            </a:r>
            <a:r>
              <a:rPr lang="en-US" altLang="en-US" baseline="-25000">
                <a:solidFill>
                  <a:schemeClr val="folHlink"/>
                </a:solidFill>
              </a:rPr>
              <a:t>2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1680392" name="Line 8"/>
          <p:cNvSpPr>
            <a:spLocks noChangeShapeType="1"/>
          </p:cNvSpPr>
          <p:nvPr/>
        </p:nvSpPr>
        <p:spPr bwMode="auto">
          <a:xfrm>
            <a:off x="3048000" y="5486400"/>
            <a:ext cx="152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0393" name="Line 9"/>
          <p:cNvSpPr>
            <a:spLocks noChangeShapeType="1"/>
          </p:cNvSpPr>
          <p:nvPr/>
        </p:nvSpPr>
        <p:spPr bwMode="auto">
          <a:xfrm>
            <a:off x="1905000" y="5334000"/>
            <a:ext cx="5334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0394" name="Line 10"/>
          <p:cNvSpPr>
            <a:spLocks noChangeShapeType="1"/>
          </p:cNvSpPr>
          <p:nvPr/>
        </p:nvSpPr>
        <p:spPr bwMode="auto">
          <a:xfrm>
            <a:off x="3886200" y="5638800"/>
            <a:ext cx="5334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1680397" name="Text Box 13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 mol C</a:t>
            </a:r>
          </a:p>
        </p:txBody>
      </p:sp>
      <p:sp>
        <p:nvSpPr>
          <p:cNvPr id="1680398" name="Line 14"/>
          <p:cNvSpPr>
            <a:spLocks noChangeShapeType="1"/>
          </p:cNvSpPr>
          <p:nvPr/>
        </p:nvSpPr>
        <p:spPr bwMode="auto">
          <a:xfrm flipH="1">
            <a:off x="2057400" y="1752600"/>
            <a:ext cx="4724400" cy="3429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0399" name="Text Box 15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80400" name="Line 16"/>
          <p:cNvSpPr>
            <a:spLocks noChangeShapeType="1"/>
          </p:cNvSpPr>
          <p:nvPr/>
        </p:nvSpPr>
        <p:spPr bwMode="auto">
          <a:xfrm flipH="1">
            <a:off x="3886200" y="4038600"/>
            <a:ext cx="457200" cy="990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81412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143000" y="5257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64.0 g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r>
              <a:rPr lang="en-US" altLang="en-US">
                <a:solidFill>
                  <a:srgbClr val="66FF33"/>
                </a:solidFill>
              </a:rPr>
              <a:t>   x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48000" y="5562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 O</a:t>
            </a:r>
            <a:r>
              <a:rPr lang="en-US" altLang="en-US" baseline="-25000">
                <a:solidFill>
                  <a:schemeClr val="folHlink"/>
                </a:solidFill>
              </a:rPr>
              <a:t>2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0" y="5029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 mol O</a:t>
            </a:r>
            <a:r>
              <a:rPr lang="en-US" altLang="en-US" baseline="-25000">
                <a:solidFill>
                  <a:schemeClr val="folHlink"/>
                </a:solidFill>
              </a:rPr>
              <a:t>2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1681416" name="Line 8"/>
          <p:cNvSpPr>
            <a:spLocks noChangeShapeType="1"/>
          </p:cNvSpPr>
          <p:nvPr/>
        </p:nvSpPr>
        <p:spPr bwMode="auto">
          <a:xfrm>
            <a:off x="3048000" y="5486400"/>
            <a:ext cx="152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800600" y="5257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= 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1681418" name="Line 10"/>
          <p:cNvSpPr>
            <a:spLocks noChangeShapeType="1"/>
          </p:cNvSpPr>
          <p:nvPr/>
        </p:nvSpPr>
        <p:spPr bwMode="auto">
          <a:xfrm>
            <a:off x="1905000" y="5334000"/>
            <a:ext cx="5334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1419" name="Line 11"/>
          <p:cNvSpPr>
            <a:spLocks noChangeShapeType="1"/>
          </p:cNvSpPr>
          <p:nvPr/>
        </p:nvSpPr>
        <p:spPr bwMode="auto">
          <a:xfrm>
            <a:off x="3886200" y="5638800"/>
            <a:ext cx="5334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81423" name="Line 15"/>
          <p:cNvSpPr>
            <a:spLocks noChangeShapeType="1"/>
          </p:cNvSpPr>
          <p:nvPr/>
        </p:nvSpPr>
        <p:spPr bwMode="auto">
          <a:xfrm flipH="1">
            <a:off x="2057400" y="1752600"/>
            <a:ext cx="4724400" cy="3429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1424" name="Text Box 16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81425" name="Line 17"/>
          <p:cNvSpPr>
            <a:spLocks noChangeShapeType="1"/>
          </p:cNvSpPr>
          <p:nvPr/>
        </p:nvSpPr>
        <p:spPr bwMode="auto">
          <a:xfrm flipH="1">
            <a:off x="3886200" y="4038600"/>
            <a:ext cx="457200" cy="990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82436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82441" name="Text Box 9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83460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83465" name="Text Box 9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83466" name="Text Box 10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Formula Weight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84484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    </a:t>
            </a:r>
            <a:r>
              <a:rPr lang="en-US" altLang="en-US">
                <a:solidFill>
                  <a:schemeClr val="bg1"/>
                </a:solidFill>
              </a:rPr>
              <a:t>x</a:t>
            </a:r>
            <a:r>
              <a:rPr lang="en-US" altLang="en-US">
                <a:solidFill>
                  <a:srgbClr val="00FFFF"/>
                </a:solidFill>
              </a:rPr>
              <a:t> </a:t>
            </a:r>
          </a:p>
        </p:txBody>
      </p:sp>
      <p:sp>
        <p:nvSpPr>
          <p:cNvPr id="1684487" name="Line 7"/>
          <p:cNvSpPr>
            <a:spLocks noChangeShapeType="1"/>
          </p:cNvSpPr>
          <p:nvPr/>
        </p:nvSpPr>
        <p:spPr bwMode="auto">
          <a:xfrm flipH="1">
            <a:off x="1600200" y="4343400"/>
            <a:ext cx="990600" cy="9144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84491" name="Text Box 11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84492" name="Text Box 12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85508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67000" y="510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1 mol CO</a:t>
            </a:r>
            <a:r>
              <a:rPr lang="en-US" altLang="en-US" baseline="-25000">
                <a:solidFill>
                  <a:schemeClr val="accent1"/>
                </a:solidFill>
              </a:rPr>
              <a:t>2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667000" y="5562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1 mol C</a:t>
            </a:r>
          </a:p>
        </p:txBody>
      </p:sp>
      <p:sp>
        <p:nvSpPr>
          <p:cNvPr id="1685512" name="Line 8"/>
          <p:cNvSpPr>
            <a:spLocks noChangeShapeType="1"/>
          </p:cNvSpPr>
          <p:nvPr/>
        </p:nvSpPr>
        <p:spPr bwMode="auto">
          <a:xfrm>
            <a:off x="2895600" y="5562600"/>
            <a:ext cx="1371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5513" name="Line 9"/>
          <p:cNvSpPr>
            <a:spLocks noChangeShapeType="1"/>
          </p:cNvSpPr>
          <p:nvPr/>
        </p:nvSpPr>
        <p:spPr bwMode="auto">
          <a:xfrm>
            <a:off x="2667000" y="3200400"/>
            <a:ext cx="457200" cy="2438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85800" y="5257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    x  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85518" name="Text Box 14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85519" name="Text Box 15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1685520" name="Line 16"/>
          <p:cNvSpPr>
            <a:spLocks noChangeShapeType="1"/>
          </p:cNvSpPr>
          <p:nvPr/>
        </p:nvSpPr>
        <p:spPr bwMode="auto">
          <a:xfrm flipH="1">
            <a:off x="3124200" y="3276600"/>
            <a:ext cx="274320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86532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667000" y="510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1 mol CO</a:t>
            </a:r>
            <a:r>
              <a:rPr lang="en-US" altLang="en-US" baseline="-25000">
                <a:solidFill>
                  <a:schemeClr val="accent1"/>
                </a:solidFill>
              </a:rPr>
              <a:t>2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667000" y="5562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1 mol C</a:t>
            </a:r>
          </a:p>
        </p:txBody>
      </p:sp>
      <p:sp>
        <p:nvSpPr>
          <p:cNvPr id="1686536" name="Line 8"/>
          <p:cNvSpPr>
            <a:spLocks noChangeShapeType="1"/>
          </p:cNvSpPr>
          <p:nvPr/>
        </p:nvSpPr>
        <p:spPr bwMode="auto">
          <a:xfrm>
            <a:off x="2895600" y="5562600"/>
            <a:ext cx="1371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85800" y="5257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    x  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495800" y="5257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=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1686539" name="Line 11"/>
          <p:cNvSpPr>
            <a:spLocks noChangeShapeType="1"/>
          </p:cNvSpPr>
          <p:nvPr/>
        </p:nvSpPr>
        <p:spPr bwMode="auto">
          <a:xfrm>
            <a:off x="1219200" y="5257800"/>
            <a:ext cx="83820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6540" name="Line 12"/>
          <p:cNvSpPr>
            <a:spLocks noChangeShapeType="1"/>
          </p:cNvSpPr>
          <p:nvPr/>
        </p:nvSpPr>
        <p:spPr bwMode="auto">
          <a:xfrm>
            <a:off x="3276600" y="5638800"/>
            <a:ext cx="83820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86544" name="Text Box 16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86545" name="Text Box 17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87556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87562" name="Text Box 10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87563" name="Text Box 11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88580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r>
              <a:rPr lang="en-US" altLang="en-US">
                <a:solidFill>
                  <a:srgbClr val="66FF33"/>
                </a:solidFill>
              </a:rPr>
              <a:t>    </a:t>
            </a:r>
            <a:r>
              <a:rPr lang="en-US" altLang="en-US">
                <a:solidFill>
                  <a:schemeClr val="bg1"/>
                </a:solidFill>
              </a:rPr>
              <a:t>x</a:t>
            </a:r>
            <a:r>
              <a:rPr lang="en-US" altLang="en-US">
                <a:solidFill>
                  <a:srgbClr val="66FF33"/>
                </a:solidFill>
              </a:rPr>
              <a:t>  </a:t>
            </a:r>
          </a:p>
        </p:txBody>
      </p:sp>
      <p:sp>
        <p:nvSpPr>
          <p:cNvPr id="1688583" name="Line 7"/>
          <p:cNvSpPr>
            <a:spLocks noChangeShapeType="1"/>
          </p:cNvSpPr>
          <p:nvPr/>
        </p:nvSpPr>
        <p:spPr bwMode="auto">
          <a:xfrm flipH="1">
            <a:off x="1524000" y="4419600"/>
            <a:ext cx="2362200" cy="838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88587" name="Text Box 11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88588" name="Text Box 12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1689606" name="AutoShape 6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667000" y="510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1 mol CO</a:t>
            </a:r>
            <a:r>
              <a:rPr lang="en-US" altLang="en-US" baseline="-25000">
                <a:solidFill>
                  <a:schemeClr val="accent1"/>
                </a:solidFill>
              </a:rPr>
              <a:t>2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667000" y="5562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1 mol O</a:t>
            </a:r>
            <a:r>
              <a:rPr lang="en-US" altLang="en-US" baseline="-25000">
                <a:solidFill>
                  <a:schemeClr val="accent1"/>
                </a:solidFill>
              </a:rPr>
              <a:t>2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689610" name="Line 10"/>
          <p:cNvSpPr>
            <a:spLocks noChangeShapeType="1"/>
          </p:cNvSpPr>
          <p:nvPr/>
        </p:nvSpPr>
        <p:spPr bwMode="auto">
          <a:xfrm>
            <a:off x="2895600" y="5562600"/>
            <a:ext cx="1371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9611" name="Line 11"/>
          <p:cNvSpPr>
            <a:spLocks noChangeShapeType="1"/>
          </p:cNvSpPr>
          <p:nvPr/>
        </p:nvSpPr>
        <p:spPr bwMode="auto">
          <a:xfrm flipH="1">
            <a:off x="3124200" y="3200400"/>
            <a:ext cx="1066800" cy="2438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9612" name="Line 12"/>
          <p:cNvSpPr>
            <a:spLocks noChangeShapeType="1"/>
          </p:cNvSpPr>
          <p:nvPr/>
        </p:nvSpPr>
        <p:spPr bwMode="auto">
          <a:xfrm flipH="1">
            <a:off x="3124200" y="3276600"/>
            <a:ext cx="2743200" cy="1981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85800" y="5257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r>
              <a:rPr lang="en-US" altLang="en-US">
                <a:solidFill>
                  <a:srgbClr val="66FF33"/>
                </a:solidFill>
              </a:rPr>
              <a:t>    x  </a:t>
            </a:r>
          </a:p>
        </p:txBody>
      </p:sp>
      <p:sp>
        <p:nvSpPr>
          <p:cNvPr id="1689614" name="Text Box 14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 mol C</a:t>
            </a:r>
          </a:p>
        </p:txBody>
      </p:sp>
      <p:sp>
        <p:nvSpPr>
          <p:cNvPr id="1689615" name="Text Box 15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89616" name="Text Box 16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90628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667000" y="510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1 mol CO</a:t>
            </a:r>
            <a:r>
              <a:rPr lang="en-US" altLang="en-US" baseline="-25000">
                <a:solidFill>
                  <a:schemeClr val="accent1"/>
                </a:solidFill>
              </a:rPr>
              <a:t>2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667000" y="5562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1 mol O</a:t>
            </a:r>
            <a:r>
              <a:rPr lang="en-US" altLang="en-US" baseline="-25000">
                <a:solidFill>
                  <a:schemeClr val="accent1"/>
                </a:solidFill>
              </a:rPr>
              <a:t>2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690632" name="Line 8"/>
          <p:cNvSpPr>
            <a:spLocks noChangeShapeType="1"/>
          </p:cNvSpPr>
          <p:nvPr/>
        </p:nvSpPr>
        <p:spPr bwMode="auto">
          <a:xfrm>
            <a:off x="2895600" y="5562600"/>
            <a:ext cx="1371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85800" y="5257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r>
              <a:rPr lang="en-US" altLang="en-US">
                <a:solidFill>
                  <a:srgbClr val="66FF33"/>
                </a:solidFill>
              </a:rPr>
              <a:t>    x  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495800" y="5257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=  2 mol CO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90638" name="Text Box 14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90639" name="Text Box 15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91652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5052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CO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91658" name="Text Box 10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91659" name="Text Box 11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92676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1692678" name="Text Box 6"/>
          <p:cNvSpPr txBox="1">
            <a:spLocks noChangeArrowheads="1"/>
          </p:cNvSpPr>
          <p:nvPr/>
        </p:nvSpPr>
        <p:spPr bwMode="auto">
          <a:xfrm>
            <a:off x="1524000" y="5410200"/>
            <a:ext cx="5562600" cy="588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will I run out of first?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92682" name="Text Box 10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92683" name="Text Box 11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5052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CO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mtClean="0"/>
              <a:t>The limiting reagent is…</a:t>
            </a:r>
          </a:p>
        </p:txBody>
      </p:sp>
      <p:sp>
        <p:nvSpPr>
          <p:cNvPr id="4813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C(s)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O</a:t>
            </a:r>
            <a:r>
              <a:rPr lang="en-US" altLang="en-US" baseline="-25000" smtClean="0"/>
              <a:t>2</a:t>
            </a:r>
            <a:r>
              <a:rPr lang="en-US" altLang="en-US" smtClean="0"/>
              <a:t>(g)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CO</a:t>
            </a:r>
            <a:r>
              <a:rPr lang="en-US" altLang="en-US" baseline="-25000" smtClean="0"/>
              <a:t>2</a:t>
            </a:r>
            <a:r>
              <a:rPr lang="en-US" altLang="en-US" smtClean="0"/>
              <a:t>(g)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Formula Weight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smtClean="0"/>
              <a:t>A mole is a convenient lab measurement</a:t>
            </a:r>
          </a:p>
          <a:p>
            <a:r>
              <a:rPr lang="en-US" smtClean="0"/>
              <a:t>Provides gram-scale quantities with atoms and molecules</a:t>
            </a:r>
          </a:p>
          <a:p>
            <a:r>
              <a:rPr lang="en-US" smtClean="0"/>
              <a:t>The second number found in an element’s square on the periodic table is its </a:t>
            </a:r>
            <a:r>
              <a:rPr lang="en-US" smtClean="0">
                <a:solidFill>
                  <a:srgbClr val="FFFF00"/>
                </a:solidFill>
              </a:rPr>
              <a:t>atomic weight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 autoUpdateAnimBg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694724" name="AutoShape 4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1694726" name="Text Box 6"/>
          <p:cNvSpPr txBox="1">
            <a:spLocks noChangeArrowheads="1"/>
          </p:cNvSpPr>
          <p:nvPr/>
        </p:nvSpPr>
        <p:spPr bwMode="auto">
          <a:xfrm>
            <a:off x="1524000" y="5410200"/>
            <a:ext cx="5562600" cy="588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will I run out of first?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94730" name="Text Box 10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94731" name="Text Box 11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35052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CO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828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batch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3352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  2 batches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828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batch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352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  2 batches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1695750" name="AutoShape 6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1695752" name="Text Box 8"/>
          <p:cNvSpPr txBox="1">
            <a:spLocks noChangeArrowheads="1"/>
          </p:cNvSpPr>
          <p:nvPr/>
        </p:nvSpPr>
        <p:spPr bwMode="auto">
          <a:xfrm>
            <a:off x="1524000" y="5410200"/>
            <a:ext cx="5562600" cy="588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will I run out of first?</a:t>
            </a:r>
          </a:p>
        </p:txBody>
      </p:sp>
      <p:sp>
        <p:nvSpPr>
          <p:cNvPr id="1695753" name="Rectangle 9"/>
          <p:cNvSpPr>
            <a:spLocks noChangeArrowheads="1"/>
          </p:cNvSpPr>
          <p:nvPr/>
        </p:nvSpPr>
        <p:spPr bwMode="auto">
          <a:xfrm>
            <a:off x="1828800" y="2971800"/>
            <a:ext cx="2057400" cy="2286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95757" name="Text Box 13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95758" name="Text Box 14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5052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CO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828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batch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3352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  2 batches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1696774" name="AutoShape 6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1696776" name="Text Box 8"/>
          <p:cNvSpPr txBox="1">
            <a:spLocks noChangeArrowheads="1"/>
          </p:cNvSpPr>
          <p:nvPr/>
        </p:nvSpPr>
        <p:spPr bwMode="auto">
          <a:xfrm>
            <a:off x="1524000" y="5410200"/>
            <a:ext cx="5562600" cy="588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Your final answer?</a:t>
            </a:r>
          </a:p>
        </p:txBody>
      </p:sp>
      <p:sp>
        <p:nvSpPr>
          <p:cNvPr id="1696777" name="Rectangle 9"/>
          <p:cNvSpPr>
            <a:spLocks noChangeArrowheads="1"/>
          </p:cNvSpPr>
          <p:nvPr/>
        </p:nvSpPr>
        <p:spPr bwMode="auto">
          <a:xfrm>
            <a:off x="1828800" y="2971800"/>
            <a:ext cx="2057400" cy="2286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96781" name="Text Box 13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96782" name="Text Box 14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5052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CO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828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batch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1697797" name="AutoShape 5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1697799" name="Text Box 7"/>
          <p:cNvSpPr txBox="1">
            <a:spLocks noChangeArrowheads="1"/>
          </p:cNvSpPr>
          <p:nvPr/>
        </p:nvSpPr>
        <p:spPr bwMode="auto">
          <a:xfrm>
            <a:off x="1524000" y="5410200"/>
            <a:ext cx="5562600" cy="588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Correct!!!!</a:t>
            </a:r>
          </a:p>
        </p:txBody>
      </p:sp>
      <p:sp>
        <p:nvSpPr>
          <p:cNvPr id="1697800" name="Rectangle 8"/>
          <p:cNvSpPr>
            <a:spLocks noChangeArrowheads="1"/>
          </p:cNvSpPr>
          <p:nvPr/>
        </p:nvSpPr>
        <p:spPr bwMode="auto">
          <a:xfrm>
            <a:off x="1828800" y="2971800"/>
            <a:ext cx="2057400" cy="2286000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97804" name="Text Box 12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97805" name="Text Box 13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352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  2 batches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35052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CO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828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batch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3352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  2 batches</a:t>
            </a: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1698822" name="AutoShape 6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1698824" name="Text Box 8"/>
          <p:cNvSpPr txBox="1">
            <a:spLocks noChangeArrowheads="1"/>
          </p:cNvSpPr>
          <p:nvPr/>
        </p:nvSpPr>
        <p:spPr bwMode="auto">
          <a:xfrm>
            <a:off x="1524000" y="5410200"/>
            <a:ext cx="5562600" cy="1076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Carbon is the limiting reagent in this particular case.</a:t>
            </a:r>
          </a:p>
        </p:txBody>
      </p:sp>
      <p:sp>
        <p:nvSpPr>
          <p:cNvPr id="1698825" name="Rectangle 9"/>
          <p:cNvSpPr>
            <a:spLocks noChangeArrowheads="1"/>
          </p:cNvSpPr>
          <p:nvPr/>
        </p:nvSpPr>
        <p:spPr bwMode="auto">
          <a:xfrm>
            <a:off x="1828800" y="2971800"/>
            <a:ext cx="2057400" cy="2286000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98829" name="Text Box 13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98830" name="Text Box 14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5052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CO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12.0 g</a:t>
            </a:r>
            <a:r>
              <a:rPr lang="en-US" altLang="en-US" smtClean="0"/>
              <a:t> of carbon are mixed with </a:t>
            </a:r>
            <a:r>
              <a:rPr lang="en-US" altLang="en-US" smtClean="0">
                <a:solidFill>
                  <a:srgbClr val="66FF33"/>
                </a:solidFill>
              </a:rPr>
              <a:t>64.0 g</a:t>
            </a:r>
            <a:r>
              <a:rPr lang="en-US" altLang="en-US" smtClean="0"/>
              <a:t> of oxygen gas.  Which is the limiting reagent?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C(s)   +   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           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828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batch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352800" y="4800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  2 batches</a:t>
            </a:r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Limiting Chemical Reagent</a:t>
            </a:r>
          </a:p>
        </p:txBody>
      </p:sp>
      <p:sp>
        <p:nvSpPr>
          <p:cNvPr id="1699846" name="AutoShape 6"/>
          <p:cNvSpPr>
            <a:spLocks noChangeArrowheads="1"/>
          </p:cNvSpPr>
          <p:nvPr/>
        </p:nvSpPr>
        <p:spPr bwMode="auto">
          <a:xfrm>
            <a:off x="51054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5814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  <p:sp>
        <p:nvSpPr>
          <p:cNvPr id="1699848" name="Text Box 8"/>
          <p:cNvSpPr txBox="1">
            <a:spLocks noChangeArrowheads="1"/>
          </p:cNvSpPr>
          <p:nvPr/>
        </p:nvSpPr>
        <p:spPr bwMode="auto">
          <a:xfrm>
            <a:off x="1524000" y="5410200"/>
            <a:ext cx="5562600" cy="1076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 can make the least amount of CO</a:t>
            </a:r>
            <a:r>
              <a:rPr lang="en-US" sz="3200" b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32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99849" name="Rectangle 9"/>
          <p:cNvSpPr>
            <a:spLocks noChangeArrowheads="1"/>
          </p:cNvSpPr>
          <p:nvPr/>
        </p:nvSpPr>
        <p:spPr bwMode="auto">
          <a:xfrm>
            <a:off x="1828800" y="2971800"/>
            <a:ext cx="2057400" cy="2286000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1336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12.0 g/mol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8100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32.0 g/mol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981200" y="4038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1 mol C</a:t>
            </a:r>
          </a:p>
        </p:txBody>
      </p:sp>
      <p:sp>
        <p:nvSpPr>
          <p:cNvPr id="1699853" name="Text Box 13"/>
          <p:cNvSpPr txBox="1">
            <a:spLocks noChangeArrowheads="1"/>
          </p:cNvSpPr>
          <p:nvPr/>
        </p:nvSpPr>
        <p:spPr bwMode="auto">
          <a:xfrm>
            <a:off x="685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Have:</a:t>
            </a:r>
          </a:p>
        </p:txBody>
      </p:sp>
      <p:sp>
        <p:nvSpPr>
          <p:cNvPr id="1699854" name="Text Box 14"/>
          <p:cNvSpPr txBox="1">
            <a:spLocks noChangeArrowheads="1"/>
          </p:cNvSpPr>
          <p:nvPr/>
        </p:nvSpPr>
        <p:spPr bwMode="auto">
          <a:xfrm>
            <a:off x="685800" y="441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Makes: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8288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   1 mol CO</a:t>
            </a:r>
            <a:r>
              <a:rPr lang="en-US" altLang="en-US" baseline="-25000">
                <a:solidFill>
                  <a:srgbClr val="00FFFF"/>
                </a:solidFill>
              </a:rPr>
              <a:t>2</a:t>
            </a:r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3505200" y="4419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 2 mol CO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endParaRPr lang="en-US" altLang="en-US">
              <a:solidFill>
                <a:srgbClr val="66FF3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Percent Yield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Percent Yield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Simple reactions are often inaccurate descriptions of the chemistry that occurs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Many reactions do not go to completion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</a:t>
            </a:r>
            <a:r>
              <a:rPr lang="en-US" altLang="en-US" smtClean="0">
                <a:solidFill>
                  <a:srgbClr val="FF66FF"/>
                </a:solidFill>
              </a:rPr>
              <a:t>Typical of systems that reach chemical equilibrium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There can be competing side reactions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</a:t>
            </a:r>
            <a:r>
              <a:rPr lang="en-US" altLang="en-US" smtClean="0">
                <a:solidFill>
                  <a:srgbClr val="FF66FF"/>
                </a:solidFill>
              </a:rPr>
              <a:t>Typical of combustion reactions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2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87" grpId="0" build="p" autoUpdateAnimBg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Percent Yield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Express the percentage of reactants that are converted to products as...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811" grpId="0" build="p" autoUpdateAnimBg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Percent Yield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Express the percentage of reactants that are converted to products as...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85800" y="32004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C00000"/>
                </a:solidFill>
              </a:rPr>
              <a:t>% yield  =</a:t>
            </a: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3200400" y="3505200"/>
            <a:ext cx="34290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581400" y="28194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C00000"/>
                </a:solidFill>
              </a:rPr>
              <a:t>actual yield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3276600" y="3505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C00000"/>
                </a:solidFill>
              </a:rPr>
              <a:t>theoretical yield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7010400" y="31242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rgbClr val="C00000"/>
                </a:solidFill>
              </a:rPr>
              <a:t>x  100 %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Text Box 117"/>
          <p:cNvSpPr txBox="1">
            <a:spLocks noChangeArrowheads="1"/>
          </p:cNvSpPr>
          <p:nvPr/>
        </p:nvSpPr>
        <p:spPr bwMode="auto">
          <a:xfrm>
            <a:off x="6324600" y="1600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aseline="-25000" dirty="0">
                <a:solidFill>
                  <a:schemeClr val="bg2"/>
                </a:solidFill>
              </a:rPr>
              <a:t>6</a:t>
            </a:r>
            <a:r>
              <a:rPr lang="en-US" sz="2800" dirty="0">
                <a:solidFill>
                  <a:schemeClr val="bg2"/>
                </a:solidFill>
              </a:rPr>
              <a:t>C</a:t>
            </a:r>
            <a:endParaRPr lang="en-US" sz="2800" baseline="30000" dirty="0">
              <a:solidFill>
                <a:schemeClr val="bg2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The Periodic Table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1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1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2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5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6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7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8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9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0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1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2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3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4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5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6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7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8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49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0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1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2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3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4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5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6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7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8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9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0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1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2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3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4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5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6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7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8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69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0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1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2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3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4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5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6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7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8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79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0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1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2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3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4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5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6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7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8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9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0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1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2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3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4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5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5986" name="Rectangle 66"/>
          <p:cNvSpPr>
            <a:spLocks noChangeArrowheads="1"/>
          </p:cNvSpPr>
          <p:nvPr/>
        </p:nvSpPr>
        <p:spPr bwMode="auto">
          <a:xfrm>
            <a:off x="59721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64246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1" name="Rectangle 71"/>
          <p:cNvSpPr>
            <a:spLocks noChangeArrowheads="1"/>
          </p:cNvSpPr>
          <p:nvPr/>
        </p:nvSpPr>
        <p:spPr bwMode="auto">
          <a:xfrm>
            <a:off x="68786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8" name="Rectangle 78"/>
          <p:cNvSpPr>
            <a:spLocks noChangeArrowheads="1"/>
          </p:cNvSpPr>
          <p:nvPr/>
        </p:nvSpPr>
        <p:spPr bwMode="auto">
          <a:xfrm>
            <a:off x="73310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5" name="Rectangle 85"/>
          <p:cNvSpPr>
            <a:spLocks noChangeArrowheads="1"/>
          </p:cNvSpPr>
          <p:nvPr/>
        </p:nvSpPr>
        <p:spPr bwMode="auto">
          <a:xfrm>
            <a:off x="77835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6" name="Rectangle 86"/>
          <p:cNvSpPr>
            <a:spLocks noChangeArrowheads="1"/>
          </p:cNvSpPr>
          <p:nvPr/>
        </p:nvSpPr>
        <p:spPr bwMode="auto">
          <a:xfrm>
            <a:off x="82375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Percent Yield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altLang="en-US" sz="3600" smtClean="0">
                <a:solidFill>
                  <a:srgbClr val="C00000"/>
                </a:solidFill>
              </a:rPr>
              <a:t>Actual yield </a:t>
            </a:r>
            <a:r>
              <a:rPr lang="en-US" altLang="en-US" sz="3600" smtClean="0"/>
              <a:t>is obtained by measuring the amount of product generated</a:t>
            </a:r>
          </a:p>
          <a:p>
            <a:r>
              <a:rPr lang="en-US" altLang="en-US" sz="3600" smtClean="0">
                <a:solidFill>
                  <a:srgbClr val="C00000"/>
                </a:solidFill>
              </a:rPr>
              <a:t>Theoretical yield </a:t>
            </a:r>
            <a:r>
              <a:rPr lang="en-US" altLang="en-US" sz="3600" smtClean="0"/>
              <a:t>is found by doing a stoichiometry calculation and assuming 100% conversion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859" grpId="0" build="p" autoUpdateAnimBg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Percent Yield</a:t>
            </a:r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A barbecue gas grill is tested to see how well it performs...</a:t>
            </a:r>
            <a:r>
              <a:rPr lang="en-US" altLang="en-US" smtClean="0">
                <a:solidFill>
                  <a:srgbClr val="66FF33"/>
                </a:solidFill>
              </a:rPr>
              <a:t> 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C00000"/>
                </a:solidFill>
              </a:rPr>
              <a:t>A 10 kg bottle of LP gas should yield 29.9 kg of CO</a:t>
            </a:r>
            <a:r>
              <a:rPr lang="en-US" altLang="en-US" baseline="-25000" smtClean="0">
                <a:solidFill>
                  <a:srgbClr val="C00000"/>
                </a:solidFill>
              </a:rPr>
              <a:t>2</a:t>
            </a:r>
            <a:endParaRPr lang="en-US" altLang="en-US" smtClean="0">
              <a:solidFill>
                <a:srgbClr val="C00000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C00000"/>
                </a:solidFill>
              </a:rPr>
              <a:t>Only 27.3 kg of CO</a:t>
            </a:r>
            <a:r>
              <a:rPr lang="en-US" altLang="en-US" baseline="-25000" smtClean="0">
                <a:solidFill>
                  <a:srgbClr val="C00000"/>
                </a:solidFill>
              </a:rPr>
              <a:t>2</a:t>
            </a:r>
            <a:r>
              <a:rPr lang="en-US" altLang="en-US" smtClean="0">
                <a:solidFill>
                  <a:srgbClr val="C00000"/>
                </a:solidFill>
              </a:rPr>
              <a:t> were produced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C00000"/>
                </a:solidFill>
              </a:rPr>
              <a:t>What is the percent yield?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883" grpId="0" build="p" autoUpdateAnimBg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Percent Yield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A barbecue gas grill is tested to see how well it performs...</a:t>
            </a:r>
            <a:r>
              <a:rPr lang="en-US" altLang="en-US" smtClean="0">
                <a:solidFill>
                  <a:srgbClr val="66FF33"/>
                </a:solidFill>
              </a:rPr>
              <a:t> 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A 10 kg bottle of LP gas should yield 29.9 kg of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>
              <a:solidFill>
                <a:schemeClr val="accent1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Only 27.3 kg of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were produced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What is the percent yield?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85800" y="52673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C00000"/>
                </a:solidFill>
              </a:rPr>
              <a:t>% yield  =</a:t>
            </a: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3200400" y="5572125"/>
            <a:ext cx="34290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581400" y="4886325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C00000"/>
                </a:solidFill>
              </a:rPr>
              <a:t>actual yield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3276600" y="5572125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C00000"/>
                </a:solidFill>
              </a:rPr>
              <a:t>theoretical yield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7010400" y="51911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C00000"/>
                </a:solidFill>
              </a:rPr>
              <a:t>x  100 %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Percent Yield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A barbecue gas grill is tested to see how well it performs...</a:t>
            </a:r>
            <a:r>
              <a:rPr lang="en-US" altLang="en-US" smtClean="0">
                <a:solidFill>
                  <a:srgbClr val="66FF33"/>
                </a:solidFill>
              </a:rPr>
              <a:t> 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A 10 kg bottle of LP gas should yield 29.9 kg of CO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endParaRPr lang="en-US" altLang="en-US" smtClean="0">
              <a:solidFill>
                <a:schemeClr val="accent1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Only </a:t>
            </a:r>
            <a:r>
              <a:rPr lang="en-US" altLang="en-US" smtClean="0">
                <a:solidFill>
                  <a:srgbClr val="66FF33"/>
                </a:solidFill>
              </a:rPr>
              <a:t>27.3 kg of CO</a:t>
            </a:r>
            <a:r>
              <a:rPr lang="en-US" altLang="en-US" baseline="-25000" smtClean="0">
                <a:solidFill>
                  <a:srgbClr val="66FF33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were produced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What is the percent yield?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85800" y="52673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00FFFF"/>
                </a:solidFill>
              </a:rPr>
              <a:t>% yield  =</a:t>
            </a: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3200400" y="5572125"/>
            <a:ext cx="34290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276600" y="5572125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FFFF"/>
                </a:solidFill>
              </a:rPr>
              <a:t>theoretical yield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010400" y="51911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00FFFF"/>
                </a:solidFill>
              </a:rPr>
              <a:t>x  100 % 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400" y="4841875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66FF33"/>
                </a:solidFill>
              </a:rPr>
              <a:t>27.3 kg CO</a:t>
            </a:r>
            <a:r>
              <a:rPr lang="en-US" altLang="en-US" sz="2800" b="1" baseline="-25000">
                <a:solidFill>
                  <a:srgbClr val="66FF33"/>
                </a:solidFill>
              </a:rPr>
              <a:t>2</a:t>
            </a:r>
            <a:endParaRPr lang="en-US" altLang="en-US" sz="2800" b="1">
              <a:solidFill>
                <a:srgbClr val="66FF33"/>
              </a:solidFill>
            </a:endParaRPr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3048000" y="3962400"/>
            <a:ext cx="1219200" cy="91440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1981200" y="3429000"/>
            <a:ext cx="2667000" cy="5334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Percent Yield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A barbecue gas grill is tested to see how well it performs...</a:t>
            </a:r>
            <a:r>
              <a:rPr lang="en-US" altLang="en-US" smtClean="0">
                <a:solidFill>
                  <a:srgbClr val="66FF33"/>
                </a:solidFill>
              </a:rPr>
              <a:t> 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A 10 kg bottle of LP gas should yield </a:t>
            </a:r>
            <a:r>
              <a:rPr lang="en-US" altLang="en-US" smtClean="0">
                <a:solidFill>
                  <a:srgbClr val="00FFFF"/>
                </a:solidFill>
              </a:rPr>
              <a:t>29.9</a:t>
            </a:r>
            <a:r>
              <a:rPr lang="en-US" altLang="en-US" smtClean="0">
                <a:solidFill>
                  <a:schemeClr val="accent1"/>
                </a:solidFill>
              </a:rPr>
              <a:t> </a:t>
            </a:r>
            <a:r>
              <a:rPr lang="en-US" altLang="en-US" smtClean="0">
                <a:solidFill>
                  <a:srgbClr val="00FFFF"/>
                </a:solidFill>
              </a:rPr>
              <a:t>kg of CO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Only </a:t>
            </a:r>
            <a:r>
              <a:rPr lang="en-US" altLang="en-US" smtClean="0">
                <a:solidFill>
                  <a:srgbClr val="66FF33"/>
                </a:solidFill>
              </a:rPr>
              <a:t>27.3 kg of CO</a:t>
            </a:r>
            <a:r>
              <a:rPr lang="en-US" altLang="en-US" baseline="-25000" smtClean="0">
                <a:solidFill>
                  <a:srgbClr val="66FF33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were produced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What is the percent yield?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85800" y="52673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00FFFF"/>
                </a:solidFill>
              </a:rPr>
              <a:t>% yield  =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3200400" y="5572125"/>
            <a:ext cx="34290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276600" y="5572125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FFFF"/>
                </a:solidFill>
              </a:rPr>
              <a:t>29.9 kg CO</a:t>
            </a:r>
            <a:r>
              <a:rPr lang="en-US" altLang="en-US" sz="2800" b="1" baseline="-25000">
                <a:solidFill>
                  <a:srgbClr val="00FFFF"/>
                </a:solidFill>
              </a:rPr>
              <a:t>2</a:t>
            </a:r>
            <a:endParaRPr lang="en-US" altLang="en-US" sz="2800" b="1">
              <a:solidFill>
                <a:srgbClr val="00FFFF"/>
              </a:solidFill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010400" y="5191125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00FFFF"/>
                </a:solidFill>
              </a:rPr>
              <a:t>x  100 %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581400" y="4841875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66FF33"/>
                </a:solidFill>
              </a:rPr>
              <a:t>27.3 kg CO</a:t>
            </a:r>
            <a:r>
              <a:rPr lang="en-US" altLang="en-US" sz="2800" b="1" baseline="-25000">
                <a:solidFill>
                  <a:srgbClr val="66FF33"/>
                </a:solidFill>
              </a:rPr>
              <a:t>2</a:t>
            </a:r>
            <a:endParaRPr lang="en-US" altLang="en-US" sz="2800" b="1">
              <a:solidFill>
                <a:srgbClr val="66FF33"/>
              </a:solidFill>
            </a:endParaRP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4495800" y="2971800"/>
            <a:ext cx="3124200" cy="25146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609600" y="2895600"/>
            <a:ext cx="2667000" cy="5334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7239000" y="2362200"/>
            <a:ext cx="990600" cy="5334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Percent Yield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A barbecue gas grill is tested to see how well it performs...</a:t>
            </a:r>
            <a:r>
              <a:rPr lang="en-US" altLang="en-US" smtClean="0">
                <a:solidFill>
                  <a:srgbClr val="66FF33"/>
                </a:solidFill>
              </a:rPr>
              <a:t> 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A 10 kg bottle of LP gas should yield </a:t>
            </a:r>
            <a:r>
              <a:rPr lang="en-US" altLang="en-US" smtClean="0">
                <a:solidFill>
                  <a:srgbClr val="00FFFF"/>
                </a:solidFill>
              </a:rPr>
              <a:t>29.9</a:t>
            </a:r>
            <a:r>
              <a:rPr lang="en-US" altLang="en-US" smtClean="0">
                <a:solidFill>
                  <a:schemeClr val="accent1"/>
                </a:solidFill>
              </a:rPr>
              <a:t> </a:t>
            </a:r>
            <a:r>
              <a:rPr lang="en-US" altLang="en-US" smtClean="0">
                <a:solidFill>
                  <a:srgbClr val="00FFFF"/>
                </a:solidFill>
              </a:rPr>
              <a:t>kg of CO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Only </a:t>
            </a:r>
            <a:r>
              <a:rPr lang="en-US" altLang="en-US" smtClean="0">
                <a:solidFill>
                  <a:srgbClr val="66FF33"/>
                </a:solidFill>
              </a:rPr>
              <a:t>27.3 kg of CO</a:t>
            </a:r>
            <a:r>
              <a:rPr lang="en-US" altLang="en-US" baseline="-25000" smtClean="0">
                <a:solidFill>
                  <a:srgbClr val="66FF33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 were produced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What is the percent yield?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5800" y="52959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00FFFF"/>
                </a:solidFill>
              </a:rPr>
              <a:t>% yield  =</a:t>
            </a: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3200400" y="5600700"/>
            <a:ext cx="34290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3276600" y="56007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00FFFF"/>
                </a:solidFill>
              </a:rPr>
              <a:t>29.9 kg CO</a:t>
            </a:r>
            <a:r>
              <a:rPr lang="en-US" altLang="en-US" sz="2800" b="1" baseline="-25000">
                <a:solidFill>
                  <a:srgbClr val="00FFFF"/>
                </a:solidFill>
              </a:rPr>
              <a:t>2</a:t>
            </a:r>
            <a:endParaRPr lang="en-US" altLang="en-US" sz="2800" b="1">
              <a:solidFill>
                <a:srgbClr val="00FFFF"/>
              </a:solidFill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7010400" y="52197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00FFFF"/>
                </a:solidFill>
              </a:rPr>
              <a:t>x  100 % 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581400" y="487045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66FF33"/>
                </a:solidFill>
              </a:rPr>
              <a:t>27.3 kg CO</a:t>
            </a:r>
            <a:r>
              <a:rPr lang="en-US" altLang="en-US" sz="2800" b="1" baseline="-25000">
                <a:solidFill>
                  <a:srgbClr val="66FF33"/>
                </a:solidFill>
              </a:rPr>
              <a:t>2</a:t>
            </a:r>
            <a:endParaRPr lang="en-US" altLang="en-US" sz="2800" b="1">
              <a:solidFill>
                <a:srgbClr val="66FF33"/>
              </a:solidFill>
            </a:endParaRP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2362200" y="6257925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00FFFF"/>
                </a:solidFill>
              </a:rPr>
              <a:t>=   91.3 %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Percent Yield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In this specific example, the result would probably be called </a:t>
            </a:r>
            <a:r>
              <a:rPr lang="en-US" altLang="en-US" smtClean="0">
                <a:solidFill>
                  <a:srgbClr val="C00000"/>
                </a:solidFill>
              </a:rPr>
              <a:t>combustion efficiency </a:t>
            </a:r>
            <a:r>
              <a:rPr lang="en-US" altLang="en-US" smtClean="0"/>
              <a:t>rather than</a:t>
            </a:r>
            <a:r>
              <a:rPr lang="en-US" altLang="en-US" smtClean="0">
                <a:solidFill>
                  <a:srgbClr val="C00000"/>
                </a:solidFill>
              </a:rPr>
              <a:t> % yield</a:t>
            </a:r>
          </a:p>
          <a:p>
            <a:r>
              <a:rPr lang="en-US" altLang="en-US" smtClean="0"/>
              <a:t>Scientists at the USFS Fire Lab in Missoula are the world’s experts at evaluating the combustion efficiency of  forest fires</a:t>
            </a:r>
          </a:p>
          <a:p>
            <a:r>
              <a:rPr lang="en-US" altLang="en-US" smtClean="0"/>
              <a:t>Important to know products of incomplete combustion because fire crews breathe them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03" grpId="0" build="p" autoUpdateAnimBg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Balancing Equations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Haber Process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Haber Process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N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+      </a:t>
            </a:r>
            <a:r>
              <a:rPr lang="en-US" altLang="en-US" sz="3600">
                <a:solidFill>
                  <a:schemeClr val="bg1"/>
                </a:solidFill>
              </a:rPr>
              <a:t>3</a:t>
            </a:r>
            <a:r>
              <a:rPr lang="en-US" altLang="en-US" sz="3600">
                <a:solidFill>
                  <a:schemeClr val="tx2"/>
                </a:solidFill>
              </a:rPr>
              <a:t> H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            </a:t>
            </a:r>
            <a:r>
              <a:rPr lang="en-US" altLang="en-US" sz="3600">
                <a:solidFill>
                  <a:schemeClr val="bg1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NH</a:t>
            </a:r>
            <a:r>
              <a:rPr lang="en-US" altLang="en-US" sz="3600" baseline="-25000">
                <a:solidFill>
                  <a:schemeClr val="tx2"/>
                </a:solidFill>
              </a:rPr>
              <a:t>3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0164" name="AutoShape 4"/>
          <p:cNvSpPr>
            <a:spLocks noChangeArrowheads="1"/>
          </p:cNvSpPr>
          <p:nvPr/>
        </p:nvSpPr>
        <p:spPr bwMode="auto">
          <a:xfrm>
            <a:off x="48006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Text Box 117"/>
          <p:cNvSpPr txBox="1">
            <a:spLocks noChangeArrowheads="1"/>
          </p:cNvSpPr>
          <p:nvPr/>
        </p:nvSpPr>
        <p:spPr bwMode="auto">
          <a:xfrm>
            <a:off x="6324600" y="1600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aseline="30000">
                <a:solidFill>
                  <a:schemeClr val="bg2"/>
                </a:solidFill>
              </a:rPr>
              <a:t>6</a:t>
            </a:r>
            <a:r>
              <a:rPr lang="en-US" sz="2800">
                <a:solidFill>
                  <a:schemeClr val="bg2"/>
                </a:solidFill>
              </a:rPr>
              <a:t>C</a:t>
            </a:r>
            <a:endParaRPr lang="en-US" sz="2800" baseline="30000">
              <a:solidFill>
                <a:schemeClr val="bg2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The Periodic Table</a:t>
            </a: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7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8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9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0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1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2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3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5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6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7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8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0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1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2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3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4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5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6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7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8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89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0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1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2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4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5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6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7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8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9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0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1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2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3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4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5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6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7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8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09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0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1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2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3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4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5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6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7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8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19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0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1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2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3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4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5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6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7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8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29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30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31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32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33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34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35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36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37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38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39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0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1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2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3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4" name="Rectangle 118"/>
          <p:cNvSpPr>
            <a:spLocks noChangeArrowheads="1"/>
          </p:cNvSpPr>
          <p:nvPr/>
        </p:nvSpPr>
        <p:spPr bwMode="auto">
          <a:xfrm>
            <a:off x="4495800" y="2057400"/>
            <a:ext cx="1371600" cy="175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5" name="Line 119"/>
          <p:cNvSpPr>
            <a:spLocks noChangeShapeType="1"/>
          </p:cNvSpPr>
          <p:nvPr/>
        </p:nvSpPr>
        <p:spPr bwMode="auto">
          <a:xfrm flipV="1">
            <a:off x="4495800" y="1600200"/>
            <a:ext cx="190500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6" name="Line 120"/>
          <p:cNvSpPr>
            <a:spLocks noChangeShapeType="1"/>
          </p:cNvSpPr>
          <p:nvPr/>
        </p:nvSpPr>
        <p:spPr bwMode="auto">
          <a:xfrm flipV="1">
            <a:off x="5867400" y="1600200"/>
            <a:ext cx="106680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7" name="Line 121"/>
          <p:cNvSpPr>
            <a:spLocks noChangeShapeType="1"/>
          </p:cNvSpPr>
          <p:nvPr/>
        </p:nvSpPr>
        <p:spPr bwMode="auto">
          <a:xfrm flipV="1">
            <a:off x="5867400" y="2057400"/>
            <a:ext cx="990600" cy="1752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8" name="Line 122"/>
          <p:cNvSpPr>
            <a:spLocks noChangeShapeType="1"/>
          </p:cNvSpPr>
          <p:nvPr/>
        </p:nvSpPr>
        <p:spPr bwMode="auto">
          <a:xfrm flipV="1">
            <a:off x="4495800" y="2133600"/>
            <a:ext cx="1905000" cy="1676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9" name="Text Box 123"/>
          <p:cNvSpPr txBox="1">
            <a:spLocks noChangeArrowheads="1"/>
          </p:cNvSpPr>
          <p:nvPr/>
        </p:nvSpPr>
        <p:spPr bwMode="auto">
          <a:xfrm>
            <a:off x="4419600" y="21336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48250" name="Text Box 124"/>
          <p:cNvSpPr txBox="1">
            <a:spLocks noChangeArrowheads="1"/>
          </p:cNvSpPr>
          <p:nvPr/>
        </p:nvSpPr>
        <p:spPr bwMode="auto">
          <a:xfrm>
            <a:off x="4572000" y="2514600"/>
            <a:ext cx="12192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48251" name="Text Box 125"/>
          <p:cNvSpPr txBox="1">
            <a:spLocks noChangeArrowheads="1"/>
          </p:cNvSpPr>
          <p:nvPr/>
        </p:nvSpPr>
        <p:spPr bwMode="auto">
          <a:xfrm>
            <a:off x="4419600" y="32004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</a:rPr>
              <a:t>12.011</a:t>
            </a:r>
          </a:p>
        </p:txBody>
      </p:sp>
      <p:sp>
        <p:nvSpPr>
          <p:cNvPr id="465986" name="Rectangle 66"/>
          <p:cNvSpPr>
            <a:spLocks noChangeArrowheads="1"/>
          </p:cNvSpPr>
          <p:nvPr/>
        </p:nvSpPr>
        <p:spPr bwMode="auto">
          <a:xfrm>
            <a:off x="59721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64246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1" name="Rectangle 71"/>
          <p:cNvSpPr>
            <a:spLocks noChangeArrowheads="1"/>
          </p:cNvSpPr>
          <p:nvPr/>
        </p:nvSpPr>
        <p:spPr bwMode="auto">
          <a:xfrm>
            <a:off x="68786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98" name="Rectangle 78"/>
          <p:cNvSpPr>
            <a:spLocks noChangeArrowheads="1"/>
          </p:cNvSpPr>
          <p:nvPr/>
        </p:nvSpPr>
        <p:spPr bwMode="auto">
          <a:xfrm>
            <a:off x="7331075" y="39401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5" name="Rectangle 85"/>
          <p:cNvSpPr>
            <a:spLocks noChangeArrowheads="1"/>
          </p:cNvSpPr>
          <p:nvPr/>
        </p:nvSpPr>
        <p:spPr bwMode="auto">
          <a:xfrm>
            <a:off x="7783513" y="39401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6006" name="Rectangle 86"/>
          <p:cNvSpPr>
            <a:spLocks noChangeArrowheads="1"/>
          </p:cNvSpPr>
          <p:nvPr/>
        </p:nvSpPr>
        <p:spPr bwMode="auto">
          <a:xfrm>
            <a:off x="8237538" y="39401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Haber Process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N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+      </a:t>
            </a:r>
            <a:r>
              <a:rPr lang="en-US" altLang="en-US" sz="3600">
                <a:solidFill>
                  <a:schemeClr val="bg1"/>
                </a:solidFill>
              </a:rPr>
              <a:t>3</a:t>
            </a:r>
            <a:r>
              <a:rPr lang="en-US" altLang="en-US" sz="3600">
                <a:solidFill>
                  <a:schemeClr val="tx2"/>
                </a:solidFill>
              </a:rPr>
              <a:t> H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            </a:t>
            </a:r>
            <a:r>
              <a:rPr lang="en-US" altLang="en-US" sz="3600">
                <a:solidFill>
                  <a:schemeClr val="bg1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NH</a:t>
            </a:r>
            <a:r>
              <a:rPr lang="en-US" altLang="en-US" sz="3600" baseline="-25000">
                <a:solidFill>
                  <a:schemeClr val="tx2"/>
                </a:solidFill>
              </a:rPr>
              <a:t>3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2212" name="AutoShape 4"/>
          <p:cNvSpPr>
            <a:spLocks noChangeArrowheads="1"/>
          </p:cNvSpPr>
          <p:nvPr/>
        </p:nvSpPr>
        <p:spPr bwMode="auto">
          <a:xfrm>
            <a:off x="48006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362200" y="365760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Balance the nitrogen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Haber Process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N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+      </a:t>
            </a:r>
            <a:r>
              <a:rPr lang="en-US" altLang="en-US" sz="3600">
                <a:solidFill>
                  <a:schemeClr val="bg1"/>
                </a:solidFill>
              </a:rPr>
              <a:t>3</a:t>
            </a:r>
            <a:r>
              <a:rPr lang="en-US" altLang="en-US" sz="3600">
                <a:solidFill>
                  <a:schemeClr val="tx2"/>
                </a:solidFill>
              </a:rPr>
              <a:t> H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            </a:t>
            </a:r>
            <a:r>
              <a:rPr lang="en-US" altLang="en-US" sz="3600">
                <a:solidFill>
                  <a:schemeClr val="folHlink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NH</a:t>
            </a:r>
            <a:r>
              <a:rPr lang="en-US" altLang="en-US" sz="3600" baseline="-25000">
                <a:solidFill>
                  <a:schemeClr val="tx2"/>
                </a:solidFill>
              </a:rPr>
              <a:t>3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4260" name="AutoShape 4"/>
          <p:cNvSpPr>
            <a:spLocks noChangeArrowheads="1"/>
          </p:cNvSpPr>
          <p:nvPr/>
        </p:nvSpPr>
        <p:spPr bwMode="auto">
          <a:xfrm>
            <a:off x="48006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2362200" y="365760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Balance the nitrogen</a:t>
            </a:r>
          </a:p>
        </p:txBody>
      </p:sp>
      <p:sp>
        <p:nvSpPr>
          <p:cNvPr id="224262" name="Line 6"/>
          <p:cNvSpPr>
            <a:spLocks noChangeShapeType="1"/>
          </p:cNvSpPr>
          <p:nvPr/>
        </p:nvSpPr>
        <p:spPr bwMode="auto">
          <a:xfrm flipV="1">
            <a:off x="5638800" y="2667000"/>
            <a:ext cx="5334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Haber Process</a:t>
            </a: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N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+      </a:t>
            </a:r>
            <a:r>
              <a:rPr lang="en-US" altLang="en-US" sz="3600">
                <a:solidFill>
                  <a:schemeClr val="bg1"/>
                </a:solidFill>
              </a:rPr>
              <a:t>3</a:t>
            </a:r>
            <a:r>
              <a:rPr lang="en-US" altLang="en-US" sz="3600">
                <a:solidFill>
                  <a:schemeClr val="tx2"/>
                </a:solidFill>
              </a:rPr>
              <a:t> H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            </a:t>
            </a:r>
            <a:r>
              <a:rPr lang="en-US" altLang="en-US" sz="3600">
                <a:solidFill>
                  <a:schemeClr val="folHlink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NH</a:t>
            </a:r>
            <a:r>
              <a:rPr lang="en-US" altLang="en-US" sz="3600" baseline="-25000">
                <a:solidFill>
                  <a:schemeClr val="tx2"/>
                </a:solidFill>
              </a:rPr>
              <a:t>3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6308" name="AutoShape 4"/>
          <p:cNvSpPr>
            <a:spLocks noChangeArrowheads="1"/>
          </p:cNvSpPr>
          <p:nvPr/>
        </p:nvSpPr>
        <p:spPr bwMode="auto">
          <a:xfrm>
            <a:off x="48006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362200" y="365760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Now balance the hydrogen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Haber Process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N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+      </a:t>
            </a:r>
            <a:r>
              <a:rPr lang="en-US" altLang="en-US" sz="3600">
                <a:solidFill>
                  <a:schemeClr val="folHlink"/>
                </a:solidFill>
              </a:rPr>
              <a:t>3</a:t>
            </a:r>
            <a:r>
              <a:rPr lang="en-US" altLang="en-US" sz="3600">
                <a:solidFill>
                  <a:schemeClr val="tx2"/>
                </a:solidFill>
              </a:rPr>
              <a:t> H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            </a:t>
            </a:r>
            <a:r>
              <a:rPr lang="en-US" altLang="en-US" sz="3600">
                <a:solidFill>
                  <a:schemeClr val="folHlink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NH</a:t>
            </a:r>
            <a:r>
              <a:rPr lang="en-US" altLang="en-US" sz="3600" baseline="-25000">
                <a:solidFill>
                  <a:schemeClr val="tx2"/>
                </a:solidFill>
              </a:rPr>
              <a:t>3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28356" name="AutoShape 4"/>
          <p:cNvSpPr>
            <a:spLocks noChangeArrowheads="1"/>
          </p:cNvSpPr>
          <p:nvPr/>
        </p:nvSpPr>
        <p:spPr bwMode="auto">
          <a:xfrm>
            <a:off x="48006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2362200" y="365760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Now balance the hydrogen</a:t>
            </a:r>
          </a:p>
        </p:txBody>
      </p:sp>
      <p:sp>
        <p:nvSpPr>
          <p:cNvPr id="228358" name="Line 6"/>
          <p:cNvSpPr>
            <a:spLocks noChangeShapeType="1"/>
          </p:cNvSpPr>
          <p:nvPr/>
        </p:nvSpPr>
        <p:spPr bwMode="auto">
          <a:xfrm flipH="1" flipV="1">
            <a:off x="3657600" y="2667000"/>
            <a:ext cx="19812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Haber Process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N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+      </a:t>
            </a:r>
            <a:r>
              <a:rPr lang="en-US" altLang="en-US" sz="3600">
                <a:solidFill>
                  <a:schemeClr val="folHlink"/>
                </a:solidFill>
              </a:rPr>
              <a:t>3</a:t>
            </a:r>
            <a:r>
              <a:rPr lang="en-US" altLang="en-US" sz="3600">
                <a:solidFill>
                  <a:schemeClr val="tx2"/>
                </a:solidFill>
              </a:rPr>
              <a:t> H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            </a:t>
            </a:r>
            <a:r>
              <a:rPr lang="en-US" altLang="en-US" sz="3600">
                <a:solidFill>
                  <a:schemeClr val="folHlink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NH</a:t>
            </a:r>
            <a:r>
              <a:rPr lang="en-US" altLang="en-US" sz="3600" baseline="-25000">
                <a:solidFill>
                  <a:schemeClr val="tx2"/>
                </a:solidFill>
              </a:rPr>
              <a:t>3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30404" name="AutoShape 4"/>
          <p:cNvSpPr>
            <a:spLocks noChangeArrowheads="1"/>
          </p:cNvSpPr>
          <p:nvPr/>
        </p:nvSpPr>
        <p:spPr bwMode="auto">
          <a:xfrm>
            <a:off x="48006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3581400" y="2971800"/>
            <a:ext cx="556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     2 N   =  2 N        </a:t>
            </a:r>
            <a:endParaRPr lang="en-US" altLang="en-US" sz="3200">
              <a:solidFill>
                <a:schemeClr val="folHlin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Haber Process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N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+      </a:t>
            </a:r>
            <a:r>
              <a:rPr lang="en-US" altLang="en-US" sz="3600">
                <a:solidFill>
                  <a:schemeClr val="folHlink"/>
                </a:solidFill>
              </a:rPr>
              <a:t>3</a:t>
            </a:r>
            <a:r>
              <a:rPr lang="en-US" altLang="en-US" sz="3600">
                <a:solidFill>
                  <a:schemeClr val="tx2"/>
                </a:solidFill>
              </a:rPr>
              <a:t> H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            </a:t>
            </a:r>
            <a:r>
              <a:rPr lang="en-US" altLang="en-US" sz="3600">
                <a:solidFill>
                  <a:schemeClr val="folHlink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NH</a:t>
            </a:r>
            <a:r>
              <a:rPr lang="en-US" altLang="en-US" sz="3600" baseline="-25000">
                <a:solidFill>
                  <a:schemeClr val="tx2"/>
                </a:solidFill>
              </a:rPr>
              <a:t>3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32452" name="AutoShape 4"/>
          <p:cNvSpPr>
            <a:spLocks noChangeArrowheads="1"/>
          </p:cNvSpPr>
          <p:nvPr/>
        </p:nvSpPr>
        <p:spPr bwMode="auto">
          <a:xfrm>
            <a:off x="48006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3581400" y="2971800"/>
            <a:ext cx="556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     2 N   =  2 N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endParaRPr lang="en-US" altLang="en-US" sz="3200">
              <a:solidFill>
                <a:schemeClr val="folHlin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Haber Process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N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+      </a:t>
            </a:r>
            <a:r>
              <a:rPr lang="en-US" altLang="en-US" sz="3600">
                <a:solidFill>
                  <a:schemeClr val="folHlink"/>
                </a:solidFill>
              </a:rPr>
              <a:t>3</a:t>
            </a:r>
            <a:r>
              <a:rPr lang="en-US" altLang="en-US" sz="3600">
                <a:solidFill>
                  <a:schemeClr val="tx2"/>
                </a:solidFill>
              </a:rPr>
              <a:t> H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            </a:t>
            </a:r>
            <a:r>
              <a:rPr lang="en-US" altLang="en-US" sz="3600">
                <a:solidFill>
                  <a:schemeClr val="folHlink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NH</a:t>
            </a:r>
            <a:r>
              <a:rPr lang="en-US" altLang="en-US" sz="3600" baseline="-25000">
                <a:solidFill>
                  <a:schemeClr val="tx2"/>
                </a:solidFill>
              </a:rPr>
              <a:t>3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34500" name="AutoShape 4"/>
          <p:cNvSpPr>
            <a:spLocks noChangeArrowheads="1"/>
          </p:cNvSpPr>
          <p:nvPr/>
        </p:nvSpPr>
        <p:spPr bwMode="auto">
          <a:xfrm>
            <a:off x="48006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3581400" y="2971800"/>
            <a:ext cx="5562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     2 N   =  2 N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</a:p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3(2) H   =  2(3) H</a:t>
            </a:r>
            <a:endParaRPr lang="en-US" altLang="en-US" sz="3200">
              <a:solidFill>
                <a:schemeClr val="folHlin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Haber Process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N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+      </a:t>
            </a:r>
            <a:r>
              <a:rPr lang="en-US" altLang="en-US" sz="3600">
                <a:solidFill>
                  <a:schemeClr val="folHlink"/>
                </a:solidFill>
              </a:rPr>
              <a:t>3</a:t>
            </a:r>
            <a:r>
              <a:rPr lang="en-US" altLang="en-US" sz="3600">
                <a:solidFill>
                  <a:schemeClr val="tx2"/>
                </a:solidFill>
              </a:rPr>
              <a:t> H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            </a:t>
            </a:r>
            <a:r>
              <a:rPr lang="en-US" altLang="en-US" sz="3600">
                <a:solidFill>
                  <a:schemeClr val="folHlink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NH</a:t>
            </a:r>
            <a:r>
              <a:rPr lang="en-US" altLang="en-US" sz="3600" baseline="-25000">
                <a:solidFill>
                  <a:schemeClr val="tx2"/>
                </a:solidFill>
              </a:rPr>
              <a:t>3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36548" name="AutoShape 4"/>
          <p:cNvSpPr>
            <a:spLocks noChangeArrowheads="1"/>
          </p:cNvSpPr>
          <p:nvPr/>
        </p:nvSpPr>
        <p:spPr bwMode="auto">
          <a:xfrm>
            <a:off x="48006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3581400" y="2971800"/>
            <a:ext cx="5562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     2 N   =  2 N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</a:p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3(2) H   =  2(3) H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endParaRPr lang="en-US" altLang="en-US" sz="3200">
              <a:solidFill>
                <a:schemeClr val="folHlin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Haber Process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tx2"/>
                </a:solidFill>
              </a:rPr>
              <a:t>N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+      </a:t>
            </a:r>
            <a:r>
              <a:rPr lang="en-US" altLang="en-US" sz="3600">
                <a:solidFill>
                  <a:schemeClr val="folHlink"/>
                </a:solidFill>
              </a:rPr>
              <a:t>3</a:t>
            </a:r>
            <a:r>
              <a:rPr lang="en-US" altLang="en-US" sz="3600">
                <a:solidFill>
                  <a:schemeClr val="tx2"/>
                </a:solidFill>
              </a:rPr>
              <a:t> H</a:t>
            </a:r>
            <a:r>
              <a:rPr lang="en-US" altLang="en-US" sz="3600" baseline="-25000">
                <a:solidFill>
                  <a:schemeClr val="tx2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                </a:t>
            </a:r>
            <a:r>
              <a:rPr lang="en-US" altLang="en-US" sz="3600">
                <a:solidFill>
                  <a:schemeClr val="folHlink"/>
                </a:solidFill>
              </a:rPr>
              <a:t>2</a:t>
            </a:r>
            <a:r>
              <a:rPr lang="en-US" altLang="en-US" sz="3600">
                <a:solidFill>
                  <a:schemeClr val="tx2"/>
                </a:solidFill>
              </a:rPr>
              <a:t> NH</a:t>
            </a:r>
            <a:r>
              <a:rPr lang="en-US" altLang="en-US" sz="3600" baseline="-25000">
                <a:solidFill>
                  <a:schemeClr val="tx2"/>
                </a:solidFill>
              </a:rPr>
              <a:t>3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238596" name="AutoShape 4"/>
          <p:cNvSpPr>
            <a:spLocks noChangeArrowheads="1"/>
          </p:cNvSpPr>
          <p:nvPr/>
        </p:nvSpPr>
        <p:spPr bwMode="auto">
          <a:xfrm>
            <a:off x="48006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362200" y="3657600"/>
            <a:ext cx="5562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Balanced through coefficient adjustments.  No fondling of formulas required.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Try balancing this one!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153400" cy="8382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chemeClr val="bg1"/>
                </a:solidFill>
              </a:rPr>
              <a:t>8</a:t>
            </a:r>
            <a:r>
              <a:rPr lang="en-US" altLang="en-US" smtClean="0"/>
              <a:t> NH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.</a:t>
            </a:r>
            <a:r>
              <a:rPr lang="en-US" altLang="en-US" smtClean="0"/>
              <a:t>NI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       </a:t>
            </a:r>
            <a:r>
              <a:rPr lang="en-US" altLang="en-US" smtClean="0">
                <a:solidFill>
                  <a:schemeClr val="bg1"/>
                </a:solidFill>
              </a:rPr>
              <a:t>5</a:t>
            </a:r>
            <a:r>
              <a:rPr lang="en-US" altLang="en-US" smtClean="0"/>
              <a:t> N</a:t>
            </a:r>
            <a:r>
              <a:rPr lang="en-US" altLang="en-US" baseline="-25000" smtClean="0"/>
              <a:t>2</a:t>
            </a:r>
            <a:r>
              <a:rPr lang="en-US" altLang="en-US" smtClean="0"/>
              <a:t>  +  </a:t>
            </a:r>
            <a:r>
              <a:rPr lang="en-US" altLang="en-US" smtClean="0">
                <a:solidFill>
                  <a:schemeClr val="bg1"/>
                </a:solidFill>
              </a:rPr>
              <a:t>6</a:t>
            </a:r>
            <a:r>
              <a:rPr lang="en-US" altLang="en-US" smtClean="0"/>
              <a:t> NH</a:t>
            </a:r>
            <a:r>
              <a:rPr lang="en-US" altLang="en-US" baseline="-25000" smtClean="0"/>
              <a:t>4</a:t>
            </a:r>
            <a:r>
              <a:rPr lang="en-US" altLang="en-US" smtClean="0"/>
              <a:t>I  +   </a:t>
            </a:r>
            <a:r>
              <a:rPr lang="en-US" altLang="en-US" smtClean="0">
                <a:solidFill>
                  <a:schemeClr val="bg1"/>
                </a:solidFill>
              </a:rPr>
              <a:t>9</a:t>
            </a:r>
            <a:r>
              <a:rPr lang="en-US" altLang="en-US" smtClean="0"/>
              <a:t> I</a:t>
            </a:r>
            <a:r>
              <a:rPr lang="en-US" altLang="en-US" baseline="-25000" smtClean="0"/>
              <a:t>2</a:t>
            </a:r>
            <a:endParaRPr lang="en-US" altLang="en-US" smtClean="0"/>
          </a:p>
        </p:txBody>
      </p:sp>
      <p:sp>
        <p:nvSpPr>
          <p:cNvPr id="289796" name="AutoShape 4"/>
          <p:cNvSpPr>
            <a:spLocks noChangeArrowheads="1"/>
          </p:cNvSpPr>
          <p:nvPr/>
        </p:nvSpPr>
        <p:spPr bwMode="auto">
          <a:xfrm>
            <a:off x="33528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Formula Weight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smtClean="0"/>
              <a:t>A mole is a convenient lab measurement</a:t>
            </a:r>
          </a:p>
          <a:p>
            <a:r>
              <a:rPr lang="en-US" smtClean="0"/>
              <a:t>Leads to gram-scale quantities with atoms and molecules</a:t>
            </a:r>
          </a:p>
          <a:p>
            <a:r>
              <a:rPr lang="en-US" smtClean="0"/>
              <a:t>The second number found in an element’s square on the periodic table is its </a:t>
            </a:r>
            <a:r>
              <a:rPr lang="en-US" smtClean="0">
                <a:solidFill>
                  <a:srgbClr val="FFFF00"/>
                </a:solidFill>
              </a:rPr>
              <a:t>atomic weight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1 mol C atoms		12.011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Try balancing this one!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153400" cy="8382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4 NH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.</a:t>
            </a:r>
            <a:r>
              <a:rPr lang="en-US" altLang="en-US" smtClean="0"/>
              <a:t>NI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       </a:t>
            </a:r>
            <a:r>
              <a:rPr lang="en-US" altLang="en-US" smtClean="0">
                <a:solidFill>
                  <a:schemeClr val="bg1"/>
                </a:solidFill>
              </a:rPr>
              <a:t>5</a:t>
            </a:r>
            <a:r>
              <a:rPr lang="en-US" altLang="en-US" smtClean="0"/>
              <a:t> N</a:t>
            </a:r>
            <a:r>
              <a:rPr lang="en-US" altLang="en-US" baseline="-25000" smtClean="0"/>
              <a:t>2</a:t>
            </a:r>
            <a:r>
              <a:rPr lang="en-US" altLang="en-US" smtClean="0"/>
              <a:t>  +  3 NH</a:t>
            </a:r>
            <a:r>
              <a:rPr lang="en-US" altLang="en-US" baseline="-25000" smtClean="0"/>
              <a:t>4</a:t>
            </a:r>
            <a:r>
              <a:rPr lang="en-US" altLang="en-US" smtClean="0"/>
              <a:t>I  +   </a:t>
            </a:r>
            <a:r>
              <a:rPr lang="en-US" altLang="en-US" smtClean="0">
                <a:solidFill>
                  <a:schemeClr val="bg1"/>
                </a:solidFill>
              </a:rPr>
              <a:t>9</a:t>
            </a:r>
            <a:r>
              <a:rPr lang="en-US" altLang="en-US" smtClean="0"/>
              <a:t> I</a:t>
            </a:r>
            <a:r>
              <a:rPr lang="en-US" altLang="en-US" baseline="-25000" smtClean="0"/>
              <a:t>2</a:t>
            </a:r>
            <a:endParaRPr lang="en-US" altLang="en-US" smtClean="0"/>
          </a:p>
        </p:txBody>
      </p:sp>
      <p:sp>
        <p:nvSpPr>
          <p:cNvPr id="291844" name="AutoShape 4"/>
          <p:cNvSpPr>
            <a:spLocks noChangeArrowheads="1"/>
          </p:cNvSpPr>
          <p:nvPr/>
        </p:nvSpPr>
        <p:spPr bwMode="auto">
          <a:xfrm>
            <a:off x="33528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685800" y="5059363"/>
            <a:ext cx="784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Do H first since it only appears once each side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3200400" y="3733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12 H</a:t>
            </a:r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>
            <a:off x="1828800" y="2438400"/>
            <a:ext cx="1676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1848" name="Line 8"/>
          <p:cNvSpPr>
            <a:spLocks noChangeShapeType="1"/>
          </p:cNvSpPr>
          <p:nvPr/>
        </p:nvSpPr>
        <p:spPr bwMode="auto">
          <a:xfrm flipV="1">
            <a:off x="3810000" y="2438400"/>
            <a:ext cx="1752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Try balancing this one!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153400" cy="8382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4 NH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.</a:t>
            </a:r>
            <a:r>
              <a:rPr lang="en-US" altLang="en-US" smtClean="0"/>
              <a:t>NI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       </a:t>
            </a:r>
            <a:r>
              <a:rPr lang="en-US" altLang="en-US" smtClean="0">
                <a:solidFill>
                  <a:schemeClr val="bg1"/>
                </a:solidFill>
              </a:rPr>
              <a:t>5</a:t>
            </a:r>
            <a:r>
              <a:rPr lang="en-US" altLang="en-US" smtClean="0"/>
              <a:t> N</a:t>
            </a:r>
            <a:r>
              <a:rPr lang="en-US" altLang="en-US" baseline="-25000" smtClean="0"/>
              <a:t>2</a:t>
            </a:r>
            <a:r>
              <a:rPr lang="en-US" altLang="en-US" smtClean="0"/>
              <a:t>  +  3 NH</a:t>
            </a:r>
            <a:r>
              <a:rPr lang="en-US" altLang="en-US" baseline="-25000" smtClean="0"/>
              <a:t>4</a:t>
            </a:r>
            <a:r>
              <a:rPr lang="en-US" altLang="en-US" smtClean="0"/>
              <a:t>I  +   </a:t>
            </a:r>
            <a:r>
              <a:rPr lang="en-US" altLang="en-US" smtClean="0">
                <a:solidFill>
                  <a:schemeClr val="bg1"/>
                </a:solidFill>
              </a:rPr>
              <a:t>9</a:t>
            </a:r>
            <a:r>
              <a:rPr lang="en-US" altLang="en-US" smtClean="0"/>
              <a:t> I</a:t>
            </a:r>
            <a:r>
              <a:rPr lang="en-US" altLang="en-US" baseline="-25000" smtClean="0"/>
              <a:t>2</a:t>
            </a:r>
            <a:endParaRPr lang="en-US" altLang="en-US" smtClean="0"/>
          </a:p>
        </p:txBody>
      </p:sp>
      <p:sp>
        <p:nvSpPr>
          <p:cNvPr id="293892" name="AutoShape 4"/>
          <p:cNvSpPr>
            <a:spLocks noChangeArrowheads="1"/>
          </p:cNvSpPr>
          <p:nvPr/>
        </p:nvSpPr>
        <p:spPr bwMode="auto">
          <a:xfrm>
            <a:off x="33528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3200400" y="3733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8 N</a:t>
            </a:r>
          </a:p>
        </p:txBody>
      </p:sp>
      <p:sp>
        <p:nvSpPr>
          <p:cNvPr id="293894" name="Line 6"/>
          <p:cNvSpPr>
            <a:spLocks noChangeShapeType="1"/>
          </p:cNvSpPr>
          <p:nvPr/>
        </p:nvSpPr>
        <p:spPr bwMode="auto">
          <a:xfrm>
            <a:off x="1828800" y="2438400"/>
            <a:ext cx="1676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 flipV="1">
            <a:off x="3810000" y="2438400"/>
            <a:ext cx="1752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685800" y="5059363"/>
            <a:ext cx="784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N looks tricky, use a fractional coefficient</a:t>
            </a:r>
          </a:p>
        </p:txBody>
      </p:sp>
      <p:sp>
        <p:nvSpPr>
          <p:cNvPr id="293897" name="Line 9"/>
          <p:cNvSpPr>
            <a:spLocks noChangeShapeType="1"/>
          </p:cNvSpPr>
          <p:nvPr/>
        </p:nvSpPr>
        <p:spPr bwMode="auto">
          <a:xfrm flipV="1">
            <a:off x="3810000" y="2514600"/>
            <a:ext cx="381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3886200" y="187325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rgbClr val="66FF33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Try balancing this one!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153400" cy="8382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4 NH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.</a:t>
            </a:r>
            <a:r>
              <a:rPr lang="en-US" altLang="en-US" smtClean="0"/>
              <a:t>NI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      5/2 N</a:t>
            </a:r>
            <a:r>
              <a:rPr lang="en-US" altLang="en-US" baseline="-25000" smtClean="0"/>
              <a:t>2</a:t>
            </a:r>
            <a:r>
              <a:rPr lang="en-US" altLang="en-US" smtClean="0"/>
              <a:t>  +  3 NH</a:t>
            </a:r>
            <a:r>
              <a:rPr lang="en-US" altLang="en-US" baseline="-25000" smtClean="0"/>
              <a:t>4</a:t>
            </a:r>
            <a:r>
              <a:rPr lang="en-US" altLang="en-US" smtClean="0"/>
              <a:t>I  +   </a:t>
            </a:r>
            <a:r>
              <a:rPr lang="en-US" altLang="en-US" smtClean="0">
                <a:solidFill>
                  <a:schemeClr val="bg1"/>
                </a:solidFill>
              </a:rPr>
              <a:t>9</a:t>
            </a:r>
            <a:r>
              <a:rPr lang="en-US" altLang="en-US" smtClean="0"/>
              <a:t> I</a:t>
            </a:r>
            <a:r>
              <a:rPr lang="en-US" altLang="en-US" baseline="-25000" smtClean="0"/>
              <a:t>2</a:t>
            </a:r>
            <a:endParaRPr lang="en-US" altLang="en-US" smtClean="0"/>
          </a:p>
        </p:txBody>
      </p:sp>
      <p:sp>
        <p:nvSpPr>
          <p:cNvPr id="295940" name="AutoShape 4"/>
          <p:cNvSpPr>
            <a:spLocks noChangeArrowheads="1"/>
          </p:cNvSpPr>
          <p:nvPr/>
        </p:nvSpPr>
        <p:spPr bwMode="auto">
          <a:xfrm>
            <a:off x="33528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3200400" y="3733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8 N</a:t>
            </a: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>
            <a:off x="1828800" y="2438400"/>
            <a:ext cx="1676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V="1">
            <a:off x="3810000" y="2362200"/>
            <a:ext cx="1905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685800" y="5059363"/>
            <a:ext cx="784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N looks tricky, use a fractional coefficient</a:t>
            </a:r>
          </a:p>
        </p:txBody>
      </p:sp>
      <p:sp>
        <p:nvSpPr>
          <p:cNvPr id="295945" name="Line 9"/>
          <p:cNvSpPr>
            <a:spLocks noChangeShapeType="1"/>
          </p:cNvSpPr>
          <p:nvPr/>
        </p:nvSpPr>
        <p:spPr bwMode="auto">
          <a:xfrm flipV="1">
            <a:off x="3810000" y="2514600"/>
            <a:ext cx="381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Try balancing this one!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153400" cy="8382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4 NH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.</a:t>
            </a:r>
            <a:r>
              <a:rPr lang="en-US" altLang="en-US" smtClean="0"/>
              <a:t>NI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      5/2 N</a:t>
            </a:r>
            <a:r>
              <a:rPr lang="en-US" altLang="en-US" baseline="-25000" smtClean="0"/>
              <a:t>2</a:t>
            </a:r>
            <a:r>
              <a:rPr lang="en-US" altLang="en-US" smtClean="0"/>
              <a:t>  +  3 NH</a:t>
            </a:r>
            <a:r>
              <a:rPr lang="en-US" altLang="en-US" baseline="-25000" smtClean="0"/>
              <a:t>4</a:t>
            </a:r>
            <a:r>
              <a:rPr lang="en-US" altLang="en-US" smtClean="0"/>
              <a:t>I  +   9/2 I</a:t>
            </a:r>
            <a:r>
              <a:rPr lang="en-US" altLang="en-US" baseline="-25000" smtClean="0"/>
              <a:t>2</a:t>
            </a:r>
            <a:endParaRPr lang="en-US" altLang="en-US" smtClean="0"/>
          </a:p>
        </p:txBody>
      </p:sp>
      <p:sp>
        <p:nvSpPr>
          <p:cNvPr id="297988" name="AutoShape 4"/>
          <p:cNvSpPr>
            <a:spLocks noChangeArrowheads="1"/>
          </p:cNvSpPr>
          <p:nvPr/>
        </p:nvSpPr>
        <p:spPr bwMode="auto">
          <a:xfrm>
            <a:off x="33528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3200400" y="3733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/>
              <a:t>12 I</a:t>
            </a:r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>
            <a:off x="2514600" y="2514600"/>
            <a:ext cx="990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91" name="Line 7"/>
          <p:cNvSpPr>
            <a:spLocks noChangeShapeType="1"/>
          </p:cNvSpPr>
          <p:nvPr/>
        </p:nvSpPr>
        <p:spPr bwMode="auto">
          <a:xfrm flipV="1">
            <a:off x="3810000" y="2362200"/>
            <a:ext cx="1905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685800" y="5059363"/>
            <a:ext cx="784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Use a fractional coefficient on I</a:t>
            </a:r>
            <a:r>
              <a:rPr lang="en-US" altLang="en-US" sz="3200" baseline="-25000"/>
              <a:t>2</a:t>
            </a:r>
            <a:r>
              <a:rPr lang="en-US" altLang="en-US" sz="3200"/>
              <a:t>, too!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3810000" y="2438400"/>
            <a:ext cx="3810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Try balancing this one!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153400" cy="8382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4 NH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.</a:t>
            </a:r>
            <a:r>
              <a:rPr lang="en-US" altLang="en-US" smtClean="0"/>
              <a:t>NI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      5/2 N</a:t>
            </a:r>
            <a:r>
              <a:rPr lang="en-US" altLang="en-US" baseline="-25000" smtClean="0"/>
              <a:t>2</a:t>
            </a:r>
            <a:r>
              <a:rPr lang="en-US" altLang="en-US" smtClean="0"/>
              <a:t>  +  3 NH</a:t>
            </a:r>
            <a:r>
              <a:rPr lang="en-US" altLang="en-US" baseline="-25000" smtClean="0"/>
              <a:t>4</a:t>
            </a:r>
            <a:r>
              <a:rPr lang="en-US" altLang="en-US" smtClean="0"/>
              <a:t>I  +   9/2 I</a:t>
            </a:r>
            <a:r>
              <a:rPr lang="en-US" altLang="en-US" baseline="-25000" smtClean="0"/>
              <a:t>2</a:t>
            </a:r>
            <a:endParaRPr lang="en-US" altLang="en-US" smtClean="0"/>
          </a:p>
        </p:txBody>
      </p:sp>
      <p:sp>
        <p:nvSpPr>
          <p:cNvPr id="300036" name="AutoShape 4"/>
          <p:cNvSpPr>
            <a:spLocks noChangeArrowheads="1"/>
          </p:cNvSpPr>
          <p:nvPr/>
        </p:nvSpPr>
        <p:spPr bwMode="auto">
          <a:xfrm>
            <a:off x="33528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685800" y="5059363"/>
            <a:ext cx="784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Now double everything!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Try balancing this one!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153400" cy="8382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8 NH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.</a:t>
            </a:r>
            <a:r>
              <a:rPr lang="en-US" altLang="en-US" smtClean="0"/>
              <a:t>NI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      5 N</a:t>
            </a:r>
            <a:r>
              <a:rPr lang="en-US" altLang="en-US" baseline="-25000" smtClean="0"/>
              <a:t>2</a:t>
            </a:r>
            <a:r>
              <a:rPr lang="en-US" altLang="en-US" smtClean="0"/>
              <a:t>  +  6 NH</a:t>
            </a:r>
            <a:r>
              <a:rPr lang="en-US" altLang="en-US" baseline="-25000" smtClean="0"/>
              <a:t>4</a:t>
            </a:r>
            <a:r>
              <a:rPr lang="en-US" altLang="en-US" smtClean="0"/>
              <a:t>I  +   9 I</a:t>
            </a:r>
            <a:r>
              <a:rPr lang="en-US" altLang="en-US" baseline="-25000" smtClean="0"/>
              <a:t>2</a:t>
            </a:r>
            <a:endParaRPr lang="en-US" altLang="en-US" smtClean="0"/>
          </a:p>
        </p:txBody>
      </p:sp>
      <p:sp>
        <p:nvSpPr>
          <p:cNvPr id="302084" name="AutoShape 4"/>
          <p:cNvSpPr>
            <a:spLocks noChangeArrowheads="1"/>
          </p:cNvSpPr>
          <p:nvPr/>
        </p:nvSpPr>
        <p:spPr bwMode="auto">
          <a:xfrm>
            <a:off x="33528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685800" y="5059363"/>
            <a:ext cx="784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Now double everything!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smtClean="0"/>
              <a:t>This is an example of a high explosive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153400" cy="8382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2800" smtClean="0"/>
              <a:t>8 NH</a:t>
            </a:r>
            <a:r>
              <a:rPr lang="en-US" altLang="en-US" sz="2800" baseline="-25000" smtClean="0"/>
              <a:t>3</a:t>
            </a:r>
            <a:r>
              <a:rPr lang="en-US" altLang="en-US" sz="2800" baseline="30000" smtClean="0"/>
              <a:t>.</a:t>
            </a:r>
            <a:r>
              <a:rPr lang="en-US" altLang="en-US" sz="2800" smtClean="0"/>
              <a:t>NI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(s)         5 N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(g)  +  6 NH</a:t>
            </a:r>
            <a:r>
              <a:rPr lang="en-US" altLang="en-US" sz="2800" baseline="-25000" smtClean="0"/>
              <a:t>4</a:t>
            </a:r>
            <a:r>
              <a:rPr lang="en-US" altLang="en-US" sz="2800" smtClean="0"/>
              <a:t>I  +   9 I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(g)</a:t>
            </a:r>
          </a:p>
        </p:txBody>
      </p:sp>
      <p:sp>
        <p:nvSpPr>
          <p:cNvPr id="304132" name="AutoShape 4"/>
          <p:cNvSpPr>
            <a:spLocks noChangeArrowheads="1"/>
          </p:cNvSpPr>
          <p:nvPr/>
        </p:nvSpPr>
        <p:spPr bwMode="auto">
          <a:xfrm>
            <a:off x="3048000" y="205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685800" y="5059363"/>
            <a:ext cx="784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A solid rapidly changes into lots of gas. </a:t>
            </a:r>
          </a:p>
        </p:txBody>
      </p:sp>
      <p:sp>
        <p:nvSpPr>
          <p:cNvPr id="304134" name="Line 6"/>
          <p:cNvSpPr>
            <a:spLocks noChangeShapeType="1"/>
          </p:cNvSpPr>
          <p:nvPr/>
        </p:nvSpPr>
        <p:spPr bwMode="auto">
          <a:xfrm flipV="1">
            <a:off x="1600200" y="24384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135" name="Line 7"/>
          <p:cNvSpPr>
            <a:spLocks noChangeShapeType="1"/>
          </p:cNvSpPr>
          <p:nvPr/>
        </p:nvSpPr>
        <p:spPr bwMode="auto">
          <a:xfrm flipH="1" flipV="1">
            <a:off x="4495800" y="2514600"/>
            <a:ext cx="21336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136" name="Line 8"/>
          <p:cNvSpPr>
            <a:spLocks noChangeShapeType="1"/>
          </p:cNvSpPr>
          <p:nvPr/>
        </p:nvSpPr>
        <p:spPr bwMode="auto">
          <a:xfrm flipV="1">
            <a:off x="6629400" y="2514600"/>
            <a:ext cx="7620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smtClean="0"/>
              <a:t>This is an example of a high explosive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153400" cy="838200"/>
          </a:xfrm>
          <a:noFill/>
        </p:spPr>
        <p:txBody>
          <a:bodyPr/>
          <a:lstStyle/>
          <a:p>
            <a:pPr>
              <a:buFontTx/>
              <a:buChar char=" "/>
            </a:pPr>
            <a:r>
              <a:rPr lang="en-US" altLang="en-US" sz="2800" smtClean="0"/>
              <a:t>8 NH</a:t>
            </a:r>
            <a:r>
              <a:rPr lang="en-US" altLang="en-US" sz="2800" baseline="-25000" smtClean="0"/>
              <a:t>3</a:t>
            </a:r>
            <a:r>
              <a:rPr lang="en-US" altLang="en-US" sz="2800" baseline="30000" smtClean="0"/>
              <a:t>.</a:t>
            </a:r>
            <a:r>
              <a:rPr lang="en-US" altLang="en-US" sz="2800" smtClean="0"/>
              <a:t>NI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(s)         5 N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(g)  +  6 NH</a:t>
            </a:r>
            <a:r>
              <a:rPr lang="en-US" altLang="en-US" sz="2800" baseline="-25000" smtClean="0"/>
              <a:t>4</a:t>
            </a:r>
            <a:r>
              <a:rPr lang="en-US" altLang="en-US" sz="2800" smtClean="0"/>
              <a:t>I  +   9 I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(g)</a:t>
            </a:r>
          </a:p>
        </p:txBody>
      </p:sp>
      <p:sp>
        <p:nvSpPr>
          <p:cNvPr id="306180" name="AutoShape 4"/>
          <p:cNvSpPr>
            <a:spLocks noChangeArrowheads="1"/>
          </p:cNvSpPr>
          <p:nvPr/>
        </p:nvSpPr>
        <p:spPr bwMode="auto">
          <a:xfrm>
            <a:off x="3048000" y="205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685800" y="5059363"/>
            <a:ext cx="78486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A solid rapidly changes into lots of gas. (Notice that we don’t need to wait for any oxygen to come in and burn with something)</a:t>
            </a:r>
          </a:p>
        </p:txBody>
      </p:sp>
      <p:sp>
        <p:nvSpPr>
          <p:cNvPr id="306182" name="Line 6"/>
          <p:cNvSpPr>
            <a:spLocks noChangeShapeType="1"/>
          </p:cNvSpPr>
          <p:nvPr/>
        </p:nvSpPr>
        <p:spPr bwMode="auto">
          <a:xfrm flipV="1">
            <a:off x="1600200" y="24384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183" name="Line 7"/>
          <p:cNvSpPr>
            <a:spLocks noChangeShapeType="1"/>
          </p:cNvSpPr>
          <p:nvPr/>
        </p:nvSpPr>
        <p:spPr bwMode="auto">
          <a:xfrm flipH="1" flipV="1">
            <a:off x="4495800" y="2514600"/>
            <a:ext cx="21336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6184" name="Line 8"/>
          <p:cNvSpPr>
            <a:spLocks noChangeShapeType="1"/>
          </p:cNvSpPr>
          <p:nvPr/>
        </p:nvSpPr>
        <p:spPr bwMode="auto">
          <a:xfrm flipV="1">
            <a:off x="6629400" y="2514600"/>
            <a:ext cx="7620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smtClean="0"/>
              <a:t>This is an example of a high explosive</a:t>
            </a:r>
          </a:p>
        </p:txBody>
      </p:sp>
      <p:sp>
        <p:nvSpPr>
          <p:cNvPr id="308227" name="Text Box 5"/>
          <p:cNvSpPr txBox="1">
            <a:spLocks noChangeArrowheads="1"/>
          </p:cNvSpPr>
          <p:nvPr/>
        </p:nvSpPr>
        <p:spPr bwMode="auto">
          <a:xfrm>
            <a:off x="685800" y="5059363"/>
            <a:ext cx="78486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Gases require thousands of times more volume, especially when they’re hot (which these are!)</a:t>
            </a:r>
          </a:p>
        </p:txBody>
      </p:sp>
      <p:sp>
        <p:nvSpPr>
          <p:cNvPr id="308228" name="Rectangle 3"/>
          <p:cNvSpPr>
            <a:spLocks noChangeArrowheads="1"/>
          </p:cNvSpPr>
          <p:nvPr/>
        </p:nvSpPr>
        <p:spPr bwMode="auto">
          <a:xfrm>
            <a:off x="533400" y="19050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en-US" sz="2800"/>
              <a:t>8 NH</a:t>
            </a:r>
            <a:r>
              <a:rPr lang="en-US" altLang="en-US" sz="2800" baseline="-25000"/>
              <a:t>3</a:t>
            </a:r>
            <a:r>
              <a:rPr lang="en-US" altLang="en-US" sz="2800" baseline="30000"/>
              <a:t>.</a:t>
            </a:r>
            <a:r>
              <a:rPr lang="en-US" altLang="en-US" sz="2800"/>
              <a:t>NI</a:t>
            </a:r>
            <a:r>
              <a:rPr lang="en-US" altLang="en-US" sz="2800" baseline="-25000"/>
              <a:t>3</a:t>
            </a:r>
            <a:r>
              <a:rPr lang="en-US" altLang="en-US" sz="2800"/>
              <a:t>(s)         5 N</a:t>
            </a:r>
            <a:r>
              <a:rPr lang="en-US" altLang="en-US" sz="2800" baseline="-25000"/>
              <a:t>2</a:t>
            </a:r>
            <a:r>
              <a:rPr lang="en-US" altLang="en-US" sz="2800"/>
              <a:t>(g)  +  6 NH</a:t>
            </a:r>
            <a:r>
              <a:rPr lang="en-US" altLang="en-US" sz="2800" baseline="-25000"/>
              <a:t>4</a:t>
            </a:r>
            <a:r>
              <a:rPr lang="en-US" altLang="en-US" sz="2800"/>
              <a:t>I  +   9 I</a:t>
            </a:r>
            <a:r>
              <a:rPr lang="en-US" altLang="en-US" sz="2800" baseline="-25000"/>
              <a:t>2</a:t>
            </a:r>
            <a:r>
              <a:rPr lang="en-US" altLang="en-US" sz="2800"/>
              <a:t>(g)</a:t>
            </a:r>
          </a:p>
        </p:txBody>
      </p:sp>
      <p:sp>
        <p:nvSpPr>
          <p:cNvPr id="308229" name="AutoShape 4"/>
          <p:cNvSpPr>
            <a:spLocks noChangeArrowheads="1"/>
          </p:cNvSpPr>
          <p:nvPr/>
        </p:nvSpPr>
        <p:spPr bwMode="auto">
          <a:xfrm>
            <a:off x="3048000" y="205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smtClean="0"/>
              <a:t>This is an example of a high explosive</a:t>
            </a:r>
          </a:p>
        </p:txBody>
      </p:sp>
      <p:sp>
        <p:nvSpPr>
          <p:cNvPr id="310275" name="Text Box 5"/>
          <p:cNvSpPr txBox="1">
            <a:spLocks noChangeArrowheads="1"/>
          </p:cNvSpPr>
          <p:nvPr/>
        </p:nvSpPr>
        <p:spPr bwMode="auto">
          <a:xfrm>
            <a:off x="685800" y="5059363"/>
            <a:ext cx="7848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Gases require thousands of times more volume, especially when they’re hot (which these are!)</a:t>
            </a:r>
          </a:p>
        </p:txBody>
      </p:sp>
      <p:sp>
        <p:nvSpPr>
          <p:cNvPr id="310276" name="Rectangle 3"/>
          <p:cNvSpPr>
            <a:spLocks noChangeArrowheads="1"/>
          </p:cNvSpPr>
          <p:nvPr/>
        </p:nvSpPr>
        <p:spPr bwMode="auto">
          <a:xfrm>
            <a:off x="533400" y="19050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en-US" sz="2800"/>
              <a:t>8 NH</a:t>
            </a:r>
            <a:r>
              <a:rPr lang="en-US" altLang="en-US" sz="2800" baseline="-25000"/>
              <a:t>3</a:t>
            </a:r>
            <a:r>
              <a:rPr lang="en-US" altLang="en-US" sz="2800" baseline="30000"/>
              <a:t>.</a:t>
            </a:r>
            <a:r>
              <a:rPr lang="en-US" altLang="en-US" sz="2800"/>
              <a:t>NI</a:t>
            </a:r>
            <a:r>
              <a:rPr lang="en-US" altLang="en-US" sz="2800" baseline="-25000"/>
              <a:t>3</a:t>
            </a:r>
            <a:r>
              <a:rPr lang="en-US" altLang="en-US" sz="2800"/>
              <a:t>(s)         5 N</a:t>
            </a:r>
            <a:r>
              <a:rPr lang="en-US" altLang="en-US" sz="2800" baseline="-25000"/>
              <a:t>2</a:t>
            </a:r>
            <a:r>
              <a:rPr lang="en-US" altLang="en-US" sz="2800"/>
              <a:t>(g)  +  6 NH</a:t>
            </a:r>
            <a:r>
              <a:rPr lang="en-US" altLang="en-US" sz="2800" baseline="-25000"/>
              <a:t>4</a:t>
            </a:r>
            <a:r>
              <a:rPr lang="en-US" altLang="en-US" sz="2800"/>
              <a:t>I  +   9 I</a:t>
            </a:r>
            <a:r>
              <a:rPr lang="en-US" altLang="en-US" sz="2800" baseline="-25000"/>
              <a:t>2</a:t>
            </a:r>
            <a:r>
              <a:rPr lang="en-US" altLang="en-US" sz="2800"/>
              <a:t>(g)</a:t>
            </a:r>
          </a:p>
        </p:txBody>
      </p:sp>
      <p:sp>
        <p:nvSpPr>
          <p:cNvPr id="310277" name="AutoShape 4"/>
          <p:cNvSpPr>
            <a:spLocks noChangeArrowheads="1"/>
          </p:cNvSpPr>
          <p:nvPr/>
        </p:nvSpPr>
        <p:spPr bwMode="auto">
          <a:xfrm>
            <a:off x="3048000" y="205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0278" name="TextBox 5"/>
          <p:cNvSpPr txBox="1">
            <a:spLocks noChangeArrowheads="1"/>
          </p:cNvSpPr>
          <p:nvPr/>
        </p:nvSpPr>
        <p:spPr bwMode="auto">
          <a:xfrm>
            <a:off x="914400" y="3124200"/>
            <a:ext cx="7239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rgbClr val="00FFFF"/>
                </a:solidFill>
              </a:rPr>
              <a:t>1 mol of H</a:t>
            </a:r>
            <a:r>
              <a:rPr lang="en-US" altLang="en-US" sz="2800" baseline="-25000">
                <a:solidFill>
                  <a:srgbClr val="00FFFF"/>
                </a:solidFill>
              </a:rPr>
              <a:t>2</a:t>
            </a:r>
            <a:r>
              <a:rPr lang="en-US" altLang="en-US" sz="2800">
                <a:solidFill>
                  <a:srgbClr val="00FFFF"/>
                </a:solidFill>
              </a:rPr>
              <a:t>O liquid = 18 mL</a:t>
            </a:r>
          </a:p>
          <a:p>
            <a:endParaRPr lang="en-US" altLang="en-US" sz="2800"/>
          </a:p>
          <a:p>
            <a:r>
              <a:rPr lang="en-US" altLang="en-US" sz="2800">
                <a:solidFill>
                  <a:srgbClr val="FF99CC"/>
                </a:solidFill>
              </a:rPr>
              <a:t>1 mol of gas at room temperature  = 24,400 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Formula Weight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r>
              <a:rPr lang="en-US" smtClean="0"/>
              <a:t>A mole is a convenient lab measurement</a:t>
            </a:r>
          </a:p>
          <a:p>
            <a:r>
              <a:rPr lang="en-US" smtClean="0"/>
              <a:t>Leads to gram-scale quantities with atoms and molecules</a:t>
            </a:r>
          </a:p>
          <a:p>
            <a:r>
              <a:rPr lang="en-US" smtClean="0"/>
              <a:t>The second number found in an element’s square on the periodic table is its </a:t>
            </a:r>
            <a:r>
              <a:rPr lang="en-US" smtClean="0">
                <a:solidFill>
                  <a:srgbClr val="FFFF00"/>
                </a:solidFill>
              </a:rPr>
              <a:t>atomic weight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1 mol C atoms		12.011 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1 mol Na atoms	22.9898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smtClean="0"/>
              <a:t>This is an example of a high explosive</a:t>
            </a:r>
          </a:p>
        </p:txBody>
      </p:sp>
      <p:sp>
        <p:nvSpPr>
          <p:cNvPr id="312323" name="Text Box 5"/>
          <p:cNvSpPr txBox="1">
            <a:spLocks noChangeArrowheads="1"/>
          </p:cNvSpPr>
          <p:nvPr/>
        </p:nvSpPr>
        <p:spPr bwMode="auto">
          <a:xfrm>
            <a:off x="685800" y="5059363"/>
            <a:ext cx="7848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We instantaneously get a pocket of gas that is more than 100,000 times higher in pressure than all the air around it.</a:t>
            </a:r>
          </a:p>
        </p:txBody>
      </p:sp>
      <p:sp>
        <p:nvSpPr>
          <p:cNvPr id="312324" name="Rectangle 3"/>
          <p:cNvSpPr>
            <a:spLocks noChangeArrowheads="1"/>
          </p:cNvSpPr>
          <p:nvPr/>
        </p:nvSpPr>
        <p:spPr bwMode="auto">
          <a:xfrm>
            <a:off x="533400" y="19050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en-US" sz="2800"/>
              <a:t>8 NH</a:t>
            </a:r>
            <a:r>
              <a:rPr lang="en-US" altLang="en-US" sz="2800" baseline="-25000"/>
              <a:t>3</a:t>
            </a:r>
            <a:r>
              <a:rPr lang="en-US" altLang="en-US" sz="2800" baseline="30000"/>
              <a:t>.</a:t>
            </a:r>
            <a:r>
              <a:rPr lang="en-US" altLang="en-US" sz="2800"/>
              <a:t>NI</a:t>
            </a:r>
            <a:r>
              <a:rPr lang="en-US" altLang="en-US" sz="2800" baseline="-25000"/>
              <a:t>3</a:t>
            </a:r>
            <a:r>
              <a:rPr lang="en-US" altLang="en-US" sz="2800"/>
              <a:t>(s)         5 N</a:t>
            </a:r>
            <a:r>
              <a:rPr lang="en-US" altLang="en-US" sz="2800" baseline="-25000"/>
              <a:t>2</a:t>
            </a:r>
            <a:r>
              <a:rPr lang="en-US" altLang="en-US" sz="2800"/>
              <a:t>(g)  +  6 NH</a:t>
            </a:r>
            <a:r>
              <a:rPr lang="en-US" altLang="en-US" sz="2800" baseline="-25000"/>
              <a:t>4</a:t>
            </a:r>
            <a:r>
              <a:rPr lang="en-US" altLang="en-US" sz="2800"/>
              <a:t>I  +   9 I</a:t>
            </a:r>
            <a:r>
              <a:rPr lang="en-US" altLang="en-US" sz="2800" baseline="-25000"/>
              <a:t>2</a:t>
            </a:r>
            <a:r>
              <a:rPr lang="en-US" altLang="en-US" sz="2800"/>
              <a:t>(g)</a:t>
            </a:r>
          </a:p>
        </p:txBody>
      </p:sp>
      <p:sp>
        <p:nvSpPr>
          <p:cNvPr id="312325" name="AutoShape 4"/>
          <p:cNvSpPr>
            <a:spLocks noChangeArrowheads="1"/>
          </p:cNvSpPr>
          <p:nvPr/>
        </p:nvSpPr>
        <p:spPr bwMode="auto">
          <a:xfrm>
            <a:off x="3048000" y="205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2326" name="TextBox 5"/>
          <p:cNvSpPr txBox="1">
            <a:spLocks noChangeArrowheads="1"/>
          </p:cNvSpPr>
          <p:nvPr/>
        </p:nvSpPr>
        <p:spPr bwMode="auto">
          <a:xfrm>
            <a:off x="914400" y="3124200"/>
            <a:ext cx="7239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rgbClr val="00FFFF"/>
                </a:solidFill>
              </a:rPr>
              <a:t>1 mol of H</a:t>
            </a:r>
            <a:r>
              <a:rPr lang="en-US" altLang="en-US" sz="2800" baseline="-25000">
                <a:solidFill>
                  <a:srgbClr val="00FFFF"/>
                </a:solidFill>
              </a:rPr>
              <a:t>2</a:t>
            </a:r>
            <a:r>
              <a:rPr lang="en-US" altLang="en-US" sz="2800">
                <a:solidFill>
                  <a:srgbClr val="00FFFF"/>
                </a:solidFill>
              </a:rPr>
              <a:t>O liquid = 18 mL</a:t>
            </a:r>
          </a:p>
          <a:p>
            <a:endParaRPr lang="en-US" altLang="en-US" sz="2800"/>
          </a:p>
          <a:p>
            <a:r>
              <a:rPr lang="en-US" altLang="en-US" sz="2800">
                <a:solidFill>
                  <a:srgbClr val="FF99CC"/>
                </a:solidFill>
              </a:rPr>
              <a:t>1 mol of gas at room temperature  = 24,400 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smtClean="0"/>
              <a:t>This is an example of a high explosive</a:t>
            </a:r>
          </a:p>
        </p:txBody>
      </p:sp>
      <p:sp>
        <p:nvSpPr>
          <p:cNvPr id="314371" name="Text Box 5"/>
          <p:cNvSpPr txBox="1">
            <a:spLocks noChangeArrowheads="1"/>
          </p:cNvSpPr>
          <p:nvPr/>
        </p:nvSpPr>
        <p:spPr bwMode="auto">
          <a:xfrm>
            <a:off x="685800" y="5059363"/>
            <a:ext cx="7848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As that high-pressure pocket spreads out to equalized with the surrounding air, a pressure wave pushes against your eardrum.  BANG!</a:t>
            </a:r>
          </a:p>
        </p:txBody>
      </p:sp>
      <p:sp>
        <p:nvSpPr>
          <p:cNvPr id="314372" name="Rectangle 3"/>
          <p:cNvSpPr>
            <a:spLocks noChangeArrowheads="1"/>
          </p:cNvSpPr>
          <p:nvPr/>
        </p:nvSpPr>
        <p:spPr bwMode="auto">
          <a:xfrm>
            <a:off x="533400" y="19050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en-US" sz="2800"/>
              <a:t>8 NH</a:t>
            </a:r>
            <a:r>
              <a:rPr lang="en-US" altLang="en-US" sz="2800" baseline="-25000"/>
              <a:t>3</a:t>
            </a:r>
            <a:r>
              <a:rPr lang="en-US" altLang="en-US" sz="2800" baseline="30000"/>
              <a:t>.</a:t>
            </a:r>
            <a:r>
              <a:rPr lang="en-US" altLang="en-US" sz="2800"/>
              <a:t>NI</a:t>
            </a:r>
            <a:r>
              <a:rPr lang="en-US" altLang="en-US" sz="2800" baseline="-25000"/>
              <a:t>3</a:t>
            </a:r>
            <a:r>
              <a:rPr lang="en-US" altLang="en-US" sz="2800"/>
              <a:t>(s)         5 N</a:t>
            </a:r>
            <a:r>
              <a:rPr lang="en-US" altLang="en-US" sz="2800" baseline="-25000"/>
              <a:t>2</a:t>
            </a:r>
            <a:r>
              <a:rPr lang="en-US" altLang="en-US" sz="2800"/>
              <a:t>(g)  +  6 NH</a:t>
            </a:r>
            <a:r>
              <a:rPr lang="en-US" altLang="en-US" sz="2800" baseline="-25000"/>
              <a:t>4</a:t>
            </a:r>
            <a:r>
              <a:rPr lang="en-US" altLang="en-US" sz="2800"/>
              <a:t>I  +   9 I</a:t>
            </a:r>
            <a:r>
              <a:rPr lang="en-US" altLang="en-US" sz="2800" baseline="-25000"/>
              <a:t>2</a:t>
            </a:r>
            <a:r>
              <a:rPr lang="en-US" altLang="en-US" sz="2800"/>
              <a:t>(g)</a:t>
            </a:r>
          </a:p>
        </p:txBody>
      </p:sp>
      <p:sp>
        <p:nvSpPr>
          <p:cNvPr id="314373" name="AutoShape 4"/>
          <p:cNvSpPr>
            <a:spLocks noChangeArrowheads="1"/>
          </p:cNvSpPr>
          <p:nvPr/>
        </p:nvSpPr>
        <p:spPr bwMode="auto">
          <a:xfrm>
            <a:off x="3048000" y="205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4374" name="TextBox 5"/>
          <p:cNvSpPr txBox="1">
            <a:spLocks noChangeArrowheads="1"/>
          </p:cNvSpPr>
          <p:nvPr/>
        </p:nvSpPr>
        <p:spPr bwMode="auto">
          <a:xfrm>
            <a:off x="914400" y="3124200"/>
            <a:ext cx="7239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rgbClr val="00FFFF"/>
                </a:solidFill>
              </a:rPr>
              <a:t>1 mol of H</a:t>
            </a:r>
            <a:r>
              <a:rPr lang="en-US" altLang="en-US" sz="2800" baseline="-25000">
                <a:solidFill>
                  <a:srgbClr val="00FFFF"/>
                </a:solidFill>
              </a:rPr>
              <a:t>2</a:t>
            </a:r>
            <a:r>
              <a:rPr lang="en-US" altLang="en-US" sz="2800">
                <a:solidFill>
                  <a:srgbClr val="00FFFF"/>
                </a:solidFill>
              </a:rPr>
              <a:t>O liquid = 18 mL</a:t>
            </a:r>
          </a:p>
          <a:p>
            <a:endParaRPr lang="en-US" altLang="en-US" sz="2800"/>
          </a:p>
          <a:p>
            <a:r>
              <a:rPr lang="en-US" altLang="en-US" sz="2800">
                <a:solidFill>
                  <a:srgbClr val="FF99CC"/>
                </a:solidFill>
              </a:rPr>
              <a:t>1 mol of gas at room temperature  = 24,400 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1981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Mass Relationships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2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Here’s the reaction by which plants capture solar energy in the form of glucose sugar...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091" grpId="0" build="p" autoUpdateAnimBg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Here’s the reaction by which plants capture solar energy in the form of glucose sugar...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endParaRPr lang="en-US" altLang="en-US" sz="4000" smtClean="0"/>
          </a:p>
        </p:txBody>
      </p:sp>
      <p:sp>
        <p:nvSpPr>
          <p:cNvPr id="1626116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Here’s the reaction by which plants capture solar energy in the form of glucose sugar...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endParaRPr lang="en-US" altLang="en-US" sz="4000" smtClean="0"/>
          </a:p>
        </p:txBody>
      </p:sp>
      <p:sp>
        <p:nvSpPr>
          <p:cNvPr id="1627140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7141" name="Text Box 5"/>
          <p:cNvSpPr txBox="1">
            <a:spLocks noChangeArrowheads="1"/>
          </p:cNvSpPr>
          <p:nvPr/>
        </p:nvSpPr>
        <p:spPr bwMode="auto">
          <a:xfrm>
            <a:off x="3733800" y="4038600"/>
            <a:ext cx="46482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Glucose sugar - a.k.a. dextrose or blood sugar</a:t>
            </a:r>
          </a:p>
        </p:txBody>
      </p:sp>
      <p:sp>
        <p:nvSpPr>
          <p:cNvPr id="1627142" name="Line 6"/>
          <p:cNvSpPr>
            <a:spLocks noChangeShapeType="1"/>
          </p:cNvSpPr>
          <p:nvPr/>
        </p:nvSpPr>
        <p:spPr bwMode="auto">
          <a:xfrm flipV="1">
            <a:off x="5791200" y="3429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Here’s the reaction by which plants capture solar energy in the form of glucose sugar...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endParaRPr lang="en-US" altLang="en-US" sz="4000" smtClean="0"/>
          </a:p>
        </p:txBody>
      </p:sp>
      <p:sp>
        <p:nvSpPr>
          <p:cNvPr id="1628164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2286000" y="4495800"/>
            <a:ext cx="441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Wait!  The equation needs balancing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Here’s the reaction by which plants capture solar energy in the form of glucose sugar...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6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endParaRPr lang="en-US" altLang="en-US" sz="4000" smtClean="0"/>
          </a:p>
        </p:txBody>
      </p:sp>
      <p:sp>
        <p:nvSpPr>
          <p:cNvPr id="1629188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4800600" y="38862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6 C</a:t>
            </a:r>
          </a:p>
        </p:txBody>
      </p:sp>
      <p:sp>
        <p:nvSpPr>
          <p:cNvPr id="1629190" name="Line 6"/>
          <p:cNvSpPr>
            <a:spLocks noChangeShapeType="1"/>
          </p:cNvSpPr>
          <p:nvPr/>
        </p:nvSpPr>
        <p:spPr bwMode="auto">
          <a:xfrm>
            <a:off x="5257800" y="3352800"/>
            <a:ext cx="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9783" name="Line 7"/>
          <p:cNvSpPr>
            <a:spLocks noChangeShapeType="1"/>
          </p:cNvSpPr>
          <p:nvPr/>
        </p:nvSpPr>
        <p:spPr bwMode="auto">
          <a:xfrm flipH="1" flipV="1">
            <a:off x="1447800" y="3429000"/>
            <a:ext cx="3352800" cy="838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9784" name="Text Box 8"/>
          <p:cNvSpPr txBox="1">
            <a:spLocks noChangeArrowheads="1"/>
          </p:cNvSpPr>
          <p:nvPr/>
        </p:nvSpPr>
        <p:spPr bwMode="auto">
          <a:xfrm>
            <a:off x="2438400" y="5257800"/>
            <a:ext cx="4953000" cy="4667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C only appears once on each side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Here’s the reaction by which plants capture solar energy in the form of glucose sugar...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6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rgbClr val="00FFFF"/>
                </a:solidFill>
              </a:rPr>
              <a:t>6 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chemeClr val="bg1"/>
                </a:solidFill>
              </a:rPr>
              <a:t>6</a:t>
            </a:r>
            <a:r>
              <a:rPr lang="en-US" altLang="en-US" sz="3600" smtClean="0"/>
              <a:t> O</a:t>
            </a:r>
            <a:r>
              <a:rPr lang="en-US" altLang="en-US" sz="3600" baseline="-25000" smtClean="0"/>
              <a:t>2</a:t>
            </a:r>
            <a:endParaRPr lang="en-US" altLang="en-US" sz="4000" smtClean="0"/>
          </a:p>
        </p:txBody>
      </p:sp>
      <p:sp>
        <p:nvSpPr>
          <p:cNvPr id="1630212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5181600" y="38862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12 H</a:t>
            </a:r>
          </a:p>
        </p:txBody>
      </p:sp>
      <p:sp>
        <p:nvSpPr>
          <p:cNvPr id="1630214" name="Line 6"/>
          <p:cNvSpPr>
            <a:spLocks noChangeShapeType="1"/>
          </p:cNvSpPr>
          <p:nvPr/>
        </p:nvSpPr>
        <p:spPr bwMode="auto">
          <a:xfrm>
            <a:off x="5715000" y="3352800"/>
            <a:ext cx="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1831" name="Line 7"/>
          <p:cNvSpPr>
            <a:spLocks noChangeShapeType="1"/>
          </p:cNvSpPr>
          <p:nvPr/>
        </p:nvSpPr>
        <p:spPr bwMode="auto">
          <a:xfrm flipH="1" flipV="1">
            <a:off x="3200400" y="3429000"/>
            <a:ext cx="1981200" cy="7620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2438400" y="5257800"/>
            <a:ext cx="4953000" cy="4667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H only appears once on each side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Here’s the reaction by which plants capture solar energy in the form of glucose sugar...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6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rgbClr val="00FFFF"/>
                </a:solidFill>
              </a:rPr>
              <a:t>6 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</a:t>
            </a:r>
            <a:r>
              <a:rPr lang="en-US" altLang="en-US" sz="3600" smtClean="0">
                <a:solidFill>
                  <a:srgbClr val="00FFFF"/>
                </a:solidFill>
              </a:rPr>
              <a:t>6 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2</a:t>
            </a:r>
            <a:endParaRPr lang="en-US" altLang="en-US" sz="4000" smtClean="0"/>
          </a:p>
        </p:txBody>
      </p:sp>
      <p:sp>
        <p:nvSpPr>
          <p:cNvPr id="1631236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533400" y="38862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   (6)2 O     +  6 O</a:t>
            </a:r>
          </a:p>
        </p:txBody>
      </p:sp>
      <p:sp>
        <p:nvSpPr>
          <p:cNvPr id="1631238" name="Line 6"/>
          <p:cNvSpPr>
            <a:spLocks noChangeShapeType="1"/>
          </p:cNvSpPr>
          <p:nvPr/>
        </p:nvSpPr>
        <p:spPr bwMode="auto">
          <a:xfrm>
            <a:off x="6324600" y="3352800"/>
            <a:ext cx="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 flipV="1">
            <a:off x="6934200" y="3276600"/>
            <a:ext cx="457200" cy="6096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1240" name="Line 8"/>
          <p:cNvSpPr>
            <a:spLocks noChangeShapeType="1"/>
          </p:cNvSpPr>
          <p:nvPr/>
        </p:nvSpPr>
        <p:spPr bwMode="auto">
          <a:xfrm>
            <a:off x="1219200" y="3352800"/>
            <a:ext cx="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1241" name="Line 9"/>
          <p:cNvSpPr>
            <a:spLocks noChangeShapeType="1"/>
          </p:cNvSpPr>
          <p:nvPr/>
        </p:nvSpPr>
        <p:spPr bwMode="auto">
          <a:xfrm>
            <a:off x="3048000" y="3352800"/>
            <a:ext cx="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5791200" y="3886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00FFFF"/>
                </a:solidFill>
              </a:rPr>
              <a:t>   6 O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2438400" y="5257800"/>
            <a:ext cx="4953000" cy="4667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Finally, balance O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rot="16200000">
            <a:off x="4777581" y="3177382"/>
            <a:ext cx="46037" cy="1981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Formula Weights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en-US" smtClean="0"/>
              <a:t>For molecules and compounds, simply sum the masses of individual atoms</a:t>
            </a:r>
          </a:p>
          <a:p>
            <a:r>
              <a:rPr lang="en-US" smtClean="0"/>
              <a:t>Multiply the atomic weight by subscript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FFFF00"/>
                </a:solidFill>
              </a:rPr>
              <a:t>1 mol O atoms          =  15.9994 g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FFFF00"/>
                </a:solidFill>
              </a:rPr>
              <a:t>1 mol O</a:t>
            </a:r>
            <a:r>
              <a:rPr lang="en-US" baseline="-25000" smtClean="0">
                <a:solidFill>
                  <a:srgbClr val="FFFF00"/>
                </a:solidFill>
              </a:rPr>
              <a:t>2</a:t>
            </a:r>
            <a:r>
              <a:rPr lang="en-US" smtClean="0">
                <a:solidFill>
                  <a:srgbClr val="FFFF00"/>
                </a:solidFill>
              </a:rPr>
              <a:t> molecules  =  2 x 15.9994 g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FFFF00"/>
                </a:solidFill>
              </a:rPr>
              <a:t>                                  = 31.9988 g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FFFF00"/>
                </a:solidFill>
              </a:rPr>
              <a:t>1 mol O</a:t>
            </a:r>
            <a:r>
              <a:rPr lang="en-US" baseline="-25000" smtClean="0">
                <a:solidFill>
                  <a:srgbClr val="FFFF00"/>
                </a:solidFill>
              </a:rPr>
              <a:t>3</a:t>
            </a:r>
            <a:r>
              <a:rPr lang="en-US" smtClean="0">
                <a:solidFill>
                  <a:srgbClr val="FFFF00"/>
                </a:solidFill>
              </a:rPr>
              <a:t> (ozone) molecules = 3 x 15.9994 g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FFFF00"/>
                </a:solidFill>
              </a:rPr>
              <a:t>                                  = 47.9982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 autoUpdateAnimBg="0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Here’s the reaction by which plants capture solar energy in the form of glucose sugar...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/>
              <a:t>6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+ 6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+ 6 O</a:t>
            </a:r>
            <a:r>
              <a:rPr lang="en-US" altLang="en-US" sz="3600" baseline="-25000" smtClean="0"/>
              <a:t>2</a:t>
            </a:r>
            <a:endParaRPr lang="en-US" altLang="en-US" sz="4000" smtClean="0"/>
          </a:p>
        </p:txBody>
      </p:sp>
      <p:sp>
        <p:nvSpPr>
          <p:cNvPr id="1632260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Here’s the reaction by which plants capture solar energy in the form of glucose sugar...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/>
              <a:t>6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+ 6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+ 6 O</a:t>
            </a:r>
            <a:r>
              <a:rPr lang="en-US" altLang="en-US" sz="3600" baseline="-25000" smtClean="0"/>
              <a:t>2</a:t>
            </a:r>
          </a:p>
        </p:txBody>
      </p:sp>
      <p:sp>
        <p:nvSpPr>
          <p:cNvPr id="1633284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609600" y="3443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44.01 g</a:t>
            </a:r>
          </a:p>
        </p:txBody>
      </p:sp>
      <p:sp>
        <p:nvSpPr>
          <p:cNvPr id="467974" name="Text Box 6"/>
          <p:cNvSpPr txBox="1">
            <a:spLocks noChangeArrowheads="1"/>
          </p:cNvSpPr>
          <p:nvPr/>
        </p:nvSpPr>
        <p:spPr bwMode="auto">
          <a:xfrm>
            <a:off x="2590800" y="3443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18.02 g</a:t>
            </a:r>
          </a:p>
        </p:txBody>
      </p:sp>
      <p:sp>
        <p:nvSpPr>
          <p:cNvPr id="467975" name="Text Box 7"/>
          <p:cNvSpPr txBox="1">
            <a:spLocks noChangeArrowheads="1"/>
          </p:cNvSpPr>
          <p:nvPr/>
        </p:nvSpPr>
        <p:spPr bwMode="auto">
          <a:xfrm>
            <a:off x="48006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180.16 g</a:t>
            </a: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67818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32.00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CO</a:t>
            </a:r>
            <a:r>
              <a:rPr lang="en-US" altLang="en-US" baseline="-25000" smtClean="0"/>
              <a:t>2</a:t>
            </a:r>
            <a:r>
              <a:rPr lang="en-US" altLang="en-US" smtClean="0"/>
              <a:t> must be “fixed” by plants to generate a pound (454 g) of glucose?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/>
              <a:t>6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+ 6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+ 6 O</a:t>
            </a:r>
            <a:r>
              <a:rPr lang="en-US" altLang="en-US" sz="3600" baseline="-25000" smtClean="0"/>
              <a:t>2</a:t>
            </a:r>
          </a:p>
        </p:txBody>
      </p:sp>
      <p:sp>
        <p:nvSpPr>
          <p:cNvPr id="1634308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609600" y="3443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44.01 g</a:t>
            </a:r>
          </a:p>
        </p:txBody>
      </p:sp>
      <p:sp>
        <p:nvSpPr>
          <p:cNvPr id="470022" name="Text Box 6"/>
          <p:cNvSpPr txBox="1">
            <a:spLocks noChangeArrowheads="1"/>
          </p:cNvSpPr>
          <p:nvPr/>
        </p:nvSpPr>
        <p:spPr bwMode="auto">
          <a:xfrm>
            <a:off x="2590800" y="3443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18.02 g</a:t>
            </a:r>
          </a:p>
        </p:txBody>
      </p:sp>
      <p:sp>
        <p:nvSpPr>
          <p:cNvPr id="470023" name="Text Box 7"/>
          <p:cNvSpPr txBox="1">
            <a:spLocks noChangeArrowheads="1"/>
          </p:cNvSpPr>
          <p:nvPr/>
        </p:nvSpPr>
        <p:spPr bwMode="auto">
          <a:xfrm>
            <a:off x="48006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180.16 g</a:t>
            </a:r>
          </a:p>
        </p:txBody>
      </p:sp>
      <p:sp>
        <p:nvSpPr>
          <p:cNvPr id="470024" name="Text Box 8"/>
          <p:cNvSpPr txBox="1">
            <a:spLocks noChangeArrowheads="1"/>
          </p:cNvSpPr>
          <p:nvPr/>
        </p:nvSpPr>
        <p:spPr bwMode="auto">
          <a:xfrm>
            <a:off x="67818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32.00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CO</a:t>
            </a:r>
            <a:r>
              <a:rPr lang="en-US" altLang="en-US" baseline="-25000" smtClean="0"/>
              <a:t>2</a:t>
            </a:r>
            <a:r>
              <a:rPr lang="en-US" altLang="en-US" smtClean="0"/>
              <a:t> must be “fixed” by plants to generate a pound </a:t>
            </a:r>
            <a:r>
              <a:rPr lang="en-US" altLang="en-US" smtClean="0">
                <a:solidFill>
                  <a:srgbClr val="00FFFF"/>
                </a:solidFill>
              </a:rPr>
              <a:t>(454 g) of glucose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/>
              <a:t>6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+ 6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</a:t>
            </a:r>
            <a:r>
              <a:rPr lang="en-US" altLang="en-US" sz="3600" smtClean="0">
                <a:solidFill>
                  <a:srgbClr val="00FFFF"/>
                </a:solidFill>
              </a:rPr>
              <a:t>C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6</a:t>
            </a:r>
            <a:r>
              <a:rPr lang="en-US" altLang="en-US" sz="3600" smtClean="0">
                <a:solidFill>
                  <a:srgbClr val="00FFFF"/>
                </a:solidFill>
              </a:rPr>
              <a:t>H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12</a:t>
            </a:r>
            <a:r>
              <a:rPr lang="en-US" altLang="en-US" sz="3600" smtClean="0">
                <a:solidFill>
                  <a:srgbClr val="00FFFF"/>
                </a:solidFill>
              </a:rPr>
              <a:t>O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6</a:t>
            </a:r>
            <a:r>
              <a:rPr lang="en-US" altLang="en-US" sz="3600" smtClean="0"/>
              <a:t>  + 6 O</a:t>
            </a:r>
            <a:r>
              <a:rPr lang="en-US" altLang="en-US" sz="3600" baseline="-25000" smtClean="0"/>
              <a:t>2</a:t>
            </a:r>
          </a:p>
        </p:txBody>
      </p:sp>
      <p:sp>
        <p:nvSpPr>
          <p:cNvPr id="1635332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2069" name="Text Box 5"/>
          <p:cNvSpPr txBox="1">
            <a:spLocks noChangeArrowheads="1"/>
          </p:cNvSpPr>
          <p:nvPr/>
        </p:nvSpPr>
        <p:spPr bwMode="auto">
          <a:xfrm>
            <a:off x="762000" y="4191000"/>
            <a:ext cx="5105400" cy="138271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Substance A for the calculation is the one with the mass supplied.  It’s a product this time.</a:t>
            </a:r>
            <a:endParaRPr lang="en-US" altLang="en-US"/>
          </a:p>
        </p:txBody>
      </p:sp>
      <p:sp>
        <p:nvSpPr>
          <p:cNvPr id="1635334" name="Line 6"/>
          <p:cNvSpPr>
            <a:spLocks noChangeShapeType="1"/>
          </p:cNvSpPr>
          <p:nvPr/>
        </p:nvSpPr>
        <p:spPr bwMode="auto">
          <a:xfrm flipV="1">
            <a:off x="4495800" y="2133600"/>
            <a:ext cx="762000" cy="2057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609600" y="3443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44.01 g</a:t>
            </a:r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2590800" y="3443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18.02 g</a:t>
            </a:r>
          </a:p>
        </p:txBody>
      </p:sp>
      <p:sp>
        <p:nvSpPr>
          <p:cNvPr id="472073" name="Text Box 9"/>
          <p:cNvSpPr txBox="1">
            <a:spLocks noChangeArrowheads="1"/>
          </p:cNvSpPr>
          <p:nvPr/>
        </p:nvSpPr>
        <p:spPr bwMode="auto">
          <a:xfrm>
            <a:off x="48006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180.16 g</a:t>
            </a:r>
          </a:p>
        </p:txBody>
      </p:sp>
      <p:sp>
        <p:nvSpPr>
          <p:cNvPr id="472074" name="Text Box 10"/>
          <p:cNvSpPr txBox="1">
            <a:spLocks noChangeArrowheads="1"/>
          </p:cNvSpPr>
          <p:nvPr/>
        </p:nvSpPr>
        <p:spPr bwMode="auto">
          <a:xfrm>
            <a:off x="67818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32.00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</a:t>
            </a:r>
            <a:r>
              <a:rPr lang="en-US" altLang="en-US" smtClean="0">
                <a:solidFill>
                  <a:srgbClr val="FF66FF"/>
                </a:solidFill>
              </a:rPr>
              <a:t>CO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/>
              <a:t> must be “fixed” by plants to generate a pound </a:t>
            </a:r>
            <a:r>
              <a:rPr lang="en-US" altLang="en-US" smtClean="0">
                <a:solidFill>
                  <a:srgbClr val="00FFFF"/>
                </a:solidFill>
              </a:rPr>
              <a:t>(454 g) of glucose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rgbClr val="FF66FF"/>
                </a:solidFill>
              </a:rPr>
              <a:t>6 CO</a:t>
            </a:r>
            <a:r>
              <a:rPr lang="en-US" altLang="en-US" sz="3600" baseline="-25000" smtClean="0">
                <a:solidFill>
                  <a:srgbClr val="FF66FF"/>
                </a:solidFill>
              </a:rPr>
              <a:t>2</a:t>
            </a:r>
            <a:r>
              <a:rPr lang="en-US" altLang="en-US" sz="3600" smtClean="0"/>
              <a:t>  + 6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</a:t>
            </a:r>
            <a:r>
              <a:rPr lang="en-US" altLang="en-US" sz="3600" smtClean="0">
                <a:solidFill>
                  <a:srgbClr val="00FFFF"/>
                </a:solidFill>
              </a:rPr>
              <a:t>C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6</a:t>
            </a:r>
            <a:r>
              <a:rPr lang="en-US" altLang="en-US" sz="3600" smtClean="0">
                <a:solidFill>
                  <a:srgbClr val="00FFFF"/>
                </a:solidFill>
              </a:rPr>
              <a:t>H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12</a:t>
            </a:r>
            <a:r>
              <a:rPr lang="en-US" altLang="en-US" sz="3600" smtClean="0">
                <a:solidFill>
                  <a:srgbClr val="00FFFF"/>
                </a:solidFill>
              </a:rPr>
              <a:t>O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6</a:t>
            </a:r>
            <a:r>
              <a:rPr lang="en-US" altLang="en-US" sz="3600" smtClean="0"/>
              <a:t>  + 6 O</a:t>
            </a:r>
            <a:r>
              <a:rPr lang="en-US" altLang="en-US" sz="3600" baseline="-25000" smtClean="0"/>
              <a:t>2</a:t>
            </a:r>
          </a:p>
        </p:txBody>
      </p:sp>
      <p:sp>
        <p:nvSpPr>
          <p:cNvPr id="1636356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6357" name="Line 5"/>
          <p:cNvSpPr>
            <a:spLocks noChangeShapeType="1"/>
          </p:cNvSpPr>
          <p:nvPr/>
        </p:nvSpPr>
        <p:spPr bwMode="auto">
          <a:xfrm flipH="1" flipV="1">
            <a:off x="3810000" y="1600200"/>
            <a:ext cx="3657600" cy="30480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6477000" y="4648200"/>
            <a:ext cx="2057400" cy="955675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66FF"/>
                </a:solidFill>
              </a:rPr>
              <a:t>Substance B is a reactant</a:t>
            </a:r>
            <a:endParaRPr lang="en-US" altLang="en-US">
              <a:solidFill>
                <a:srgbClr val="FF66FF"/>
              </a:solidFill>
            </a:endParaRPr>
          </a:p>
        </p:txBody>
      </p:sp>
      <p:sp>
        <p:nvSpPr>
          <p:cNvPr id="474119" name="Text Box 7"/>
          <p:cNvSpPr txBox="1">
            <a:spLocks noChangeArrowheads="1"/>
          </p:cNvSpPr>
          <p:nvPr/>
        </p:nvSpPr>
        <p:spPr bwMode="auto">
          <a:xfrm>
            <a:off x="762000" y="4191000"/>
            <a:ext cx="5105400" cy="138271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Substance A for the calculation is the one with the mass supplied.  It’s a product this time.</a:t>
            </a:r>
            <a:endParaRPr lang="en-US" altLang="en-US"/>
          </a:p>
        </p:txBody>
      </p:sp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609600" y="3443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66FF"/>
                </a:solidFill>
              </a:rPr>
              <a:t>44.01 g</a:t>
            </a:r>
            <a:endParaRPr lang="en-US" altLang="en-US" sz="2800">
              <a:solidFill>
                <a:srgbClr val="66FF33"/>
              </a:solidFill>
            </a:endParaRPr>
          </a:p>
        </p:txBody>
      </p:sp>
      <p:sp>
        <p:nvSpPr>
          <p:cNvPr id="474121" name="Text Box 9"/>
          <p:cNvSpPr txBox="1">
            <a:spLocks noChangeArrowheads="1"/>
          </p:cNvSpPr>
          <p:nvPr/>
        </p:nvSpPr>
        <p:spPr bwMode="auto">
          <a:xfrm>
            <a:off x="2590800" y="3443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18.02 g</a:t>
            </a:r>
          </a:p>
        </p:txBody>
      </p:sp>
      <p:sp>
        <p:nvSpPr>
          <p:cNvPr id="474122" name="Text Box 10"/>
          <p:cNvSpPr txBox="1">
            <a:spLocks noChangeArrowheads="1"/>
          </p:cNvSpPr>
          <p:nvPr/>
        </p:nvSpPr>
        <p:spPr bwMode="auto">
          <a:xfrm>
            <a:off x="48006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180.16 g</a:t>
            </a:r>
          </a:p>
        </p:txBody>
      </p:sp>
      <p:sp>
        <p:nvSpPr>
          <p:cNvPr id="474123" name="Text Box 11"/>
          <p:cNvSpPr txBox="1">
            <a:spLocks noChangeArrowheads="1"/>
          </p:cNvSpPr>
          <p:nvPr/>
        </p:nvSpPr>
        <p:spPr bwMode="auto">
          <a:xfrm>
            <a:off x="67818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32.00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76163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A</a:t>
            </a: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B</a:t>
            </a:r>
          </a:p>
        </p:txBody>
      </p:sp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914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A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B</a:t>
            </a:r>
          </a:p>
        </p:txBody>
      </p:sp>
      <p:sp>
        <p:nvSpPr>
          <p:cNvPr id="1637383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7384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7385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7386" name="Text Box 10"/>
          <p:cNvSpPr txBox="1">
            <a:spLocks noChangeArrowheads="1"/>
          </p:cNvSpPr>
          <p:nvPr/>
        </p:nvSpPr>
        <p:spPr bwMode="auto">
          <a:xfrm>
            <a:off x="1143000" y="2514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Formula wt of A</a:t>
            </a:r>
          </a:p>
        </p:txBody>
      </p:sp>
      <p:sp>
        <p:nvSpPr>
          <p:cNvPr id="1637387" name="Text Box 11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Coefficients from balanced equation</a:t>
            </a:r>
          </a:p>
        </p:txBody>
      </p:sp>
      <p:sp>
        <p:nvSpPr>
          <p:cNvPr id="1637388" name="Text Box 12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Formula wt of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</a:t>
            </a:r>
            <a:r>
              <a:rPr lang="en-US" altLang="en-US" smtClean="0">
                <a:solidFill>
                  <a:srgbClr val="FF66FF"/>
                </a:solidFill>
              </a:rPr>
              <a:t>CO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/>
              <a:t> must be “fixed” by plants to generate a pound </a:t>
            </a:r>
            <a:r>
              <a:rPr lang="en-US" altLang="en-US" smtClean="0">
                <a:solidFill>
                  <a:srgbClr val="00FFFF"/>
                </a:solidFill>
              </a:rPr>
              <a:t>(454 g) of glucose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/>
              <a:t>6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+ 6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+ 6 O</a:t>
            </a:r>
            <a:r>
              <a:rPr lang="en-US" altLang="en-US" sz="3600" baseline="-25000" smtClean="0"/>
              <a:t>2</a:t>
            </a:r>
          </a:p>
        </p:txBody>
      </p:sp>
      <p:sp>
        <p:nvSpPr>
          <p:cNvPr id="1638404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8213" name="Text Box 5"/>
          <p:cNvSpPr txBox="1">
            <a:spLocks noChangeArrowheads="1"/>
          </p:cNvSpPr>
          <p:nvPr/>
        </p:nvSpPr>
        <p:spPr bwMode="auto">
          <a:xfrm>
            <a:off x="609600" y="3443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44.01 g</a:t>
            </a:r>
          </a:p>
        </p:txBody>
      </p:sp>
      <p:sp>
        <p:nvSpPr>
          <p:cNvPr id="478214" name="Text Box 6"/>
          <p:cNvSpPr txBox="1">
            <a:spLocks noChangeArrowheads="1"/>
          </p:cNvSpPr>
          <p:nvPr/>
        </p:nvSpPr>
        <p:spPr bwMode="auto">
          <a:xfrm>
            <a:off x="2590800" y="3443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18.02 g</a:t>
            </a:r>
          </a:p>
        </p:txBody>
      </p:sp>
      <p:sp>
        <p:nvSpPr>
          <p:cNvPr id="478215" name="Text Box 7"/>
          <p:cNvSpPr txBox="1">
            <a:spLocks noChangeArrowheads="1"/>
          </p:cNvSpPr>
          <p:nvPr/>
        </p:nvSpPr>
        <p:spPr bwMode="auto">
          <a:xfrm>
            <a:off x="48006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180.16 g</a:t>
            </a:r>
          </a:p>
        </p:txBody>
      </p:sp>
      <p:sp>
        <p:nvSpPr>
          <p:cNvPr id="478216" name="Text Box 8"/>
          <p:cNvSpPr txBox="1">
            <a:spLocks noChangeArrowheads="1"/>
          </p:cNvSpPr>
          <p:nvPr/>
        </p:nvSpPr>
        <p:spPr bwMode="auto">
          <a:xfrm>
            <a:off x="67818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32.00 g</a:t>
            </a:r>
          </a:p>
        </p:txBody>
      </p:sp>
      <p:sp>
        <p:nvSpPr>
          <p:cNvPr id="478217" name="Text Box 9"/>
          <p:cNvSpPr txBox="1">
            <a:spLocks noChangeArrowheads="1"/>
          </p:cNvSpPr>
          <p:nvPr/>
        </p:nvSpPr>
        <p:spPr bwMode="auto">
          <a:xfrm>
            <a:off x="4038600" y="2276475"/>
            <a:ext cx="1828800" cy="46672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00"/>
                </a:solidFill>
              </a:rPr>
              <a:t>grams of A</a:t>
            </a:r>
          </a:p>
        </p:txBody>
      </p:sp>
      <p:sp>
        <p:nvSpPr>
          <p:cNvPr id="1638410" name="Line 10"/>
          <p:cNvSpPr>
            <a:spLocks noChangeShapeType="1"/>
          </p:cNvSpPr>
          <p:nvPr/>
        </p:nvSpPr>
        <p:spPr bwMode="auto">
          <a:xfrm flipV="1">
            <a:off x="4876800" y="2019300"/>
            <a:ext cx="0" cy="266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</a:t>
            </a:r>
            <a:r>
              <a:rPr lang="en-US" altLang="en-US" smtClean="0">
                <a:solidFill>
                  <a:srgbClr val="FF66FF"/>
                </a:solidFill>
              </a:rPr>
              <a:t>CO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/>
              <a:t> must be “fixed” by plants to generate a pound </a:t>
            </a:r>
            <a:r>
              <a:rPr lang="en-US" altLang="en-US" smtClean="0">
                <a:solidFill>
                  <a:srgbClr val="00FFFF"/>
                </a:solidFill>
              </a:rPr>
              <a:t>(454 g) of glucose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/>
              <a:t>6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+ 6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+ 6 O</a:t>
            </a:r>
            <a:r>
              <a:rPr lang="en-US" altLang="en-US" sz="3600" baseline="-25000" smtClean="0"/>
              <a:t>2</a:t>
            </a:r>
          </a:p>
        </p:txBody>
      </p:sp>
      <p:sp>
        <p:nvSpPr>
          <p:cNvPr id="1638404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0261" name="Text Box 5"/>
          <p:cNvSpPr txBox="1">
            <a:spLocks noChangeArrowheads="1"/>
          </p:cNvSpPr>
          <p:nvPr/>
        </p:nvSpPr>
        <p:spPr bwMode="auto">
          <a:xfrm>
            <a:off x="609600" y="3443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44.01 g</a:t>
            </a:r>
          </a:p>
        </p:txBody>
      </p:sp>
      <p:sp>
        <p:nvSpPr>
          <p:cNvPr id="480262" name="Text Box 6"/>
          <p:cNvSpPr txBox="1">
            <a:spLocks noChangeArrowheads="1"/>
          </p:cNvSpPr>
          <p:nvPr/>
        </p:nvSpPr>
        <p:spPr bwMode="auto">
          <a:xfrm>
            <a:off x="2590800" y="3443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18.02 g</a:t>
            </a:r>
          </a:p>
        </p:txBody>
      </p:sp>
      <p:sp>
        <p:nvSpPr>
          <p:cNvPr id="480263" name="Text Box 7"/>
          <p:cNvSpPr txBox="1">
            <a:spLocks noChangeArrowheads="1"/>
          </p:cNvSpPr>
          <p:nvPr/>
        </p:nvSpPr>
        <p:spPr bwMode="auto">
          <a:xfrm>
            <a:off x="48006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180.16 g</a:t>
            </a:r>
          </a:p>
        </p:txBody>
      </p:sp>
      <p:sp>
        <p:nvSpPr>
          <p:cNvPr id="480264" name="Text Box 8"/>
          <p:cNvSpPr txBox="1">
            <a:spLocks noChangeArrowheads="1"/>
          </p:cNvSpPr>
          <p:nvPr/>
        </p:nvSpPr>
        <p:spPr bwMode="auto">
          <a:xfrm>
            <a:off x="67818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32.00 g</a:t>
            </a:r>
          </a:p>
        </p:txBody>
      </p:sp>
      <p:sp>
        <p:nvSpPr>
          <p:cNvPr id="480265" name="Text Box 9"/>
          <p:cNvSpPr txBox="1">
            <a:spLocks noChangeArrowheads="1"/>
          </p:cNvSpPr>
          <p:nvPr/>
        </p:nvSpPr>
        <p:spPr bwMode="auto">
          <a:xfrm>
            <a:off x="4800600" y="4419600"/>
            <a:ext cx="1828800" cy="4667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f.w. of A</a:t>
            </a:r>
          </a:p>
        </p:txBody>
      </p:sp>
      <p:sp>
        <p:nvSpPr>
          <p:cNvPr id="1638410" name="Line 10"/>
          <p:cNvSpPr>
            <a:spLocks noChangeShapeType="1"/>
          </p:cNvSpPr>
          <p:nvPr/>
        </p:nvSpPr>
        <p:spPr bwMode="auto">
          <a:xfrm flipV="1">
            <a:off x="5715000" y="3886200"/>
            <a:ext cx="0" cy="5334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0267" name="Text Box 9"/>
          <p:cNvSpPr txBox="1">
            <a:spLocks noChangeArrowheads="1"/>
          </p:cNvSpPr>
          <p:nvPr/>
        </p:nvSpPr>
        <p:spPr bwMode="auto">
          <a:xfrm>
            <a:off x="4038600" y="2276475"/>
            <a:ext cx="1828800" cy="46672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00"/>
                </a:solidFill>
              </a:rPr>
              <a:t>grams of A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4876800" y="2019300"/>
            <a:ext cx="0" cy="266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</a:t>
            </a:r>
            <a:r>
              <a:rPr lang="en-US" altLang="en-US" smtClean="0">
                <a:solidFill>
                  <a:srgbClr val="FF66FF"/>
                </a:solidFill>
              </a:rPr>
              <a:t>CO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/>
              <a:t> must be “fixed” by plants to generate a pound </a:t>
            </a:r>
            <a:r>
              <a:rPr lang="en-US" altLang="en-US" smtClean="0">
                <a:solidFill>
                  <a:srgbClr val="00FFFF"/>
                </a:solidFill>
              </a:rPr>
              <a:t>(454 g) of glucose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/>
              <a:t>6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+ 6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+ 6 O</a:t>
            </a:r>
            <a:r>
              <a:rPr lang="en-US" altLang="en-US" sz="3600" baseline="-25000" smtClean="0"/>
              <a:t>2</a:t>
            </a:r>
          </a:p>
        </p:txBody>
      </p:sp>
      <p:sp>
        <p:nvSpPr>
          <p:cNvPr id="1639428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609600" y="3443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44.01 g</a:t>
            </a:r>
          </a:p>
        </p:txBody>
      </p:sp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2590800" y="3443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18.02 g</a:t>
            </a:r>
          </a:p>
        </p:txBody>
      </p: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48006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180.16 g</a:t>
            </a:r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67818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32.00 g</a:t>
            </a:r>
          </a:p>
        </p:txBody>
      </p:sp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4800600" y="4419600"/>
            <a:ext cx="1828800" cy="4667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f.w. of A</a:t>
            </a:r>
          </a:p>
        </p:txBody>
      </p:sp>
      <p:sp>
        <p:nvSpPr>
          <p:cNvPr id="1639434" name="Line 10"/>
          <p:cNvSpPr>
            <a:spLocks noChangeShapeType="1"/>
          </p:cNvSpPr>
          <p:nvPr/>
        </p:nvSpPr>
        <p:spPr bwMode="auto">
          <a:xfrm flipV="1">
            <a:off x="5715000" y="3886200"/>
            <a:ext cx="0" cy="5334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2315" name="Text Box 11"/>
          <p:cNvSpPr txBox="1">
            <a:spLocks noChangeArrowheads="1"/>
          </p:cNvSpPr>
          <p:nvPr/>
        </p:nvSpPr>
        <p:spPr bwMode="auto">
          <a:xfrm>
            <a:off x="685800" y="4419600"/>
            <a:ext cx="18288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f.w. of B</a:t>
            </a:r>
          </a:p>
        </p:txBody>
      </p:sp>
      <p:sp>
        <p:nvSpPr>
          <p:cNvPr id="1639436" name="Line 12"/>
          <p:cNvSpPr>
            <a:spLocks noChangeShapeType="1"/>
          </p:cNvSpPr>
          <p:nvPr/>
        </p:nvSpPr>
        <p:spPr bwMode="auto">
          <a:xfrm flipV="1">
            <a:off x="1600200" y="3886200"/>
            <a:ext cx="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2317" name="Text Box 9"/>
          <p:cNvSpPr txBox="1">
            <a:spLocks noChangeArrowheads="1"/>
          </p:cNvSpPr>
          <p:nvPr/>
        </p:nvSpPr>
        <p:spPr bwMode="auto">
          <a:xfrm>
            <a:off x="4038600" y="2276475"/>
            <a:ext cx="1828800" cy="46672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00"/>
                </a:solidFill>
              </a:rPr>
              <a:t>grams of A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4876800" y="2019300"/>
            <a:ext cx="0" cy="266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</a:t>
            </a:r>
            <a:r>
              <a:rPr lang="en-US" altLang="en-US" smtClean="0">
                <a:solidFill>
                  <a:srgbClr val="FF66FF"/>
                </a:solidFill>
              </a:rPr>
              <a:t>CO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/>
              <a:t> must be “fixed” by plants to generate a pound </a:t>
            </a:r>
            <a:r>
              <a:rPr lang="en-US" altLang="en-US" smtClean="0">
                <a:solidFill>
                  <a:srgbClr val="00FFFF"/>
                </a:solidFill>
              </a:rPr>
              <a:t>(454 g) of glucose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/>
              <a:t>6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+ 6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+ 6 O</a:t>
            </a:r>
            <a:r>
              <a:rPr lang="en-US" altLang="en-US" sz="3600" baseline="-25000" smtClean="0"/>
              <a:t>2</a:t>
            </a:r>
          </a:p>
        </p:txBody>
      </p:sp>
      <p:sp>
        <p:nvSpPr>
          <p:cNvPr id="1640452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609600" y="3443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44.01 g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2590800" y="3443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18.02 g</a:t>
            </a:r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48006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180.16 g</a:t>
            </a:r>
          </a:p>
        </p:txBody>
      </p:sp>
      <p:sp>
        <p:nvSpPr>
          <p:cNvPr id="484360" name="Text Box 8"/>
          <p:cNvSpPr txBox="1">
            <a:spLocks noChangeArrowheads="1"/>
          </p:cNvSpPr>
          <p:nvPr/>
        </p:nvSpPr>
        <p:spPr bwMode="auto">
          <a:xfrm>
            <a:off x="67818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32.00 g</a:t>
            </a:r>
          </a:p>
        </p:txBody>
      </p:sp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4800600" y="4419600"/>
            <a:ext cx="1828800" cy="4667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f.w. of A</a:t>
            </a:r>
          </a:p>
        </p:txBody>
      </p:sp>
      <p:sp>
        <p:nvSpPr>
          <p:cNvPr id="1640458" name="Line 10"/>
          <p:cNvSpPr>
            <a:spLocks noChangeShapeType="1"/>
          </p:cNvSpPr>
          <p:nvPr/>
        </p:nvSpPr>
        <p:spPr bwMode="auto">
          <a:xfrm flipV="1">
            <a:off x="5715000" y="3886200"/>
            <a:ext cx="0" cy="5334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4363" name="Text Box 11"/>
          <p:cNvSpPr txBox="1">
            <a:spLocks noChangeArrowheads="1"/>
          </p:cNvSpPr>
          <p:nvPr/>
        </p:nvSpPr>
        <p:spPr bwMode="auto">
          <a:xfrm>
            <a:off x="685800" y="4419600"/>
            <a:ext cx="18288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f.w. of B</a:t>
            </a:r>
          </a:p>
        </p:txBody>
      </p:sp>
      <p:sp>
        <p:nvSpPr>
          <p:cNvPr id="1640460" name="Line 12"/>
          <p:cNvSpPr>
            <a:spLocks noChangeShapeType="1"/>
          </p:cNvSpPr>
          <p:nvPr/>
        </p:nvSpPr>
        <p:spPr bwMode="auto">
          <a:xfrm flipV="1">
            <a:off x="1600200" y="3886200"/>
            <a:ext cx="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4365" name="Text Box 13"/>
          <p:cNvSpPr txBox="1">
            <a:spLocks noChangeArrowheads="1"/>
          </p:cNvSpPr>
          <p:nvPr/>
        </p:nvSpPr>
        <p:spPr bwMode="auto">
          <a:xfrm>
            <a:off x="3581400" y="5324475"/>
            <a:ext cx="1828800" cy="466725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66FF"/>
                </a:solidFill>
              </a:rPr>
              <a:t>coef of A</a:t>
            </a:r>
          </a:p>
        </p:txBody>
      </p:sp>
      <p:sp>
        <p:nvSpPr>
          <p:cNvPr id="1640462" name="Line 14"/>
          <p:cNvSpPr>
            <a:spLocks noChangeShapeType="1"/>
          </p:cNvSpPr>
          <p:nvPr/>
        </p:nvSpPr>
        <p:spPr bwMode="auto">
          <a:xfrm flipV="1">
            <a:off x="4495800" y="3276600"/>
            <a:ext cx="381000" cy="2047875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0463" name="Text Box 15"/>
          <p:cNvSpPr txBox="1">
            <a:spLocks noChangeArrowheads="1"/>
          </p:cNvSpPr>
          <p:nvPr/>
        </p:nvSpPr>
        <p:spPr bwMode="auto">
          <a:xfrm>
            <a:off x="4495800" y="27432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84368" name="Text Box 9"/>
          <p:cNvSpPr txBox="1">
            <a:spLocks noChangeArrowheads="1"/>
          </p:cNvSpPr>
          <p:nvPr/>
        </p:nvSpPr>
        <p:spPr bwMode="auto">
          <a:xfrm>
            <a:off x="4038600" y="2276475"/>
            <a:ext cx="1828800" cy="46672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00"/>
                </a:solidFill>
              </a:rPr>
              <a:t>grams of A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V="1">
            <a:off x="4876800" y="2019300"/>
            <a:ext cx="0" cy="266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Table Sugar (Sucrose)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smtClean="0"/>
              <a:t>The formula for table sugar is C</a:t>
            </a:r>
            <a:r>
              <a:rPr lang="en-US" baseline="-25000" smtClean="0"/>
              <a:t>12</a:t>
            </a:r>
            <a:r>
              <a:rPr lang="en-US" smtClean="0"/>
              <a:t>H</a:t>
            </a:r>
            <a:r>
              <a:rPr lang="en-US" baseline="-25000" smtClean="0"/>
              <a:t>22</a:t>
            </a:r>
            <a:r>
              <a:rPr lang="en-US" smtClean="0"/>
              <a:t>O</a:t>
            </a:r>
            <a:r>
              <a:rPr lang="en-US" baseline="-25000" smtClean="0"/>
              <a:t>11</a:t>
            </a:r>
            <a:endParaRPr lang="en-US" smtClean="0"/>
          </a:p>
          <a:p>
            <a:pPr>
              <a:buFontTx/>
              <a:buChar char=" "/>
            </a:pPr>
            <a:endParaRPr lang="en-US" smtClean="0"/>
          </a:p>
          <a:p>
            <a:pPr>
              <a:buFontTx/>
              <a:buChar char=" "/>
            </a:pPr>
            <a:r>
              <a:rPr lang="en-US" smtClean="0"/>
              <a:t>C:	12 x 12.011	=    144.132</a:t>
            </a:r>
          </a:p>
          <a:p>
            <a:pPr>
              <a:buFontTx/>
              <a:buChar char=" "/>
            </a:pPr>
            <a:r>
              <a:rPr lang="en-US" smtClean="0"/>
              <a:t>H:	22 x 1.00794	=      22.175</a:t>
            </a:r>
          </a:p>
          <a:p>
            <a:pPr>
              <a:buFontTx/>
              <a:buChar char=" "/>
            </a:pPr>
            <a:r>
              <a:rPr lang="en-US" smtClean="0"/>
              <a:t>O:	11 x 15.9994	=    175.993</a:t>
            </a:r>
          </a:p>
          <a:p>
            <a:pPr>
              <a:buFontTx/>
              <a:buChar char=" "/>
            </a:pPr>
            <a:r>
              <a:rPr lang="en-US" smtClean="0"/>
              <a:t>___________________________</a:t>
            </a:r>
          </a:p>
          <a:p>
            <a:pPr>
              <a:buFontTx/>
              <a:buChar char=" "/>
            </a:pPr>
            <a:r>
              <a:rPr lang="en-US" smtClean="0"/>
              <a:t>Formula weight	      342.300 g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3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3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3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3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3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3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3" grpId="0" build="p" autoUpdateAnimBg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How much </a:t>
            </a:r>
            <a:r>
              <a:rPr lang="en-US" altLang="en-US" smtClean="0">
                <a:solidFill>
                  <a:srgbClr val="FF66FF"/>
                </a:solidFill>
              </a:rPr>
              <a:t>CO</a:t>
            </a:r>
            <a:r>
              <a:rPr lang="en-US" altLang="en-US" baseline="-25000" smtClean="0">
                <a:solidFill>
                  <a:srgbClr val="FF66FF"/>
                </a:solidFill>
              </a:rPr>
              <a:t>2</a:t>
            </a:r>
            <a:r>
              <a:rPr lang="en-US" altLang="en-US" smtClean="0"/>
              <a:t> must be “fixed” by plants to generate a pound </a:t>
            </a:r>
            <a:r>
              <a:rPr lang="en-US" altLang="en-US" smtClean="0">
                <a:solidFill>
                  <a:srgbClr val="00FFFF"/>
                </a:solidFill>
              </a:rPr>
              <a:t>(454 g) of glucose</a:t>
            </a:r>
            <a:r>
              <a:rPr lang="en-US" altLang="en-US" smtClean="0"/>
              <a:t>?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z="3600" smtClean="0">
                <a:solidFill>
                  <a:schemeClr val="accent1"/>
                </a:solidFill>
              </a:rPr>
              <a:t>6</a:t>
            </a:r>
            <a:r>
              <a:rPr lang="en-US" altLang="en-US" sz="3600" smtClean="0"/>
              <a:t>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+ 6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         C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12</a:t>
            </a:r>
            <a:r>
              <a:rPr lang="en-US" altLang="en-US" sz="3600" smtClean="0"/>
              <a:t>O</a:t>
            </a:r>
            <a:r>
              <a:rPr lang="en-US" altLang="en-US" sz="3600" baseline="-25000" smtClean="0"/>
              <a:t>6</a:t>
            </a:r>
            <a:r>
              <a:rPr lang="en-US" altLang="en-US" sz="3600" smtClean="0"/>
              <a:t>  + 6 O</a:t>
            </a:r>
            <a:r>
              <a:rPr lang="en-US" altLang="en-US" sz="3600" baseline="-25000" smtClean="0"/>
              <a:t>2</a:t>
            </a:r>
          </a:p>
        </p:txBody>
      </p:sp>
      <p:sp>
        <p:nvSpPr>
          <p:cNvPr id="1641476" name="AutoShape 4"/>
          <p:cNvSpPr>
            <a:spLocks noChangeArrowheads="1"/>
          </p:cNvSpPr>
          <p:nvPr/>
        </p:nvSpPr>
        <p:spPr bwMode="auto">
          <a:xfrm>
            <a:off x="4191000" y="2895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609600" y="3443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44.01 g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2590800" y="34432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18.02 g</a:t>
            </a: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48006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FFFF"/>
                </a:solidFill>
              </a:rPr>
              <a:t>180.16 g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6781800" y="34432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32.00 g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4800600" y="4419600"/>
            <a:ext cx="1828800" cy="4667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FF"/>
                </a:solidFill>
              </a:rPr>
              <a:t>f.w. of A</a:t>
            </a:r>
          </a:p>
        </p:txBody>
      </p:sp>
      <p:sp>
        <p:nvSpPr>
          <p:cNvPr id="1641482" name="Line 10"/>
          <p:cNvSpPr>
            <a:spLocks noChangeShapeType="1"/>
          </p:cNvSpPr>
          <p:nvPr/>
        </p:nvSpPr>
        <p:spPr bwMode="auto">
          <a:xfrm flipV="1">
            <a:off x="5715000" y="3886200"/>
            <a:ext cx="0" cy="5334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6411" name="Text Box 11"/>
          <p:cNvSpPr txBox="1">
            <a:spLocks noChangeArrowheads="1"/>
          </p:cNvSpPr>
          <p:nvPr/>
        </p:nvSpPr>
        <p:spPr bwMode="auto">
          <a:xfrm>
            <a:off x="685800" y="4419600"/>
            <a:ext cx="18288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f.w. of B</a:t>
            </a:r>
          </a:p>
        </p:txBody>
      </p:sp>
      <p:sp>
        <p:nvSpPr>
          <p:cNvPr id="1641484" name="Line 12"/>
          <p:cNvSpPr>
            <a:spLocks noChangeShapeType="1"/>
          </p:cNvSpPr>
          <p:nvPr/>
        </p:nvSpPr>
        <p:spPr bwMode="auto">
          <a:xfrm flipV="1">
            <a:off x="1600200" y="3886200"/>
            <a:ext cx="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6413" name="Text Box 13"/>
          <p:cNvSpPr txBox="1">
            <a:spLocks noChangeArrowheads="1"/>
          </p:cNvSpPr>
          <p:nvPr/>
        </p:nvSpPr>
        <p:spPr bwMode="auto">
          <a:xfrm>
            <a:off x="3581400" y="5324475"/>
            <a:ext cx="1828800" cy="466725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66FF"/>
                </a:solidFill>
              </a:rPr>
              <a:t>coef of A</a:t>
            </a:r>
          </a:p>
        </p:txBody>
      </p:sp>
      <p:sp>
        <p:nvSpPr>
          <p:cNvPr id="1641486" name="Line 14"/>
          <p:cNvSpPr>
            <a:spLocks noChangeShapeType="1"/>
          </p:cNvSpPr>
          <p:nvPr/>
        </p:nvSpPr>
        <p:spPr bwMode="auto">
          <a:xfrm flipV="1">
            <a:off x="4495800" y="3276600"/>
            <a:ext cx="381000" cy="2047875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1487" name="Text Box 15"/>
          <p:cNvSpPr txBox="1">
            <a:spLocks noChangeArrowheads="1"/>
          </p:cNvSpPr>
          <p:nvPr/>
        </p:nvSpPr>
        <p:spPr bwMode="auto">
          <a:xfrm>
            <a:off x="4495800" y="27432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486416" name="Text Box 16"/>
          <p:cNvSpPr txBox="1">
            <a:spLocks noChangeArrowheads="1"/>
          </p:cNvSpPr>
          <p:nvPr/>
        </p:nvSpPr>
        <p:spPr bwMode="auto">
          <a:xfrm>
            <a:off x="1066800" y="5781675"/>
            <a:ext cx="1828800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coef of B</a:t>
            </a:r>
          </a:p>
        </p:txBody>
      </p:sp>
      <p:sp>
        <p:nvSpPr>
          <p:cNvPr id="1641489" name="Line 17"/>
          <p:cNvSpPr>
            <a:spLocks noChangeShapeType="1"/>
          </p:cNvSpPr>
          <p:nvPr/>
        </p:nvSpPr>
        <p:spPr bwMode="auto">
          <a:xfrm flipH="1" flipV="1">
            <a:off x="1295400" y="3276600"/>
            <a:ext cx="0" cy="2514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6418" name="Text Box 9"/>
          <p:cNvSpPr txBox="1">
            <a:spLocks noChangeArrowheads="1"/>
          </p:cNvSpPr>
          <p:nvPr/>
        </p:nvSpPr>
        <p:spPr bwMode="auto">
          <a:xfrm>
            <a:off x="4038600" y="2276475"/>
            <a:ext cx="1828800" cy="46672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FF00"/>
                </a:solidFill>
              </a:rPr>
              <a:t>grams of A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4876800" y="2019300"/>
            <a:ext cx="0" cy="266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454 g of C</a:t>
            </a:r>
            <a:r>
              <a:rPr lang="en-US" altLang="en-US" sz="3600" baseline="-25000"/>
              <a:t>6</a:t>
            </a:r>
            <a:r>
              <a:rPr lang="en-US" altLang="en-US" sz="3600"/>
              <a:t>H</a:t>
            </a:r>
            <a:r>
              <a:rPr lang="en-US" altLang="en-US" sz="3600" baseline="-25000"/>
              <a:t>12</a:t>
            </a:r>
            <a:r>
              <a:rPr lang="en-US" altLang="en-US" sz="3600"/>
              <a:t>O</a:t>
            </a:r>
            <a:r>
              <a:rPr lang="en-US" altLang="en-US" sz="3600" baseline="-25000"/>
              <a:t>6</a:t>
            </a:r>
            <a:endParaRPr lang="en-US" altLang="en-US" sz="3600"/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CO</a:t>
            </a:r>
            <a:r>
              <a:rPr lang="en-US" altLang="en-US" sz="3600" baseline="-25000"/>
              <a:t>2</a:t>
            </a:r>
            <a:endParaRPr lang="en-US" altLang="en-US" sz="3600"/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381000" y="373380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C</a:t>
            </a:r>
            <a:r>
              <a:rPr lang="en-US" altLang="en-US" sz="3600" baseline="-25000"/>
              <a:t>6</a:t>
            </a:r>
            <a:r>
              <a:rPr lang="en-US" altLang="en-US" sz="3600"/>
              <a:t>H</a:t>
            </a:r>
            <a:r>
              <a:rPr lang="en-US" altLang="en-US" sz="3600" baseline="-25000"/>
              <a:t>12</a:t>
            </a:r>
            <a:r>
              <a:rPr lang="en-US" altLang="en-US" sz="3600"/>
              <a:t>O</a:t>
            </a:r>
            <a:r>
              <a:rPr lang="en-US" altLang="en-US" sz="3600" baseline="-25000"/>
              <a:t>6</a:t>
            </a:r>
            <a:endParaRPr lang="en-US" altLang="en-US" sz="3600"/>
          </a:p>
        </p:txBody>
      </p:sp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CO</a:t>
            </a:r>
            <a:r>
              <a:rPr lang="en-US" altLang="en-US" sz="3600" baseline="-25000"/>
              <a:t>2</a:t>
            </a:r>
            <a:endParaRPr lang="en-US" altLang="en-US" sz="3600"/>
          </a:p>
        </p:txBody>
      </p:sp>
      <p:sp>
        <p:nvSpPr>
          <p:cNvPr id="1642503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2504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2505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2506" name="Text Box 10"/>
          <p:cNvSpPr txBox="1">
            <a:spLocks noChangeArrowheads="1"/>
          </p:cNvSpPr>
          <p:nvPr/>
        </p:nvSpPr>
        <p:spPr bwMode="auto">
          <a:xfrm>
            <a:off x="1143000" y="2514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180.16 g/mol</a:t>
            </a:r>
          </a:p>
        </p:txBody>
      </p:sp>
      <p:sp>
        <p:nvSpPr>
          <p:cNvPr id="1642507" name="Text Box 11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mol C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requires 6 mol CO</a:t>
            </a:r>
            <a:r>
              <a:rPr lang="en-US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42508" name="Text Box 12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44.01 g/mol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454 g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43524" name="Line 4"/>
          <p:cNvSpPr>
            <a:spLocks noChangeShapeType="1"/>
          </p:cNvSpPr>
          <p:nvPr/>
        </p:nvSpPr>
        <p:spPr bwMode="auto">
          <a:xfrm>
            <a:off x="39624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2672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180.16 g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4267200" y="16764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43527" name="Line 7"/>
          <p:cNvSpPr>
            <a:spLocks noChangeShapeType="1"/>
          </p:cNvSpPr>
          <p:nvPr/>
        </p:nvSpPr>
        <p:spPr bwMode="auto">
          <a:xfrm>
            <a:off x="1371600" y="2057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3528" name="Line 8"/>
          <p:cNvSpPr>
            <a:spLocks noChangeShapeType="1"/>
          </p:cNvSpPr>
          <p:nvPr/>
        </p:nvSpPr>
        <p:spPr bwMode="auto">
          <a:xfrm>
            <a:off x="5486400" y="2438400"/>
            <a:ext cx="13716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4572000" y="3048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2.52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490506" name="TextBox 9"/>
          <p:cNvSpPr txBox="1">
            <a:spLocks noChangeArrowheads="1"/>
          </p:cNvSpPr>
          <p:nvPr/>
        </p:nvSpPr>
        <p:spPr bwMode="auto">
          <a:xfrm>
            <a:off x="1600200" y="4719638"/>
            <a:ext cx="58674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>
                <a:solidFill>
                  <a:srgbClr val="00FFFF"/>
                </a:solidFill>
              </a:rPr>
              <a:t>Divide grams of A by the f.w. of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92547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454 g of C</a:t>
            </a:r>
            <a:r>
              <a:rPr lang="en-US" altLang="en-US" sz="3600" baseline="-25000"/>
              <a:t>6</a:t>
            </a:r>
            <a:r>
              <a:rPr lang="en-US" altLang="en-US" sz="3600"/>
              <a:t>H</a:t>
            </a:r>
            <a:r>
              <a:rPr lang="en-US" altLang="en-US" sz="3600" baseline="-25000"/>
              <a:t>12</a:t>
            </a:r>
            <a:r>
              <a:rPr lang="en-US" altLang="en-US" sz="3600"/>
              <a:t>O</a:t>
            </a:r>
            <a:r>
              <a:rPr lang="en-US" altLang="en-US" sz="3600" baseline="-25000"/>
              <a:t>6</a:t>
            </a:r>
            <a:endParaRPr lang="en-US" altLang="en-US" sz="3600"/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CO</a:t>
            </a:r>
            <a:r>
              <a:rPr lang="en-US" altLang="en-US" sz="3600" baseline="-25000"/>
              <a:t>2</a:t>
            </a:r>
            <a:endParaRPr lang="en-US" altLang="en-US" sz="3600"/>
          </a:p>
        </p:txBody>
      </p:sp>
      <p:sp>
        <p:nvSpPr>
          <p:cNvPr id="492549" name="Text Box 5"/>
          <p:cNvSpPr txBox="1">
            <a:spLocks noChangeArrowheads="1"/>
          </p:cNvSpPr>
          <p:nvPr/>
        </p:nvSpPr>
        <p:spPr bwMode="auto">
          <a:xfrm>
            <a:off x="152400" y="3733800"/>
            <a:ext cx="411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2.52 mol C</a:t>
            </a:r>
            <a:r>
              <a:rPr lang="en-US" altLang="en-US" sz="3600" baseline="-25000"/>
              <a:t>6</a:t>
            </a:r>
            <a:r>
              <a:rPr lang="en-US" altLang="en-US" sz="3600"/>
              <a:t>H</a:t>
            </a:r>
            <a:r>
              <a:rPr lang="en-US" altLang="en-US" sz="3600" baseline="-25000"/>
              <a:t>12</a:t>
            </a:r>
            <a:r>
              <a:rPr lang="en-US" altLang="en-US" sz="3600"/>
              <a:t>O</a:t>
            </a:r>
            <a:r>
              <a:rPr lang="en-US" altLang="en-US" sz="3600" baseline="-25000"/>
              <a:t>6</a:t>
            </a:r>
            <a:endParaRPr lang="en-US" altLang="en-US" sz="3600"/>
          </a:p>
        </p:txBody>
      </p:sp>
      <p:sp>
        <p:nvSpPr>
          <p:cNvPr id="492550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Moles of CO</a:t>
            </a:r>
            <a:r>
              <a:rPr lang="en-US" altLang="en-US" sz="3600" baseline="-25000"/>
              <a:t>2</a:t>
            </a:r>
            <a:endParaRPr lang="en-US" altLang="en-US" sz="3600"/>
          </a:p>
        </p:txBody>
      </p:sp>
      <p:sp>
        <p:nvSpPr>
          <p:cNvPr id="1644551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4552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4553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4554" name="Text Box 10"/>
          <p:cNvSpPr txBox="1">
            <a:spLocks noChangeArrowheads="1"/>
          </p:cNvSpPr>
          <p:nvPr/>
        </p:nvSpPr>
        <p:spPr bwMode="auto">
          <a:xfrm>
            <a:off x="1143000" y="2514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180.16 g/mol</a:t>
            </a:r>
          </a:p>
        </p:txBody>
      </p:sp>
      <p:sp>
        <p:nvSpPr>
          <p:cNvPr id="1644555" name="Text Box 11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mol C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requires 6 mol CO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44556" name="Text Box 12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44.01 g/mol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2.52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x</a:t>
            </a:r>
          </a:p>
        </p:txBody>
      </p:sp>
      <p:sp>
        <p:nvSpPr>
          <p:cNvPr id="1645572" name="Line 4"/>
          <p:cNvSpPr>
            <a:spLocks noChangeShapeType="1"/>
          </p:cNvSpPr>
          <p:nvPr/>
        </p:nvSpPr>
        <p:spPr bwMode="auto">
          <a:xfrm>
            <a:off x="44196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40386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6 mol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47244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45575" name="Line 7"/>
          <p:cNvSpPr>
            <a:spLocks noChangeShapeType="1"/>
          </p:cNvSpPr>
          <p:nvPr/>
        </p:nvSpPr>
        <p:spPr bwMode="auto">
          <a:xfrm>
            <a:off x="1600200" y="20574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5576" name="Line 8"/>
          <p:cNvSpPr>
            <a:spLocks noChangeShapeType="1"/>
          </p:cNvSpPr>
          <p:nvPr/>
        </p:nvSpPr>
        <p:spPr bwMode="auto">
          <a:xfrm>
            <a:off x="5257800" y="2438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4038600" y="3276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15.1 mol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02" name="TextBox 1"/>
          <p:cNvSpPr txBox="1">
            <a:spLocks noChangeArrowheads="1"/>
          </p:cNvSpPr>
          <p:nvPr/>
        </p:nvSpPr>
        <p:spPr bwMode="auto">
          <a:xfrm>
            <a:off x="1600200" y="4800600"/>
            <a:ext cx="640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>
                <a:solidFill>
                  <a:srgbClr val="00FFFF"/>
                </a:solidFill>
              </a:rPr>
              <a:t>Multiply by coef of B/coef of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454 g of C</a:t>
            </a:r>
            <a:r>
              <a:rPr lang="en-US" altLang="en-US" sz="3600" baseline="-25000"/>
              <a:t>6</a:t>
            </a:r>
            <a:r>
              <a:rPr lang="en-US" altLang="en-US" sz="3600"/>
              <a:t>H</a:t>
            </a:r>
            <a:r>
              <a:rPr lang="en-US" altLang="en-US" sz="3600" baseline="-25000"/>
              <a:t>12</a:t>
            </a:r>
            <a:r>
              <a:rPr lang="en-US" altLang="en-US" sz="3600"/>
              <a:t>O</a:t>
            </a:r>
            <a:r>
              <a:rPr lang="en-US" altLang="en-US" sz="3600" baseline="-25000"/>
              <a:t>6</a:t>
            </a:r>
            <a:endParaRPr lang="en-US" altLang="en-US" sz="3600"/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Grams of CO</a:t>
            </a:r>
            <a:r>
              <a:rPr lang="en-US" altLang="en-US" sz="3600" baseline="-25000"/>
              <a:t>2</a:t>
            </a:r>
            <a:endParaRPr lang="en-US" altLang="en-US" sz="3600"/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152400" y="3733800"/>
            <a:ext cx="411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2.52 mol C</a:t>
            </a:r>
            <a:r>
              <a:rPr lang="en-US" altLang="en-US" sz="3600" baseline="-25000"/>
              <a:t>6</a:t>
            </a:r>
            <a:r>
              <a:rPr lang="en-US" altLang="en-US" sz="3600"/>
              <a:t>H</a:t>
            </a:r>
            <a:r>
              <a:rPr lang="en-US" altLang="en-US" sz="3600" baseline="-25000"/>
              <a:t>12</a:t>
            </a:r>
            <a:r>
              <a:rPr lang="en-US" altLang="en-US" sz="3600"/>
              <a:t>O</a:t>
            </a:r>
            <a:r>
              <a:rPr lang="en-US" altLang="en-US" sz="3600" baseline="-25000"/>
              <a:t>6</a:t>
            </a:r>
            <a:endParaRPr lang="en-US" altLang="en-US" sz="3600"/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15.1 mol CO</a:t>
            </a:r>
            <a:r>
              <a:rPr lang="en-US" altLang="en-US" sz="3600" baseline="-25000"/>
              <a:t>2</a:t>
            </a:r>
            <a:endParaRPr lang="en-US" altLang="en-US" sz="3600"/>
          </a:p>
        </p:txBody>
      </p:sp>
      <p:sp>
        <p:nvSpPr>
          <p:cNvPr id="1646599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6600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6601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6602" name="Text Box 10"/>
          <p:cNvSpPr txBox="1">
            <a:spLocks noChangeArrowheads="1"/>
          </p:cNvSpPr>
          <p:nvPr/>
        </p:nvSpPr>
        <p:spPr bwMode="auto">
          <a:xfrm>
            <a:off x="1143000" y="2514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180.16 g/mol</a:t>
            </a:r>
          </a:p>
        </p:txBody>
      </p:sp>
      <p:sp>
        <p:nvSpPr>
          <p:cNvPr id="1646603" name="Text Box 11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mol C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requires 6 mol CO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46604" name="Text Box 12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44.01 g/mol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15.1 mol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47620" name="Line 4"/>
          <p:cNvSpPr>
            <a:spLocks noChangeShapeType="1"/>
          </p:cNvSpPr>
          <p:nvPr/>
        </p:nvSpPr>
        <p:spPr bwMode="auto">
          <a:xfrm>
            <a:off x="4419600" y="2209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4038600" y="1676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44.01 g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8694" name="Text Box 6"/>
          <p:cNvSpPr txBox="1">
            <a:spLocks noChangeArrowheads="1"/>
          </p:cNvSpPr>
          <p:nvPr/>
        </p:nvSpPr>
        <p:spPr bwMode="auto">
          <a:xfrm>
            <a:off x="4724400" y="2286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47623" name="Line 7"/>
          <p:cNvSpPr>
            <a:spLocks noChangeShapeType="1"/>
          </p:cNvSpPr>
          <p:nvPr/>
        </p:nvSpPr>
        <p:spPr bwMode="auto">
          <a:xfrm>
            <a:off x="1371600" y="2057400"/>
            <a:ext cx="1600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7624" name="Line 8"/>
          <p:cNvSpPr>
            <a:spLocks noChangeShapeType="1"/>
          </p:cNvSpPr>
          <p:nvPr/>
        </p:nvSpPr>
        <p:spPr bwMode="auto">
          <a:xfrm>
            <a:off x="5105400" y="2438400"/>
            <a:ext cx="1524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8697" name="Text Box 9"/>
          <p:cNvSpPr txBox="1">
            <a:spLocks noChangeArrowheads="1"/>
          </p:cNvSpPr>
          <p:nvPr/>
        </p:nvSpPr>
        <p:spPr bwMode="auto">
          <a:xfrm>
            <a:off x="4038600" y="3276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665 g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8698" name="TextBox 9"/>
          <p:cNvSpPr txBox="1">
            <a:spLocks noChangeArrowheads="1"/>
          </p:cNvSpPr>
          <p:nvPr/>
        </p:nvSpPr>
        <p:spPr bwMode="auto">
          <a:xfrm>
            <a:off x="1600200" y="4719638"/>
            <a:ext cx="58674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>
                <a:solidFill>
                  <a:srgbClr val="00FFFF"/>
                </a:solidFill>
              </a:rPr>
              <a:t>Multiply by the f.w. of 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Photosynthesis</a:t>
            </a:r>
          </a:p>
        </p:txBody>
      </p:sp>
      <p:sp>
        <p:nvSpPr>
          <p:cNvPr id="500739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454 g of C</a:t>
            </a:r>
            <a:r>
              <a:rPr lang="en-US" altLang="en-US" sz="3600" baseline="-25000"/>
              <a:t>6</a:t>
            </a:r>
            <a:r>
              <a:rPr lang="en-US" altLang="en-US" sz="3600"/>
              <a:t>H</a:t>
            </a:r>
            <a:r>
              <a:rPr lang="en-US" altLang="en-US" sz="3600" baseline="-25000"/>
              <a:t>12</a:t>
            </a:r>
            <a:r>
              <a:rPr lang="en-US" altLang="en-US" sz="3600"/>
              <a:t>O</a:t>
            </a:r>
            <a:r>
              <a:rPr lang="en-US" altLang="en-US" sz="3600" baseline="-25000"/>
              <a:t>6</a:t>
            </a:r>
            <a:endParaRPr lang="en-US" altLang="en-US" sz="3600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665 g of CO</a:t>
            </a:r>
            <a:r>
              <a:rPr lang="en-US" altLang="en-US" sz="3600" baseline="-25000"/>
              <a:t>2</a:t>
            </a:r>
            <a:endParaRPr lang="en-US" altLang="en-US" sz="3600"/>
          </a:p>
        </p:txBody>
      </p:sp>
      <p:sp>
        <p:nvSpPr>
          <p:cNvPr id="500741" name="Text Box 5"/>
          <p:cNvSpPr txBox="1">
            <a:spLocks noChangeArrowheads="1"/>
          </p:cNvSpPr>
          <p:nvPr/>
        </p:nvSpPr>
        <p:spPr bwMode="auto">
          <a:xfrm>
            <a:off x="152400" y="3733800"/>
            <a:ext cx="411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2.52 mol C</a:t>
            </a:r>
            <a:r>
              <a:rPr lang="en-US" altLang="en-US" sz="3600" baseline="-25000"/>
              <a:t>6</a:t>
            </a:r>
            <a:r>
              <a:rPr lang="en-US" altLang="en-US" sz="3600"/>
              <a:t>H</a:t>
            </a:r>
            <a:r>
              <a:rPr lang="en-US" altLang="en-US" sz="3600" baseline="-25000"/>
              <a:t>12</a:t>
            </a:r>
            <a:r>
              <a:rPr lang="en-US" altLang="en-US" sz="3600"/>
              <a:t>O</a:t>
            </a:r>
            <a:r>
              <a:rPr lang="en-US" altLang="en-US" sz="3600" baseline="-25000"/>
              <a:t>6</a:t>
            </a:r>
            <a:endParaRPr lang="en-US" altLang="en-US" sz="3600"/>
          </a:p>
        </p:txBody>
      </p:sp>
      <p:sp>
        <p:nvSpPr>
          <p:cNvPr id="500742" name="Text Box 6"/>
          <p:cNvSpPr txBox="1">
            <a:spLocks noChangeArrowheads="1"/>
          </p:cNvSpPr>
          <p:nvPr/>
        </p:nvSpPr>
        <p:spPr bwMode="auto">
          <a:xfrm>
            <a:off x="5105400" y="3733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15.1 mol CO</a:t>
            </a:r>
            <a:r>
              <a:rPr lang="en-US" altLang="en-US" sz="3600" baseline="-25000"/>
              <a:t>2</a:t>
            </a:r>
            <a:endParaRPr lang="en-US" altLang="en-US" sz="3600"/>
          </a:p>
        </p:txBody>
      </p:sp>
      <p:sp>
        <p:nvSpPr>
          <p:cNvPr id="1648647" name="AutoShape 7"/>
          <p:cNvSpPr>
            <a:spLocks noChangeArrowheads="1"/>
          </p:cNvSpPr>
          <p:nvPr/>
        </p:nvSpPr>
        <p:spPr bwMode="auto">
          <a:xfrm>
            <a:off x="2209800" y="2362200"/>
            <a:ext cx="838200" cy="1066800"/>
          </a:xfrm>
          <a:prstGeom prst="downArrow">
            <a:avLst>
              <a:gd name="adj1" fmla="val 50000"/>
              <a:gd name="adj2" fmla="val 3181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8648" name="AutoShape 8"/>
          <p:cNvSpPr>
            <a:spLocks noChangeArrowheads="1"/>
          </p:cNvSpPr>
          <p:nvPr/>
        </p:nvSpPr>
        <p:spPr bwMode="auto">
          <a:xfrm>
            <a:off x="4114800" y="37338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8649" name="AutoShape 9"/>
          <p:cNvSpPr>
            <a:spLocks noChangeArrowheads="1"/>
          </p:cNvSpPr>
          <p:nvPr/>
        </p:nvSpPr>
        <p:spPr bwMode="auto">
          <a:xfrm>
            <a:off x="6096000" y="2362200"/>
            <a:ext cx="838200" cy="990600"/>
          </a:xfrm>
          <a:prstGeom prst="upArrow">
            <a:avLst>
              <a:gd name="adj1" fmla="val 50000"/>
              <a:gd name="adj2" fmla="val 2954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8650" name="Text Box 10"/>
          <p:cNvSpPr txBox="1">
            <a:spLocks noChangeArrowheads="1"/>
          </p:cNvSpPr>
          <p:nvPr/>
        </p:nvSpPr>
        <p:spPr bwMode="auto">
          <a:xfrm>
            <a:off x="1143000" y="25146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 180.16 g/mol</a:t>
            </a:r>
          </a:p>
        </p:txBody>
      </p:sp>
      <p:sp>
        <p:nvSpPr>
          <p:cNvPr id="1648651" name="Text Box 11"/>
          <p:cNvSpPr txBox="1">
            <a:spLocks noChangeArrowheads="1"/>
          </p:cNvSpPr>
          <p:nvPr/>
        </p:nvSpPr>
        <p:spPr bwMode="auto">
          <a:xfrm>
            <a:off x="2286000" y="4495800"/>
            <a:ext cx="495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mol C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requires 6 mol CO</a:t>
            </a:r>
            <a:r>
              <a:rPr 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48652" name="Text Box 12"/>
          <p:cNvSpPr txBox="1">
            <a:spLocks noChangeArrowheads="1"/>
          </p:cNvSpPr>
          <p:nvPr/>
        </p:nvSpPr>
        <p:spPr bwMode="auto">
          <a:xfrm>
            <a:off x="5105400" y="2667000"/>
            <a:ext cx="2895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44.01 g/mol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454 g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49667" name="Line 3"/>
          <p:cNvSpPr>
            <a:spLocks noChangeShapeType="1"/>
          </p:cNvSpPr>
          <p:nvPr/>
        </p:nvSpPr>
        <p:spPr bwMode="auto">
          <a:xfrm>
            <a:off x="3581400" y="1295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3886200" y="1371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180.16 g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3886200" y="762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49670" name="Line 6"/>
          <p:cNvSpPr>
            <a:spLocks noChangeShapeType="1"/>
          </p:cNvSpPr>
          <p:nvPr/>
        </p:nvSpPr>
        <p:spPr bwMode="auto">
          <a:xfrm>
            <a:off x="1371600" y="1219200"/>
            <a:ext cx="10668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9671" name="Line 7"/>
          <p:cNvSpPr>
            <a:spLocks noChangeShapeType="1"/>
          </p:cNvSpPr>
          <p:nvPr/>
        </p:nvSpPr>
        <p:spPr bwMode="auto">
          <a:xfrm>
            <a:off x="5181600" y="1600200"/>
            <a:ext cx="9906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9672" name="Text Box 8"/>
          <p:cNvSpPr txBox="1">
            <a:spLocks noChangeArrowheads="1"/>
          </p:cNvSpPr>
          <p:nvPr/>
        </p:nvSpPr>
        <p:spPr bwMode="auto">
          <a:xfrm>
            <a:off x="7391400" y="9144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454 g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50691" name="Line 3"/>
          <p:cNvSpPr>
            <a:spLocks noChangeShapeType="1"/>
          </p:cNvSpPr>
          <p:nvPr/>
        </p:nvSpPr>
        <p:spPr bwMode="auto">
          <a:xfrm>
            <a:off x="3581400" y="1295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3886200" y="1371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180.16 g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</a:p>
        </p:txBody>
      </p:sp>
      <p:sp>
        <p:nvSpPr>
          <p:cNvPr id="504837" name="Text Box 5"/>
          <p:cNvSpPr txBox="1">
            <a:spLocks noChangeArrowheads="1"/>
          </p:cNvSpPr>
          <p:nvPr/>
        </p:nvSpPr>
        <p:spPr bwMode="auto">
          <a:xfrm>
            <a:off x="3886200" y="762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50694" name="Line 6"/>
          <p:cNvSpPr>
            <a:spLocks noChangeShapeType="1"/>
          </p:cNvSpPr>
          <p:nvPr/>
        </p:nvSpPr>
        <p:spPr bwMode="auto">
          <a:xfrm>
            <a:off x="1371600" y="1219200"/>
            <a:ext cx="10668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0695" name="Line 7"/>
          <p:cNvSpPr>
            <a:spLocks noChangeShapeType="1"/>
          </p:cNvSpPr>
          <p:nvPr/>
        </p:nvSpPr>
        <p:spPr bwMode="auto">
          <a:xfrm>
            <a:off x="5181600" y="1600200"/>
            <a:ext cx="9906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0696" name="Line 8"/>
          <p:cNvSpPr>
            <a:spLocks noChangeShapeType="1"/>
          </p:cNvSpPr>
          <p:nvPr/>
        </p:nvSpPr>
        <p:spPr bwMode="auto">
          <a:xfrm>
            <a:off x="2362200" y="27432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>
            <a:off x="1981200" y="22098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6 mol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4842" name="Text Box 10"/>
          <p:cNvSpPr txBox="1">
            <a:spLocks noChangeArrowheads="1"/>
          </p:cNvSpPr>
          <p:nvPr/>
        </p:nvSpPr>
        <p:spPr bwMode="auto">
          <a:xfrm>
            <a:off x="2667000" y="2819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endParaRPr lang="en-US" altLang="en-US" sz="2800">
              <a:solidFill>
                <a:schemeClr val="folHlink"/>
              </a:solidFill>
            </a:endParaRPr>
          </a:p>
        </p:txBody>
      </p:sp>
      <p:sp>
        <p:nvSpPr>
          <p:cNvPr id="1650699" name="Line 11"/>
          <p:cNvSpPr>
            <a:spLocks noChangeShapeType="1"/>
          </p:cNvSpPr>
          <p:nvPr/>
        </p:nvSpPr>
        <p:spPr bwMode="auto">
          <a:xfrm>
            <a:off x="3048000" y="29718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>
            <a:off x="1143000" y="2438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50701" name="Line 13"/>
          <p:cNvSpPr>
            <a:spLocks noChangeShapeType="1"/>
          </p:cNvSpPr>
          <p:nvPr/>
        </p:nvSpPr>
        <p:spPr bwMode="auto">
          <a:xfrm>
            <a:off x="4572000" y="9144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0702" name="Text Box 14"/>
          <p:cNvSpPr txBox="1">
            <a:spLocks noChangeArrowheads="1"/>
          </p:cNvSpPr>
          <p:nvPr/>
        </p:nvSpPr>
        <p:spPr bwMode="auto">
          <a:xfrm>
            <a:off x="7391400" y="9144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50703" name="Text Box 15"/>
          <p:cNvSpPr txBox="1">
            <a:spLocks noChangeArrowheads="1"/>
          </p:cNvSpPr>
          <p:nvPr/>
        </p:nvSpPr>
        <p:spPr bwMode="auto">
          <a:xfrm>
            <a:off x="7391400" y="2286000"/>
            <a:ext cx="990600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Mass Relationships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r>
              <a:rPr lang="en-US" altLang="en-US" dirty="0" smtClean="0"/>
              <a:t>Although chemicals are dispensed by weight in chemical reactions actually they are mole-based</a:t>
            </a:r>
          </a:p>
          <a:p>
            <a:r>
              <a:rPr lang="en-US" altLang="en-US" dirty="0" smtClean="0"/>
              <a:t>Therefore….</a:t>
            </a:r>
          </a:p>
          <a:p>
            <a:pPr>
              <a:buFontTx/>
              <a:buChar char=" "/>
            </a:pPr>
            <a:r>
              <a:rPr lang="en-US" altLang="en-US" dirty="0" smtClean="0"/>
              <a:t>      it’s necessary to quickly convert between grams and moles</a:t>
            </a:r>
          </a:p>
          <a:p>
            <a:r>
              <a:rPr lang="en-US" altLang="en-US" dirty="0" smtClean="0"/>
              <a:t>These kinds of problems are known as </a:t>
            </a:r>
            <a:r>
              <a:rPr lang="en-US" altLang="en-US" dirty="0" smtClean="0">
                <a:solidFill>
                  <a:schemeClr val="tx2"/>
                </a:solidFill>
              </a:rPr>
              <a:t>stoichiometry </a:t>
            </a:r>
            <a:r>
              <a:rPr lang="en-US" altLang="en-US" dirty="0" smtClean="0"/>
              <a:t>- from the Greek  “</a:t>
            </a:r>
            <a:r>
              <a:rPr lang="en-US" altLang="en-US" dirty="0" err="1" smtClean="0"/>
              <a:t>stoicheion</a:t>
            </a:r>
            <a:r>
              <a:rPr lang="en-US" altLang="en-US" dirty="0" smtClean="0"/>
              <a:t>” (element) + “-</a:t>
            </a:r>
            <a:r>
              <a:rPr lang="en-US" altLang="en-US" dirty="0" err="1" smtClean="0"/>
              <a:t>metry</a:t>
            </a:r>
            <a:r>
              <a:rPr lang="en-US" altLang="en-US" dirty="0" smtClean="0"/>
              <a:t>” (measuring)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 flipH="1" flipV="1">
            <a:off x="6172200" y="4953000"/>
            <a:ext cx="3810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Table Sugar (Sucrose)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5788" y="1066800"/>
            <a:ext cx="7772400" cy="4114800"/>
          </a:xfrm>
        </p:spPr>
        <p:txBody>
          <a:bodyPr/>
          <a:lstStyle/>
          <a:p>
            <a:r>
              <a:rPr lang="en-US" smtClean="0"/>
              <a:t>The formula for table sugar is C</a:t>
            </a:r>
            <a:r>
              <a:rPr lang="en-US" baseline="-25000" smtClean="0"/>
              <a:t>12</a:t>
            </a:r>
            <a:r>
              <a:rPr lang="en-US" smtClean="0"/>
              <a:t>H</a:t>
            </a:r>
            <a:r>
              <a:rPr lang="en-US" baseline="-25000" smtClean="0"/>
              <a:t>22</a:t>
            </a:r>
            <a:r>
              <a:rPr lang="en-US" smtClean="0"/>
              <a:t>O</a:t>
            </a:r>
            <a:r>
              <a:rPr lang="en-US" baseline="-25000" smtClean="0"/>
              <a:t>11</a:t>
            </a:r>
            <a:endParaRPr lang="en-US" smtClean="0"/>
          </a:p>
          <a:p>
            <a:pPr>
              <a:buFontTx/>
              <a:buChar char=" "/>
            </a:pPr>
            <a:endParaRPr lang="en-US" smtClean="0"/>
          </a:p>
          <a:p>
            <a:pPr>
              <a:buFontTx/>
              <a:buChar char=" "/>
            </a:pPr>
            <a:r>
              <a:rPr lang="en-US" smtClean="0"/>
              <a:t>C:	12 x 12.011	=    144.132</a:t>
            </a:r>
          </a:p>
          <a:p>
            <a:pPr>
              <a:buFontTx/>
              <a:buChar char=" "/>
            </a:pPr>
            <a:r>
              <a:rPr lang="en-US" smtClean="0"/>
              <a:t>H:	22 x 1.00794	=      22.175</a:t>
            </a:r>
          </a:p>
          <a:p>
            <a:pPr>
              <a:buFontTx/>
              <a:buChar char=" "/>
            </a:pPr>
            <a:r>
              <a:rPr lang="en-US" smtClean="0"/>
              <a:t>O:	11 x 15.9994	=    175.993</a:t>
            </a:r>
          </a:p>
          <a:p>
            <a:pPr>
              <a:buFontTx/>
              <a:buChar char=" "/>
            </a:pPr>
            <a:r>
              <a:rPr lang="en-US" smtClean="0"/>
              <a:t>___________________________</a:t>
            </a:r>
          </a:p>
          <a:p>
            <a:pPr>
              <a:buFontTx/>
              <a:buChar char=" "/>
            </a:pPr>
            <a:r>
              <a:rPr lang="en-US" smtClean="0"/>
              <a:t>Formula weight	      342.300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505200" y="5410200"/>
            <a:ext cx="4267200" cy="1196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E0E06"/>
                </a:solidFill>
              </a:rPr>
              <a:t>Note that final weight is truncated to the smallest number of decimal places when added!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H="1" flipV="1">
            <a:off x="3557588" y="2743200"/>
            <a:ext cx="1143000" cy="2667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454 g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51715" name="Line 3"/>
          <p:cNvSpPr>
            <a:spLocks noChangeShapeType="1"/>
          </p:cNvSpPr>
          <p:nvPr/>
        </p:nvSpPr>
        <p:spPr bwMode="auto">
          <a:xfrm>
            <a:off x="3581400" y="1295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3886200" y="1371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180.16 g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3886200" y="762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51718" name="Line 6"/>
          <p:cNvSpPr>
            <a:spLocks noChangeShapeType="1"/>
          </p:cNvSpPr>
          <p:nvPr/>
        </p:nvSpPr>
        <p:spPr bwMode="auto">
          <a:xfrm>
            <a:off x="1371600" y="1219200"/>
            <a:ext cx="10668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1719" name="Line 7"/>
          <p:cNvSpPr>
            <a:spLocks noChangeShapeType="1"/>
          </p:cNvSpPr>
          <p:nvPr/>
        </p:nvSpPr>
        <p:spPr bwMode="auto">
          <a:xfrm>
            <a:off x="5181600" y="1600200"/>
            <a:ext cx="9906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1720" name="Line 8"/>
          <p:cNvSpPr>
            <a:spLocks noChangeShapeType="1"/>
          </p:cNvSpPr>
          <p:nvPr/>
        </p:nvSpPr>
        <p:spPr bwMode="auto">
          <a:xfrm>
            <a:off x="2362200" y="27432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1981200" y="22098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6 mol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2667000" y="2819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endParaRPr lang="en-US" altLang="en-US" sz="2800">
              <a:solidFill>
                <a:schemeClr val="folHlink"/>
              </a:solidFill>
            </a:endParaRPr>
          </a:p>
        </p:txBody>
      </p:sp>
      <p:sp>
        <p:nvSpPr>
          <p:cNvPr id="1651723" name="Line 11"/>
          <p:cNvSpPr>
            <a:spLocks noChangeShapeType="1"/>
          </p:cNvSpPr>
          <p:nvPr/>
        </p:nvSpPr>
        <p:spPr bwMode="auto">
          <a:xfrm>
            <a:off x="3048000" y="29718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6892" name="Text Box 12"/>
          <p:cNvSpPr txBox="1">
            <a:spLocks noChangeArrowheads="1"/>
          </p:cNvSpPr>
          <p:nvPr/>
        </p:nvSpPr>
        <p:spPr bwMode="auto">
          <a:xfrm>
            <a:off x="1143000" y="2438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51725" name="Line 13"/>
          <p:cNvSpPr>
            <a:spLocks noChangeShapeType="1"/>
          </p:cNvSpPr>
          <p:nvPr/>
        </p:nvSpPr>
        <p:spPr bwMode="auto">
          <a:xfrm>
            <a:off x="3581400" y="4114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6894" name="Text Box 14"/>
          <p:cNvSpPr txBox="1">
            <a:spLocks noChangeArrowheads="1"/>
          </p:cNvSpPr>
          <p:nvPr/>
        </p:nvSpPr>
        <p:spPr bwMode="auto">
          <a:xfrm>
            <a:off x="3200400" y="3581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44.01 g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6895" name="Text Box 15"/>
          <p:cNvSpPr txBox="1">
            <a:spLocks noChangeArrowheads="1"/>
          </p:cNvSpPr>
          <p:nvPr/>
        </p:nvSpPr>
        <p:spPr bwMode="auto">
          <a:xfrm>
            <a:off x="3886200" y="419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51728" name="Line 16"/>
          <p:cNvSpPr>
            <a:spLocks noChangeShapeType="1"/>
          </p:cNvSpPr>
          <p:nvPr/>
        </p:nvSpPr>
        <p:spPr bwMode="auto">
          <a:xfrm>
            <a:off x="4267200" y="4343400"/>
            <a:ext cx="15240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6897" name="Text Box 17"/>
          <p:cNvSpPr txBox="1">
            <a:spLocks noChangeArrowheads="1"/>
          </p:cNvSpPr>
          <p:nvPr/>
        </p:nvSpPr>
        <p:spPr bwMode="auto">
          <a:xfrm>
            <a:off x="2514600" y="3886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51730" name="Line 18"/>
          <p:cNvSpPr>
            <a:spLocks noChangeShapeType="1"/>
          </p:cNvSpPr>
          <p:nvPr/>
        </p:nvSpPr>
        <p:spPr bwMode="auto">
          <a:xfrm>
            <a:off x="3124200" y="2362200"/>
            <a:ext cx="15240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1731" name="Line 19"/>
          <p:cNvSpPr>
            <a:spLocks noChangeShapeType="1"/>
          </p:cNvSpPr>
          <p:nvPr/>
        </p:nvSpPr>
        <p:spPr bwMode="auto">
          <a:xfrm>
            <a:off x="4572000" y="9144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1732" name="Text Box 20"/>
          <p:cNvSpPr txBox="1">
            <a:spLocks noChangeArrowheads="1"/>
          </p:cNvSpPr>
          <p:nvPr/>
        </p:nvSpPr>
        <p:spPr bwMode="auto">
          <a:xfrm>
            <a:off x="7391400" y="9144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51733" name="Text Box 21"/>
          <p:cNvSpPr txBox="1">
            <a:spLocks noChangeArrowheads="1"/>
          </p:cNvSpPr>
          <p:nvPr/>
        </p:nvSpPr>
        <p:spPr bwMode="auto">
          <a:xfrm>
            <a:off x="7391400" y="2286000"/>
            <a:ext cx="990600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51734" name="Text Box 22"/>
          <p:cNvSpPr txBox="1">
            <a:spLocks noChangeArrowheads="1"/>
          </p:cNvSpPr>
          <p:nvPr/>
        </p:nvSpPr>
        <p:spPr bwMode="auto">
          <a:xfrm>
            <a:off x="7391400" y="37338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454 g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     x</a:t>
            </a:r>
          </a:p>
        </p:txBody>
      </p:sp>
      <p:sp>
        <p:nvSpPr>
          <p:cNvPr id="1652739" name="Line 3"/>
          <p:cNvSpPr>
            <a:spLocks noChangeShapeType="1"/>
          </p:cNvSpPr>
          <p:nvPr/>
        </p:nvSpPr>
        <p:spPr bwMode="auto">
          <a:xfrm>
            <a:off x="3581400" y="1295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3886200" y="1371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180.16 g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</a:p>
        </p:txBody>
      </p:sp>
      <p:sp>
        <p:nvSpPr>
          <p:cNvPr id="508933" name="Text Box 5"/>
          <p:cNvSpPr txBox="1">
            <a:spLocks noChangeArrowheads="1"/>
          </p:cNvSpPr>
          <p:nvPr/>
        </p:nvSpPr>
        <p:spPr bwMode="auto">
          <a:xfrm>
            <a:off x="3886200" y="762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52742" name="Line 6"/>
          <p:cNvSpPr>
            <a:spLocks noChangeShapeType="1"/>
          </p:cNvSpPr>
          <p:nvPr/>
        </p:nvSpPr>
        <p:spPr bwMode="auto">
          <a:xfrm>
            <a:off x="1371600" y="1219200"/>
            <a:ext cx="10668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2743" name="Line 7"/>
          <p:cNvSpPr>
            <a:spLocks noChangeShapeType="1"/>
          </p:cNvSpPr>
          <p:nvPr/>
        </p:nvSpPr>
        <p:spPr bwMode="auto">
          <a:xfrm>
            <a:off x="5181600" y="1600200"/>
            <a:ext cx="9906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2744" name="Line 8"/>
          <p:cNvSpPr>
            <a:spLocks noChangeShapeType="1"/>
          </p:cNvSpPr>
          <p:nvPr/>
        </p:nvSpPr>
        <p:spPr bwMode="auto">
          <a:xfrm>
            <a:off x="2362200" y="27432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1981200" y="22098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6 mol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8938" name="Text Box 10"/>
          <p:cNvSpPr txBox="1">
            <a:spLocks noChangeArrowheads="1"/>
          </p:cNvSpPr>
          <p:nvPr/>
        </p:nvSpPr>
        <p:spPr bwMode="auto">
          <a:xfrm>
            <a:off x="2667000" y="2819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12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6</a:t>
            </a:r>
            <a:endParaRPr lang="en-US" altLang="en-US" sz="2800">
              <a:solidFill>
                <a:schemeClr val="folHlink"/>
              </a:solidFill>
            </a:endParaRPr>
          </a:p>
        </p:txBody>
      </p:sp>
      <p:sp>
        <p:nvSpPr>
          <p:cNvPr id="1652747" name="Line 11"/>
          <p:cNvSpPr>
            <a:spLocks noChangeShapeType="1"/>
          </p:cNvSpPr>
          <p:nvPr/>
        </p:nvSpPr>
        <p:spPr bwMode="auto">
          <a:xfrm>
            <a:off x="3048000" y="29718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940" name="Text Box 12"/>
          <p:cNvSpPr txBox="1">
            <a:spLocks noChangeArrowheads="1"/>
          </p:cNvSpPr>
          <p:nvPr/>
        </p:nvSpPr>
        <p:spPr bwMode="auto">
          <a:xfrm>
            <a:off x="1143000" y="2438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1652749" name="Line 13"/>
          <p:cNvSpPr>
            <a:spLocks noChangeShapeType="1"/>
          </p:cNvSpPr>
          <p:nvPr/>
        </p:nvSpPr>
        <p:spPr bwMode="auto">
          <a:xfrm>
            <a:off x="3581400" y="41148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942" name="Text Box 14"/>
          <p:cNvSpPr txBox="1">
            <a:spLocks noChangeArrowheads="1"/>
          </p:cNvSpPr>
          <p:nvPr/>
        </p:nvSpPr>
        <p:spPr bwMode="auto">
          <a:xfrm>
            <a:off x="3200400" y="35814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44.01 g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3886200" y="4191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652752" name="Line 16"/>
          <p:cNvSpPr>
            <a:spLocks noChangeShapeType="1"/>
          </p:cNvSpPr>
          <p:nvPr/>
        </p:nvSpPr>
        <p:spPr bwMode="auto">
          <a:xfrm>
            <a:off x="4267200" y="4343400"/>
            <a:ext cx="15240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945" name="Text Box 17"/>
          <p:cNvSpPr txBox="1">
            <a:spLocks noChangeArrowheads="1"/>
          </p:cNvSpPr>
          <p:nvPr/>
        </p:nvSpPr>
        <p:spPr bwMode="auto">
          <a:xfrm>
            <a:off x="2514600" y="3886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508946" name="Text Box 18"/>
          <p:cNvSpPr txBox="1">
            <a:spLocks noChangeArrowheads="1"/>
          </p:cNvSpPr>
          <p:nvPr/>
        </p:nvSpPr>
        <p:spPr bwMode="auto">
          <a:xfrm>
            <a:off x="3962400" y="51054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665 g CO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652755" name="Line 19"/>
          <p:cNvSpPr>
            <a:spLocks noChangeShapeType="1"/>
          </p:cNvSpPr>
          <p:nvPr/>
        </p:nvSpPr>
        <p:spPr bwMode="auto">
          <a:xfrm>
            <a:off x="3124200" y="2362200"/>
            <a:ext cx="15240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2756" name="Line 20"/>
          <p:cNvSpPr>
            <a:spLocks noChangeShapeType="1"/>
          </p:cNvSpPr>
          <p:nvPr/>
        </p:nvSpPr>
        <p:spPr bwMode="auto">
          <a:xfrm>
            <a:off x="4572000" y="914400"/>
            <a:ext cx="1524000" cy="3048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2757" name="Text Box 21"/>
          <p:cNvSpPr txBox="1">
            <a:spLocks noChangeArrowheads="1"/>
          </p:cNvSpPr>
          <p:nvPr/>
        </p:nvSpPr>
        <p:spPr bwMode="auto">
          <a:xfrm>
            <a:off x="7391400" y="9144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52758" name="Text Box 22"/>
          <p:cNvSpPr txBox="1">
            <a:spLocks noChangeArrowheads="1"/>
          </p:cNvSpPr>
          <p:nvPr/>
        </p:nvSpPr>
        <p:spPr bwMode="auto">
          <a:xfrm>
            <a:off x="7391400" y="2286000"/>
            <a:ext cx="990600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52759" name="Text Box 23"/>
          <p:cNvSpPr txBox="1">
            <a:spLocks noChangeArrowheads="1"/>
          </p:cNvSpPr>
          <p:nvPr/>
        </p:nvSpPr>
        <p:spPr bwMode="auto">
          <a:xfrm>
            <a:off x="7391400" y="3733800"/>
            <a:ext cx="990600" cy="711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Bottom Line...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Bottom Line...</a:t>
            </a:r>
          </a:p>
        </p:txBody>
      </p:sp>
      <p:sp>
        <p:nvSpPr>
          <p:cNvPr id="1654787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708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(g of A)  x  (coef of B)  x  (f.w. of B)</a:t>
            </a:r>
          </a:p>
        </p:txBody>
      </p:sp>
      <p:sp>
        <p:nvSpPr>
          <p:cNvPr id="1654788" name="Line 4"/>
          <p:cNvSpPr>
            <a:spLocks noChangeShapeType="1"/>
          </p:cNvSpPr>
          <p:nvPr/>
        </p:nvSpPr>
        <p:spPr bwMode="auto">
          <a:xfrm>
            <a:off x="990600" y="2971800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4789" name="Text Box 5"/>
          <p:cNvSpPr txBox="1">
            <a:spLocks noChangeArrowheads="1"/>
          </p:cNvSpPr>
          <p:nvPr/>
        </p:nvSpPr>
        <p:spPr bwMode="auto">
          <a:xfrm>
            <a:off x="1905000" y="2971800"/>
            <a:ext cx="502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(f.w. of A)  x  (coef of A)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The Bottom Line...</a:t>
            </a:r>
          </a:p>
        </p:txBody>
      </p:sp>
      <p:sp>
        <p:nvSpPr>
          <p:cNvPr id="1655811" name="Text Box 3"/>
          <p:cNvSpPr txBox="1">
            <a:spLocks noChangeArrowheads="1"/>
          </p:cNvSpPr>
          <p:nvPr/>
        </p:nvSpPr>
        <p:spPr bwMode="auto">
          <a:xfrm>
            <a:off x="228600" y="2209800"/>
            <a:ext cx="891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(454 g C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) x (6 mol CO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) x (44.01 g CO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655812" name="Line 4"/>
          <p:cNvSpPr>
            <a:spLocks noChangeShapeType="1"/>
          </p:cNvSpPr>
          <p:nvPr/>
        </p:nvSpPr>
        <p:spPr bwMode="auto">
          <a:xfrm>
            <a:off x="228600" y="29718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5813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6934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( 180.16 g C</a:t>
            </a:r>
            <a:r>
              <a:rPr lang="en-US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 x  (1 mol C</a:t>
            </a:r>
            <a:r>
              <a:rPr lang="en-US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File:Vanillin2.sv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990600"/>
            <a:ext cx="4343400" cy="518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60419" name="TextBox 1"/>
          <p:cNvSpPr txBox="1">
            <a:spLocks noChangeArrowheads="1"/>
          </p:cNvSpPr>
          <p:nvPr/>
        </p:nvSpPr>
        <p:spPr bwMode="auto">
          <a:xfrm>
            <a:off x="76200" y="6257925"/>
            <a:ext cx="723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http://en.wikipedia.org/wiki/File:Vanillin2.svg http://upload.wikimedia.org/wikipedia/commons/9/9c/Vanillin-3d.png</a:t>
            </a:r>
          </a:p>
        </p:txBody>
      </p:sp>
      <p:pic>
        <p:nvPicPr>
          <p:cNvPr id="60420" name="Picture 4" descr="http://upload.wikimedia.org/wikipedia/commons/9/9c/Vanillin-3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990600"/>
            <a:ext cx="480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2"/>
          <p:cNvSpPr txBox="1"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Vanillin, C</a:t>
            </a:r>
            <a:r>
              <a:rPr lang="en-US" sz="4400" baseline="-25000" dirty="0">
                <a:solidFill>
                  <a:schemeClr val="tx2"/>
                </a:solidFill>
              </a:rPr>
              <a:t>8</a:t>
            </a:r>
            <a:r>
              <a:rPr lang="en-US" sz="4400" dirty="0">
                <a:solidFill>
                  <a:schemeClr val="tx2"/>
                </a:solidFill>
              </a:rPr>
              <a:t>H</a:t>
            </a:r>
            <a:r>
              <a:rPr lang="en-US" sz="4400" baseline="-25000" dirty="0">
                <a:solidFill>
                  <a:schemeClr val="tx2"/>
                </a:solidFill>
              </a:rPr>
              <a:t>8</a:t>
            </a:r>
            <a:r>
              <a:rPr lang="en-US" sz="4400" dirty="0">
                <a:solidFill>
                  <a:schemeClr val="tx2"/>
                </a:solidFill>
              </a:rPr>
              <a:t>O</a:t>
            </a:r>
            <a:r>
              <a:rPr lang="en-US" sz="4400" baseline="-25000" dirty="0">
                <a:solidFill>
                  <a:schemeClr val="tx2"/>
                </a:solidFill>
              </a:rPr>
              <a:t>3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File:Vanillin2.sv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66800"/>
            <a:ext cx="4419600" cy="510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62467" name="TextBox 1"/>
          <p:cNvSpPr txBox="1">
            <a:spLocks noChangeArrowheads="1"/>
          </p:cNvSpPr>
          <p:nvPr/>
        </p:nvSpPr>
        <p:spPr bwMode="auto">
          <a:xfrm>
            <a:off x="76200" y="6257925"/>
            <a:ext cx="723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http://en.wikipedia.org/wiki/File:Vanillin2.svg http://upload.wikimedia.org/wikipedia/commons/9/9c/Vanillin-3d.png</a:t>
            </a:r>
          </a:p>
        </p:txBody>
      </p:sp>
      <p:pic>
        <p:nvPicPr>
          <p:cNvPr id="62468" name="Picture 4" descr="http://upload.wikimedia.org/wikipedia/commons/9/9c/Vanillin-3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10668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2"/>
          <p:cNvSpPr txBox="1"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Vanillin, C</a:t>
            </a:r>
            <a:r>
              <a:rPr lang="en-US" sz="4400" baseline="-25000" dirty="0">
                <a:solidFill>
                  <a:schemeClr val="tx2"/>
                </a:solidFill>
              </a:rPr>
              <a:t>8</a:t>
            </a:r>
            <a:r>
              <a:rPr lang="en-US" sz="4400" dirty="0">
                <a:solidFill>
                  <a:schemeClr val="tx2"/>
                </a:solidFill>
              </a:rPr>
              <a:t>H</a:t>
            </a:r>
            <a:r>
              <a:rPr lang="en-US" sz="4400" baseline="-25000" dirty="0">
                <a:solidFill>
                  <a:schemeClr val="tx2"/>
                </a:solidFill>
              </a:rPr>
              <a:t>8</a:t>
            </a:r>
            <a:r>
              <a:rPr lang="en-US" sz="4400" dirty="0">
                <a:solidFill>
                  <a:schemeClr val="tx2"/>
                </a:solidFill>
              </a:rPr>
              <a:t>O</a:t>
            </a:r>
            <a:r>
              <a:rPr lang="en-US" sz="4400" baseline="-25000" dirty="0">
                <a:solidFill>
                  <a:schemeClr val="tx2"/>
                </a:solidFill>
              </a:rPr>
              <a:t>3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295400" y="2133600"/>
            <a:ext cx="2895600" cy="579438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Is it polar?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File:Vanillin2.sv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066800"/>
            <a:ext cx="4343400" cy="457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64516" name="Picture 4" descr="http://upload.wikimedia.org/wikipedia/commons/9/9c/Vanillin-3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1085850"/>
            <a:ext cx="48006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Rectangle 2"/>
          <p:cNvSpPr txBox="1"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Vanillin, C</a:t>
            </a:r>
            <a:r>
              <a:rPr lang="en-US" sz="4400" baseline="-25000" dirty="0">
                <a:solidFill>
                  <a:schemeClr val="tx2"/>
                </a:solidFill>
              </a:rPr>
              <a:t>8</a:t>
            </a:r>
            <a:r>
              <a:rPr lang="en-US" sz="4400" dirty="0">
                <a:solidFill>
                  <a:schemeClr val="tx2"/>
                </a:solidFill>
              </a:rPr>
              <a:t>H</a:t>
            </a:r>
            <a:r>
              <a:rPr lang="en-US" sz="4400" baseline="-25000" dirty="0">
                <a:solidFill>
                  <a:schemeClr val="tx2"/>
                </a:solidFill>
              </a:rPr>
              <a:t>8</a:t>
            </a:r>
            <a:r>
              <a:rPr lang="en-US" sz="4400" dirty="0">
                <a:solidFill>
                  <a:schemeClr val="tx2"/>
                </a:solidFill>
              </a:rPr>
              <a:t>O</a:t>
            </a:r>
            <a:r>
              <a:rPr lang="en-US" sz="4400" baseline="-25000" dirty="0">
                <a:solidFill>
                  <a:schemeClr val="tx2"/>
                </a:solidFill>
              </a:rPr>
              <a:t>3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43000" y="1066800"/>
            <a:ext cx="3200400" cy="2295525"/>
          </a:xfrm>
          <a:prstGeom prst="rect">
            <a:avLst/>
          </a:prstGeom>
          <a:solidFill>
            <a:srgbClr val="777777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Is it polar?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Yep.  </a:t>
            </a:r>
            <a:r>
              <a:rPr lang="en-US" sz="3200" dirty="0">
                <a:solidFill>
                  <a:srgbClr val="00FF00"/>
                </a:solidFill>
              </a:rPr>
              <a:t>F</a:t>
            </a:r>
            <a:r>
              <a:rPr lang="en-US" sz="3200" dirty="0">
                <a:solidFill>
                  <a:srgbClr val="FF0000"/>
                </a:solidFill>
              </a:rPr>
              <a:t>O</a:t>
            </a:r>
            <a:r>
              <a:rPr lang="en-US" sz="3200" dirty="0">
                <a:solidFill>
                  <a:srgbClr val="00FFFF"/>
                </a:solidFill>
              </a:rPr>
              <a:t>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00FF00"/>
                </a:solidFill>
              </a:rPr>
              <a:t>Cl</a:t>
            </a:r>
            <a:r>
              <a:rPr lang="en-US" sz="3200" dirty="0"/>
              <a:t> atoms present and not symmetric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667000" y="1981200"/>
            <a:ext cx="4343400" cy="2895600"/>
            <a:chOff x="1680" y="1248"/>
            <a:chExt cx="2736" cy="1824"/>
          </a:xfrm>
        </p:grpSpPr>
        <p:sp>
          <p:nvSpPr>
            <p:cNvPr id="64520" name="Line 7"/>
            <p:cNvSpPr>
              <a:spLocks noChangeShapeType="1"/>
            </p:cNvSpPr>
            <p:nvPr/>
          </p:nvSpPr>
          <p:spPr bwMode="auto">
            <a:xfrm>
              <a:off x="1680" y="1440"/>
              <a:ext cx="1680" cy="163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Line 8"/>
            <p:cNvSpPr>
              <a:spLocks noChangeShapeType="1"/>
            </p:cNvSpPr>
            <p:nvPr/>
          </p:nvSpPr>
          <p:spPr bwMode="auto">
            <a:xfrm>
              <a:off x="1680" y="1440"/>
              <a:ext cx="2736" cy="105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2" name="Line 9"/>
            <p:cNvSpPr>
              <a:spLocks noChangeShapeType="1"/>
            </p:cNvSpPr>
            <p:nvPr/>
          </p:nvSpPr>
          <p:spPr bwMode="auto">
            <a:xfrm flipV="1">
              <a:off x="1680" y="1248"/>
              <a:ext cx="2592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8600" y="-152400"/>
            <a:ext cx="9144000" cy="1143000"/>
          </a:xfrm>
        </p:spPr>
        <p:txBody>
          <a:bodyPr lIns="92075" tIns="46038" rIns="92075" bIns="46038" anchor="b"/>
          <a:lstStyle/>
          <a:p>
            <a:r>
              <a:rPr lang="en-US" sz="4000" dirty="0" smtClean="0"/>
              <a:t>What is the formula weight of vanillin?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 lIns="92075" tIns="46038" rIns="92075" bIns="46038"/>
          <a:lstStyle/>
          <a:p>
            <a:r>
              <a:rPr lang="en-US" dirty="0" smtClean="0"/>
              <a:t>Its formula is C</a:t>
            </a:r>
            <a:r>
              <a:rPr lang="en-US" baseline="-25000" dirty="0" smtClean="0"/>
              <a:t>8</a:t>
            </a:r>
            <a:r>
              <a:rPr lang="en-US" dirty="0" smtClean="0"/>
              <a:t>H</a:t>
            </a:r>
            <a:r>
              <a:rPr lang="en-US" baseline="-25000" dirty="0" smtClean="0"/>
              <a:t>8</a:t>
            </a:r>
            <a:r>
              <a:rPr lang="en-US" dirty="0" smtClean="0"/>
              <a:t>O</a:t>
            </a:r>
            <a:r>
              <a:rPr lang="en-US" baseline="-25000" dirty="0" smtClean="0"/>
              <a:t>3	</a:t>
            </a:r>
            <a:endParaRPr lang="en-US" dirty="0" smtClean="0"/>
          </a:p>
          <a:p>
            <a:pPr>
              <a:buFontTx/>
              <a:buChar char=" "/>
            </a:pPr>
            <a:endParaRPr lang="en-US" dirty="0" smtClean="0"/>
          </a:p>
          <a:p>
            <a:pPr>
              <a:buFontTx/>
              <a:buChar char=" "/>
            </a:pPr>
            <a:r>
              <a:rPr lang="en-US" dirty="0" smtClean="0"/>
              <a:t>C:	8 x 12.011		=      96.088</a:t>
            </a:r>
          </a:p>
          <a:p>
            <a:pPr>
              <a:buFontTx/>
              <a:buChar char=" "/>
            </a:pPr>
            <a:r>
              <a:rPr lang="en-US" dirty="0" smtClean="0"/>
              <a:t>H:	8 x 1.00794	=        8.064</a:t>
            </a:r>
          </a:p>
          <a:p>
            <a:pPr>
              <a:buFontTx/>
              <a:buChar char=" "/>
            </a:pPr>
            <a:r>
              <a:rPr lang="en-US" dirty="0" smtClean="0"/>
              <a:t>O:	3 x 15.9994	=      47.998</a:t>
            </a:r>
          </a:p>
          <a:p>
            <a:pPr>
              <a:buFontTx/>
              <a:buChar char=" "/>
            </a:pPr>
            <a:r>
              <a:rPr lang="en-US" dirty="0" smtClean="0"/>
              <a:t>___________________________</a:t>
            </a:r>
          </a:p>
          <a:p>
            <a:pPr>
              <a:buFontTx/>
              <a:buChar char=" "/>
            </a:pPr>
            <a:r>
              <a:rPr lang="en-US" dirty="0" smtClean="0"/>
              <a:t>Formula weight	      152.150 g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PQuestion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 smtClean="0"/>
              <a:t>What’s the formula weight for ammonia, NH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?  (N = 14.0067, H = 1.0079)</a:t>
            </a:r>
          </a:p>
        </p:txBody>
      </p:sp>
      <p:sp>
        <p:nvSpPr>
          <p:cNvPr id="8089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4384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10 g (or amu)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15.0146 g (or amu)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17.0304 g (or amu)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45.0438 g (or amu)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PQuestion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 smtClean="0"/>
              <a:t>What’s the formula weight for ammonia, NH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?  (N = 14.0067, H = 1.0079)</a:t>
            </a:r>
          </a:p>
        </p:txBody>
      </p:sp>
      <p:sp>
        <p:nvSpPr>
          <p:cNvPr id="8294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4384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10 g (or amu)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15.0146 g (or amu)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17.0304 g (or amu)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45.0438 g (or amu)</a:t>
            </a: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381000" y="3581400"/>
            <a:ext cx="4038600" cy="609600"/>
          </a:xfrm>
          <a:prstGeom prst="rect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590800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The formula for NH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 is</a:t>
            </a:r>
          </a:p>
          <a:p>
            <a:pPr>
              <a:buFontTx/>
              <a:buChar char=" "/>
            </a:pPr>
            <a:endParaRPr lang="en-US" altLang="en-US" sz="2800" smtClean="0"/>
          </a:p>
          <a:p>
            <a:pPr>
              <a:buFontTx/>
              <a:buChar char=" "/>
            </a:pPr>
            <a:r>
              <a:rPr lang="en-US" altLang="en-US" sz="2800" smtClean="0"/>
              <a:t>N:		1 x 14.0067		=    14.0067</a:t>
            </a:r>
          </a:p>
          <a:p>
            <a:pPr>
              <a:buFontTx/>
              <a:buChar char=" "/>
            </a:pPr>
            <a:r>
              <a:rPr lang="en-US" altLang="en-US" sz="2800" smtClean="0"/>
              <a:t>H:		3 x 1.0079		=      3.0237</a:t>
            </a:r>
          </a:p>
          <a:p>
            <a:pPr>
              <a:buFontTx/>
              <a:buChar char=" "/>
            </a:pPr>
            <a:r>
              <a:rPr lang="en-US" altLang="en-US" sz="2800" smtClean="0"/>
              <a:t>_________________________________</a:t>
            </a:r>
          </a:p>
          <a:p>
            <a:pPr>
              <a:buFontTx/>
              <a:buChar char=" "/>
            </a:pPr>
            <a:r>
              <a:rPr lang="en-US" altLang="en-US" sz="2800" smtClean="0"/>
              <a:t>Formula weight	      	      	      17.0304 g </a:t>
            </a:r>
          </a:p>
        </p:txBody>
      </p:sp>
      <p:sp>
        <p:nvSpPr>
          <p:cNvPr id="84995" name="TPQuestion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 smtClean="0"/>
              <a:t>What’s the formula weight for ammonia, NH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?  (N = 14.0067, H = 1.0079)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3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3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34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34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34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Calcium Phosphate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The formula for calcium phosphate is Ca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(PO</a:t>
            </a:r>
            <a:r>
              <a:rPr lang="en-US" altLang="en-US" sz="2800" baseline="-25000" smtClean="0"/>
              <a:t>4</a:t>
            </a:r>
            <a:r>
              <a:rPr lang="en-US" altLang="en-US" sz="2800" smtClean="0"/>
              <a:t>)</a:t>
            </a:r>
            <a:r>
              <a:rPr lang="en-US" altLang="en-US" sz="2800" baseline="-25000" smtClean="0"/>
              <a:t>2</a:t>
            </a:r>
            <a:endParaRPr lang="en-US" altLang="en-US" sz="2800" smtClean="0"/>
          </a:p>
          <a:p>
            <a:pPr>
              <a:buFontTx/>
              <a:buChar char=" "/>
            </a:pPr>
            <a:endParaRPr lang="en-US" altLang="en-US" sz="2800" smtClean="0"/>
          </a:p>
          <a:p>
            <a:pPr>
              <a:buFontTx/>
              <a:buChar char=" "/>
            </a:pPr>
            <a:r>
              <a:rPr lang="en-US" altLang="en-US" sz="2800" smtClean="0"/>
              <a:t>Ca:		3 x 40.078		=    120.234</a:t>
            </a:r>
          </a:p>
          <a:p>
            <a:pPr>
              <a:buFontTx/>
              <a:buChar char=" "/>
            </a:pPr>
            <a:r>
              <a:rPr lang="en-US" altLang="en-US" sz="2800" smtClean="0"/>
              <a:t>P:		2 x 30.9738		=      61.948</a:t>
            </a:r>
          </a:p>
          <a:p>
            <a:pPr>
              <a:buFontTx/>
              <a:buChar char=" "/>
            </a:pPr>
            <a:r>
              <a:rPr lang="en-US" altLang="en-US" sz="2800" smtClean="0"/>
              <a:t>O:		8 x 15.9994		=    127.995</a:t>
            </a:r>
          </a:p>
          <a:p>
            <a:pPr>
              <a:buFontTx/>
              <a:buChar char=" "/>
            </a:pPr>
            <a:r>
              <a:rPr lang="en-US" altLang="en-US" sz="2800" smtClean="0"/>
              <a:t>_________________________________</a:t>
            </a:r>
          </a:p>
          <a:p>
            <a:pPr>
              <a:buFontTx/>
              <a:buChar char=" "/>
            </a:pPr>
            <a:r>
              <a:rPr lang="en-US" altLang="en-US" sz="2800" smtClean="0"/>
              <a:t>Formula weight	      	      	      310.177 g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3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3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3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Mass Relationships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Chemical Reactions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Char char=" "/>
            </a:pPr>
            <a:endParaRPr lang="en-US" sz="4400" smtClean="0"/>
          </a:p>
          <a:p>
            <a:pPr>
              <a:buFont typeface="Monotype Sorts" pitchFamily="2" charset="2"/>
              <a:buChar char=" "/>
            </a:pPr>
            <a:r>
              <a:rPr lang="en-US" sz="4400" smtClean="0"/>
              <a:t>Reactants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Mass Relationships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/>
              <a:t>We can use atomic weights and formula weights to convert grams to moles and </a:t>
            </a:r>
            <a:r>
              <a:rPr lang="en-US" altLang="en-US" i="1" smtClean="0"/>
              <a:t>vice versa</a:t>
            </a:r>
            <a:r>
              <a:rPr lang="en-US" altLang="en-US" smtClean="0"/>
              <a:t> 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How many moles of calcium phosphate are contained in a 50.0-gram sample?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Mass Relationships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/>
              <a:t>We can use atomic weights and formula weights to convert grams to moles and </a:t>
            </a:r>
            <a:r>
              <a:rPr lang="en-US" altLang="en-US" i="1" smtClean="0"/>
              <a:t>vice versa</a:t>
            </a:r>
            <a:r>
              <a:rPr lang="en-US" altLang="en-US" smtClean="0"/>
              <a:t> 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How many moles of calcium phosphate are contained in a </a:t>
            </a:r>
            <a:r>
              <a:rPr lang="en-US" altLang="en-US" smtClean="0">
                <a:solidFill>
                  <a:schemeClr val="folHlink"/>
                </a:solidFill>
              </a:rPr>
              <a:t>50.0-gram</a:t>
            </a:r>
            <a:r>
              <a:rPr lang="en-US" altLang="en-US" smtClean="0">
                <a:solidFill>
                  <a:srgbClr val="00FFFF"/>
                </a:solidFill>
              </a:rPr>
              <a:t> sample?</a:t>
            </a:r>
            <a:endParaRPr lang="en-US" altLang="en-US" smtClean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33400" y="4038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50.0 g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Mass Relationships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/>
              <a:t>We can use atomic weights and formula weights to convert grams to moles and </a:t>
            </a:r>
            <a:r>
              <a:rPr lang="en-US" altLang="en-US" i="1" smtClean="0"/>
              <a:t>vice versa</a:t>
            </a:r>
            <a:r>
              <a:rPr lang="en-US" altLang="en-US" smtClean="0"/>
              <a:t> 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How many moles of calcium phosphate are contained in a </a:t>
            </a:r>
            <a:r>
              <a:rPr lang="en-US" altLang="en-US" smtClean="0">
                <a:solidFill>
                  <a:schemeClr val="folHlink"/>
                </a:solidFill>
              </a:rPr>
              <a:t>50.0-gram</a:t>
            </a:r>
            <a:r>
              <a:rPr lang="en-US" altLang="en-US" smtClean="0">
                <a:solidFill>
                  <a:srgbClr val="00FFFF"/>
                </a:solidFill>
              </a:rPr>
              <a:t> sample</a:t>
            </a:r>
            <a:r>
              <a:rPr lang="en-US" altLang="en-US" smtClean="0"/>
              <a:t>?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33400" y="4038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50.0 g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x</a:t>
            </a: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3886200" y="4343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3886200" y="4419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310.2 g Ca</a:t>
            </a:r>
            <a:r>
              <a:rPr lang="en-US" altLang="en-US" sz="2800" baseline="-25000">
                <a:solidFill>
                  <a:srgbClr val="66FF33"/>
                </a:solidFill>
              </a:rPr>
              <a:t>3</a:t>
            </a:r>
            <a:r>
              <a:rPr lang="en-US" altLang="en-US" sz="2800">
                <a:solidFill>
                  <a:srgbClr val="66FF33"/>
                </a:solidFill>
              </a:rPr>
              <a:t>(PO</a:t>
            </a:r>
            <a:r>
              <a:rPr lang="en-US" altLang="en-US" sz="2800" baseline="-25000">
                <a:solidFill>
                  <a:srgbClr val="66FF33"/>
                </a:solidFill>
              </a:rPr>
              <a:t>4</a:t>
            </a:r>
            <a:r>
              <a:rPr lang="en-US" altLang="en-US" sz="2800">
                <a:solidFill>
                  <a:srgbClr val="66FF33"/>
                </a:solidFill>
              </a:rPr>
              <a:t>)</a:t>
            </a:r>
            <a:r>
              <a:rPr lang="en-US" altLang="en-US" sz="2800" baseline="-25000">
                <a:solidFill>
                  <a:srgbClr val="66FF33"/>
                </a:solidFill>
              </a:rPr>
              <a:t>2</a:t>
            </a:r>
            <a:r>
              <a:rPr lang="en-US" altLang="en-US" sz="2800">
                <a:solidFill>
                  <a:srgbClr val="66FF33"/>
                </a:solidFill>
              </a:rPr>
              <a:t> 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962400" y="3810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 mol Ca</a:t>
            </a:r>
            <a:r>
              <a:rPr lang="en-US" altLang="en-US" sz="2800" baseline="-25000">
                <a:solidFill>
                  <a:srgbClr val="66FF33"/>
                </a:solidFill>
              </a:rPr>
              <a:t>3</a:t>
            </a:r>
            <a:r>
              <a:rPr lang="en-US" altLang="en-US" sz="2800">
                <a:solidFill>
                  <a:srgbClr val="66FF33"/>
                </a:solidFill>
              </a:rPr>
              <a:t>(PO</a:t>
            </a:r>
            <a:r>
              <a:rPr lang="en-US" altLang="en-US" sz="2800" baseline="-25000">
                <a:solidFill>
                  <a:srgbClr val="66FF33"/>
                </a:solidFill>
              </a:rPr>
              <a:t>4</a:t>
            </a:r>
            <a:r>
              <a:rPr lang="en-US" altLang="en-US" sz="2800">
                <a:solidFill>
                  <a:srgbClr val="66FF33"/>
                </a:solidFill>
              </a:rPr>
              <a:t>)</a:t>
            </a:r>
            <a:r>
              <a:rPr lang="en-US" altLang="en-US" sz="2800" baseline="-25000">
                <a:solidFill>
                  <a:srgbClr val="66FF33"/>
                </a:solidFill>
              </a:rPr>
              <a:t>2</a:t>
            </a:r>
            <a:r>
              <a:rPr lang="en-US" altLang="en-US" sz="2800">
                <a:solidFill>
                  <a:srgbClr val="66FF33"/>
                </a:solidFill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Mass Relationships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/>
              <a:t>We can use atomic weights and formula weights to convert grams to moles and </a:t>
            </a:r>
            <a:r>
              <a:rPr lang="en-US" altLang="en-US" i="1" smtClean="0"/>
              <a:t>vice versa</a:t>
            </a:r>
            <a:r>
              <a:rPr lang="en-US" altLang="en-US" smtClean="0"/>
              <a:t> 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How many moles of calcium phosphate are contained in a </a:t>
            </a:r>
            <a:r>
              <a:rPr lang="en-US" altLang="en-US" smtClean="0">
                <a:solidFill>
                  <a:schemeClr val="folHlink"/>
                </a:solidFill>
              </a:rPr>
              <a:t>50.0-gram</a:t>
            </a:r>
            <a:r>
              <a:rPr lang="en-US" altLang="en-US" smtClean="0">
                <a:solidFill>
                  <a:srgbClr val="00FFFF"/>
                </a:solidFill>
              </a:rPr>
              <a:t> sample?</a:t>
            </a:r>
            <a:endParaRPr lang="en-US" altLang="en-US" smtClean="0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533400" y="4038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50.0 g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x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3886200" y="4343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86200" y="4419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310.2 g Ca</a:t>
            </a:r>
            <a:r>
              <a:rPr lang="en-US" altLang="en-US" sz="2800" baseline="-25000">
                <a:solidFill>
                  <a:srgbClr val="66FF33"/>
                </a:solidFill>
              </a:rPr>
              <a:t>3</a:t>
            </a:r>
            <a:r>
              <a:rPr lang="en-US" altLang="en-US" sz="2800">
                <a:solidFill>
                  <a:srgbClr val="66FF33"/>
                </a:solidFill>
              </a:rPr>
              <a:t>(PO</a:t>
            </a:r>
            <a:r>
              <a:rPr lang="en-US" altLang="en-US" sz="2800" baseline="-25000">
                <a:solidFill>
                  <a:srgbClr val="66FF33"/>
                </a:solidFill>
              </a:rPr>
              <a:t>4</a:t>
            </a:r>
            <a:r>
              <a:rPr lang="en-US" altLang="en-US" sz="2800">
                <a:solidFill>
                  <a:srgbClr val="66FF33"/>
                </a:solidFill>
              </a:rPr>
              <a:t>)</a:t>
            </a:r>
            <a:r>
              <a:rPr lang="en-US" altLang="en-US" sz="2800" baseline="-25000">
                <a:solidFill>
                  <a:srgbClr val="66FF33"/>
                </a:solidFill>
              </a:rPr>
              <a:t>2</a:t>
            </a:r>
            <a:r>
              <a:rPr lang="en-US" altLang="en-US" sz="2800">
                <a:solidFill>
                  <a:srgbClr val="66FF33"/>
                </a:solidFill>
              </a:rPr>
              <a:t>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962400" y="3810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 mol Ca</a:t>
            </a:r>
            <a:r>
              <a:rPr lang="en-US" altLang="en-US" sz="2800" baseline="-25000">
                <a:solidFill>
                  <a:srgbClr val="66FF33"/>
                </a:solidFill>
              </a:rPr>
              <a:t>3</a:t>
            </a:r>
            <a:r>
              <a:rPr lang="en-US" altLang="en-US" sz="2800">
                <a:solidFill>
                  <a:srgbClr val="66FF33"/>
                </a:solidFill>
              </a:rPr>
              <a:t>(PO</a:t>
            </a:r>
            <a:r>
              <a:rPr lang="en-US" altLang="en-US" sz="2800" baseline="-25000">
                <a:solidFill>
                  <a:srgbClr val="66FF33"/>
                </a:solidFill>
              </a:rPr>
              <a:t>4</a:t>
            </a:r>
            <a:r>
              <a:rPr lang="en-US" altLang="en-US" sz="2800">
                <a:solidFill>
                  <a:srgbClr val="66FF33"/>
                </a:solidFill>
              </a:rPr>
              <a:t>)</a:t>
            </a:r>
            <a:r>
              <a:rPr lang="en-US" altLang="en-US" sz="2800" baseline="-25000">
                <a:solidFill>
                  <a:srgbClr val="66FF33"/>
                </a:solidFill>
              </a:rPr>
              <a:t>2</a:t>
            </a:r>
            <a:r>
              <a:rPr lang="en-US" altLang="en-US" sz="2800">
                <a:solidFill>
                  <a:srgbClr val="66FF33"/>
                </a:solidFill>
              </a:rPr>
              <a:t> 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57200" y="52578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accent1"/>
                </a:solidFill>
              </a:rPr>
              <a:t>Note how units cancel </a:t>
            </a: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1295400" y="41148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4876800" y="4572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Mass Relationships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/>
              <a:t>We can use atomic weights and formula weights to convert grams to moles and </a:t>
            </a:r>
            <a:r>
              <a:rPr lang="en-US" altLang="en-US" i="1" smtClean="0"/>
              <a:t>vice versa</a:t>
            </a:r>
            <a:r>
              <a:rPr lang="en-US" altLang="en-US" smtClean="0"/>
              <a:t> 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How many moles of calcium phosphate are contained in a </a:t>
            </a:r>
            <a:r>
              <a:rPr lang="en-US" altLang="en-US" smtClean="0">
                <a:solidFill>
                  <a:schemeClr val="folHlink"/>
                </a:solidFill>
              </a:rPr>
              <a:t>50.0-gram</a:t>
            </a:r>
            <a:r>
              <a:rPr lang="en-US" altLang="en-US" smtClean="0">
                <a:solidFill>
                  <a:srgbClr val="00FFFF"/>
                </a:solidFill>
              </a:rPr>
              <a:t> sample?</a:t>
            </a:r>
            <a:endParaRPr lang="en-US" altLang="en-US" smtClean="0"/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33400" y="4038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50.0 g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x</a:t>
            </a:r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>
            <a:off x="3886200" y="4343400"/>
            <a:ext cx="3048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3886200" y="4419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310.2 g Ca</a:t>
            </a:r>
            <a:r>
              <a:rPr lang="en-US" altLang="en-US" sz="2800" baseline="-25000">
                <a:solidFill>
                  <a:srgbClr val="66FF33"/>
                </a:solidFill>
              </a:rPr>
              <a:t>3</a:t>
            </a:r>
            <a:r>
              <a:rPr lang="en-US" altLang="en-US" sz="2800">
                <a:solidFill>
                  <a:srgbClr val="66FF33"/>
                </a:solidFill>
              </a:rPr>
              <a:t>(PO</a:t>
            </a:r>
            <a:r>
              <a:rPr lang="en-US" altLang="en-US" sz="2800" baseline="-25000">
                <a:solidFill>
                  <a:srgbClr val="66FF33"/>
                </a:solidFill>
              </a:rPr>
              <a:t>4</a:t>
            </a:r>
            <a:r>
              <a:rPr lang="en-US" altLang="en-US" sz="2800">
                <a:solidFill>
                  <a:srgbClr val="66FF33"/>
                </a:solidFill>
              </a:rPr>
              <a:t>)</a:t>
            </a:r>
            <a:r>
              <a:rPr lang="en-US" altLang="en-US" sz="2800" baseline="-25000">
                <a:solidFill>
                  <a:srgbClr val="66FF33"/>
                </a:solidFill>
              </a:rPr>
              <a:t>2</a:t>
            </a:r>
            <a:r>
              <a:rPr lang="en-US" altLang="en-US" sz="2800">
                <a:solidFill>
                  <a:srgbClr val="66FF33"/>
                </a:solidFill>
              </a:rPr>
              <a:t>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3962400" y="38100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1 mol Ca</a:t>
            </a:r>
            <a:r>
              <a:rPr lang="en-US" altLang="en-US" sz="2800" baseline="-25000">
                <a:solidFill>
                  <a:srgbClr val="66FF33"/>
                </a:solidFill>
              </a:rPr>
              <a:t>3</a:t>
            </a:r>
            <a:r>
              <a:rPr lang="en-US" altLang="en-US" sz="2800">
                <a:solidFill>
                  <a:srgbClr val="66FF33"/>
                </a:solidFill>
              </a:rPr>
              <a:t>(PO</a:t>
            </a:r>
            <a:r>
              <a:rPr lang="en-US" altLang="en-US" sz="2800" baseline="-25000">
                <a:solidFill>
                  <a:srgbClr val="66FF33"/>
                </a:solidFill>
              </a:rPr>
              <a:t>4</a:t>
            </a:r>
            <a:r>
              <a:rPr lang="en-US" altLang="en-US" sz="2800">
                <a:solidFill>
                  <a:srgbClr val="66FF33"/>
                </a:solidFill>
              </a:rPr>
              <a:t>)</a:t>
            </a:r>
            <a:r>
              <a:rPr lang="en-US" altLang="en-US" sz="2800" baseline="-25000">
                <a:solidFill>
                  <a:srgbClr val="66FF33"/>
                </a:solidFill>
              </a:rPr>
              <a:t>2</a:t>
            </a:r>
            <a:r>
              <a:rPr lang="en-US" altLang="en-US" sz="2800">
                <a:solidFill>
                  <a:srgbClr val="66FF33"/>
                </a:solidFill>
              </a:rPr>
              <a:t> 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495800" y="5181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</a:rPr>
              <a:t>= 0.161 mol Ca</a:t>
            </a:r>
            <a:r>
              <a:rPr lang="en-US" altLang="en-US" sz="2800" baseline="-25000">
                <a:solidFill>
                  <a:srgbClr val="66FF33"/>
                </a:solidFill>
              </a:rPr>
              <a:t>3</a:t>
            </a:r>
            <a:r>
              <a:rPr lang="en-US" altLang="en-US" sz="2800">
                <a:solidFill>
                  <a:srgbClr val="66FF33"/>
                </a:solidFill>
              </a:rPr>
              <a:t>(PO</a:t>
            </a:r>
            <a:r>
              <a:rPr lang="en-US" altLang="en-US" sz="2800" baseline="-25000">
                <a:solidFill>
                  <a:srgbClr val="66FF33"/>
                </a:solidFill>
              </a:rPr>
              <a:t>4</a:t>
            </a:r>
            <a:r>
              <a:rPr lang="en-US" altLang="en-US" sz="2800">
                <a:solidFill>
                  <a:srgbClr val="66FF33"/>
                </a:solidFill>
              </a:rPr>
              <a:t>)</a:t>
            </a:r>
            <a:r>
              <a:rPr lang="en-US" altLang="en-US" sz="2800" baseline="-25000">
                <a:solidFill>
                  <a:srgbClr val="66FF33"/>
                </a:solidFill>
              </a:rPr>
              <a:t>2</a:t>
            </a:r>
            <a:r>
              <a:rPr lang="en-US" altLang="en-US" sz="2800">
                <a:solidFill>
                  <a:srgbClr val="66FF33"/>
                </a:solidFill>
              </a:rPr>
              <a:t> 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1295400" y="41148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4876800" y="4572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Avogadro’s Number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dirty="0" smtClean="0"/>
              <a:t>Avogadro’s number can be used to convert moles to molecules or atoms</a:t>
            </a:r>
          </a:p>
          <a:p>
            <a:pPr>
              <a:buFontTx/>
              <a:buChar char=" "/>
            </a:pPr>
            <a:endParaRPr lang="en-US" alt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Avogadro’s Number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FFFF"/>
                </a:solidFill>
              </a:rPr>
              <a:t>How many calcium atoms in 0.161 mol Ca</a:t>
            </a:r>
            <a:r>
              <a:rPr lang="en-US" altLang="en-US" baseline="-25000" dirty="0" smtClean="0">
                <a:solidFill>
                  <a:srgbClr val="00FFFF"/>
                </a:solidFill>
              </a:rPr>
              <a:t>3</a:t>
            </a:r>
            <a:r>
              <a:rPr lang="en-US" altLang="en-US" dirty="0" smtClean="0">
                <a:solidFill>
                  <a:srgbClr val="00FFFF"/>
                </a:solidFill>
              </a:rPr>
              <a:t>(PO</a:t>
            </a:r>
            <a:r>
              <a:rPr lang="en-US" altLang="en-US" baseline="-25000" dirty="0" smtClean="0">
                <a:solidFill>
                  <a:srgbClr val="00FFFF"/>
                </a:solidFill>
              </a:rPr>
              <a:t>4</a:t>
            </a:r>
            <a:r>
              <a:rPr lang="en-US" altLang="en-US" dirty="0" smtClean="0">
                <a:solidFill>
                  <a:srgbClr val="00FFFF"/>
                </a:solidFill>
              </a:rPr>
              <a:t>)</a:t>
            </a:r>
            <a:r>
              <a:rPr lang="en-US" altLang="en-US" baseline="-25000" dirty="0" smtClean="0">
                <a:solidFill>
                  <a:srgbClr val="00FFFF"/>
                </a:solidFill>
              </a:rPr>
              <a:t>2</a:t>
            </a:r>
            <a:r>
              <a:rPr lang="en-US" altLang="en-US" dirty="0" smtClean="0">
                <a:solidFill>
                  <a:srgbClr val="00FFFF"/>
                </a:solidFill>
              </a:rPr>
              <a:t>?</a:t>
            </a:r>
            <a:endParaRPr lang="en-US" alt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Avogadro’s Number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How many calcium atoms in </a:t>
            </a:r>
            <a:r>
              <a:rPr lang="en-US" altLang="en-US" smtClean="0">
                <a:solidFill>
                  <a:schemeClr val="folHlink"/>
                </a:solidFill>
              </a:rPr>
              <a:t>0.161 mol</a:t>
            </a:r>
            <a:r>
              <a:rPr lang="en-US" altLang="en-US" smtClean="0">
                <a:solidFill>
                  <a:srgbClr val="00FFFF"/>
                </a:solidFill>
              </a:rPr>
              <a:t> Ca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r>
              <a:rPr lang="en-US" altLang="en-US" smtClean="0">
                <a:solidFill>
                  <a:srgbClr val="00FFFF"/>
                </a:solidFill>
              </a:rPr>
              <a:t>?</a:t>
            </a:r>
            <a:endParaRPr lang="en-US" altLang="en-US" smtClean="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0.161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Avogadro’s Number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How many calcium atoms in </a:t>
            </a:r>
            <a:r>
              <a:rPr lang="en-US" altLang="en-US" smtClean="0">
                <a:solidFill>
                  <a:schemeClr val="folHlink"/>
                </a:solidFill>
              </a:rPr>
              <a:t>0.161 mol</a:t>
            </a:r>
            <a:r>
              <a:rPr lang="en-US" altLang="en-US" smtClean="0">
                <a:solidFill>
                  <a:srgbClr val="00FFFF"/>
                </a:solidFill>
              </a:rPr>
              <a:t> Ca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r>
              <a:rPr lang="en-US" altLang="en-US" smtClean="0">
                <a:solidFill>
                  <a:srgbClr val="00FFFF"/>
                </a:solidFill>
              </a:rPr>
              <a:t>?</a:t>
            </a:r>
            <a:endParaRPr lang="en-US" altLang="en-US" smtClean="0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0.161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  x</a:t>
            </a:r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4800600" y="2438400"/>
            <a:ext cx="2895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953000" y="2514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3962400" y="19050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3 mol Ca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Avogadro’s Number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How many calcium atoms in </a:t>
            </a:r>
            <a:r>
              <a:rPr lang="en-US" altLang="en-US" smtClean="0">
                <a:solidFill>
                  <a:schemeClr val="folHlink"/>
                </a:solidFill>
              </a:rPr>
              <a:t>0.161 mol</a:t>
            </a:r>
            <a:r>
              <a:rPr lang="en-US" altLang="en-US" smtClean="0">
                <a:solidFill>
                  <a:srgbClr val="00FFFF"/>
                </a:solidFill>
              </a:rPr>
              <a:t> Ca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r>
              <a:rPr lang="en-US" altLang="en-US" smtClean="0">
                <a:solidFill>
                  <a:srgbClr val="00FFFF"/>
                </a:solidFill>
              </a:rPr>
              <a:t>?</a:t>
            </a:r>
            <a:endParaRPr lang="en-US" altLang="en-US" smtClean="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0.161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  x</a:t>
            </a:r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4800600" y="2438400"/>
            <a:ext cx="2895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953000" y="2514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962400" y="19050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3 mol Ca 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1676400" y="2286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5334000" y="2667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6186" name="Text Box 10"/>
          <p:cNvSpPr txBox="1">
            <a:spLocks noChangeArrowheads="1"/>
          </p:cNvSpPr>
          <p:nvPr/>
        </p:nvSpPr>
        <p:spPr bwMode="auto">
          <a:xfrm>
            <a:off x="1828800" y="3810000"/>
            <a:ext cx="3657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units cancel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Chemical Reactions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Char char=" "/>
            </a:pPr>
            <a:endParaRPr lang="en-US" sz="4400" smtClean="0"/>
          </a:p>
          <a:p>
            <a:pPr>
              <a:buFont typeface="Monotype Sorts" pitchFamily="2" charset="2"/>
              <a:buChar char=" "/>
            </a:pPr>
            <a:r>
              <a:rPr lang="en-US" sz="4400" smtClean="0"/>
              <a:t>Reactants</a:t>
            </a:r>
            <a:endParaRPr lang="en-US" smtClean="0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027488" y="2908300"/>
            <a:ext cx="735012" cy="652463"/>
          </a:xfrm>
          <a:prstGeom prst="rightArrow">
            <a:avLst>
              <a:gd name="adj1" fmla="val 50000"/>
              <a:gd name="adj2" fmla="val 28163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Avogadro’s Number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How many calcium atoms in </a:t>
            </a:r>
            <a:r>
              <a:rPr lang="en-US" altLang="en-US" smtClean="0">
                <a:solidFill>
                  <a:schemeClr val="folHlink"/>
                </a:solidFill>
              </a:rPr>
              <a:t>0.161 mol</a:t>
            </a:r>
            <a:r>
              <a:rPr lang="en-US" altLang="en-US" smtClean="0">
                <a:solidFill>
                  <a:srgbClr val="00FFFF"/>
                </a:solidFill>
              </a:rPr>
              <a:t> Ca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r>
              <a:rPr lang="en-US" altLang="en-US" smtClean="0">
                <a:solidFill>
                  <a:srgbClr val="00FFFF"/>
                </a:solidFill>
              </a:rPr>
              <a:t>?</a:t>
            </a:r>
            <a:endParaRPr lang="en-US" altLang="en-US" smtClean="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0.161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  x</a:t>
            </a:r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4800600" y="2438400"/>
            <a:ext cx="2895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4953000" y="2514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962400" y="19050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3 mol Ca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3505200" y="32004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 0.483  mol Ca</a:t>
            </a:r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1676400" y="2286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5334000" y="2667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Avogadro’s Number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How many calcium atoms in </a:t>
            </a:r>
            <a:r>
              <a:rPr lang="en-US" altLang="en-US" smtClean="0">
                <a:solidFill>
                  <a:schemeClr val="folHlink"/>
                </a:solidFill>
              </a:rPr>
              <a:t>0.161 mol</a:t>
            </a:r>
            <a:r>
              <a:rPr lang="en-US" altLang="en-US" smtClean="0">
                <a:solidFill>
                  <a:srgbClr val="00FFFF"/>
                </a:solidFill>
              </a:rPr>
              <a:t> Ca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r>
              <a:rPr lang="en-US" altLang="en-US" smtClean="0">
                <a:solidFill>
                  <a:srgbClr val="00FFFF"/>
                </a:solidFill>
              </a:rPr>
              <a:t>?</a:t>
            </a:r>
            <a:endParaRPr lang="en-US" altLang="en-US" smtClean="0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0.161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  x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4800600" y="2438400"/>
            <a:ext cx="2895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4953000" y="2514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3962400" y="19050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3 mol Ca 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3505200" y="32004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 0.483  mol Ca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1676400" y="2286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5334000" y="2667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533400" y="41910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0.483  mol Ca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Avogadro’s Number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How many calcium atoms in </a:t>
            </a:r>
            <a:r>
              <a:rPr lang="en-US" altLang="en-US" smtClean="0">
                <a:solidFill>
                  <a:schemeClr val="folHlink"/>
                </a:solidFill>
              </a:rPr>
              <a:t>0.161 mol</a:t>
            </a:r>
            <a:r>
              <a:rPr lang="en-US" altLang="en-US" smtClean="0">
                <a:solidFill>
                  <a:srgbClr val="00FFFF"/>
                </a:solidFill>
              </a:rPr>
              <a:t> Ca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r>
              <a:rPr lang="en-US" altLang="en-US" smtClean="0">
                <a:solidFill>
                  <a:srgbClr val="00FFFF"/>
                </a:solidFill>
              </a:rPr>
              <a:t>?</a:t>
            </a:r>
            <a:endParaRPr lang="en-US" altLang="en-US" smtClean="0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0.161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  x</a:t>
            </a: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4800600" y="2438400"/>
            <a:ext cx="2895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953000" y="2514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962400" y="19050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3 mol Ca 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3505200" y="32004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 0.483  mol Ca</a:t>
            </a:r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1676400" y="2286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>
            <a:off x="5334000" y="2667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533400" y="41910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0.483  mol Ca        x</a:t>
            </a:r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4343400" y="4572000"/>
            <a:ext cx="3581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4495800" y="40386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6.02 x 10</a:t>
            </a:r>
            <a:r>
              <a:rPr lang="en-US" altLang="en-US" sz="2800" baseline="30000">
                <a:solidFill>
                  <a:schemeClr val="folHlink"/>
                </a:solidFill>
              </a:rPr>
              <a:t>23</a:t>
            </a:r>
            <a:r>
              <a:rPr lang="en-US" altLang="en-US" sz="2800">
                <a:solidFill>
                  <a:schemeClr val="folHlink"/>
                </a:solidFill>
              </a:rPr>
              <a:t> Ca atoms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4572000" y="46482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Avogadro’s Number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How many calcium atoms in </a:t>
            </a:r>
            <a:r>
              <a:rPr lang="en-US" altLang="en-US" smtClean="0">
                <a:solidFill>
                  <a:schemeClr val="folHlink"/>
                </a:solidFill>
              </a:rPr>
              <a:t>0.161 mol</a:t>
            </a:r>
            <a:r>
              <a:rPr lang="en-US" altLang="en-US" smtClean="0">
                <a:solidFill>
                  <a:srgbClr val="00FFFF"/>
                </a:solidFill>
              </a:rPr>
              <a:t> Ca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r>
              <a:rPr lang="en-US" altLang="en-US" smtClean="0">
                <a:solidFill>
                  <a:srgbClr val="00FFFF"/>
                </a:solidFill>
              </a:rPr>
              <a:t>?</a:t>
            </a:r>
            <a:endParaRPr lang="en-US" altLang="en-US" smtClean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0.161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  x</a:t>
            </a: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4800600" y="2438400"/>
            <a:ext cx="2895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4953000" y="2514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3962400" y="19050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3 mol Ca 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3505200" y="32004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 0.483  mol Ca</a:t>
            </a:r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1676400" y="2286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5334000" y="2667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533400" y="41910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0.483  mol Ca        x</a:t>
            </a:r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4343400" y="4572000"/>
            <a:ext cx="3581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4495800" y="40386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6.02 x 10</a:t>
            </a:r>
            <a:r>
              <a:rPr lang="en-US" altLang="en-US" sz="2800" baseline="30000">
                <a:solidFill>
                  <a:schemeClr val="folHlink"/>
                </a:solidFill>
              </a:rPr>
              <a:t>23</a:t>
            </a:r>
            <a:r>
              <a:rPr lang="en-US" altLang="en-US" sz="2800">
                <a:solidFill>
                  <a:schemeClr val="folHlink"/>
                </a:solidFill>
              </a:rPr>
              <a:t> Ca atoms</a:t>
            </a:r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1447800" y="4419600"/>
            <a:ext cx="1143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>
            <a:off x="5562600" y="4800600"/>
            <a:ext cx="1143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1905000" y="5257800"/>
            <a:ext cx="36576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accent1"/>
                </a:solidFill>
              </a:rPr>
              <a:t>Make sure units cancel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4572000" y="46482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Avogadro’s Number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</a:rPr>
              <a:t>How many calcium atoms in </a:t>
            </a:r>
            <a:r>
              <a:rPr lang="en-US" altLang="en-US" smtClean="0">
                <a:solidFill>
                  <a:schemeClr val="folHlink"/>
                </a:solidFill>
              </a:rPr>
              <a:t>0.161 mol</a:t>
            </a:r>
            <a:r>
              <a:rPr lang="en-US" altLang="en-US" smtClean="0">
                <a:solidFill>
                  <a:srgbClr val="00FFFF"/>
                </a:solidFill>
              </a:rPr>
              <a:t> Ca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r>
              <a:rPr lang="en-US" altLang="en-US" smtClean="0">
                <a:solidFill>
                  <a:srgbClr val="00FFFF"/>
                </a:solidFill>
              </a:rPr>
              <a:t>?</a:t>
            </a:r>
            <a:endParaRPr lang="en-US" altLang="en-US" smtClean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0.161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  x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4800600" y="2438400"/>
            <a:ext cx="2895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4953000" y="2514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</a:t>
            </a:r>
            <a:r>
              <a:rPr lang="en-US" altLang="en-US" sz="2800" baseline="-25000">
                <a:solidFill>
                  <a:schemeClr val="folHlink"/>
                </a:solidFill>
              </a:rPr>
              <a:t>3</a:t>
            </a:r>
            <a:r>
              <a:rPr lang="en-US" altLang="en-US" sz="2800">
                <a:solidFill>
                  <a:schemeClr val="folHlink"/>
                </a:solidFill>
              </a:rPr>
              <a:t>(PO</a:t>
            </a:r>
            <a:r>
              <a:rPr lang="en-US" altLang="en-US" sz="2800" baseline="-25000">
                <a:solidFill>
                  <a:schemeClr val="folHlink"/>
                </a:solidFill>
              </a:rPr>
              <a:t>4</a:t>
            </a:r>
            <a:r>
              <a:rPr lang="en-US" altLang="en-US" sz="2800">
                <a:solidFill>
                  <a:schemeClr val="folHlink"/>
                </a:solidFill>
              </a:rPr>
              <a:t>)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3962400" y="19050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3 mol Ca 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3505200" y="32004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 0.483  mol Ca</a:t>
            </a: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1676400" y="2286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5334000" y="2667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533400" y="41910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0.483  mol Ca        x</a:t>
            </a:r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>
            <a:off x="4343400" y="4572000"/>
            <a:ext cx="3581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4495800" y="40386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6.02 x 10</a:t>
            </a:r>
            <a:r>
              <a:rPr lang="en-US" altLang="en-US" sz="2800" baseline="30000">
                <a:solidFill>
                  <a:schemeClr val="folHlink"/>
                </a:solidFill>
              </a:rPr>
              <a:t>23</a:t>
            </a:r>
            <a:r>
              <a:rPr lang="en-US" altLang="en-US" sz="2800">
                <a:solidFill>
                  <a:schemeClr val="folHlink"/>
                </a:solidFill>
              </a:rPr>
              <a:t> Ca atoms</a:t>
            </a: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1447800" y="4419600"/>
            <a:ext cx="1143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3733800" y="55626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2.91 x 10</a:t>
            </a:r>
            <a:r>
              <a:rPr lang="en-US" altLang="en-US" sz="2800" baseline="30000">
                <a:solidFill>
                  <a:schemeClr val="folHlink"/>
                </a:solidFill>
              </a:rPr>
              <a:t>23</a:t>
            </a:r>
            <a:r>
              <a:rPr lang="en-US" altLang="en-US" sz="2800">
                <a:solidFill>
                  <a:schemeClr val="folHlink"/>
                </a:solidFill>
              </a:rPr>
              <a:t> Ca atoms </a:t>
            </a:r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>
            <a:off x="5562600" y="4800600"/>
            <a:ext cx="1143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4572000" y="46482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Ca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 is the formula weight of ibuprofen, C</a:t>
            </a:r>
            <a:r>
              <a:rPr lang="en-US" altLang="en-US" sz="4000" baseline="-25000" smtClean="0"/>
              <a:t>13</a:t>
            </a:r>
            <a:r>
              <a:rPr lang="en-US" altLang="en-US" sz="4000" smtClean="0"/>
              <a:t>H</a:t>
            </a:r>
            <a:r>
              <a:rPr lang="en-US" altLang="en-US" sz="4000" baseline="-25000" smtClean="0"/>
              <a:t>18</a:t>
            </a:r>
            <a:r>
              <a:rPr lang="en-US" altLang="en-US" sz="4000" smtClean="0"/>
              <a:t>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?</a:t>
            </a:r>
          </a:p>
        </p:txBody>
      </p:sp>
      <p:sp>
        <p:nvSpPr>
          <p:cNvPr id="12390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206.285 g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112 g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90.649 g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190.285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 is the formula weight of ibuprofen, C</a:t>
            </a:r>
            <a:r>
              <a:rPr lang="en-US" altLang="en-US" sz="4000" baseline="-25000" smtClean="0"/>
              <a:t>13</a:t>
            </a:r>
            <a:r>
              <a:rPr lang="en-US" altLang="en-US" sz="4000" smtClean="0"/>
              <a:t>H</a:t>
            </a:r>
            <a:r>
              <a:rPr lang="en-US" altLang="en-US" sz="4000" baseline="-25000" smtClean="0"/>
              <a:t>18</a:t>
            </a:r>
            <a:r>
              <a:rPr lang="en-US" altLang="en-US" sz="4000" smtClean="0"/>
              <a:t>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?</a:t>
            </a:r>
          </a:p>
        </p:txBody>
      </p:sp>
      <p:sp>
        <p:nvSpPr>
          <p:cNvPr id="12595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206.285 g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112 g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90.649 g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190.285 g</a:t>
            </a:r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457200" y="1600200"/>
            <a:ext cx="2514600" cy="609600"/>
          </a:xfrm>
          <a:prstGeom prst="rect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3600" smtClean="0"/>
              <a:t>What is the formula weight of ibuprofen?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Its formula is C</a:t>
            </a:r>
            <a:r>
              <a:rPr lang="en-US" altLang="en-US" baseline="-25000" smtClean="0"/>
              <a:t>13</a:t>
            </a:r>
            <a:r>
              <a:rPr lang="en-US" altLang="en-US" smtClean="0"/>
              <a:t>H</a:t>
            </a:r>
            <a:r>
              <a:rPr lang="en-US" altLang="en-US" baseline="-25000" smtClean="0"/>
              <a:t>18</a:t>
            </a:r>
            <a:r>
              <a:rPr lang="en-US" altLang="en-US" smtClean="0"/>
              <a:t>O</a:t>
            </a:r>
            <a:r>
              <a:rPr lang="en-US" altLang="en-US" baseline="-25000" smtClean="0"/>
              <a:t>2</a:t>
            </a:r>
            <a:endParaRPr lang="en-US" altLang="en-US" smtClean="0"/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C:	13 x 12.011	=    156.143</a:t>
            </a:r>
          </a:p>
          <a:p>
            <a:pPr>
              <a:buFontTx/>
              <a:buChar char=" "/>
            </a:pPr>
            <a:r>
              <a:rPr lang="en-US" altLang="en-US" smtClean="0"/>
              <a:t>H:	18 x 1.00794	=      18.143</a:t>
            </a:r>
          </a:p>
          <a:p>
            <a:pPr>
              <a:buFontTx/>
              <a:buChar char=" "/>
            </a:pPr>
            <a:r>
              <a:rPr lang="en-US" altLang="en-US" smtClean="0"/>
              <a:t>O:	2 x 15.9994	=      31.999</a:t>
            </a:r>
          </a:p>
          <a:p>
            <a:pPr>
              <a:buFontTx/>
              <a:buChar char=" "/>
            </a:pPr>
            <a:r>
              <a:rPr lang="en-US" altLang="en-US" smtClean="0"/>
              <a:t>___________________________</a:t>
            </a:r>
          </a:p>
          <a:p>
            <a:pPr>
              <a:buFontTx/>
              <a:buChar char=" "/>
            </a:pPr>
            <a:r>
              <a:rPr lang="en-US" altLang="en-US" smtClean="0"/>
              <a:t>Formula weight	      206.285 g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How many moles of ibuprofen are in a typical 400 mg dose?</a:t>
            </a:r>
          </a:p>
        </p:txBody>
      </p:sp>
      <p:sp>
        <p:nvSpPr>
          <p:cNvPr id="13005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82.5 mol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1.94 mol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8.25 x 10</a:t>
            </a:r>
            <a:r>
              <a:rPr lang="en-US" altLang="en-US" baseline="30000" smtClean="0"/>
              <a:t>4</a:t>
            </a:r>
            <a:r>
              <a:rPr lang="en-US" altLang="en-US" smtClean="0"/>
              <a:t> mol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0.00194 mol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How many moles of ibuprofen are in a typical 400 mg dose?</a:t>
            </a:r>
          </a:p>
        </p:txBody>
      </p:sp>
      <p:sp>
        <p:nvSpPr>
          <p:cNvPr id="13209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82.5 mol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1.94 mol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8.25 x 10</a:t>
            </a:r>
            <a:r>
              <a:rPr lang="en-US" altLang="en-US" baseline="30000" smtClean="0"/>
              <a:t>4</a:t>
            </a:r>
            <a:r>
              <a:rPr lang="en-US" altLang="en-US" smtClean="0"/>
              <a:t> mol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0.00194 mol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457200" y="3352800"/>
            <a:ext cx="2895600" cy="609600"/>
          </a:xfrm>
          <a:prstGeom prst="rect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smtClean="0"/>
              <a:t>Chemical Reactions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Char char=" "/>
            </a:pPr>
            <a:endParaRPr lang="en-US" sz="4400" smtClean="0"/>
          </a:p>
          <a:p>
            <a:pPr>
              <a:buFont typeface="Monotype Sorts" pitchFamily="2" charset="2"/>
              <a:buChar char=" "/>
            </a:pPr>
            <a:r>
              <a:rPr lang="en-US" sz="4400" smtClean="0"/>
              <a:t>Reactants</a:t>
            </a:r>
            <a:endParaRPr lang="en-US" smtClean="0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4027488" y="2908300"/>
            <a:ext cx="735012" cy="652463"/>
          </a:xfrm>
          <a:prstGeom prst="rightArrow">
            <a:avLst>
              <a:gd name="adj1" fmla="val 50000"/>
              <a:gd name="adj2" fmla="val 28163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5430838" y="2792413"/>
            <a:ext cx="27416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Products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PQuestion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000">
                <a:solidFill>
                  <a:schemeClr val="tx2"/>
                </a:solidFill>
              </a:rPr>
              <a:t>How many moles of ibuprofen are in a typical 400 mg dose?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28600" y="2743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0.400 g C</a:t>
            </a:r>
            <a:r>
              <a:rPr lang="en-US" altLang="en-US" sz="3200" baseline="-25000">
                <a:solidFill>
                  <a:schemeClr val="folHlink"/>
                </a:solidFill>
              </a:rPr>
              <a:t>13</a:t>
            </a:r>
            <a:r>
              <a:rPr lang="en-US" altLang="en-US" sz="3200">
                <a:solidFill>
                  <a:schemeClr val="folHlink"/>
                </a:solidFill>
              </a:rPr>
              <a:t>H</a:t>
            </a:r>
            <a:r>
              <a:rPr lang="en-US" altLang="en-US" sz="3200" baseline="-25000">
                <a:solidFill>
                  <a:schemeClr val="folHlink"/>
                </a:solidFill>
              </a:rPr>
              <a:t>18</a:t>
            </a:r>
            <a:r>
              <a:rPr lang="en-US" altLang="en-US" sz="3200">
                <a:solidFill>
                  <a:schemeClr val="folHlink"/>
                </a:solidFill>
              </a:rPr>
              <a:t>O</a:t>
            </a:r>
            <a:r>
              <a:rPr lang="en-US" altLang="en-US" sz="3200" baseline="-25000">
                <a:solidFill>
                  <a:schemeClr val="folHlink"/>
                </a:solidFill>
              </a:rPr>
              <a:t>2</a:t>
            </a:r>
            <a:r>
              <a:rPr lang="en-US" altLang="en-US" sz="3200">
                <a:solidFill>
                  <a:schemeClr val="folHlink"/>
                </a:solidFill>
              </a:rPr>
              <a:t>   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371600" y="4267200"/>
            <a:ext cx="6629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 usually convert mg into grams in my head before starting </a:t>
            </a:r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 flipH="1" flipV="1">
            <a:off x="1524000" y="3352800"/>
            <a:ext cx="2286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828800" y="5257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400 mg  x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352800" y="50292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r>
              <a:rPr lang="en-US" altLang="en-US" baseline="30000"/>
              <a:t>-3</a:t>
            </a:r>
            <a:r>
              <a:rPr lang="en-US" altLang="en-US"/>
              <a:t> g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352800" y="556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 mg </a:t>
            </a:r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 flipH="1">
            <a:off x="3276600" y="5562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4648200" y="5257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=  0.400 g  </a:t>
            </a: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1371600" y="61722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Just enter it as 400 x 10</a:t>
            </a:r>
            <a:r>
              <a:rPr lang="en-US" altLang="en-US" baseline="30000"/>
              <a:t>-3</a:t>
            </a:r>
            <a:r>
              <a:rPr lang="en-US" altLang="en-US"/>
              <a:t> g as you start the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PQuestion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000">
                <a:solidFill>
                  <a:schemeClr val="tx2"/>
                </a:solidFill>
              </a:rPr>
              <a:t>How many moles of ibuprofen are in a typical 400 mg dose?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228600" y="2743200"/>
            <a:ext cx="365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0.400 g C</a:t>
            </a:r>
            <a:r>
              <a:rPr lang="en-US" altLang="en-US" sz="3200" baseline="-25000">
                <a:solidFill>
                  <a:schemeClr val="folHlink"/>
                </a:solidFill>
              </a:rPr>
              <a:t>13</a:t>
            </a:r>
            <a:r>
              <a:rPr lang="en-US" altLang="en-US" sz="3200">
                <a:solidFill>
                  <a:schemeClr val="folHlink"/>
                </a:solidFill>
              </a:rPr>
              <a:t>H</a:t>
            </a:r>
            <a:r>
              <a:rPr lang="en-US" altLang="en-US" sz="3200" baseline="-25000">
                <a:solidFill>
                  <a:schemeClr val="folHlink"/>
                </a:solidFill>
              </a:rPr>
              <a:t>18</a:t>
            </a:r>
            <a:r>
              <a:rPr lang="en-US" altLang="en-US" sz="3200">
                <a:solidFill>
                  <a:schemeClr val="folHlink"/>
                </a:solidFill>
              </a:rPr>
              <a:t>O</a:t>
            </a:r>
            <a:r>
              <a:rPr lang="en-US" altLang="en-US" sz="3200" baseline="-25000">
                <a:solidFill>
                  <a:schemeClr val="folHlink"/>
                </a:solidFill>
              </a:rPr>
              <a:t>2</a:t>
            </a:r>
            <a:r>
              <a:rPr lang="en-US" altLang="en-US" sz="3200">
                <a:solidFill>
                  <a:schemeClr val="folHlink"/>
                </a:solidFill>
              </a:rPr>
              <a:t>   x</a:t>
            </a:r>
          </a:p>
        </p:txBody>
      </p:sp>
      <p:sp>
        <p:nvSpPr>
          <p:cNvPr id="136196" name="Line 4"/>
          <p:cNvSpPr>
            <a:spLocks noChangeShapeType="1"/>
          </p:cNvSpPr>
          <p:nvPr/>
        </p:nvSpPr>
        <p:spPr bwMode="auto">
          <a:xfrm>
            <a:off x="3886200" y="3124200"/>
            <a:ext cx="3505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3886200" y="31242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66FF33"/>
                </a:solidFill>
              </a:rPr>
              <a:t>206.285 g C</a:t>
            </a:r>
            <a:r>
              <a:rPr lang="en-US" altLang="en-US" sz="3200" baseline="-25000">
                <a:solidFill>
                  <a:srgbClr val="66FF33"/>
                </a:solidFill>
              </a:rPr>
              <a:t>13</a:t>
            </a:r>
            <a:r>
              <a:rPr lang="en-US" altLang="en-US" sz="3200">
                <a:solidFill>
                  <a:srgbClr val="66FF33"/>
                </a:solidFill>
              </a:rPr>
              <a:t>H</a:t>
            </a:r>
            <a:r>
              <a:rPr lang="en-US" altLang="en-US" sz="3200" baseline="-25000">
                <a:solidFill>
                  <a:srgbClr val="66FF33"/>
                </a:solidFill>
              </a:rPr>
              <a:t>18</a:t>
            </a:r>
            <a:r>
              <a:rPr lang="en-US" altLang="en-US" sz="3200">
                <a:solidFill>
                  <a:srgbClr val="66FF33"/>
                </a:solidFill>
              </a:rPr>
              <a:t>O</a:t>
            </a:r>
            <a:r>
              <a:rPr lang="en-US" altLang="en-US" sz="3200" baseline="-25000">
                <a:solidFill>
                  <a:srgbClr val="66FF33"/>
                </a:solidFill>
              </a:rPr>
              <a:t>2</a:t>
            </a:r>
            <a:r>
              <a:rPr lang="en-US" altLang="en-US" sz="3200">
                <a:solidFill>
                  <a:srgbClr val="66FF33"/>
                </a:solidFill>
              </a:rPr>
              <a:t> 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3733800" y="25146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66FF33"/>
                </a:solidFill>
              </a:rPr>
              <a:t>1 mol C</a:t>
            </a:r>
            <a:r>
              <a:rPr lang="en-US" altLang="en-US" sz="3200" baseline="-25000">
                <a:solidFill>
                  <a:srgbClr val="66FF33"/>
                </a:solidFill>
              </a:rPr>
              <a:t>13</a:t>
            </a:r>
            <a:r>
              <a:rPr lang="en-US" altLang="en-US" sz="3200">
                <a:solidFill>
                  <a:srgbClr val="66FF33"/>
                </a:solidFill>
              </a:rPr>
              <a:t>H</a:t>
            </a:r>
            <a:r>
              <a:rPr lang="en-US" altLang="en-US" sz="3200" baseline="-25000">
                <a:solidFill>
                  <a:srgbClr val="66FF33"/>
                </a:solidFill>
              </a:rPr>
              <a:t>18</a:t>
            </a:r>
            <a:r>
              <a:rPr lang="en-US" altLang="en-US" sz="3200">
                <a:solidFill>
                  <a:srgbClr val="66FF33"/>
                </a:solidFill>
              </a:rPr>
              <a:t>O</a:t>
            </a:r>
            <a:r>
              <a:rPr lang="en-US" altLang="en-US" sz="3200" baseline="-25000">
                <a:solidFill>
                  <a:srgbClr val="66FF33"/>
                </a:solidFill>
              </a:rPr>
              <a:t>2</a:t>
            </a:r>
            <a:endParaRPr lang="en-US" altLang="en-US" sz="3200">
              <a:solidFill>
                <a:schemeClr val="folHlink"/>
              </a:solidFill>
            </a:endParaRPr>
          </a:p>
        </p:txBody>
      </p:sp>
      <p:sp>
        <p:nvSpPr>
          <p:cNvPr id="985095" name="Text Box 7"/>
          <p:cNvSpPr txBox="1">
            <a:spLocks noChangeArrowheads="1"/>
          </p:cNvSpPr>
          <p:nvPr/>
        </p:nvSpPr>
        <p:spPr bwMode="auto">
          <a:xfrm>
            <a:off x="2133600" y="4419600"/>
            <a:ext cx="4953000" cy="17399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Divide by the formula weight to convert grams into moles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PQuestion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000">
                <a:solidFill>
                  <a:schemeClr val="tx2"/>
                </a:solidFill>
              </a:rPr>
              <a:t>How many moles of ibuprofen are in a typical 400 mg dose?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28600" y="2743200"/>
            <a:ext cx="365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folHlink"/>
                </a:solidFill>
              </a:rPr>
              <a:t>0.400 g C</a:t>
            </a:r>
            <a:r>
              <a:rPr lang="en-US" altLang="en-US" sz="3200" baseline="-25000">
                <a:solidFill>
                  <a:schemeClr val="folHlink"/>
                </a:solidFill>
              </a:rPr>
              <a:t>13</a:t>
            </a:r>
            <a:r>
              <a:rPr lang="en-US" altLang="en-US" sz="3200">
                <a:solidFill>
                  <a:schemeClr val="folHlink"/>
                </a:solidFill>
              </a:rPr>
              <a:t>H</a:t>
            </a:r>
            <a:r>
              <a:rPr lang="en-US" altLang="en-US" sz="3200" baseline="-25000">
                <a:solidFill>
                  <a:schemeClr val="folHlink"/>
                </a:solidFill>
              </a:rPr>
              <a:t>18</a:t>
            </a:r>
            <a:r>
              <a:rPr lang="en-US" altLang="en-US" sz="3200">
                <a:solidFill>
                  <a:schemeClr val="folHlink"/>
                </a:solidFill>
              </a:rPr>
              <a:t>O</a:t>
            </a:r>
            <a:r>
              <a:rPr lang="en-US" altLang="en-US" sz="3200" baseline="-25000">
                <a:solidFill>
                  <a:schemeClr val="folHlink"/>
                </a:solidFill>
              </a:rPr>
              <a:t>2</a:t>
            </a:r>
            <a:r>
              <a:rPr lang="en-US" altLang="en-US" sz="3200">
                <a:solidFill>
                  <a:schemeClr val="folHlink"/>
                </a:solidFill>
              </a:rPr>
              <a:t>   x</a:t>
            </a:r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>
            <a:off x="3886200" y="3124200"/>
            <a:ext cx="3505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886200" y="31242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66FF33"/>
                </a:solidFill>
              </a:rPr>
              <a:t>206.285 g C</a:t>
            </a:r>
            <a:r>
              <a:rPr lang="en-US" altLang="en-US" sz="3200" baseline="-25000">
                <a:solidFill>
                  <a:srgbClr val="66FF33"/>
                </a:solidFill>
              </a:rPr>
              <a:t>13</a:t>
            </a:r>
            <a:r>
              <a:rPr lang="en-US" altLang="en-US" sz="3200">
                <a:solidFill>
                  <a:srgbClr val="66FF33"/>
                </a:solidFill>
              </a:rPr>
              <a:t>H</a:t>
            </a:r>
            <a:r>
              <a:rPr lang="en-US" altLang="en-US" sz="3200" baseline="-25000">
                <a:solidFill>
                  <a:srgbClr val="66FF33"/>
                </a:solidFill>
              </a:rPr>
              <a:t>18</a:t>
            </a:r>
            <a:r>
              <a:rPr lang="en-US" altLang="en-US" sz="3200">
                <a:solidFill>
                  <a:srgbClr val="66FF33"/>
                </a:solidFill>
              </a:rPr>
              <a:t>O</a:t>
            </a:r>
            <a:r>
              <a:rPr lang="en-US" altLang="en-US" sz="3200" baseline="-25000">
                <a:solidFill>
                  <a:srgbClr val="66FF33"/>
                </a:solidFill>
              </a:rPr>
              <a:t>2</a:t>
            </a:r>
            <a:r>
              <a:rPr lang="en-US" altLang="en-US" sz="3200">
                <a:solidFill>
                  <a:srgbClr val="66FF33"/>
                </a:solidFill>
              </a:rPr>
              <a:t>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3733800" y="25146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66FF33"/>
                </a:solidFill>
              </a:rPr>
              <a:t>1 mol C</a:t>
            </a:r>
            <a:r>
              <a:rPr lang="en-US" altLang="en-US" sz="3200" baseline="-25000">
                <a:solidFill>
                  <a:srgbClr val="66FF33"/>
                </a:solidFill>
              </a:rPr>
              <a:t>13</a:t>
            </a:r>
            <a:r>
              <a:rPr lang="en-US" altLang="en-US" sz="3200">
                <a:solidFill>
                  <a:srgbClr val="66FF33"/>
                </a:solidFill>
              </a:rPr>
              <a:t>H</a:t>
            </a:r>
            <a:r>
              <a:rPr lang="en-US" altLang="en-US" sz="3200" baseline="-25000">
                <a:solidFill>
                  <a:srgbClr val="66FF33"/>
                </a:solidFill>
              </a:rPr>
              <a:t>18</a:t>
            </a:r>
            <a:r>
              <a:rPr lang="en-US" altLang="en-US" sz="3200">
                <a:solidFill>
                  <a:srgbClr val="66FF33"/>
                </a:solidFill>
              </a:rPr>
              <a:t>O</a:t>
            </a:r>
            <a:r>
              <a:rPr lang="en-US" altLang="en-US" sz="3200" baseline="-25000">
                <a:solidFill>
                  <a:srgbClr val="66FF33"/>
                </a:solidFill>
              </a:rPr>
              <a:t>2</a:t>
            </a:r>
            <a:endParaRPr lang="en-US" altLang="en-US" sz="3200">
              <a:solidFill>
                <a:schemeClr val="folHlink"/>
              </a:solidFill>
            </a:endParaRP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3352800" y="4221163"/>
            <a:ext cx="441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66FF33"/>
                </a:solidFill>
              </a:rPr>
              <a:t>= 0.00194 mol C</a:t>
            </a:r>
            <a:r>
              <a:rPr lang="en-US" altLang="en-US" sz="3200" baseline="-25000">
                <a:solidFill>
                  <a:srgbClr val="66FF33"/>
                </a:solidFill>
              </a:rPr>
              <a:t>13</a:t>
            </a:r>
            <a:r>
              <a:rPr lang="en-US" altLang="en-US" sz="3200">
                <a:solidFill>
                  <a:srgbClr val="66FF33"/>
                </a:solidFill>
              </a:rPr>
              <a:t>H</a:t>
            </a:r>
            <a:r>
              <a:rPr lang="en-US" altLang="en-US" sz="3200" baseline="-25000">
                <a:solidFill>
                  <a:srgbClr val="66FF33"/>
                </a:solidFill>
              </a:rPr>
              <a:t>18</a:t>
            </a:r>
            <a:r>
              <a:rPr lang="en-US" altLang="en-US" sz="3200">
                <a:solidFill>
                  <a:srgbClr val="66FF33"/>
                </a:solidFill>
              </a:rPr>
              <a:t>O</a:t>
            </a:r>
            <a:r>
              <a:rPr lang="en-US" altLang="en-US" sz="3200" baseline="-25000">
                <a:solidFill>
                  <a:srgbClr val="66FF33"/>
                </a:solidFill>
              </a:rPr>
              <a:t>2</a:t>
            </a:r>
            <a:r>
              <a:rPr lang="en-US" altLang="en-US" sz="3200">
                <a:solidFill>
                  <a:srgbClr val="66FF33"/>
                </a:solidFill>
              </a:rPr>
              <a:t> </a:t>
            </a: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1295400" y="28956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5410200" y="32766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How many C atoms did you swallow with the 400 mg tablet?</a:t>
            </a:r>
          </a:p>
        </p:txBody>
      </p:sp>
      <p:sp>
        <p:nvSpPr>
          <p:cNvPr id="14029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0.0252 atoms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1.52 x 10</a:t>
            </a:r>
            <a:r>
              <a:rPr lang="en-US" altLang="en-US" baseline="30000" smtClean="0"/>
              <a:t>22</a:t>
            </a:r>
            <a:r>
              <a:rPr lang="en-US" altLang="en-US" smtClean="0"/>
              <a:t> atoms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4.19 x 10</a:t>
            </a:r>
            <a:r>
              <a:rPr lang="en-US" altLang="en-US" baseline="30000" smtClean="0"/>
              <a:t>-26</a:t>
            </a:r>
            <a:r>
              <a:rPr lang="en-US" altLang="en-US" smtClean="0"/>
              <a:t> atoms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1.17 x 10</a:t>
            </a:r>
            <a:r>
              <a:rPr lang="en-US" altLang="en-US" baseline="30000" smtClean="0"/>
              <a:t>21</a:t>
            </a:r>
            <a:r>
              <a:rPr lang="en-US" altLang="en-US" smtClean="0"/>
              <a:t> atoms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How many C atoms did you swallow with the 400 mg tablet?</a:t>
            </a:r>
          </a:p>
        </p:txBody>
      </p:sp>
      <p:sp>
        <p:nvSpPr>
          <p:cNvPr id="14233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0.0252 atoms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1.52 x 10</a:t>
            </a:r>
            <a:r>
              <a:rPr lang="en-US" altLang="en-US" baseline="30000" smtClean="0"/>
              <a:t>22</a:t>
            </a:r>
            <a:r>
              <a:rPr lang="en-US" altLang="en-US" smtClean="0"/>
              <a:t> atoms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4.19 x 10</a:t>
            </a:r>
            <a:r>
              <a:rPr lang="en-US" altLang="en-US" baseline="30000" smtClean="0"/>
              <a:t>-26</a:t>
            </a:r>
            <a:r>
              <a:rPr lang="en-US" altLang="en-US" smtClean="0"/>
              <a:t> atoms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1.17 x 10</a:t>
            </a:r>
            <a:r>
              <a:rPr lang="en-US" altLang="en-US" baseline="30000" smtClean="0"/>
              <a:t>21</a:t>
            </a:r>
            <a:r>
              <a:rPr lang="en-US" altLang="en-US" smtClean="0"/>
              <a:t> atoms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457200" y="2209800"/>
            <a:ext cx="3657600" cy="609600"/>
          </a:xfrm>
          <a:prstGeom prst="rect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228600" y="22098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0.00194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13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 18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  x</a:t>
            </a:r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4800600" y="2438400"/>
            <a:ext cx="2895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4953000" y="2514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13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18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3962400" y="19050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13 mol C 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3505200" y="32004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 0.0252  mol C</a:t>
            </a:r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1676400" y="2286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5334000" y="2667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3" name="TPQuestion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000">
                <a:solidFill>
                  <a:schemeClr val="tx2"/>
                </a:solidFill>
              </a:rPr>
              <a:t>How many C atoms did you swallow with the 400 mg tablet?</a:t>
            </a: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990600" y="46021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Use subscripts as multipliers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228600" y="22098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0.00194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13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 18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    x</a:t>
            </a:r>
          </a:p>
        </p:txBody>
      </p:sp>
      <p:sp>
        <p:nvSpPr>
          <p:cNvPr id="146435" name="Line 3"/>
          <p:cNvSpPr>
            <a:spLocks noChangeShapeType="1"/>
          </p:cNvSpPr>
          <p:nvPr/>
        </p:nvSpPr>
        <p:spPr bwMode="auto">
          <a:xfrm>
            <a:off x="4800600" y="2438400"/>
            <a:ext cx="2895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4953000" y="25146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</a:t>
            </a:r>
            <a:r>
              <a:rPr lang="en-US" altLang="en-US" sz="2800" baseline="-25000">
                <a:solidFill>
                  <a:schemeClr val="folHlink"/>
                </a:solidFill>
              </a:rPr>
              <a:t>13</a:t>
            </a:r>
            <a:r>
              <a:rPr lang="en-US" altLang="en-US" sz="2800">
                <a:solidFill>
                  <a:schemeClr val="folHlink"/>
                </a:solidFill>
              </a:rPr>
              <a:t>H</a:t>
            </a:r>
            <a:r>
              <a:rPr lang="en-US" altLang="en-US" sz="2800" baseline="-25000">
                <a:solidFill>
                  <a:schemeClr val="folHlink"/>
                </a:solidFill>
              </a:rPr>
              <a:t>18</a:t>
            </a:r>
            <a:r>
              <a:rPr lang="en-US" altLang="en-US" sz="2800">
                <a:solidFill>
                  <a:schemeClr val="folHlink"/>
                </a:solidFill>
              </a:rPr>
              <a:t>O</a:t>
            </a:r>
            <a:r>
              <a:rPr lang="en-US" altLang="en-US" sz="2800" baseline="-25000">
                <a:solidFill>
                  <a:schemeClr val="folHlink"/>
                </a:solidFill>
              </a:rPr>
              <a:t>2</a:t>
            </a:r>
            <a:r>
              <a:rPr lang="en-US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962400" y="19050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13 mol C 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3505200" y="32004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  0.0252  mol C</a:t>
            </a:r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1676400" y="2286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5334000" y="2667000"/>
            <a:ext cx="19050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533400" y="41910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0.0252  mol C        x</a:t>
            </a:r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>
            <a:off x="4343400" y="4572000"/>
            <a:ext cx="3581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4495800" y="40386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6.02 x 10</a:t>
            </a:r>
            <a:r>
              <a:rPr lang="en-US" altLang="en-US" sz="2800" baseline="30000">
                <a:solidFill>
                  <a:schemeClr val="folHlink"/>
                </a:solidFill>
              </a:rPr>
              <a:t>23</a:t>
            </a:r>
            <a:r>
              <a:rPr lang="en-US" altLang="en-US" sz="2800">
                <a:solidFill>
                  <a:schemeClr val="folHlink"/>
                </a:solidFill>
              </a:rPr>
              <a:t> C atoms</a:t>
            </a:r>
          </a:p>
        </p:txBody>
      </p:sp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1752600" y="4267200"/>
            <a:ext cx="1143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3733800" y="53340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= 1.52 x 10</a:t>
            </a:r>
            <a:r>
              <a:rPr lang="en-US" altLang="en-US" sz="2800" baseline="30000">
                <a:solidFill>
                  <a:schemeClr val="folHlink"/>
                </a:solidFill>
              </a:rPr>
              <a:t>22</a:t>
            </a:r>
            <a:r>
              <a:rPr lang="en-US" altLang="en-US" sz="2800">
                <a:solidFill>
                  <a:schemeClr val="folHlink"/>
                </a:solidFill>
              </a:rPr>
              <a:t> C atoms </a:t>
            </a:r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>
            <a:off x="5562600" y="4800600"/>
            <a:ext cx="1143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4572000" y="46482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1 mol C </a:t>
            </a:r>
          </a:p>
        </p:txBody>
      </p:sp>
      <p:sp>
        <p:nvSpPr>
          <p:cNvPr id="146448" name="TPQuestion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000">
                <a:solidFill>
                  <a:schemeClr val="tx2"/>
                </a:solidFill>
              </a:rPr>
              <a:t>How many C atoms did you swallow with the 400 mg tablet?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0" y="6096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Use Avogadro’s number to convert from mol to atoms/molecules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Moles and Equations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Moles and Equations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153400" cy="4114800"/>
          </a:xfrm>
        </p:spPr>
        <p:txBody>
          <a:bodyPr/>
          <a:lstStyle/>
          <a:p>
            <a:r>
              <a:rPr lang="en-US" altLang="en-US" smtClean="0"/>
              <a:t>Equations can be interpreted at both the microscopic and macroscopic level</a:t>
            </a:r>
          </a:p>
          <a:p>
            <a:endParaRPr lang="en-US" altLang="en-US" smtClean="0"/>
          </a:p>
          <a:p>
            <a:pPr algn="ctr">
              <a:buFontTx/>
              <a:buChar char=" "/>
            </a:pPr>
            <a:r>
              <a:rPr lang="en-US" altLang="en-US" smtClean="0">
                <a:solidFill>
                  <a:schemeClr val="folHlink"/>
                </a:solidFill>
              </a:rPr>
              <a:t>C(s)  +  O</a:t>
            </a:r>
            <a:r>
              <a:rPr lang="en-US" altLang="en-US" baseline="-25000" smtClean="0">
                <a:solidFill>
                  <a:schemeClr val="folHlink"/>
                </a:solidFill>
              </a:rPr>
              <a:t>2</a:t>
            </a:r>
            <a:r>
              <a:rPr lang="en-US" altLang="en-US" smtClean="0">
                <a:solidFill>
                  <a:schemeClr val="folHlink"/>
                </a:solidFill>
              </a:rPr>
              <a:t>(g)  =&gt;  CO</a:t>
            </a:r>
            <a:r>
              <a:rPr lang="en-US" altLang="en-US" baseline="-25000" smtClean="0">
                <a:solidFill>
                  <a:schemeClr val="folHlink"/>
                </a:solidFill>
              </a:rPr>
              <a:t>2</a:t>
            </a:r>
            <a:r>
              <a:rPr lang="en-US" altLang="en-US" smtClean="0">
                <a:solidFill>
                  <a:schemeClr val="folHlink"/>
                </a:solidFill>
              </a:rPr>
              <a:t>(g)</a:t>
            </a:r>
            <a:endParaRPr lang="en-US" altLang="en-US" smtClean="0"/>
          </a:p>
          <a:p>
            <a:pPr algn="ctr"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1 C atom + 1 O</a:t>
            </a:r>
            <a:r>
              <a:rPr lang="en-US" altLang="en-US" baseline="-25000" smtClean="0"/>
              <a:t>2</a:t>
            </a:r>
            <a:r>
              <a:rPr lang="en-US" altLang="en-US" smtClean="0"/>
              <a:t> molecule =&gt; 1 CO</a:t>
            </a:r>
            <a:r>
              <a:rPr lang="en-US" altLang="en-US" baseline="-25000" smtClean="0"/>
              <a:t>2</a:t>
            </a:r>
            <a:r>
              <a:rPr lang="en-US" altLang="en-US" smtClean="0"/>
              <a:t> molecule</a:t>
            </a:r>
          </a:p>
          <a:p>
            <a:pPr>
              <a:buFontTx/>
              <a:buChar char=" "/>
            </a:pPr>
            <a:r>
              <a:rPr lang="en-US" altLang="en-US" smtClean="0"/>
              <a:t>1 mol C   +      1 mol O</a:t>
            </a:r>
            <a:r>
              <a:rPr lang="en-US" altLang="en-US" baseline="-25000" smtClean="0"/>
              <a:t>2</a:t>
            </a:r>
            <a:r>
              <a:rPr lang="en-US" altLang="en-US" smtClean="0"/>
              <a:t>    =&gt;     1 mol CO</a:t>
            </a:r>
            <a:r>
              <a:rPr lang="en-US" altLang="en-US" baseline="-25000" smtClean="0"/>
              <a:t>2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Moles and Equations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Equations DO NOT relate to masses of the substances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 algn="ctr">
              <a:lnSpc>
                <a:spcPct val="90000"/>
              </a:lnSpc>
              <a:buFontTx/>
              <a:buChar char=" "/>
            </a:pPr>
            <a:r>
              <a:rPr lang="en-US" altLang="en-US" smtClean="0">
                <a:solidFill>
                  <a:schemeClr val="folHlink"/>
                </a:solidFill>
              </a:rPr>
              <a:t>C(s)  +  O</a:t>
            </a:r>
            <a:r>
              <a:rPr lang="en-US" altLang="en-US" baseline="-25000" smtClean="0">
                <a:solidFill>
                  <a:schemeClr val="folHlink"/>
                </a:solidFill>
              </a:rPr>
              <a:t>2</a:t>
            </a:r>
            <a:r>
              <a:rPr lang="en-US" altLang="en-US" smtClean="0">
                <a:solidFill>
                  <a:schemeClr val="folHlink"/>
                </a:solidFill>
              </a:rPr>
              <a:t>(g)  =&gt;  CO</a:t>
            </a:r>
            <a:r>
              <a:rPr lang="en-US" altLang="en-US" baseline="-25000" smtClean="0">
                <a:solidFill>
                  <a:schemeClr val="folHlink"/>
                </a:solidFill>
              </a:rPr>
              <a:t>2</a:t>
            </a:r>
            <a:r>
              <a:rPr lang="en-US" altLang="en-US" smtClean="0">
                <a:solidFill>
                  <a:schemeClr val="folHlink"/>
                </a:solidFill>
              </a:rPr>
              <a:t>(g)</a:t>
            </a:r>
            <a:endParaRPr lang="en-US" altLang="en-US" smtClean="0"/>
          </a:p>
          <a:p>
            <a:pPr algn="ctr">
              <a:lnSpc>
                <a:spcPct val="90000"/>
              </a:lnSpc>
              <a:buFontTx/>
              <a:buChar char=" "/>
            </a:pPr>
            <a:endParaRPr lang="en-US" altLang="en-US" smtClean="0"/>
          </a:p>
          <a:p>
            <a:pPr algn="ctr">
              <a:lnSpc>
                <a:spcPct val="90000"/>
              </a:lnSpc>
              <a:buFontTx/>
              <a:buChar char=" "/>
            </a:pPr>
            <a:r>
              <a:rPr lang="en-US" altLang="en-US" smtClean="0"/>
              <a:t>12 g C     +     32 g O</a:t>
            </a:r>
            <a:r>
              <a:rPr lang="en-US" altLang="en-US" baseline="-25000" smtClean="0"/>
              <a:t>2</a:t>
            </a:r>
            <a:r>
              <a:rPr lang="en-US" altLang="en-US" smtClean="0"/>
              <a:t>   =&gt;    44 g CO</a:t>
            </a:r>
            <a:r>
              <a:rPr lang="en-US" altLang="en-US" baseline="-25000" smtClean="0"/>
              <a:t>2</a:t>
            </a:r>
          </a:p>
          <a:p>
            <a:pPr algn="ctr">
              <a:lnSpc>
                <a:spcPct val="90000"/>
              </a:lnSpc>
              <a:buFontTx/>
              <a:buChar char=" "/>
            </a:pPr>
            <a:endParaRPr lang="en-US" altLang="en-US" baseline="-25000" smtClean="0"/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mtClean="0"/>
              <a:t>Unfortunately, balances are still gram based!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dirty="0" smtClean="0"/>
              <a:t>Atoms are so tiny they need a special unit</a:t>
            </a:r>
          </a:p>
          <a:p>
            <a:r>
              <a:rPr lang="en-US" dirty="0" smtClean="0"/>
              <a:t>That’s what the </a:t>
            </a:r>
            <a:r>
              <a:rPr lang="en-US" dirty="0" smtClean="0">
                <a:solidFill>
                  <a:schemeClr val="accent1"/>
                </a:solidFill>
              </a:rPr>
              <a:t>mole</a:t>
            </a:r>
            <a:r>
              <a:rPr lang="en-US" dirty="0" smtClean="0"/>
              <a:t> does</a:t>
            </a:r>
          </a:p>
          <a:p>
            <a:r>
              <a:rPr lang="en-US" dirty="0" smtClean="0"/>
              <a:t>It’s the same sort of term as…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dirty="0" smtClean="0">
                <a:solidFill>
                  <a:srgbClr val="00FFFF"/>
                </a:solidFill>
              </a:rPr>
              <a:t>pair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Chemical Equations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2133600"/>
          </a:xfrm>
        </p:spPr>
        <p:txBody>
          <a:bodyPr/>
          <a:lstStyle/>
          <a:p>
            <a:r>
              <a:rPr lang="en-US" altLang="en-US" smtClean="0"/>
              <a:t>An equation contains two things that are equal</a:t>
            </a:r>
          </a:p>
          <a:p>
            <a:r>
              <a:rPr lang="en-US" altLang="en-US" smtClean="0"/>
              <a:t>What’s equal in a chemical equation?</a:t>
            </a:r>
          </a:p>
          <a:p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Chemical Equations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2133600"/>
          </a:xfrm>
        </p:spPr>
        <p:txBody>
          <a:bodyPr/>
          <a:lstStyle/>
          <a:p>
            <a:r>
              <a:rPr lang="en-US" altLang="en-US" smtClean="0"/>
              <a:t>An equation contains two things that are equal</a:t>
            </a:r>
          </a:p>
          <a:p>
            <a:r>
              <a:rPr lang="en-US" altLang="en-US" smtClean="0"/>
              <a:t>What’s equal in a chemical equation?</a:t>
            </a:r>
          </a:p>
          <a:p>
            <a:endParaRPr lang="en-US" altLang="en-US" smtClean="0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914400" y="31242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rgbClr val="66FF33"/>
                </a:solidFill>
              </a:rPr>
              <a:t>Reactants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838200" y="4191000"/>
            <a:ext cx="281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Number of each atom type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Chemical Equations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2133600"/>
          </a:xfrm>
        </p:spPr>
        <p:txBody>
          <a:bodyPr/>
          <a:lstStyle/>
          <a:p>
            <a:r>
              <a:rPr lang="en-US" altLang="en-US" smtClean="0"/>
              <a:t>An equation contains two things that are equal</a:t>
            </a:r>
          </a:p>
          <a:p>
            <a:r>
              <a:rPr lang="en-US" altLang="en-US" smtClean="0"/>
              <a:t>What’s equal in a chemical equation?</a:t>
            </a:r>
          </a:p>
          <a:p>
            <a:endParaRPr lang="en-US" altLang="en-US" smtClean="0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914400" y="31242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rgbClr val="66FF33"/>
                </a:solidFill>
              </a:rPr>
              <a:t>Reactants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4953000" y="31242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rgbClr val="66FF33"/>
                </a:solidFill>
              </a:rPr>
              <a:t>Products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838200" y="4191000"/>
            <a:ext cx="281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Number of each atom type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029200" y="4191000"/>
            <a:ext cx="281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Number of each atom type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886200" y="44958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tx2"/>
                </a:solidFill>
              </a:rPr>
              <a:t>=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60772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62820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</a:t>
            </a:r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1447800" y="1905000"/>
            <a:ext cx="1752600" cy="6096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64868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      </a:t>
            </a:r>
            <a:r>
              <a:rPr lang="en-US" altLang="en-US" sz="3200">
                <a:solidFill>
                  <a:schemeClr val="bg1"/>
                </a:solidFill>
              </a:rPr>
              <a:t>=</a:t>
            </a:r>
            <a:r>
              <a:rPr lang="en-US" altLang="en-US" sz="3200"/>
              <a:t>    3 C</a:t>
            </a:r>
          </a:p>
        </p:txBody>
      </p:sp>
      <p:sp>
        <p:nvSpPr>
          <p:cNvPr id="164870" name="Line 6"/>
          <p:cNvSpPr>
            <a:spLocks noChangeShapeType="1"/>
          </p:cNvSpPr>
          <p:nvPr/>
        </p:nvSpPr>
        <p:spPr bwMode="auto">
          <a:xfrm flipH="1">
            <a:off x="5410200" y="1905000"/>
            <a:ext cx="152400" cy="381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66916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     =     3 C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     =     3 C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3276600" y="3048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8 H</a:t>
            </a:r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1905000" y="1905000"/>
            <a:ext cx="1371600" cy="13716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71012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     =     3 C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3276600" y="3048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8 H     </a:t>
            </a:r>
            <a:r>
              <a:rPr lang="en-US" altLang="en-US" sz="3200">
                <a:solidFill>
                  <a:schemeClr val="bg1"/>
                </a:solidFill>
              </a:rPr>
              <a:t>=</a:t>
            </a:r>
            <a:r>
              <a:rPr lang="en-US" altLang="en-US" sz="3200"/>
              <a:t>     4(2) H</a:t>
            </a: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 flipH="1">
            <a:off x="5943600" y="1828800"/>
            <a:ext cx="1676400" cy="12192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dirty="0" smtClean="0"/>
              <a:t>Atoms are so tiny they need a special unit</a:t>
            </a:r>
          </a:p>
          <a:p>
            <a:r>
              <a:rPr lang="en-US" dirty="0" smtClean="0"/>
              <a:t>That’s what the </a:t>
            </a:r>
            <a:r>
              <a:rPr lang="en-US" dirty="0" smtClean="0">
                <a:solidFill>
                  <a:schemeClr val="accent1"/>
                </a:solidFill>
              </a:rPr>
              <a:t>mole</a:t>
            </a:r>
            <a:r>
              <a:rPr lang="en-US" dirty="0" smtClean="0"/>
              <a:t> does</a:t>
            </a:r>
          </a:p>
          <a:p>
            <a:r>
              <a:rPr lang="en-US" dirty="0" smtClean="0"/>
              <a:t>It’s the same sort of term as…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dirty="0" smtClean="0">
                <a:solidFill>
                  <a:srgbClr val="00FFFF"/>
                </a:solidFill>
              </a:rPr>
              <a:t>pair		2 of anything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73060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     =     3 C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3276600" y="3048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8 H     =     4(2) H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75108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     =     3 C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3276600" y="3048000"/>
            <a:ext cx="5257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8 H     =     4(2) H</a:t>
            </a:r>
          </a:p>
          <a:p>
            <a:pPr>
              <a:spcBef>
                <a:spcPct val="50000"/>
              </a:spcBef>
            </a:pPr>
            <a:r>
              <a:rPr lang="en-US" altLang="en-US" sz="3200"/>
              <a:t>8 H     =     8 H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77156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     =     3 C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3276600" y="3048000"/>
            <a:ext cx="5257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8 H     =     4(2) H</a:t>
            </a:r>
          </a:p>
          <a:p>
            <a:pPr>
              <a:spcBef>
                <a:spcPct val="50000"/>
              </a:spcBef>
            </a:pPr>
            <a:r>
              <a:rPr lang="en-US" altLang="en-US" sz="3200"/>
              <a:t>8 H     =     8 H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2819400" y="4495800"/>
            <a:ext cx="563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5(2) O</a:t>
            </a: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 flipH="1">
            <a:off x="3352800" y="1828800"/>
            <a:ext cx="76200" cy="2667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79204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     =     3 C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3276600" y="3048000"/>
            <a:ext cx="5257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8 H     =     4(2) H</a:t>
            </a:r>
          </a:p>
          <a:p>
            <a:pPr>
              <a:spcBef>
                <a:spcPct val="50000"/>
              </a:spcBef>
            </a:pPr>
            <a:r>
              <a:rPr lang="en-US" altLang="en-US" sz="3200"/>
              <a:t>8 H     =     8 H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2819400" y="4495800"/>
            <a:ext cx="563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5(2) O     </a:t>
            </a:r>
            <a:r>
              <a:rPr lang="en-US" altLang="en-US" sz="3200">
                <a:solidFill>
                  <a:schemeClr val="bg1"/>
                </a:solidFill>
              </a:rPr>
              <a:t>=</a:t>
            </a:r>
            <a:r>
              <a:rPr lang="en-US" altLang="en-US" sz="3200"/>
              <a:t>     3(2) O</a:t>
            </a: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 flipH="1">
            <a:off x="5638800" y="1905000"/>
            <a:ext cx="228600" cy="2590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81252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     =     3 C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3276600" y="3048000"/>
            <a:ext cx="5257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8 H     =     4(2) H</a:t>
            </a:r>
          </a:p>
          <a:p>
            <a:pPr>
              <a:spcBef>
                <a:spcPct val="50000"/>
              </a:spcBef>
            </a:pPr>
            <a:r>
              <a:rPr lang="en-US" altLang="en-US" sz="3200"/>
              <a:t>8 H     =     8 H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2819400" y="4495800"/>
            <a:ext cx="563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5(2) O     =     3(2) O  +  4 O</a:t>
            </a:r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 flipH="1">
            <a:off x="7239000" y="1905000"/>
            <a:ext cx="990600" cy="2590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83300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     =     3 C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3276600" y="3048000"/>
            <a:ext cx="5257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8 H     =     4(2) H</a:t>
            </a:r>
          </a:p>
          <a:p>
            <a:pPr>
              <a:spcBef>
                <a:spcPct val="50000"/>
              </a:spcBef>
            </a:pPr>
            <a:r>
              <a:rPr lang="en-US" altLang="en-US" sz="3200"/>
              <a:t>8 H     =     8 H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2819400" y="4495800"/>
            <a:ext cx="563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5(2) O     =     3(2) O  +  4 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Propane Combustion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153400" cy="8382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z="3600" smtClean="0"/>
              <a:t>C</a:t>
            </a:r>
            <a:r>
              <a:rPr lang="en-US" altLang="en-US" sz="3600" baseline="-25000" smtClean="0"/>
              <a:t>3</a:t>
            </a:r>
            <a:r>
              <a:rPr lang="en-US" altLang="en-US" sz="3600" smtClean="0"/>
              <a:t>H</a:t>
            </a:r>
            <a:r>
              <a:rPr lang="en-US" altLang="en-US" sz="3600" baseline="-25000" smtClean="0"/>
              <a:t>8</a:t>
            </a:r>
            <a:r>
              <a:rPr lang="en-US" altLang="en-US" sz="3600" smtClean="0"/>
              <a:t>    +    5 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         3 CO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   +   4 H</a:t>
            </a:r>
            <a:r>
              <a:rPr lang="en-US" altLang="en-US" sz="3600" baseline="-25000" smtClean="0"/>
              <a:t>2</a:t>
            </a:r>
            <a:r>
              <a:rPr lang="en-US" altLang="en-US" sz="3600" smtClean="0"/>
              <a:t>O</a:t>
            </a:r>
          </a:p>
        </p:txBody>
      </p:sp>
      <p:sp>
        <p:nvSpPr>
          <p:cNvPr id="185348" name="AutoShape 4"/>
          <p:cNvSpPr>
            <a:spLocks noChangeArrowheads="1"/>
          </p:cNvSpPr>
          <p:nvPr/>
        </p:nvSpPr>
        <p:spPr bwMode="auto">
          <a:xfrm>
            <a:off x="4343400" y="152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276600" y="2286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3 C     =     3 C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3276600" y="3048000"/>
            <a:ext cx="5257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8 H     =     4(2) H</a:t>
            </a:r>
          </a:p>
          <a:p>
            <a:pPr>
              <a:spcBef>
                <a:spcPct val="50000"/>
              </a:spcBef>
            </a:pPr>
            <a:r>
              <a:rPr lang="en-US" altLang="en-US" sz="3200"/>
              <a:t>8 H     =     8 H   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2819400" y="4495800"/>
            <a:ext cx="5638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5(2) O     =     3(2) O  +  4 O</a:t>
            </a:r>
          </a:p>
          <a:p>
            <a:pPr>
              <a:spcBef>
                <a:spcPct val="50000"/>
              </a:spcBef>
            </a:pPr>
            <a:r>
              <a:rPr lang="en-US" altLang="en-US" sz="3200"/>
              <a:t>    10 O    =     10 O      </a:t>
            </a:r>
            <a:r>
              <a:rPr lang="en-US" altLang="en-US" sz="3200">
                <a:solidFill>
                  <a:srgbClr val="66FF33"/>
                </a:solidFill>
              </a:rPr>
              <a:t>balanced</a:t>
            </a:r>
            <a:r>
              <a:rPr lang="en-US" altLang="en-US" sz="3200"/>
              <a:t>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Balancing Equations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114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altLang="en-US" smtClean="0"/>
              <a:t>Chemical reactions aren’t discovered as balanced equations</a:t>
            </a:r>
          </a:p>
          <a:p>
            <a:r>
              <a:rPr lang="en-US" altLang="en-US" smtClean="0"/>
              <a:t>Sometimes must struggle to balance them</a:t>
            </a:r>
          </a:p>
          <a:p>
            <a:r>
              <a:rPr lang="en-US" altLang="en-US" smtClean="0"/>
              <a:t>Only </a:t>
            </a:r>
            <a:r>
              <a:rPr lang="en-US" altLang="en-US" smtClean="0">
                <a:solidFill>
                  <a:schemeClr val="folHlink"/>
                </a:solidFill>
              </a:rPr>
              <a:t>coefficients</a:t>
            </a:r>
            <a:r>
              <a:rPr lang="en-US" altLang="en-US" smtClean="0"/>
              <a:t> may be adjusted during balancing</a:t>
            </a:r>
          </a:p>
          <a:p>
            <a:r>
              <a:rPr lang="en-US" altLang="en-US" smtClean="0"/>
              <a:t>DON’T FOOL WITH THE</a:t>
            </a:r>
            <a:r>
              <a:rPr lang="en-US" altLang="en-US" smtClean="0">
                <a:solidFill>
                  <a:schemeClr val="accent1"/>
                </a:solidFill>
              </a:rPr>
              <a:t> FORMULAS!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4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4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14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14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59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0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The Mole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 smtClean="0"/>
              <a:t>Atoms are so tiny they need a special unit</a:t>
            </a:r>
          </a:p>
          <a:p>
            <a:r>
              <a:rPr lang="en-US" smtClean="0"/>
              <a:t>That’s what the </a:t>
            </a:r>
            <a:r>
              <a:rPr lang="en-US" smtClean="0">
                <a:solidFill>
                  <a:schemeClr val="accent1"/>
                </a:solidFill>
              </a:rPr>
              <a:t>mole</a:t>
            </a:r>
            <a:r>
              <a:rPr lang="en-US" smtClean="0"/>
              <a:t> does</a:t>
            </a:r>
          </a:p>
          <a:p>
            <a:r>
              <a:rPr lang="en-US" smtClean="0"/>
              <a:t>It’s the same sort of term as…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pair		2 of anything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dozen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z="3600" smtClean="0"/>
          </a:p>
          <a:p>
            <a:pPr>
              <a:buFontTx/>
              <a:buChar char=" "/>
            </a:pPr>
            <a:r>
              <a:rPr lang="en-US" altLang="en-US" sz="3600" smtClean="0"/>
              <a:t>     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+     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            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O</a:t>
            </a:r>
            <a:endParaRPr lang="en-US" altLang="en-US" smtClean="0"/>
          </a:p>
        </p:txBody>
      </p:sp>
      <p:sp>
        <p:nvSpPr>
          <p:cNvPr id="191492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z="3600" smtClean="0"/>
          </a:p>
          <a:p>
            <a:pPr>
              <a:buFontTx/>
              <a:buChar char=" "/>
            </a:pPr>
            <a:r>
              <a:rPr lang="en-US" altLang="en-US" sz="3600" smtClean="0"/>
              <a:t>     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+     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            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O</a:t>
            </a:r>
            <a:endParaRPr lang="en-US" altLang="en-US" smtClean="0"/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52005" name="Text Box 5"/>
          <p:cNvSpPr txBox="1">
            <a:spLocks noChangeArrowheads="1"/>
          </p:cNvSpPr>
          <p:nvPr/>
        </p:nvSpPr>
        <p:spPr bwMode="auto">
          <a:xfrm>
            <a:off x="2819400" y="5105400"/>
            <a:ext cx="3733800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Short 1 O-atom on right</a:t>
            </a: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 flipV="1">
            <a:off x="4343400" y="4572000"/>
            <a:ext cx="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 flipV="1">
            <a:off x="6629400" y="4495800"/>
            <a:ext cx="4572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z="3600" smtClean="0"/>
          </a:p>
          <a:p>
            <a:pPr>
              <a:buFontTx/>
              <a:buChar char=" "/>
            </a:pPr>
            <a:r>
              <a:rPr lang="en-US" altLang="en-US" sz="3600" smtClean="0"/>
              <a:t>     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+     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            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95588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54053" name="Text Box 5"/>
          <p:cNvSpPr txBox="1">
            <a:spLocks noChangeArrowheads="1"/>
          </p:cNvSpPr>
          <p:nvPr/>
        </p:nvSpPr>
        <p:spPr bwMode="auto">
          <a:xfrm>
            <a:off x="2819400" y="5105400"/>
            <a:ext cx="4114800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Just add an O-atom,  right?</a:t>
            </a:r>
          </a:p>
        </p:txBody>
      </p:sp>
      <p:sp>
        <p:nvSpPr>
          <p:cNvPr id="195590" name="Line 6"/>
          <p:cNvSpPr>
            <a:spLocks noChangeShapeType="1"/>
          </p:cNvSpPr>
          <p:nvPr/>
        </p:nvSpPr>
        <p:spPr bwMode="auto">
          <a:xfrm flipV="1">
            <a:off x="6934200" y="4495800"/>
            <a:ext cx="4572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z="3600" smtClean="0"/>
          </a:p>
          <a:p>
            <a:pPr>
              <a:buFontTx/>
              <a:buChar char=" "/>
            </a:pPr>
            <a:r>
              <a:rPr lang="en-US" altLang="en-US" sz="3600" smtClean="0"/>
              <a:t>     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+     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            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97636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56101" name="Text Box 5"/>
          <p:cNvSpPr txBox="1">
            <a:spLocks noChangeArrowheads="1"/>
          </p:cNvSpPr>
          <p:nvPr/>
        </p:nvSpPr>
        <p:spPr bwMode="auto">
          <a:xfrm>
            <a:off x="1143000" y="5105400"/>
            <a:ext cx="7010400" cy="528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BUSTED!  YOU FONDLED A FORMULA!</a:t>
            </a:r>
          </a:p>
        </p:txBody>
      </p:sp>
      <p:sp>
        <p:nvSpPr>
          <p:cNvPr id="197638" name="AutoShape 6"/>
          <p:cNvSpPr>
            <a:spLocks noChangeArrowheads="1"/>
          </p:cNvSpPr>
          <p:nvPr/>
        </p:nvSpPr>
        <p:spPr bwMode="auto">
          <a:xfrm>
            <a:off x="6324600" y="3429000"/>
            <a:ext cx="1447800" cy="1524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z="3600" smtClean="0"/>
          </a:p>
          <a:p>
            <a:pPr>
              <a:buFontTx/>
              <a:buChar char=" "/>
            </a:pPr>
            <a:r>
              <a:rPr lang="en-US" altLang="en-US" sz="3600" smtClean="0"/>
              <a:t>     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+     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            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endParaRPr lang="en-US" altLang="en-US" smtClean="0"/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58149" name="Text Box 5"/>
          <p:cNvSpPr txBox="1">
            <a:spLocks noChangeArrowheads="1"/>
          </p:cNvSpPr>
          <p:nvPr/>
        </p:nvSpPr>
        <p:spPr bwMode="auto">
          <a:xfrm>
            <a:off x="2819400" y="5105400"/>
            <a:ext cx="5486400" cy="955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You’d be drinking hydrogen peroxide now, not water!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z="3600" smtClean="0"/>
          </a:p>
          <a:p>
            <a:pPr>
              <a:buFontTx/>
              <a:buChar char=" "/>
            </a:pPr>
            <a:r>
              <a:rPr lang="en-US" altLang="en-US" sz="3600" smtClean="0"/>
              <a:t>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+    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/>
              <a:t>          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O</a:t>
            </a:r>
            <a:endParaRPr lang="en-US" altLang="en-US" smtClean="0"/>
          </a:p>
        </p:txBody>
      </p:sp>
      <p:sp>
        <p:nvSpPr>
          <p:cNvPr id="201732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3200400"/>
          </a:xfrm>
        </p:spPr>
        <p:txBody>
          <a:bodyPr/>
          <a:lstStyle/>
          <a:p>
            <a:r>
              <a:rPr lang="en-US" altLang="en-US" sz="3600" dirty="0" smtClean="0"/>
              <a:t>Consider the following unbalanced equation…</a:t>
            </a:r>
          </a:p>
          <a:p>
            <a:endParaRPr lang="en-US" altLang="en-US" sz="3600" dirty="0" smtClean="0"/>
          </a:p>
          <a:p>
            <a:pPr>
              <a:buFontTx/>
              <a:buChar char=" "/>
            </a:pPr>
            <a:r>
              <a:rPr lang="en-US" altLang="en-US" sz="3600" dirty="0" smtClean="0"/>
              <a:t>     </a:t>
            </a:r>
            <a:r>
              <a:rPr lang="en-US" altLang="en-US" sz="3600" dirty="0" smtClean="0">
                <a:solidFill>
                  <a:schemeClr val="bg1"/>
                </a:solidFill>
              </a:rPr>
              <a:t>2</a:t>
            </a:r>
            <a:r>
              <a:rPr lang="en-US" altLang="en-US" sz="3600" dirty="0" smtClean="0"/>
              <a:t> </a:t>
            </a:r>
            <a:r>
              <a:rPr lang="en-US" altLang="en-US" sz="3600" dirty="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en-US" sz="3600" dirty="0" smtClean="0">
                <a:solidFill>
                  <a:schemeClr val="tx2"/>
                </a:solidFill>
              </a:rPr>
              <a:t>       +    O</a:t>
            </a:r>
            <a:r>
              <a:rPr lang="en-US" altLang="en-US" sz="36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en-US" sz="3600" dirty="0" smtClean="0"/>
              <a:t>               </a:t>
            </a:r>
            <a:r>
              <a:rPr lang="en-US" altLang="en-US" sz="3600" dirty="0" smtClean="0">
                <a:solidFill>
                  <a:schemeClr val="folHlink"/>
                </a:solidFill>
              </a:rPr>
              <a:t>2</a:t>
            </a:r>
            <a:r>
              <a:rPr lang="en-US" altLang="en-US" sz="3600" dirty="0" smtClean="0"/>
              <a:t> </a:t>
            </a:r>
            <a:r>
              <a:rPr lang="en-US" altLang="en-US" sz="3600" dirty="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en-US" sz="3600" dirty="0" smtClean="0">
                <a:solidFill>
                  <a:schemeClr val="tx2"/>
                </a:solidFill>
              </a:rPr>
              <a:t>O</a:t>
            </a:r>
            <a:endParaRPr lang="en-US" altLang="en-US" dirty="0" smtClean="0"/>
          </a:p>
        </p:txBody>
      </p:sp>
      <p:sp>
        <p:nvSpPr>
          <p:cNvPr id="203780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667000" y="49530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Adjust a coefficient instead</a:t>
            </a:r>
          </a:p>
        </p:txBody>
      </p:sp>
      <p:sp>
        <p:nvSpPr>
          <p:cNvPr id="203782" name="Line 6"/>
          <p:cNvSpPr>
            <a:spLocks noChangeShapeType="1"/>
          </p:cNvSpPr>
          <p:nvPr/>
        </p:nvSpPr>
        <p:spPr bwMode="auto">
          <a:xfrm flipV="1">
            <a:off x="5029200" y="4419600"/>
            <a:ext cx="114300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32004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z="3600" smtClean="0"/>
          </a:p>
          <a:p>
            <a:pPr>
              <a:buFontTx/>
              <a:buChar char=" "/>
            </a:pPr>
            <a:r>
              <a:rPr lang="en-US" altLang="en-US" sz="3600" smtClean="0"/>
              <a:t>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+    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/>
              <a:t>               </a:t>
            </a:r>
            <a:r>
              <a:rPr lang="en-US" altLang="en-US" sz="3600" smtClean="0">
                <a:solidFill>
                  <a:schemeClr val="folHlink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O</a:t>
            </a:r>
            <a:endParaRPr lang="en-US" altLang="en-US" smtClean="0"/>
          </a:p>
        </p:txBody>
      </p:sp>
      <p:sp>
        <p:nvSpPr>
          <p:cNvPr id="205828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2667000" y="49530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Egad!  Now we’ve upset H!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32004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z="3600" smtClean="0"/>
          </a:p>
          <a:p>
            <a:pPr>
              <a:buFontTx/>
              <a:buChar char=" "/>
            </a:pPr>
            <a:r>
              <a:rPr lang="en-US" altLang="en-US" sz="3600" smtClean="0"/>
              <a:t>     </a:t>
            </a:r>
            <a:r>
              <a:rPr lang="en-US" altLang="en-US" sz="3600" smtClean="0">
                <a:solidFill>
                  <a:schemeClr val="bg1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+    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/>
              <a:t>               </a:t>
            </a:r>
            <a:r>
              <a:rPr lang="en-US" altLang="en-US" sz="3600" smtClean="0">
                <a:solidFill>
                  <a:schemeClr val="folHlink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O</a:t>
            </a:r>
            <a:endParaRPr lang="en-US" altLang="en-US" smtClean="0"/>
          </a:p>
        </p:txBody>
      </p:sp>
      <p:sp>
        <p:nvSpPr>
          <p:cNvPr id="207876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2667000" y="49530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2 H                                   4 H</a:t>
            </a:r>
          </a:p>
        </p:txBody>
      </p:sp>
      <p:sp>
        <p:nvSpPr>
          <p:cNvPr id="207878" name="Line 6"/>
          <p:cNvSpPr>
            <a:spLocks noChangeShapeType="1"/>
          </p:cNvSpPr>
          <p:nvPr/>
        </p:nvSpPr>
        <p:spPr bwMode="auto">
          <a:xfrm flipH="1" flipV="1">
            <a:off x="2362200" y="4495800"/>
            <a:ext cx="5334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 flipV="1">
            <a:off x="6705600" y="4419600"/>
            <a:ext cx="762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Balancing Equations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3200400"/>
          </a:xfrm>
        </p:spPr>
        <p:txBody>
          <a:bodyPr/>
          <a:lstStyle/>
          <a:p>
            <a:r>
              <a:rPr lang="en-US" altLang="en-US" sz="3600" smtClean="0"/>
              <a:t>Consider the following unbalanced equation…</a:t>
            </a:r>
          </a:p>
          <a:p>
            <a:endParaRPr lang="en-US" altLang="en-US" sz="3600" smtClean="0"/>
          </a:p>
          <a:p>
            <a:pPr>
              <a:buFontTx/>
              <a:buChar char=" "/>
            </a:pPr>
            <a:r>
              <a:rPr lang="en-US" altLang="en-US" sz="3600" smtClean="0"/>
              <a:t>     </a:t>
            </a:r>
            <a:r>
              <a:rPr lang="en-US" altLang="en-US" sz="3600" smtClean="0">
                <a:solidFill>
                  <a:schemeClr val="folHlink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       +    O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/>
              <a:t>               </a:t>
            </a:r>
            <a:r>
              <a:rPr lang="en-US" altLang="en-US" sz="3600" smtClean="0">
                <a:solidFill>
                  <a:schemeClr val="folHlink"/>
                </a:solidFill>
              </a:rPr>
              <a:t>2</a:t>
            </a: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chemeClr val="tx2"/>
                </a:solidFill>
              </a:rPr>
              <a:t>H</a:t>
            </a:r>
            <a:r>
              <a:rPr lang="en-US" altLang="en-US" sz="3600" baseline="-25000" smtClean="0">
                <a:solidFill>
                  <a:schemeClr val="tx2"/>
                </a:solidFill>
              </a:rPr>
              <a:t>2</a:t>
            </a:r>
            <a:r>
              <a:rPr lang="en-US" altLang="en-US" sz="3600" smtClean="0">
                <a:solidFill>
                  <a:schemeClr val="tx2"/>
                </a:solidFill>
              </a:rPr>
              <a:t>O</a:t>
            </a:r>
            <a:endParaRPr lang="en-US" altLang="en-US" smtClean="0"/>
          </a:p>
        </p:txBody>
      </p:sp>
      <p:sp>
        <p:nvSpPr>
          <p:cNvPr id="209924" name="AutoShape 4"/>
          <p:cNvSpPr>
            <a:spLocks noChangeArrowheads="1"/>
          </p:cNvSpPr>
          <p:nvPr/>
        </p:nvSpPr>
        <p:spPr bwMode="auto">
          <a:xfrm>
            <a:off x="5181600" y="4038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2667000" y="4953000"/>
            <a:ext cx="441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folHlink"/>
                </a:solidFill>
              </a:rPr>
              <a:t>Not to worry.  Just adjust another coefficient.</a:t>
            </a:r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H="1" flipV="1">
            <a:off x="1981200" y="4495800"/>
            <a:ext cx="914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TPVERSION" val="2006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ALLOWDUPLICATES" val="False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282D5CE75A34A85B566B6B49EA389F8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B5477FE7ACAB43228DD335CE5E9D691B"/>
  <p:tag name="RESPONSECOUNT" val="19"/>
  <p:tag name="QUESTIONALIAS" val="What will I run out of first?"/>
  <p:tag name="ANSWERSALIAS" val="Graham crackers¤Chocolate¤Marshmallows"/>
  <p:tag name="TOTALRESPONSES" val="34"/>
  <p:tag name="SLICED" val="False"/>
  <p:tag name="RESPONSES" val="USB[HED999],1,250,1;1;1;1;1;1;1;1;1;1;1;1;1;1;1;1;1;1;1;1;1;1;1;1;1;1;1;1;1;1;1;1;-;1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33 0 1"/>
  <p:tag name="CHARTSTRINGREV" val="1 0 33"/>
  <p:tag name="CHARTSTRINGSTDPER" val="0.970588235294118 0 0.0294117647058824"/>
  <p:tag name="CHARTSTRINGREVPER" val="0.0294117647058824 0 0.970588235294118"/>
  <p:tag name="RESPONSESGATHERED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TEXT" val="Graham crackers&#10;Chocolate&#10;Marshmallows"/>
  <p:tag name="OLDNUMANSWERS" val="3"/>
  <p:tag name="TEXTLENGTH" val="40"/>
  <p:tag name="FONTSIZE" val="32"/>
  <p:tag name="BULLETTYPE" val="ppBulletArabicPeriod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473AAF0B9A4404DACA3FD005CA85B9C"/>
  <p:tag name="SLIDEID" val="D473AAF0B9A4404DACA3FD005CA85B9C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0"/>
  <p:tag name="RESPONSESGATHERED" val="True"/>
  <p:tag name="TOTALRESPONSES" val="15"/>
  <p:tag name="SLICED" val="False"/>
  <p:tag name="RESPONSES" val="USB[HED999],1,250,1;1;1;1;1;1;1;1;1;2;1;1;1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4 1 0"/>
  <p:tag name="CHARTSTRINGREV" val="0 1 14"/>
  <p:tag name="CHARTSTRINGSTDPER" val="0.933333333333333 0.0666666666666667 0"/>
  <p:tag name="CHARTSTRINGREVPER" val="0 0.0666666666666667 0.933333333333333"/>
  <p:tag name="QUESTIONALIAS" val="The limiting reagent is…"/>
  <p:tag name="ANSWERSALIAS" val="C(s)¤O2(g)¤CO2(g)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TEXT" val="C(s)&#10;O2(g)&#10;CO2(g)"/>
  <p:tag name="OLDNUMANSWERS" val="3"/>
  <p:tag name="TEXTLENGTH" val="19"/>
  <p:tag name="FONTSIZE" val="32"/>
  <p:tag name="BULLETTYPE" val="ppBulletArabicPerio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39F04E8D8FB84BB99B10EF3632BE94B1"/>
  <p:tag name="SLIDEID" val="39F04E8D8FB84BB99B10EF3632BE94B1"/>
  <p:tag name="SLIDEORDER" val="1"/>
  <p:tag name="SLIDETYPE" val="Q"/>
  <p:tag name="DEMOGRAPHIC" val="False"/>
  <p:tag name="SPEEDSCORING" val="False"/>
  <p:tag name="QUESTIONALIAS" val="What’s the formula weight for ammonia, NH3?  (N = 14.0067, H = 1.0079)"/>
  <p:tag name="ANSWERSALIAS" val="10 g (or amu)¤15.0146 g (or amu)¤17.0304 g (or amu)¤45.0438 g (or amu)"/>
  <p:tag name="RESPONSESGATHERED" val="True"/>
  <p:tag name="TOTALRESPONSES" val="17"/>
  <p:tag name="SLICED" val="False"/>
  <p:tag name="RESPONSES" val="USB[HED999],1,250,3;4;3;3;4;3;3;3;3;3;2;3;3;2;3;3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2 13 2"/>
  <p:tag name="CHARTSTRINGREV" val="2 13 2 0"/>
  <p:tag name="CHARTSTRINGSTDPER" val="0 0.117647058823529 0.764705882352941 0.117647058823529"/>
  <p:tag name="CHARTSTRINGREVPER" val="0.117647058823529 0.764705882352941 0.117647058823529 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73"/>
  <p:tag name="FONTSIZE" val="32"/>
  <p:tag name="BULLETTYPE" val="ppBulletArabicPerio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39F04E8D8FB84BB99B10EF3632BE94B1"/>
  <p:tag name="SLIDEID" val="39F04E8D8FB84BB99B10EF3632BE94B1"/>
  <p:tag name="SLIDEORDER" val="1"/>
  <p:tag name="SLIDETYPE" val="Q"/>
  <p:tag name="DEMOGRAPHIC" val="False"/>
  <p:tag name="SPEEDSCORING" val="False"/>
  <p:tag name="QUESTIONALIAS" val="What’s the formula weight for ammonia, NH3?  (N = 14.0067, H = 1.0079)"/>
  <p:tag name="ANSWERSALIAS" val="10 g (or amu)¤15.0146 g (or amu)¤17.0304 g (or amu)¤45.0438 g (or amu)"/>
  <p:tag name="RESPONSESGATHERED" val="True"/>
  <p:tag name="TOTALRESPONSES" val="17"/>
  <p:tag name="SLICED" val="False"/>
  <p:tag name="RESPONSES" val="USB[HED999],1,250,3;4;3;3;4;3;3;3;3;3;2;3;3;2;3;3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2 13 2"/>
  <p:tag name="CHARTSTRINGREV" val="2 13 2 0"/>
  <p:tag name="CHARTSTRINGSTDPER" val="0 0.117647058823529 0.764705882352941 0.117647058823529"/>
  <p:tag name="CHARTSTRINGREVPER" val="0.117647058823529 0.764705882352941 0.117647058823529 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73"/>
  <p:tag name="FONTSIZE" val="32"/>
  <p:tag name="BULLETTYPE" val="ppBulletArabicPerio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1CBD89AE9C74B60B052C2AE837C13A4"/>
  <p:tag name="SLIDEID" val="11CBD89AE9C74B60B052C2AE837C13A4"/>
  <p:tag name="SLIDEORDER" val="1"/>
  <p:tag name="SLIDETYPE" val="Q"/>
  <p:tag name="DEMOGRAPHIC" val="False"/>
  <p:tag name="SPEEDSCORING" val="False"/>
  <p:tag name="QUESTIONALIAS" val="What is the formula weight of ibuprofen, C13H18O2?"/>
  <p:tag name="ANSWERSALIAS" val="206.285 g¤112 g¤90.649 g¤190.285 g"/>
  <p:tag name="RESPONSESGATHERED" val="True"/>
  <p:tag name="TOTALRESPONSES" val="15"/>
  <p:tag name="SLICED" val="False"/>
  <p:tag name="RESPONSES" val="USB[HED999],1,250,1;2;1;1;-;1;1;1;1;1;1;1;4;1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3 1 0 1"/>
  <p:tag name="CHARTSTRINGREV" val="1 0 1 13"/>
  <p:tag name="CHARTSTRINGSTDPER" val="0.866666666666667 0.0666666666666667 0 0.0666666666666667"/>
  <p:tag name="CHARTSTRINGREVPER" val="0.0666666666666667 0 0.0666666666666667 0.86666666666666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37"/>
  <p:tag name="FONTSIZE" val="32"/>
  <p:tag name="BULLETTYPE" val="ppBulletArabicPerio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1CBD89AE9C74B60B052C2AE837C13A4"/>
  <p:tag name="SLIDEID" val="11CBD89AE9C74B60B052C2AE837C13A4"/>
  <p:tag name="SLIDEORDER" val="1"/>
  <p:tag name="SLIDETYPE" val="Q"/>
  <p:tag name="DEMOGRAPHIC" val="False"/>
  <p:tag name="SPEEDSCORING" val="False"/>
  <p:tag name="QUESTIONALIAS" val="What is the formula weight of ibuprofen, C13H18O2?"/>
  <p:tag name="ANSWERSALIAS" val="206.285 g¤112 g¤90.649 g¤190.285 g"/>
  <p:tag name="RESPONSESGATHERED" val="True"/>
  <p:tag name="TOTALRESPONSES" val="15"/>
  <p:tag name="SLICED" val="False"/>
  <p:tag name="RESPONSES" val="USB[HED999],1,250,1;2;1;1;-;1;1;1;1;1;1;1;4;1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3 1 0 1"/>
  <p:tag name="CHARTSTRINGREV" val="1 0 1 13"/>
  <p:tag name="CHARTSTRINGSTDPER" val="0.866666666666667 0.0666666666666667 0 0.0666666666666667"/>
  <p:tag name="CHARTSTRINGREVPER" val="0.0666666666666667 0 0.0666666666666667 0.86666666666666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37"/>
  <p:tag name="FONTSIZE" val="32"/>
  <p:tag name="BULLETTYPE" val="ppBulletArabicPerio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71981C4ECD724A2EACAB7E421A2521ED"/>
  <p:tag name="SLIDEID" val="71981C4ECD724A2EACAB7E421A2521ED"/>
  <p:tag name="SLIDEORDER" val="1"/>
  <p:tag name="SLIDETYPE" val="Q"/>
  <p:tag name="DEMOGRAPHIC" val="False"/>
  <p:tag name="SPEEDSCORING" val="False"/>
  <p:tag name="QUESTIONALIAS" val="How many moles of ibuprofen are in a typical 400 mg dose?"/>
  <p:tag name="ANSWERSALIAS" val="82.5 mol¤1.94 mol¤8.25 x 104 mol¤0.00194 mol"/>
  <p:tag name="RESPONSESGATHERED" val="True"/>
  <p:tag name="TOTALRESPONSES" val="12"/>
  <p:tag name="SLICED" val="False"/>
  <p:tag name="RESPONSES" val="USB[HED999],1,250,4;1;4;4;-;-;1;-;-;3;-;4;4;4;3;4;-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2 0 2 8"/>
  <p:tag name="CHARTSTRINGREV" val="8 2 0 2"/>
  <p:tag name="CHARTSTRINGSTDPER" val="0.166666666666667 0 0.166666666666667 0.666666666666667"/>
  <p:tag name="CHARTSTRINGREVPER" val="0.666666666666667 0.166666666666667 0 0.1666666666666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47"/>
  <p:tag name="FONTSIZE" val="32"/>
  <p:tag name="BULLETTYPE" val="ppBulletArabicPerio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71981C4ECD724A2EACAB7E421A2521ED"/>
  <p:tag name="SLIDEID" val="71981C4ECD724A2EACAB7E421A2521ED"/>
  <p:tag name="SLIDEORDER" val="1"/>
  <p:tag name="SLIDETYPE" val="Q"/>
  <p:tag name="DEMOGRAPHIC" val="False"/>
  <p:tag name="SPEEDSCORING" val="False"/>
  <p:tag name="QUESTIONALIAS" val="How many moles of ibuprofen are in a typical 400 mg dose?"/>
  <p:tag name="ANSWERSALIAS" val="82.5 mol¤1.94 mol¤8.25 x 104 mol¤0.00194 mol"/>
  <p:tag name="RESPONSESGATHERED" val="True"/>
  <p:tag name="TOTALRESPONSES" val="12"/>
  <p:tag name="SLICED" val="False"/>
  <p:tag name="RESPONSES" val="USB[HED999],1,250,4;1;4;4;-;-;1;-;-;3;-;4;4;4;3;4;-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2 0 2 8"/>
  <p:tag name="CHARTSTRINGREV" val="8 2 0 2"/>
  <p:tag name="CHARTSTRINGSTDPER" val="0.166666666666667 0 0.166666666666667 0.666666666666667"/>
  <p:tag name="CHARTSTRINGREVPER" val="0.666666666666667 0.166666666666667 0 0.16666666666666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47"/>
  <p:tag name="FONTSIZE" val="32"/>
  <p:tag name="BULLETTYPE" val="ppBulletArabicPerio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85EFD48D227E46BDA9E6E83D9DC3EA4C"/>
  <p:tag name="SLIDEID" val="85EFD48D227E46BDA9E6E83D9DC3EA4C"/>
  <p:tag name="SLIDEORDER" val="1"/>
  <p:tag name="SLIDETYPE" val="Q"/>
  <p:tag name="DEMOGRAPHIC" val="False"/>
  <p:tag name="SPEEDSCORING" val="False"/>
  <p:tag name="QUESTIONALIAS" val="How many C atoms did you swallow with the 400 mg tablet?"/>
  <p:tag name="ANSWERSALIAS" val="0.0252 atoms¤1.52 x 1022 atoms¤4.19 x 10-26 atoms¤1.17 x 1021 atoms"/>
  <p:tag name="RESPONSESGATHERED" val="True"/>
  <p:tag name="TOTALRESPONSES" val="12"/>
  <p:tag name="SLICED" val="False"/>
  <p:tag name="RESPONSES" val="USB[HED999],1,250,4;1;2;2;-;-;-;-;2;4;2;2;-;2;2;-;2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8 0 3"/>
  <p:tag name="CHARTSTRINGREV" val="3 0 8 1"/>
  <p:tag name="CHARTSTRINGSTDPER" val="0.0833333333333333 0.666666666666667 0 0.25"/>
  <p:tag name="CHARTSTRINGREVPER" val="0.25 0 0.666666666666667 0.083333333333333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70"/>
  <p:tag name="FONTSIZE" val="32"/>
  <p:tag name="BULLETTYPE" val="ppBulletArabicPerio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85EFD48D227E46BDA9E6E83D9DC3EA4C"/>
  <p:tag name="SLIDEID" val="85EFD48D227E46BDA9E6E83D9DC3EA4C"/>
  <p:tag name="SLIDEORDER" val="1"/>
  <p:tag name="SLIDETYPE" val="Q"/>
  <p:tag name="DEMOGRAPHIC" val="False"/>
  <p:tag name="SPEEDSCORING" val="False"/>
  <p:tag name="QUESTIONALIAS" val="How many C atoms did you swallow with the 400 mg tablet?"/>
  <p:tag name="ANSWERSALIAS" val="0.0252 atoms¤1.52 x 1022 atoms¤4.19 x 10-26 atoms¤1.17 x 1021 atoms"/>
  <p:tag name="RESPONSESGATHERED" val="True"/>
  <p:tag name="TOTALRESPONSES" val="12"/>
  <p:tag name="SLICED" val="False"/>
  <p:tag name="RESPONSES" val="USB[HED999],1,250,4;1;2;2;-;-;-;-;2;4;2;2;-;2;2;-;2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8 0 3"/>
  <p:tag name="CHARTSTRINGREV" val="3 0 8 1"/>
  <p:tag name="CHARTSTRINGSTDPER" val="0.0833333333333333 0.666666666666667 0 0.25"/>
  <p:tag name="CHARTSTRINGREVPER" val="0.25 0 0.666666666666667 0.083333333333333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70"/>
  <p:tag name="FONTSIZE" val="32"/>
  <p:tag name="BULLETTYPE" val="ppBulletArabicPerio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6395</TotalTime>
  <Words>8642</Words>
  <Application>Microsoft Office PowerPoint</Application>
  <PresentationFormat>On-screen Show (4:3)</PresentationFormat>
  <Paragraphs>1951</Paragraphs>
  <Slides>304</Slides>
  <Notes>296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304</vt:i4>
      </vt:variant>
    </vt:vector>
  </HeadingPairs>
  <TitlesOfParts>
    <vt:vector size="305" baseType="lpstr">
      <vt:lpstr>Pulse</vt:lpstr>
      <vt:lpstr>Topics Breakdown </vt:lpstr>
      <vt:lpstr>Part III, Chapter 3</vt:lpstr>
      <vt:lpstr>Mass Relationships</vt:lpstr>
      <vt:lpstr>Chemical Reactions</vt:lpstr>
      <vt:lpstr>Chemical Reactions</vt:lpstr>
      <vt:lpstr>Chemical Reactions</vt:lpstr>
      <vt:lpstr>The Mole</vt:lpstr>
      <vt:lpstr>The Mole</vt:lpstr>
      <vt:lpstr>The Mole</vt:lpstr>
      <vt:lpstr>The Mole</vt:lpstr>
      <vt:lpstr>The Mole</vt:lpstr>
      <vt:lpstr>The Mole</vt:lpstr>
      <vt:lpstr>The Mole</vt:lpstr>
      <vt:lpstr>The Mole</vt:lpstr>
      <vt:lpstr>The Mole</vt:lpstr>
      <vt:lpstr>The Mole</vt:lpstr>
      <vt:lpstr>The Mole</vt:lpstr>
      <vt:lpstr>Mole Day!</vt:lpstr>
      <vt:lpstr>The Mole</vt:lpstr>
      <vt:lpstr>The Mole</vt:lpstr>
      <vt:lpstr>The Mole</vt:lpstr>
      <vt:lpstr>Formula Weight</vt:lpstr>
      <vt:lpstr>Formula Weight</vt:lpstr>
      <vt:lpstr>The Periodic Table</vt:lpstr>
      <vt:lpstr>The Periodic Table</vt:lpstr>
      <vt:lpstr>Formula Weight</vt:lpstr>
      <vt:lpstr>Formula Weight</vt:lpstr>
      <vt:lpstr>Formula Weights</vt:lpstr>
      <vt:lpstr>Table Sugar (Sucrose)</vt:lpstr>
      <vt:lpstr>Table Sugar (Sucrose)</vt:lpstr>
      <vt:lpstr>PowerPoint Presentation</vt:lpstr>
      <vt:lpstr>PowerPoint Presentation</vt:lpstr>
      <vt:lpstr>PowerPoint Presentation</vt:lpstr>
      <vt:lpstr>What is the formula weight of vanillin?</vt:lpstr>
      <vt:lpstr>What’s the formula weight for ammonia, NH3?  (N = 14.0067, H = 1.0079)</vt:lpstr>
      <vt:lpstr>What’s the formula weight for ammonia, NH3?  (N = 14.0067, H = 1.0079)</vt:lpstr>
      <vt:lpstr>What’s the formula weight for ammonia, NH3?  (N = 14.0067, H = 1.0079)</vt:lpstr>
      <vt:lpstr>Calcium Phosphate</vt:lpstr>
      <vt:lpstr>Mass Relationships</vt:lpstr>
      <vt:lpstr>Mass Relationships</vt:lpstr>
      <vt:lpstr>Mass Relationships</vt:lpstr>
      <vt:lpstr>Mass Relationships</vt:lpstr>
      <vt:lpstr>Mass Relationships</vt:lpstr>
      <vt:lpstr>Mass Relationships</vt:lpstr>
      <vt:lpstr>Avogadro’s Number</vt:lpstr>
      <vt:lpstr>Avogadro’s Number</vt:lpstr>
      <vt:lpstr>Avogadro’s Number</vt:lpstr>
      <vt:lpstr>Avogadro’s Number</vt:lpstr>
      <vt:lpstr>Avogadro’s Number</vt:lpstr>
      <vt:lpstr>Avogadro’s Number</vt:lpstr>
      <vt:lpstr>Avogadro’s Number</vt:lpstr>
      <vt:lpstr>Avogadro’s Number</vt:lpstr>
      <vt:lpstr>Avogadro’s Number</vt:lpstr>
      <vt:lpstr>Avogadro’s Number</vt:lpstr>
      <vt:lpstr>What is the formula weight of ibuprofen, C13H18O2?</vt:lpstr>
      <vt:lpstr>What is the formula weight of ibuprofen, C13H18O2?</vt:lpstr>
      <vt:lpstr>What is the formula weight of ibuprofen?</vt:lpstr>
      <vt:lpstr>How many moles of ibuprofen are in a typical 400 mg dose?</vt:lpstr>
      <vt:lpstr>How many moles of ibuprofen are in a typical 400 mg dose?</vt:lpstr>
      <vt:lpstr>PowerPoint Presentation</vt:lpstr>
      <vt:lpstr>PowerPoint Presentation</vt:lpstr>
      <vt:lpstr>PowerPoint Presentation</vt:lpstr>
      <vt:lpstr>How many C atoms did you swallow with the 400 mg tablet?</vt:lpstr>
      <vt:lpstr>How many C atoms did you swallow with the 400 mg tablet?</vt:lpstr>
      <vt:lpstr>PowerPoint Presentation</vt:lpstr>
      <vt:lpstr>PowerPoint Presentation</vt:lpstr>
      <vt:lpstr>PowerPoint Presentation</vt:lpstr>
      <vt:lpstr>Moles and Equations</vt:lpstr>
      <vt:lpstr>Moles and Equations</vt:lpstr>
      <vt:lpstr>Chemical Equations</vt:lpstr>
      <vt:lpstr>Chemical Equations</vt:lpstr>
      <vt:lpstr>Chemical Equations</vt:lpstr>
      <vt:lpstr>Propane Combustion</vt:lpstr>
      <vt:lpstr>Propane Combustion</vt:lpstr>
      <vt:lpstr>Propane Combustion</vt:lpstr>
      <vt:lpstr>Propane Combustion</vt:lpstr>
      <vt:lpstr>Propane Combustion</vt:lpstr>
      <vt:lpstr>Propane Combustion</vt:lpstr>
      <vt:lpstr>Propane Combustion</vt:lpstr>
      <vt:lpstr>Propane Combustion</vt:lpstr>
      <vt:lpstr>Propane Combustion</vt:lpstr>
      <vt:lpstr>Propane Combustion</vt:lpstr>
      <vt:lpstr>Propane Combustion</vt:lpstr>
      <vt:lpstr>Propane Combustion</vt:lpstr>
      <vt:lpstr>Propane Combustion</vt:lpstr>
      <vt:lpstr>Propane Combustion</vt:lpstr>
      <vt:lpstr>PowerPoint Presentation</vt:lpstr>
      <vt:lpstr>Balancing Equations</vt:lpstr>
      <vt:lpstr>Balancing Equations</vt:lpstr>
      <vt:lpstr>Balancing Equations</vt:lpstr>
      <vt:lpstr>Balancing Equations</vt:lpstr>
      <vt:lpstr>Balancing Equations</vt:lpstr>
      <vt:lpstr>Balancing Equations</vt:lpstr>
      <vt:lpstr>Balancing Equations</vt:lpstr>
      <vt:lpstr>Balancing Equations</vt:lpstr>
      <vt:lpstr>Balancing Equations</vt:lpstr>
      <vt:lpstr>Balancing Equations</vt:lpstr>
      <vt:lpstr>Balancing Equations</vt:lpstr>
      <vt:lpstr>Balancing Equations</vt:lpstr>
      <vt:lpstr>Balancing Equations</vt:lpstr>
      <vt:lpstr>Balancing Equations</vt:lpstr>
      <vt:lpstr>Balancing Tips</vt:lpstr>
      <vt:lpstr>Fractional Coefficients</vt:lpstr>
      <vt:lpstr>Carbon Monoxide Combustion</vt:lpstr>
      <vt:lpstr>Carbon Monoxide Combustion</vt:lpstr>
      <vt:lpstr>Carbon Monoxide Combustion</vt:lpstr>
      <vt:lpstr>Carbon Monoxide Combustion</vt:lpstr>
      <vt:lpstr>Carbon Monoxide Combustion</vt:lpstr>
      <vt:lpstr>Carbon Monoxide Combustion</vt:lpstr>
      <vt:lpstr>Carbon Monoxide Combustion</vt:lpstr>
      <vt:lpstr>Carbon Monoxide Combustion</vt:lpstr>
      <vt:lpstr>Carbon Monoxide Combustion</vt:lpstr>
      <vt:lpstr>Carbon Monoxide Combustion</vt:lpstr>
      <vt:lpstr>Carbon Monoxide Combustion</vt:lpstr>
      <vt:lpstr>Balance the following equation...</vt:lpstr>
      <vt:lpstr>Balance the following equation...</vt:lpstr>
      <vt:lpstr>Balance the following equation...</vt:lpstr>
      <vt:lpstr>Balance the following equation...</vt:lpstr>
      <vt:lpstr>Balance the following equation...</vt:lpstr>
      <vt:lpstr>Balance the following equation...</vt:lpstr>
      <vt:lpstr>Balance the following equation...</vt:lpstr>
      <vt:lpstr>Balance the following equation...</vt:lpstr>
      <vt:lpstr>Balance the following equation...</vt:lpstr>
      <vt:lpstr>Balance the following equation...</vt:lpstr>
      <vt:lpstr>Balance the following equation...</vt:lpstr>
      <vt:lpstr>Balance the following equation...</vt:lpstr>
      <vt:lpstr>PowerPoint Presentation</vt:lpstr>
      <vt:lpstr>Mass Relationships</vt:lpstr>
      <vt:lpstr>Approach to Stoichiometry</vt:lpstr>
      <vt:lpstr>Approach to Stoichiometry</vt:lpstr>
      <vt:lpstr>Approach to Stoichiometry</vt:lpstr>
      <vt:lpstr>Approach to Stoichiometry</vt:lpstr>
      <vt:lpstr>Approach to Stoichiometry</vt:lpstr>
      <vt:lpstr>Approach to Stoichiometry</vt:lpstr>
      <vt:lpstr>Approach to Stoichiometry</vt:lpstr>
      <vt:lpstr>Approach to Stoichiometry</vt:lpstr>
      <vt:lpstr>Three Step Process</vt:lpstr>
      <vt:lpstr>Three Step Process</vt:lpstr>
      <vt:lpstr>Three Step Process</vt:lpstr>
      <vt:lpstr>Three Step Process</vt:lpstr>
      <vt:lpstr>The Lime Kiln Reaction</vt:lpstr>
      <vt:lpstr>The Lime Kiln Reaction</vt:lpstr>
      <vt:lpstr>PowerPoint Presentation</vt:lpstr>
      <vt:lpstr>The Lime Kiln Reaction</vt:lpstr>
      <vt:lpstr>The Lime Kiln Reaction</vt:lpstr>
      <vt:lpstr>The Lime Kiln Reaction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A Lime Kiln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Bottom Line...</vt:lpstr>
      <vt:lpstr>The Bottom Line...</vt:lpstr>
      <vt:lpstr>The Bottom Line...</vt:lpstr>
      <vt:lpstr>A Lime Kiln Calculation</vt:lpstr>
      <vt:lpstr>PowerPoint Presentation</vt:lpstr>
      <vt:lpstr>Limiting Reagents</vt:lpstr>
      <vt:lpstr>Limiting S’more Reagent</vt:lpstr>
      <vt:lpstr>Limiting S’more Reagent</vt:lpstr>
      <vt:lpstr>Limiting S’more Reagent</vt:lpstr>
      <vt:lpstr>What will I run out of first?</vt:lpstr>
      <vt:lpstr>Limiting S’more Reagent</vt:lpstr>
      <vt:lpstr>Limiting S’more Reagent</vt:lpstr>
      <vt:lpstr>Limiting S’more Reagent</vt:lpstr>
      <vt:lpstr>Limiting S’more Reagent</vt:lpstr>
      <vt:lpstr>Limiting S’more Reagent</vt:lpstr>
      <vt:lpstr>Limiting S’more Reagent</vt:lpstr>
      <vt:lpstr>Limiting S’more Reagent</vt:lpstr>
      <vt:lpstr>Limiting S’more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The limiting reagent is…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Limiting Chemical Reagent</vt:lpstr>
      <vt:lpstr>PowerPoint Presentation</vt:lpstr>
      <vt:lpstr>Percent Yield</vt:lpstr>
      <vt:lpstr>Percent Yield</vt:lpstr>
      <vt:lpstr>Percent Yield</vt:lpstr>
      <vt:lpstr>Percent Yield</vt:lpstr>
      <vt:lpstr>Percent Yield</vt:lpstr>
      <vt:lpstr>Percent Yield</vt:lpstr>
      <vt:lpstr>Percent Yield</vt:lpstr>
      <vt:lpstr>Percent Yield</vt:lpstr>
      <vt:lpstr>Percent Yield</vt:lpstr>
      <vt:lpstr>Percent Yield</vt:lpstr>
      <vt:lpstr>PowerPoint Presentation</vt:lpstr>
      <vt:lpstr>The Haber Process</vt:lpstr>
      <vt:lpstr>The Haber Process</vt:lpstr>
      <vt:lpstr>The Haber Process</vt:lpstr>
      <vt:lpstr>The Haber Process</vt:lpstr>
      <vt:lpstr>The Haber Process</vt:lpstr>
      <vt:lpstr>The Haber Process</vt:lpstr>
      <vt:lpstr>The Haber Process</vt:lpstr>
      <vt:lpstr>The Haber Process</vt:lpstr>
      <vt:lpstr>The Haber Process</vt:lpstr>
      <vt:lpstr>The Haber Process</vt:lpstr>
      <vt:lpstr>The Haber Process</vt:lpstr>
      <vt:lpstr>Try balancing this one!</vt:lpstr>
      <vt:lpstr>Try balancing this one!</vt:lpstr>
      <vt:lpstr>Try balancing this one!</vt:lpstr>
      <vt:lpstr>Try balancing this one!</vt:lpstr>
      <vt:lpstr>Try balancing this one!</vt:lpstr>
      <vt:lpstr>Try balancing this one!</vt:lpstr>
      <vt:lpstr>Try balancing this one!</vt:lpstr>
      <vt:lpstr>This is an example of a high explosive</vt:lpstr>
      <vt:lpstr>This is an example of a high explosive</vt:lpstr>
      <vt:lpstr>This is an example of a high explosive</vt:lpstr>
      <vt:lpstr>This is an example of a high explosive</vt:lpstr>
      <vt:lpstr>This is an example of a high explosive</vt:lpstr>
      <vt:lpstr>This is an example of a high explosive</vt:lpstr>
      <vt:lpstr>PowerPoint Presentation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Photosynthesis</vt:lpstr>
      <vt:lpstr>PowerPoint Presentation</vt:lpstr>
      <vt:lpstr>PowerPoint Presentation</vt:lpstr>
      <vt:lpstr>PowerPoint Presentation</vt:lpstr>
      <vt:lpstr>PowerPoint Presentation</vt:lpstr>
      <vt:lpstr>The Bottom Line...</vt:lpstr>
      <vt:lpstr>The Bottom Line...</vt:lpstr>
      <vt:lpstr>The Bottom Line...</vt:lpstr>
    </vt:vector>
  </TitlesOfParts>
  <Company>University of Montana Chemistry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Relationships</dc:title>
  <dc:creator>Dr. Garon C. Smith</dc:creator>
  <cp:lastModifiedBy>mainul</cp:lastModifiedBy>
  <cp:revision>205</cp:revision>
  <dcterms:created xsi:type="dcterms:W3CDTF">2000-03-01T03:08:43Z</dcterms:created>
  <dcterms:modified xsi:type="dcterms:W3CDTF">2020-01-17T05:40:59Z</dcterms:modified>
</cp:coreProperties>
</file>