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4.xml" ContentType="application/vnd.openxmlformats-officedocument.presentationml.notesSlide+xml"/>
  <Override PartName="/ppt/tags/tag28.xml" ContentType="application/vnd.openxmlformats-officedocument.presentationml.tags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26.xml" ContentType="application/vnd.openxmlformats-officedocument.presentationml.notesSlide+xml"/>
  <Override PartName="/ppt/tags/tag30.xml" ContentType="application/vnd.openxmlformats-officedocument.presentationml.tags+xml"/>
  <Override PartName="/ppt/notesSlides/notesSlide27.xml" ContentType="application/vnd.openxmlformats-officedocument.presentationml.notesSlide+xml"/>
  <Override PartName="/ppt/tags/tag31.xml" ContentType="application/vnd.openxmlformats-officedocument.presentationml.tags+xml"/>
  <Override PartName="/ppt/notesSlides/notesSlide28.xml" ContentType="application/vnd.openxmlformats-officedocument.presentationml.notesSlide+xml"/>
  <Override PartName="/ppt/tags/tag32.xml" ContentType="application/vnd.openxmlformats-officedocument.presentationml.tags+xml"/>
  <Override PartName="/ppt/notesSlides/notesSlide29.xml" ContentType="application/vnd.openxmlformats-officedocument.presentationml.notesSlide+xml"/>
  <Override PartName="/ppt/tags/tag33.xml" ContentType="application/vnd.openxmlformats-officedocument.presentationml.tags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31.xml" ContentType="application/vnd.openxmlformats-officedocument.presentationml.notesSlide+xml"/>
  <Override PartName="/ppt/tags/tag35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notesSlides/notesSlide33.xml" ContentType="application/vnd.openxmlformats-officedocument.presentationml.notesSlide+xml"/>
  <Override PartName="/ppt/tags/tag37.xml" ContentType="application/vnd.openxmlformats-officedocument.presentationml.tags+xml"/>
  <Override PartName="/ppt/notesSlides/notesSlide34.xml" ContentType="application/vnd.openxmlformats-officedocument.presentationml.notesSlide+xml"/>
  <Override PartName="/ppt/tags/tag38.xml" ContentType="application/vnd.openxmlformats-officedocument.presentationml.tags+xml"/>
  <Override PartName="/ppt/notesSlides/notesSlide35.xml" ContentType="application/vnd.openxmlformats-officedocument.presentationml.notesSlide+xml"/>
  <Override PartName="/ppt/tags/tag39.xml" ContentType="application/vnd.openxmlformats-officedocument.presentationml.tags+xml"/>
  <Override PartName="/ppt/notesSlides/notesSlide36.xml" ContentType="application/vnd.openxmlformats-officedocument.presentationml.notesSlide+xml"/>
  <Override PartName="/ppt/tags/tag40.xml" ContentType="application/vnd.openxmlformats-officedocument.presentationml.tags+xml"/>
  <Override PartName="/ppt/notesSlides/notesSlide37.xml" ContentType="application/vnd.openxmlformats-officedocument.presentationml.notesSlide+xml"/>
  <Override PartName="/ppt/tags/tag41.xml" ContentType="application/vnd.openxmlformats-officedocument.presentationml.tags+xml"/>
  <Override PartName="/ppt/notesSlides/notesSlide38.xml" ContentType="application/vnd.openxmlformats-officedocument.presentationml.notesSlide+xml"/>
  <Override PartName="/ppt/tags/tag42.xml" ContentType="application/vnd.openxmlformats-officedocument.presentationml.tags+xml"/>
  <Override PartName="/ppt/notesSlides/notesSlide39.xml" ContentType="application/vnd.openxmlformats-officedocument.presentationml.notesSlide+xml"/>
  <Override PartName="/ppt/tags/tag43.xml" ContentType="application/vnd.openxmlformats-officedocument.presentationml.tags+xml"/>
  <Override PartName="/ppt/notesSlides/notesSlide40.xml" ContentType="application/vnd.openxmlformats-officedocument.presentationml.notesSlide+xml"/>
  <Override PartName="/ppt/tags/tag44.xml" ContentType="application/vnd.openxmlformats-officedocument.presentationml.tags+xml"/>
  <Override PartName="/ppt/notesSlides/notesSlide41.xml" ContentType="application/vnd.openxmlformats-officedocument.presentationml.notesSlide+xml"/>
  <Override PartName="/ppt/tags/tag45.xml" ContentType="application/vnd.openxmlformats-officedocument.presentationml.tags+xml"/>
  <Override PartName="/ppt/notesSlides/notesSlide42.xml" ContentType="application/vnd.openxmlformats-officedocument.presentationml.notesSlide+xml"/>
  <Override PartName="/ppt/tags/tag46.xml" ContentType="application/vnd.openxmlformats-officedocument.presentationml.tags+xml"/>
  <Override PartName="/ppt/notesSlides/notesSlide43.xml" ContentType="application/vnd.openxmlformats-officedocument.presentationml.notesSlide+xml"/>
  <Override PartName="/ppt/tags/tag47.xml" ContentType="application/vnd.openxmlformats-officedocument.presentationml.tags+xml"/>
  <Override PartName="/ppt/notesSlides/notesSlide44.xml" ContentType="application/vnd.openxmlformats-officedocument.presentationml.notesSlide+xml"/>
  <Override PartName="/ppt/tags/tag48.xml" ContentType="application/vnd.openxmlformats-officedocument.presentationml.tags+xml"/>
  <Override PartName="/ppt/notesSlides/notesSlide45.xml" ContentType="application/vnd.openxmlformats-officedocument.presentationml.notesSlide+xml"/>
  <Override PartName="/ppt/tags/tag49.xml" ContentType="application/vnd.openxmlformats-officedocument.presentationml.tags+xml"/>
  <Override PartName="/ppt/notesSlides/notesSlide46.xml" ContentType="application/vnd.openxmlformats-officedocument.presentationml.notesSlide+xml"/>
  <Override PartName="/ppt/tags/tag50.xml" ContentType="application/vnd.openxmlformats-officedocument.presentationml.tags+xml"/>
  <Override PartName="/ppt/notesSlides/notesSlide47.xml" ContentType="application/vnd.openxmlformats-officedocument.presentationml.notesSlide+xml"/>
  <Override PartName="/ppt/tags/tag51.xml" ContentType="application/vnd.openxmlformats-officedocument.presentationml.tags+xml"/>
  <Override PartName="/ppt/notesSlides/notesSlide48.xml" ContentType="application/vnd.openxmlformats-officedocument.presentationml.notesSlide+xml"/>
  <Override PartName="/ppt/tags/tag52.xml" ContentType="application/vnd.openxmlformats-officedocument.presentationml.tags+xml"/>
  <Override PartName="/ppt/notesSlides/notesSlide49.xml" ContentType="application/vnd.openxmlformats-officedocument.presentationml.notesSlide+xml"/>
  <Override PartName="/ppt/tags/tag53.xml" ContentType="application/vnd.openxmlformats-officedocument.presentationml.tags+xml"/>
  <Override PartName="/ppt/notesSlides/notesSlide50.xml" ContentType="application/vnd.openxmlformats-officedocument.presentationml.notesSlide+xml"/>
  <Override PartName="/ppt/tags/tag54.xml" ContentType="application/vnd.openxmlformats-officedocument.presentationml.tags+xml"/>
  <Override PartName="/ppt/notesSlides/notesSlide51.xml" ContentType="application/vnd.openxmlformats-officedocument.presentationml.notesSlide+xml"/>
  <Override PartName="/ppt/tags/tag55.xml" ContentType="application/vnd.openxmlformats-officedocument.presentationml.tags+xml"/>
  <Override PartName="/ppt/notesSlides/notesSlide52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53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54.xml" ContentType="application/vnd.openxmlformats-officedocument.presentationml.notesSlide+xml"/>
  <Override PartName="/ppt/tags/tag60.xml" ContentType="application/vnd.openxmlformats-officedocument.presentationml.tags+xml"/>
  <Override PartName="/ppt/notesSlides/notesSlide55.xml" ContentType="application/vnd.openxmlformats-officedocument.presentationml.notesSlide+xml"/>
  <Override PartName="/ppt/tags/tag61.xml" ContentType="application/vnd.openxmlformats-officedocument.presentationml.tags+xml"/>
  <Override PartName="/ppt/notesSlides/notesSlide56.xml" ContentType="application/vnd.openxmlformats-officedocument.presentationml.notesSlide+xml"/>
  <Override PartName="/ppt/tags/tag62.xml" ContentType="application/vnd.openxmlformats-officedocument.presentationml.tags+xml"/>
  <Override PartName="/ppt/notesSlides/notesSlide57.xml" ContentType="application/vnd.openxmlformats-officedocument.presentationml.notesSlide+xml"/>
  <Override PartName="/ppt/tags/tag63.xml" ContentType="application/vnd.openxmlformats-officedocument.presentationml.tags+xml"/>
  <Override PartName="/ppt/notesSlides/notesSlide58.xml" ContentType="application/vnd.openxmlformats-officedocument.presentationml.notesSlide+xml"/>
  <Override PartName="/ppt/tags/tag64.xml" ContentType="application/vnd.openxmlformats-officedocument.presentationml.tags+xml"/>
  <Override PartName="/ppt/notesSlides/notesSlide59.xml" ContentType="application/vnd.openxmlformats-officedocument.presentationml.notesSlide+xml"/>
  <Override PartName="/ppt/tags/tag65.xml" ContentType="application/vnd.openxmlformats-officedocument.presentationml.tags+xml"/>
  <Override PartName="/ppt/notesSlides/notesSlide60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61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62.xml" ContentType="application/vnd.openxmlformats-officedocument.presentationml.notesSlide+xml"/>
  <Override PartName="/ppt/tags/tag70.xml" ContentType="application/vnd.openxmlformats-officedocument.presentationml.tags+xml"/>
  <Override PartName="/ppt/notesSlides/notesSlide63.xml" ContentType="application/vnd.openxmlformats-officedocument.presentationml.notesSlide+xml"/>
  <Override PartName="/ppt/tags/tag71.xml" ContentType="application/vnd.openxmlformats-officedocument.presentationml.tags+xml"/>
  <Override PartName="/ppt/notesSlides/notesSlide64.xml" ContentType="application/vnd.openxmlformats-officedocument.presentationml.notesSlide+xml"/>
  <Override PartName="/ppt/tags/tag72.xml" ContentType="application/vnd.openxmlformats-officedocument.presentationml.tags+xml"/>
  <Override PartName="/ppt/notesSlides/notesSlide65.xml" ContentType="application/vnd.openxmlformats-officedocument.presentationml.notesSlide+xml"/>
  <Override PartName="/ppt/tags/tag73.xml" ContentType="application/vnd.openxmlformats-officedocument.presentationml.tags+xml"/>
  <Override PartName="/ppt/notesSlides/notesSlide66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67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68.xml" ContentType="application/vnd.openxmlformats-officedocument.presentationml.notesSlide+xml"/>
  <Override PartName="/ppt/tags/tag78.xml" ContentType="application/vnd.openxmlformats-officedocument.presentationml.tags+xml"/>
  <Override PartName="/ppt/notesSlides/notesSlide69.xml" ContentType="application/vnd.openxmlformats-officedocument.presentationml.notesSlide+xml"/>
  <Override PartName="/ppt/tags/tag79.xml" ContentType="application/vnd.openxmlformats-officedocument.presentationml.tags+xml"/>
  <Override PartName="/ppt/notesSlides/notesSlide70.xml" ContentType="application/vnd.openxmlformats-officedocument.presentationml.notesSlide+xml"/>
  <Override PartName="/ppt/tags/tag80.xml" ContentType="application/vnd.openxmlformats-officedocument.presentationml.tags+xml"/>
  <Override PartName="/ppt/notesSlides/notesSlide71.xml" ContentType="application/vnd.openxmlformats-officedocument.presentationml.notesSlide+xml"/>
  <Override PartName="/ppt/tags/tag81.xml" ContentType="application/vnd.openxmlformats-officedocument.presentationml.tags+xml"/>
  <Override PartName="/ppt/notesSlides/notesSlide72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73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74.xml" ContentType="application/vnd.openxmlformats-officedocument.presentationml.notesSlide+xml"/>
  <Override PartName="/ppt/tags/tag86.xml" ContentType="application/vnd.openxmlformats-officedocument.presentationml.tags+xml"/>
  <Override PartName="/ppt/notesSlides/notesSlide75.xml" ContentType="application/vnd.openxmlformats-officedocument.presentationml.notesSlide+xml"/>
  <Override PartName="/ppt/tags/tag87.xml" ContentType="application/vnd.openxmlformats-officedocument.presentationml.tags+xml"/>
  <Override PartName="/ppt/notesSlides/notesSlide76.xml" ContentType="application/vnd.openxmlformats-officedocument.presentationml.notesSlide+xml"/>
  <Override PartName="/ppt/tags/tag88.xml" ContentType="application/vnd.openxmlformats-officedocument.presentationml.tags+xml"/>
  <Override PartName="/ppt/notesSlides/notesSlide77.xml" ContentType="application/vnd.openxmlformats-officedocument.presentationml.notesSlide+xml"/>
  <Override PartName="/ppt/tags/tag89.xml" ContentType="application/vnd.openxmlformats-officedocument.presentationml.tags+xml"/>
  <Override PartName="/ppt/notesSlides/notesSlide78.xml" ContentType="application/vnd.openxmlformats-officedocument.presentationml.notesSlide+xml"/>
  <Override PartName="/ppt/tags/tag90.xml" ContentType="application/vnd.openxmlformats-officedocument.presentationml.tags+xml"/>
  <Override PartName="/ppt/notesSlides/notesSlide79.xml" ContentType="application/vnd.openxmlformats-officedocument.presentationml.notesSlide+xml"/>
  <Override PartName="/ppt/tags/tag91.xml" ContentType="application/vnd.openxmlformats-officedocument.presentationml.tags+xml"/>
  <Override PartName="/ppt/notesSlides/notesSlide80.xml" ContentType="application/vnd.openxmlformats-officedocument.presentationml.notesSlide+xml"/>
  <Override PartName="/ppt/tags/tag92.xml" ContentType="application/vnd.openxmlformats-officedocument.presentationml.tags+xml"/>
  <Override PartName="/ppt/notesSlides/notesSlide81.xml" ContentType="application/vnd.openxmlformats-officedocument.presentationml.notesSlide+xml"/>
  <Override PartName="/ppt/tags/tag93.xml" ContentType="application/vnd.openxmlformats-officedocument.presentationml.tags+xml"/>
  <Override PartName="/ppt/notesSlides/notesSlide82.xml" ContentType="application/vnd.openxmlformats-officedocument.presentationml.notesSlide+xml"/>
  <Override PartName="/ppt/tags/tag94.xml" ContentType="application/vnd.openxmlformats-officedocument.presentationml.tags+xml"/>
  <Override PartName="/ppt/notesSlides/notesSlide83.xml" ContentType="application/vnd.openxmlformats-officedocument.presentationml.notesSlide+xml"/>
  <Override PartName="/ppt/tags/tag95.xml" ContentType="application/vnd.openxmlformats-officedocument.presentationml.tags+xml"/>
  <Override PartName="/ppt/notesSlides/notesSlide84.xml" ContentType="application/vnd.openxmlformats-officedocument.presentationml.notesSlide+xml"/>
  <Override PartName="/ppt/tags/tag96.xml" ContentType="application/vnd.openxmlformats-officedocument.presentationml.tags+xml"/>
  <Override PartName="/ppt/notesSlides/notesSlide85.xml" ContentType="application/vnd.openxmlformats-officedocument.presentationml.notesSlide+xml"/>
  <Override PartName="/ppt/tags/tag97.xml" ContentType="application/vnd.openxmlformats-officedocument.presentationml.tags+xml"/>
  <Override PartName="/ppt/notesSlides/notesSlide86.xml" ContentType="application/vnd.openxmlformats-officedocument.presentationml.notesSlide+xml"/>
  <Override PartName="/ppt/tags/tag98.xml" ContentType="application/vnd.openxmlformats-officedocument.presentationml.tags+xml"/>
  <Override PartName="/ppt/notesSlides/notesSlide87.xml" ContentType="application/vnd.openxmlformats-officedocument.presentationml.notesSlide+xml"/>
  <Override PartName="/ppt/tags/tag99.xml" ContentType="application/vnd.openxmlformats-officedocument.presentationml.tags+xml"/>
  <Override PartName="/ppt/notesSlides/notesSlide88.xml" ContentType="application/vnd.openxmlformats-officedocument.presentationml.notesSlide+xml"/>
  <Override PartName="/ppt/tags/tag100.xml" ContentType="application/vnd.openxmlformats-officedocument.presentationml.tags+xml"/>
  <Override PartName="/ppt/notesSlides/notesSlide89.xml" ContentType="application/vnd.openxmlformats-officedocument.presentationml.notesSlide+xml"/>
  <Override PartName="/ppt/tags/tag101.xml" ContentType="application/vnd.openxmlformats-officedocument.presentationml.tags+xml"/>
  <Override PartName="/ppt/notesSlides/notesSlide90.xml" ContentType="application/vnd.openxmlformats-officedocument.presentationml.notesSlide+xml"/>
  <Override PartName="/ppt/tags/tag102.xml" ContentType="application/vnd.openxmlformats-officedocument.presentationml.tags+xml"/>
  <Override PartName="/ppt/notesSlides/notesSlide91.xml" ContentType="application/vnd.openxmlformats-officedocument.presentationml.notesSlide+xml"/>
  <Override PartName="/ppt/tags/tag103.xml" ContentType="application/vnd.openxmlformats-officedocument.presentationml.tags+xml"/>
  <Override PartName="/ppt/notesSlides/notesSlide92.xml" ContentType="application/vnd.openxmlformats-officedocument.presentationml.notesSlide+xml"/>
  <Override PartName="/ppt/tags/tag104.xml" ContentType="application/vnd.openxmlformats-officedocument.presentationml.tags+xml"/>
  <Override PartName="/ppt/notesSlides/notesSlide93.xml" ContentType="application/vnd.openxmlformats-officedocument.presentationml.notesSlide+xml"/>
  <Override PartName="/ppt/tags/tag105.xml" ContentType="application/vnd.openxmlformats-officedocument.presentationml.tags+xml"/>
  <Override PartName="/ppt/notesSlides/notesSlide94.xml" ContentType="application/vnd.openxmlformats-officedocument.presentationml.notesSlide+xml"/>
  <Override PartName="/ppt/tags/tag106.xml" ContentType="application/vnd.openxmlformats-officedocument.presentationml.tags+xml"/>
  <Override PartName="/ppt/notesSlides/notesSlide95.xml" ContentType="application/vnd.openxmlformats-officedocument.presentationml.notesSlide+xml"/>
  <Override PartName="/ppt/tags/tag107.xml" ContentType="application/vnd.openxmlformats-officedocument.presentationml.tags+xml"/>
  <Override PartName="/ppt/notesSlides/notesSlide96.xml" ContentType="application/vnd.openxmlformats-officedocument.presentationml.notesSlide+xml"/>
  <Override PartName="/ppt/tags/tag108.xml" ContentType="application/vnd.openxmlformats-officedocument.presentationml.tags+xml"/>
  <Override PartName="/ppt/notesSlides/notesSlide97.xml" ContentType="application/vnd.openxmlformats-officedocument.presentationml.notesSlide+xml"/>
  <Override PartName="/ppt/tags/tag109.xml" ContentType="application/vnd.openxmlformats-officedocument.presentationml.tags+xml"/>
  <Override PartName="/ppt/notesSlides/notesSlide98.xml" ContentType="application/vnd.openxmlformats-officedocument.presentationml.notesSlide+xml"/>
  <Override PartName="/ppt/tags/tag110.xml" ContentType="application/vnd.openxmlformats-officedocument.presentationml.tags+xml"/>
  <Override PartName="/ppt/notesSlides/notesSlide99.xml" ContentType="application/vnd.openxmlformats-officedocument.presentationml.notesSlide+xml"/>
  <Override PartName="/ppt/tags/tag111.xml" ContentType="application/vnd.openxmlformats-officedocument.presentationml.tags+xml"/>
  <Override PartName="/ppt/notesSlides/notesSlide100.xml" ContentType="application/vnd.openxmlformats-officedocument.presentationml.notesSlide+xml"/>
  <Override PartName="/ppt/tags/tag112.xml" ContentType="application/vnd.openxmlformats-officedocument.presentationml.tags+xml"/>
  <Override PartName="/ppt/notesSlides/notesSlide101.xml" ContentType="application/vnd.openxmlformats-officedocument.presentationml.notesSlide+xml"/>
  <Override PartName="/ppt/tags/tag113.xml" ContentType="application/vnd.openxmlformats-officedocument.presentationml.tags+xml"/>
  <Override PartName="/ppt/notesSlides/notesSlide102.xml" ContentType="application/vnd.openxmlformats-officedocument.presentationml.notesSlide+xml"/>
  <Override PartName="/ppt/tags/tag114.xml" ContentType="application/vnd.openxmlformats-officedocument.presentationml.tags+xml"/>
  <Override PartName="/ppt/notesSlides/notesSlide103.xml" ContentType="application/vnd.openxmlformats-officedocument.presentationml.notesSlide+xml"/>
  <Override PartName="/ppt/tags/tag115.xml" ContentType="application/vnd.openxmlformats-officedocument.presentationml.tags+xml"/>
  <Override PartName="/ppt/notesSlides/notesSlide104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105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106.xml" ContentType="application/vnd.openxmlformats-officedocument.presentationml.notesSlide+xml"/>
  <Override PartName="/ppt/tags/tag120.xml" ContentType="application/vnd.openxmlformats-officedocument.presentationml.tags+xml"/>
  <Override PartName="/ppt/notesSlides/notesSlide107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108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109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110.xml" ContentType="application/vnd.openxmlformats-officedocument.presentationml.notesSlide+xml"/>
  <Override PartName="/ppt/tags/tag127.xml" ContentType="application/vnd.openxmlformats-officedocument.presentationml.tags+xml"/>
  <Override PartName="/ppt/notesSlides/notesSlide111.xml" ContentType="application/vnd.openxmlformats-officedocument.presentationml.notesSlide+xml"/>
  <Override PartName="/ppt/tags/tag128.xml" ContentType="application/vnd.openxmlformats-officedocument.presentationml.tags+xml"/>
  <Override PartName="/ppt/notesSlides/notesSlide112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113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114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115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116.xml" ContentType="application/vnd.openxmlformats-officedocument.presentationml.notesSlide+xml"/>
  <Override PartName="/ppt/tags/tag137.xml" ContentType="application/vnd.openxmlformats-officedocument.presentationml.tags+xml"/>
  <Override PartName="/ppt/notesSlides/notesSlide117.xml" ContentType="application/vnd.openxmlformats-officedocument.presentationml.notesSlide+xml"/>
  <Override PartName="/ppt/tags/tag138.xml" ContentType="application/vnd.openxmlformats-officedocument.presentationml.tags+xml"/>
  <Override PartName="/ppt/notesSlides/notesSlide118.xml" ContentType="application/vnd.openxmlformats-officedocument.presentationml.notesSlide+xml"/>
  <Override PartName="/ppt/tags/tag139.xml" ContentType="application/vnd.openxmlformats-officedocument.presentationml.tags+xml"/>
  <Override PartName="/ppt/notesSlides/notesSlide119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120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121.xml" ContentType="application/vnd.openxmlformats-officedocument.presentationml.notesSlide+xml"/>
  <Override PartName="/ppt/tags/tag144.xml" ContentType="application/vnd.openxmlformats-officedocument.presentationml.tags+xml"/>
  <Override PartName="/ppt/notesSlides/notesSlide122.xml" ContentType="application/vnd.openxmlformats-officedocument.presentationml.notesSlide+xml"/>
  <Override PartName="/ppt/tags/tag145.xml" ContentType="application/vnd.openxmlformats-officedocument.presentationml.tags+xml"/>
  <Override PartName="/ppt/notesSlides/notesSlide123.xml" ContentType="application/vnd.openxmlformats-officedocument.presentationml.notesSlide+xml"/>
  <Override PartName="/ppt/tags/tag146.xml" ContentType="application/vnd.openxmlformats-officedocument.presentationml.tags+xml"/>
  <Override PartName="/ppt/notesSlides/notesSlide124.xml" ContentType="application/vnd.openxmlformats-officedocument.presentationml.notesSlide+xml"/>
  <Override PartName="/ppt/tags/tag147.xml" ContentType="application/vnd.openxmlformats-officedocument.presentationml.tags+xml"/>
  <Override PartName="/ppt/notesSlides/notesSlide125.xml" ContentType="application/vnd.openxmlformats-officedocument.presentationml.notesSlide+xml"/>
  <Override PartName="/ppt/tags/tag148.xml" ContentType="application/vnd.openxmlformats-officedocument.presentationml.tags+xml"/>
  <Override PartName="/ppt/notesSlides/notesSlide126.xml" ContentType="application/vnd.openxmlformats-officedocument.presentationml.notesSlide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127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128.xml" ContentType="application/vnd.openxmlformats-officedocument.presentationml.notesSlide+xml"/>
  <Override PartName="/ppt/tags/tag153.xml" ContentType="application/vnd.openxmlformats-officedocument.presentationml.tags+xml"/>
  <Override PartName="/ppt/notesSlides/notesSlide129.xml" ContentType="application/vnd.openxmlformats-officedocument.presentationml.notesSlide+xml"/>
  <Override PartName="/ppt/tags/tag154.xml" ContentType="application/vnd.openxmlformats-officedocument.presentationml.tags+xml"/>
  <Override PartName="/ppt/notesSlides/notesSlide130.xml" ContentType="application/vnd.openxmlformats-officedocument.presentationml.notesSlide+xml"/>
  <Override PartName="/ppt/tags/tag155.xml" ContentType="application/vnd.openxmlformats-officedocument.presentationml.tags+xml"/>
  <Override PartName="/ppt/notesSlides/notesSlide131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132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133.xml" ContentType="application/vnd.openxmlformats-officedocument.presentationml.notesSlide+xml"/>
  <Override PartName="/ppt/tags/tag160.xml" ContentType="application/vnd.openxmlformats-officedocument.presentationml.tags+xml"/>
  <Override PartName="/ppt/notesSlides/notesSlide134.xml" ContentType="application/vnd.openxmlformats-officedocument.presentationml.notesSlide+xml"/>
  <Override PartName="/ppt/tags/tag161.xml" ContentType="application/vnd.openxmlformats-officedocument.presentationml.tags+xml"/>
  <Override PartName="/ppt/notesSlides/notesSlide135.xml" ContentType="application/vnd.openxmlformats-officedocument.presentationml.notesSlide+xml"/>
  <Override PartName="/ppt/tags/tag162.xml" ContentType="application/vnd.openxmlformats-officedocument.presentationml.tags+xml"/>
  <Override PartName="/ppt/notesSlides/notesSlide136.xml" ContentType="application/vnd.openxmlformats-officedocument.presentationml.notesSlide+xml"/>
  <Override PartName="/ppt/tags/tag163.xml" ContentType="application/vnd.openxmlformats-officedocument.presentationml.tags+xml"/>
  <Override PartName="/ppt/notesSlides/notesSlide137.xml" ContentType="application/vnd.openxmlformats-officedocument.presentationml.notesSlid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138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139.xml" ContentType="application/vnd.openxmlformats-officedocument.presentationml.notesSlide+xml"/>
  <Override PartName="/ppt/tags/tag168.xml" ContentType="application/vnd.openxmlformats-officedocument.presentationml.tags+xml"/>
  <Override PartName="/ppt/notesSlides/notesSlide140.xml" ContentType="application/vnd.openxmlformats-officedocument.presentationml.notesSlide+xml"/>
  <Override PartName="/ppt/tags/tag169.xml" ContentType="application/vnd.openxmlformats-officedocument.presentationml.tags+xml"/>
  <Override PartName="/ppt/notesSlides/notesSlide141.xml" ContentType="application/vnd.openxmlformats-officedocument.presentationml.notesSlide+xml"/>
  <Override PartName="/ppt/tags/tag170.xml" ContentType="application/vnd.openxmlformats-officedocument.presentationml.tags+xml"/>
  <Override PartName="/ppt/notesSlides/notesSlide142.xml" ContentType="application/vnd.openxmlformats-officedocument.presentationml.notesSlide+xml"/>
  <Override PartName="/ppt/tags/tag171.xml" ContentType="application/vnd.openxmlformats-officedocument.presentationml.tags+xml"/>
  <Override PartName="/ppt/notesSlides/notesSlide143.xml" ContentType="application/vnd.openxmlformats-officedocument.presentationml.notesSlide+xml"/>
  <Override PartName="/ppt/tags/tag172.xml" ContentType="application/vnd.openxmlformats-officedocument.presentationml.tags+xml"/>
  <Override PartName="/ppt/notesSlides/notesSlide144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notesSlides/notesSlide145.xml" ContentType="application/vnd.openxmlformats-officedocument.presentationml.notesSlid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146.xml" ContentType="application/vnd.openxmlformats-officedocument.presentationml.notesSlide+xml"/>
  <Override PartName="/ppt/tags/tag177.xml" ContentType="application/vnd.openxmlformats-officedocument.presentationml.tags+xml"/>
  <Override PartName="/ppt/notesSlides/notesSlide147.xml" ContentType="application/vnd.openxmlformats-officedocument.presentationml.notesSlide+xml"/>
  <Override PartName="/ppt/tags/tag178.xml" ContentType="application/vnd.openxmlformats-officedocument.presentationml.tags+xml"/>
  <Override PartName="/ppt/notesSlides/notesSlide148.xml" ContentType="application/vnd.openxmlformats-officedocument.presentationml.notesSlide+xml"/>
  <Override PartName="/ppt/tags/tag179.xml" ContentType="application/vnd.openxmlformats-officedocument.presentationml.tags+xml"/>
  <Override PartName="/ppt/notesSlides/notesSlide149.xml" ContentType="application/vnd.openxmlformats-officedocument.presentationml.notesSlide+xml"/>
  <Override PartName="/ppt/tags/tag180.xml" ContentType="application/vnd.openxmlformats-officedocument.presentationml.tags+xml"/>
  <Override PartName="/ppt/notesSlides/notesSlide150.xml" ContentType="application/vnd.openxmlformats-officedocument.presentationml.notesSlide+xml"/>
  <Override PartName="/ppt/tags/tag181.xml" ContentType="application/vnd.openxmlformats-officedocument.presentationml.tags+xml"/>
  <Override PartName="/ppt/notesSlides/notesSlide151.xml" ContentType="application/vnd.openxmlformats-officedocument.presentationml.notesSlide+xml"/>
  <Override PartName="/ppt/tags/tag182.xml" ContentType="application/vnd.openxmlformats-officedocument.presentationml.tags+xml"/>
  <Override PartName="/ppt/notesSlides/notesSlide152.xml" ContentType="application/vnd.openxmlformats-officedocument.presentationml.notesSlide+xml"/>
  <Override PartName="/ppt/tags/tag183.xml" ContentType="application/vnd.openxmlformats-officedocument.presentationml.tags+xml"/>
  <Override PartName="/ppt/notesSlides/notesSlide153.xml" ContentType="application/vnd.openxmlformats-officedocument.presentationml.notesSlide+xml"/>
  <Override PartName="/ppt/tags/tag184.xml" ContentType="application/vnd.openxmlformats-officedocument.presentationml.tags+xml"/>
  <Override PartName="/ppt/notesSlides/notesSlide154.xml" ContentType="application/vnd.openxmlformats-officedocument.presentationml.notesSlide+xml"/>
  <Override PartName="/ppt/tags/tag185.xml" ContentType="application/vnd.openxmlformats-officedocument.presentationml.tags+xml"/>
  <Override PartName="/ppt/notesSlides/notesSlide155.xml" ContentType="application/vnd.openxmlformats-officedocument.presentationml.notesSlide+xml"/>
  <Override PartName="/ppt/tags/tag186.xml" ContentType="application/vnd.openxmlformats-officedocument.presentationml.tags+xml"/>
  <Override PartName="/ppt/notesSlides/notesSlide156.xml" ContentType="application/vnd.openxmlformats-officedocument.presentationml.notesSlide+xml"/>
  <Override PartName="/ppt/tags/tag187.xml" ContentType="application/vnd.openxmlformats-officedocument.presentationml.tags+xml"/>
  <Override PartName="/ppt/notesSlides/notesSlide157.xml" ContentType="application/vnd.openxmlformats-officedocument.presentationml.notesSlide+xml"/>
  <Override PartName="/ppt/tags/tag188.xml" ContentType="application/vnd.openxmlformats-officedocument.presentationml.tags+xml"/>
  <Override PartName="/ppt/notesSlides/notesSlide158.xml" ContentType="application/vnd.openxmlformats-officedocument.presentationml.notesSlide+xml"/>
  <Override PartName="/ppt/tags/tag189.xml" ContentType="application/vnd.openxmlformats-officedocument.presentationml.tags+xml"/>
  <Override PartName="/ppt/notesSlides/notesSlide159.xml" ContentType="application/vnd.openxmlformats-officedocument.presentationml.notesSlide+xml"/>
  <Override PartName="/ppt/tags/tag190.xml" ContentType="application/vnd.openxmlformats-officedocument.presentationml.tags+xml"/>
  <Override PartName="/ppt/notesSlides/notesSlide160.xml" ContentType="application/vnd.openxmlformats-officedocument.presentationml.notesSlide+xml"/>
  <Override PartName="/ppt/tags/tag191.xml" ContentType="application/vnd.openxmlformats-officedocument.presentationml.tags+xml"/>
  <Override PartName="/ppt/notesSlides/notesSlide161.xml" ContentType="application/vnd.openxmlformats-officedocument.presentationml.notesSlide+xml"/>
  <Override PartName="/ppt/tags/tag192.xml" ContentType="application/vnd.openxmlformats-officedocument.presentationml.tags+xml"/>
  <Override PartName="/ppt/notesSlides/notesSlide162.xml" ContentType="application/vnd.openxmlformats-officedocument.presentationml.notesSlide+xml"/>
  <Override PartName="/ppt/tags/tag193.xml" ContentType="application/vnd.openxmlformats-officedocument.presentationml.tags+xml"/>
  <Override PartName="/ppt/notesSlides/notesSlide163.xml" ContentType="application/vnd.openxmlformats-officedocument.presentationml.notesSlide+xml"/>
  <Override PartName="/ppt/tags/tag194.xml" ContentType="application/vnd.openxmlformats-officedocument.presentationml.tags+xml"/>
  <Override PartName="/ppt/notesSlides/notesSlide164.xml" ContentType="application/vnd.openxmlformats-officedocument.presentationml.notesSlide+xml"/>
  <Override PartName="/ppt/tags/tag195.xml" ContentType="application/vnd.openxmlformats-officedocument.presentationml.tags+xml"/>
  <Override PartName="/ppt/notesSlides/notesSlide165.xml" ContentType="application/vnd.openxmlformats-officedocument.presentationml.notesSlide+xml"/>
  <Override PartName="/ppt/tags/tag196.xml" ContentType="application/vnd.openxmlformats-officedocument.presentationml.tags+xml"/>
  <Override PartName="/ppt/notesSlides/notesSlide166.xml" ContentType="application/vnd.openxmlformats-officedocument.presentationml.notesSlide+xml"/>
  <Override PartName="/ppt/tags/tag197.xml" ContentType="application/vnd.openxmlformats-officedocument.presentationml.tags+xml"/>
  <Override PartName="/ppt/notesSlides/notesSlide167.xml" ContentType="application/vnd.openxmlformats-officedocument.presentationml.notesSlide+xml"/>
  <Override PartName="/ppt/tags/tag198.xml" ContentType="application/vnd.openxmlformats-officedocument.presentationml.tags+xml"/>
  <Override PartName="/ppt/notesSlides/notesSlide168.xml" ContentType="application/vnd.openxmlformats-officedocument.presentationml.notesSlide+xml"/>
  <Override PartName="/ppt/tags/tag199.xml" ContentType="application/vnd.openxmlformats-officedocument.presentationml.tags+xml"/>
  <Override PartName="/ppt/notesSlides/notesSlide169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notesSlides/notesSlide170.xml" ContentType="application/vnd.openxmlformats-officedocument.presentationml.notesSlide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171.xml" ContentType="application/vnd.openxmlformats-officedocument.presentationml.notesSlide+xml"/>
  <Override PartName="/ppt/tags/tag204.xml" ContentType="application/vnd.openxmlformats-officedocument.presentationml.tags+xml"/>
  <Override PartName="/ppt/notesSlides/notesSlide172.xml" ContentType="application/vnd.openxmlformats-officedocument.presentationml.notesSlide+xml"/>
  <Override PartName="/ppt/tags/tag205.xml" ContentType="application/vnd.openxmlformats-officedocument.presentationml.tags+xml"/>
  <Override PartName="/ppt/notesSlides/notesSlide173.xml" ContentType="application/vnd.openxmlformats-officedocument.presentationml.notesSlide+xml"/>
  <Override PartName="/ppt/tags/tag206.xml" ContentType="application/vnd.openxmlformats-officedocument.presentationml.tags+xml"/>
  <Override PartName="/ppt/notesSlides/notesSlide174.xml" ContentType="application/vnd.openxmlformats-officedocument.presentationml.notesSlide+xml"/>
  <Override PartName="/ppt/tags/tag207.xml" ContentType="application/vnd.openxmlformats-officedocument.presentationml.tags+xml"/>
  <Override PartName="/ppt/notesSlides/notesSlide175.xml" ContentType="application/vnd.openxmlformats-officedocument.presentationml.notesSlide+xml"/>
  <Override PartName="/ppt/tags/tag208.xml" ContentType="application/vnd.openxmlformats-officedocument.presentationml.tags+xml"/>
  <Override PartName="/ppt/notesSlides/notesSlide176.xml" ContentType="application/vnd.openxmlformats-officedocument.presentationml.notesSlide+xml"/>
  <Override PartName="/ppt/tags/tag209.xml" ContentType="application/vnd.openxmlformats-officedocument.presentationml.tags+xml"/>
  <Override PartName="/ppt/notesSlides/notesSlide177.xml" ContentType="application/vnd.openxmlformats-officedocument.presentationml.notesSlide+xml"/>
  <Override PartName="/ppt/tags/tag210.xml" ContentType="application/vnd.openxmlformats-officedocument.presentationml.tags+xml"/>
  <Override PartName="/ppt/notesSlides/notesSlide178.xml" ContentType="application/vnd.openxmlformats-officedocument.presentationml.notesSlide+xml"/>
  <Override PartName="/ppt/tags/tag211.xml" ContentType="application/vnd.openxmlformats-officedocument.presentationml.tags+xml"/>
  <Override PartName="/ppt/notesSlides/notesSlide179.xml" ContentType="application/vnd.openxmlformats-officedocument.presentationml.notesSlide+xml"/>
  <Override PartName="/ppt/tags/tag212.xml" ContentType="application/vnd.openxmlformats-officedocument.presentationml.tags+xml"/>
  <Override PartName="/ppt/notesSlides/notesSlide180.xml" ContentType="application/vnd.openxmlformats-officedocument.presentationml.notesSlide+xml"/>
  <Override PartName="/ppt/tags/tag213.xml" ContentType="application/vnd.openxmlformats-officedocument.presentationml.tags+xml"/>
  <Override PartName="/ppt/notesSlides/notesSlide181.xml" ContentType="application/vnd.openxmlformats-officedocument.presentationml.notesSlide+xml"/>
  <Override PartName="/ppt/tags/tag214.xml" ContentType="application/vnd.openxmlformats-officedocument.presentationml.tags+xml"/>
  <Override PartName="/ppt/notesSlides/notesSlide182.xml" ContentType="application/vnd.openxmlformats-officedocument.presentationml.notesSlide+xml"/>
  <Override PartName="/ppt/tags/tag215.xml" ContentType="application/vnd.openxmlformats-officedocument.presentationml.tags+xml"/>
  <Override PartName="/ppt/notesSlides/notesSlide183.xml" ContentType="application/vnd.openxmlformats-officedocument.presentationml.notesSlide+xml"/>
  <Override PartName="/ppt/tags/tag216.xml" ContentType="application/vnd.openxmlformats-officedocument.presentationml.tags+xml"/>
  <Override PartName="/ppt/notesSlides/notesSlide184.xml" ContentType="application/vnd.openxmlformats-officedocument.presentationml.notesSlide+xml"/>
  <Override PartName="/ppt/tags/tag217.xml" ContentType="application/vnd.openxmlformats-officedocument.presentationml.tags+xml"/>
  <Override PartName="/ppt/notesSlides/notesSlide185.xml" ContentType="application/vnd.openxmlformats-officedocument.presentationml.notesSlide+xml"/>
  <Override PartName="/ppt/tags/tag218.xml" ContentType="application/vnd.openxmlformats-officedocument.presentationml.tags+xml"/>
  <Override PartName="/ppt/notesSlides/notesSlide186.xml" ContentType="application/vnd.openxmlformats-officedocument.presentationml.notesSlide+xml"/>
  <Override PartName="/ppt/tags/tag219.xml" ContentType="application/vnd.openxmlformats-officedocument.presentationml.tags+xml"/>
  <Override PartName="/ppt/notesSlides/notesSlide187.xml" ContentType="application/vnd.openxmlformats-officedocument.presentationml.notesSlide+xml"/>
  <Override PartName="/ppt/tags/tag220.xml" ContentType="application/vnd.openxmlformats-officedocument.presentationml.tags+xml"/>
  <Override PartName="/ppt/notesSlides/notesSlide188.xml" ContentType="application/vnd.openxmlformats-officedocument.presentationml.notesSlide+xml"/>
  <Override PartName="/ppt/tags/tag221.xml" ContentType="application/vnd.openxmlformats-officedocument.presentationml.tags+xml"/>
  <Override PartName="/ppt/notesSlides/notesSlide189.xml" ContentType="application/vnd.openxmlformats-officedocument.presentationml.notesSlide+xml"/>
  <Override PartName="/ppt/tags/tag222.xml" ContentType="application/vnd.openxmlformats-officedocument.presentationml.tags+xml"/>
  <Override PartName="/ppt/notesSlides/notesSlide190.xml" ContentType="application/vnd.openxmlformats-officedocument.presentationml.notesSlide+xml"/>
  <Override PartName="/ppt/tags/tag223.xml" ContentType="application/vnd.openxmlformats-officedocument.presentationml.tags+xml"/>
  <Override PartName="/ppt/notesSlides/notesSlide191.xml" ContentType="application/vnd.openxmlformats-officedocument.presentationml.notesSlide+xml"/>
  <Override PartName="/ppt/tags/tag224.xml" ContentType="application/vnd.openxmlformats-officedocument.presentationml.tags+xml"/>
  <Override PartName="/ppt/notesSlides/notesSlide192.xml" ContentType="application/vnd.openxmlformats-officedocument.presentationml.notesSlide+xml"/>
  <Override PartName="/ppt/tags/tag225.xml" ContentType="application/vnd.openxmlformats-officedocument.presentationml.tags+xml"/>
  <Override PartName="/ppt/notesSlides/notesSlide193.xml" ContentType="application/vnd.openxmlformats-officedocument.presentationml.notesSlide+xml"/>
  <Override PartName="/ppt/tags/tag226.xml" ContentType="application/vnd.openxmlformats-officedocument.presentationml.tags+xml"/>
  <Override PartName="/ppt/notesSlides/notesSlide194.xml" ContentType="application/vnd.openxmlformats-officedocument.presentationml.notesSlide+xml"/>
  <Override PartName="/ppt/tags/tag227.xml" ContentType="application/vnd.openxmlformats-officedocument.presentationml.tags+xml"/>
  <Override PartName="/ppt/notesSlides/notesSlide195.xml" ContentType="application/vnd.openxmlformats-officedocument.presentationml.notesSlide+xml"/>
  <Override PartName="/ppt/tags/tag228.xml" ContentType="application/vnd.openxmlformats-officedocument.presentationml.tags+xml"/>
  <Override PartName="/ppt/notesSlides/notesSlide196.xml" ContentType="application/vnd.openxmlformats-officedocument.presentationml.notesSlide+xml"/>
  <Override PartName="/ppt/tags/tag229.xml" ContentType="application/vnd.openxmlformats-officedocument.presentationml.tags+xml"/>
  <Override PartName="/ppt/notesSlides/notesSlide197.xml" ContentType="application/vnd.openxmlformats-officedocument.presentationml.notesSlide+xml"/>
  <Override PartName="/ppt/tags/tag230.xml" ContentType="application/vnd.openxmlformats-officedocument.presentationml.tags+xml"/>
  <Override PartName="/ppt/notesSlides/notesSlide198.xml" ContentType="application/vnd.openxmlformats-officedocument.presentationml.notesSlide+xml"/>
  <Override PartName="/ppt/tags/tag231.xml" ContentType="application/vnd.openxmlformats-officedocument.presentationml.tags+xml"/>
  <Override PartName="/ppt/notesSlides/notesSlide199.xml" ContentType="application/vnd.openxmlformats-officedocument.presentationml.notesSlide+xml"/>
  <Override PartName="/ppt/tags/tag232.xml" ContentType="application/vnd.openxmlformats-officedocument.presentationml.tags+xml"/>
  <Override PartName="/ppt/notesSlides/notesSlide200.xml" ContentType="application/vnd.openxmlformats-officedocument.presentationml.notesSlide+xml"/>
  <Override PartName="/ppt/tags/tag233.xml" ContentType="application/vnd.openxmlformats-officedocument.presentationml.tags+xml"/>
  <Override PartName="/ppt/notesSlides/notesSlide201.xml" ContentType="application/vnd.openxmlformats-officedocument.presentationml.notesSlide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notesSlides/notesSlide202.xml" ContentType="application/vnd.openxmlformats-officedocument.presentationml.notesSlide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notesSlides/notesSlide203.xml" ContentType="application/vnd.openxmlformats-officedocument.presentationml.notesSlide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notesSlides/notesSlide204.xml" ContentType="application/vnd.openxmlformats-officedocument.presentationml.notesSlide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205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206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207.xml" ContentType="application/vnd.openxmlformats-officedocument.presentationml.notesSlide+xml"/>
  <Override PartName="/ppt/tags/tag246.xml" ContentType="application/vnd.openxmlformats-officedocument.presentationml.tags+xml"/>
  <Override PartName="/ppt/notesSlides/notesSlide208.xml" ContentType="application/vnd.openxmlformats-officedocument.presentationml.notesSlide+xml"/>
  <Override PartName="/ppt/tags/tag247.xml" ContentType="application/vnd.openxmlformats-officedocument.presentationml.tags+xml"/>
  <Override PartName="/ppt/notesSlides/notesSlide209.xml" ContentType="application/vnd.openxmlformats-officedocument.presentationml.notesSlide+xml"/>
  <Override PartName="/ppt/tags/tag248.xml" ContentType="application/vnd.openxmlformats-officedocument.presentationml.tags+xml"/>
  <Override PartName="/ppt/notesSlides/notesSlide210.xml" ContentType="application/vnd.openxmlformats-officedocument.presentationml.notesSlide+xml"/>
  <Override PartName="/ppt/tags/tag249.xml" ContentType="application/vnd.openxmlformats-officedocument.presentationml.tags+xml"/>
  <Override PartName="/ppt/notesSlides/notesSlide211.xml" ContentType="application/vnd.openxmlformats-officedocument.presentationml.notesSlide+xml"/>
  <Override PartName="/ppt/tags/tag250.xml" ContentType="application/vnd.openxmlformats-officedocument.presentationml.tags+xml"/>
  <Override PartName="/ppt/notesSlides/notesSlide212.xml" ContentType="application/vnd.openxmlformats-officedocument.presentationml.notesSlide+xml"/>
  <Override PartName="/ppt/tags/tag251.xml" ContentType="application/vnd.openxmlformats-officedocument.presentationml.tags+xml"/>
  <Override PartName="/ppt/notesSlides/notesSlide213.xml" ContentType="application/vnd.openxmlformats-officedocument.presentationml.notesSlide+xml"/>
  <Override PartName="/ppt/tags/tag252.xml" ContentType="application/vnd.openxmlformats-officedocument.presentationml.tags+xml"/>
  <Override PartName="/ppt/notesSlides/notesSlide214.xml" ContentType="application/vnd.openxmlformats-officedocument.presentationml.notesSlide+xml"/>
  <Override PartName="/ppt/tags/tag253.xml" ContentType="application/vnd.openxmlformats-officedocument.presentationml.tags+xml"/>
  <Override PartName="/ppt/notesSlides/notesSlide215.xml" ContentType="application/vnd.openxmlformats-officedocument.presentationml.notesSlide+xml"/>
  <Override PartName="/ppt/tags/tag254.xml" ContentType="application/vnd.openxmlformats-officedocument.presentationml.tags+xml"/>
  <Override PartName="/ppt/notesSlides/notesSlide216.xml" ContentType="application/vnd.openxmlformats-officedocument.presentationml.notesSlide+xml"/>
  <Override PartName="/ppt/tags/tag255.xml" ContentType="application/vnd.openxmlformats-officedocument.presentationml.tags+xml"/>
  <Override PartName="/ppt/notesSlides/notesSlide217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notesSlides/notesSlide218.xml" ContentType="application/vnd.openxmlformats-officedocument.presentationml.notesSlide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notesSlides/notesSlide219.xml" ContentType="application/vnd.openxmlformats-officedocument.presentationml.notesSlide+xml"/>
  <Override PartName="/ppt/tags/tag260.xml" ContentType="application/vnd.openxmlformats-officedocument.presentationml.tags+xml"/>
  <Override PartName="/ppt/notesSlides/notesSlide220.xml" ContentType="application/vnd.openxmlformats-officedocument.presentationml.notesSlid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notesSlides/notesSlide221.xml" ContentType="application/vnd.openxmlformats-officedocument.presentationml.notesSlide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notesSlides/notesSlide222.xml" ContentType="application/vnd.openxmlformats-officedocument.presentationml.notesSlide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notesSlides/notesSlide223.xml" ContentType="application/vnd.openxmlformats-officedocument.presentationml.notesSl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notesSlides/notesSlide224.xml" ContentType="application/vnd.openxmlformats-officedocument.presentationml.notesSlide+xml"/>
  <Override PartName="/ppt/tags/tag269.xml" ContentType="application/vnd.openxmlformats-officedocument.presentationml.tags+xml"/>
  <Override PartName="/ppt/notesSlides/notesSlide225.xml" ContentType="application/vnd.openxmlformats-officedocument.presentationml.notesSlid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226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227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228.xml" ContentType="application/vnd.openxmlformats-officedocument.presentationml.notesSlide+xml"/>
  <Override PartName="/ppt/tags/tag276.xml" ContentType="application/vnd.openxmlformats-officedocument.presentationml.tags+xml"/>
  <Override PartName="/ppt/notesSlides/notesSlide229.xml" ContentType="application/vnd.openxmlformats-officedocument.presentationml.notesSlide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notesSlides/notesSlide230.xml" ContentType="application/vnd.openxmlformats-officedocument.presentationml.notesSlide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notesSlides/notesSlide231.xml" ContentType="application/vnd.openxmlformats-officedocument.presentationml.notesSlide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232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notesSlides/notesSlide233.xml" ContentType="application/vnd.openxmlformats-officedocument.presentationml.notesSlide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notesSlides/notesSlide234.xml" ContentType="application/vnd.openxmlformats-officedocument.presentationml.notesSlide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notesSlides/notesSlide235.xml" ContentType="application/vnd.openxmlformats-officedocument.presentationml.notesSlide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notesSlides/notesSlide236.xml" ContentType="application/vnd.openxmlformats-officedocument.presentationml.notesSlide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notesSlides/notesSlide237.xml" ContentType="application/vnd.openxmlformats-officedocument.presentationml.notesSlid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notesSlides/notesSlide238.xml" ContentType="application/vnd.openxmlformats-officedocument.presentationml.notesSlide+xml"/>
  <Override PartName="/ppt/tags/tag295.xml" ContentType="application/vnd.openxmlformats-officedocument.presentationml.tags+xml"/>
  <Override PartName="/ppt/notesSlides/notesSlide239.xml" ContentType="application/vnd.openxmlformats-officedocument.presentationml.notesSlide+xml"/>
  <Override PartName="/ppt/tags/tag296.xml" ContentType="application/vnd.openxmlformats-officedocument.presentationml.tags+xml"/>
  <Override PartName="/ppt/notesSlides/notesSlide240.xml" ContentType="application/vnd.openxmlformats-officedocument.presentationml.notesSlide+xml"/>
  <Override PartName="/ppt/tags/tag297.xml" ContentType="application/vnd.openxmlformats-officedocument.presentationml.tags+xml"/>
  <Override PartName="/ppt/notesSlides/notesSlide241.xml" ContentType="application/vnd.openxmlformats-officedocument.presentationml.notesSlide+xml"/>
  <Override PartName="/ppt/tags/tag298.xml" ContentType="application/vnd.openxmlformats-officedocument.presentationml.tags+xml"/>
  <Override PartName="/ppt/notesSlides/notesSlide242.xml" ContentType="application/vnd.openxmlformats-officedocument.presentationml.notesSlide+xml"/>
  <Override PartName="/ppt/tags/tag299.xml" ContentType="application/vnd.openxmlformats-officedocument.presentationml.tags+xml"/>
  <Override PartName="/ppt/notesSlides/notesSlide243.xml" ContentType="application/vnd.openxmlformats-officedocument.presentationml.notesSlide+xml"/>
  <Override PartName="/ppt/tags/tag300.xml" ContentType="application/vnd.openxmlformats-officedocument.presentationml.tags+xml"/>
  <Override PartName="/ppt/notesSlides/notesSlide244.xml" ContentType="application/vnd.openxmlformats-officedocument.presentationml.notesSlide+xml"/>
  <Override PartName="/ppt/tags/tag301.xml" ContentType="application/vnd.openxmlformats-officedocument.presentationml.tags+xml"/>
  <Override PartName="/ppt/notesSlides/notesSlide245.xml" ContentType="application/vnd.openxmlformats-officedocument.presentationml.notesSlide+xml"/>
  <Override PartName="/ppt/tags/tag302.xml" ContentType="application/vnd.openxmlformats-officedocument.presentationml.tags+xml"/>
  <Override PartName="/ppt/notesSlides/notesSlide246.xml" ContentType="application/vnd.openxmlformats-officedocument.presentationml.notesSlide+xml"/>
  <Override PartName="/ppt/tags/tag303.xml" ContentType="application/vnd.openxmlformats-officedocument.presentationml.tags+xml"/>
  <Override PartName="/ppt/notesSlides/notesSlide247.xml" ContentType="application/vnd.openxmlformats-officedocument.presentationml.notesSlide+xml"/>
  <Override PartName="/ppt/tags/tag304.xml" ContentType="application/vnd.openxmlformats-officedocument.presentationml.tags+xml"/>
  <Override PartName="/ppt/notesSlides/notesSlide248.xml" ContentType="application/vnd.openxmlformats-officedocument.presentationml.notesSlide+xml"/>
  <Override PartName="/ppt/tags/tag305.xml" ContentType="application/vnd.openxmlformats-officedocument.presentationml.tags+xml"/>
  <Override PartName="/ppt/notesSlides/notesSlide249.xml" ContentType="application/vnd.openxmlformats-officedocument.presentationml.notesSlide+xml"/>
  <Override PartName="/ppt/tags/tag306.xml" ContentType="application/vnd.openxmlformats-officedocument.presentationml.tags+xml"/>
  <Override PartName="/ppt/notesSlides/notesSlide250.xml" ContentType="application/vnd.openxmlformats-officedocument.presentationml.notesSlide+xml"/>
  <Override PartName="/ppt/tags/tag307.xml" ContentType="application/vnd.openxmlformats-officedocument.presentationml.tags+xml"/>
  <Override PartName="/ppt/notesSlides/notesSlide251.xml" ContentType="application/vnd.openxmlformats-officedocument.presentationml.notesSlide+xml"/>
  <Override PartName="/ppt/tags/tag308.xml" ContentType="application/vnd.openxmlformats-officedocument.presentationml.tags+xml"/>
  <Override PartName="/ppt/notesSlides/notesSlide252.xml" ContentType="application/vnd.openxmlformats-officedocument.presentationml.notesSlide+xml"/>
  <Override PartName="/ppt/tags/tag309.xml" ContentType="application/vnd.openxmlformats-officedocument.presentationml.tags+xml"/>
  <Override PartName="/ppt/notesSlides/notesSlide253.xml" ContentType="application/vnd.openxmlformats-officedocument.presentationml.notesSlide+xml"/>
  <Override PartName="/ppt/tags/tag310.xml" ContentType="application/vnd.openxmlformats-officedocument.presentationml.tags+xml"/>
  <Override PartName="/ppt/notesSlides/notesSlide254.xml" ContentType="application/vnd.openxmlformats-officedocument.presentationml.notesSlide+xml"/>
  <Override PartName="/ppt/tags/tag311.xml" ContentType="application/vnd.openxmlformats-officedocument.presentationml.tags+xml"/>
  <Override PartName="/ppt/notesSlides/notesSlide255.xml" ContentType="application/vnd.openxmlformats-officedocument.presentationml.notesSlide+xml"/>
  <Override PartName="/ppt/tags/tag312.xml" ContentType="application/vnd.openxmlformats-officedocument.presentationml.tags+xml"/>
  <Override PartName="/ppt/notesSlides/notesSlide256.xml" ContentType="application/vnd.openxmlformats-officedocument.presentationml.notesSlide+xml"/>
  <Override PartName="/ppt/tags/tag313.xml" ContentType="application/vnd.openxmlformats-officedocument.presentationml.tags+xml"/>
  <Override PartName="/ppt/notesSlides/notesSlide257.xml" ContentType="application/vnd.openxmlformats-officedocument.presentationml.notesSlide+xml"/>
  <Override PartName="/ppt/tags/tag314.xml" ContentType="application/vnd.openxmlformats-officedocument.presentationml.tags+xml"/>
  <Override PartName="/ppt/notesSlides/notesSlide258.xml" ContentType="application/vnd.openxmlformats-officedocument.presentationml.notesSlide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notesSlides/notesSlide259.xml" ContentType="application/vnd.openxmlformats-officedocument.presentationml.notesSlide+xml"/>
  <Override PartName="/ppt/tags/tag317.xml" ContentType="application/vnd.openxmlformats-officedocument.presentationml.tags+xml"/>
  <Override PartName="/ppt/notesSlides/notesSlide260.xml" ContentType="application/vnd.openxmlformats-officedocument.presentationml.notesSlide+xml"/>
  <Override PartName="/ppt/tags/tag318.xml" ContentType="application/vnd.openxmlformats-officedocument.presentationml.tags+xml"/>
  <Override PartName="/ppt/notesSlides/notesSlide261.xml" ContentType="application/vnd.openxmlformats-officedocument.presentationml.notesSlide+xml"/>
  <Override PartName="/ppt/tags/tag319.xml" ContentType="application/vnd.openxmlformats-officedocument.presentationml.tags+xml"/>
  <Override PartName="/ppt/notesSlides/notesSlide262.xml" ContentType="application/vnd.openxmlformats-officedocument.presentationml.notesSlide+xml"/>
  <Override PartName="/ppt/tags/tag320.xml" ContentType="application/vnd.openxmlformats-officedocument.presentationml.tags+xml"/>
  <Override PartName="/ppt/notesSlides/notesSlide263.xml" ContentType="application/vnd.openxmlformats-officedocument.presentationml.notesSlide+xml"/>
  <Override PartName="/ppt/tags/tag321.xml" ContentType="application/vnd.openxmlformats-officedocument.presentationml.tags+xml"/>
  <Override PartName="/ppt/notesSlides/notesSlide264.xml" ContentType="application/vnd.openxmlformats-officedocument.presentationml.notesSlide+xml"/>
  <Override PartName="/ppt/tags/tag322.xml" ContentType="application/vnd.openxmlformats-officedocument.presentationml.tags+xml"/>
  <Override PartName="/ppt/notesSlides/notesSlide265.xml" ContentType="application/vnd.openxmlformats-officedocument.presentationml.notesSlide+xml"/>
  <Override PartName="/ppt/tags/tag323.xml" ContentType="application/vnd.openxmlformats-officedocument.presentationml.tags+xml"/>
  <Override PartName="/ppt/notesSlides/notesSlide266.xml" ContentType="application/vnd.openxmlformats-officedocument.presentationml.notesSlide+xml"/>
  <Override PartName="/ppt/tags/tag324.xml" ContentType="application/vnd.openxmlformats-officedocument.presentationml.tags+xml"/>
  <Override PartName="/ppt/notesSlides/notesSlide267.xml" ContentType="application/vnd.openxmlformats-officedocument.presentationml.notesSlide+xml"/>
  <Override PartName="/ppt/tags/tag325.xml" ContentType="application/vnd.openxmlformats-officedocument.presentationml.tags+xml"/>
  <Override PartName="/ppt/notesSlides/notesSlide268.xml" ContentType="application/vnd.openxmlformats-officedocument.presentationml.notesSlide+xml"/>
  <Override PartName="/ppt/tags/tag326.xml" ContentType="application/vnd.openxmlformats-officedocument.presentationml.tags+xml"/>
  <Override PartName="/ppt/notesSlides/notesSlide269.xml" ContentType="application/vnd.openxmlformats-officedocument.presentationml.notesSlide+xml"/>
  <Override PartName="/ppt/tags/tag327.xml" ContentType="application/vnd.openxmlformats-officedocument.presentationml.tags+xml"/>
  <Override PartName="/ppt/notesSlides/notesSlide270.xml" ContentType="application/vnd.openxmlformats-officedocument.presentationml.notesSlide+xml"/>
  <Override PartName="/ppt/tags/tag328.xml" ContentType="application/vnd.openxmlformats-officedocument.presentationml.tags+xml"/>
  <Override PartName="/ppt/notesSlides/notesSlide271.xml" ContentType="application/vnd.openxmlformats-officedocument.presentationml.notesSlide+xml"/>
  <Override PartName="/ppt/tags/tag329.xml" ContentType="application/vnd.openxmlformats-officedocument.presentationml.tags+xml"/>
  <Override PartName="/ppt/notesSlides/notesSlide272.xml" ContentType="application/vnd.openxmlformats-officedocument.presentationml.notesSlide+xml"/>
  <Override PartName="/ppt/tags/tag330.xml" ContentType="application/vnd.openxmlformats-officedocument.presentationml.tags+xml"/>
  <Override PartName="/ppt/notesSlides/notesSlide273.xml" ContentType="application/vnd.openxmlformats-officedocument.presentationml.notesSlide+xml"/>
  <Override PartName="/ppt/tags/tag331.xml" ContentType="application/vnd.openxmlformats-officedocument.presentationml.tags+xml"/>
  <Override PartName="/ppt/notesSlides/notesSlide274.xml" ContentType="application/vnd.openxmlformats-officedocument.presentationml.notesSlide+xml"/>
  <Override PartName="/ppt/tags/tag332.xml" ContentType="application/vnd.openxmlformats-officedocument.presentationml.tags+xml"/>
  <Override PartName="/ppt/notesSlides/notesSlide275.xml" ContentType="application/vnd.openxmlformats-officedocument.presentationml.notesSlide+xml"/>
  <Override PartName="/ppt/tags/tag333.xml" ContentType="application/vnd.openxmlformats-officedocument.presentationml.tags+xml"/>
  <Override PartName="/ppt/notesSlides/notesSlide276.xml" ContentType="application/vnd.openxmlformats-officedocument.presentationml.notesSlide+xml"/>
  <Override PartName="/ppt/tags/tag334.xml" ContentType="application/vnd.openxmlformats-officedocument.presentationml.tags+xml"/>
  <Override PartName="/ppt/notesSlides/notesSlide277.xml" ContentType="application/vnd.openxmlformats-officedocument.presentationml.notesSlide+xml"/>
  <Override PartName="/ppt/tags/tag335.xml" ContentType="application/vnd.openxmlformats-officedocument.presentationml.tags+xml"/>
  <Override PartName="/ppt/notesSlides/notesSlide278.xml" ContentType="application/vnd.openxmlformats-officedocument.presentationml.notesSlide+xml"/>
  <Override PartName="/ppt/tags/tag336.xml" ContentType="application/vnd.openxmlformats-officedocument.presentationml.tags+xml"/>
  <Override PartName="/ppt/notesSlides/notesSlide279.xml" ContentType="application/vnd.openxmlformats-officedocument.presentationml.notesSlide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notesSlides/notesSlide280.xml" ContentType="application/vnd.openxmlformats-officedocument.presentationml.notesSlide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notesSlides/notesSlide281.xml" ContentType="application/vnd.openxmlformats-officedocument.presentationml.notesSlide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notesSlides/notesSlide282.xml" ContentType="application/vnd.openxmlformats-officedocument.presentationml.notesSlide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283.xml" ContentType="application/vnd.openxmlformats-officedocument.presentationml.notesSlid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notesSlides/notesSlide284.xml" ContentType="application/vnd.openxmlformats-officedocument.presentationml.notesSlide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notesSlides/notesSlide285.xml" ContentType="application/vnd.openxmlformats-officedocument.presentationml.notesSlide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notesSlides/notesSlide286.xml" ContentType="application/vnd.openxmlformats-officedocument.presentationml.notesSlide+xml"/>
  <Override PartName="/ppt/tags/tag351.xml" ContentType="application/vnd.openxmlformats-officedocument.presentationml.tags+xml"/>
  <Override PartName="/ppt/notesSlides/notesSlide287.xml" ContentType="application/vnd.openxmlformats-officedocument.presentationml.notesSlide+xml"/>
  <Override PartName="/ppt/tags/tag352.xml" ContentType="application/vnd.openxmlformats-officedocument.presentationml.tags+xml"/>
  <Override PartName="/ppt/notesSlides/notesSlide288.xml" ContentType="application/vnd.openxmlformats-officedocument.presentationml.notesSlide+xml"/>
  <Override PartName="/ppt/tags/tag353.xml" ContentType="application/vnd.openxmlformats-officedocument.presentationml.tags+xml"/>
  <Override PartName="/ppt/notesSlides/notesSlide289.xml" ContentType="application/vnd.openxmlformats-officedocument.presentationml.notesSlide+xml"/>
  <Override PartName="/ppt/tags/tag354.xml" ContentType="application/vnd.openxmlformats-officedocument.presentationml.tags+xml"/>
  <Override PartName="/ppt/notesSlides/notesSlide290.xml" ContentType="application/vnd.openxmlformats-officedocument.presentationml.notesSlide+xml"/>
  <Override PartName="/ppt/tags/tag355.xml" ContentType="application/vnd.openxmlformats-officedocument.presentationml.tags+xml"/>
  <Override PartName="/ppt/notesSlides/notesSlide291.xml" ContentType="application/vnd.openxmlformats-officedocument.presentationml.notesSlide+xml"/>
  <Override PartName="/ppt/tags/tag356.xml" ContentType="application/vnd.openxmlformats-officedocument.presentationml.tags+xml"/>
  <Override PartName="/ppt/notesSlides/notesSlide292.xml" ContentType="application/vnd.openxmlformats-officedocument.presentationml.notesSlide+xml"/>
  <Override PartName="/ppt/tags/tag357.xml" ContentType="application/vnd.openxmlformats-officedocument.presentationml.tags+xml"/>
  <Override PartName="/ppt/notesSlides/notesSlide293.xml" ContentType="application/vnd.openxmlformats-officedocument.presentationml.notesSlide+xml"/>
  <Override PartName="/ppt/tags/tag358.xml" ContentType="application/vnd.openxmlformats-officedocument.presentationml.tags+xml"/>
  <Override PartName="/ppt/notesSlides/notesSlide294.xml" ContentType="application/vnd.openxmlformats-officedocument.presentationml.notesSlide+xml"/>
  <Override PartName="/ppt/tags/tag359.xml" ContentType="application/vnd.openxmlformats-officedocument.presentationml.tags+xml"/>
  <Override PartName="/ppt/notesSlides/notesSlide295.xml" ContentType="application/vnd.openxmlformats-officedocument.presentationml.notesSlide+xml"/>
  <Override PartName="/ppt/tags/tag360.xml" ContentType="application/vnd.openxmlformats-officedocument.presentationml.tags+xml"/>
  <Override PartName="/ppt/notesSlides/notesSlide296.xml" ContentType="application/vnd.openxmlformats-officedocument.presentationml.notesSlide+xml"/>
  <Override PartName="/ppt/tags/tag361.xml" ContentType="application/vnd.openxmlformats-officedocument.presentationml.tags+xml"/>
  <Override PartName="/ppt/notesSlides/notesSlide297.xml" ContentType="application/vnd.openxmlformats-officedocument.presentationml.notesSlide+xml"/>
  <Override PartName="/ppt/tags/tag362.xml" ContentType="application/vnd.openxmlformats-officedocument.presentationml.tags+xml"/>
  <Override PartName="/ppt/notesSlides/notesSlide298.xml" ContentType="application/vnd.openxmlformats-officedocument.presentationml.notesSlide+xml"/>
  <Override PartName="/ppt/tags/tag363.xml" ContentType="application/vnd.openxmlformats-officedocument.presentationml.tags+xml"/>
  <Override PartName="/ppt/notesSlides/notesSlide299.xml" ContentType="application/vnd.openxmlformats-officedocument.presentationml.notesSlide+xml"/>
  <Override PartName="/ppt/tags/tag364.xml" ContentType="application/vnd.openxmlformats-officedocument.presentationml.tags+xml"/>
  <Override PartName="/ppt/notesSlides/notesSlide300.xml" ContentType="application/vnd.openxmlformats-officedocument.presentationml.notesSlide+xml"/>
  <Override PartName="/ppt/tags/tag365.xml" ContentType="application/vnd.openxmlformats-officedocument.presentationml.tags+xml"/>
  <Override PartName="/ppt/notesSlides/notesSlide301.xml" ContentType="application/vnd.openxmlformats-officedocument.presentationml.notesSlide+xml"/>
  <Override PartName="/ppt/tags/tag366.xml" ContentType="application/vnd.openxmlformats-officedocument.presentationml.tags+xml"/>
  <Override PartName="/ppt/notesSlides/notesSlide302.xml" ContentType="application/vnd.openxmlformats-officedocument.presentationml.notesSlide+xml"/>
  <Override PartName="/ppt/tags/tag367.xml" ContentType="application/vnd.openxmlformats-officedocument.presentationml.tags+xml"/>
  <Override PartName="/ppt/notesSlides/notesSlide303.xml" ContentType="application/vnd.openxmlformats-officedocument.presentationml.notesSlide+xml"/>
  <Override PartName="/ppt/tags/tag368.xml" ContentType="application/vnd.openxmlformats-officedocument.presentationml.tags+xml"/>
  <Override PartName="/ppt/notesSlides/notesSlide304.xml" ContentType="application/vnd.openxmlformats-officedocument.presentationml.notesSlide+xml"/>
  <Override PartName="/ppt/tags/tag369.xml" ContentType="application/vnd.openxmlformats-officedocument.presentationml.tags+xml"/>
  <Override PartName="/ppt/notesSlides/notesSlide305.xml" ContentType="application/vnd.openxmlformats-officedocument.presentationml.notesSlide+xml"/>
  <Override PartName="/ppt/tags/tag370.xml" ContentType="application/vnd.openxmlformats-officedocument.presentationml.tags+xml"/>
  <Override PartName="/ppt/notesSlides/notesSlide306.xml" ContentType="application/vnd.openxmlformats-officedocument.presentationml.notesSlide+xml"/>
  <Override PartName="/ppt/tags/tag371.xml" ContentType="application/vnd.openxmlformats-officedocument.presentationml.tags+xml"/>
  <Override PartName="/ppt/notesSlides/notesSlide307.xml" ContentType="application/vnd.openxmlformats-officedocument.presentationml.notesSlide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notesSlides/notesSlide30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12"/>
  </p:notesMasterIdLst>
  <p:sldIdLst>
    <p:sldId id="2356" r:id="rId2"/>
    <p:sldId id="1874" r:id="rId3"/>
    <p:sldId id="1875" r:id="rId4"/>
    <p:sldId id="1876" r:id="rId5"/>
    <p:sldId id="1877" r:id="rId6"/>
    <p:sldId id="1878" r:id="rId7"/>
    <p:sldId id="1879" r:id="rId8"/>
    <p:sldId id="1880" r:id="rId9"/>
    <p:sldId id="1881" r:id="rId10"/>
    <p:sldId id="1882" r:id="rId11"/>
    <p:sldId id="1883" r:id="rId12"/>
    <p:sldId id="1884" r:id="rId13"/>
    <p:sldId id="1885" r:id="rId14"/>
    <p:sldId id="1886" r:id="rId15"/>
    <p:sldId id="1887" r:id="rId16"/>
    <p:sldId id="1888" r:id="rId17"/>
    <p:sldId id="1889" r:id="rId18"/>
    <p:sldId id="1890" r:id="rId19"/>
    <p:sldId id="1891" r:id="rId20"/>
    <p:sldId id="1892" r:id="rId21"/>
    <p:sldId id="1893" r:id="rId22"/>
    <p:sldId id="1894" r:id="rId23"/>
    <p:sldId id="1895" r:id="rId24"/>
    <p:sldId id="1896" r:id="rId25"/>
    <p:sldId id="1897" r:id="rId26"/>
    <p:sldId id="1898" r:id="rId27"/>
    <p:sldId id="1899" r:id="rId28"/>
    <p:sldId id="1900" r:id="rId29"/>
    <p:sldId id="1901" r:id="rId30"/>
    <p:sldId id="1902" r:id="rId31"/>
    <p:sldId id="1903" r:id="rId32"/>
    <p:sldId id="1904" r:id="rId33"/>
    <p:sldId id="1905" r:id="rId34"/>
    <p:sldId id="1906" r:id="rId35"/>
    <p:sldId id="1907" r:id="rId36"/>
    <p:sldId id="1908" r:id="rId37"/>
    <p:sldId id="1909" r:id="rId38"/>
    <p:sldId id="1910" r:id="rId39"/>
    <p:sldId id="1911" r:id="rId40"/>
    <p:sldId id="1912" r:id="rId41"/>
    <p:sldId id="1913" r:id="rId42"/>
    <p:sldId id="1914" r:id="rId43"/>
    <p:sldId id="1915" r:id="rId44"/>
    <p:sldId id="1916" r:id="rId45"/>
    <p:sldId id="1917" r:id="rId46"/>
    <p:sldId id="1918" r:id="rId47"/>
    <p:sldId id="1919" r:id="rId48"/>
    <p:sldId id="1920" r:id="rId49"/>
    <p:sldId id="1921" r:id="rId50"/>
    <p:sldId id="1922" r:id="rId51"/>
    <p:sldId id="1923" r:id="rId52"/>
    <p:sldId id="1924" r:id="rId53"/>
    <p:sldId id="1925" r:id="rId54"/>
    <p:sldId id="1926" r:id="rId55"/>
    <p:sldId id="1927" r:id="rId56"/>
    <p:sldId id="1928" r:id="rId57"/>
    <p:sldId id="1929" r:id="rId58"/>
    <p:sldId id="1930" r:id="rId59"/>
    <p:sldId id="1931" r:id="rId60"/>
    <p:sldId id="1932" r:id="rId61"/>
    <p:sldId id="1933" r:id="rId62"/>
    <p:sldId id="1934" r:id="rId63"/>
    <p:sldId id="1935" r:id="rId64"/>
    <p:sldId id="1938" r:id="rId65"/>
    <p:sldId id="1939" r:id="rId66"/>
    <p:sldId id="1940" r:id="rId67"/>
    <p:sldId id="1941" r:id="rId68"/>
    <p:sldId id="1942" r:id="rId69"/>
    <p:sldId id="1943" r:id="rId70"/>
    <p:sldId id="1944" r:id="rId71"/>
    <p:sldId id="1945" r:id="rId72"/>
    <p:sldId id="1946" r:id="rId73"/>
    <p:sldId id="1947" r:id="rId74"/>
    <p:sldId id="1948" r:id="rId75"/>
    <p:sldId id="1949" r:id="rId76"/>
    <p:sldId id="1950" r:id="rId77"/>
    <p:sldId id="1951" r:id="rId78"/>
    <p:sldId id="1952" r:id="rId79"/>
    <p:sldId id="1953" r:id="rId80"/>
    <p:sldId id="1954" r:id="rId81"/>
    <p:sldId id="1955" r:id="rId82"/>
    <p:sldId id="1956" r:id="rId83"/>
    <p:sldId id="1957" r:id="rId84"/>
    <p:sldId id="1959" r:id="rId85"/>
    <p:sldId id="1960" r:id="rId86"/>
    <p:sldId id="1961" r:id="rId87"/>
    <p:sldId id="1962" r:id="rId88"/>
    <p:sldId id="1963" r:id="rId89"/>
    <p:sldId id="1964" r:id="rId90"/>
    <p:sldId id="1965" r:id="rId91"/>
    <p:sldId id="1966" r:id="rId92"/>
    <p:sldId id="1967" r:id="rId93"/>
    <p:sldId id="1968" r:id="rId94"/>
    <p:sldId id="1969" r:id="rId95"/>
    <p:sldId id="1970" r:id="rId96"/>
    <p:sldId id="1971" r:id="rId97"/>
    <p:sldId id="1972" r:id="rId98"/>
    <p:sldId id="1973" r:id="rId99"/>
    <p:sldId id="1974" r:id="rId100"/>
    <p:sldId id="1975" r:id="rId101"/>
    <p:sldId id="1976" r:id="rId102"/>
    <p:sldId id="1977" r:id="rId103"/>
    <p:sldId id="1978" r:id="rId104"/>
    <p:sldId id="1979" r:id="rId105"/>
    <p:sldId id="1980" r:id="rId106"/>
    <p:sldId id="1981" r:id="rId107"/>
    <p:sldId id="1982" r:id="rId108"/>
    <p:sldId id="1983" r:id="rId109"/>
    <p:sldId id="1984" r:id="rId110"/>
    <p:sldId id="1985" r:id="rId111"/>
    <p:sldId id="1986" r:id="rId112"/>
    <p:sldId id="1987" r:id="rId113"/>
    <p:sldId id="1988" r:id="rId114"/>
    <p:sldId id="1989" r:id="rId115"/>
    <p:sldId id="1990" r:id="rId116"/>
    <p:sldId id="1991" r:id="rId117"/>
    <p:sldId id="1992" r:id="rId118"/>
    <p:sldId id="1993" r:id="rId119"/>
    <p:sldId id="1994" r:id="rId120"/>
    <p:sldId id="1995" r:id="rId121"/>
    <p:sldId id="1996" r:id="rId122"/>
    <p:sldId id="1997" r:id="rId123"/>
    <p:sldId id="1998" r:id="rId124"/>
    <p:sldId id="1999" r:id="rId125"/>
    <p:sldId id="2000" r:id="rId126"/>
    <p:sldId id="2001" r:id="rId127"/>
    <p:sldId id="2002" r:id="rId128"/>
    <p:sldId id="2003" r:id="rId129"/>
    <p:sldId id="2004" r:id="rId130"/>
    <p:sldId id="2005" r:id="rId131"/>
    <p:sldId id="2006" r:id="rId132"/>
    <p:sldId id="2007" r:id="rId133"/>
    <p:sldId id="2008" r:id="rId134"/>
    <p:sldId id="2009" r:id="rId135"/>
    <p:sldId id="2010" r:id="rId136"/>
    <p:sldId id="2011" r:id="rId137"/>
    <p:sldId id="2012" r:id="rId138"/>
    <p:sldId id="2013" r:id="rId139"/>
    <p:sldId id="2014" r:id="rId140"/>
    <p:sldId id="2015" r:id="rId141"/>
    <p:sldId id="2016" r:id="rId142"/>
    <p:sldId id="2017" r:id="rId143"/>
    <p:sldId id="2018" r:id="rId144"/>
    <p:sldId id="2019" r:id="rId145"/>
    <p:sldId id="2020" r:id="rId146"/>
    <p:sldId id="2021" r:id="rId147"/>
    <p:sldId id="2022" r:id="rId148"/>
    <p:sldId id="2023" r:id="rId149"/>
    <p:sldId id="2024" r:id="rId150"/>
    <p:sldId id="2025" r:id="rId151"/>
    <p:sldId id="2026" r:id="rId152"/>
    <p:sldId id="2345" r:id="rId153"/>
    <p:sldId id="2027" r:id="rId154"/>
    <p:sldId id="2028" r:id="rId155"/>
    <p:sldId id="2029" r:id="rId156"/>
    <p:sldId id="2030" r:id="rId157"/>
    <p:sldId id="2031" r:id="rId158"/>
    <p:sldId id="2032" r:id="rId159"/>
    <p:sldId id="2033" r:id="rId160"/>
    <p:sldId id="2034" r:id="rId161"/>
    <p:sldId id="2035" r:id="rId162"/>
    <p:sldId id="2036" r:id="rId163"/>
    <p:sldId id="2037" r:id="rId164"/>
    <p:sldId id="2038" r:id="rId165"/>
    <p:sldId id="2039" r:id="rId166"/>
    <p:sldId id="2040" r:id="rId167"/>
    <p:sldId id="2041" r:id="rId168"/>
    <p:sldId id="2042" r:id="rId169"/>
    <p:sldId id="2043" r:id="rId170"/>
    <p:sldId id="2044" r:id="rId171"/>
    <p:sldId id="2045" r:id="rId172"/>
    <p:sldId id="2050" r:id="rId173"/>
    <p:sldId id="2051" r:id="rId174"/>
    <p:sldId id="2052" r:id="rId175"/>
    <p:sldId id="2053" r:id="rId176"/>
    <p:sldId id="2054" r:id="rId177"/>
    <p:sldId id="2055" r:id="rId178"/>
    <p:sldId id="2056" r:id="rId179"/>
    <p:sldId id="2057" r:id="rId180"/>
    <p:sldId id="2058" r:id="rId181"/>
    <p:sldId id="2059" r:id="rId182"/>
    <p:sldId id="2060" r:id="rId183"/>
    <p:sldId id="2061" r:id="rId184"/>
    <p:sldId id="2062" r:id="rId185"/>
    <p:sldId id="2063" r:id="rId186"/>
    <p:sldId id="2064" r:id="rId187"/>
    <p:sldId id="2065" r:id="rId188"/>
    <p:sldId id="2066" r:id="rId189"/>
    <p:sldId id="2067" r:id="rId190"/>
    <p:sldId id="2068" r:id="rId191"/>
    <p:sldId id="2069" r:id="rId192"/>
    <p:sldId id="2070" r:id="rId193"/>
    <p:sldId id="2071" r:id="rId194"/>
    <p:sldId id="2072" r:id="rId195"/>
    <p:sldId id="2073" r:id="rId196"/>
    <p:sldId id="2074" r:id="rId197"/>
    <p:sldId id="2075" r:id="rId198"/>
    <p:sldId id="2076" r:id="rId199"/>
    <p:sldId id="2077" r:id="rId200"/>
    <p:sldId id="2078" r:id="rId201"/>
    <p:sldId id="2079" r:id="rId202"/>
    <p:sldId id="2080" r:id="rId203"/>
    <p:sldId id="2081" r:id="rId204"/>
    <p:sldId id="2082" r:id="rId205"/>
    <p:sldId id="2083" r:id="rId206"/>
    <p:sldId id="2084" r:id="rId207"/>
    <p:sldId id="2085" r:id="rId208"/>
    <p:sldId id="2086" r:id="rId209"/>
    <p:sldId id="2087" r:id="rId210"/>
    <p:sldId id="2088" r:id="rId211"/>
    <p:sldId id="2089" r:id="rId212"/>
    <p:sldId id="2090" r:id="rId213"/>
    <p:sldId id="2091" r:id="rId214"/>
    <p:sldId id="2093" r:id="rId215"/>
    <p:sldId id="2094" r:id="rId216"/>
    <p:sldId id="2095" r:id="rId217"/>
    <p:sldId id="2096" r:id="rId218"/>
    <p:sldId id="2107" r:id="rId219"/>
    <p:sldId id="2108" r:id="rId220"/>
    <p:sldId id="2109" r:id="rId221"/>
    <p:sldId id="2110" r:id="rId222"/>
    <p:sldId id="2111" r:id="rId223"/>
    <p:sldId id="2112" r:id="rId224"/>
    <p:sldId id="2113" r:id="rId225"/>
    <p:sldId id="2114" r:id="rId226"/>
    <p:sldId id="2115" r:id="rId227"/>
    <p:sldId id="2116" r:id="rId228"/>
    <p:sldId id="2117" r:id="rId229"/>
    <p:sldId id="2118" r:id="rId230"/>
    <p:sldId id="2119" r:id="rId231"/>
    <p:sldId id="2120" r:id="rId232"/>
    <p:sldId id="2121" r:id="rId233"/>
    <p:sldId id="2122" r:id="rId234"/>
    <p:sldId id="2123" r:id="rId235"/>
    <p:sldId id="2124" r:id="rId236"/>
    <p:sldId id="2125" r:id="rId237"/>
    <p:sldId id="2126" r:id="rId238"/>
    <p:sldId id="2127" r:id="rId239"/>
    <p:sldId id="2128" r:id="rId240"/>
    <p:sldId id="2129" r:id="rId241"/>
    <p:sldId id="2130" r:id="rId242"/>
    <p:sldId id="2131" r:id="rId243"/>
    <p:sldId id="2132" r:id="rId244"/>
    <p:sldId id="2133" r:id="rId245"/>
    <p:sldId id="2134" r:id="rId246"/>
    <p:sldId id="2135" r:id="rId247"/>
    <p:sldId id="2136" r:id="rId248"/>
    <p:sldId id="2137" r:id="rId249"/>
    <p:sldId id="2138" r:id="rId250"/>
    <p:sldId id="2139" r:id="rId251"/>
    <p:sldId id="2140" r:id="rId252"/>
    <p:sldId id="2141" r:id="rId253"/>
    <p:sldId id="2142" r:id="rId254"/>
    <p:sldId id="2143" r:id="rId255"/>
    <p:sldId id="2144" r:id="rId256"/>
    <p:sldId id="2145" r:id="rId257"/>
    <p:sldId id="2146" r:id="rId258"/>
    <p:sldId id="2147" r:id="rId259"/>
    <p:sldId id="2148" r:id="rId260"/>
    <p:sldId id="2149" r:id="rId261"/>
    <p:sldId id="2150" r:id="rId262"/>
    <p:sldId id="2153" r:id="rId263"/>
    <p:sldId id="2154" r:id="rId264"/>
    <p:sldId id="2155" r:id="rId265"/>
    <p:sldId id="2156" r:id="rId266"/>
    <p:sldId id="2157" r:id="rId267"/>
    <p:sldId id="2158" r:id="rId268"/>
    <p:sldId id="2159" r:id="rId269"/>
    <p:sldId id="2160" r:id="rId270"/>
    <p:sldId id="2161" r:id="rId271"/>
    <p:sldId id="2162" r:id="rId272"/>
    <p:sldId id="2163" r:id="rId273"/>
    <p:sldId id="2164" r:id="rId274"/>
    <p:sldId id="2165" r:id="rId275"/>
    <p:sldId id="2166" r:id="rId276"/>
    <p:sldId id="2167" r:id="rId277"/>
    <p:sldId id="2168" r:id="rId278"/>
    <p:sldId id="2169" r:id="rId279"/>
    <p:sldId id="2170" r:id="rId280"/>
    <p:sldId id="2171" r:id="rId281"/>
    <p:sldId id="2172" r:id="rId282"/>
    <p:sldId id="2173" r:id="rId283"/>
    <p:sldId id="2174" r:id="rId284"/>
    <p:sldId id="2175" r:id="rId285"/>
    <p:sldId id="2176" r:id="rId286"/>
    <p:sldId id="2177" r:id="rId287"/>
    <p:sldId id="2178" r:id="rId288"/>
    <p:sldId id="2179" r:id="rId289"/>
    <p:sldId id="2180" r:id="rId290"/>
    <p:sldId id="2181" r:id="rId291"/>
    <p:sldId id="2182" r:id="rId292"/>
    <p:sldId id="2183" r:id="rId293"/>
    <p:sldId id="2184" r:id="rId294"/>
    <p:sldId id="2185" r:id="rId295"/>
    <p:sldId id="2186" r:id="rId296"/>
    <p:sldId id="2187" r:id="rId297"/>
    <p:sldId id="2188" r:id="rId298"/>
    <p:sldId id="2189" r:id="rId299"/>
    <p:sldId id="2190" r:id="rId300"/>
    <p:sldId id="2191" r:id="rId301"/>
    <p:sldId id="2192" r:id="rId302"/>
    <p:sldId id="2193" r:id="rId303"/>
    <p:sldId id="2194" r:id="rId304"/>
    <p:sldId id="2195" r:id="rId305"/>
    <p:sldId id="2196" r:id="rId306"/>
    <p:sldId id="2322" r:id="rId307"/>
    <p:sldId id="2323" r:id="rId308"/>
    <p:sldId id="2324" r:id="rId309"/>
    <p:sldId id="2325" r:id="rId310"/>
    <p:sldId id="2344" r:id="rId311"/>
  </p:sldIdLst>
  <p:sldSz cx="9144000" cy="6858000" type="screen4x3"/>
  <p:notesSz cx="6858000" cy="9144000"/>
  <p:custDataLst>
    <p:tags r:id="rId31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  <a:srgbClr val="FF0000"/>
    <a:srgbClr val="FF99CC"/>
    <a:srgbClr val="777777"/>
    <a:srgbClr val="C0C0C0"/>
    <a:srgbClr val="FF33CC"/>
    <a:srgbClr val="3E0E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4664" autoAdjust="0"/>
  </p:normalViewPr>
  <p:slideViewPr>
    <p:cSldViewPr>
      <p:cViewPr varScale="1">
        <p:scale>
          <a:sx n="87" d="100"/>
          <a:sy n="87" d="100"/>
        </p:scale>
        <p:origin x="-144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presProps" Target="pres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viewProps" Target="viewProps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theme" Target="theme/theme1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312" Type="http://schemas.openxmlformats.org/officeDocument/2006/relationships/notesMaster" Target="notesMasters/notesMaster1.xml"/><Relationship Id="rId31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6DEC042-2457-4675-8B98-7271E3A4305D}" type="datetimeFigureOut">
              <a:rPr lang="en-US"/>
              <a:pPr>
                <a:defRPr/>
              </a:pPr>
              <a:t>1/17/2020</a:t>
            </a:fld>
            <a:endParaRPr lang="en-US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3100B54-B7C9-4751-B160-4702E6B245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60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3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3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3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3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3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3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3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3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8143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4142501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71BA93F-BE83-4016-99D9-1B62D6C73F15}" type="slidenum">
              <a:rPr lang="en-US" sz="1200"/>
              <a:pPr algn="r"/>
              <a:t>101</a:t>
            </a:fld>
            <a:endParaRPr 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856349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88F09AD-85AC-4913-B4E4-D43B8C12F166}" type="slidenum">
              <a:rPr lang="en-US" sz="1200"/>
              <a:pPr algn="r"/>
              <a:t>102</a:t>
            </a:fld>
            <a:endParaRPr 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297787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AC42A3-A62F-45BD-9464-476E17E81F95}" type="slidenum">
              <a:rPr lang="en-US" sz="1200"/>
              <a:pPr algn="r"/>
              <a:t>103</a:t>
            </a:fld>
            <a:endParaRPr 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0615245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6652A59-57BC-4F69-842C-508C128DC528}" type="slidenum">
              <a:rPr lang="en-US" sz="1200"/>
              <a:pPr algn="r"/>
              <a:t>104</a:t>
            </a:fld>
            <a:endParaRPr 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925824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65305D6-0317-4669-B642-938E1B987BA7}" type="slidenum">
              <a:rPr lang="en-US" sz="1200"/>
              <a:pPr algn="r"/>
              <a:t>105</a:t>
            </a:fld>
            <a:endParaRPr 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488016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91B357B-5237-41A3-A2B4-C15EC8107B2A}" type="slidenum">
              <a:rPr lang="en-US" sz="1200"/>
              <a:pPr algn="r"/>
              <a:t>106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945469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7D37F95-A8A3-4509-BB03-166A07729852}" type="slidenum">
              <a:rPr lang="en-US" sz="1200"/>
              <a:pPr algn="r"/>
              <a:t>107</a:t>
            </a:fld>
            <a:endParaRPr 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761738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59F38D6-397A-47AE-BED5-2F2E403AF5F0}" type="slidenum">
              <a:rPr lang="en-US" sz="1200"/>
              <a:pPr algn="r"/>
              <a:t>108</a:t>
            </a:fld>
            <a:endParaRPr 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402442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EECF9C7-693B-4789-BE95-CC08A384C95C}" type="slidenum">
              <a:rPr lang="en-US" sz="1200"/>
              <a:pPr algn="r"/>
              <a:t>109</a:t>
            </a:fld>
            <a:endParaRPr 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42078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FCA649A-A576-4EA4-96FA-2BFEF6AEA63E}" type="slidenum">
              <a:rPr lang="en-US" sz="1200"/>
              <a:pPr algn="r"/>
              <a:t>110</a:t>
            </a:fld>
            <a:endParaRPr 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31717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606409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EF3A495-BA6A-407F-82B2-DBB6452788FA}" type="slidenum">
              <a:rPr lang="en-US" sz="1200"/>
              <a:pPr algn="r"/>
              <a:t>111</a:t>
            </a:fld>
            <a:endParaRPr 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963405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859BD8E-01F1-48E5-8BC3-0070423247A2}" type="slidenum">
              <a:rPr lang="en-US" sz="1200"/>
              <a:pPr algn="r"/>
              <a:t>112</a:t>
            </a:fld>
            <a:endParaRPr 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9691286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7C338E0-4860-4806-8D28-0F01F980B4A8}" type="slidenum">
              <a:rPr lang="en-US" sz="1200"/>
              <a:pPr algn="r"/>
              <a:t>113</a:t>
            </a:fld>
            <a:endParaRPr 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476495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9759532-4632-48C3-8C49-A8FAAB99CED7}" type="slidenum">
              <a:rPr lang="en-US" sz="1200"/>
              <a:pPr algn="r"/>
              <a:t>114</a:t>
            </a:fld>
            <a:endParaRPr 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2854115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0B04190-45D0-444F-8EA7-55601E6A21FD}" type="slidenum">
              <a:rPr lang="en-US" sz="1200"/>
              <a:pPr algn="r"/>
              <a:t>115</a:t>
            </a:fld>
            <a:endParaRPr 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0756336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DBF5464-0C19-4A9A-8DCD-06DD661C902A}" type="slidenum">
              <a:rPr lang="en-US" sz="1200"/>
              <a:pPr algn="r"/>
              <a:t>116</a:t>
            </a:fld>
            <a:endParaRPr lang="en-US" sz="12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686286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84321D1-F778-4CB8-80B3-44389735BF33}" type="slidenum">
              <a:rPr lang="en-US" sz="1200"/>
              <a:pPr algn="r"/>
              <a:t>117</a:t>
            </a:fld>
            <a:endParaRPr 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202431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9CC797F-DBEC-4C32-875B-DD4CAA4CB983}" type="slidenum">
              <a:rPr lang="en-US" sz="1200"/>
              <a:pPr algn="r"/>
              <a:t>118</a:t>
            </a:fld>
            <a:endParaRPr 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736648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22BC65F-AA4B-406E-86A5-446626A32C68}" type="slidenum">
              <a:rPr lang="en-US" sz="1200"/>
              <a:pPr algn="r"/>
              <a:t>119</a:t>
            </a:fld>
            <a:endParaRPr 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356292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0796E9F-4A58-465E-B6E7-AAD602DD015A}" type="slidenum">
              <a:rPr lang="en-US" sz="1200"/>
              <a:pPr algn="r"/>
              <a:t>120</a:t>
            </a:fld>
            <a:endParaRPr 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4069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208017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8A3CB7D-0216-46F9-A668-CF43325F2F13}" type="slidenum">
              <a:rPr lang="en-US" sz="1200"/>
              <a:pPr algn="r"/>
              <a:t>121</a:t>
            </a:fld>
            <a:endParaRPr 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6792120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9C4607F-1401-44EB-B394-B8063496CAFE}" type="slidenum">
              <a:rPr lang="en-US" sz="1200"/>
              <a:pPr algn="r"/>
              <a:t>122</a:t>
            </a:fld>
            <a:endParaRPr 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556703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83AD68A-B8DF-473F-BEFE-427C6169011C}" type="slidenum">
              <a:rPr lang="en-US" sz="1200"/>
              <a:pPr algn="r"/>
              <a:t>123</a:t>
            </a:fld>
            <a:endParaRPr 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664984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5DD65ED-B7C6-4B4C-85F7-8191529C9C63}" type="slidenum">
              <a:rPr lang="en-US" sz="1200"/>
              <a:pPr algn="r"/>
              <a:t>124</a:t>
            </a:fld>
            <a:endParaRPr 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17534659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F3E08D6-5CE4-4B79-99A9-886E3F3B6292}" type="slidenum">
              <a:rPr lang="en-US" sz="1200"/>
              <a:pPr algn="r"/>
              <a:t>125</a:t>
            </a:fld>
            <a:endParaRPr 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0990156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B70DB56-9410-4A84-A2C9-E77BFAD845CC}" type="slidenum">
              <a:rPr lang="en-US" sz="1200"/>
              <a:pPr algn="r"/>
              <a:t>126</a:t>
            </a:fld>
            <a:endParaRPr 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805898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C9C196F-B637-4EE6-98CA-902BD2091AED}" type="slidenum">
              <a:rPr lang="en-US" sz="1200"/>
              <a:pPr algn="r"/>
              <a:t>127</a:t>
            </a:fld>
            <a:endParaRPr 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5837018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82003F8-D654-42B0-AB08-3543460F6875}" type="slidenum">
              <a:rPr lang="en-US" sz="1200"/>
              <a:pPr algn="r"/>
              <a:t>128</a:t>
            </a:fld>
            <a:endParaRPr 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409098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1319280-ECB4-4784-9BA3-230E02E98B9A}" type="slidenum">
              <a:rPr lang="en-US" sz="1200"/>
              <a:pPr algn="r"/>
              <a:t>129</a:t>
            </a:fld>
            <a:endParaRPr 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282182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00065B8-0359-4F8D-B488-F7542D43C41C}" type="slidenum">
              <a:rPr lang="en-US" sz="1200"/>
              <a:pPr algn="r"/>
              <a:t>130</a:t>
            </a:fld>
            <a:endParaRPr 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6164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314813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77BF9AE-3508-45EF-B9AF-4F832C0B3F49}" type="slidenum">
              <a:rPr lang="en-US" sz="1200"/>
              <a:pPr algn="r"/>
              <a:t>131</a:t>
            </a:fld>
            <a:endParaRPr 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167958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381819F-2C03-4516-BD61-CFB839D7AF75}" type="slidenum">
              <a:rPr lang="en-US" sz="1200"/>
              <a:pPr algn="r"/>
              <a:t>132</a:t>
            </a:fld>
            <a:endParaRPr 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3112252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9055104-A344-4670-BFDD-22F1F5DD28E7}" type="slidenum">
              <a:rPr lang="en-US" sz="1200"/>
              <a:pPr algn="r"/>
              <a:t>133</a:t>
            </a:fld>
            <a:endParaRPr 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0364141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B676386-2575-4D1A-B310-48259F1A4BD1}" type="slidenum">
              <a:rPr lang="en-US" sz="1200"/>
              <a:pPr algn="r"/>
              <a:t>134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9257258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6DDDC26-C029-44F5-8A09-A32F60AD6B40}" type="slidenum">
              <a:rPr lang="en-US" sz="1200"/>
              <a:pPr algn="r"/>
              <a:t>135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02807642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9E3E710-9DBA-4E62-B1A7-29D71A0C696D}" type="slidenum">
              <a:rPr lang="en-US" sz="1200"/>
              <a:pPr algn="r"/>
              <a:t>136</a:t>
            </a:fld>
            <a:endParaRPr 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179907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6657253-D235-4CCE-83D5-332CECA10C20}" type="slidenum">
              <a:rPr lang="en-US" sz="1200"/>
              <a:pPr algn="r"/>
              <a:t>137</a:t>
            </a:fld>
            <a:endParaRPr 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644179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08F92F2-895D-4880-BE3A-985A004F3B76}" type="slidenum">
              <a:rPr lang="en-US" sz="1200"/>
              <a:pPr algn="r"/>
              <a:t>138</a:t>
            </a:fld>
            <a:endParaRPr 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457597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E6FC591-0CC2-48CB-A5CF-280B35E9EC7C}" type="slidenum">
              <a:rPr lang="en-US" sz="1200"/>
              <a:pPr algn="r"/>
              <a:t>139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6217469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707B332-A779-4D37-B1C9-7968BC014BD0}" type="slidenum">
              <a:rPr lang="en-US" sz="1200"/>
              <a:pPr algn="r"/>
              <a:t>140</a:t>
            </a:fld>
            <a:endParaRPr 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5066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8328334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03861D8-4EC1-4D1C-8A03-D93960CD088D}" type="slidenum">
              <a:rPr lang="en-US" sz="1200"/>
              <a:pPr algn="r"/>
              <a:t>141</a:t>
            </a:fld>
            <a:endParaRPr 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58672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CE640F8-C4AD-4609-834B-C2167564BB64}" type="slidenum">
              <a:rPr lang="en-US" sz="1200"/>
              <a:pPr algn="r"/>
              <a:t>142</a:t>
            </a:fld>
            <a:endParaRPr lang="en-US" sz="120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356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9B029BA-556C-49C6-8B05-2A23C9BCFD50}" type="slidenum">
              <a:rPr lang="en-US" sz="1200"/>
              <a:pPr algn="r"/>
              <a:t>143</a:t>
            </a:fld>
            <a:endParaRPr lang="en-US" sz="120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089575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08DE84A-5104-4D38-901C-E5CB28E28B51}" type="slidenum">
              <a:rPr lang="en-US" sz="1200"/>
              <a:pPr algn="r"/>
              <a:t>144</a:t>
            </a:fld>
            <a:endParaRPr lang="en-US" sz="120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626253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0BEBD26-9F0B-4F42-96E8-2933D760C73D}" type="slidenum">
              <a:rPr lang="en-US" sz="1200"/>
              <a:pPr algn="r"/>
              <a:t>145</a:t>
            </a:fld>
            <a:endParaRPr lang="en-US" sz="120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957664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E5CC466-231F-4723-8FFA-A7AD94EDA973}" type="slidenum">
              <a:rPr lang="en-US" sz="1200"/>
              <a:pPr algn="r"/>
              <a:t>146</a:t>
            </a:fld>
            <a:endParaRPr lang="en-US" sz="120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877103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4065FE8-62C3-44BC-B3D0-C7E186A500E8}" type="slidenum">
              <a:rPr lang="en-US" sz="1200"/>
              <a:pPr algn="r"/>
              <a:t>147</a:t>
            </a:fld>
            <a:endParaRPr lang="en-US" sz="120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528423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E56213-7E29-4C32-87DD-1705E584E8AC}" type="slidenum">
              <a:rPr lang="en-US" sz="1200"/>
              <a:pPr algn="r"/>
              <a:t>148</a:t>
            </a:fld>
            <a:endParaRPr lang="en-US" sz="120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3336017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44B9A4B-09F1-4848-85A6-F756F4A20613}" type="slidenum">
              <a:rPr lang="en-US" sz="1200"/>
              <a:pPr algn="r"/>
              <a:t>149</a:t>
            </a:fld>
            <a:endParaRPr lang="en-US" sz="120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47982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5FB2F33-29D5-43EA-A217-8F1DCFA7E52D}" type="slidenum">
              <a:rPr lang="en-US" sz="1200"/>
              <a:pPr algn="r"/>
              <a:t>150</a:t>
            </a:fld>
            <a:endParaRPr lang="en-US" sz="120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6689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7624624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0711B1-6076-4E74-9922-F5D85E31E316}" type="slidenum">
              <a:rPr lang="en-US" sz="1200"/>
              <a:pPr algn="r"/>
              <a:t>151</a:t>
            </a:fld>
            <a:endParaRPr lang="en-US" sz="120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64671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3701396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6907016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2661735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14885263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21586282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2031482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093675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23862040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99133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7851482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9120705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0013298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3111407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573085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1249235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072106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51492396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4377729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894738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78123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37404062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1515460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7100820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806799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56420144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889172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896814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25681491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0163066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64986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68122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82E74DE-F04C-4D6F-8FA4-688494D41CBC}" type="slidenum">
              <a:rPr lang="en-US" sz="1200"/>
              <a:pPr algn="r"/>
              <a:t>19</a:t>
            </a:fld>
            <a:endParaRPr 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4920180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9502974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01327354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4869713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623858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756264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7927162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5767934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24834597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6498513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38700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A1D80F6-AE32-4A34-975D-63869926996B}" type="slidenum">
              <a:rPr lang="en-US" sz="1200"/>
              <a:pPr algn="r"/>
              <a:t>20</a:t>
            </a:fld>
            <a:endParaRPr 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97832109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31743158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1590400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9599520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469818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48488717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7786485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26865691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77808654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23601316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7109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9739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C1A5480-AD17-4FEF-97BC-F0457A11D431}" type="slidenum">
              <a:rPr lang="en-US" sz="1200"/>
              <a:pPr algn="r"/>
              <a:t>21</a:t>
            </a:fld>
            <a:endParaRPr 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87978808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51720432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9330874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4383116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04279228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8760347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80952948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11498460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32907781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8346991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64448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588160B-976A-4CE9-96AF-FF5C666B1251}" type="slidenum">
              <a:rPr lang="en-US" sz="1200"/>
              <a:pPr algn="r"/>
              <a:t>22</a:t>
            </a:fld>
            <a:endParaRPr 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6800784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60275763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09648389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6863430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3407122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69109306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516945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18308204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096881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01172543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44381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5DAEDD7-691F-4675-A51F-4C2DB230F501}" type="slidenum">
              <a:rPr lang="en-US" sz="1200"/>
              <a:pPr algn="r"/>
              <a:t>23</a:t>
            </a:fld>
            <a:endParaRPr 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8674167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84266390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92653818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533876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328644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4459129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43566938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883271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02807932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64940432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18063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054C562-5C08-4E86-AD93-BC9AF0040566}" type="slidenum">
              <a:rPr lang="en-US" sz="1200"/>
              <a:pPr algn="r"/>
              <a:t>24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04414867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0581320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70932294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48421169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8432454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0902495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43380406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3701923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6587552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67439416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268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2E11E66-E4DF-420F-B401-2556D23CFDA9}" type="slidenum">
              <a:rPr lang="en-US" sz="1200"/>
              <a:pPr algn="r"/>
              <a:t>25</a:t>
            </a:fld>
            <a:endParaRPr 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1004782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1939299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3733643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484638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87368157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53871302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0861535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21019766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11662554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56341621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752589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19F0A4B-F9E4-4D64-B41D-B44434ECFB86}" type="slidenum">
              <a:rPr lang="en-US" sz="1200"/>
              <a:pPr algn="r"/>
              <a:t>26</a:t>
            </a:fld>
            <a:endParaRPr 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97916306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21889635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5713398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935024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22842332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05883265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7854282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90930377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8676176"/>
      </p:ext>
    </p:extLst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3148327"/>
      </p:ext>
    </p:extLst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88421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705D6F2-D093-4831-B06A-6C6FB5361DEC}" type="slidenum">
              <a:rPr lang="en-US" sz="1200"/>
              <a:pPr algn="r"/>
              <a:t>27</a:t>
            </a:fld>
            <a:endParaRPr 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7853957"/>
      </p:ext>
    </p:extLst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38854093"/>
      </p:ext>
    </p:extLst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21270731"/>
      </p:ext>
    </p:extLst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03512525"/>
      </p:ext>
    </p:extLst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6297465"/>
      </p:ext>
    </p:extLst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774606"/>
      </p:ext>
    </p:extLst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41178112"/>
      </p:ext>
    </p:extLst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50355923"/>
      </p:ext>
    </p:extLst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17642846"/>
      </p:ext>
    </p:extLst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41887401"/>
      </p:ext>
    </p:extLst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60711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BCA7BB5-278B-4D85-9C42-A73606906652}" type="slidenum">
              <a:rPr lang="en-US" sz="1200"/>
              <a:pPr algn="r"/>
              <a:t>28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4062027"/>
      </p:ext>
    </p:extLst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3012535"/>
      </p:ext>
    </p:extLst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63327407"/>
      </p:ext>
    </p:extLst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3347411"/>
      </p:ext>
    </p:extLst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75875881"/>
      </p:ext>
    </p:extLst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42304413"/>
      </p:ext>
    </p:extLst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81532146"/>
      </p:ext>
    </p:extLst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53561155"/>
      </p:ext>
    </p:extLst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9055252"/>
      </p:ext>
    </p:extLst>
  </p:cSld>
  <p:clrMapOvr>
    <a:masterClrMapping/>
  </p:clrMapOvr>
</p:notes>
</file>

<file path=ppt/notesSlides/notesSlide2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22058004"/>
      </p:ext>
    </p:extLst>
  </p:cSld>
  <p:clrMapOvr>
    <a:masterClrMapping/>
  </p:clrMapOvr>
</p:notes>
</file>

<file path=ppt/notesSlides/notesSlide2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00253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6CCB12D-A94E-4E15-8924-C97E6DED3B11}" type="slidenum">
              <a:rPr lang="en-US" sz="1200"/>
              <a:pPr algn="r"/>
              <a:t>29</a:t>
            </a:fld>
            <a:endParaRPr 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40563822"/>
      </p:ext>
    </p:extLst>
  </p:cSld>
  <p:clrMapOvr>
    <a:masterClrMapping/>
  </p:clrMapOvr>
</p:notes>
</file>

<file path=ppt/notesSlides/notesSlide2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52079540"/>
      </p:ext>
    </p:extLst>
  </p:cSld>
  <p:clrMapOvr>
    <a:masterClrMapping/>
  </p:clrMapOvr>
</p:notes>
</file>

<file path=ppt/notesSlides/notesSlide2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4052799"/>
      </p:ext>
    </p:extLst>
  </p:cSld>
  <p:clrMapOvr>
    <a:masterClrMapping/>
  </p:clrMapOvr>
</p:notes>
</file>

<file path=ppt/notesSlides/notesSlide2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33771994"/>
      </p:ext>
    </p:extLst>
  </p:cSld>
  <p:clrMapOvr>
    <a:masterClrMapping/>
  </p:clrMapOvr>
</p:notes>
</file>

<file path=ppt/notesSlides/notesSlide2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9416677"/>
      </p:ext>
    </p:extLst>
  </p:cSld>
  <p:clrMapOvr>
    <a:masterClrMapping/>
  </p:clrMapOvr>
</p:notes>
</file>

<file path=ppt/notesSlides/notesSlide2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1998074"/>
      </p:ext>
    </p:extLst>
  </p:cSld>
  <p:clrMapOvr>
    <a:masterClrMapping/>
  </p:clrMapOvr>
</p:notes>
</file>

<file path=ppt/notesSlides/notesSlide2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24054409"/>
      </p:ext>
    </p:extLst>
  </p:cSld>
  <p:clrMapOvr>
    <a:masterClrMapping/>
  </p:clrMapOvr>
</p:notes>
</file>

<file path=ppt/notesSlides/notesSlide2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13969305"/>
      </p:ext>
    </p:extLst>
  </p:cSld>
  <p:clrMapOvr>
    <a:masterClrMapping/>
  </p:clrMapOvr>
</p:notes>
</file>

<file path=ppt/notesSlides/notesSlide2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58430854"/>
      </p:ext>
    </p:extLst>
  </p:cSld>
  <p:clrMapOvr>
    <a:masterClrMapping/>
  </p:clrMapOvr>
</p:notes>
</file>

<file path=ppt/notesSlides/notesSlide2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71991564"/>
      </p:ext>
    </p:extLst>
  </p:cSld>
  <p:clrMapOvr>
    <a:masterClrMapping/>
  </p:clrMapOvr>
</p:notes>
</file>

<file path=ppt/notesSlides/notesSlide2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122990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7727043-B39D-4F56-B1B9-24596E2179AE}" type="slidenum">
              <a:rPr lang="en-US" sz="1200"/>
              <a:pPr algn="r"/>
              <a:t>30</a:t>
            </a:fld>
            <a:endParaRPr 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3854438"/>
      </p:ext>
    </p:extLst>
  </p:cSld>
  <p:clrMapOvr>
    <a:masterClrMapping/>
  </p:clrMapOvr>
</p:notes>
</file>

<file path=ppt/notesSlides/notesSlide2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39927521"/>
      </p:ext>
    </p:extLst>
  </p:cSld>
  <p:clrMapOvr>
    <a:masterClrMapping/>
  </p:clrMapOvr>
</p:notes>
</file>

<file path=ppt/notesSlides/notesSlide2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63835235"/>
      </p:ext>
    </p:extLst>
  </p:cSld>
  <p:clrMapOvr>
    <a:masterClrMapping/>
  </p:clrMapOvr>
</p:notes>
</file>

<file path=ppt/notesSlides/notesSlide2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6201060"/>
      </p:ext>
    </p:extLst>
  </p:cSld>
  <p:clrMapOvr>
    <a:masterClrMapping/>
  </p:clrMapOvr>
</p:notes>
</file>

<file path=ppt/notesSlides/notesSlide2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51648557"/>
      </p:ext>
    </p:extLst>
  </p:cSld>
  <p:clrMapOvr>
    <a:masterClrMapping/>
  </p:clrMapOvr>
</p:notes>
</file>

<file path=ppt/notesSlides/notesSlide2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91743288"/>
      </p:ext>
    </p:extLst>
  </p:cSld>
  <p:clrMapOvr>
    <a:masterClrMapping/>
  </p:clrMapOvr>
</p:notes>
</file>

<file path=ppt/notesSlides/notesSlide2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1960280"/>
      </p:ext>
    </p:extLst>
  </p:cSld>
  <p:clrMapOvr>
    <a:masterClrMapping/>
  </p:clrMapOvr>
</p:notes>
</file>

<file path=ppt/notesSlides/notesSlide2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80191972"/>
      </p:ext>
    </p:extLst>
  </p:cSld>
  <p:clrMapOvr>
    <a:masterClrMapping/>
  </p:clrMapOvr>
</p:notes>
</file>

<file path=ppt/notesSlides/notesSlide2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08846482"/>
      </p:ext>
    </p:extLst>
  </p:cSld>
  <p:clrMapOvr>
    <a:masterClrMapping/>
  </p:clrMapOvr>
</p:notes>
</file>

<file path=ppt/notesSlides/notesSlide2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97250405"/>
      </p:ext>
    </p:extLst>
  </p:cSld>
  <p:clrMapOvr>
    <a:masterClrMapping/>
  </p:clrMapOvr>
</p:notes>
</file>

<file path=ppt/notesSlides/notesSlide2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16614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52426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B7A3055-E8D6-46DA-96E6-90555FF79280}" type="slidenum">
              <a:rPr lang="en-US" sz="1200"/>
              <a:pPr algn="r"/>
              <a:t>31</a:t>
            </a:fld>
            <a:endParaRPr 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7909473"/>
      </p:ext>
    </p:extLst>
  </p:cSld>
  <p:clrMapOvr>
    <a:masterClrMapping/>
  </p:clrMapOvr>
</p:notes>
</file>

<file path=ppt/notesSlides/notesSlide3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35890613"/>
      </p:ext>
    </p:extLst>
  </p:cSld>
  <p:clrMapOvr>
    <a:masterClrMapping/>
  </p:clrMapOvr>
</p:notes>
</file>

<file path=ppt/notesSlides/notesSlide3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4000898"/>
      </p:ext>
    </p:extLst>
  </p:cSld>
  <p:clrMapOvr>
    <a:masterClrMapping/>
  </p:clrMapOvr>
</p:notes>
</file>

<file path=ppt/notesSlides/notesSlide3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03239665"/>
      </p:ext>
    </p:extLst>
  </p:cSld>
  <p:clrMapOvr>
    <a:masterClrMapping/>
  </p:clrMapOvr>
</p:notes>
</file>

<file path=ppt/notesSlides/notesSlide3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20985581"/>
      </p:ext>
    </p:extLst>
  </p:cSld>
  <p:clrMapOvr>
    <a:masterClrMapping/>
  </p:clrMapOvr>
</p:notes>
</file>

<file path=ppt/notesSlides/notesSlide3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8529267"/>
      </p:ext>
    </p:extLst>
  </p:cSld>
  <p:clrMapOvr>
    <a:masterClrMapping/>
  </p:clrMapOvr>
</p:notes>
</file>

<file path=ppt/notesSlides/notesSlide3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09867438"/>
      </p:ext>
    </p:extLst>
  </p:cSld>
  <p:clrMapOvr>
    <a:masterClrMapping/>
  </p:clrMapOvr>
</p:notes>
</file>

<file path=ppt/notesSlides/notesSlide3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88542205"/>
      </p:ext>
    </p:extLst>
  </p:cSld>
  <p:clrMapOvr>
    <a:masterClrMapping/>
  </p:clrMapOvr>
</p:notes>
</file>

<file path=ppt/notesSlides/notesSlide3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33719327"/>
      </p:ext>
    </p:extLst>
  </p:cSld>
  <p:clrMapOvr>
    <a:masterClrMapping/>
  </p:clrMapOvr>
</p:notes>
</file>

<file path=ppt/notesSlides/notesSlide3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561698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1A4DF50-F784-4637-AD71-E2444942FC5A}" type="slidenum">
              <a:rPr lang="en-US" sz="1200"/>
              <a:pPr algn="r"/>
              <a:t>32</a:t>
            </a:fld>
            <a:endParaRPr 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015549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F9A4AE5-8604-44CB-A02F-07F1A141B3F3}" type="slidenum">
              <a:rPr lang="en-US" sz="1200"/>
              <a:pPr algn="r"/>
              <a:t>33</a:t>
            </a:fld>
            <a:endParaRPr 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53430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931BF38-E619-466F-A137-EFA5B3890D79}" type="slidenum">
              <a:rPr lang="en-US" sz="1200"/>
              <a:pPr algn="r"/>
              <a:t>34</a:t>
            </a:fld>
            <a:endParaRPr 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10080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17CDB5F-7B19-4C9E-A4F8-3095A4393E27}" type="slidenum">
              <a:rPr lang="en-US" sz="1200"/>
              <a:pPr algn="r"/>
              <a:t>35</a:t>
            </a:fld>
            <a:endParaRPr 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33120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EE17DE2-86ED-41F8-A831-A2E697429191}" type="slidenum">
              <a:rPr lang="en-US" sz="1200"/>
              <a:pPr algn="r"/>
              <a:t>36</a:t>
            </a:fld>
            <a:endParaRPr 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248833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0D8D702-F210-47BC-8C47-94074C17149F}" type="slidenum">
              <a:rPr lang="en-US" sz="1200"/>
              <a:pPr algn="r"/>
              <a:t>37</a:t>
            </a:fld>
            <a:endParaRPr lang="en-US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20860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1D32AB3-3921-412B-B6B2-6A821DCF7F46}" type="slidenum">
              <a:rPr lang="en-US" sz="1200"/>
              <a:pPr algn="r"/>
              <a:t>38</a:t>
            </a:fld>
            <a:endParaRPr 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200736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2A5BBDE-B2B3-42D1-902F-1D26FDD1965F}" type="slidenum">
              <a:rPr lang="en-US" sz="1200"/>
              <a:pPr algn="r"/>
              <a:t>39</a:t>
            </a:fld>
            <a:endParaRPr 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27699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21C000C-E1FA-4DF4-9306-4DB680482014}" type="slidenum">
              <a:rPr lang="en-US" sz="1200"/>
              <a:pPr algn="r"/>
              <a:t>40</a:t>
            </a:fld>
            <a:endParaRPr 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4550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363640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A8010A9-3823-4321-880C-FE23CE8B8DB7}" type="slidenum">
              <a:rPr lang="en-US" sz="1200"/>
              <a:pPr algn="r"/>
              <a:t>41</a:t>
            </a:fld>
            <a:endParaRPr 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93063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CB21A5A-4BA4-49EB-BF43-8208EB86F54F}" type="slidenum">
              <a:rPr lang="en-US" sz="1200"/>
              <a:pPr algn="r"/>
              <a:t>42</a:t>
            </a:fld>
            <a:endParaRPr 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174795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27EDEE5-2923-4DD5-946C-B3C17A58EF76}" type="slidenum">
              <a:rPr lang="en-US" sz="1200"/>
              <a:pPr algn="r"/>
              <a:t>43</a:t>
            </a:fld>
            <a:endParaRPr 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8947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E450115-4416-4338-80EB-5A8CF9D6938F}" type="slidenum">
              <a:rPr lang="en-US" sz="1200"/>
              <a:pPr algn="r"/>
              <a:t>44</a:t>
            </a:fld>
            <a:endParaRPr 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3783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02E8C52-ADA7-49CD-B0B8-76D49FF05834}" type="slidenum">
              <a:rPr lang="en-US" sz="1200"/>
              <a:pPr algn="r"/>
              <a:t>45</a:t>
            </a:fld>
            <a:endParaRPr 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17444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4EF221C-2D63-44C6-81F6-8113FC9CBAC7}" type="slidenum">
              <a:rPr lang="en-US" sz="1200"/>
              <a:pPr algn="r"/>
              <a:t>46</a:t>
            </a:fld>
            <a:endParaRPr 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89932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D17DF63-66B1-43AD-8ABA-1D1C4C01EA2B}" type="slidenum">
              <a:rPr lang="en-US" sz="1200"/>
              <a:pPr algn="r"/>
              <a:t>47</a:t>
            </a:fld>
            <a:endParaRPr 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690843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713EB8-DB67-46F7-8FEB-00298DDC7031}" type="slidenum">
              <a:rPr lang="en-US" sz="1200"/>
              <a:pPr algn="r"/>
              <a:t>48</a:t>
            </a:fld>
            <a:endParaRPr 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8505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5FAF3C1-50BA-482D-BA3E-5AB9FD36AF8A}" type="slidenum">
              <a:rPr lang="en-US" sz="1200"/>
              <a:pPr algn="r"/>
              <a:t>49</a:t>
            </a:fld>
            <a:endParaRPr 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92535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8454903-0A38-4822-8F24-822BFF6CADE3}" type="slidenum">
              <a:rPr lang="en-US" sz="1200"/>
              <a:pPr algn="r"/>
              <a:t>50</a:t>
            </a:fld>
            <a:endParaRPr 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49538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78806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357CB3A-6F4A-4467-A18B-9623D8A8C4FF}" type="slidenum">
              <a:rPr lang="en-US" sz="1200"/>
              <a:pPr algn="r"/>
              <a:t>51</a:t>
            </a:fld>
            <a:endParaRPr 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319954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637B0FC-AFC1-4FA5-9E95-9C743025D3D2}" type="slidenum">
              <a:rPr lang="en-US" sz="1200"/>
              <a:pPr algn="r"/>
              <a:t>52</a:t>
            </a:fld>
            <a:endParaRPr 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49129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C571795-629A-4C86-BEF9-96079DA5251A}" type="slidenum">
              <a:rPr lang="en-US" sz="1200"/>
              <a:pPr algn="r"/>
              <a:t>53</a:t>
            </a:fld>
            <a:endParaRPr 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89590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C0C70EA-89B0-4ED5-B199-C0E767FD34B0}" type="slidenum">
              <a:rPr lang="en-US" sz="1200"/>
              <a:pPr algn="r"/>
              <a:t>54</a:t>
            </a:fld>
            <a:endParaRPr 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32301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98C122C-CD34-4C13-9B49-C8CF1EC86884}" type="slidenum">
              <a:rPr lang="en-US" sz="1200"/>
              <a:pPr algn="r"/>
              <a:t>55</a:t>
            </a:fld>
            <a:endParaRPr 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52572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ED75594-E1FE-4979-AFCF-38FF49D4805B}" type="slidenum">
              <a:rPr lang="en-US" sz="1200"/>
              <a:pPr algn="r"/>
              <a:t>56</a:t>
            </a:fld>
            <a:endParaRPr 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6655759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D91D590-0E15-464F-8AFB-81812CEB2FA2}" type="slidenum">
              <a:rPr lang="en-US" sz="1200"/>
              <a:pPr algn="r"/>
              <a:t>57</a:t>
            </a:fld>
            <a:endParaRPr 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652652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B917692-7720-44E9-AD87-A28FD8472584}" type="slidenum">
              <a:rPr lang="en-US" sz="1200"/>
              <a:pPr algn="r"/>
              <a:t>58</a:t>
            </a:fld>
            <a:endParaRPr 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47978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5176AE7-6B41-4E72-99D7-F78C6B4932DE}" type="slidenum">
              <a:rPr lang="en-US" sz="1200"/>
              <a:pPr algn="r"/>
              <a:t>59</a:t>
            </a:fld>
            <a:endParaRPr lang="en-US" sz="12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36031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A67F375-A9A7-4238-A9B7-A2A0727D2680}" type="slidenum">
              <a:rPr lang="en-US" sz="1200"/>
              <a:pPr algn="r"/>
              <a:t>60</a:t>
            </a:fld>
            <a:endParaRPr 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1499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36499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DA1BB4B-D2EC-46DA-A416-ED0C47201C0A}" type="slidenum">
              <a:rPr lang="en-US" sz="1200"/>
              <a:pPr algn="r"/>
              <a:t>61</a:t>
            </a:fld>
            <a:endParaRPr 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846454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FEF8FDA-8FEB-4B21-9BB8-F93E0E0D820F}" type="slidenum">
              <a:rPr lang="en-US" sz="1200"/>
              <a:pPr algn="r"/>
              <a:t>62</a:t>
            </a:fld>
            <a:endParaRPr 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47333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99C5B65-B4BD-4643-85C2-5259CDCFFB0F}" type="slidenum">
              <a:rPr lang="en-US" sz="1200"/>
              <a:pPr algn="r"/>
              <a:t>63</a:t>
            </a:fld>
            <a:endParaRPr 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368531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F99651E-9A79-4DD4-8D6E-2AAF4D2D6142}" type="slidenum">
              <a:rPr lang="en-US" sz="1200"/>
              <a:pPr algn="r"/>
              <a:t>64</a:t>
            </a:fld>
            <a:endParaRPr 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7519367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5B05AD7-B55C-4565-A1FD-29B8A1EE709B}" type="slidenum">
              <a:rPr lang="en-US" sz="1200"/>
              <a:pPr algn="r"/>
              <a:t>65</a:t>
            </a:fld>
            <a:endParaRPr 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075830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23B42E0-2990-4910-AC54-781D46F29901}" type="slidenum">
              <a:rPr lang="en-US" sz="1200"/>
              <a:pPr algn="r"/>
              <a:t>66</a:t>
            </a:fld>
            <a:endParaRPr 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827313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12F4DEF-F2A9-4330-8C4E-D4004D9D71A2}" type="slidenum">
              <a:rPr lang="en-US" sz="1200"/>
              <a:pPr algn="r"/>
              <a:t>67</a:t>
            </a:fld>
            <a:endParaRPr 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875320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DB54DFD-E66B-40BF-A04B-6B0B3C6EBAB5}" type="slidenum">
              <a:rPr lang="en-US" sz="1200"/>
              <a:pPr algn="r"/>
              <a:t>68</a:t>
            </a:fld>
            <a:endParaRPr 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780759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439970B-8D27-4BA5-9BE5-285C68A111F4}" type="slidenum">
              <a:rPr lang="en-US" sz="1200"/>
              <a:pPr algn="r"/>
              <a:t>69</a:t>
            </a:fld>
            <a:endParaRPr 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442471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558481E-D57E-4A80-A557-5593962EF50C}" type="slidenum">
              <a:rPr lang="en-US" sz="1200"/>
              <a:pPr algn="r"/>
              <a:t>70</a:t>
            </a:fld>
            <a:endParaRPr 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2352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883065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ECE4673-B099-4C0D-800C-ED28F02CF1F6}" type="slidenum">
              <a:rPr lang="en-US" sz="1200"/>
              <a:pPr algn="r"/>
              <a:t>71</a:t>
            </a:fld>
            <a:endParaRPr 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031660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F7D918E-4BF9-4FC7-BE2F-0236FA16FF34}" type="slidenum">
              <a:rPr lang="en-US" sz="1200"/>
              <a:pPr algn="r"/>
              <a:t>72</a:t>
            </a:fld>
            <a:endParaRPr 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18166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69C561B-5695-4766-A77E-173639C9E485}" type="slidenum">
              <a:rPr lang="en-US" sz="1200"/>
              <a:pPr algn="r"/>
              <a:t>73</a:t>
            </a:fld>
            <a:endParaRPr 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344781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5A2F183-D0D1-4805-B971-9B56273C4D0C}" type="slidenum">
              <a:rPr lang="en-US" sz="1200"/>
              <a:pPr algn="r"/>
              <a:t>74</a:t>
            </a:fld>
            <a:endParaRPr 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714491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32BFC69-8F2A-4BBE-B3B4-05D533DB40C9}" type="slidenum">
              <a:rPr lang="en-US" sz="1200"/>
              <a:pPr algn="r"/>
              <a:t>75</a:t>
            </a:fld>
            <a:endParaRPr 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880615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D6ABFCA-AB0B-4388-8D8D-6F5185B76E4D}" type="slidenum">
              <a:rPr lang="en-US" sz="1200"/>
              <a:pPr algn="r"/>
              <a:t>76</a:t>
            </a:fld>
            <a:endParaRPr 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553048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1C6C39B-F36B-4B7E-AC1B-66E85E235EC7}" type="slidenum">
              <a:rPr lang="en-US" sz="1200"/>
              <a:pPr algn="r"/>
              <a:t>77</a:t>
            </a:fld>
            <a:endParaRPr 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1529134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CB0F447-E07C-422A-B239-9241FD97D743}" type="slidenum">
              <a:rPr lang="en-US" sz="1200"/>
              <a:pPr algn="r"/>
              <a:t>78</a:t>
            </a:fld>
            <a:endParaRPr 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038930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7DFC878-B2D8-40CC-BDEC-B08345009F50}" type="slidenum">
              <a:rPr lang="en-US" sz="1200"/>
              <a:pPr algn="r"/>
              <a:t>79</a:t>
            </a:fld>
            <a:endParaRPr 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5192218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D3894F6-8F15-42E1-BBAC-8A88379A45D4}" type="slidenum">
              <a:rPr lang="en-US" sz="1200"/>
              <a:pPr algn="r"/>
              <a:t>80</a:t>
            </a:fld>
            <a:endParaRPr 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03435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040896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A8AA2D-8C22-495A-B2FD-B6E50C027F48}" type="slidenum">
              <a:rPr lang="en-US" sz="1200"/>
              <a:pPr algn="r"/>
              <a:t>81</a:t>
            </a:fld>
            <a:endParaRPr 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224202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0F49F21-2755-4321-A2A4-7A71C4B89051}" type="slidenum">
              <a:rPr lang="en-US" sz="1200"/>
              <a:pPr algn="r"/>
              <a:t>82</a:t>
            </a:fld>
            <a:endParaRPr 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779179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785FEE1-1DEF-4537-830E-55DFDA7C9F00}" type="slidenum">
              <a:rPr lang="en-US" sz="1200"/>
              <a:pPr algn="r"/>
              <a:t>83</a:t>
            </a:fld>
            <a:endParaRPr lang="en-US" sz="120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47700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5B0D0CA-3800-423B-862A-3A60FAD5CABB}" type="slidenum">
              <a:rPr lang="en-US" sz="1200"/>
              <a:pPr algn="r"/>
              <a:t>84</a:t>
            </a:fld>
            <a:endParaRPr 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244146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D831637-7617-4E20-BC1F-733991A27D2A}" type="slidenum">
              <a:rPr lang="en-US" sz="1200"/>
              <a:pPr algn="r"/>
              <a:t>85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738055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D8CE5D1-EECD-43ED-AA8F-44A2D28B4849}" type="slidenum">
              <a:rPr lang="en-US" sz="1200"/>
              <a:pPr algn="r"/>
              <a:t>86</a:t>
            </a:fld>
            <a:endParaRPr 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461422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AF4C5D7-C53B-4757-80CC-0E8D8898C556}" type="slidenum">
              <a:rPr lang="en-US" sz="1200"/>
              <a:pPr algn="r"/>
              <a:t>87</a:t>
            </a:fld>
            <a:endParaRPr 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087631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F8B72A2-68F2-4CD0-B756-1DA4DBAEAD24}" type="slidenum">
              <a:rPr lang="en-US" sz="1200"/>
              <a:pPr algn="r"/>
              <a:t>88</a:t>
            </a:fld>
            <a:endParaRPr 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264915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D5DD277-71AB-4899-AD54-8D54FF646CF3}" type="slidenum">
              <a:rPr lang="en-US" sz="1200"/>
              <a:pPr algn="r"/>
              <a:t>89</a:t>
            </a:fld>
            <a:endParaRPr 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52853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C6C01F-9B76-4AD8-8896-E4764D3859BF}" type="slidenum">
              <a:rPr lang="en-US" sz="1200"/>
              <a:pPr algn="r"/>
              <a:t>90</a:t>
            </a:fld>
            <a:endParaRPr 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8186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3252399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FB97A4C-9130-4E20-9238-17B7953E567F}" type="slidenum">
              <a:rPr lang="en-US" sz="1200"/>
              <a:pPr algn="r"/>
              <a:t>91</a:t>
            </a:fld>
            <a:endParaRPr 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788552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D38C007-AD37-470F-A9A9-9970862DA6AC}" type="slidenum">
              <a:rPr lang="en-US" sz="1200"/>
              <a:pPr algn="r"/>
              <a:t>92</a:t>
            </a:fld>
            <a:endParaRPr 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637312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A1A6A41-9F48-422F-9E0B-E23CD80098F8}" type="slidenum">
              <a:rPr lang="en-US" sz="1200"/>
              <a:pPr algn="r"/>
              <a:t>93</a:t>
            </a:fld>
            <a:endParaRPr 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020864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8382345-A066-47CA-95C7-5E21A50CF756}" type="slidenum">
              <a:rPr lang="en-US" sz="1200"/>
              <a:pPr algn="r"/>
              <a:t>94</a:t>
            </a:fld>
            <a:endParaRPr lang="en-US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2889629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E985FC6-C8E1-4C43-9BA2-1A0A3EE399DB}" type="slidenum">
              <a:rPr lang="en-US" sz="1200"/>
              <a:pPr algn="r"/>
              <a:t>95</a:t>
            </a:fld>
            <a:endParaRPr 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878181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ABF34CC-FCC6-49D8-A67C-DBCED16BF86D}" type="slidenum">
              <a:rPr lang="en-US" sz="1200"/>
              <a:pPr algn="r"/>
              <a:t>96</a:t>
            </a:fld>
            <a:endParaRPr 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052615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F02EE54-34CE-44BF-9EA8-B7CD032DC8CF}" type="slidenum">
              <a:rPr lang="en-US" sz="1200"/>
              <a:pPr algn="r"/>
              <a:t>97</a:t>
            </a:fld>
            <a:endParaRPr 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903316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C253973-D52C-47C2-9FA5-B24A6DF926BA}" type="slidenum">
              <a:rPr lang="en-US" sz="1200"/>
              <a:pPr algn="r"/>
              <a:t>98</a:t>
            </a:fld>
            <a:endParaRPr 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142222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D33688C-5597-4320-A4D0-F8FD4FA37796}" type="slidenum">
              <a:rPr lang="en-US" sz="1200"/>
              <a:pPr algn="r"/>
              <a:t>99</a:t>
            </a:fld>
            <a:endParaRPr 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7260653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43C532C-86BA-4AF1-B993-BC1A992C964B}" type="slidenum">
              <a:rPr lang="en-US" sz="1200"/>
              <a:pPr algn="r"/>
              <a:t>100</a:t>
            </a:fld>
            <a:endParaRPr 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560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C7CA4-5590-454A-9F76-49603288E3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677B3-22DB-4AA3-8D50-E33E644A92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9CDC1-A0E1-474D-9A1C-4C09A104DF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044B5-D23D-45E7-A14C-84675C278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52A23-7E89-423F-95CA-F2593D8A1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AC64F-7259-4A0C-9A2F-3A30D67B4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B50D6-783D-46FE-AE7B-E4A0507DE5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2CE11-934F-4048-AD30-A95472898F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16E08-E5E8-4D86-A410-B988A6A63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A6356-D8DE-46D5-9ADB-67866AD2DD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>
              <a:gd name="T0" fmla="*/ 0 w 3625"/>
              <a:gd name="T1" fmla="*/ 2147483647 h 1492"/>
              <a:gd name="T2" fmla="*/ 0 w 3625"/>
              <a:gd name="T3" fmla="*/ 0 h 1492"/>
              <a:gd name="T4" fmla="*/ 2147483647 w 3625"/>
              <a:gd name="T5" fmla="*/ 2147483647 h 1492"/>
              <a:gd name="T6" fmla="*/ 2147483647 w 3625"/>
              <a:gd name="T7" fmla="*/ 2147483647 h 1492"/>
              <a:gd name="T8" fmla="*/ 2147483647 w 3625"/>
              <a:gd name="T9" fmla="*/ 2147483647 h 1492"/>
              <a:gd name="T10" fmla="*/ 2147483647 w 3625"/>
              <a:gd name="T11" fmla="*/ 2147483647 h 1492"/>
              <a:gd name="T12" fmla="*/ 2147483647 w 3625"/>
              <a:gd name="T13" fmla="*/ 2147483647 h 1492"/>
              <a:gd name="T14" fmla="*/ 2147483647 w 3625"/>
              <a:gd name="T15" fmla="*/ 2147483647 h 1492"/>
              <a:gd name="T16" fmla="*/ 2147483647 w 3625"/>
              <a:gd name="T17" fmla="*/ 2147483647 h 1492"/>
              <a:gd name="T18" fmla="*/ 2147483647 w 3625"/>
              <a:gd name="T19" fmla="*/ 2147483647 h 1492"/>
              <a:gd name="T20" fmla="*/ 2147483647 w 3625"/>
              <a:gd name="T21" fmla="*/ 2147483647 h 1492"/>
              <a:gd name="T22" fmla="*/ 2147483647 w 3625"/>
              <a:gd name="T23" fmla="*/ 2147483647 h 1492"/>
              <a:gd name="T24" fmla="*/ 2147483647 w 3625"/>
              <a:gd name="T25" fmla="*/ 2147483647 h 1492"/>
              <a:gd name="T26" fmla="*/ 2147483647 w 3625"/>
              <a:gd name="T27" fmla="*/ 2147483647 h 1492"/>
              <a:gd name="T28" fmla="*/ 2147483647 w 3625"/>
              <a:gd name="T29" fmla="*/ 2147483647 h 1492"/>
              <a:gd name="T30" fmla="*/ 2147483647 w 3625"/>
              <a:gd name="T31" fmla="*/ 2147483647 h 1492"/>
              <a:gd name="T32" fmla="*/ 2147483647 w 3625"/>
              <a:gd name="T33" fmla="*/ 2147483647 h 1492"/>
              <a:gd name="T34" fmla="*/ 2147483647 w 3625"/>
              <a:gd name="T35" fmla="*/ 2147483647 h 1492"/>
              <a:gd name="T36" fmla="*/ 2147483647 w 3625"/>
              <a:gd name="T37" fmla="*/ 2147483647 h 1492"/>
              <a:gd name="T38" fmla="*/ 2147483647 w 3625"/>
              <a:gd name="T39" fmla="*/ 2147483647 h 1492"/>
              <a:gd name="T40" fmla="*/ 2147483647 w 3625"/>
              <a:gd name="T41" fmla="*/ 2147483647 h 1492"/>
              <a:gd name="T42" fmla="*/ 2147483647 w 3625"/>
              <a:gd name="T43" fmla="*/ 2147483647 h 1492"/>
              <a:gd name="T44" fmla="*/ 2147483647 w 3625"/>
              <a:gd name="T45" fmla="*/ 2147483647 h 1492"/>
              <a:gd name="T46" fmla="*/ 2147483647 w 3625"/>
              <a:gd name="T47" fmla="*/ 2147483647 h 1492"/>
              <a:gd name="T48" fmla="*/ 2147483647 w 3625"/>
              <a:gd name="T49" fmla="*/ 2147483647 h 1492"/>
              <a:gd name="T50" fmla="*/ 2147483647 w 3625"/>
              <a:gd name="T51" fmla="*/ 2147483647 h 1492"/>
              <a:gd name="T52" fmla="*/ 0 w 3625"/>
              <a:gd name="T53" fmla="*/ 2147483647 h 149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>
              <a:gd name="T0" fmla="*/ 2147483647 w 5143"/>
              <a:gd name="T1" fmla="*/ 2147483647 h 1902"/>
              <a:gd name="T2" fmla="*/ 2147483647 w 5143"/>
              <a:gd name="T3" fmla="*/ 2147483647 h 1902"/>
              <a:gd name="T4" fmla="*/ 2147483647 w 5143"/>
              <a:gd name="T5" fmla="*/ 2147483647 h 1902"/>
              <a:gd name="T6" fmla="*/ 2147483647 w 5143"/>
              <a:gd name="T7" fmla="*/ 2147483647 h 1902"/>
              <a:gd name="T8" fmla="*/ 2147483647 w 5143"/>
              <a:gd name="T9" fmla="*/ 2147483647 h 1902"/>
              <a:gd name="T10" fmla="*/ 2147483647 w 5143"/>
              <a:gd name="T11" fmla="*/ 2147483647 h 1902"/>
              <a:gd name="T12" fmla="*/ 2147483647 w 5143"/>
              <a:gd name="T13" fmla="*/ 2147483647 h 1902"/>
              <a:gd name="T14" fmla="*/ 2147483647 w 5143"/>
              <a:gd name="T15" fmla="*/ 2147483647 h 1902"/>
              <a:gd name="T16" fmla="*/ 2147483647 w 5143"/>
              <a:gd name="T17" fmla="*/ 2147483647 h 1902"/>
              <a:gd name="T18" fmla="*/ 2147483647 w 5143"/>
              <a:gd name="T19" fmla="*/ 2147483647 h 1902"/>
              <a:gd name="T20" fmla="*/ 2147483647 w 5143"/>
              <a:gd name="T21" fmla="*/ 2147483647 h 1902"/>
              <a:gd name="T22" fmla="*/ 0 w 5143"/>
              <a:gd name="T23" fmla="*/ 0 h 1902"/>
              <a:gd name="T24" fmla="*/ 0 w 5143"/>
              <a:gd name="T25" fmla="*/ 2147483647 h 1902"/>
              <a:gd name="T26" fmla="*/ 0 w 5143"/>
              <a:gd name="T27" fmla="*/ 2147483647 h 1902"/>
              <a:gd name="T28" fmla="*/ 0 w 5143"/>
              <a:gd name="T29" fmla="*/ 2147483647 h 1902"/>
              <a:gd name="T30" fmla="*/ 0 w 5143"/>
              <a:gd name="T31" fmla="*/ 2147483647 h 1902"/>
              <a:gd name="T32" fmla="*/ 2147483647 w 5143"/>
              <a:gd name="T33" fmla="*/ 2147483647 h 1902"/>
              <a:gd name="T34" fmla="*/ 2147483647 w 5143"/>
              <a:gd name="T35" fmla="*/ 2147483647 h 1902"/>
              <a:gd name="T36" fmla="*/ 2147483647 w 5143"/>
              <a:gd name="T37" fmla="*/ 2147483647 h 1902"/>
              <a:gd name="T38" fmla="*/ 2147483647 w 5143"/>
              <a:gd name="T39" fmla="*/ 2147483647 h 1902"/>
              <a:gd name="T40" fmla="*/ 2147483647 w 5143"/>
              <a:gd name="T41" fmla="*/ 2147483647 h 1902"/>
              <a:gd name="T42" fmla="*/ 2147483647 w 5143"/>
              <a:gd name="T43" fmla="*/ 2147483647 h 1902"/>
              <a:gd name="T44" fmla="*/ 2147483647 w 5143"/>
              <a:gd name="T45" fmla="*/ 2147483647 h 1902"/>
              <a:gd name="T46" fmla="*/ 2147483647 w 5143"/>
              <a:gd name="T47" fmla="*/ 2147483647 h 1902"/>
              <a:gd name="T48" fmla="*/ 2147483647 w 5143"/>
              <a:gd name="T49" fmla="*/ 2147483647 h 1902"/>
              <a:gd name="T50" fmla="*/ 2147483647 w 5143"/>
              <a:gd name="T51" fmla="*/ 2147483647 h 1902"/>
              <a:gd name="T52" fmla="*/ 2147483647 w 5143"/>
              <a:gd name="T53" fmla="*/ 2147483647 h 1902"/>
              <a:gd name="T54" fmla="*/ 2147483647 w 5143"/>
              <a:gd name="T55" fmla="*/ 2147483647 h 1902"/>
              <a:gd name="T56" fmla="*/ 2147483647 w 5143"/>
              <a:gd name="T57" fmla="*/ 2147483647 h 1902"/>
              <a:gd name="T58" fmla="*/ 2147483647 w 5143"/>
              <a:gd name="T59" fmla="*/ 2147483647 h 1902"/>
              <a:gd name="T60" fmla="*/ 2147483647 w 5143"/>
              <a:gd name="T61" fmla="*/ 2147483647 h 1902"/>
              <a:gd name="T62" fmla="*/ 2147483647 w 5143"/>
              <a:gd name="T63" fmla="*/ 2147483647 h 1902"/>
              <a:gd name="T64" fmla="*/ 2147483647 w 5143"/>
              <a:gd name="T65" fmla="*/ 2147483647 h 1902"/>
              <a:gd name="T66" fmla="*/ 2147483647 w 5143"/>
              <a:gd name="T67" fmla="*/ 2147483647 h 1902"/>
              <a:gd name="T68" fmla="*/ 2147483647 w 5143"/>
              <a:gd name="T69" fmla="*/ 2147483647 h 1902"/>
              <a:gd name="T70" fmla="*/ 2147483647 w 5143"/>
              <a:gd name="T71" fmla="*/ 2147483647 h 1902"/>
              <a:gd name="T72" fmla="*/ 2147483647 w 5143"/>
              <a:gd name="T73" fmla="*/ 2147483647 h 1902"/>
              <a:gd name="T74" fmla="*/ 2147483647 w 5143"/>
              <a:gd name="T75" fmla="*/ 2147483647 h 1902"/>
              <a:gd name="T76" fmla="*/ 2147483647 w 5143"/>
              <a:gd name="T77" fmla="*/ 2147483647 h 1902"/>
              <a:gd name="T78" fmla="*/ 2147483647 w 5143"/>
              <a:gd name="T79" fmla="*/ 2147483647 h 1902"/>
              <a:gd name="T80" fmla="*/ 2147483647 w 5143"/>
              <a:gd name="T81" fmla="*/ 2147483647 h 1902"/>
              <a:gd name="T82" fmla="*/ 2147483647 w 5143"/>
              <a:gd name="T83" fmla="*/ 2147483647 h 1902"/>
              <a:gd name="T84" fmla="*/ 2147483647 w 5143"/>
              <a:gd name="T85" fmla="*/ 2147483647 h 1902"/>
              <a:gd name="T86" fmla="*/ 2147483647 w 5143"/>
              <a:gd name="T87" fmla="*/ 2147483647 h 1902"/>
              <a:gd name="T88" fmla="*/ 2147483647 w 5143"/>
              <a:gd name="T89" fmla="*/ 2147483647 h 1902"/>
              <a:gd name="T90" fmla="*/ 2147483647 w 5143"/>
              <a:gd name="T91" fmla="*/ 2147483647 h 1902"/>
              <a:gd name="T92" fmla="*/ 2147483647 w 5143"/>
              <a:gd name="T93" fmla="*/ 2147483647 h 190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29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>
              <a:gd name="T0" fmla="*/ 0 w 5760"/>
              <a:gd name="T1" fmla="*/ 0 h 2325"/>
              <a:gd name="T2" fmla="*/ 0 w 5760"/>
              <a:gd name="T3" fmla="*/ 2147483647 h 2325"/>
              <a:gd name="T4" fmla="*/ 2147483647 w 5760"/>
              <a:gd name="T5" fmla="*/ 2147483647 h 2325"/>
              <a:gd name="T6" fmla="*/ 2147483647 w 5760"/>
              <a:gd name="T7" fmla="*/ 2147483647 h 2325"/>
              <a:gd name="T8" fmla="*/ 2147483647 w 5760"/>
              <a:gd name="T9" fmla="*/ 2147483647 h 2325"/>
              <a:gd name="T10" fmla="*/ 2147483647 w 5760"/>
              <a:gd name="T11" fmla="*/ 2147483647 h 2325"/>
              <a:gd name="T12" fmla="*/ 2147483647 w 5760"/>
              <a:gd name="T13" fmla="*/ 2147483647 h 2325"/>
              <a:gd name="T14" fmla="*/ 2147483647 w 5760"/>
              <a:gd name="T15" fmla="*/ 2147483647 h 2325"/>
              <a:gd name="T16" fmla="*/ 2147483647 w 5760"/>
              <a:gd name="T17" fmla="*/ 2147483647 h 2325"/>
              <a:gd name="T18" fmla="*/ 2147483647 w 5760"/>
              <a:gd name="T19" fmla="*/ 2147483647 h 2325"/>
              <a:gd name="T20" fmla="*/ 2147483647 w 5760"/>
              <a:gd name="T21" fmla="*/ 2147483647 h 2325"/>
              <a:gd name="T22" fmla="*/ 2147483647 w 5760"/>
              <a:gd name="T23" fmla="*/ 2147483647 h 2325"/>
              <a:gd name="T24" fmla="*/ 2147483647 w 5760"/>
              <a:gd name="T25" fmla="*/ 2147483647 h 2325"/>
              <a:gd name="T26" fmla="*/ 2147483647 w 5760"/>
              <a:gd name="T27" fmla="*/ 2147483647 h 2325"/>
              <a:gd name="T28" fmla="*/ 2147483647 w 5760"/>
              <a:gd name="T29" fmla="*/ 2147483647 h 2325"/>
              <a:gd name="T30" fmla="*/ 2147483647 w 5760"/>
              <a:gd name="T31" fmla="*/ 2147483647 h 2325"/>
              <a:gd name="T32" fmla="*/ 2147483647 w 5760"/>
              <a:gd name="T33" fmla="*/ 2147483647 h 2325"/>
              <a:gd name="T34" fmla="*/ 2147483647 w 5760"/>
              <a:gd name="T35" fmla="*/ 2147483647 h 2325"/>
              <a:gd name="T36" fmla="*/ 2147483647 w 5760"/>
              <a:gd name="T37" fmla="*/ 2147483647 h 2325"/>
              <a:gd name="T38" fmla="*/ 2147483647 w 5760"/>
              <a:gd name="T39" fmla="*/ 2147483647 h 2325"/>
              <a:gd name="T40" fmla="*/ 2147483647 w 5760"/>
              <a:gd name="T41" fmla="*/ 2147483647 h 2325"/>
              <a:gd name="T42" fmla="*/ 2147483647 w 5760"/>
              <a:gd name="T43" fmla="*/ 2147483647 h 2325"/>
              <a:gd name="T44" fmla="*/ 2147483647 w 5760"/>
              <a:gd name="T45" fmla="*/ 2147483647 h 2325"/>
              <a:gd name="T46" fmla="*/ 2147483647 w 5760"/>
              <a:gd name="T47" fmla="*/ 2147483647 h 2325"/>
              <a:gd name="T48" fmla="*/ 2147483647 w 5760"/>
              <a:gd name="T49" fmla="*/ 2147483647 h 2325"/>
              <a:gd name="T50" fmla="*/ 2147483647 w 5760"/>
              <a:gd name="T51" fmla="*/ 2147483647 h 2325"/>
              <a:gd name="T52" fmla="*/ 2147483647 w 5760"/>
              <a:gd name="T53" fmla="*/ 2147483647 h 2325"/>
              <a:gd name="T54" fmla="*/ 2147483647 w 5760"/>
              <a:gd name="T55" fmla="*/ 2147483647 h 2325"/>
              <a:gd name="T56" fmla="*/ 2147483647 w 5760"/>
              <a:gd name="T57" fmla="*/ 2147483647 h 2325"/>
              <a:gd name="T58" fmla="*/ 2147483647 w 5760"/>
              <a:gd name="T59" fmla="*/ 2147483647 h 2325"/>
              <a:gd name="T60" fmla="*/ 2147483647 w 5760"/>
              <a:gd name="T61" fmla="*/ 2147483647 h 2325"/>
              <a:gd name="T62" fmla="*/ 2147483647 w 5760"/>
              <a:gd name="T63" fmla="*/ 2147483647 h 2325"/>
              <a:gd name="T64" fmla="*/ 2147483647 w 5760"/>
              <a:gd name="T65" fmla="*/ 2147483647 h 2325"/>
              <a:gd name="T66" fmla="*/ 2147483647 w 5760"/>
              <a:gd name="T67" fmla="*/ 2147483647 h 2325"/>
              <a:gd name="T68" fmla="*/ 2147483647 w 5760"/>
              <a:gd name="T69" fmla="*/ 2147483647 h 2325"/>
              <a:gd name="T70" fmla="*/ 2147483647 w 5760"/>
              <a:gd name="T71" fmla="*/ 2147483647 h 2325"/>
              <a:gd name="T72" fmla="*/ 2147483647 w 5760"/>
              <a:gd name="T73" fmla="*/ 2147483647 h 2325"/>
              <a:gd name="T74" fmla="*/ 2147483647 w 5760"/>
              <a:gd name="T75" fmla="*/ 2147483647 h 2325"/>
              <a:gd name="T76" fmla="*/ 2147483647 w 5760"/>
              <a:gd name="T77" fmla="*/ 2147483647 h 2325"/>
              <a:gd name="T78" fmla="*/ 2147483647 w 5760"/>
              <a:gd name="T79" fmla="*/ 2147483647 h 2325"/>
              <a:gd name="T80" fmla="*/ 2147483647 w 5760"/>
              <a:gd name="T81" fmla="*/ 2147483647 h 2325"/>
              <a:gd name="T82" fmla="*/ 2147483647 w 5760"/>
              <a:gd name="T83" fmla="*/ 2147483647 h 2325"/>
              <a:gd name="T84" fmla="*/ 2147483647 w 5760"/>
              <a:gd name="T85" fmla="*/ 2147483647 h 2325"/>
              <a:gd name="T86" fmla="*/ 2147483647 w 5760"/>
              <a:gd name="T87" fmla="*/ 2147483647 h 2325"/>
              <a:gd name="T88" fmla="*/ 2147483647 w 5760"/>
              <a:gd name="T89" fmla="*/ 2147483647 h 2325"/>
              <a:gd name="T90" fmla="*/ 2147483647 w 5760"/>
              <a:gd name="T91" fmla="*/ 2147483647 h 2325"/>
              <a:gd name="T92" fmla="*/ 2147483647 w 5760"/>
              <a:gd name="T93" fmla="*/ 2147483647 h 2325"/>
              <a:gd name="T94" fmla="*/ 2147483647 w 5760"/>
              <a:gd name="T95" fmla="*/ 2147483647 h 2325"/>
              <a:gd name="T96" fmla="*/ 2147483647 w 5760"/>
              <a:gd name="T97" fmla="*/ 2147483647 h 2325"/>
              <a:gd name="T98" fmla="*/ 2147483647 w 5760"/>
              <a:gd name="T99" fmla="*/ 2147483647 h 2325"/>
              <a:gd name="T100" fmla="*/ 2147483647 w 5760"/>
              <a:gd name="T101" fmla="*/ 2147483647 h 2325"/>
              <a:gd name="T102" fmla="*/ 0 w 5760"/>
              <a:gd name="T103" fmla="*/ 0 h 232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>
              <a:gd name="T0" fmla="*/ 0 w 5760"/>
              <a:gd name="T1" fmla="*/ 0 h 1573"/>
              <a:gd name="T2" fmla="*/ 0 w 5760"/>
              <a:gd name="T3" fmla="*/ 2147483647 h 1573"/>
              <a:gd name="T4" fmla="*/ 2147483647 w 5760"/>
              <a:gd name="T5" fmla="*/ 2147483647 h 1573"/>
              <a:gd name="T6" fmla="*/ 2147483647 w 5760"/>
              <a:gd name="T7" fmla="*/ 2147483647 h 1573"/>
              <a:gd name="T8" fmla="*/ 2147483647 w 5760"/>
              <a:gd name="T9" fmla="*/ 2147483647 h 1573"/>
              <a:gd name="T10" fmla="*/ 2147483647 w 5760"/>
              <a:gd name="T11" fmla="*/ 2147483647 h 1573"/>
              <a:gd name="T12" fmla="*/ 2147483647 w 5760"/>
              <a:gd name="T13" fmla="*/ 2147483647 h 1573"/>
              <a:gd name="T14" fmla="*/ 2147483647 w 5760"/>
              <a:gd name="T15" fmla="*/ 2147483647 h 1573"/>
              <a:gd name="T16" fmla="*/ 2147483647 w 5760"/>
              <a:gd name="T17" fmla="*/ 2147483647 h 1573"/>
              <a:gd name="T18" fmla="*/ 2147483647 w 5760"/>
              <a:gd name="T19" fmla="*/ 2147483647 h 1573"/>
              <a:gd name="T20" fmla="*/ 2147483647 w 5760"/>
              <a:gd name="T21" fmla="*/ 2147483647 h 1573"/>
              <a:gd name="T22" fmla="*/ 2147483647 w 5760"/>
              <a:gd name="T23" fmla="*/ 2147483647 h 1573"/>
              <a:gd name="T24" fmla="*/ 2147483647 w 5760"/>
              <a:gd name="T25" fmla="*/ 2147483647 h 1573"/>
              <a:gd name="T26" fmla="*/ 2147483647 w 5760"/>
              <a:gd name="T27" fmla="*/ 2147483647 h 1573"/>
              <a:gd name="T28" fmla="*/ 2147483647 w 5760"/>
              <a:gd name="T29" fmla="*/ 2147483647 h 1573"/>
              <a:gd name="T30" fmla="*/ 2147483647 w 5760"/>
              <a:gd name="T31" fmla="*/ 2147483647 h 1573"/>
              <a:gd name="T32" fmla="*/ 2147483647 w 5760"/>
              <a:gd name="T33" fmla="*/ 2147483647 h 1573"/>
              <a:gd name="T34" fmla="*/ 2147483647 w 5760"/>
              <a:gd name="T35" fmla="*/ 2147483647 h 1573"/>
              <a:gd name="T36" fmla="*/ 2147483647 w 5760"/>
              <a:gd name="T37" fmla="*/ 2147483647 h 1573"/>
              <a:gd name="T38" fmla="*/ 2147483647 w 5760"/>
              <a:gd name="T39" fmla="*/ 2147483647 h 1573"/>
              <a:gd name="T40" fmla="*/ 2147483647 w 5760"/>
              <a:gd name="T41" fmla="*/ 2147483647 h 1573"/>
              <a:gd name="T42" fmla="*/ 2147483647 w 5760"/>
              <a:gd name="T43" fmla="*/ 2147483647 h 1573"/>
              <a:gd name="T44" fmla="*/ 2147483647 w 5760"/>
              <a:gd name="T45" fmla="*/ 2147483647 h 1573"/>
              <a:gd name="T46" fmla="*/ 2147483647 w 5760"/>
              <a:gd name="T47" fmla="*/ 2147483647 h 1573"/>
              <a:gd name="T48" fmla="*/ 2147483647 w 5760"/>
              <a:gd name="T49" fmla="*/ 2147483647 h 1573"/>
              <a:gd name="T50" fmla="*/ 2147483647 w 5760"/>
              <a:gd name="T51" fmla="*/ 2147483647 h 1573"/>
              <a:gd name="T52" fmla="*/ 2147483647 w 5760"/>
              <a:gd name="T53" fmla="*/ 2147483647 h 1573"/>
              <a:gd name="T54" fmla="*/ 2147483647 w 5760"/>
              <a:gd name="T55" fmla="*/ 2147483647 h 1573"/>
              <a:gd name="T56" fmla="*/ 2147483647 w 5760"/>
              <a:gd name="T57" fmla="*/ 2147483647 h 1573"/>
              <a:gd name="T58" fmla="*/ 2147483647 w 5760"/>
              <a:gd name="T59" fmla="*/ 2147483647 h 1573"/>
              <a:gd name="T60" fmla="*/ 2147483647 w 5760"/>
              <a:gd name="T61" fmla="*/ 2147483647 h 1573"/>
              <a:gd name="T62" fmla="*/ 2147483647 w 5760"/>
              <a:gd name="T63" fmla="*/ 2147483647 h 1573"/>
              <a:gd name="T64" fmla="*/ 2147483647 w 5760"/>
              <a:gd name="T65" fmla="*/ 2147483647 h 1573"/>
              <a:gd name="T66" fmla="*/ 2147483647 w 5760"/>
              <a:gd name="T67" fmla="*/ 2147483647 h 1573"/>
              <a:gd name="T68" fmla="*/ 2147483647 w 5760"/>
              <a:gd name="T69" fmla="*/ 2147483647 h 1573"/>
              <a:gd name="T70" fmla="*/ 2147483647 w 5760"/>
              <a:gd name="T71" fmla="*/ 2147483647 h 1573"/>
              <a:gd name="T72" fmla="*/ 2147483647 w 5760"/>
              <a:gd name="T73" fmla="*/ 2147483647 h 1573"/>
              <a:gd name="T74" fmla="*/ 2147483647 w 5760"/>
              <a:gd name="T75" fmla="*/ 2147483647 h 1573"/>
              <a:gd name="T76" fmla="*/ 2147483647 w 5760"/>
              <a:gd name="T77" fmla="*/ 2147483647 h 1573"/>
              <a:gd name="T78" fmla="*/ 2147483647 w 5760"/>
              <a:gd name="T79" fmla="*/ 2147483647 h 1573"/>
              <a:gd name="T80" fmla="*/ 2147483647 w 5760"/>
              <a:gd name="T81" fmla="*/ 2147483647 h 1573"/>
              <a:gd name="T82" fmla="*/ 2147483647 w 5760"/>
              <a:gd name="T83" fmla="*/ 2147483647 h 1573"/>
              <a:gd name="T84" fmla="*/ 2147483647 w 5760"/>
              <a:gd name="T85" fmla="*/ 2147483647 h 1573"/>
              <a:gd name="T86" fmla="*/ 2147483647 w 5760"/>
              <a:gd name="T87" fmla="*/ 2147483647 h 1573"/>
              <a:gd name="T88" fmla="*/ 2147483647 w 5760"/>
              <a:gd name="T89" fmla="*/ 2147483647 h 1573"/>
              <a:gd name="T90" fmla="*/ 2147483647 w 5760"/>
              <a:gd name="T91" fmla="*/ 2147483647 h 1573"/>
              <a:gd name="T92" fmla="*/ 2147483647 w 5760"/>
              <a:gd name="T93" fmla="*/ 2147483647 h 1573"/>
              <a:gd name="T94" fmla="*/ 2147483647 w 5760"/>
              <a:gd name="T95" fmla="*/ 0 h 1573"/>
              <a:gd name="T96" fmla="*/ 0 w 5760"/>
              <a:gd name="T97" fmla="*/ 0 h 157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>
              <a:gd name="T0" fmla="*/ 0 w 5760"/>
              <a:gd name="T1" fmla="*/ 0 h 970"/>
              <a:gd name="T2" fmla="*/ 0 w 5760"/>
              <a:gd name="T3" fmla="*/ 2147483647 h 970"/>
              <a:gd name="T4" fmla="*/ 2147483647 w 5760"/>
              <a:gd name="T5" fmla="*/ 2147483647 h 970"/>
              <a:gd name="T6" fmla="*/ 2147483647 w 5760"/>
              <a:gd name="T7" fmla="*/ 2147483647 h 970"/>
              <a:gd name="T8" fmla="*/ 2147483647 w 5760"/>
              <a:gd name="T9" fmla="*/ 2147483647 h 970"/>
              <a:gd name="T10" fmla="*/ 2147483647 w 5760"/>
              <a:gd name="T11" fmla="*/ 2147483647 h 970"/>
              <a:gd name="T12" fmla="*/ 2147483647 w 5760"/>
              <a:gd name="T13" fmla="*/ 2147483647 h 970"/>
              <a:gd name="T14" fmla="*/ 2147483647 w 5760"/>
              <a:gd name="T15" fmla="*/ 2147483647 h 970"/>
              <a:gd name="T16" fmla="*/ 2147483647 w 5760"/>
              <a:gd name="T17" fmla="*/ 2147483647 h 970"/>
              <a:gd name="T18" fmla="*/ 2147483647 w 5760"/>
              <a:gd name="T19" fmla="*/ 2147483647 h 970"/>
              <a:gd name="T20" fmla="*/ 2147483647 w 5760"/>
              <a:gd name="T21" fmla="*/ 2147483647 h 970"/>
              <a:gd name="T22" fmla="*/ 2147483647 w 5760"/>
              <a:gd name="T23" fmla="*/ 2147483647 h 970"/>
              <a:gd name="T24" fmla="*/ 2147483647 w 5760"/>
              <a:gd name="T25" fmla="*/ 2147483647 h 970"/>
              <a:gd name="T26" fmla="*/ 2147483647 w 5760"/>
              <a:gd name="T27" fmla="*/ 2147483647 h 970"/>
              <a:gd name="T28" fmla="*/ 2147483647 w 5760"/>
              <a:gd name="T29" fmla="*/ 2147483647 h 970"/>
              <a:gd name="T30" fmla="*/ 2147483647 w 5760"/>
              <a:gd name="T31" fmla="*/ 2147483647 h 970"/>
              <a:gd name="T32" fmla="*/ 2147483647 w 5760"/>
              <a:gd name="T33" fmla="*/ 2147483647 h 970"/>
              <a:gd name="T34" fmla="*/ 2147483647 w 5760"/>
              <a:gd name="T35" fmla="*/ 2147483647 h 970"/>
              <a:gd name="T36" fmla="*/ 2147483647 w 5760"/>
              <a:gd name="T37" fmla="*/ 2147483647 h 970"/>
              <a:gd name="T38" fmla="*/ 2147483647 w 5760"/>
              <a:gd name="T39" fmla="*/ 2147483647 h 970"/>
              <a:gd name="T40" fmla="*/ 2147483647 w 5760"/>
              <a:gd name="T41" fmla="*/ 2147483647 h 970"/>
              <a:gd name="T42" fmla="*/ 2147483647 w 5760"/>
              <a:gd name="T43" fmla="*/ 2147483647 h 970"/>
              <a:gd name="T44" fmla="*/ 2147483647 w 5760"/>
              <a:gd name="T45" fmla="*/ 0 h 970"/>
              <a:gd name="T46" fmla="*/ 0 w 5760"/>
              <a:gd name="T47" fmla="*/ 0 h 97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32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>
              <a:gd name="T0" fmla="*/ 0 w 5760"/>
              <a:gd name="T1" fmla="*/ 2147483647 h 1060"/>
              <a:gd name="T2" fmla="*/ 0 w 5760"/>
              <a:gd name="T3" fmla="*/ 2147483647 h 1060"/>
              <a:gd name="T4" fmla="*/ 2147483647 w 5760"/>
              <a:gd name="T5" fmla="*/ 2147483647 h 1060"/>
              <a:gd name="T6" fmla="*/ 2147483647 w 5760"/>
              <a:gd name="T7" fmla="*/ 0 h 1060"/>
              <a:gd name="T8" fmla="*/ 2147483647 w 5760"/>
              <a:gd name="T9" fmla="*/ 0 h 1060"/>
              <a:gd name="T10" fmla="*/ 2147483647 w 5760"/>
              <a:gd name="T11" fmla="*/ 2147483647 h 1060"/>
              <a:gd name="T12" fmla="*/ 2147483647 w 5760"/>
              <a:gd name="T13" fmla="*/ 2147483647 h 1060"/>
              <a:gd name="T14" fmla="*/ 2147483647 w 5760"/>
              <a:gd name="T15" fmla="*/ 2147483647 h 1060"/>
              <a:gd name="T16" fmla="*/ 2147483647 w 5760"/>
              <a:gd name="T17" fmla="*/ 2147483647 h 1060"/>
              <a:gd name="T18" fmla="*/ 2147483647 w 5760"/>
              <a:gd name="T19" fmla="*/ 2147483647 h 1060"/>
              <a:gd name="T20" fmla="*/ 2147483647 w 5760"/>
              <a:gd name="T21" fmla="*/ 2147483647 h 1060"/>
              <a:gd name="T22" fmla="*/ 2147483647 w 5760"/>
              <a:gd name="T23" fmla="*/ 2147483647 h 1060"/>
              <a:gd name="T24" fmla="*/ 2147483647 w 5760"/>
              <a:gd name="T25" fmla="*/ 2147483647 h 1060"/>
              <a:gd name="T26" fmla="*/ 2147483647 w 5760"/>
              <a:gd name="T27" fmla="*/ 2147483647 h 1060"/>
              <a:gd name="T28" fmla="*/ 2147483647 w 5760"/>
              <a:gd name="T29" fmla="*/ 2147483647 h 1060"/>
              <a:gd name="T30" fmla="*/ 2147483647 w 5760"/>
              <a:gd name="T31" fmla="*/ 2147483647 h 1060"/>
              <a:gd name="T32" fmla="*/ 2147483647 w 5760"/>
              <a:gd name="T33" fmla="*/ 2147483647 h 1060"/>
              <a:gd name="T34" fmla="*/ 2147483647 w 5760"/>
              <a:gd name="T35" fmla="*/ 2147483647 h 1060"/>
              <a:gd name="T36" fmla="*/ 2147483647 w 5760"/>
              <a:gd name="T37" fmla="*/ 2147483647 h 1060"/>
              <a:gd name="T38" fmla="*/ 2147483647 w 5760"/>
              <a:gd name="T39" fmla="*/ 2147483647 h 1060"/>
              <a:gd name="T40" fmla="*/ 2147483647 w 5760"/>
              <a:gd name="T41" fmla="*/ 2147483647 h 1060"/>
              <a:gd name="T42" fmla="*/ 2147483647 w 5760"/>
              <a:gd name="T43" fmla="*/ 2147483647 h 1060"/>
              <a:gd name="T44" fmla="*/ 2147483647 w 5760"/>
              <a:gd name="T45" fmla="*/ 2147483647 h 1060"/>
              <a:gd name="T46" fmla="*/ 2147483647 w 5760"/>
              <a:gd name="T47" fmla="*/ 2147483647 h 1060"/>
              <a:gd name="T48" fmla="*/ 2147483647 w 5760"/>
              <a:gd name="T49" fmla="*/ 2147483647 h 1060"/>
              <a:gd name="T50" fmla="*/ 2147483647 w 5760"/>
              <a:gd name="T51" fmla="*/ 2147483647 h 1060"/>
              <a:gd name="T52" fmla="*/ 2147483647 w 5760"/>
              <a:gd name="T53" fmla="*/ 2147483647 h 1060"/>
              <a:gd name="T54" fmla="*/ 0 w 5760"/>
              <a:gd name="T55" fmla="*/ 2147483647 h 106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33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>
              <a:gd name="T0" fmla="*/ 0 w 5284"/>
              <a:gd name="T1" fmla="*/ 2147483647 h 673"/>
              <a:gd name="T2" fmla="*/ 0 w 5284"/>
              <a:gd name="T3" fmla="*/ 2147483647 h 673"/>
              <a:gd name="T4" fmla="*/ 2147483647 w 5284"/>
              <a:gd name="T5" fmla="*/ 2147483647 h 673"/>
              <a:gd name="T6" fmla="*/ 2147483647 w 5284"/>
              <a:gd name="T7" fmla="*/ 2147483647 h 673"/>
              <a:gd name="T8" fmla="*/ 2147483647 w 5284"/>
              <a:gd name="T9" fmla="*/ 2147483647 h 673"/>
              <a:gd name="T10" fmla="*/ 2147483647 w 5284"/>
              <a:gd name="T11" fmla="*/ 2147483647 h 673"/>
              <a:gd name="T12" fmla="*/ 2147483647 w 5284"/>
              <a:gd name="T13" fmla="*/ 2147483647 h 673"/>
              <a:gd name="T14" fmla="*/ 2147483647 w 5284"/>
              <a:gd name="T15" fmla="*/ 2147483647 h 673"/>
              <a:gd name="T16" fmla="*/ 2147483647 w 5284"/>
              <a:gd name="T17" fmla="*/ 2147483647 h 673"/>
              <a:gd name="T18" fmla="*/ 2147483647 w 5284"/>
              <a:gd name="T19" fmla="*/ 2147483647 h 673"/>
              <a:gd name="T20" fmla="*/ 2147483647 w 5284"/>
              <a:gd name="T21" fmla="*/ 2147483647 h 673"/>
              <a:gd name="T22" fmla="*/ 2147483647 w 5284"/>
              <a:gd name="T23" fmla="*/ 2147483647 h 673"/>
              <a:gd name="T24" fmla="*/ 2147483647 w 5284"/>
              <a:gd name="T25" fmla="*/ 2147483647 h 673"/>
              <a:gd name="T26" fmla="*/ 2147483647 w 5284"/>
              <a:gd name="T27" fmla="*/ 2147483647 h 673"/>
              <a:gd name="T28" fmla="*/ 2147483647 w 5284"/>
              <a:gd name="T29" fmla="*/ 2147483647 h 673"/>
              <a:gd name="T30" fmla="*/ 2147483647 w 5284"/>
              <a:gd name="T31" fmla="*/ 2147483647 h 673"/>
              <a:gd name="T32" fmla="*/ 2147483647 w 5284"/>
              <a:gd name="T33" fmla="*/ 2147483647 h 673"/>
              <a:gd name="T34" fmla="*/ 2147483647 w 5284"/>
              <a:gd name="T35" fmla="*/ 2147483647 h 673"/>
              <a:gd name="T36" fmla="*/ 2147483647 w 5284"/>
              <a:gd name="T37" fmla="*/ 2147483647 h 673"/>
              <a:gd name="T38" fmla="*/ 2147483647 w 5284"/>
              <a:gd name="T39" fmla="*/ 2147483647 h 673"/>
              <a:gd name="T40" fmla="*/ 2147483647 w 5284"/>
              <a:gd name="T41" fmla="*/ 2147483647 h 673"/>
              <a:gd name="T42" fmla="*/ 2147483647 w 5284"/>
              <a:gd name="T43" fmla="*/ 2147483647 h 673"/>
              <a:gd name="T44" fmla="*/ 2147483647 w 5284"/>
              <a:gd name="T45" fmla="*/ 2147483647 h 673"/>
              <a:gd name="T46" fmla="*/ 2147483647 w 5284"/>
              <a:gd name="T47" fmla="*/ 2147483647 h 673"/>
              <a:gd name="T48" fmla="*/ 2147483647 w 5284"/>
              <a:gd name="T49" fmla="*/ 2147483647 h 673"/>
              <a:gd name="T50" fmla="*/ 2147483647 w 5284"/>
              <a:gd name="T51" fmla="*/ 2147483647 h 673"/>
              <a:gd name="T52" fmla="*/ 2147483647 w 5284"/>
              <a:gd name="T53" fmla="*/ 0 h 673"/>
              <a:gd name="T54" fmla="*/ 2147483647 w 5284"/>
              <a:gd name="T55" fmla="*/ 0 h 673"/>
              <a:gd name="T56" fmla="*/ 2147483647 w 5284"/>
              <a:gd name="T57" fmla="*/ 2147483647 h 673"/>
              <a:gd name="T58" fmla="*/ 2147483647 w 5284"/>
              <a:gd name="T59" fmla="*/ 2147483647 h 673"/>
              <a:gd name="T60" fmla="*/ 2147483647 w 5284"/>
              <a:gd name="T61" fmla="*/ 2147483647 h 673"/>
              <a:gd name="T62" fmla="*/ 2147483647 w 5284"/>
              <a:gd name="T63" fmla="*/ 2147483647 h 673"/>
              <a:gd name="T64" fmla="*/ 2147483647 w 5284"/>
              <a:gd name="T65" fmla="*/ 2147483647 h 673"/>
              <a:gd name="T66" fmla="*/ 2147483647 w 5284"/>
              <a:gd name="T67" fmla="*/ 2147483647 h 673"/>
              <a:gd name="T68" fmla="*/ 2147483647 w 5284"/>
              <a:gd name="T69" fmla="*/ 2147483647 h 673"/>
              <a:gd name="T70" fmla="*/ 2147483647 w 5284"/>
              <a:gd name="T71" fmla="*/ 2147483647 h 673"/>
              <a:gd name="T72" fmla="*/ 2147483647 w 5284"/>
              <a:gd name="T73" fmla="*/ 2147483647 h 673"/>
              <a:gd name="T74" fmla="*/ 2147483647 w 5284"/>
              <a:gd name="T75" fmla="*/ 2147483647 h 673"/>
              <a:gd name="T76" fmla="*/ 2147483647 w 5284"/>
              <a:gd name="T77" fmla="*/ 2147483647 h 673"/>
              <a:gd name="T78" fmla="*/ 2147483647 w 5284"/>
              <a:gd name="T79" fmla="*/ 2147483647 h 673"/>
              <a:gd name="T80" fmla="*/ 2147483647 w 5284"/>
              <a:gd name="T81" fmla="*/ 2147483647 h 673"/>
              <a:gd name="T82" fmla="*/ 2147483647 w 5284"/>
              <a:gd name="T83" fmla="*/ 2147483647 h 673"/>
              <a:gd name="T84" fmla="*/ 2147483647 w 5284"/>
              <a:gd name="T85" fmla="*/ 2147483647 h 673"/>
              <a:gd name="T86" fmla="*/ 0 w 5284"/>
              <a:gd name="T87" fmla="*/ 2147483647 h 67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>
              <a:gd name="T0" fmla="*/ 0 w 2884"/>
              <a:gd name="T1" fmla="*/ 0 h 286"/>
              <a:gd name="T2" fmla="*/ 0 w 2884"/>
              <a:gd name="T3" fmla="*/ 2147483647 h 286"/>
              <a:gd name="T4" fmla="*/ 2147483647 w 2884"/>
              <a:gd name="T5" fmla="*/ 2147483647 h 286"/>
              <a:gd name="T6" fmla="*/ 2147483647 w 2884"/>
              <a:gd name="T7" fmla="*/ 2147483647 h 286"/>
              <a:gd name="T8" fmla="*/ 2147483647 w 2884"/>
              <a:gd name="T9" fmla="*/ 2147483647 h 286"/>
              <a:gd name="T10" fmla="*/ 2147483647 w 2884"/>
              <a:gd name="T11" fmla="*/ 2147483647 h 286"/>
              <a:gd name="T12" fmla="*/ 2147483647 w 2884"/>
              <a:gd name="T13" fmla="*/ 2147483647 h 286"/>
              <a:gd name="T14" fmla="*/ 2147483647 w 2884"/>
              <a:gd name="T15" fmla="*/ 2147483647 h 286"/>
              <a:gd name="T16" fmla="*/ 2147483647 w 2884"/>
              <a:gd name="T17" fmla="*/ 2147483647 h 286"/>
              <a:gd name="T18" fmla="*/ 2147483647 w 2884"/>
              <a:gd name="T19" fmla="*/ 2147483647 h 286"/>
              <a:gd name="T20" fmla="*/ 2147483647 w 2884"/>
              <a:gd name="T21" fmla="*/ 2147483647 h 286"/>
              <a:gd name="T22" fmla="*/ 2147483647 w 2884"/>
              <a:gd name="T23" fmla="*/ 2147483647 h 286"/>
              <a:gd name="T24" fmla="*/ 2147483647 w 2884"/>
              <a:gd name="T25" fmla="*/ 2147483647 h 286"/>
              <a:gd name="T26" fmla="*/ 2147483647 w 2884"/>
              <a:gd name="T27" fmla="*/ 2147483647 h 286"/>
              <a:gd name="T28" fmla="*/ 2147483647 w 2884"/>
              <a:gd name="T29" fmla="*/ 0 h 286"/>
              <a:gd name="T30" fmla="*/ 0 w 2884"/>
              <a:gd name="T31" fmla="*/ 0 h 2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A5F95BA-1B5B-4C7A-B21D-00AD496B35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5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4" Type="http://schemas.openxmlformats.org/officeDocument/2006/relationships/notesSlide" Target="../notesSlides/notesSlide105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4" Type="http://schemas.openxmlformats.org/officeDocument/2006/relationships/notesSlide" Target="../notesSlides/notesSlide106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0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4" Type="http://schemas.openxmlformats.org/officeDocument/2006/relationships/notesSlide" Target="../notesSlides/notesSlide10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4" Type="http://schemas.openxmlformats.org/officeDocument/2006/relationships/notesSlide" Target="../notesSlides/notesSlide109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4" Type="http://schemas.openxmlformats.org/officeDocument/2006/relationships/notesSlide" Target="../notesSlides/notesSlide110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8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4" Type="http://schemas.openxmlformats.org/officeDocument/2006/relationships/notesSlide" Target="../notesSlides/notesSlide11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4" Type="http://schemas.openxmlformats.org/officeDocument/2006/relationships/notesSlide" Target="../notesSlides/notesSlide114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4" Type="http://schemas.openxmlformats.org/officeDocument/2006/relationships/notesSlide" Target="../notesSlides/notesSlide115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4" Type="http://schemas.openxmlformats.org/officeDocument/2006/relationships/notesSlide" Target="../notesSlides/notesSlide116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9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4" Type="http://schemas.openxmlformats.org/officeDocument/2006/relationships/notesSlide" Target="../notesSlides/notesSlide120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4" Type="http://schemas.openxmlformats.org/officeDocument/2006/relationships/notesSlide" Target="../notesSlides/notesSlide12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4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5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6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8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4" Type="http://schemas.openxmlformats.org/officeDocument/2006/relationships/notesSlide" Target="../notesSlides/notesSlide12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4" Type="http://schemas.openxmlformats.org/officeDocument/2006/relationships/notesSlide" Target="../notesSlides/notesSlide1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3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4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5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4" Type="http://schemas.openxmlformats.org/officeDocument/2006/relationships/notesSlide" Target="../notesSlides/notesSlide13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4" Type="http://schemas.openxmlformats.org/officeDocument/2006/relationships/notesSlide" Target="../notesSlides/notesSlide133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0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3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4" Type="http://schemas.openxmlformats.org/officeDocument/2006/relationships/notesSlide" Target="../notesSlides/notesSlide1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4" Type="http://schemas.openxmlformats.org/officeDocument/2006/relationships/notesSlide" Target="../notesSlides/notesSlide139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8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9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0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1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4" Type="http://schemas.openxmlformats.org/officeDocument/2006/relationships/notesSlide" Target="../notesSlides/notesSlide145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4" Type="http://schemas.openxmlformats.org/officeDocument/2006/relationships/notesSlide" Target="../notesSlides/notesSlide146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7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9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0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1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3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4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5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6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8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9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0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1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3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4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5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6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8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9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4" Type="http://schemas.openxmlformats.org/officeDocument/2006/relationships/notesSlide" Target="../notesSlides/notesSlide170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4" Type="http://schemas.openxmlformats.org/officeDocument/2006/relationships/notesSlide" Target="../notesSlides/notesSlide171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4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5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6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7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8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0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1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3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4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5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6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7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8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0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1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2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3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4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5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6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7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8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0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1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2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3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4" Type="http://schemas.openxmlformats.org/officeDocument/2006/relationships/notesSlide" Target="../notesSlides/notesSlide202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4" Type="http://schemas.openxmlformats.org/officeDocument/2006/relationships/notesSlide" Target="../notesSlides/notesSlide203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4" Type="http://schemas.openxmlformats.org/officeDocument/2006/relationships/notesSlide" Target="../notesSlides/notesSlide204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4" Type="http://schemas.openxmlformats.org/officeDocument/2006/relationships/notesSlide" Target="../notesSlides/notesSlide205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4" Type="http://schemas.openxmlformats.org/officeDocument/2006/relationships/notesSlide" Target="../notesSlides/notesSlide206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4" Type="http://schemas.openxmlformats.org/officeDocument/2006/relationships/notesSlide" Target="../notesSlides/notesSlide20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6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7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8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9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0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1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3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4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4" Type="http://schemas.openxmlformats.org/officeDocument/2006/relationships/notesSlide" Target="../notesSlides/notesSlide218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4" Type="http://schemas.openxmlformats.org/officeDocument/2006/relationships/notesSlide" Target="../notesSlides/notesSlide219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0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4" Type="http://schemas.openxmlformats.org/officeDocument/2006/relationships/notesSlide" Target="../notesSlides/notesSlide221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4" Type="http://schemas.openxmlformats.org/officeDocument/2006/relationships/notesSlide" Target="../notesSlides/notesSlide222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4" Type="http://schemas.openxmlformats.org/officeDocument/2006/relationships/notesSlide" Target="../notesSlides/notesSlide223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4" Type="http://schemas.openxmlformats.org/officeDocument/2006/relationships/notesSlide" Target="../notesSlides/notesSlide224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9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4" Type="http://schemas.openxmlformats.org/officeDocument/2006/relationships/notesSlide" Target="../notesSlides/notesSlide226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4" Type="http://schemas.openxmlformats.org/officeDocument/2006/relationships/notesSlide" Target="../notesSlides/notesSlide2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4" Type="http://schemas.openxmlformats.org/officeDocument/2006/relationships/notesSlide" Target="../notesSlides/notesSlide228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6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78.xml"/><Relationship Id="rId1" Type="http://schemas.openxmlformats.org/officeDocument/2006/relationships/tags" Target="../tags/tag277.xml"/><Relationship Id="rId4" Type="http://schemas.openxmlformats.org/officeDocument/2006/relationships/notesSlide" Target="../notesSlides/notesSlide230.xml"/></Relationships>
</file>

<file path=ppt/slides/_rels/slide2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4" Type="http://schemas.openxmlformats.org/officeDocument/2006/relationships/notesSlide" Target="../notesSlides/notesSlide231.xml"/></Relationships>
</file>

<file path=ppt/slides/_rels/slide2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4" Type="http://schemas.openxmlformats.org/officeDocument/2006/relationships/notesSlide" Target="../notesSlides/notesSlide232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4" Type="http://schemas.openxmlformats.org/officeDocument/2006/relationships/notesSlide" Target="../notesSlides/notesSlide233.xml"/></Relationships>
</file>

<file path=ppt/slides/_rels/slide2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6.xml"/><Relationship Id="rId1" Type="http://schemas.openxmlformats.org/officeDocument/2006/relationships/tags" Target="../tags/tag285.xml"/><Relationship Id="rId4" Type="http://schemas.openxmlformats.org/officeDocument/2006/relationships/notesSlide" Target="../notesSlides/notesSlide234.xml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8.xml"/><Relationship Id="rId1" Type="http://schemas.openxmlformats.org/officeDocument/2006/relationships/tags" Target="../tags/tag287.xml"/><Relationship Id="rId4" Type="http://schemas.openxmlformats.org/officeDocument/2006/relationships/notesSlide" Target="../notesSlides/notesSlide235.xml"/></Relationships>
</file>

<file path=ppt/slides/_rels/slide2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90.xml"/><Relationship Id="rId1" Type="http://schemas.openxmlformats.org/officeDocument/2006/relationships/tags" Target="../tags/tag289.xml"/><Relationship Id="rId4" Type="http://schemas.openxmlformats.org/officeDocument/2006/relationships/notesSlide" Target="../notesSlides/notesSlide236.xml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92.xml"/><Relationship Id="rId1" Type="http://schemas.openxmlformats.org/officeDocument/2006/relationships/tags" Target="../tags/tag291.xml"/><Relationship Id="rId4" Type="http://schemas.openxmlformats.org/officeDocument/2006/relationships/notesSlide" Target="../notesSlides/notesSlide2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23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94.xml"/><Relationship Id="rId1" Type="http://schemas.openxmlformats.org/officeDocument/2006/relationships/tags" Target="../tags/tag293.xml"/><Relationship Id="rId4" Type="http://schemas.openxmlformats.org/officeDocument/2006/relationships/notesSlide" Target="../notesSlides/notesSlide238.xml"/></Relationships>
</file>

<file path=ppt/slides/_rels/slide2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5.xml"/></Relationships>
</file>

<file path=ppt/slides/_rels/slide2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6.xml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7.xml"/></Relationships>
</file>

<file path=ppt/slides/_rels/slide2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8.xml"/></Relationships>
</file>

<file path=ppt/slides/_rels/slide2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9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0.xml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1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2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24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4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5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6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7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8.xml"/></Relationships>
</file>

<file path=ppt/slides/_rels/slide2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9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0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1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2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4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16.xml"/><Relationship Id="rId1" Type="http://schemas.openxmlformats.org/officeDocument/2006/relationships/tags" Target="../tags/tag315.xml"/><Relationship Id="rId4" Type="http://schemas.openxmlformats.org/officeDocument/2006/relationships/notesSlide" Target="../notesSlides/notesSlide259.xml"/></Relationships>
</file>

<file path=ppt/slides/_rels/slide2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7.xml"/></Relationships>
</file>

<file path=ppt/slides/_rels/slide2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8.xml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9.xml"/></Relationships>
</file>

<file path=ppt/slides/_rels/slide2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0.xml"/></Relationships>
</file>

<file path=ppt/slides/_rels/slide2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1.xml"/></Relationships>
</file>

<file path=ppt/slides/_rels/slide2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2.xml"/></Relationships>
</file>

<file path=ppt/slides/_rels/slide2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3.xml"/></Relationships>
</file>

<file path=ppt/slides/_rels/slide2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5.xml"/></Relationships>
</file>

<file path=ppt/slides/_rels/slide2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6.xml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7.xml"/></Relationships>
</file>

<file path=ppt/slides/_rels/slide2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8.xml"/></Relationships>
</file>

<file path=ppt/slides/_rels/slide2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9.xml"/></Relationships>
</file>

<file path=ppt/slides/_rels/slide2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0.xml"/></Relationships>
</file>

<file path=ppt/slides/_rels/slide2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1.xml"/></Relationships>
</file>

<file path=ppt/slides/_rels/slide2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2.xml"/></Relationships>
</file>

<file path=ppt/slides/_rels/slide2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3.xml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.xml"/></Relationships>
</file>

<file path=ppt/slides/_rels/slide2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5.xml"/></Relationships>
</file>

<file path=ppt/slides/_rels/slide2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6.xml"/></Relationships>
</file>

<file path=ppt/slides/_rels/slide2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4" Type="http://schemas.openxmlformats.org/officeDocument/2006/relationships/notesSlide" Target="../notesSlides/notesSlide280.xml"/></Relationships>
</file>

<file path=ppt/slides/_rels/slide2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4" Type="http://schemas.openxmlformats.org/officeDocument/2006/relationships/notesSlide" Target="../notesSlides/notesSlide281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4" Type="http://schemas.openxmlformats.org/officeDocument/2006/relationships/notesSlide" Target="../notesSlides/notesSlide282.xml"/></Relationships>
</file>

<file path=ppt/slides/_rels/slide2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4.xml"/><Relationship Id="rId1" Type="http://schemas.openxmlformats.org/officeDocument/2006/relationships/tags" Target="../tags/tag343.xml"/><Relationship Id="rId4" Type="http://schemas.openxmlformats.org/officeDocument/2006/relationships/notesSlide" Target="../notesSlides/notesSlide283.xml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4" Type="http://schemas.openxmlformats.org/officeDocument/2006/relationships/notesSlide" Target="../notesSlides/notesSlide284.xml"/></Relationships>
</file>

<file path=ppt/slides/_rels/slide2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48.xml"/><Relationship Id="rId1" Type="http://schemas.openxmlformats.org/officeDocument/2006/relationships/tags" Target="../tags/tag347.xml"/><Relationship Id="rId4" Type="http://schemas.openxmlformats.org/officeDocument/2006/relationships/notesSlide" Target="../notesSlides/notesSlide285.xml"/></Relationships>
</file>

<file path=ppt/slides/_rels/slide2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50.xml"/><Relationship Id="rId1" Type="http://schemas.openxmlformats.org/officeDocument/2006/relationships/tags" Target="../tags/tag349.xml"/><Relationship Id="rId4" Type="http://schemas.openxmlformats.org/officeDocument/2006/relationships/notesSlide" Target="../notesSlides/notesSlide286.xml"/></Relationships>
</file>

<file path=ppt/slides/_rels/slide2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2.xml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3.xml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4.xml"/></Relationships>
</file>

<file path=ppt/slides/_rels/slide2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5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6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7.xml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8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9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60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6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62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63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6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65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66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67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68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69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70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7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73.xml"/><Relationship Id="rId1" Type="http://schemas.openxmlformats.org/officeDocument/2006/relationships/tags" Target="../tags/tag372.xml"/><Relationship Id="rId4" Type="http://schemas.openxmlformats.org/officeDocument/2006/relationships/notesSlide" Target="../notesSlides/notesSlide30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notesSlide" Target="../notesSlides/notesSlide6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4" Type="http://schemas.openxmlformats.org/officeDocument/2006/relationships/notesSlide" Target="../notesSlides/notesSlide6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notesSlide" Target="../notesSlides/notesSlide6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notesSlide" Target="../notesSlides/notesSlide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notesSlide" Target="../notesSlides/notesSlide7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notesSlide" Target="../notesSlides/notesSlide7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8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8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09600" y="2057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 smtClean="0"/>
              <a:t>Reactions in </a:t>
            </a:r>
            <a:r>
              <a:rPr lang="en-US" kern="0" dirty="0" smtClean="0"/>
              <a:t>Aqueous Solutions</a:t>
            </a:r>
          </a:p>
          <a:p>
            <a:endParaRPr lang="en-US" kern="0" dirty="0" smtClean="0"/>
          </a:p>
          <a:p>
            <a:r>
              <a:rPr lang="en-US" kern="0" dirty="0" smtClean="0"/>
              <a:t>Chapter 4</a:t>
            </a:r>
          </a:p>
        </p:txBody>
      </p:sp>
    </p:spTree>
    <p:extLst>
      <p:ext uri="{BB962C8B-B14F-4D97-AF65-F5344CB8AC3E}">
        <p14:creationId xmlns:p14="http://schemas.microsoft.com/office/powerpoint/2010/main" val="3363528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Dissolution of Ionic Salts</a:t>
            </a:r>
          </a:p>
        </p:txBody>
      </p:sp>
      <p:grpSp>
        <p:nvGrpSpPr>
          <p:cNvPr id="94211" name="Group 3"/>
          <p:cNvGrpSpPr>
            <a:grpSpLocks/>
          </p:cNvGrpSpPr>
          <p:nvPr/>
        </p:nvGrpSpPr>
        <p:grpSpPr bwMode="auto">
          <a:xfrm rot="-1962266">
            <a:off x="3810000" y="4724400"/>
            <a:ext cx="1828800" cy="685800"/>
            <a:chOff x="576" y="2112"/>
            <a:chExt cx="1152" cy="432"/>
          </a:xfrm>
        </p:grpSpPr>
        <p:sp>
          <p:nvSpPr>
            <p:cNvPr id="94240" name="Oval 4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4241" name="Text Box 5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4242" name="Text Box 6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4243" name="Text Box 7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4244" name="Line 8"/>
            <p:cNvSpPr>
              <a:spLocks noChangeShapeType="1"/>
            </p:cNvSpPr>
            <p:nvPr/>
          </p:nvSpPr>
          <p:spPr bwMode="auto">
            <a:xfrm flipV="1">
              <a:off x="912" y="2302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5" name="Line 9"/>
            <p:cNvSpPr>
              <a:spLocks noChangeShapeType="1"/>
            </p:cNvSpPr>
            <p:nvPr/>
          </p:nvSpPr>
          <p:spPr bwMode="auto">
            <a:xfrm flipH="1" flipV="1">
              <a:off x="1199" y="2302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4212" name="Group 10"/>
          <p:cNvGrpSpPr>
            <a:grpSpLocks/>
          </p:cNvGrpSpPr>
          <p:nvPr/>
        </p:nvGrpSpPr>
        <p:grpSpPr bwMode="auto">
          <a:xfrm>
            <a:off x="1066800" y="3505200"/>
            <a:ext cx="1828800" cy="685800"/>
            <a:chOff x="576" y="2112"/>
            <a:chExt cx="1152" cy="432"/>
          </a:xfrm>
        </p:grpSpPr>
        <p:sp>
          <p:nvSpPr>
            <p:cNvPr id="94234" name="Oval 11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4235" name="Text Box 12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4236" name="Text Box 13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4237" name="Text Box 14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4238" name="Line 15"/>
            <p:cNvSpPr>
              <a:spLocks noChangeShapeType="1"/>
            </p:cNvSpPr>
            <p:nvPr/>
          </p:nvSpPr>
          <p:spPr bwMode="auto">
            <a:xfrm flipV="1">
              <a:off x="912" y="2304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9" name="Line 16"/>
            <p:cNvSpPr>
              <a:spLocks noChangeShapeType="1"/>
            </p:cNvSpPr>
            <p:nvPr/>
          </p:nvSpPr>
          <p:spPr bwMode="auto">
            <a:xfrm flipH="1" flipV="1">
              <a:off x="1200" y="2304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4213" name="Group 17"/>
          <p:cNvGrpSpPr>
            <a:grpSpLocks/>
          </p:cNvGrpSpPr>
          <p:nvPr/>
        </p:nvGrpSpPr>
        <p:grpSpPr bwMode="auto">
          <a:xfrm rot="-6997711">
            <a:off x="4991100" y="2781300"/>
            <a:ext cx="1828800" cy="685800"/>
            <a:chOff x="576" y="2112"/>
            <a:chExt cx="1152" cy="432"/>
          </a:xfrm>
        </p:grpSpPr>
        <p:sp>
          <p:nvSpPr>
            <p:cNvPr id="94228" name="Oval 18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4229" name="Text Box 19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4230" name="Text Box 20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4231" name="Text Box 21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4232" name="Line 22"/>
            <p:cNvSpPr>
              <a:spLocks noChangeShapeType="1"/>
            </p:cNvSpPr>
            <p:nvPr/>
          </p:nvSpPr>
          <p:spPr bwMode="auto">
            <a:xfrm flipV="1">
              <a:off x="912" y="2304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3" name="Line 23"/>
            <p:cNvSpPr>
              <a:spLocks noChangeShapeType="1"/>
            </p:cNvSpPr>
            <p:nvPr/>
          </p:nvSpPr>
          <p:spPr bwMode="auto">
            <a:xfrm flipH="1" flipV="1">
              <a:off x="1202" y="2304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4214" name="Group 24"/>
          <p:cNvGrpSpPr>
            <a:grpSpLocks/>
          </p:cNvGrpSpPr>
          <p:nvPr/>
        </p:nvGrpSpPr>
        <p:grpSpPr bwMode="auto">
          <a:xfrm rot="-1719654">
            <a:off x="6629400" y="5562600"/>
            <a:ext cx="1828800" cy="685800"/>
            <a:chOff x="576" y="2112"/>
            <a:chExt cx="1152" cy="432"/>
          </a:xfrm>
        </p:grpSpPr>
        <p:sp>
          <p:nvSpPr>
            <p:cNvPr id="94222" name="Oval 25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4223" name="Text Box 26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4224" name="Text Box 27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4225" name="Text Box 28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4226" name="Line 29"/>
            <p:cNvSpPr>
              <a:spLocks noChangeShapeType="1"/>
            </p:cNvSpPr>
            <p:nvPr/>
          </p:nvSpPr>
          <p:spPr bwMode="auto">
            <a:xfrm flipV="1">
              <a:off x="912" y="2302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7" name="Line 30"/>
            <p:cNvSpPr>
              <a:spLocks noChangeShapeType="1"/>
            </p:cNvSpPr>
            <p:nvPr/>
          </p:nvSpPr>
          <p:spPr bwMode="auto">
            <a:xfrm flipH="1" flipV="1">
              <a:off x="1200" y="2302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4215" name="Group 31"/>
          <p:cNvGrpSpPr>
            <a:grpSpLocks/>
          </p:cNvGrpSpPr>
          <p:nvPr/>
        </p:nvGrpSpPr>
        <p:grpSpPr bwMode="auto">
          <a:xfrm rot="1248848">
            <a:off x="533400" y="5410200"/>
            <a:ext cx="1828800" cy="685800"/>
            <a:chOff x="576" y="2112"/>
            <a:chExt cx="1152" cy="432"/>
          </a:xfrm>
        </p:grpSpPr>
        <p:sp>
          <p:nvSpPr>
            <p:cNvPr id="94216" name="Oval 32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4217" name="Text Box 33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4218" name="Text Box 34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4219" name="Text Box 35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4220" name="Line 36"/>
            <p:cNvSpPr>
              <a:spLocks noChangeShapeType="1"/>
            </p:cNvSpPr>
            <p:nvPr/>
          </p:nvSpPr>
          <p:spPr bwMode="auto">
            <a:xfrm flipV="1">
              <a:off x="911" y="2303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1" name="Line 37"/>
            <p:cNvSpPr>
              <a:spLocks noChangeShapeType="1"/>
            </p:cNvSpPr>
            <p:nvPr/>
          </p:nvSpPr>
          <p:spPr bwMode="auto">
            <a:xfrm flipH="1" flipV="1">
              <a:off x="1199" y="2303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8 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+  5 Fe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 +  MnO</a:t>
            </a:r>
            <a:r>
              <a:rPr lang="en-US" sz="3600" baseline="-25000" smtClean="0">
                <a:solidFill>
                  <a:srgbClr val="00FFFF"/>
                </a:solidFill>
              </a:rPr>
              <a:t>4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5 Fe</a:t>
            </a:r>
            <a:r>
              <a:rPr lang="en-US" sz="3600" baseline="30000" smtClean="0">
                <a:solidFill>
                  <a:srgbClr val="00FFFF"/>
                </a:solidFill>
              </a:rPr>
              <a:t>3+</a:t>
            </a:r>
            <a:r>
              <a:rPr lang="en-US" sz="3600" smtClean="0">
                <a:solidFill>
                  <a:srgbClr val="00FFFF"/>
                </a:solidFill>
              </a:rPr>
              <a:t>     +      Mn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+  4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4. Oxidation-Reduction (Redox)</a:t>
            </a:r>
          </a:p>
        </p:txBody>
      </p:sp>
      <p:sp>
        <p:nvSpPr>
          <p:cNvPr id="1758212" name="AutoShape 4"/>
          <p:cNvSpPr>
            <a:spLocks noChangeArrowheads="1"/>
          </p:cNvSpPr>
          <p:nvPr/>
        </p:nvSpPr>
        <p:spPr bwMode="auto">
          <a:xfrm>
            <a:off x="6705600" y="2819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676400" y="1295400"/>
            <a:ext cx="6248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folHlink"/>
                </a:solidFill>
              </a:rPr>
              <a:t>Note how in a net ionic equation, the charges balance</a:t>
            </a:r>
          </a:p>
        </p:txBody>
      </p:sp>
      <p:sp>
        <p:nvSpPr>
          <p:cNvPr id="1758214" name="Text Box 6"/>
          <p:cNvSpPr txBox="1">
            <a:spLocks noChangeArrowheads="1"/>
          </p:cNvSpPr>
          <p:nvPr/>
        </p:nvSpPr>
        <p:spPr bwMode="auto">
          <a:xfrm>
            <a:off x="1371600" y="4038600"/>
            <a:ext cx="6858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8(+1)  +  5(+2)  + (-1)  =    5(+3)  +  (+2)</a:t>
            </a:r>
          </a:p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8  +  10  -  1   =    15  +  2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8 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+  5 Fe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 +  MnO</a:t>
            </a:r>
            <a:r>
              <a:rPr lang="en-US" sz="3600" baseline="-25000" smtClean="0">
                <a:solidFill>
                  <a:srgbClr val="00FFFF"/>
                </a:solidFill>
              </a:rPr>
              <a:t>4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5 Fe</a:t>
            </a:r>
            <a:r>
              <a:rPr lang="en-US" sz="3600" baseline="30000" smtClean="0">
                <a:solidFill>
                  <a:srgbClr val="00FFFF"/>
                </a:solidFill>
              </a:rPr>
              <a:t>3+</a:t>
            </a:r>
            <a:r>
              <a:rPr lang="en-US" sz="3600" smtClean="0">
                <a:solidFill>
                  <a:srgbClr val="00FFFF"/>
                </a:solidFill>
              </a:rPr>
              <a:t>     +      Mn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+  4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4. Oxidation-Reduction (Redox)</a:t>
            </a:r>
          </a:p>
        </p:txBody>
      </p:sp>
      <p:sp>
        <p:nvSpPr>
          <p:cNvPr id="1760260" name="AutoShape 4"/>
          <p:cNvSpPr>
            <a:spLocks noChangeArrowheads="1"/>
          </p:cNvSpPr>
          <p:nvPr/>
        </p:nvSpPr>
        <p:spPr bwMode="auto">
          <a:xfrm>
            <a:off x="6705600" y="2819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676400" y="1295400"/>
            <a:ext cx="6248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folHlink"/>
                </a:solidFill>
              </a:rPr>
              <a:t>Note how in a net ionic equation, the charges balance</a:t>
            </a:r>
          </a:p>
        </p:txBody>
      </p:sp>
      <p:sp>
        <p:nvSpPr>
          <p:cNvPr id="1760262" name="Text Box 6"/>
          <p:cNvSpPr txBox="1">
            <a:spLocks noChangeArrowheads="1"/>
          </p:cNvSpPr>
          <p:nvPr/>
        </p:nvSpPr>
        <p:spPr bwMode="auto">
          <a:xfrm>
            <a:off x="1371600" y="4038600"/>
            <a:ext cx="68580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8(+1)  +  5(+2)  + (-1)  =    5(+3)  +  (+2)</a:t>
            </a:r>
          </a:p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8  +  10  -  1   =    15  +  2</a:t>
            </a:r>
          </a:p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    17    =    17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Identifying reaction types</a:t>
            </a:r>
          </a:p>
        </p:txBody>
      </p:sp>
      <p:sp>
        <p:nvSpPr>
          <p:cNvPr id="17623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Precipitation:        Ionic compound with (s)                             </a:t>
            </a:r>
            <a:r>
              <a:rPr lang="en-US" smtClean="0">
                <a:solidFill>
                  <a:schemeClr val="bg1"/>
                </a:solidFill>
              </a:rPr>
              <a:t>.</a:t>
            </a:r>
            <a:r>
              <a:rPr lang="en-US" smtClean="0"/>
              <a:t>                             as a product</a:t>
            </a:r>
          </a:p>
          <a:p>
            <a:r>
              <a:rPr lang="en-US" smtClean="0"/>
              <a:t>Gas formation:      Covalent compound with </a:t>
            </a:r>
            <a:r>
              <a:rPr lang="en-US" smtClean="0">
                <a:solidFill>
                  <a:schemeClr val="bg1"/>
                </a:solidFill>
              </a:rPr>
              <a:t>.</a:t>
            </a:r>
            <a:r>
              <a:rPr lang="en-US" smtClean="0"/>
              <a:t>                             (g) as a product</a:t>
            </a:r>
          </a:p>
          <a:p>
            <a:pPr>
              <a:buFontTx/>
              <a:buNone/>
            </a:pPr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2307" grpId="0" build="p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Identifying reaction types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Precipitation:        Ionic compound with (s)                             </a:t>
            </a:r>
            <a:r>
              <a:rPr lang="en-US" smtClean="0">
                <a:solidFill>
                  <a:schemeClr val="bg1"/>
                </a:solidFill>
              </a:rPr>
              <a:t>.</a:t>
            </a:r>
            <a:r>
              <a:rPr lang="en-US" smtClean="0"/>
              <a:t>                             as a product</a:t>
            </a:r>
          </a:p>
          <a:p>
            <a:r>
              <a:rPr lang="en-US" smtClean="0"/>
              <a:t>Gas formation:      Covalent compound with </a:t>
            </a:r>
            <a:r>
              <a:rPr lang="en-US" smtClean="0">
                <a:solidFill>
                  <a:schemeClr val="bg1"/>
                </a:solidFill>
              </a:rPr>
              <a:t>.</a:t>
            </a:r>
            <a:r>
              <a:rPr lang="en-US" smtClean="0"/>
              <a:t>                             (g) as a product</a:t>
            </a:r>
          </a:p>
          <a:p>
            <a:r>
              <a:rPr lang="en-US" smtClean="0"/>
              <a:t>Acid-base neutralization:                              </a:t>
            </a:r>
            <a:r>
              <a:rPr lang="en-US" smtClean="0">
                <a:solidFill>
                  <a:schemeClr val="bg1"/>
                </a:solidFill>
              </a:rPr>
              <a:t>.    </a:t>
            </a:r>
            <a:r>
              <a:rPr lang="en-US" smtClean="0">
                <a:solidFill>
                  <a:srgbClr val="FF0000"/>
                </a:solidFill>
              </a:rPr>
              <a:t>H</a:t>
            </a:r>
            <a:r>
              <a:rPr lang="en-US" smtClean="0"/>
              <a:t>X  +  Y</a:t>
            </a:r>
            <a:r>
              <a:rPr lang="en-US" smtClean="0">
                <a:solidFill>
                  <a:srgbClr val="00FFFF"/>
                </a:solidFill>
              </a:rPr>
              <a:t>OH</a:t>
            </a:r>
            <a:r>
              <a:rPr lang="en-US" smtClean="0"/>
              <a:t>              a salt  + H</a:t>
            </a:r>
            <a:r>
              <a:rPr lang="en-US" baseline="-25000" smtClean="0"/>
              <a:t>2</a:t>
            </a:r>
            <a:r>
              <a:rPr lang="en-US" smtClean="0"/>
              <a:t>O</a:t>
            </a:r>
          </a:p>
        </p:txBody>
      </p:sp>
      <p:sp>
        <p:nvSpPr>
          <p:cNvPr id="1764356" name="AutoShape 4"/>
          <p:cNvSpPr>
            <a:spLocks noChangeArrowheads="1"/>
          </p:cNvSpPr>
          <p:nvPr/>
        </p:nvSpPr>
        <p:spPr bwMode="auto">
          <a:xfrm>
            <a:off x="4114800" y="4724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Identifying reaction types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Precipitation:        Ionic compound with (s)                             </a:t>
            </a:r>
            <a:r>
              <a:rPr lang="en-US" smtClean="0">
                <a:solidFill>
                  <a:schemeClr val="bg1"/>
                </a:solidFill>
              </a:rPr>
              <a:t>.</a:t>
            </a:r>
            <a:r>
              <a:rPr lang="en-US" smtClean="0"/>
              <a:t>                             as a product</a:t>
            </a:r>
          </a:p>
          <a:p>
            <a:r>
              <a:rPr lang="en-US" smtClean="0"/>
              <a:t>Gas formation:      Covalent compound with </a:t>
            </a:r>
            <a:r>
              <a:rPr lang="en-US" smtClean="0">
                <a:solidFill>
                  <a:schemeClr val="bg1"/>
                </a:solidFill>
              </a:rPr>
              <a:t>.</a:t>
            </a:r>
            <a:r>
              <a:rPr lang="en-US" smtClean="0"/>
              <a:t>                             (g) as a product</a:t>
            </a:r>
          </a:p>
          <a:p>
            <a:r>
              <a:rPr lang="en-US" smtClean="0"/>
              <a:t>Acid-base neutralization:                              </a:t>
            </a:r>
            <a:r>
              <a:rPr lang="en-US" smtClean="0">
                <a:solidFill>
                  <a:schemeClr val="bg1"/>
                </a:solidFill>
              </a:rPr>
              <a:t>.    </a:t>
            </a:r>
            <a:r>
              <a:rPr lang="en-US" smtClean="0">
                <a:solidFill>
                  <a:srgbClr val="FF0000"/>
                </a:solidFill>
              </a:rPr>
              <a:t>H</a:t>
            </a:r>
            <a:r>
              <a:rPr lang="en-US" smtClean="0"/>
              <a:t>X  +  Y</a:t>
            </a:r>
            <a:r>
              <a:rPr lang="en-US" smtClean="0">
                <a:solidFill>
                  <a:srgbClr val="00FFFF"/>
                </a:solidFill>
              </a:rPr>
              <a:t>OH </a:t>
            </a:r>
            <a:r>
              <a:rPr lang="en-US" smtClean="0"/>
              <a:t>             a salt  + H</a:t>
            </a:r>
            <a:r>
              <a:rPr lang="en-US" baseline="-25000" smtClean="0"/>
              <a:t>2</a:t>
            </a:r>
            <a:r>
              <a:rPr lang="en-US" smtClean="0"/>
              <a:t>O</a:t>
            </a:r>
          </a:p>
          <a:p>
            <a:r>
              <a:rPr lang="en-US" smtClean="0"/>
              <a:t>Redox:                   None of the above</a:t>
            </a:r>
          </a:p>
        </p:txBody>
      </p:sp>
      <p:sp>
        <p:nvSpPr>
          <p:cNvPr id="1766404" name="AutoShape 4"/>
          <p:cNvSpPr>
            <a:spLocks noChangeArrowheads="1"/>
          </p:cNvSpPr>
          <p:nvPr/>
        </p:nvSpPr>
        <p:spPr bwMode="auto">
          <a:xfrm>
            <a:off x="4114800" y="4724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Hints on Ionic Equations</a:t>
            </a:r>
          </a:p>
        </p:txBody>
      </p:sp>
      <p:sp>
        <p:nvSpPr>
          <p:cNvPr id="17684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To get the total ionic equation from the formula equation, just dissociate any ionic compounds without an (s) and any strong acids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K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SO</a:t>
            </a:r>
            <a:r>
              <a:rPr lang="en-US" baseline="-25000" smtClean="0">
                <a:solidFill>
                  <a:srgbClr val="00FFFF"/>
                </a:solidFill>
              </a:rPr>
              <a:t>4</a:t>
            </a:r>
            <a:r>
              <a:rPr lang="en-US" smtClean="0">
                <a:solidFill>
                  <a:srgbClr val="00FFFF"/>
                </a:solidFill>
              </a:rPr>
              <a:t>  dissociates to 2 K</a:t>
            </a:r>
            <a:r>
              <a:rPr lang="en-US" baseline="30000" smtClean="0">
                <a:solidFill>
                  <a:srgbClr val="00FFFF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  +  SO</a:t>
            </a:r>
            <a:r>
              <a:rPr lang="en-US" baseline="-25000" smtClean="0">
                <a:solidFill>
                  <a:srgbClr val="00FFFF"/>
                </a:solidFill>
              </a:rPr>
              <a:t>4</a:t>
            </a:r>
            <a:r>
              <a:rPr lang="en-US" baseline="30000" smtClean="0">
                <a:solidFill>
                  <a:srgbClr val="00FFFF"/>
                </a:solidFill>
              </a:rPr>
              <a:t>2-</a:t>
            </a: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mtClean="0">
                <a:solidFill>
                  <a:srgbClr val="66FF33"/>
                </a:solidFill>
              </a:rPr>
              <a:t>2 HBr  dissociates to 2 H</a:t>
            </a:r>
            <a:r>
              <a:rPr lang="en-US" baseline="30000" smtClean="0">
                <a:solidFill>
                  <a:srgbClr val="66FF33"/>
                </a:solidFill>
              </a:rPr>
              <a:t>+</a:t>
            </a:r>
            <a:r>
              <a:rPr lang="en-US" smtClean="0">
                <a:solidFill>
                  <a:srgbClr val="66FF33"/>
                </a:solidFill>
              </a:rPr>
              <a:t>  +  2 Br</a:t>
            </a:r>
            <a:r>
              <a:rPr lang="en-US" baseline="30000" smtClean="0">
                <a:solidFill>
                  <a:srgbClr val="66FF33"/>
                </a:solidFill>
              </a:rPr>
              <a:t>-</a:t>
            </a:r>
            <a:endParaRPr lang="en-US" smtClean="0">
              <a:solidFill>
                <a:srgbClr val="66FF33"/>
              </a:solidFill>
            </a:endParaRPr>
          </a:p>
          <a:p>
            <a:pPr>
              <a:buFontTx/>
              <a:buChar char=" "/>
            </a:pPr>
            <a:r>
              <a:rPr lang="en-US" smtClean="0">
                <a:solidFill>
                  <a:schemeClr val="folHlink"/>
                </a:solidFill>
              </a:rPr>
              <a:t>H</a:t>
            </a:r>
            <a:r>
              <a:rPr lang="en-US" baseline="-25000" smtClean="0">
                <a:solidFill>
                  <a:schemeClr val="folHlink"/>
                </a:solidFill>
              </a:rPr>
              <a:t>2</a:t>
            </a:r>
            <a:r>
              <a:rPr lang="en-US" smtClean="0">
                <a:solidFill>
                  <a:schemeClr val="folHlink"/>
                </a:solidFill>
              </a:rPr>
              <a:t>SO</a:t>
            </a:r>
            <a:r>
              <a:rPr lang="en-US" baseline="-25000" smtClean="0">
                <a:solidFill>
                  <a:schemeClr val="folHlink"/>
                </a:solidFill>
              </a:rPr>
              <a:t>4</a:t>
            </a:r>
            <a:r>
              <a:rPr lang="en-US" smtClean="0">
                <a:solidFill>
                  <a:schemeClr val="folHlink"/>
                </a:solidFill>
              </a:rPr>
              <a:t> dissociates to 2 H</a:t>
            </a:r>
            <a:r>
              <a:rPr lang="en-US" baseline="30000" smtClean="0">
                <a:solidFill>
                  <a:schemeClr val="folHlink"/>
                </a:solidFill>
              </a:rPr>
              <a:t>+</a:t>
            </a:r>
            <a:r>
              <a:rPr lang="en-US" smtClean="0">
                <a:solidFill>
                  <a:schemeClr val="folHlink"/>
                </a:solidFill>
              </a:rPr>
              <a:t> + SO</a:t>
            </a:r>
            <a:r>
              <a:rPr lang="en-US" baseline="-25000" smtClean="0">
                <a:solidFill>
                  <a:schemeClr val="folHlink"/>
                </a:solidFill>
              </a:rPr>
              <a:t>4</a:t>
            </a:r>
            <a:r>
              <a:rPr lang="en-US" baseline="30000" smtClean="0">
                <a:solidFill>
                  <a:schemeClr val="folHlink"/>
                </a:solidFill>
              </a:rPr>
              <a:t>2-</a:t>
            </a:r>
            <a:endParaRPr lang="en-US" smtClean="0">
              <a:solidFill>
                <a:schemeClr val="folHlink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8451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7772400" cy="1143000"/>
          </a:xfrm>
        </p:spPr>
        <p:txBody>
          <a:bodyPr/>
          <a:lstStyle/>
          <a:p>
            <a:r>
              <a:rPr lang="en-US" smtClean="0"/>
              <a:t>What kind of Reaction?</a:t>
            </a:r>
          </a:p>
        </p:txBody>
      </p:sp>
      <p:sp>
        <p:nvSpPr>
          <p:cNvPr id="45059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520700" y="2590800"/>
            <a:ext cx="4114800" cy="24384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/>
              <a:t>Precipitation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Gas formation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Acid-base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Redox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769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00FFFF"/>
                </a:solidFill>
              </a:rPr>
              <a:t>H</a:t>
            </a:r>
            <a:r>
              <a:rPr lang="en-US" sz="3200" baseline="-25000">
                <a:solidFill>
                  <a:srgbClr val="00FFFF"/>
                </a:solidFill>
              </a:rPr>
              <a:t>2</a:t>
            </a:r>
            <a:r>
              <a:rPr lang="en-US" sz="3200">
                <a:solidFill>
                  <a:srgbClr val="00FFFF"/>
                </a:solidFill>
              </a:rPr>
              <a:t>SO</a:t>
            </a:r>
            <a:r>
              <a:rPr lang="en-US" sz="3200" baseline="-25000">
                <a:solidFill>
                  <a:srgbClr val="00FFFF"/>
                </a:solidFill>
              </a:rPr>
              <a:t>4</a:t>
            </a:r>
            <a:r>
              <a:rPr lang="en-US" sz="3200">
                <a:solidFill>
                  <a:srgbClr val="00FFFF"/>
                </a:solidFill>
              </a:rPr>
              <a:t>   +  BaCl</a:t>
            </a:r>
            <a:r>
              <a:rPr lang="en-US" sz="3200" baseline="-25000">
                <a:solidFill>
                  <a:srgbClr val="00FFFF"/>
                </a:solidFill>
              </a:rPr>
              <a:t>2</a:t>
            </a:r>
            <a:r>
              <a:rPr lang="en-US" sz="3200">
                <a:solidFill>
                  <a:srgbClr val="00FFFF"/>
                </a:solidFill>
              </a:rPr>
              <a:t>         BaSO</a:t>
            </a:r>
            <a:r>
              <a:rPr lang="en-US" sz="3200" baseline="-25000">
                <a:solidFill>
                  <a:srgbClr val="00FFFF"/>
                </a:solidFill>
              </a:rPr>
              <a:t>4</a:t>
            </a:r>
            <a:r>
              <a:rPr lang="en-US" sz="3200">
                <a:solidFill>
                  <a:srgbClr val="00FFFF"/>
                </a:solidFill>
              </a:rPr>
              <a:t>(s)  +  2 HCl</a:t>
            </a:r>
          </a:p>
        </p:txBody>
      </p:sp>
      <p:sp>
        <p:nvSpPr>
          <p:cNvPr id="1770502" name="AutoShape 6"/>
          <p:cNvSpPr>
            <a:spLocks noChangeArrowheads="1"/>
          </p:cNvSpPr>
          <p:nvPr/>
        </p:nvSpPr>
        <p:spPr bwMode="auto">
          <a:xfrm>
            <a:off x="3962400" y="12192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7772400" cy="1143000"/>
          </a:xfrm>
        </p:spPr>
        <p:txBody>
          <a:bodyPr/>
          <a:lstStyle/>
          <a:p>
            <a:r>
              <a:rPr lang="en-US" smtClean="0"/>
              <a:t>What kind of Reaction?</a:t>
            </a:r>
          </a:p>
        </p:txBody>
      </p:sp>
      <p:sp>
        <p:nvSpPr>
          <p:cNvPr id="46083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520700" y="2590800"/>
            <a:ext cx="4114800" cy="24384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>
                <a:solidFill>
                  <a:srgbClr val="66FF33"/>
                </a:solidFill>
              </a:rPr>
              <a:t>Precipitation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Gas formation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Acid-base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Redox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1066800"/>
            <a:ext cx="769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00FFFF"/>
                </a:solidFill>
              </a:rPr>
              <a:t>H</a:t>
            </a:r>
            <a:r>
              <a:rPr lang="en-US" sz="3200" baseline="-25000">
                <a:solidFill>
                  <a:srgbClr val="00FFFF"/>
                </a:solidFill>
              </a:rPr>
              <a:t>2</a:t>
            </a:r>
            <a:r>
              <a:rPr lang="en-US" sz="3200">
                <a:solidFill>
                  <a:srgbClr val="00FFFF"/>
                </a:solidFill>
              </a:rPr>
              <a:t>SO</a:t>
            </a:r>
            <a:r>
              <a:rPr lang="en-US" sz="3200" baseline="-25000">
                <a:solidFill>
                  <a:srgbClr val="00FFFF"/>
                </a:solidFill>
              </a:rPr>
              <a:t>4</a:t>
            </a:r>
            <a:r>
              <a:rPr lang="en-US" sz="3200">
                <a:solidFill>
                  <a:srgbClr val="00FFFF"/>
                </a:solidFill>
              </a:rPr>
              <a:t>   +  BaCl</a:t>
            </a:r>
            <a:r>
              <a:rPr lang="en-US" sz="3200" baseline="-25000">
                <a:solidFill>
                  <a:srgbClr val="00FFFF"/>
                </a:solidFill>
              </a:rPr>
              <a:t>2</a:t>
            </a:r>
            <a:r>
              <a:rPr lang="en-US" sz="3200">
                <a:solidFill>
                  <a:srgbClr val="00FFFF"/>
                </a:solidFill>
              </a:rPr>
              <a:t>         BaSO</a:t>
            </a:r>
            <a:r>
              <a:rPr lang="en-US" sz="3200" baseline="-25000">
                <a:solidFill>
                  <a:srgbClr val="00FFFF"/>
                </a:solidFill>
              </a:rPr>
              <a:t>4</a:t>
            </a:r>
            <a:r>
              <a:rPr lang="en-US" sz="3200">
                <a:solidFill>
                  <a:srgbClr val="00FFFF"/>
                </a:solidFill>
              </a:rPr>
              <a:t>(s)  +  2 HCl</a:t>
            </a:r>
          </a:p>
        </p:txBody>
      </p:sp>
      <p:sp>
        <p:nvSpPr>
          <p:cNvPr id="1811461" name="AutoShape 5"/>
          <p:cNvSpPr>
            <a:spLocks noChangeArrowheads="1"/>
          </p:cNvSpPr>
          <p:nvPr/>
        </p:nvSpPr>
        <p:spPr bwMode="auto">
          <a:xfrm>
            <a:off x="3962400" y="12192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1462" name="Rectangle 6"/>
          <p:cNvSpPr>
            <a:spLocks noChangeArrowheads="1"/>
          </p:cNvSpPr>
          <p:nvPr/>
        </p:nvSpPr>
        <p:spPr bwMode="auto">
          <a:xfrm>
            <a:off x="457200" y="2590800"/>
            <a:ext cx="2971800" cy="609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 flipH="1">
            <a:off x="3505200" y="1676400"/>
            <a:ext cx="2057400" cy="1066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562600" y="1066800"/>
            <a:ext cx="609600" cy="60960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What kind of reaction?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smtClean="0"/>
              <a:t>To get the net ionic equation from the total ionic equation, discard any spectator ions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H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SO</a:t>
            </a:r>
            <a:r>
              <a:rPr lang="en-US" baseline="-25000" smtClean="0">
                <a:solidFill>
                  <a:srgbClr val="00FFFF"/>
                </a:solidFill>
              </a:rPr>
              <a:t>4  </a:t>
            </a:r>
            <a:r>
              <a:rPr lang="en-US" smtClean="0">
                <a:solidFill>
                  <a:srgbClr val="00FFFF"/>
                </a:solidFill>
              </a:rPr>
              <a:t> +  BaCl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        </a:t>
            </a:r>
            <a:r>
              <a:rPr lang="en-US" smtClean="0">
                <a:solidFill>
                  <a:schemeClr val="accent1"/>
                </a:solidFill>
              </a:rPr>
              <a:t>BaSO</a:t>
            </a:r>
            <a:r>
              <a:rPr lang="en-US" baseline="-25000" smtClean="0">
                <a:solidFill>
                  <a:schemeClr val="accent1"/>
                </a:solidFill>
              </a:rPr>
              <a:t>4</a:t>
            </a:r>
            <a:r>
              <a:rPr lang="en-US" smtClean="0">
                <a:solidFill>
                  <a:schemeClr val="accent1"/>
                </a:solidFill>
              </a:rPr>
              <a:t>(s)</a:t>
            </a:r>
            <a:r>
              <a:rPr lang="en-US" smtClean="0">
                <a:solidFill>
                  <a:srgbClr val="00FFFF"/>
                </a:solidFill>
              </a:rPr>
              <a:t>  +  2 HCl</a:t>
            </a:r>
          </a:p>
          <a:p>
            <a:pPr>
              <a:buFontTx/>
              <a:buNone/>
            </a:pPr>
            <a:endParaRPr lang="en-US" smtClean="0">
              <a:solidFill>
                <a:srgbClr val="00FFFF"/>
              </a:solidFill>
            </a:endParaRPr>
          </a:p>
        </p:txBody>
      </p:sp>
      <p:sp>
        <p:nvSpPr>
          <p:cNvPr id="1774596" name="AutoShape 4"/>
          <p:cNvSpPr>
            <a:spLocks noChangeArrowheads="1"/>
          </p:cNvSpPr>
          <p:nvPr/>
        </p:nvSpPr>
        <p:spPr bwMode="auto">
          <a:xfrm>
            <a:off x="4191000" y="3276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191000" y="4114800"/>
            <a:ext cx="2590800" cy="588963"/>
          </a:xfrm>
          <a:prstGeom prst="rect">
            <a:avLst/>
          </a:prstGeom>
          <a:solidFill>
            <a:srgbClr val="6666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/>
              <a:t>Precipitation!</a:t>
            </a:r>
          </a:p>
        </p:txBody>
      </p:sp>
      <p:sp>
        <p:nvSpPr>
          <p:cNvPr id="1774598" name="Line 6"/>
          <p:cNvSpPr>
            <a:spLocks noChangeShapeType="1"/>
          </p:cNvSpPr>
          <p:nvPr/>
        </p:nvSpPr>
        <p:spPr bwMode="auto">
          <a:xfrm flipV="1">
            <a:off x="6019800" y="3657600"/>
            <a:ext cx="0" cy="4572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7772400" cy="1143000"/>
          </a:xfrm>
        </p:spPr>
        <p:txBody>
          <a:bodyPr/>
          <a:lstStyle/>
          <a:p>
            <a:r>
              <a:rPr lang="en-US" smtClean="0"/>
              <a:t>What dissociates?</a:t>
            </a:r>
          </a:p>
        </p:txBody>
      </p:sp>
      <p:sp>
        <p:nvSpPr>
          <p:cNvPr id="48131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2209800"/>
            <a:ext cx="4114800" cy="32766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/>
              <a:t>H</a:t>
            </a:r>
            <a:r>
              <a:rPr lang="en-US" baseline="-25000" smtClean="0"/>
              <a:t>2</a:t>
            </a:r>
            <a:r>
              <a:rPr lang="en-US" smtClean="0"/>
              <a:t>SO</a:t>
            </a:r>
            <a:r>
              <a:rPr lang="en-US" baseline="-25000" smtClean="0"/>
              <a:t>4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BaCl</a:t>
            </a:r>
            <a:r>
              <a:rPr lang="en-US" baseline="-25000" smtClean="0"/>
              <a:t>2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BaSO</a:t>
            </a:r>
            <a:r>
              <a:rPr lang="en-US" baseline="-25000" smtClean="0"/>
              <a:t>4</a:t>
            </a:r>
            <a:r>
              <a:rPr lang="en-US" smtClean="0"/>
              <a:t>(s)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HCl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1, 2 &amp; 4</a:t>
            </a:r>
          </a:p>
        </p:txBody>
      </p:sp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762000" y="1066800"/>
            <a:ext cx="769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00FFFF"/>
                </a:solidFill>
              </a:rPr>
              <a:t>H</a:t>
            </a:r>
            <a:r>
              <a:rPr lang="en-US" sz="3200" baseline="-25000">
                <a:solidFill>
                  <a:srgbClr val="00FFFF"/>
                </a:solidFill>
              </a:rPr>
              <a:t>2</a:t>
            </a:r>
            <a:r>
              <a:rPr lang="en-US" sz="3200">
                <a:solidFill>
                  <a:srgbClr val="00FFFF"/>
                </a:solidFill>
              </a:rPr>
              <a:t>SO</a:t>
            </a:r>
            <a:r>
              <a:rPr lang="en-US" sz="3200" baseline="-25000">
                <a:solidFill>
                  <a:srgbClr val="00FFFF"/>
                </a:solidFill>
              </a:rPr>
              <a:t>4</a:t>
            </a:r>
            <a:r>
              <a:rPr lang="en-US" sz="3200">
                <a:solidFill>
                  <a:srgbClr val="00FFFF"/>
                </a:solidFill>
              </a:rPr>
              <a:t>   +  BaCl</a:t>
            </a:r>
            <a:r>
              <a:rPr lang="en-US" sz="3200" baseline="-25000">
                <a:solidFill>
                  <a:srgbClr val="00FFFF"/>
                </a:solidFill>
              </a:rPr>
              <a:t>2</a:t>
            </a:r>
            <a:r>
              <a:rPr lang="en-US" sz="3200">
                <a:solidFill>
                  <a:srgbClr val="00FFFF"/>
                </a:solidFill>
              </a:rPr>
              <a:t>         BaSO</a:t>
            </a:r>
            <a:r>
              <a:rPr lang="en-US" sz="3200" baseline="-25000">
                <a:solidFill>
                  <a:srgbClr val="00FFFF"/>
                </a:solidFill>
              </a:rPr>
              <a:t>4</a:t>
            </a:r>
            <a:r>
              <a:rPr lang="en-US" sz="3200">
                <a:solidFill>
                  <a:srgbClr val="00FFFF"/>
                </a:solidFill>
              </a:rPr>
              <a:t>(s)  +  2 HCl</a:t>
            </a:r>
          </a:p>
        </p:txBody>
      </p:sp>
      <p:sp>
        <p:nvSpPr>
          <p:cNvPr id="1776646" name="AutoShape 6"/>
          <p:cNvSpPr>
            <a:spLocks noChangeArrowheads="1"/>
          </p:cNvSpPr>
          <p:nvPr/>
        </p:nvSpPr>
        <p:spPr bwMode="auto">
          <a:xfrm>
            <a:off x="3962400" y="12192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Dissolution of Ionic Salts</a:t>
            </a:r>
          </a:p>
        </p:txBody>
      </p:sp>
      <p:grpSp>
        <p:nvGrpSpPr>
          <p:cNvPr id="95235" name="Group 3"/>
          <p:cNvGrpSpPr>
            <a:grpSpLocks/>
          </p:cNvGrpSpPr>
          <p:nvPr/>
        </p:nvGrpSpPr>
        <p:grpSpPr bwMode="auto">
          <a:xfrm rot="-1962266">
            <a:off x="3810000" y="4724400"/>
            <a:ext cx="1828800" cy="685800"/>
            <a:chOff x="576" y="2112"/>
            <a:chExt cx="1152" cy="432"/>
          </a:xfrm>
        </p:grpSpPr>
        <p:sp>
          <p:nvSpPr>
            <p:cNvPr id="95271" name="Oval 4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5272" name="Text Box 5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5273" name="Text Box 6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5274" name="Text Box 7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5275" name="Line 8"/>
            <p:cNvSpPr>
              <a:spLocks noChangeShapeType="1"/>
            </p:cNvSpPr>
            <p:nvPr/>
          </p:nvSpPr>
          <p:spPr bwMode="auto">
            <a:xfrm flipV="1">
              <a:off x="912" y="2302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6" name="Line 9"/>
            <p:cNvSpPr>
              <a:spLocks noChangeShapeType="1"/>
            </p:cNvSpPr>
            <p:nvPr/>
          </p:nvSpPr>
          <p:spPr bwMode="auto">
            <a:xfrm flipH="1" flipV="1">
              <a:off x="1199" y="2302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236" name="Group 10"/>
          <p:cNvGrpSpPr>
            <a:grpSpLocks/>
          </p:cNvGrpSpPr>
          <p:nvPr/>
        </p:nvGrpSpPr>
        <p:grpSpPr bwMode="auto">
          <a:xfrm>
            <a:off x="1066800" y="3505200"/>
            <a:ext cx="1828800" cy="685800"/>
            <a:chOff x="576" y="2112"/>
            <a:chExt cx="1152" cy="432"/>
          </a:xfrm>
        </p:grpSpPr>
        <p:sp>
          <p:nvSpPr>
            <p:cNvPr id="95265" name="Oval 11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5266" name="Text Box 12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5267" name="Text Box 13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5268" name="Text Box 14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5269" name="Line 15"/>
            <p:cNvSpPr>
              <a:spLocks noChangeShapeType="1"/>
            </p:cNvSpPr>
            <p:nvPr/>
          </p:nvSpPr>
          <p:spPr bwMode="auto">
            <a:xfrm flipV="1">
              <a:off x="912" y="2304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0" name="Line 16"/>
            <p:cNvSpPr>
              <a:spLocks noChangeShapeType="1"/>
            </p:cNvSpPr>
            <p:nvPr/>
          </p:nvSpPr>
          <p:spPr bwMode="auto">
            <a:xfrm flipH="1" flipV="1">
              <a:off x="1200" y="2304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237" name="Group 17"/>
          <p:cNvGrpSpPr>
            <a:grpSpLocks/>
          </p:cNvGrpSpPr>
          <p:nvPr/>
        </p:nvGrpSpPr>
        <p:grpSpPr bwMode="auto">
          <a:xfrm rot="-6997711">
            <a:off x="4991100" y="2781300"/>
            <a:ext cx="1828800" cy="685800"/>
            <a:chOff x="576" y="2112"/>
            <a:chExt cx="1152" cy="432"/>
          </a:xfrm>
        </p:grpSpPr>
        <p:sp>
          <p:nvSpPr>
            <p:cNvPr id="95259" name="Oval 18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5260" name="Text Box 19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5261" name="Text Box 20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5262" name="Text Box 21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5263" name="Line 22"/>
            <p:cNvSpPr>
              <a:spLocks noChangeShapeType="1"/>
            </p:cNvSpPr>
            <p:nvPr/>
          </p:nvSpPr>
          <p:spPr bwMode="auto">
            <a:xfrm flipV="1">
              <a:off x="912" y="2304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4" name="Line 23"/>
            <p:cNvSpPr>
              <a:spLocks noChangeShapeType="1"/>
            </p:cNvSpPr>
            <p:nvPr/>
          </p:nvSpPr>
          <p:spPr bwMode="auto">
            <a:xfrm flipH="1" flipV="1">
              <a:off x="1202" y="2304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238" name="Group 24"/>
          <p:cNvGrpSpPr>
            <a:grpSpLocks/>
          </p:cNvGrpSpPr>
          <p:nvPr/>
        </p:nvGrpSpPr>
        <p:grpSpPr bwMode="auto">
          <a:xfrm rot="-1719654">
            <a:off x="6629400" y="5562600"/>
            <a:ext cx="1828800" cy="685800"/>
            <a:chOff x="576" y="2112"/>
            <a:chExt cx="1152" cy="432"/>
          </a:xfrm>
        </p:grpSpPr>
        <p:sp>
          <p:nvSpPr>
            <p:cNvPr id="95253" name="Oval 25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5254" name="Text Box 26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5255" name="Text Box 27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5256" name="Text Box 28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5257" name="Line 29"/>
            <p:cNvSpPr>
              <a:spLocks noChangeShapeType="1"/>
            </p:cNvSpPr>
            <p:nvPr/>
          </p:nvSpPr>
          <p:spPr bwMode="auto">
            <a:xfrm flipV="1">
              <a:off x="912" y="2302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8" name="Line 30"/>
            <p:cNvSpPr>
              <a:spLocks noChangeShapeType="1"/>
            </p:cNvSpPr>
            <p:nvPr/>
          </p:nvSpPr>
          <p:spPr bwMode="auto">
            <a:xfrm flipH="1" flipV="1">
              <a:off x="1200" y="2302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239" name="Group 31"/>
          <p:cNvGrpSpPr>
            <a:grpSpLocks/>
          </p:cNvGrpSpPr>
          <p:nvPr/>
        </p:nvGrpSpPr>
        <p:grpSpPr bwMode="auto">
          <a:xfrm rot="1248848">
            <a:off x="533400" y="5410200"/>
            <a:ext cx="1828800" cy="685800"/>
            <a:chOff x="576" y="2112"/>
            <a:chExt cx="1152" cy="432"/>
          </a:xfrm>
        </p:grpSpPr>
        <p:sp>
          <p:nvSpPr>
            <p:cNvPr id="95247" name="Oval 32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5248" name="Text Box 33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5249" name="Text Box 34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5250" name="Text Box 35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5251" name="Line 36"/>
            <p:cNvSpPr>
              <a:spLocks noChangeShapeType="1"/>
            </p:cNvSpPr>
            <p:nvPr/>
          </p:nvSpPr>
          <p:spPr bwMode="auto">
            <a:xfrm flipV="1">
              <a:off x="911" y="2303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2" name="Line 37"/>
            <p:cNvSpPr>
              <a:spLocks noChangeShapeType="1"/>
            </p:cNvSpPr>
            <p:nvPr/>
          </p:nvSpPr>
          <p:spPr bwMode="auto">
            <a:xfrm flipH="1" flipV="1">
              <a:off x="1199" y="2303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240" name="Text Box 38"/>
          <p:cNvSpPr txBox="1">
            <a:spLocks noChangeArrowheads="1"/>
          </p:cNvSpPr>
          <p:nvPr/>
        </p:nvSpPr>
        <p:spPr bwMode="auto">
          <a:xfrm>
            <a:off x="6019800" y="1219200"/>
            <a:ext cx="3124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chemeClr val="folHlink"/>
                </a:solidFill>
              </a:rPr>
              <a:t>Form ion - water interactions</a:t>
            </a:r>
          </a:p>
        </p:txBody>
      </p:sp>
      <p:grpSp>
        <p:nvGrpSpPr>
          <p:cNvPr id="95241" name="Group 39"/>
          <p:cNvGrpSpPr>
            <a:grpSpLocks/>
          </p:cNvGrpSpPr>
          <p:nvPr/>
        </p:nvGrpSpPr>
        <p:grpSpPr bwMode="auto">
          <a:xfrm>
            <a:off x="3124200" y="1905000"/>
            <a:ext cx="1219200" cy="1066800"/>
            <a:chOff x="960" y="2304"/>
            <a:chExt cx="768" cy="672"/>
          </a:xfrm>
        </p:grpSpPr>
        <p:sp>
          <p:nvSpPr>
            <p:cNvPr id="95245" name="Oval 40"/>
            <p:cNvSpPr>
              <a:spLocks noChangeArrowheads="1"/>
            </p:cNvSpPr>
            <p:nvPr/>
          </p:nvSpPr>
          <p:spPr bwMode="auto">
            <a:xfrm>
              <a:off x="960" y="2304"/>
              <a:ext cx="768" cy="67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5246" name="Text Box 41"/>
            <p:cNvSpPr txBox="1">
              <a:spLocks noChangeArrowheads="1"/>
            </p:cNvSpPr>
            <p:nvPr/>
          </p:nvSpPr>
          <p:spPr bwMode="auto">
            <a:xfrm>
              <a:off x="1152" y="2496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Cl</a:t>
              </a:r>
              <a:r>
                <a:rPr lang="en-US" b="1" baseline="30000">
                  <a:solidFill>
                    <a:schemeClr val="bg1"/>
                  </a:solidFill>
                </a:rPr>
                <a:t>-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95242" name="Group 42"/>
          <p:cNvGrpSpPr>
            <a:grpSpLocks/>
          </p:cNvGrpSpPr>
          <p:nvPr/>
        </p:nvGrpSpPr>
        <p:grpSpPr bwMode="auto">
          <a:xfrm>
            <a:off x="1219200" y="1219200"/>
            <a:ext cx="685800" cy="609600"/>
            <a:chOff x="1968" y="2640"/>
            <a:chExt cx="432" cy="384"/>
          </a:xfrm>
        </p:grpSpPr>
        <p:sp>
          <p:nvSpPr>
            <p:cNvPr id="95243" name="Oval 43"/>
            <p:cNvSpPr>
              <a:spLocks noChangeArrowheads="1"/>
            </p:cNvSpPr>
            <p:nvPr/>
          </p:nvSpPr>
          <p:spPr bwMode="auto">
            <a:xfrm>
              <a:off x="1968" y="2640"/>
              <a:ext cx="384" cy="3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5244" name="Text Box 44"/>
            <p:cNvSpPr txBox="1">
              <a:spLocks noChangeArrowheads="1"/>
            </p:cNvSpPr>
            <p:nvPr/>
          </p:nvSpPr>
          <p:spPr bwMode="auto">
            <a:xfrm>
              <a:off x="1968" y="2688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Na</a:t>
              </a:r>
              <a:r>
                <a:rPr lang="en-US" b="1" baseline="30000">
                  <a:solidFill>
                    <a:schemeClr val="bg1"/>
                  </a:solidFill>
                </a:rPr>
                <a:t>+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7772400" cy="1143000"/>
          </a:xfrm>
        </p:spPr>
        <p:txBody>
          <a:bodyPr/>
          <a:lstStyle/>
          <a:p>
            <a:r>
              <a:rPr lang="en-US" smtClean="0"/>
              <a:t>What dissociates?</a:t>
            </a:r>
          </a:p>
        </p:txBody>
      </p:sp>
      <p:sp>
        <p:nvSpPr>
          <p:cNvPr id="49155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2209800"/>
            <a:ext cx="7162800" cy="32766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>
                <a:solidFill>
                  <a:srgbClr val="66FF33"/>
                </a:solidFill>
              </a:rPr>
              <a:t>H</a:t>
            </a:r>
            <a:r>
              <a:rPr lang="en-US" baseline="-25000" smtClean="0">
                <a:solidFill>
                  <a:srgbClr val="66FF33"/>
                </a:solidFill>
              </a:rPr>
              <a:t>2</a:t>
            </a:r>
            <a:r>
              <a:rPr lang="en-US" smtClean="0">
                <a:solidFill>
                  <a:srgbClr val="66FF33"/>
                </a:solidFill>
              </a:rPr>
              <a:t>SO</a:t>
            </a:r>
            <a:r>
              <a:rPr lang="en-US" baseline="-25000" smtClean="0">
                <a:solidFill>
                  <a:srgbClr val="66FF33"/>
                </a:solidFill>
              </a:rPr>
              <a:t>4</a:t>
            </a:r>
            <a:r>
              <a:rPr lang="en-US" smtClean="0">
                <a:solidFill>
                  <a:srgbClr val="66FF33"/>
                </a:solidFill>
              </a:rPr>
              <a:t>      covalent – a strong acid</a:t>
            </a:r>
          </a:p>
          <a:p>
            <a:pPr marL="609600" indent="-609600">
              <a:buFontTx/>
              <a:buAutoNum type="arabicPeriod"/>
            </a:pPr>
            <a:r>
              <a:rPr lang="en-US" smtClean="0">
                <a:solidFill>
                  <a:srgbClr val="66FF33"/>
                </a:solidFill>
              </a:rPr>
              <a:t>BaCl</a:t>
            </a:r>
            <a:r>
              <a:rPr lang="en-US" baseline="-25000" smtClean="0">
                <a:solidFill>
                  <a:srgbClr val="66FF33"/>
                </a:solidFill>
              </a:rPr>
              <a:t>2</a:t>
            </a:r>
            <a:r>
              <a:rPr lang="en-US" smtClean="0">
                <a:solidFill>
                  <a:srgbClr val="66FF33"/>
                </a:solidFill>
              </a:rPr>
              <a:t>       ionic – starts with a metal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BaSO</a:t>
            </a:r>
            <a:r>
              <a:rPr lang="en-US" baseline="-25000" smtClean="0"/>
              <a:t>4</a:t>
            </a:r>
            <a:r>
              <a:rPr lang="en-US" smtClean="0"/>
              <a:t>(s)</a:t>
            </a:r>
          </a:p>
          <a:p>
            <a:pPr marL="609600" indent="-609600">
              <a:buFontTx/>
              <a:buAutoNum type="arabicPeriod"/>
            </a:pPr>
            <a:r>
              <a:rPr lang="en-US" smtClean="0">
                <a:solidFill>
                  <a:srgbClr val="66FF33"/>
                </a:solidFill>
              </a:rPr>
              <a:t>HCl          covalent – strong acid  </a:t>
            </a:r>
          </a:p>
          <a:p>
            <a:pPr marL="609600" indent="-609600">
              <a:buFontTx/>
              <a:buAutoNum type="arabicPeriod"/>
            </a:pPr>
            <a:r>
              <a:rPr lang="en-US" smtClean="0">
                <a:solidFill>
                  <a:srgbClr val="66FF33"/>
                </a:solidFill>
              </a:rPr>
              <a:t>1, 2 &amp; 4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0" y="1066800"/>
            <a:ext cx="769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00FFFF"/>
                </a:solidFill>
              </a:rPr>
              <a:t>H</a:t>
            </a:r>
            <a:r>
              <a:rPr lang="en-US" sz="3200" baseline="-25000">
                <a:solidFill>
                  <a:srgbClr val="00FFFF"/>
                </a:solidFill>
              </a:rPr>
              <a:t>2</a:t>
            </a:r>
            <a:r>
              <a:rPr lang="en-US" sz="3200">
                <a:solidFill>
                  <a:srgbClr val="00FFFF"/>
                </a:solidFill>
              </a:rPr>
              <a:t>SO</a:t>
            </a:r>
            <a:r>
              <a:rPr lang="en-US" sz="3200" baseline="-25000">
                <a:solidFill>
                  <a:srgbClr val="00FFFF"/>
                </a:solidFill>
              </a:rPr>
              <a:t>4</a:t>
            </a:r>
            <a:r>
              <a:rPr lang="en-US" sz="3200">
                <a:solidFill>
                  <a:srgbClr val="00FFFF"/>
                </a:solidFill>
              </a:rPr>
              <a:t>   +  BaCl</a:t>
            </a:r>
            <a:r>
              <a:rPr lang="en-US" sz="3200" baseline="-25000">
                <a:solidFill>
                  <a:srgbClr val="00FFFF"/>
                </a:solidFill>
              </a:rPr>
              <a:t>2</a:t>
            </a:r>
            <a:r>
              <a:rPr lang="en-US" sz="3200">
                <a:solidFill>
                  <a:srgbClr val="00FFFF"/>
                </a:solidFill>
              </a:rPr>
              <a:t>         BaSO</a:t>
            </a:r>
            <a:r>
              <a:rPr lang="en-US" sz="3200" baseline="-25000">
                <a:solidFill>
                  <a:srgbClr val="00FFFF"/>
                </a:solidFill>
              </a:rPr>
              <a:t>4</a:t>
            </a:r>
            <a:r>
              <a:rPr lang="en-US" sz="3200">
                <a:solidFill>
                  <a:srgbClr val="00FFFF"/>
                </a:solidFill>
              </a:rPr>
              <a:t>(s)  +  2 HCl</a:t>
            </a:r>
          </a:p>
        </p:txBody>
      </p:sp>
      <p:sp>
        <p:nvSpPr>
          <p:cNvPr id="1813509" name="AutoShape 5"/>
          <p:cNvSpPr>
            <a:spLocks noChangeArrowheads="1"/>
          </p:cNvSpPr>
          <p:nvPr/>
        </p:nvSpPr>
        <p:spPr bwMode="auto">
          <a:xfrm>
            <a:off x="3962400" y="12192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3510" name="Rectangle 6"/>
          <p:cNvSpPr>
            <a:spLocks noChangeArrowheads="1"/>
          </p:cNvSpPr>
          <p:nvPr/>
        </p:nvSpPr>
        <p:spPr bwMode="auto">
          <a:xfrm>
            <a:off x="304800" y="2209800"/>
            <a:ext cx="2286000" cy="609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3511" name="Rectangle 7"/>
          <p:cNvSpPr>
            <a:spLocks noChangeArrowheads="1"/>
          </p:cNvSpPr>
          <p:nvPr/>
        </p:nvSpPr>
        <p:spPr bwMode="auto">
          <a:xfrm>
            <a:off x="304800" y="2819400"/>
            <a:ext cx="2286000" cy="609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3512" name="Rectangle 8"/>
          <p:cNvSpPr>
            <a:spLocks noChangeArrowheads="1"/>
          </p:cNvSpPr>
          <p:nvPr/>
        </p:nvSpPr>
        <p:spPr bwMode="auto">
          <a:xfrm>
            <a:off x="304800" y="3962400"/>
            <a:ext cx="2286000" cy="609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3513" name="Rectangle 9"/>
          <p:cNvSpPr>
            <a:spLocks noChangeArrowheads="1"/>
          </p:cNvSpPr>
          <p:nvPr/>
        </p:nvSpPr>
        <p:spPr bwMode="auto">
          <a:xfrm>
            <a:off x="304800" y="4572000"/>
            <a:ext cx="2286000" cy="609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7772400" cy="1143000"/>
          </a:xfrm>
        </p:spPr>
        <p:txBody>
          <a:bodyPr/>
          <a:lstStyle/>
          <a:p>
            <a:r>
              <a:rPr lang="en-US" smtClean="0"/>
              <a:t>What dissociates?</a:t>
            </a:r>
          </a:p>
        </p:txBody>
      </p:sp>
      <p:sp>
        <p:nvSpPr>
          <p:cNvPr id="50179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2209800"/>
            <a:ext cx="7162800" cy="32766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>
                <a:solidFill>
                  <a:srgbClr val="66FF33"/>
                </a:solidFill>
              </a:rPr>
              <a:t>H</a:t>
            </a:r>
            <a:r>
              <a:rPr lang="en-US" baseline="-25000" smtClean="0">
                <a:solidFill>
                  <a:srgbClr val="66FF33"/>
                </a:solidFill>
              </a:rPr>
              <a:t>2</a:t>
            </a:r>
            <a:r>
              <a:rPr lang="en-US" smtClean="0">
                <a:solidFill>
                  <a:srgbClr val="66FF33"/>
                </a:solidFill>
              </a:rPr>
              <a:t>SO</a:t>
            </a:r>
            <a:r>
              <a:rPr lang="en-US" baseline="-25000" smtClean="0">
                <a:solidFill>
                  <a:srgbClr val="66FF33"/>
                </a:solidFill>
              </a:rPr>
              <a:t>4</a:t>
            </a:r>
            <a:r>
              <a:rPr lang="en-US" smtClean="0">
                <a:solidFill>
                  <a:srgbClr val="66FF33"/>
                </a:solidFill>
              </a:rPr>
              <a:t>      covalent – a strong acid</a:t>
            </a:r>
          </a:p>
          <a:p>
            <a:pPr marL="609600" indent="-609600">
              <a:buFontTx/>
              <a:buAutoNum type="arabicPeriod"/>
            </a:pPr>
            <a:r>
              <a:rPr lang="en-US" smtClean="0">
                <a:solidFill>
                  <a:srgbClr val="66FF33"/>
                </a:solidFill>
              </a:rPr>
              <a:t>BaCl</a:t>
            </a:r>
            <a:r>
              <a:rPr lang="en-US" baseline="-25000" smtClean="0">
                <a:solidFill>
                  <a:srgbClr val="66FF33"/>
                </a:solidFill>
              </a:rPr>
              <a:t>2</a:t>
            </a:r>
            <a:r>
              <a:rPr lang="en-US" smtClean="0">
                <a:solidFill>
                  <a:srgbClr val="66FF33"/>
                </a:solidFill>
              </a:rPr>
              <a:t>       ionic – starts with a metal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BaSO</a:t>
            </a:r>
            <a:r>
              <a:rPr lang="en-US" baseline="-25000" smtClean="0"/>
              <a:t>4</a:t>
            </a:r>
            <a:r>
              <a:rPr lang="en-US" smtClean="0"/>
              <a:t>(s)</a:t>
            </a:r>
          </a:p>
          <a:p>
            <a:pPr marL="609600" indent="-609600">
              <a:buFontTx/>
              <a:buAutoNum type="arabicPeriod"/>
            </a:pPr>
            <a:r>
              <a:rPr lang="en-US" smtClean="0">
                <a:solidFill>
                  <a:srgbClr val="66FF33"/>
                </a:solidFill>
              </a:rPr>
              <a:t>HCl          covalent – strong acid  </a:t>
            </a:r>
          </a:p>
          <a:p>
            <a:pPr marL="609600" indent="-609600">
              <a:buFontTx/>
              <a:buAutoNum type="arabicPeriod"/>
            </a:pPr>
            <a:r>
              <a:rPr lang="en-US" smtClean="0">
                <a:solidFill>
                  <a:srgbClr val="66FF33"/>
                </a:solidFill>
              </a:rPr>
              <a:t>1, 2 &amp; 4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762000" y="1066800"/>
            <a:ext cx="7696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00FFFF"/>
                </a:solidFill>
              </a:rPr>
              <a:t>H</a:t>
            </a:r>
            <a:r>
              <a:rPr lang="en-US" sz="3200" baseline="-25000">
                <a:solidFill>
                  <a:srgbClr val="00FFFF"/>
                </a:solidFill>
              </a:rPr>
              <a:t>2</a:t>
            </a:r>
            <a:r>
              <a:rPr lang="en-US" sz="3200">
                <a:solidFill>
                  <a:srgbClr val="00FFFF"/>
                </a:solidFill>
              </a:rPr>
              <a:t>SO</a:t>
            </a:r>
            <a:r>
              <a:rPr lang="en-US" sz="3200" baseline="-25000">
                <a:solidFill>
                  <a:srgbClr val="00FFFF"/>
                </a:solidFill>
              </a:rPr>
              <a:t>4</a:t>
            </a:r>
            <a:r>
              <a:rPr lang="en-US" sz="3200">
                <a:solidFill>
                  <a:srgbClr val="00FFFF"/>
                </a:solidFill>
              </a:rPr>
              <a:t>   +  BaCl</a:t>
            </a:r>
            <a:r>
              <a:rPr lang="en-US" sz="3200" baseline="-25000">
                <a:solidFill>
                  <a:srgbClr val="00FFFF"/>
                </a:solidFill>
              </a:rPr>
              <a:t>2</a:t>
            </a:r>
            <a:r>
              <a:rPr lang="en-US" sz="3200">
                <a:solidFill>
                  <a:srgbClr val="00FFFF"/>
                </a:solidFill>
              </a:rPr>
              <a:t>         BaSO</a:t>
            </a:r>
            <a:r>
              <a:rPr lang="en-US" sz="3200" baseline="-25000">
                <a:solidFill>
                  <a:srgbClr val="00FFFF"/>
                </a:solidFill>
              </a:rPr>
              <a:t>4</a:t>
            </a:r>
            <a:r>
              <a:rPr lang="en-US" sz="3200">
                <a:solidFill>
                  <a:srgbClr val="00FFFF"/>
                </a:solidFill>
              </a:rPr>
              <a:t>(s)  +  2 HCl</a:t>
            </a:r>
          </a:p>
        </p:txBody>
      </p:sp>
      <p:sp>
        <p:nvSpPr>
          <p:cNvPr id="1813509" name="AutoShape 5"/>
          <p:cNvSpPr>
            <a:spLocks noChangeArrowheads="1"/>
          </p:cNvSpPr>
          <p:nvPr/>
        </p:nvSpPr>
        <p:spPr bwMode="auto">
          <a:xfrm>
            <a:off x="3962400" y="12192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3510" name="Rectangle 6"/>
          <p:cNvSpPr>
            <a:spLocks noChangeArrowheads="1"/>
          </p:cNvSpPr>
          <p:nvPr/>
        </p:nvSpPr>
        <p:spPr bwMode="auto">
          <a:xfrm>
            <a:off x="304800" y="2209800"/>
            <a:ext cx="2286000" cy="609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3511" name="Rectangle 7"/>
          <p:cNvSpPr>
            <a:spLocks noChangeArrowheads="1"/>
          </p:cNvSpPr>
          <p:nvPr/>
        </p:nvSpPr>
        <p:spPr bwMode="auto">
          <a:xfrm>
            <a:off x="304800" y="2819400"/>
            <a:ext cx="2286000" cy="609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3512" name="Rectangle 8"/>
          <p:cNvSpPr>
            <a:spLocks noChangeArrowheads="1"/>
          </p:cNvSpPr>
          <p:nvPr/>
        </p:nvSpPr>
        <p:spPr bwMode="auto">
          <a:xfrm>
            <a:off x="304800" y="3962400"/>
            <a:ext cx="2286000" cy="609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3513" name="Rectangle 9"/>
          <p:cNvSpPr>
            <a:spLocks noChangeArrowheads="1"/>
          </p:cNvSpPr>
          <p:nvPr/>
        </p:nvSpPr>
        <p:spPr bwMode="auto">
          <a:xfrm>
            <a:off x="304800" y="4572000"/>
            <a:ext cx="2286000" cy="609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743200" y="3284538"/>
            <a:ext cx="3810000" cy="850900"/>
            <a:chOff x="3048000" y="3283803"/>
            <a:chExt cx="3810000" cy="851653"/>
          </a:xfrm>
        </p:grpSpPr>
        <p:sp>
          <p:nvSpPr>
            <p:cNvPr id="50187" name="Left Arrow 10"/>
            <p:cNvSpPr>
              <a:spLocks noChangeArrowheads="1"/>
            </p:cNvSpPr>
            <p:nvPr/>
          </p:nvSpPr>
          <p:spPr bwMode="auto">
            <a:xfrm>
              <a:off x="3048000" y="3581400"/>
              <a:ext cx="533400" cy="304800"/>
            </a:xfrm>
            <a:prstGeom prst="leftArrow">
              <a:avLst>
                <a:gd name="adj1" fmla="val 50000"/>
                <a:gd name="adj2" fmla="val 49997"/>
              </a:avLst>
            </a:prstGeom>
            <a:solidFill>
              <a:srgbClr val="FFFF00"/>
            </a:solidFill>
            <a:ln w="9525" algn="ctr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81400" y="3283803"/>
              <a:ext cx="3276600" cy="851653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28575">
              <a:solidFill>
                <a:srgbClr val="FFFF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FF00"/>
                  </a:solidFill>
                </a:rPr>
                <a:t>Don’t dissociate an ionic compound with an (s)!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Precipitation reaction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smtClean="0"/>
              <a:t>To get the net ionic equation from the total ionic equation, discard any spectator ions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H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SO</a:t>
            </a:r>
            <a:r>
              <a:rPr lang="en-US" baseline="-25000" smtClean="0">
                <a:solidFill>
                  <a:srgbClr val="00FFFF"/>
                </a:solidFill>
              </a:rPr>
              <a:t>4  </a:t>
            </a:r>
            <a:r>
              <a:rPr lang="en-US" smtClean="0">
                <a:solidFill>
                  <a:srgbClr val="00FFFF"/>
                </a:solidFill>
              </a:rPr>
              <a:t> +  BaCl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        </a:t>
            </a:r>
            <a:r>
              <a:rPr lang="en-US" smtClean="0">
                <a:solidFill>
                  <a:schemeClr val="accent1"/>
                </a:solidFill>
              </a:rPr>
              <a:t>BaSO</a:t>
            </a:r>
            <a:r>
              <a:rPr lang="en-US" baseline="-25000" smtClean="0">
                <a:solidFill>
                  <a:schemeClr val="accent1"/>
                </a:solidFill>
              </a:rPr>
              <a:t>4</a:t>
            </a:r>
            <a:r>
              <a:rPr lang="en-US" smtClean="0">
                <a:solidFill>
                  <a:schemeClr val="accent1"/>
                </a:solidFill>
              </a:rPr>
              <a:t>(s)</a:t>
            </a:r>
            <a:r>
              <a:rPr lang="en-US" smtClean="0">
                <a:solidFill>
                  <a:srgbClr val="00FFFF"/>
                </a:solidFill>
              </a:rPr>
              <a:t>  +  2 HCl</a:t>
            </a:r>
          </a:p>
          <a:p>
            <a:pPr>
              <a:buFontTx/>
              <a:buNone/>
            </a:pPr>
            <a:endParaRPr lang="en-US" smtClean="0">
              <a:solidFill>
                <a:srgbClr val="00FFFF"/>
              </a:solidFill>
            </a:endParaRPr>
          </a:p>
        </p:txBody>
      </p:sp>
      <p:sp>
        <p:nvSpPr>
          <p:cNvPr id="1778692" name="AutoShape 4"/>
          <p:cNvSpPr>
            <a:spLocks noChangeArrowheads="1"/>
          </p:cNvSpPr>
          <p:nvPr/>
        </p:nvSpPr>
        <p:spPr bwMode="auto">
          <a:xfrm>
            <a:off x="4191000" y="3276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828800" y="4135438"/>
            <a:ext cx="2895600" cy="588962"/>
          </a:xfrm>
          <a:prstGeom prst="rect">
            <a:avLst/>
          </a:prstGeom>
          <a:solidFill>
            <a:srgbClr val="6666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/>
              <a:t>Ionic salt</a:t>
            </a:r>
          </a:p>
        </p:txBody>
      </p:sp>
      <p:sp>
        <p:nvSpPr>
          <p:cNvPr id="1778694" name="Line 6"/>
          <p:cNvSpPr>
            <a:spLocks noChangeShapeType="1"/>
          </p:cNvSpPr>
          <p:nvPr/>
        </p:nvSpPr>
        <p:spPr bwMode="auto">
          <a:xfrm flipH="1" flipV="1">
            <a:off x="3276600" y="3581400"/>
            <a:ext cx="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Precipitation reaction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smtClean="0"/>
              <a:t>To get the net ionic equation from the total ionic equation, discard any spectator ions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H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SO</a:t>
            </a:r>
            <a:r>
              <a:rPr lang="en-US" baseline="-25000" smtClean="0">
                <a:solidFill>
                  <a:srgbClr val="00FFFF"/>
                </a:solidFill>
              </a:rPr>
              <a:t>4  </a:t>
            </a:r>
            <a:r>
              <a:rPr lang="en-US" smtClean="0">
                <a:solidFill>
                  <a:srgbClr val="00FFFF"/>
                </a:solidFill>
              </a:rPr>
              <a:t> +  BaCl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        </a:t>
            </a:r>
            <a:r>
              <a:rPr lang="en-US" smtClean="0">
                <a:solidFill>
                  <a:schemeClr val="accent1"/>
                </a:solidFill>
              </a:rPr>
              <a:t>BaSO</a:t>
            </a:r>
            <a:r>
              <a:rPr lang="en-US" baseline="-25000" smtClean="0">
                <a:solidFill>
                  <a:schemeClr val="accent1"/>
                </a:solidFill>
              </a:rPr>
              <a:t>4</a:t>
            </a:r>
            <a:r>
              <a:rPr lang="en-US" smtClean="0">
                <a:solidFill>
                  <a:schemeClr val="accent1"/>
                </a:solidFill>
              </a:rPr>
              <a:t>(s)</a:t>
            </a:r>
            <a:r>
              <a:rPr lang="en-US" smtClean="0">
                <a:solidFill>
                  <a:srgbClr val="00FFFF"/>
                </a:solidFill>
              </a:rPr>
              <a:t>  +  2 HCl</a:t>
            </a:r>
          </a:p>
          <a:p>
            <a:pPr>
              <a:buFontTx/>
              <a:buNone/>
            </a:pPr>
            <a:endParaRPr lang="en-US" smtClean="0">
              <a:solidFill>
                <a:srgbClr val="00FFFF"/>
              </a:solidFill>
            </a:endParaRPr>
          </a:p>
        </p:txBody>
      </p:sp>
      <p:sp>
        <p:nvSpPr>
          <p:cNvPr id="1780740" name="AutoShape 4"/>
          <p:cNvSpPr>
            <a:spLocks noChangeArrowheads="1"/>
          </p:cNvSpPr>
          <p:nvPr/>
        </p:nvSpPr>
        <p:spPr bwMode="auto">
          <a:xfrm>
            <a:off x="4191000" y="3276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990600" y="5735638"/>
            <a:ext cx="2895600" cy="588962"/>
          </a:xfrm>
          <a:prstGeom prst="rect">
            <a:avLst/>
          </a:prstGeom>
          <a:solidFill>
            <a:srgbClr val="6666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/>
              <a:t>Strong acids</a:t>
            </a:r>
          </a:p>
        </p:txBody>
      </p:sp>
      <p:sp>
        <p:nvSpPr>
          <p:cNvPr id="1780742" name="Line 6"/>
          <p:cNvSpPr>
            <a:spLocks noChangeShapeType="1"/>
          </p:cNvSpPr>
          <p:nvPr/>
        </p:nvSpPr>
        <p:spPr bwMode="auto">
          <a:xfrm flipH="1" flipV="1">
            <a:off x="1828800" y="3733800"/>
            <a:ext cx="0" cy="1981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0743" name="Line 7"/>
          <p:cNvSpPr>
            <a:spLocks noChangeShapeType="1"/>
          </p:cNvSpPr>
          <p:nvPr/>
        </p:nvSpPr>
        <p:spPr bwMode="auto">
          <a:xfrm flipV="1">
            <a:off x="3429000" y="3657600"/>
            <a:ext cx="3733800" cy="2057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smtClean="0"/>
              <a:t>What does H</a:t>
            </a:r>
            <a:r>
              <a:rPr lang="en-US" baseline="-25000" smtClean="0"/>
              <a:t>2</a:t>
            </a:r>
            <a:r>
              <a:rPr lang="en-US" smtClean="0"/>
              <a:t>SO</a:t>
            </a:r>
            <a:r>
              <a:rPr lang="en-US" baseline="-25000" smtClean="0"/>
              <a:t>4</a:t>
            </a:r>
            <a:r>
              <a:rPr lang="en-US" smtClean="0"/>
              <a:t> dissociate to?</a:t>
            </a:r>
          </a:p>
        </p:txBody>
      </p:sp>
      <p:sp>
        <p:nvSpPr>
          <p:cNvPr id="53251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/>
              <a:t>2 H</a:t>
            </a:r>
            <a:r>
              <a:rPr lang="en-US" baseline="30000" smtClean="0"/>
              <a:t>+</a:t>
            </a:r>
            <a:r>
              <a:rPr lang="en-US" smtClean="0"/>
              <a:t> + SO</a:t>
            </a:r>
            <a:r>
              <a:rPr lang="en-US" baseline="-25000" smtClean="0"/>
              <a:t>4</a:t>
            </a:r>
            <a:r>
              <a:rPr lang="en-US" baseline="30000" smtClean="0"/>
              <a:t>2-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2 H</a:t>
            </a:r>
            <a:r>
              <a:rPr lang="en-US" baseline="30000" smtClean="0"/>
              <a:t>+</a:t>
            </a:r>
            <a:r>
              <a:rPr lang="en-US" smtClean="0"/>
              <a:t> + S</a:t>
            </a:r>
            <a:r>
              <a:rPr lang="en-US" baseline="30000" smtClean="0"/>
              <a:t>2-</a:t>
            </a:r>
            <a:r>
              <a:rPr lang="en-US" smtClean="0"/>
              <a:t> + 4 O</a:t>
            </a:r>
            <a:r>
              <a:rPr lang="en-US" baseline="30000" smtClean="0"/>
              <a:t>2-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H</a:t>
            </a:r>
            <a:r>
              <a:rPr lang="en-US" baseline="-25000" smtClean="0"/>
              <a:t>2</a:t>
            </a:r>
            <a:r>
              <a:rPr lang="en-US" baseline="30000" smtClean="0"/>
              <a:t>2+</a:t>
            </a:r>
            <a:r>
              <a:rPr lang="en-US" smtClean="0"/>
              <a:t> + S</a:t>
            </a:r>
            <a:r>
              <a:rPr lang="en-US" baseline="30000" smtClean="0"/>
              <a:t>2-</a:t>
            </a:r>
            <a:r>
              <a:rPr lang="en-US" smtClean="0"/>
              <a:t> + 4 O</a:t>
            </a:r>
            <a:r>
              <a:rPr lang="en-US" baseline="30000" smtClean="0"/>
              <a:t>2-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H</a:t>
            </a:r>
            <a:r>
              <a:rPr lang="en-US" baseline="-25000" smtClean="0"/>
              <a:t>2</a:t>
            </a:r>
            <a:r>
              <a:rPr lang="en-US" baseline="30000" smtClean="0"/>
              <a:t>2+</a:t>
            </a:r>
            <a:r>
              <a:rPr lang="en-US" smtClean="0"/>
              <a:t> + SO</a:t>
            </a:r>
            <a:r>
              <a:rPr lang="en-US" baseline="-25000" smtClean="0"/>
              <a:t>4</a:t>
            </a:r>
            <a:r>
              <a:rPr lang="en-US" baseline="30000" smtClean="0"/>
              <a:t>2-</a:t>
            </a:r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smtClean="0"/>
              <a:t>What does H</a:t>
            </a:r>
            <a:r>
              <a:rPr lang="en-US" baseline="-25000" smtClean="0"/>
              <a:t>2</a:t>
            </a:r>
            <a:r>
              <a:rPr lang="en-US" smtClean="0"/>
              <a:t>SO</a:t>
            </a:r>
            <a:r>
              <a:rPr lang="en-US" baseline="-25000" smtClean="0"/>
              <a:t>4</a:t>
            </a:r>
            <a:r>
              <a:rPr lang="en-US" smtClean="0"/>
              <a:t> dissociate to?</a:t>
            </a:r>
          </a:p>
        </p:txBody>
      </p:sp>
      <p:sp>
        <p:nvSpPr>
          <p:cNvPr id="54275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>
                <a:solidFill>
                  <a:srgbClr val="66FF33"/>
                </a:solidFill>
              </a:rPr>
              <a:t>2 H</a:t>
            </a:r>
            <a:r>
              <a:rPr lang="en-US" baseline="30000" smtClean="0">
                <a:solidFill>
                  <a:srgbClr val="66FF33"/>
                </a:solidFill>
              </a:rPr>
              <a:t>+</a:t>
            </a:r>
            <a:r>
              <a:rPr lang="en-US" smtClean="0">
                <a:solidFill>
                  <a:srgbClr val="66FF33"/>
                </a:solidFill>
              </a:rPr>
              <a:t> + SO</a:t>
            </a:r>
            <a:r>
              <a:rPr lang="en-US" baseline="-25000" smtClean="0">
                <a:solidFill>
                  <a:srgbClr val="66FF33"/>
                </a:solidFill>
              </a:rPr>
              <a:t>4</a:t>
            </a:r>
            <a:r>
              <a:rPr lang="en-US" baseline="30000" smtClean="0">
                <a:solidFill>
                  <a:srgbClr val="66FF33"/>
                </a:solidFill>
              </a:rPr>
              <a:t>2-</a:t>
            </a:r>
            <a:endParaRPr lang="en-US" smtClean="0">
              <a:solidFill>
                <a:srgbClr val="66FF33"/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en-US" smtClean="0"/>
              <a:t>2 H</a:t>
            </a:r>
            <a:r>
              <a:rPr lang="en-US" baseline="30000" smtClean="0"/>
              <a:t>+</a:t>
            </a:r>
            <a:r>
              <a:rPr lang="en-US" smtClean="0"/>
              <a:t> + S</a:t>
            </a:r>
            <a:r>
              <a:rPr lang="en-US" baseline="30000" smtClean="0"/>
              <a:t>2-</a:t>
            </a:r>
            <a:r>
              <a:rPr lang="en-US" smtClean="0"/>
              <a:t> + 4 O</a:t>
            </a:r>
            <a:r>
              <a:rPr lang="en-US" baseline="30000" smtClean="0"/>
              <a:t>2-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H</a:t>
            </a:r>
            <a:r>
              <a:rPr lang="en-US" baseline="-25000" smtClean="0"/>
              <a:t>2</a:t>
            </a:r>
            <a:r>
              <a:rPr lang="en-US" baseline="30000" smtClean="0"/>
              <a:t>2+</a:t>
            </a:r>
            <a:r>
              <a:rPr lang="en-US" smtClean="0"/>
              <a:t> + S</a:t>
            </a:r>
            <a:r>
              <a:rPr lang="en-US" baseline="30000" smtClean="0"/>
              <a:t>2-</a:t>
            </a:r>
            <a:r>
              <a:rPr lang="en-US" smtClean="0"/>
              <a:t> + 4 O</a:t>
            </a:r>
            <a:r>
              <a:rPr lang="en-US" baseline="30000" smtClean="0"/>
              <a:t>2-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H</a:t>
            </a:r>
            <a:r>
              <a:rPr lang="en-US" baseline="-25000" smtClean="0"/>
              <a:t>2</a:t>
            </a:r>
            <a:r>
              <a:rPr lang="en-US" baseline="30000" smtClean="0"/>
              <a:t>2+</a:t>
            </a:r>
            <a:r>
              <a:rPr lang="en-US" smtClean="0"/>
              <a:t> + SO</a:t>
            </a:r>
            <a:r>
              <a:rPr lang="en-US" baseline="-25000" smtClean="0"/>
              <a:t>4</a:t>
            </a:r>
            <a:r>
              <a:rPr lang="en-US" baseline="30000" smtClean="0"/>
              <a:t>2-</a:t>
            </a:r>
            <a:endParaRPr lang="en-US" smtClean="0"/>
          </a:p>
        </p:txBody>
      </p:sp>
      <p:sp>
        <p:nvSpPr>
          <p:cNvPr id="1815556" name="Rectangle 4"/>
          <p:cNvSpPr>
            <a:spLocks noChangeArrowheads="1"/>
          </p:cNvSpPr>
          <p:nvPr/>
        </p:nvSpPr>
        <p:spPr bwMode="auto">
          <a:xfrm>
            <a:off x="304800" y="1600200"/>
            <a:ext cx="3200400" cy="609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smtClean="0"/>
              <a:t>What does BaCl</a:t>
            </a:r>
            <a:r>
              <a:rPr lang="en-US" baseline="-25000" smtClean="0"/>
              <a:t>2</a:t>
            </a:r>
            <a:r>
              <a:rPr lang="en-US" smtClean="0"/>
              <a:t> dissociate to?</a:t>
            </a:r>
          </a:p>
        </p:txBody>
      </p:sp>
      <p:sp>
        <p:nvSpPr>
          <p:cNvPr id="55299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/>
              <a:t>Ba</a:t>
            </a:r>
            <a:r>
              <a:rPr lang="en-US" baseline="30000" smtClean="0"/>
              <a:t>2+</a:t>
            </a:r>
            <a:r>
              <a:rPr lang="en-US" smtClean="0"/>
              <a:t> + Cl</a:t>
            </a:r>
            <a:r>
              <a:rPr lang="en-US" baseline="-25000" smtClean="0"/>
              <a:t>2</a:t>
            </a:r>
            <a:r>
              <a:rPr lang="en-US" baseline="30000" smtClean="0"/>
              <a:t>2-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Ba</a:t>
            </a:r>
            <a:r>
              <a:rPr lang="en-US" baseline="-25000" smtClean="0"/>
              <a:t>2</a:t>
            </a:r>
            <a:r>
              <a:rPr lang="en-US" baseline="30000" smtClean="0"/>
              <a:t>+</a:t>
            </a:r>
            <a:r>
              <a:rPr lang="en-US" smtClean="0"/>
              <a:t> + Cl</a:t>
            </a:r>
            <a:r>
              <a:rPr lang="en-US" baseline="30000" smtClean="0"/>
              <a:t>-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Ba</a:t>
            </a:r>
            <a:r>
              <a:rPr lang="en-US" baseline="30000" smtClean="0"/>
              <a:t>+</a:t>
            </a:r>
            <a:r>
              <a:rPr lang="en-US" smtClean="0"/>
              <a:t> + 2 Cl</a:t>
            </a:r>
            <a:r>
              <a:rPr lang="en-US" baseline="30000" smtClean="0"/>
              <a:t>-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Ba</a:t>
            </a:r>
            <a:r>
              <a:rPr lang="en-US" baseline="30000" smtClean="0"/>
              <a:t>2+</a:t>
            </a:r>
            <a:r>
              <a:rPr lang="en-US" smtClean="0"/>
              <a:t> + 2 Cl</a:t>
            </a:r>
            <a:r>
              <a:rPr lang="en-US" baseline="30000" smtClean="0"/>
              <a:t>-</a:t>
            </a:r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smtClean="0"/>
              <a:t>What does BaCl</a:t>
            </a:r>
            <a:r>
              <a:rPr lang="en-US" baseline="-25000" smtClean="0"/>
              <a:t>2</a:t>
            </a:r>
            <a:r>
              <a:rPr lang="en-US" smtClean="0"/>
              <a:t> dissociate to?</a:t>
            </a:r>
          </a:p>
        </p:txBody>
      </p:sp>
      <p:sp>
        <p:nvSpPr>
          <p:cNvPr id="56323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/>
              <a:t>Ba</a:t>
            </a:r>
            <a:r>
              <a:rPr lang="en-US" baseline="30000" smtClean="0"/>
              <a:t>2+</a:t>
            </a:r>
            <a:r>
              <a:rPr lang="en-US" smtClean="0"/>
              <a:t> + Cl</a:t>
            </a:r>
            <a:r>
              <a:rPr lang="en-US" baseline="-25000" smtClean="0"/>
              <a:t>2</a:t>
            </a:r>
            <a:r>
              <a:rPr lang="en-US" baseline="30000" smtClean="0"/>
              <a:t>2-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Ba</a:t>
            </a:r>
            <a:r>
              <a:rPr lang="en-US" baseline="-25000" smtClean="0"/>
              <a:t>2</a:t>
            </a:r>
            <a:r>
              <a:rPr lang="en-US" baseline="30000" smtClean="0"/>
              <a:t>+</a:t>
            </a:r>
            <a:r>
              <a:rPr lang="en-US" smtClean="0"/>
              <a:t> + Cl</a:t>
            </a:r>
            <a:r>
              <a:rPr lang="en-US" baseline="30000" smtClean="0"/>
              <a:t>-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Ba</a:t>
            </a:r>
            <a:r>
              <a:rPr lang="en-US" baseline="30000" smtClean="0"/>
              <a:t>+</a:t>
            </a:r>
            <a:r>
              <a:rPr lang="en-US" smtClean="0"/>
              <a:t> + 2 Cl</a:t>
            </a:r>
            <a:r>
              <a:rPr lang="en-US" baseline="30000" smtClean="0"/>
              <a:t>-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Ba</a:t>
            </a:r>
            <a:r>
              <a:rPr lang="en-US" baseline="30000" smtClean="0"/>
              <a:t>2+</a:t>
            </a:r>
            <a:r>
              <a:rPr lang="en-US" smtClean="0"/>
              <a:t> + 2 Cl</a:t>
            </a:r>
            <a:r>
              <a:rPr lang="en-US" baseline="30000" smtClean="0"/>
              <a:t>-</a:t>
            </a:r>
            <a:endParaRPr lang="en-US" smtClean="0"/>
          </a:p>
        </p:txBody>
      </p:sp>
      <p:sp>
        <p:nvSpPr>
          <p:cNvPr id="1817604" name="Rectangle 4"/>
          <p:cNvSpPr>
            <a:spLocks noChangeArrowheads="1"/>
          </p:cNvSpPr>
          <p:nvPr/>
        </p:nvSpPr>
        <p:spPr bwMode="auto">
          <a:xfrm>
            <a:off x="304800" y="3352800"/>
            <a:ext cx="2895600" cy="609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Precipitation reaction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smtClean="0"/>
              <a:t>To get the net ionic equation from the total ionic equation, discard any spectator ions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H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chemeClr val="accent1"/>
                </a:solidFill>
              </a:rPr>
              <a:t>SO</a:t>
            </a:r>
            <a:r>
              <a:rPr lang="en-US" baseline="-25000" smtClean="0">
                <a:solidFill>
                  <a:schemeClr val="accent1"/>
                </a:solidFill>
              </a:rPr>
              <a:t>4</a:t>
            </a:r>
            <a:r>
              <a:rPr lang="en-US" baseline="-25000" smtClean="0">
                <a:solidFill>
                  <a:srgbClr val="00FFFF"/>
                </a:solidFill>
              </a:rPr>
              <a:t>  </a:t>
            </a:r>
            <a:r>
              <a:rPr lang="en-US" smtClean="0">
                <a:solidFill>
                  <a:srgbClr val="00FFFF"/>
                </a:solidFill>
              </a:rPr>
              <a:t> +  </a:t>
            </a:r>
            <a:r>
              <a:rPr lang="en-US" smtClean="0">
                <a:solidFill>
                  <a:schemeClr val="accent1"/>
                </a:solidFill>
              </a:rPr>
              <a:t>Ba</a:t>
            </a:r>
            <a:r>
              <a:rPr lang="en-US" smtClean="0">
                <a:solidFill>
                  <a:srgbClr val="00FFFF"/>
                </a:solidFill>
              </a:rPr>
              <a:t>Cl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        </a:t>
            </a:r>
            <a:r>
              <a:rPr lang="en-US" smtClean="0">
                <a:solidFill>
                  <a:schemeClr val="accent1"/>
                </a:solidFill>
              </a:rPr>
              <a:t>BaSO</a:t>
            </a:r>
            <a:r>
              <a:rPr lang="en-US" baseline="-25000" smtClean="0">
                <a:solidFill>
                  <a:schemeClr val="accent1"/>
                </a:solidFill>
              </a:rPr>
              <a:t>4</a:t>
            </a:r>
            <a:r>
              <a:rPr lang="en-US" smtClean="0">
                <a:solidFill>
                  <a:schemeClr val="accent1"/>
                </a:solidFill>
              </a:rPr>
              <a:t>(s)</a:t>
            </a:r>
            <a:r>
              <a:rPr lang="en-US" smtClean="0">
                <a:solidFill>
                  <a:srgbClr val="00FFFF"/>
                </a:solidFill>
              </a:rPr>
              <a:t>  +  2 HCl</a:t>
            </a:r>
          </a:p>
          <a:p>
            <a:pPr>
              <a:buFontTx/>
              <a:buNone/>
            </a:pP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None/>
            </a:pPr>
            <a:r>
              <a:rPr lang="en-US" smtClean="0">
                <a:solidFill>
                  <a:srgbClr val="00FFFF"/>
                </a:solidFill>
              </a:rPr>
              <a:t>2 H</a:t>
            </a:r>
            <a:r>
              <a:rPr lang="en-US" baseline="30000" smtClean="0">
                <a:solidFill>
                  <a:srgbClr val="00FFFF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 + </a:t>
            </a:r>
            <a:r>
              <a:rPr lang="en-US" smtClean="0">
                <a:solidFill>
                  <a:schemeClr val="accent1"/>
                </a:solidFill>
              </a:rPr>
              <a:t>SO</a:t>
            </a:r>
            <a:r>
              <a:rPr lang="en-US" baseline="-25000" smtClean="0">
                <a:solidFill>
                  <a:schemeClr val="accent1"/>
                </a:solidFill>
              </a:rPr>
              <a:t>4</a:t>
            </a:r>
            <a:r>
              <a:rPr lang="en-US" baseline="30000" smtClean="0">
                <a:solidFill>
                  <a:schemeClr val="accent1"/>
                </a:solidFill>
              </a:rPr>
              <a:t>2-</a:t>
            </a:r>
            <a:r>
              <a:rPr lang="en-US" smtClean="0">
                <a:solidFill>
                  <a:srgbClr val="00FFFF"/>
                </a:solidFill>
              </a:rPr>
              <a:t> + </a:t>
            </a:r>
            <a:r>
              <a:rPr lang="en-US" smtClean="0">
                <a:solidFill>
                  <a:schemeClr val="accent1"/>
                </a:solidFill>
              </a:rPr>
              <a:t>Ba</a:t>
            </a:r>
            <a:r>
              <a:rPr lang="en-US" baseline="30000" smtClean="0">
                <a:solidFill>
                  <a:schemeClr val="accent1"/>
                </a:solidFill>
              </a:rPr>
              <a:t>2+</a:t>
            </a:r>
            <a:r>
              <a:rPr lang="en-US" smtClean="0">
                <a:solidFill>
                  <a:srgbClr val="00FFFF"/>
                </a:solidFill>
              </a:rPr>
              <a:t> + 2 Cl</a:t>
            </a:r>
            <a:r>
              <a:rPr lang="en-US" baseline="30000" smtClean="0">
                <a:solidFill>
                  <a:srgbClr val="00FFFF"/>
                </a:solidFill>
              </a:rPr>
              <a:t>-</a:t>
            </a:r>
            <a:r>
              <a:rPr lang="en-US" smtClean="0">
                <a:solidFill>
                  <a:srgbClr val="00FFFF"/>
                </a:solidFill>
              </a:rPr>
              <a:t>       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00FFFF"/>
                </a:solidFill>
              </a:rPr>
              <a:t>					</a:t>
            </a:r>
            <a:r>
              <a:rPr lang="en-US" smtClean="0">
                <a:solidFill>
                  <a:schemeClr val="accent1"/>
                </a:solidFill>
              </a:rPr>
              <a:t>BaSO</a:t>
            </a:r>
            <a:r>
              <a:rPr lang="en-US" baseline="-25000" smtClean="0">
                <a:solidFill>
                  <a:schemeClr val="accent1"/>
                </a:solidFill>
              </a:rPr>
              <a:t>4</a:t>
            </a:r>
            <a:r>
              <a:rPr lang="en-US" smtClean="0">
                <a:solidFill>
                  <a:schemeClr val="accent1"/>
                </a:solidFill>
              </a:rPr>
              <a:t>(s)</a:t>
            </a:r>
            <a:r>
              <a:rPr lang="en-US" smtClean="0">
                <a:solidFill>
                  <a:srgbClr val="00FFFF"/>
                </a:solidFill>
              </a:rPr>
              <a:t>  +  2 H</a:t>
            </a:r>
            <a:r>
              <a:rPr lang="en-US" baseline="30000" smtClean="0">
                <a:solidFill>
                  <a:srgbClr val="00FFFF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 + 2 Cl</a:t>
            </a:r>
            <a:r>
              <a:rPr lang="en-US" baseline="30000" smtClean="0">
                <a:solidFill>
                  <a:srgbClr val="00FFFF"/>
                </a:solidFill>
              </a:rPr>
              <a:t>-</a:t>
            </a:r>
            <a:endParaRPr lang="en-US" smtClean="0">
              <a:solidFill>
                <a:srgbClr val="00FFFF"/>
              </a:solidFill>
            </a:endParaRPr>
          </a:p>
        </p:txBody>
      </p:sp>
      <p:sp>
        <p:nvSpPr>
          <p:cNvPr id="1786884" name="AutoShape 4"/>
          <p:cNvSpPr>
            <a:spLocks noChangeArrowheads="1"/>
          </p:cNvSpPr>
          <p:nvPr/>
        </p:nvSpPr>
        <p:spPr bwMode="auto">
          <a:xfrm>
            <a:off x="4191000" y="3276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86885" name="AutoShape 5"/>
          <p:cNvSpPr>
            <a:spLocks noChangeArrowheads="1"/>
          </p:cNvSpPr>
          <p:nvPr/>
        </p:nvSpPr>
        <p:spPr bwMode="auto">
          <a:xfrm>
            <a:off x="5562600" y="4419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Precipitation reaction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8229600" cy="4724400"/>
          </a:xfrm>
        </p:spPr>
        <p:txBody>
          <a:bodyPr/>
          <a:lstStyle/>
          <a:p>
            <a:r>
              <a:rPr lang="en-US" smtClean="0"/>
              <a:t>To get the net ionic equation from the total ionic equation, discard any spectator ions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H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chemeClr val="accent1"/>
                </a:solidFill>
              </a:rPr>
              <a:t>SO</a:t>
            </a:r>
            <a:r>
              <a:rPr lang="en-US" baseline="-25000" smtClean="0">
                <a:solidFill>
                  <a:schemeClr val="accent1"/>
                </a:solidFill>
              </a:rPr>
              <a:t>4 </a:t>
            </a:r>
            <a:r>
              <a:rPr lang="en-US" baseline="-25000" smtClean="0">
                <a:solidFill>
                  <a:srgbClr val="00FFFF"/>
                </a:solidFill>
              </a:rPr>
              <a:t> </a:t>
            </a:r>
            <a:r>
              <a:rPr lang="en-US" smtClean="0">
                <a:solidFill>
                  <a:srgbClr val="00FFFF"/>
                </a:solidFill>
              </a:rPr>
              <a:t> +  </a:t>
            </a:r>
            <a:r>
              <a:rPr lang="en-US" smtClean="0">
                <a:solidFill>
                  <a:schemeClr val="accent1"/>
                </a:solidFill>
              </a:rPr>
              <a:t>Ba</a:t>
            </a:r>
            <a:r>
              <a:rPr lang="en-US" smtClean="0">
                <a:solidFill>
                  <a:srgbClr val="00FFFF"/>
                </a:solidFill>
              </a:rPr>
              <a:t>Cl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        </a:t>
            </a:r>
            <a:r>
              <a:rPr lang="en-US" smtClean="0">
                <a:solidFill>
                  <a:schemeClr val="accent1"/>
                </a:solidFill>
              </a:rPr>
              <a:t>BaSO</a:t>
            </a:r>
            <a:r>
              <a:rPr lang="en-US" baseline="-25000" smtClean="0">
                <a:solidFill>
                  <a:schemeClr val="accent1"/>
                </a:solidFill>
              </a:rPr>
              <a:t>4</a:t>
            </a:r>
            <a:r>
              <a:rPr lang="en-US" smtClean="0">
                <a:solidFill>
                  <a:schemeClr val="accent1"/>
                </a:solidFill>
              </a:rPr>
              <a:t>(s)</a:t>
            </a:r>
            <a:r>
              <a:rPr lang="en-US" smtClean="0">
                <a:solidFill>
                  <a:srgbClr val="00FFFF"/>
                </a:solidFill>
              </a:rPr>
              <a:t>  +  2 HCl</a:t>
            </a:r>
          </a:p>
          <a:p>
            <a:pPr>
              <a:buFontTx/>
              <a:buNone/>
            </a:pP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None/>
            </a:pPr>
            <a:r>
              <a:rPr lang="en-US" smtClean="0">
                <a:solidFill>
                  <a:srgbClr val="00FFFF"/>
                </a:solidFill>
              </a:rPr>
              <a:t>2 H</a:t>
            </a:r>
            <a:r>
              <a:rPr lang="en-US" baseline="30000" smtClean="0">
                <a:solidFill>
                  <a:srgbClr val="00FFFF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 + </a:t>
            </a:r>
            <a:r>
              <a:rPr lang="en-US" smtClean="0">
                <a:solidFill>
                  <a:schemeClr val="accent1"/>
                </a:solidFill>
              </a:rPr>
              <a:t>SO</a:t>
            </a:r>
            <a:r>
              <a:rPr lang="en-US" baseline="-25000" smtClean="0">
                <a:solidFill>
                  <a:schemeClr val="accent1"/>
                </a:solidFill>
              </a:rPr>
              <a:t>4</a:t>
            </a:r>
            <a:r>
              <a:rPr lang="en-US" baseline="30000" smtClean="0">
                <a:solidFill>
                  <a:schemeClr val="accent1"/>
                </a:solidFill>
              </a:rPr>
              <a:t>2</a:t>
            </a:r>
            <a:r>
              <a:rPr lang="en-US" baseline="30000" smtClean="0">
                <a:solidFill>
                  <a:srgbClr val="00FFFF"/>
                </a:solidFill>
              </a:rPr>
              <a:t>-</a:t>
            </a:r>
            <a:r>
              <a:rPr lang="en-US" smtClean="0">
                <a:solidFill>
                  <a:srgbClr val="00FFFF"/>
                </a:solidFill>
              </a:rPr>
              <a:t> + </a:t>
            </a:r>
            <a:r>
              <a:rPr lang="en-US" smtClean="0">
                <a:solidFill>
                  <a:schemeClr val="accent1"/>
                </a:solidFill>
              </a:rPr>
              <a:t>Ba</a:t>
            </a:r>
            <a:r>
              <a:rPr lang="en-US" baseline="30000" smtClean="0">
                <a:solidFill>
                  <a:schemeClr val="accent1"/>
                </a:solidFill>
              </a:rPr>
              <a:t>2+</a:t>
            </a:r>
            <a:r>
              <a:rPr lang="en-US" smtClean="0">
                <a:solidFill>
                  <a:srgbClr val="00FFFF"/>
                </a:solidFill>
              </a:rPr>
              <a:t> + 2 Cl</a:t>
            </a:r>
            <a:r>
              <a:rPr lang="en-US" baseline="30000" smtClean="0">
                <a:solidFill>
                  <a:srgbClr val="00FFFF"/>
                </a:solidFill>
              </a:rPr>
              <a:t>-</a:t>
            </a:r>
            <a:r>
              <a:rPr lang="en-US" smtClean="0">
                <a:solidFill>
                  <a:srgbClr val="00FFFF"/>
                </a:solidFill>
              </a:rPr>
              <a:t>       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00FFFF"/>
                </a:solidFill>
              </a:rPr>
              <a:t>					</a:t>
            </a:r>
            <a:r>
              <a:rPr lang="en-US" smtClean="0">
                <a:solidFill>
                  <a:schemeClr val="accent1"/>
                </a:solidFill>
              </a:rPr>
              <a:t>BaSO</a:t>
            </a:r>
            <a:r>
              <a:rPr lang="en-US" baseline="-25000" smtClean="0">
                <a:solidFill>
                  <a:schemeClr val="accent1"/>
                </a:solidFill>
              </a:rPr>
              <a:t>4</a:t>
            </a:r>
            <a:r>
              <a:rPr lang="en-US" smtClean="0">
                <a:solidFill>
                  <a:schemeClr val="accent1"/>
                </a:solidFill>
              </a:rPr>
              <a:t>(s)</a:t>
            </a:r>
            <a:r>
              <a:rPr lang="en-US" smtClean="0">
                <a:solidFill>
                  <a:srgbClr val="00FFFF"/>
                </a:solidFill>
              </a:rPr>
              <a:t>  +  2 H</a:t>
            </a:r>
            <a:r>
              <a:rPr lang="en-US" baseline="30000" smtClean="0">
                <a:solidFill>
                  <a:srgbClr val="00FFFF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 + 2 Cl</a:t>
            </a:r>
            <a:r>
              <a:rPr lang="en-US" baseline="30000" smtClean="0">
                <a:solidFill>
                  <a:srgbClr val="00FFFF"/>
                </a:solidFill>
              </a:rPr>
              <a:t>-</a:t>
            </a: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None/>
            </a:pP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None/>
            </a:pPr>
            <a:r>
              <a:rPr lang="en-US" smtClean="0">
                <a:solidFill>
                  <a:srgbClr val="00FFFF"/>
                </a:solidFill>
              </a:rPr>
              <a:t>               </a:t>
            </a:r>
            <a:r>
              <a:rPr lang="en-US" smtClean="0">
                <a:solidFill>
                  <a:schemeClr val="accent1"/>
                </a:solidFill>
              </a:rPr>
              <a:t>SO</a:t>
            </a:r>
            <a:r>
              <a:rPr lang="en-US" baseline="-25000" smtClean="0">
                <a:solidFill>
                  <a:schemeClr val="accent1"/>
                </a:solidFill>
              </a:rPr>
              <a:t>4</a:t>
            </a:r>
            <a:r>
              <a:rPr lang="en-US" baseline="30000" smtClean="0">
                <a:solidFill>
                  <a:schemeClr val="accent1"/>
                </a:solidFill>
              </a:rPr>
              <a:t>2-</a:t>
            </a:r>
            <a:r>
              <a:rPr lang="en-US" smtClean="0">
                <a:solidFill>
                  <a:srgbClr val="00FFFF"/>
                </a:solidFill>
              </a:rPr>
              <a:t>  +    </a:t>
            </a:r>
            <a:r>
              <a:rPr lang="en-US" smtClean="0">
                <a:solidFill>
                  <a:schemeClr val="accent1"/>
                </a:solidFill>
              </a:rPr>
              <a:t>Ba</a:t>
            </a:r>
            <a:r>
              <a:rPr lang="en-US" baseline="30000" smtClean="0">
                <a:solidFill>
                  <a:schemeClr val="accent1"/>
                </a:solidFill>
              </a:rPr>
              <a:t>2+</a:t>
            </a:r>
            <a:r>
              <a:rPr lang="en-US" smtClean="0">
                <a:solidFill>
                  <a:srgbClr val="00FFFF"/>
                </a:solidFill>
              </a:rPr>
              <a:t>         </a:t>
            </a:r>
            <a:r>
              <a:rPr lang="en-US" smtClean="0">
                <a:solidFill>
                  <a:schemeClr val="accent1"/>
                </a:solidFill>
              </a:rPr>
              <a:t>BaSO</a:t>
            </a:r>
            <a:r>
              <a:rPr lang="en-US" baseline="-25000" smtClean="0">
                <a:solidFill>
                  <a:schemeClr val="accent1"/>
                </a:solidFill>
              </a:rPr>
              <a:t>4</a:t>
            </a:r>
            <a:r>
              <a:rPr lang="en-US" smtClean="0">
                <a:solidFill>
                  <a:schemeClr val="accent1"/>
                </a:solidFill>
              </a:rPr>
              <a:t>(s)</a:t>
            </a:r>
            <a:endParaRPr lang="en-US" smtClean="0">
              <a:solidFill>
                <a:srgbClr val="00FFFF"/>
              </a:solidFill>
            </a:endParaRPr>
          </a:p>
        </p:txBody>
      </p:sp>
      <p:sp>
        <p:nvSpPr>
          <p:cNvPr id="1819652" name="AutoShape 4"/>
          <p:cNvSpPr>
            <a:spLocks noChangeArrowheads="1"/>
          </p:cNvSpPr>
          <p:nvPr/>
        </p:nvSpPr>
        <p:spPr bwMode="auto">
          <a:xfrm>
            <a:off x="4191000" y="3276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9653" name="AutoShape 5"/>
          <p:cNvSpPr>
            <a:spLocks noChangeArrowheads="1"/>
          </p:cNvSpPr>
          <p:nvPr/>
        </p:nvSpPr>
        <p:spPr bwMode="auto">
          <a:xfrm>
            <a:off x="5562600" y="4419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9654" name="AutoShape 6"/>
          <p:cNvSpPr>
            <a:spLocks noChangeArrowheads="1"/>
          </p:cNvSpPr>
          <p:nvPr/>
        </p:nvSpPr>
        <p:spPr bwMode="auto">
          <a:xfrm>
            <a:off x="4953000" y="61722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Dissolution of Ionic Salts</a:t>
            </a:r>
          </a:p>
        </p:txBody>
      </p:sp>
      <p:grpSp>
        <p:nvGrpSpPr>
          <p:cNvPr id="96259" name="Group 3"/>
          <p:cNvGrpSpPr>
            <a:grpSpLocks/>
          </p:cNvGrpSpPr>
          <p:nvPr/>
        </p:nvGrpSpPr>
        <p:grpSpPr bwMode="auto">
          <a:xfrm rot="-1962266">
            <a:off x="3810000" y="4724400"/>
            <a:ext cx="1828800" cy="685800"/>
            <a:chOff x="576" y="2112"/>
            <a:chExt cx="1152" cy="432"/>
          </a:xfrm>
        </p:grpSpPr>
        <p:sp>
          <p:nvSpPr>
            <p:cNvPr id="96296" name="Oval 4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6297" name="Text Box 5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6298" name="Text Box 6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6299" name="Text Box 7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6300" name="Line 8"/>
            <p:cNvSpPr>
              <a:spLocks noChangeShapeType="1"/>
            </p:cNvSpPr>
            <p:nvPr/>
          </p:nvSpPr>
          <p:spPr bwMode="auto">
            <a:xfrm flipV="1">
              <a:off x="912" y="2302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1" name="Line 9"/>
            <p:cNvSpPr>
              <a:spLocks noChangeShapeType="1"/>
            </p:cNvSpPr>
            <p:nvPr/>
          </p:nvSpPr>
          <p:spPr bwMode="auto">
            <a:xfrm flipH="1" flipV="1">
              <a:off x="1199" y="2302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260" name="Group 10"/>
          <p:cNvGrpSpPr>
            <a:grpSpLocks/>
          </p:cNvGrpSpPr>
          <p:nvPr/>
        </p:nvGrpSpPr>
        <p:grpSpPr bwMode="auto">
          <a:xfrm>
            <a:off x="1066800" y="3505200"/>
            <a:ext cx="1828800" cy="685800"/>
            <a:chOff x="576" y="2112"/>
            <a:chExt cx="1152" cy="432"/>
          </a:xfrm>
        </p:grpSpPr>
        <p:sp>
          <p:nvSpPr>
            <p:cNvPr id="96290" name="Oval 11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6291" name="Text Box 12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6292" name="Text Box 13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6293" name="Text Box 14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6294" name="Line 15"/>
            <p:cNvSpPr>
              <a:spLocks noChangeShapeType="1"/>
            </p:cNvSpPr>
            <p:nvPr/>
          </p:nvSpPr>
          <p:spPr bwMode="auto">
            <a:xfrm flipV="1">
              <a:off x="912" y="2304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5" name="Line 16"/>
            <p:cNvSpPr>
              <a:spLocks noChangeShapeType="1"/>
            </p:cNvSpPr>
            <p:nvPr/>
          </p:nvSpPr>
          <p:spPr bwMode="auto">
            <a:xfrm flipH="1" flipV="1">
              <a:off x="1200" y="2304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261" name="Group 17"/>
          <p:cNvGrpSpPr>
            <a:grpSpLocks/>
          </p:cNvGrpSpPr>
          <p:nvPr/>
        </p:nvGrpSpPr>
        <p:grpSpPr bwMode="auto">
          <a:xfrm rot="-6997711">
            <a:off x="4991100" y="2781300"/>
            <a:ext cx="1828800" cy="685800"/>
            <a:chOff x="576" y="2112"/>
            <a:chExt cx="1152" cy="432"/>
          </a:xfrm>
        </p:grpSpPr>
        <p:sp>
          <p:nvSpPr>
            <p:cNvPr id="96284" name="Oval 18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6285" name="Text Box 19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6286" name="Text Box 20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6287" name="Text Box 21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6288" name="Line 22"/>
            <p:cNvSpPr>
              <a:spLocks noChangeShapeType="1"/>
            </p:cNvSpPr>
            <p:nvPr/>
          </p:nvSpPr>
          <p:spPr bwMode="auto">
            <a:xfrm flipV="1">
              <a:off x="912" y="2304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9" name="Line 23"/>
            <p:cNvSpPr>
              <a:spLocks noChangeShapeType="1"/>
            </p:cNvSpPr>
            <p:nvPr/>
          </p:nvSpPr>
          <p:spPr bwMode="auto">
            <a:xfrm flipH="1" flipV="1">
              <a:off x="1202" y="2304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262" name="Group 24"/>
          <p:cNvGrpSpPr>
            <a:grpSpLocks/>
          </p:cNvGrpSpPr>
          <p:nvPr/>
        </p:nvGrpSpPr>
        <p:grpSpPr bwMode="auto">
          <a:xfrm rot="-1719654">
            <a:off x="6629400" y="5562600"/>
            <a:ext cx="1828800" cy="685800"/>
            <a:chOff x="576" y="2112"/>
            <a:chExt cx="1152" cy="432"/>
          </a:xfrm>
        </p:grpSpPr>
        <p:sp>
          <p:nvSpPr>
            <p:cNvPr id="96278" name="Oval 25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6279" name="Text Box 26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6280" name="Text Box 27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6281" name="Text Box 28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6282" name="Line 29"/>
            <p:cNvSpPr>
              <a:spLocks noChangeShapeType="1"/>
            </p:cNvSpPr>
            <p:nvPr/>
          </p:nvSpPr>
          <p:spPr bwMode="auto">
            <a:xfrm flipV="1">
              <a:off x="912" y="2302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3" name="Line 30"/>
            <p:cNvSpPr>
              <a:spLocks noChangeShapeType="1"/>
            </p:cNvSpPr>
            <p:nvPr/>
          </p:nvSpPr>
          <p:spPr bwMode="auto">
            <a:xfrm flipH="1" flipV="1">
              <a:off x="1200" y="2302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263" name="Group 31"/>
          <p:cNvGrpSpPr>
            <a:grpSpLocks/>
          </p:cNvGrpSpPr>
          <p:nvPr/>
        </p:nvGrpSpPr>
        <p:grpSpPr bwMode="auto">
          <a:xfrm rot="1248848">
            <a:off x="533400" y="5410200"/>
            <a:ext cx="1828800" cy="685800"/>
            <a:chOff x="576" y="2112"/>
            <a:chExt cx="1152" cy="432"/>
          </a:xfrm>
        </p:grpSpPr>
        <p:sp>
          <p:nvSpPr>
            <p:cNvPr id="96272" name="Oval 32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6273" name="Text Box 33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6274" name="Text Box 34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6275" name="Text Box 35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6276" name="Line 36"/>
            <p:cNvSpPr>
              <a:spLocks noChangeShapeType="1"/>
            </p:cNvSpPr>
            <p:nvPr/>
          </p:nvSpPr>
          <p:spPr bwMode="auto">
            <a:xfrm flipV="1">
              <a:off x="911" y="2303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7" name="Line 37"/>
            <p:cNvSpPr>
              <a:spLocks noChangeShapeType="1"/>
            </p:cNvSpPr>
            <p:nvPr/>
          </p:nvSpPr>
          <p:spPr bwMode="auto">
            <a:xfrm flipH="1" flipV="1">
              <a:off x="1199" y="2303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264" name="Text Box 38"/>
          <p:cNvSpPr txBox="1">
            <a:spLocks noChangeArrowheads="1"/>
          </p:cNvSpPr>
          <p:nvPr/>
        </p:nvSpPr>
        <p:spPr bwMode="auto">
          <a:xfrm>
            <a:off x="6019800" y="1219200"/>
            <a:ext cx="3124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chemeClr val="folHlink"/>
                </a:solidFill>
              </a:rPr>
              <a:t>Form ion - water interactions</a:t>
            </a:r>
          </a:p>
        </p:txBody>
      </p:sp>
      <p:sp>
        <p:nvSpPr>
          <p:cNvPr id="96265" name="Text Box 39"/>
          <p:cNvSpPr txBox="1">
            <a:spLocks noChangeArrowheads="1"/>
          </p:cNvSpPr>
          <p:nvPr/>
        </p:nvSpPr>
        <p:spPr bwMode="auto">
          <a:xfrm>
            <a:off x="5562600" y="4038600"/>
            <a:ext cx="3124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chemeClr val="folHlink"/>
                </a:solidFill>
              </a:rPr>
              <a:t>Releases energy</a:t>
            </a:r>
          </a:p>
        </p:txBody>
      </p:sp>
      <p:grpSp>
        <p:nvGrpSpPr>
          <p:cNvPr id="96266" name="Group 40"/>
          <p:cNvGrpSpPr>
            <a:grpSpLocks/>
          </p:cNvGrpSpPr>
          <p:nvPr/>
        </p:nvGrpSpPr>
        <p:grpSpPr bwMode="auto">
          <a:xfrm>
            <a:off x="3124200" y="1905000"/>
            <a:ext cx="1219200" cy="1066800"/>
            <a:chOff x="960" y="2304"/>
            <a:chExt cx="768" cy="672"/>
          </a:xfrm>
        </p:grpSpPr>
        <p:sp>
          <p:nvSpPr>
            <p:cNvPr id="96270" name="Oval 41"/>
            <p:cNvSpPr>
              <a:spLocks noChangeArrowheads="1"/>
            </p:cNvSpPr>
            <p:nvPr/>
          </p:nvSpPr>
          <p:spPr bwMode="auto">
            <a:xfrm>
              <a:off x="960" y="2304"/>
              <a:ext cx="768" cy="67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6271" name="Text Box 42"/>
            <p:cNvSpPr txBox="1">
              <a:spLocks noChangeArrowheads="1"/>
            </p:cNvSpPr>
            <p:nvPr/>
          </p:nvSpPr>
          <p:spPr bwMode="auto">
            <a:xfrm>
              <a:off x="1152" y="2496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Cl</a:t>
              </a:r>
              <a:r>
                <a:rPr lang="en-US" b="1" baseline="30000">
                  <a:solidFill>
                    <a:schemeClr val="bg1"/>
                  </a:solidFill>
                </a:rPr>
                <a:t>-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96267" name="Group 43"/>
          <p:cNvGrpSpPr>
            <a:grpSpLocks/>
          </p:cNvGrpSpPr>
          <p:nvPr/>
        </p:nvGrpSpPr>
        <p:grpSpPr bwMode="auto">
          <a:xfrm>
            <a:off x="1219200" y="1219200"/>
            <a:ext cx="685800" cy="609600"/>
            <a:chOff x="1968" y="2640"/>
            <a:chExt cx="432" cy="384"/>
          </a:xfrm>
        </p:grpSpPr>
        <p:sp>
          <p:nvSpPr>
            <p:cNvPr id="96268" name="Oval 44"/>
            <p:cNvSpPr>
              <a:spLocks noChangeArrowheads="1"/>
            </p:cNvSpPr>
            <p:nvPr/>
          </p:nvSpPr>
          <p:spPr bwMode="auto">
            <a:xfrm>
              <a:off x="1968" y="2640"/>
              <a:ext cx="384" cy="3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6269" name="Text Box 45"/>
            <p:cNvSpPr txBox="1">
              <a:spLocks noChangeArrowheads="1"/>
            </p:cNvSpPr>
            <p:nvPr/>
          </p:nvSpPr>
          <p:spPr bwMode="auto">
            <a:xfrm>
              <a:off x="1968" y="2688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Na</a:t>
              </a:r>
              <a:r>
                <a:rPr lang="en-US" b="1" baseline="30000">
                  <a:solidFill>
                    <a:schemeClr val="bg1"/>
                  </a:solidFill>
                </a:rPr>
                <a:t>+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Precipitation reaction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8229600" cy="4724400"/>
          </a:xfrm>
        </p:spPr>
        <p:txBody>
          <a:bodyPr/>
          <a:lstStyle/>
          <a:p>
            <a:r>
              <a:rPr lang="en-US" smtClean="0"/>
              <a:t>To get the net ionic equation from the total ionic equation, discard any spectator ions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H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chemeClr val="accent1"/>
                </a:solidFill>
              </a:rPr>
              <a:t>SO</a:t>
            </a:r>
            <a:r>
              <a:rPr lang="en-US" baseline="-25000" smtClean="0">
                <a:solidFill>
                  <a:schemeClr val="accent1"/>
                </a:solidFill>
              </a:rPr>
              <a:t>4 </a:t>
            </a:r>
            <a:r>
              <a:rPr lang="en-US" baseline="-25000" smtClean="0">
                <a:solidFill>
                  <a:srgbClr val="00FFFF"/>
                </a:solidFill>
              </a:rPr>
              <a:t> </a:t>
            </a:r>
            <a:r>
              <a:rPr lang="en-US" smtClean="0">
                <a:solidFill>
                  <a:srgbClr val="00FFFF"/>
                </a:solidFill>
              </a:rPr>
              <a:t> +  </a:t>
            </a:r>
            <a:r>
              <a:rPr lang="en-US" smtClean="0">
                <a:solidFill>
                  <a:schemeClr val="accent1"/>
                </a:solidFill>
              </a:rPr>
              <a:t>Ba</a:t>
            </a:r>
            <a:r>
              <a:rPr lang="en-US" smtClean="0">
                <a:solidFill>
                  <a:srgbClr val="00FFFF"/>
                </a:solidFill>
              </a:rPr>
              <a:t>Cl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        </a:t>
            </a:r>
            <a:r>
              <a:rPr lang="en-US" smtClean="0">
                <a:solidFill>
                  <a:schemeClr val="accent1"/>
                </a:solidFill>
              </a:rPr>
              <a:t>BaSO</a:t>
            </a:r>
            <a:r>
              <a:rPr lang="en-US" baseline="-25000" smtClean="0">
                <a:solidFill>
                  <a:schemeClr val="accent1"/>
                </a:solidFill>
              </a:rPr>
              <a:t>4</a:t>
            </a:r>
            <a:r>
              <a:rPr lang="en-US" smtClean="0">
                <a:solidFill>
                  <a:schemeClr val="accent1"/>
                </a:solidFill>
              </a:rPr>
              <a:t>(s)</a:t>
            </a:r>
            <a:r>
              <a:rPr lang="en-US" smtClean="0">
                <a:solidFill>
                  <a:srgbClr val="00FFFF"/>
                </a:solidFill>
              </a:rPr>
              <a:t>  +  2 HCl</a:t>
            </a:r>
          </a:p>
          <a:p>
            <a:pPr>
              <a:buFontTx/>
              <a:buNone/>
            </a:pP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None/>
            </a:pPr>
            <a:r>
              <a:rPr lang="en-US" smtClean="0">
                <a:solidFill>
                  <a:srgbClr val="00FFFF"/>
                </a:solidFill>
              </a:rPr>
              <a:t>2 H</a:t>
            </a:r>
            <a:r>
              <a:rPr lang="en-US" baseline="30000" smtClean="0">
                <a:solidFill>
                  <a:srgbClr val="00FFFF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 + </a:t>
            </a:r>
            <a:r>
              <a:rPr lang="en-US" smtClean="0">
                <a:solidFill>
                  <a:schemeClr val="accent1"/>
                </a:solidFill>
              </a:rPr>
              <a:t>SO</a:t>
            </a:r>
            <a:r>
              <a:rPr lang="en-US" baseline="-25000" smtClean="0">
                <a:solidFill>
                  <a:schemeClr val="accent1"/>
                </a:solidFill>
              </a:rPr>
              <a:t>4</a:t>
            </a:r>
            <a:r>
              <a:rPr lang="en-US" baseline="30000" smtClean="0">
                <a:solidFill>
                  <a:schemeClr val="accent1"/>
                </a:solidFill>
              </a:rPr>
              <a:t>2</a:t>
            </a:r>
            <a:r>
              <a:rPr lang="en-US" baseline="30000" smtClean="0">
                <a:solidFill>
                  <a:srgbClr val="00FFFF"/>
                </a:solidFill>
              </a:rPr>
              <a:t>-</a:t>
            </a:r>
            <a:r>
              <a:rPr lang="en-US" smtClean="0">
                <a:solidFill>
                  <a:srgbClr val="00FFFF"/>
                </a:solidFill>
              </a:rPr>
              <a:t> + </a:t>
            </a:r>
            <a:r>
              <a:rPr lang="en-US" smtClean="0">
                <a:solidFill>
                  <a:schemeClr val="accent1"/>
                </a:solidFill>
              </a:rPr>
              <a:t>Ba</a:t>
            </a:r>
            <a:r>
              <a:rPr lang="en-US" baseline="30000" smtClean="0">
                <a:solidFill>
                  <a:schemeClr val="accent1"/>
                </a:solidFill>
              </a:rPr>
              <a:t>2+</a:t>
            </a:r>
            <a:r>
              <a:rPr lang="en-US" smtClean="0">
                <a:solidFill>
                  <a:srgbClr val="00FFFF"/>
                </a:solidFill>
              </a:rPr>
              <a:t> + 2 Cl</a:t>
            </a:r>
            <a:r>
              <a:rPr lang="en-US" baseline="30000" smtClean="0">
                <a:solidFill>
                  <a:srgbClr val="00FFFF"/>
                </a:solidFill>
              </a:rPr>
              <a:t>-</a:t>
            </a:r>
            <a:r>
              <a:rPr lang="en-US" smtClean="0">
                <a:solidFill>
                  <a:srgbClr val="00FFFF"/>
                </a:solidFill>
              </a:rPr>
              <a:t>       </a:t>
            </a:r>
          </a:p>
          <a:p>
            <a:pPr>
              <a:buFontTx/>
              <a:buNone/>
            </a:pPr>
            <a:r>
              <a:rPr lang="en-US" smtClean="0">
                <a:solidFill>
                  <a:srgbClr val="00FFFF"/>
                </a:solidFill>
              </a:rPr>
              <a:t>					</a:t>
            </a:r>
            <a:r>
              <a:rPr lang="en-US" smtClean="0">
                <a:solidFill>
                  <a:schemeClr val="accent1"/>
                </a:solidFill>
              </a:rPr>
              <a:t>BaSO</a:t>
            </a:r>
            <a:r>
              <a:rPr lang="en-US" baseline="-25000" smtClean="0">
                <a:solidFill>
                  <a:schemeClr val="accent1"/>
                </a:solidFill>
              </a:rPr>
              <a:t>4</a:t>
            </a:r>
            <a:r>
              <a:rPr lang="en-US" smtClean="0">
                <a:solidFill>
                  <a:schemeClr val="accent1"/>
                </a:solidFill>
              </a:rPr>
              <a:t>(s)</a:t>
            </a:r>
            <a:r>
              <a:rPr lang="en-US" smtClean="0">
                <a:solidFill>
                  <a:srgbClr val="00FFFF"/>
                </a:solidFill>
              </a:rPr>
              <a:t>  +  2 H</a:t>
            </a:r>
            <a:r>
              <a:rPr lang="en-US" baseline="30000" smtClean="0">
                <a:solidFill>
                  <a:srgbClr val="00FFFF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 + 2 Cl</a:t>
            </a:r>
            <a:r>
              <a:rPr lang="en-US" baseline="30000" smtClean="0">
                <a:solidFill>
                  <a:srgbClr val="00FFFF"/>
                </a:solidFill>
              </a:rPr>
              <a:t>-</a:t>
            </a: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None/>
            </a:pP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None/>
            </a:pPr>
            <a:r>
              <a:rPr lang="en-US" smtClean="0">
                <a:solidFill>
                  <a:srgbClr val="00FFFF"/>
                </a:solidFill>
              </a:rPr>
              <a:t>               </a:t>
            </a:r>
            <a:r>
              <a:rPr lang="en-US" smtClean="0">
                <a:solidFill>
                  <a:schemeClr val="accent1"/>
                </a:solidFill>
              </a:rPr>
              <a:t>SO</a:t>
            </a:r>
            <a:r>
              <a:rPr lang="en-US" baseline="-25000" smtClean="0">
                <a:solidFill>
                  <a:schemeClr val="accent1"/>
                </a:solidFill>
              </a:rPr>
              <a:t>4</a:t>
            </a:r>
            <a:r>
              <a:rPr lang="en-US" baseline="30000" smtClean="0">
                <a:solidFill>
                  <a:schemeClr val="accent1"/>
                </a:solidFill>
              </a:rPr>
              <a:t>2-</a:t>
            </a:r>
            <a:r>
              <a:rPr lang="en-US" smtClean="0">
                <a:solidFill>
                  <a:srgbClr val="00FFFF"/>
                </a:solidFill>
              </a:rPr>
              <a:t>  +    </a:t>
            </a:r>
            <a:r>
              <a:rPr lang="en-US" smtClean="0">
                <a:solidFill>
                  <a:schemeClr val="accent1"/>
                </a:solidFill>
              </a:rPr>
              <a:t>Ba</a:t>
            </a:r>
            <a:r>
              <a:rPr lang="en-US" baseline="30000" smtClean="0">
                <a:solidFill>
                  <a:schemeClr val="accent1"/>
                </a:solidFill>
              </a:rPr>
              <a:t>2+</a:t>
            </a:r>
            <a:r>
              <a:rPr lang="en-US" smtClean="0">
                <a:solidFill>
                  <a:srgbClr val="00FFFF"/>
                </a:solidFill>
              </a:rPr>
              <a:t>         </a:t>
            </a:r>
            <a:r>
              <a:rPr lang="en-US" smtClean="0">
                <a:solidFill>
                  <a:schemeClr val="accent1"/>
                </a:solidFill>
              </a:rPr>
              <a:t>BaSO</a:t>
            </a:r>
            <a:r>
              <a:rPr lang="en-US" baseline="-25000" smtClean="0">
                <a:solidFill>
                  <a:schemeClr val="accent1"/>
                </a:solidFill>
              </a:rPr>
              <a:t>4</a:t>
            </a:r>
            <a:r>
              <a:rPr lang="en-US" smtClean="0">
                <a:solidFill>
                  <a:schemeClr val="accent1"/>
                </a:solidFill>
              </a:rPr>
              <a:t>(s)</a:t>
            </a:r>
            <a:endParaRPr lang="en-US" smtClean="0">
              <a:solidFill>
                <a:srgbClr val="00FFFF"/>
              </a:solidFill>
            </a:endParaRPr>
          </a:p>
        </p:txBody>
      </p:sp>
      <p:sp>
        <p:nvSpPr>
          <p:cNvPr id="1821700" name="AutoShape 4"/>
          <p:cNvSpPr>
            <a:spLocks noChangeArrowheads="1"/>
          </p:cNvSpPr>
          <p:nvPr/>
        </p:nvSpPr>
        <p:spPr bwMode="auto">
          <a:xfrm>
            <a:off x="4191000" y="3276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1701" name="AutoShape 5"/>
          <p:cNvSpPr>
            <a:spLocks noChangeArrowheads="1"/>
          </p:cNvSpPr>
          <p:nvPr/>
        </p:nvSpPr>
        <p:spPr bwMode="auto">
          <a:xfrm>
            <a:off x="5562600" y="4419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1702" name="AutoShape 6"/>
          <p:cNvSpPr>
            <a:spLocks noChangeArrowheads="1"/>
          </p:cNvSpPr>
          <p:nvPr/>
        </p:nvSpPr>
        <p:spPr bwMode="auto">
          <a:xfrm>
            <a:off x="4953000" y="61722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762000" y="5410200"/>
            <a:ext cx="7620000" cy="528638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66FF33"/>
                </a:solidFill>
              </a:rPr>
              <a:t>Net ionic reaction is cation + anion =&gt; precipitate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smtClean="0"/>
              <a:t>What kind of Reaction?</a:t>
            </a:r>
          </a:p>
        </p:txBody>
      </p:sp>
      <p:sp>
        <p:nvSpPr>
          <p:cNvPr id="60419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533400" y="2362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/>
              <a:t>Precipitation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Gas formation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Acid-base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Redox</a:t>
            </a:r>
          </a:p>
        </p:txBody>
      </p:sp>
      <p:sp>
        <p:nvSpPr>
          <p:cNvPr id="1823749" name="Text Box 5"/>
          <p:cNvSpPr txBox="1">
            <a:spLocks noChangeArrowheads="1"/>
          </p:cNvSpPr>
          <p:nvPr/>
        </p:nvSpPr>
        <p:spPr bwMode="auto">
          <a:xfrm>
            <a:off x="2209800" y="19812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21" name="Text Box 6"/>
          <p:cNvSpPr txBox="1">
            <a:spLocks noChangeArrowheads="1"/>
          </p:cNvSpPr>
          <p:nvPr/>
        </p:nvSpPr>
        <p:spPr bwMode="auto">
          <a:xfrm>
            <a:off x="685800" y="137160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H</a:t>
            </a:r>
            <a:r>
              <a:rPr lang="en-US" sz="3200" baseline="-25000"/>
              <a:t>2</a:t>
            </a:r>
            <a:r>
              <a:rPr lang="en-US" sz="3200"/>
              <a:t>SO</a:t>
            </a:r>
            <a:r>
              <a:rPr lang="en-US" sz="3200" baseline="-25000"/>
              <a:t>4</a:t>
            </a:r>
            <a:r>
              <a:rPr lang="en-US" sz="3200"/>
              <a:t>   +  2 LiOH              Li</a:t>
            </a:r>
            <a:r>
              <a:rPr lang="en-US" sz="3200" baseline="-25000"/>
              <a:t>2</a:t>
            </a:r>
            <a:r>
              <a:rPr lang="en-US" sz="3200"/>
              <a:t>SO</a:t>
            </a:r>
            <a:r>
              <a:rPr lang="en-US" sz="3200" baseline="-25000"/>
              <a:t>4</a:t>
            </a:r>
            <a:r>
              <a:rPr lang="en-US" sz="3200"/>
              <a:t>  +  2 H</a:t>
            </a:r>
            <a:r>
              <a:rPr lang="en-US" sz="3200" baseline="-25000"/>
              <a:t>2</a:t>
            </a:r>
            <a:r>
              <a:rPr lang="en-US" sz="3200"/>
              <a:t>O</a:t>
            </a:r>
          </a:p>
        </p:txBody>
      </p:sp>
      <p:sp>
        <p:nvSpPr>
          <p:cNvPr id="60422" name="AutoShape 7"/>
          <p:cNvSpPr>
            <a:spLocks noChangeArrowheads="1"/>
          </p:cNvSpPr>
          <p:nvPr/>
        </p:nvSpPr>
        <p:spPr bwMode="auto">
          <a:xfrm>
            <a:off x="4495800" y="15240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smtClean="0"/>
              <a:t>What kind of Reaction?</a:t>
            </a:r>
          </a:p>
        </p:txBody>
      </p:sp>
      <p:sp>
        <p:nvSpPr>
          <p:cNvPr id="61443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533400" y="2362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/>
              <a:t>Precipitation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Gas formation</a:t>
            </a:r>
          </a:p>
          <a:p>
            <a:pPr marL="609600" indent="-609600">
              <a:buFontTx/>
              <a:buAutoNum type="arabicPeriod"/>
            </a:pPr>
            <a:r>
              <a:rPr lang="en-US" smtClean="0">
                <a:solidFill>
                  <a:srgbClr val="66FF33"/>
                </a:solidFill>
              </a:rPr>
              <a:t>Acid-base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Redox</a:t>
            </a:r>
          </a:p>
        </p:txBody>
      </p:sp>
      <p:sp>
        <p:nvSpPr>
          <p:cNvPr id="1876996" name="Text Box 4"/>
          <p:cNvSpPr txBox="1">
            <a:spLocks noChangeArrowheads="1"/>
          </p:cNvSpPr>
          <p:nvPr/>
        </p:nvSpPr>
        <p:spPr bwMode="auto">
          <a:xfrm>
            <a:off x="2209800" y="19812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685800" y="137160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H</a:t>
            </a:r>
            <a:r>
              <a:rPr lang="en-US" sz="3200" baseline="-25000"/>
              <a:t>2</a:t>
            </a:r>
            <a:r>
              <a:rPr lang="en-US" sz="3200"/>
              <a:t>SO</a:t>
            </a:r>
            <a:r>
              <a:rPr lang="en-US" sz="3200" baseline="-25000"/>
              <a:t>4</a:t>
            </a:r>
            <a:r>
              <a:rPr lang="en-US" sz="3200"/>
              <a:t>   +  2 LiOH              Li</a:t>
            </a:r>
            <a:r>
              <a:rPr lang="en-US" sz="3200" baseline="-25000"/>
              <a:t>2</a:t>
            </a:r>
            <a:r>
              <a:rPr lang="en-US" sz="3200"/>
              <a:t>SO</a:t>
            </a:r>
            <a:r>
              <a:rPr lang="en-US" sz="3200" baseline="-25000"/>
              <a:t>4</a:t>
            </a:r>
            <a:r>
              <a:rPr lang="en-US" sz="3200"/>
              <a:t>  +  2 H</a:t>
            </a:r>
            <a:r>
              <a:rPr lang="en-US" sz="3200" baseline="-25000"/>
              <a:t>2</a:t>
            </a:r>
            <a:r>
              <a:rPr lang="en-US" sz="3200"/>
              <a:t>O</a:t>
            </a:r>
          </a:p>
        </p:txBody>
      </p:sp>
      <p:sp>
        <p:nvSpPr>
          <p:cNvPr id="61446" name="AutoShape 6"/>
          <p:cNvSpPr>
            <a:spLocks noChangeArrowheads="1"/>
          </p:cNvSpPr>
          <p:nvPr/>
        </p:nvSpPr>
        <p:spPr bwMode="auto">
          <a:xfrm>
            <a:off x="4495800" y="15240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 </a:t>
            </a:r>
          </a:p>
        </p:txBody>
      </p:sp>
      <p:sp>
        <p:nvSpPr>
          <p:cNvPr id="1876999" name="Rectangle 7"/>
          <p:cNvSpPr>
            <a:spLocks noChangeArrowheads="1"/>
          </p:cNvSpPr>
          <p:nvPr/>
        </p:nvSpPr>
        <p:spPr bwMode="auto">
          <a:xfrm>
            <a:off x="381000" y="3505200"/>
            <a:ext cx="2895600" cy="609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What kind of reaction?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To get the net ionic equation from the total ionic equation, discard any spectator ions</a:t>
            </a:r>
            <a:endParaRPr lang="en-US" smtClean="0"/>
          </a:p>
          <a:p>
            <a:pPr>
              <a:buFontTx/>
              <a:buChar char=" "/>
            </a:pPr>
            <a:r>
              <a:rPr lang="en-US" smtClean="0"/>
              <a:t>H</a:t>
            </a:r>
            <a:r>
              <a:rPr lang="en-US" baseline="-25000" smtClean="0"/>
              <a:t>2</a:t>
            </a:r>
            <a:r>
              <a:rPr lang="en-US" smtClean="0"/>
              <a:t>SO</a:t>
            </a:r>
            <a:r>
              <a:rPr lang="en-US" baseline="-25000" smtClean="0"/>
              <a:t>4  </a:t>
            </a:r>
            <a:r>
              <a:rPr lang="en-US" smtClean="0"/>
              <a:t> +  2 LiOH         Li</a:t>
            </a:r>
            <a:r>
              <a:rPr lang="en-US" baseline="-25000" smtClean="0"/>
              <a:t>2</a:t>
            </a:r>
            <a:r>
              <a:rPr lang="en-US" smtClean="0"/>
              <a:t>SO</a:t>
            </a:r>
            <a:r>
              <a:rPr lang="en-US" baseline="-25000" smtClean="0"/>
              <a:t>4</a:t>
            </a:r>
            <a:r>
              <a:rPr lang="en-US" smtClean="0"/>
              <a:t>  +  2 H</a:t>
            </a:r>
            <a:r>
              <a:rPr lang="en-US" baseline="-25000" smtClean="0"/>
              <a:t>2</a:t>
            </a:r>
            <a:r>
              <a:rPr lang="en-US" smtClean="0"/>
              <a:t>O</a:t>
            </a: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None/>
            </a:pPr>
            <a:endParaRPr lang="en-US" smtClean="0">
              <a:solidFill>
                <a:srgbClr val="00FFFF"/>
              </a:solidFill>
            </a:endParaRPr>
          </a:p>
        </p:txBody>
      </p:sp>
      <p:sp>
        <p:nvSpPr>
          <p:cNvPr id="62468" name="AutoShape 4"/>
          <p:cNvSpPr>
            <a:spLocks noChangeArrowheads="1"/>
          </p:cNvSpPr>
          <p:nvPr/>
        </p:nvSpPr>
        <p:spPr bwMode="auto">
          <a:xfrm>
            <a:off x="4419600" y="3276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 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343400" y="4114800"/>
            <a:ext cx="2286000" cy="588963"/>
          </a:xfrm>
          <a:prstGeom prst="rect">
            <a:avLst/>
          </a:prstGeom>
          <a:solidFill>
            <a:srgbClr val="6666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/>
              <a:t>A salt</a:t>
            </a:r>
          </a:p>
        </p:txBody>
      </p:sp>
      <p:sp>
        <p:nvSpPr>
          <p:cNvPr id="1825798" name="Line 6"/>
          <p:cNvSpPr>
            <a:spLocks noChangeShapeType="1"/>
          </p:cNvSpPr>
          <p:nvPr/>
        </p:nvSpPr>
        <p:spPr bwMode="auto">
          <a:xfrm flipV="1">
            <a:off x="5486400" y="3657600"/>
            <a:ext cx="0" cy="4572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What kind of reaction?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To get the net ionic equation from the total ionic equation, discard any spectator ions</a:t>
            </a:r>
            <a:endParaRPr lang="en-US" smtClean="0"/>
          </a:p>
          <a:p>
            <a:pPr>
              <a:buFontTx/>
              <a:buChar char=" "/>
            </a:pPr>
            <a:r>
              <a:rPr lang="en-US" smtClean="0"/>
              <a:t>H</a:t>
            </a:r>
            <a:r>
              <a:rPr lang="en-US" baseline="-25000" smtClean="0"/>
              <a:t>2</a:t>
            </a:r>
            <a:r>
              <a:rPr lang="en-US" smtClean="0"/>
              <a:t>SO</a:t>
            </a:r>
            <a:r>
              <a:rPr lang="en-US" baseline="-25000" smtClean="0"/>
              <a:t>4  </a:t>
            </a:r>
            <a:r>
              <a:rPr lang="en-US" smtClean="0"/>
              <a:t> +  2 LiOH         Li</a:t>
            </a:r>
            <a:r>
              <a:rPr lang="en-US" baseline="-25000" smtClean="0"/>
              <a:t>2</a:t>
            </a:r>
            <a:r>
              <a:rPr lang="en-US" smtClean="0"/>
              <a:t>SO</a:t>
            </a:r>
            <a:r>
              <a:rPr lang="en-US" baseline="-25000" smtClean="0"/>
              <a:t>4</a:t>
            </a:r>
            <a:r>
              <a:rPr lang="en-US" smtClean="0"/>
              <a:t>  +  2 H</a:t>
            </a:r>
            <a:r>
              <a:rPr lang="en-US" baseline="-25000" smtClean="0"/>
              <a:t>2</a:t>
            </a:r>
            <a:r>
              <a:rPr lang="en-US" smtClean="0"/>
              <a:t>O</a:t>
            </a: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None/>
            </a:pPr>
            <a:endParaRPr lang="en-US" smtClean="0">
              <a:solidFill>
                <a:srgbClr val="00FFFF"/>
              </a:solidFill>
            </a:endParaRPr>
          </a:p>
        </p:txBody>
      </p:sp>
      <p:sp>
        <p:nvSpPr>
          <p:cNvPr id="63492" name="AutoShape 4"/>
          <p:cNvSpPr>
            <a:spLocks noChangeArrowheads="1"/>
          </p:cNvSpPr>
          <p:nvPr/>
        </p:nvSpPr>
        <p:spPr bwMode="auto">
          <a:xfrm>
            <a:off x="4419600" y="3276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 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4343400" y="4114800"/>
            <a:ext cx="4114800" cy="588963"/>
          </a:xfrm>
          <a:prstGeom prst="rect">
            <a:avLst/>
          </a:prstGeom>
          <a:solidFill>
            <a:srgbClr val="6666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/>
              <a:t>A salt + water</a:t>
            </a:r>
          </a:p>
        </p:txBody>
      </p:sp>
      <p:sp>
        <p:nvSpPr>
          <p:cNvPr id="1827846" name="Line 6"/>
          <p:cNvSpPr>
            <a:spLocks noChangeShapeType="1"/>
          </p:cNvSpPr>
          <p:nvPr/>
        </p:nvSpPr>
        <p:spPr bwMode="auto">
          <a:xfrm flipV="1">
            <a:off x="5486400" y="3657600"/>
            <a:ext cx="0" cy="4572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7847" name="Line 7"/>
          <p:cNvSpPr>
            <a:spLocks noChangeShapeType="1"/>
          </p:cNvSpPr>
          <p:nvPr/>
        </p:nvSpPr>
        <p:spPr bwMode="auto">
          <a:xfrm flipV="1">
            <a:off x="7315200" y="3657600"/>
            <a:ext cx="0" cy="45720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What kind of reaction?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To get the net ionic equation from the total ionic equation, discard any spectator ions</a:t>
            </a:r>
            <a:endParaRPr lang="en-US" smtClean="0"/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H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/>
              <a:t>SO</a:t>
            </a:r>
            <a:r>
              <a:rPr lang="en-US" baseline="-25000" smtClean="0"/>
              <a:t>4  </a:t>
            </a:r>
            <a:r>
              <a:rPr lang="en-US" smtClean="0"/>
              <a:t> +  2</a:t>
            </a:r>
            <a:r>
              <a:rPr lang="en-US" smtClean="0">
                <a:solidFill>
                  <a:schemeClr val="folHlink"/>
                </a:solidFill>
              </a:rPr>
              <a:t> </a:t>
            </a:r>
            <a:r>
              <a:rPr lang="en-US" smtClean="0"/>
              <a:t>Li</a:t>
            </a:r>
            <a:r>
              <a:rPr lang="en-US" smtClean="0">
                <a:solidFill>
                  <a:srgbClr val="FF0000"/>
                </a:solidFill>
              </a:rPr>
              <a:t>OH</a:t>
            </a:r>
            <a:r>
              <a:rPr lang="en-US" smtClean="0">
                <a:solidFill>
                  <a:srgbClr val="00FFFF"/>
                </a:solidFill>
              </a:rPr>
              <a:t>         </a:t>
            </a:r>
            <a:r>
              <a:rPr lang="en-US" smtClean="0"/>
              <a:t>Li</a:t>
            </a:r>
            <a:r>
              <a:rPr lang="en-US" baseline="-25000" smtClean="0"/>
              <a:t>2</a:t>
            </a:r>
            <a:r>
              <a:rPr lang="en-US" smtClean="0"/>
              <a:t>SO</a:t>
            </a:r>
            <a:r>
              <a:rPr lang="en-US" baseline="-25000" smtClean="0"/>
              <a:t>4</a:t>
            </a:r>
            <a:r>
              <a:rPr lang="en-US" smtClean="0"/>
              <a:t>  +</a:t>
            </a:r>
            <a:r>
              <a:rPr lang="en-US" smtClean="0">
                <a:solidFill>
                  <a:srgbClr val="00FFFF"/>
                </a:solidFill>
              </a:rPr>
              <a:t>  2 H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FF0000"/>
                </a:solidFill>
              </a:rPr>
              <a:t>O</a:t>
            </a: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None/>
            </a:pPr>
            <a:endParaRPr lang="en-US" smtClean="0">
              <a:solidFill>
                <a:srgbClr val="00FFFF"/>
              </a:solidFill>
            </a:endParaRPr>
          </a:p>
        </p:txBody>
      </p:sp>
      <p:sp>
        <p:nvSpPr>
          <p:cNvPr id="64516" name="AutoShape 4"/>
          <p:cNvSpPr>
            <a:spLocks noChangeArrowheads="1"/>
          </p:cNvSpPr>
          <p:nvPr/>
        </p:nvSpPr>
        <p:spPr bwMode="auto">
          <a:xfrm>
            <a:off x="4419600" y="3276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 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533400" y="4114800"/>
            <a:ext cx="4114800" cy="588963"/>
          </a:xfrm>
          <a:prstGeom prst="rect">
            <a:avLst/>
          </a:prstGeom>
          <a:solidFill>
            <a:srgbClr val="6666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00FFFF"/>
                </a:solidFill>
              </a:rPr>
              <a:t>Acid</a:t>
            </a:r>
            <a:r>
              <a:rPr lang="en-US" sz="3200" b="1"/>
              <a:t>     +    </a:t>
            </a:r>
            <a:r>
              <a:rPr lang="en-US" sz="3200" b="1">
                <a:solidFill>
                  <a:srgbClr val="FF3300"/>
                </a:solidFill>
              </a:rPr>
              <a:t>base</a:t>
            </a:r>
            <a:endParaRPr lang="en-US" sz="3200" b="1"/>
          </a:p>
        </p:txBody>
      </p:sp>
      <p:sp>
        <p:nvSpPr>
          <p:cNvPr id="1829894" name="Line 6"/>
          <p:cNvSpPr>
            <a:spLocks noChangeShapeType="1"/>
          </p:cNvSpPr>
          <p:nvPr/>
        </p:nvSpPr>
        <p:spPr bwMode="auto">
          <a:xfrm flipV="1">
            <a:off x="1219200" y="3657600"/>
            <a:ext cx="0" cy="45720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9895" name="Line 7"/>
          <p:cNvSpPr>
            <a:spLocks noChangeShapeType="1"/>
          </p:cNvSpPr>
          <p:nvPr/>
        </p:nvSpPr>
        <p:spPr bwMode="auto">
          <a:xfrm flipV="1">
            <a:off x="3810000" y="3657600"/>
            <a:ext cx="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Acid-Base Neutralization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To get the net ionic equation from the total ionic equation, discard any spectator ions</a:t>
            </a:r>
            <a:endParaRPr lang="en-US" smtClean="0"/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H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/>
              <a:t>SO</a:t>
            </a:r>
            <a:r>
              <a:rPr lang="en-US" baseline="-25000" smtClean="0"/>
              <a:t>4  </a:t>
            </a:r>
            <a:r>
              <a:rPr lang="en-US" smtClean="0"/>
              <a:t> +  2</a:t>
            </a:r>
            <a:r>
              <a:rPr lang="en-US" smtClean="0">
                <a:solidFill>
                  <a:schemeClr val="folHlink"/>
                </a:solidFill>
              </a:rPr>
              <a:t> </a:t>
            </a:r>
            <a:r>
              <a:rPr lang="en-US" smtClean="0"/>
              <a:t>Li</a:t>
            </a:r>
            <a:r>
              <a:rPr lang="en-US" smtClean="0">
                <a:solidFill>
                  <a:srgbClr val="FF0000"/>
                </a:solidFill>
              </a:rPr>
              <a:t>OH</a:t>
            </a:r>
            <a:r>
              <a:rPr lang="en-US" smtClean="0">
                <a:solidFill>
                  <a:srgbClr val="00FFFF"/>
                </a:solidFill>
              </a:rPr>
              <a:t>         </a:t>
            </a:r>
            <a:r>
              <a:rPr lang="en-US" smtClean="0"/>
              <a:t>Li</a:t>
            </a:r>
            <a:r>
              <a:rPr lang="en-US" baseline="-25000" smtClean="0"/>
              <a:t>2</a:t>
            </a:r>
            <a:r>
              <a:rPr lang="en-US" smtClean="0"/>
              <a:t>SO</a:t>
            </a:r>
            <a:r>
              <a:rPr lang="en-US" baseline="-25000" smtClean="0"/>
              <a:t>4</a:t>
            </a:r>
            <a:r>
              <a:rPr lang="en-US" smtClean="0"/>
              <a:t>  +</a:t>
            </a:r>
            <a:r>
              <a:rPr lang="en-US" smtClean="0">
                <a:solidFill>
                  <a:srgbClr val="00FFFF"/>
                </a:solidFill>
              </a:rPr>
              <a:t>  2 H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FF0000"/>
                </a:solidFill>
              </a:rPr>
              <a:t>O</a:t>
            </a: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None/>
            </a:pPr>
            <a:endParaRPr lang="en-US" smtClean="0">
              <a:solidFill>
                <a:srgbClr val="00FFFF"/>
              </a:solidFill>
            </a:endParaRPr>
          </a:p>
        </p:txBody>
      </p:sp>
      <p:sp>
        <p:nvSpPr>
          <p:cNvPr id="65540" name="AutoShape 4"/>
          <p:cNvSpPr>
            <a:spLocks noChangeArrowheads="1"/>
          </p:cNvSpPr>
          <p:nvPr/>
        </p:nvSpPr>
        <p:spPr bwMode="auto">
          <a:xfrm>
            <a:off x="4419600" y="3276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 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533400" y="4114800"/>
            <a:ext cx="4114800" cy="588963"/>
          </a:xfrm>
          <a:prstGeom prst="rect">
            <a:avLst/>
          </a:prstGeom>
          <a:solidFill>
            <a:srgbClr val="6666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00FFFF"/>
                </a:solidFill>
              </a:rPr>
              <a:t>Acid</a:t>
            </a:r>
            <a:r>
              <a:rPr lang="en-US" sz="3200" b="1"/>
              <a:t>     +    </a:t>
            </a:r>
            <a:r>
              <a:rPr lang="en-US" sz="3200" b="1">
                <a:solidFill>
                  <a:srgbClr val="FF3300"/>
                </a:solidFill>
              </a:rPr>
              <a:t>base</a:t>
            </a:r>
            <a:endParaRPr lang="en-US" sz="3200" b="1"/>
          </a:p>
        </p:txBody>
      </p:sp>
      <p:sp>
        <p:nvSpPr>
          <p:cNvPr id="1831942" name="Line 6"/>
          <p:cNvSpPr>
            <a:spLocks noChangeShapeType="1"/>
          </p:cNvSpPr>
          <p:nvPr/>
        </p:nvSpPr>
        <p:spPr bwMode="auto">
          <a:xfrm flipV="1">
            <a:off x="1219200" y="3657600"/>
            <a:ext cx="0" cy="45720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31943" name="Line 7"/>
          <p:cNvSpPr>
            <a:spLocks noChangeShapeType="1"/>
          </p:cNvSpPr>
          <p:nvPr/>
        </p:nvSpPr>
        <p:spPr bwMode="auto">
          <a:xfrm flipV="1">
            <a:off x="3810000" y="3657600"/>
            <a:ext cx="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Acid-Base Neutralization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smtClean="0"/>
              <a:t>To get the net ionic equation from the total ionic equation, discard any spectator ions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H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/>
              <a:t>SO</a:t>
            </a:r>
            <a:r>
              <a:rPr lang="en-US" baseline="-25000" smtClean="0"/>
              <a:t>4  </a:t>
            </a:r>
            <a:r>
              <a:rPr lang="en-US" smtClean="0"/>
              <a:t> +  2</a:t>
            </a:r>
            <a:r>
              <a:rPr lang="en-US" smtClean="0">
                <a:solidFill>
                  <a:schemeClr val="folHlink"/>
                </a:solidFill>
              </a:rPr>
              <a:t> </a:t>
            </a:r>
            <a:r>
              <a:rPr lang="en-US" smtClean="0"/>
              <a:t>Li</a:t>
            </a:r>
            <a:r>
              <a:rPr lang="en-US" smtClean="0">
                <a:solidFill>
                  <a:srgbClr val="FF0000"/>
                </a:solidFill>
              </a:rPr>
              <a:t>OH</a:t>
            </a:r>
            <a:r>
              <a:rPr lang="en-US" smtClean="0">
                <a:solidFill>
                  <a:srgbClr val="00FFFF"/>
                </a:solidFill>
              </a:rPr>
              <a:t>         </a:t>
            </a:r>
            <a:r>
              <a:rPr lang="en-US" smtClean="0"/>
              <a:t>Li</a:t>
            </a:r>
            <a:r>
              <a:rPr lang="en-US" baseline="-25000" smtClean="0"/>
              <a:t>2</a:t>
            </a:r>
            <a:r>
              <a:rPr lang="en-US" smtClean="0"/>
              <a:t>SO</a:t>
            </a:r>
            <a:r>
              <a:rPr lang="en-US" baseline="-25000" smtClean="0"/>
              <a:t>4</a:t>
            </a:r>
            <a:r>
              <a:rPr lang="en-US" smtClean="0"/>
              <a:t>  +</a:t>
            </a:r>
            <a:r>
              <a:rPr lang="en-US" smtClean="0">
                <a:solidFill>
                  <a:srgbClr val="00FFFF"/>
                </a:solidFill>
              </a:rPr>
              <a:t>  2 H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FF0000"/>
                </a:solidFill>
              </a:rPr>
              <a:t>O</a:t>
            </a: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None/>
            </a:pPr>
            <a:endParaRPr lang="en-US" smtClean="0">
              <a:solidFill>
                <a:srgbClr val="00FFFF"/>
              </a:solidFill>
            </a:endParaRPr>
          </a:p>
        </p:txBody>
      </p:sp>
      <p:sp>
        <p:nvSpPr>
          <p:cNvPr id="66564" name="AutoShape 4"/>
          <p:cNvSpPr>
            <a:spLocks noChangeArrowheads="1"/>
          </p:cNvSpPr>
          <p:nvPr/>
        </p:nvSpPr>
        <p:spPr bwMode="auto">
          <a:xfrm>
            <a:off x="4419600" y="3276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smtClean="0"/>
              <a:t>What dissociates?</a:t>
            </a:r>
          </a:p>
        </p:txBody>
      </p:sp>
      <p:sp>
        <p:nvSpPr>
          <p:cNvPr id="67587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/>
              <a:t>H</a:t>
            </a:r>
            <a:r>
              <a:rPr lang="en-US" baseline="-25000" smtClean="0"/>
              <a:t>2</a:t>
            </a:r>
            <a:r>
              <a:rPr lang="en-US" smtClean="0"/>
              <a:t>SO</a:t>
            </a:r>
            <a:r>
              <a:rPr lang="en-US" baseline="-25000" smtClean="0"/>
              <a:t>4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LiOH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Li</a:t>
            </a:r>
            <a:r>
              <a:rPr lang="en-US" baseline="-25000" smtClean="0"/>
              <a:t>2</a:t>
            </a:r>
            <a:r>
              <a:rPr lang="en-US" smtClean="0"/>
              <a:t>SO</a:t>
            </a:r>
            <a:r>
              <a:rPr lang="en-US" baseline="-25000" smtClean="0"/>
              <a:t>4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H</a:t>
            </a:r>
            <a:r>
              <a:rPr lang="en-US" baseline="-25000" smtClean="0"/>
              <a:t>2</a:t>
            </a:r>
            <a:r>
              <a:rPr lang="en-US" smtClean="0"/>
              <a:t>O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Everything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1, 2, &amp; 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smtClean="0"/>
              <a:t>What dissociates?</a:t>
            </a:r>
          </a:p>
        </p:txBody>
      </p:sp>
      <p:sp>
        <p:nvSpPr>
          <p:cNvPr id="68611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792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>
                <a:solidFill>
                  <a:srgbClr val="66FF33"/>
                </a:solidFill>
              </a:rPr>
              <a:t>H</a:t>
            </a:r>
            <a:r>
              <a:rPr lang="en-US" baseline="-25000" smtClean="0">
                <a:solidFill>
                  <a:srgbClr val="66FF33"/>
                </a:solidFill>
              </a:rPr>
              <a:t>2</a:t>
            </a:r>
            <a:r>
              <a:rPr lang="en-US" smtClean="0">
                <a:solidFill>
                  <a:srgbClr val="66FF33"/>
                </a:solidFill>
              </a:rPr>
              <a:t>SO</a:t>
            </a:r>
            <a:r>
              <a:rPr lang="en-US" baseline="-25000" smtClean="0">
                <a:solidFill>
                  <a:srgbClr val="66FF33"/>
                </a:solidFill>
              </a:rPr>
              <a:t>4</a:t>
            </a:r>
            <a:r>
              <a:rPr lang="en-US" smtClean="0">
                <a:solidFill>
                  <a:srgbClr val="66FF33"/>
                </a:solidFill>
              </a:rPr>
              <a:t>            covalent - a strong acid</a:t>
            </a:r>
          </a:p>
          <a:p>
            <a:pPr marL="609600" indent="-609600">
              <a:buFontTx/>
              <a:buAutoNum type="arabicPeriod"/>
            </a:pPr>
            <a:r>
              <a:rPr lang="en-US" smtClean="0">
                <a:solidFill>
                  <a:srgbClr val="66FF33"/>
                </a:solidFill>
              </a:rPr>
              <a:t>LiOH             ionic – starts with a metal</a:t>
            </a:r>
          </a:p>
          <a:p>
            <a:pPr marL="609600" indent="-609600">
              <a:buFontTx/>
              <a:buAutoNum type="arabicPeriod"/>
            </a:pPr>
            <a:r>
              <a:rPr lang="en-US" smtClean="0">
                <a:solidFill>
                  <a:srgbClr val="66FF33"/>
                </a:solidFill>
              </a:rPr>
              <a:t>Li</a:t>
            </a:r>
            <a:r>
              <a:rPr lang="en-US" baseline="-25000" smtClean="0">
                <a:solidFill>
                  <a:srgbClr val="66FF33"/>
                </a:solidFill>
              </a:rPr>
              <a:t>2</a:t>
            </a:r>
            <a:r>
              <a:rPr lang="en-US" smtClean="0">
                <a:solidFill>
                  <a:srgbClr val="66FF33"/>
                </a:solidFill>
              </a:rPr>
              <a:t>SO</a:t>
            </a:r>
            <a:r>
              <a:rPr lang="en-US" baseline="-25000" smtClean="0">
                <a:solidFill>
                  <a:srgbClr val="66FF33"/>
                </a:solidFill>
              </a:rPr>
              <a:t>4</a:t>
            </a:r>
            <a:r>
              <a:rPr lang="en-US" smtClean="0">
                <a:solidFill>
                  <a:srgbClr val="66FF33"/>
                </a:solidFill>
              </a:rPr>
              <a:t>           ionic – starts with a metal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H</a:t>
            </a:r>
            <a:r>
              <a:rPr lang="en-US" baseline="-25000" smtClean="0"/>
              <a:t>2</a:t>
            </a:r>
            <a:r>
              <a:rPr lang="en-US" smtClean="0"/>
              <a:t>O	          covalent – not a strong acid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Everything</a:t>
            </a:r>
          </a:p>
          <a:p>
            <a:pPr marL="609600" indent="-609600">
              <a:buFontTx/>
              <a:buAutoNum type="arabicPeriod"/>
            </a:pPr>
            <a:r>
              <a:rPr lang="en-US" smtClean="0">
                <a:solidFill>
                  <a:srgbClr val="66FF33"/>
                </a:solidFill>
              </a:rPr>
              <a:t>1, 2, &amp; 3</a:t>
            </a:r>
          </a:p>
        </p:txBody>
      </p:sp>
      <p:sp>
        <p:nvSpPr>
          <p:cNvPr id="1932292" name="Rectangle 4"/>
          <p:cNvSpPr>
            <a:spLocks noChangeArrowheads="1"/>
          </p:cNvSpPr>
          <p:nvPr/>
        </p:nvSpPr>
        <p:spPr bwMode="auto">
          <a:xfrm>
            <a:off x="304800" y="1600200"/>
            <a:ext cx="2895600" cy="609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32293" name="Rectangle 5"/>
          <p:cNvSpPr>
            <a:spLocks noChangeArrowheads="1"/>
          </p:cNvSpPr>
          <p:nvPr/>
        </p:nvSpPr>
        <p:spPr bwMode="auto">
          <a:xfrm>
            <a:off x="304800" y="2209800"/>
            <a:ext cx="2895600" cy="609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32294" name="Rectangle 6"/>
          <p:cNvSpPr>
            <a:spLocks noChangeArrowheads="1"/>
          </p:cNvSpPr>
          <p:nvPr/>
        </p:nvSpPr>
        <p:spPr bwMode="auto">
          <a:xfrm>
            <a:off x="304800" y="2819400"/>
            <a:ext cx="2895600" cy="609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32295" name="Rectangle 7"/>
          <p:cNvSpPr>
            <a:spLocks noChangeArrowheads="1"/>
          </p:cNvSpPr>
          <p:nvPr/>
        </p:nvSpPr>
        <p:spPr bwMode="auto">
          <a:xfrm>
            <a:off x="304800" y="4495800"/>
            <a:ext cx="2895600" cy="609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Dissolution of Ionic Salts</a:t>
            </a:r>
          </a:p>
        </p:txBody>
      </p:sp>
      <p:grpSp>
        <p:nvGrpSpPr>
          <p:cNvPr id="97283" name="Group 3"/>
          <p:cNvGrpSpPr>
            <a:grpSpLocks/>
          </p:cNvGrpSpPr>
          <p:nvPr/>
        </p:nvGrpSpPr>
        <p:grpSpPr bwMode="auto">
          <a:xfrm rot="-1962266">
            <a:off x="3657600" y="3505200"/>
            <a:ext cx="1828800" cy="685800"/>
            <a:chOff x="576" y="2112"/>
            <a:chExt cx="1152" cy="432"/>
          </a:xfrm>
        </p:grpSpPr>
        <p:sp>
          <p:nvSpPr>
            <p:cNvPr id="97323" name="Oval 4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7324" name="Text Box 5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7325" name="Text Box 6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7326" name="Text Box 7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7327" name="Line 8"/>
            <p:cNvSpPr>
              <a:spLocks noChangeShapeType="1"/>
            </p:cNvSpPr>
            <p:nvPr/>
          </p:nvSpPr>
          <p:spPr bwMode="auto">
            <a:xfrm flipV="1">
              <a:off x="912" y="2302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8" name="Line 9"/>
            <p:cNvSpPr>
              <a:spLocks noChangeShapeType="1"/>
            </p:cNvSpPr>
            <p:nvPr/>
          </p:nvSpPr>
          <p:spPr bwMode="auto">
            <a:xfrm flipH="1" flipV="1">
              <a:off x="1199" y="2302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284" name="Group 10"/>
          <p:cNvGrpSpPr>
            <a:grpSpLocks/>
          </p:cNvGrpSpPr>
          <p:nvPr/>
        </p:nvGrpSpPr>
        <p:grpSpPr bwMode="auto">
          <a:xfrm rot="-2390260">
            <a:off x="6629400" y="1676400"/>
            <a:ext cx="1828800" cy="685800"/>
            <a:chOff x="576" y="2112"/>
            <a:chExt cx="1152" cy="432"/>
          </a:xfrm>
        </p:grpSpPr>
        <p:sp>
          <p:nvSpPr>
            <p:cNvPr id="97317" name="Oval 11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7318" name="Text Box 12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7319" name="Text Box 13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7320" name="Text Box 14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7321" name="Line 15"/>
            <p:cNvSpPr>
              <a:spLocks noChangeShapeType="1"/>
            </p:cNvSpPr>
            <p:nvPr/>
          </p:nvSpPr>
          <p:spPr bwMode="auto">
            <a:xfrm flipV="1">
              <a:off x="912" y="2302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2" name="Line 16"/>
            <p:cNvSpPr>
              <a:spLocks noChangeShapeType="1"/>
            </p:cNvSpPr>
            <p:nvPr/>
          </p:nvSpPr>
          <p:spPr bwMode="auto">
            <a:xfrm flipH="1" flipV="1">
              <a:off x="1200" y="2304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285" name="Group 17"/>
          <p:cNvGrpSpPr>
            <a:grpSpLocks/>
          </p:cNvGrpSpPr>
          <p:nvPr/>
        </p:nvGrpSpPr>
        <p:grpSpPr bwMode="auto">
          <a:xfrm rot="-6997711">
            <a:off x="1866900" y="2400300"/>
            <a:ext cx="1828800" cy="685800"/>
            <a:chOff x="576" y="2112"/>
            <a:chExt cx="1152" cy="432"/>
          </a:xfrm>
        </p:grpSpPr>
        <p:sp>
          <p:nvSpPr>
            <p:cNvPr id="97311" name="Oval 18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7312" name="Text Box 19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7313" name="Text Box 20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7314" name="Text Box 21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7315" name="Line 22"/>
            <p:cNvSpPr>
              <a:spLocks noChangeShapeType="1"/>
            </p:cNvSpPr>
            <p:nvPr/>
          </p:nvSpPr>
          <p:spPr bwMode="auto">
            <a:xfrm flipV="1">
              <a:off x="912" y="2304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6" name="Line 23"/>
            <p:cNvSpPr>
              <a:spLocks noChangeShapeType="1"/>
            </p:cNvSpPr>
            <p:nvPr/>
          </p:nvSpPr>
          <p:spPr bwMode="auto">
            <a:xfrm flipH="1" flipV="1">
              <a:off x="1202" y="2304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286" name="Group 24"/>
          <p:cNvGrpSpPr>
            <a:grpSpLocks/>
          </p:cNvGrpSpPr>
          <p:nvPr/>
        </p:nvGrpSpPr>
        <p:grpSpPr bwMode="auto">
          <a:xfrm rot="-6976498">
            <a:off x="6134100" y="4229100"/>
            <a:ext cx="1828800" cy="685800"/>
            <a:chOff x="576" y="2112"/>
            <a:chExt cx="1152" cy="432"/>
          </a:xfrm>
        </p:grpSpPr>
        <p:sp>
          <p:nvSpPr>
            <p:cNvPr id="97305" name="Oval 25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7306" name="Text Box 26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7307" name="Text Box 27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7308" name="Text Box 28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7309" name="Line 29"/>
            <p:cNvSpPr>
              <a:spLocks noChangeShapeType="1"/>
            </p:cNvSpPr>
            <p:nvPr/>
          </p:nvSpPr>
          <p:spPr bwMode="auto">
            <a:xfrm flipV="1">
              <a:off x="914" y="2303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0" name="Line 30"/>
            <p:cNvSpPr>
              <a:spLocks noChangeShapeType="1"/>
            </p:cNvSpPr>
            <p:nvPr/>
          </p:nvSpPr>
          <p:spPr bwMode="auto">
            <a:xfrm flipH="1" flipV="1">
              <a:off x="1202" y="2303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287" name="Group 31"/>
          <p:cNvGrpSpPr>
            <a:grpSpLocks/>
          </p:cNvGrpSpPr>
          <p:nvPr/>
        </p:nvGrpSpPr>
        <p:grpSpPr bwMode="auto">
          <a:xfrm rot="1248848">
            <a:off x="381000" y="4191000"/>
            <a:ext cx="1828800" cy="685800"/>
            <a:chOff x="576" y="2112"/>
            <a:chExt cx="1152" cy="432"/>
          </a:xfrm>
        </p:grpSpPr>
        <p:sp>
          <p:nvSpPr>
            <p:cNvPr id="97299" name="Oval 32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7300" name="Text Box 33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7301" name="Text Box 34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7302" name="Text Box 35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7303" name="Line 36"/>
            <p:cNvSpPr>
              <a:spLocks noChangeShapeType="1"/>
            </p:cNvSpPr>
            <p:nvPr/>
          </p:nvSpPr>
          <p:spPr bwMode="auto">
            <a:xfrm flipV="1">
              <a:off x="911" y="2303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4" name="Line 37"/>
            <p:cNvSpPr>
              <a:spLocks noChangeShapeType="1"/>
            </p:cNvSpPr>
            <p:nvPr/>
          </p:nvSpPr>
          <p:spPr bwMode="auto">
            <a:xfrm flipH="1" flipV="1">
              <a:off x="1199" y="2303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288" name="Line 38"/>
          <p:cNvSpPr>
            <a:spLocks noChangeShapeType="1"/>
          </p:cNvSpPr>
          <p:nvPr/>
        </p:nvSpPr>
        <p:spPr bwMode="auto">
          <a:xfrm flipH="1">
            <a:off x="1447800" y="3733800"/>
            <a:ext cx="76200" cy="30480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Line 39"/>
          <p:cNvSpPr>
            <a:spLocks noChangeShapeType="1"/>
          </p:cNvSpPr>
          <p:nvPr/>
        </p:nvSpPr>
        <p:spPr bwMode="auto">
          <a:xfrm flipH="1">
            <a:off x="5410200" y="3276600"/>
            <a:ext cx="457200" cy="15240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0" name="Line 40"/>
          <p:cNvSpPr>
            <a:spLocks noChangeShapeType="1"/>
          </p:cNvSpPr>
          <p:nvPr/>
        </p:nvSpPr>
        <p:spPr bwMode="auto">
          <a:xfrm flipH="1">
            <a:off x="2209800" y="2971800"/>
            <a:ext cx="228600" cy="7620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1" name="Line 41"/>
          <p:cNvSpPr>
            <a:spLocks noChangeShapeType="1"/>
          </p:cNvSpPr>
          <p:nvPr/>
        </p:nvSpPr>
        <p:spPr bwMode="auto">
          <a:xfrm flipH="1">
            <a:off x="6781800" y="2743200"/>
            <a:ext cx="76200" cy="7620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92" name="Line 42"/>
          <p:cNvSpPr>
            <a:spLocks noChangeShapeType="1"/>
          </p:cNvSpPr>
          <p:nvPr/>
        </p:nvSpPr>
        <p:spPr bwMode="auto">
          <a:xfrm flipH="1" flipV="1">
            <a:off x="6400800" y="3429000"/>
            <a:ext cx="228600" cy="22860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3" name="Group 43"/>
          <p:cNvGrpSpPr>
            <a:grpSpLocks/>
          </p:cNvGrpSpPr>
          <p:nvPr/>
        </p:nvGrpSpPr>
        <p:grpSpPr bwMode="auto">
          <a:xfrm>
            <a:off x="5562600" y="2438400"/>
            <a:ext cx="1219200" cy="1066800"/>
            <a:chOff x="960" y="2304"/>
            <a:chExt cx="768" cy="672"/>
          </a:xfrm>
        </p:grpSpPr>
        <p:sp>
          <p:nvSpPr>
            <p:cNvPr id="97297" name="Oval 44"/>
            <p:cNvSpPr>
              <a:spLocks noChangeArrowheads="1"/>
            </p:cNvSpPr>
            <p:nvPr/>
          </p:nvSpPr>
          <p:spPr bwMode="auto">
            <a:xfrm>
              <a:off x="960" y="2304"/>
              <a:ext cx="768" cy="67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7298" name="Text Box 45"/>
            <p:cNvSpPr txBox="1">
              <a:spLocks noChangeArrowheads="1"/>
            </p:cNvSpPr>
            <p:nvPr/>
          </p:nvSpPr>
          <p:spPr bwMode="auto">
            <a:xfrm>
              <a:off x="1152" y="2496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Cl</a:t>
              </a:r>
              <a:r>
                <a:rPr lang="en-US" b="1" baseline="30000">
                  <a:solidFill>
                    <a:schemeClr val="bg1"/>
                  </a:solidFill>
                </a:rPr>
                <a:t>-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97294" name="Group 46"/>
          <p:cNvGrpSpPr>
            <a:grpSpLocks/>
          </p:cNvGrpSpPr>
          <p:nvPr/>
        </p:nvGrpSpPr>
        <p:grpSpPr bwMode="auto">
          <a:xfrm>
            <a:off x="1524000" y="2971800"/>
            <a:ext cx="685800" cy="609600"/>
            <a:chOff x="1968" y="2640"/>
            <a:chExt cx="432" cy="384"/>
          </a:xfrm>
        </p:grpSpPr>
        <p:sp>
          <p:nvSpPr>
            <p:cNvPr id="97295" name="Oval 47"/>
            <p:cNvSpPr>
              <a:spLocks noChangeArrowheads="1"/>
            </p:cNvSpPr>
            <p:nvPr/>
          </p:nvSpPr>
          <p:spPr bwMode="auto">
            <a:xfrm>
              <a:off x="1968" y="2640"/>
              <a:ext cx="384" cy="3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7296" name="Text Box 48"/>
            <p:cNvSpPr txBox="1">
              <a:spLocks noChangeArrowheads="1"/>
            </p:cNvSpPr>
            <p:nvPr/>
          </p:nvSpPr>
          <p:spPr bwMode="auto">
            <a:xfrm>
              <a:off x="1968" y="2688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Na</a:t>
              </a:r>
              <a:r>
                <a:rPr lang="en-US" b="1" baseline="30000">
                  <a:solidFill>
                    <a:schemeClr val="bg1"/>
                  </a:solidFill>
                </a:rPr>
                <a:t>+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Acid-Base Neutralization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smtClean="0"/>
              <a:t>To get the net ionic equation from the total ionic equation, discard any spectator ions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H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/>
              <a:t>SO</a:t>
            </a:r>
            <a:r>
              <a:rPr lang="en-US" baseline="-25000" smtClean="0"/>
              <a:t>4  </a:t>
            </a:r>
            <a:r>
              <a:rPr lang="en-US" smtClean="0"/>
              <a:t> +  2</a:t>
            </a:r>
            <a:r>
              <a:rPr lang="en-US" smtClean="0">
                <a:solidFill>
                  <a:srgbClr val="00FFFF"/>
                </a:solidFill>
              </a:rPr>
              <a:t> </a:t>
            </a:r>
            <a:r>
              <a:rPr lang="en-US" smtClean="0"/>
              <a:t>Li</a:t>
            </a:r>
            <a:r>
              <a:rPr lang="en-US" smtClean="0">
                <a:solidFill>
                  <a:srgbClr val="FF0000"/>
                </a:solidFill>
              </a:rPr>
              <a:t>OH</a:t>
            </a:r>
            <a:r>
              <a:rPr lang="en-US" smtClean="0">
                <a:solidFill>
                  <a:srgbClr val="00FFFF"/>
                </a:solidFill>
              </a:rPr>
              <a:t>         </a:t>
            </a:r>
            <a:r>
              <a:rPr lang="en-US" smtClean="0"/>
              <a:t>Li</a:t>
            </a:r>
            <a:r>
              <a:rPr lang="en-US" baseline="-25000" smtClean="0"/>
              <a:t>2</a:t>
            </a:r>
            <a:r>
              <a:rPr lang="en-US" smtClean="0"/>
              <a:t>SO</a:t>
            </a:r>
            <a:r>
              <a:rPr lang="en-US" baseline="-25000" smtClean="0"/>
              <a:t>4</a:t>
            </a:r>
            <a:r>
              <a:rPr lang="en-US" smtClean="0"/>
              <a:t>  +</a:t>
            </a:r>
            <a:r>
              <a:rPr lang="en-US" smtClean="0">
                <a:solidFill>
                  <a:srgbClr val="00FFFF"/>
                </a:solidFill>
              </a:rPr>
              <a:t>  2 H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FF0000"/>
                </a:solidFill>
              </a:rPr>
              <a:t>O</a:t>
            </a: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None/>
            </a:pPr>
            <a:endParaRPr lang="en-US" smtClean="0">
              <a:solidFill>
                <a:srgbClr val="00FFFF"/>
              </a:solidFill>
            </a:endParaRPr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auto">
          <a:xfrm>
            <a:off x="4419600" y="3276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 </a:t>
            </a: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2057400" y="4191000"/>
            <a:ext cx="4114800" cy="588963"/>
          </a:xfrm>
          <a:prstGeom prst="rect">
            <a:avLst/>
          </a:prstGeom>
          <a:solidFill>
            <a:srgbClr val="6666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00FFFF"/>
                </a:solidFill>
              </a:rPr>
              <a:t>Ionic salts</a:t>
            </a:r>
            <a:endParaRPr lang="en-US" sz="3200" b="1"/>
          </a:p>
        </p:txBody>
      </p:sp>
      <p:sp>
        <p:nvSpPr>
          <p:cNvPr id="1838086" name="Line 6"/>
          <p:cNvSpPr>
            <a:spLocks noChangeShapeType="1"/>
          </p:cNvSpPr>
          <p:nvPr/>
        </p:nvSpPr>
        <p:spPr bwMode="auto">
          <a:xfrm flipV="1">
            <a:off x="3581400" y="3657600"/>
            <a:ext cx="0" cy="45720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38087" name="Line 7"/>
          <p:cNvSpPr>
            <a:spLocks noChangeShapeType="1"/>
          </p:cNvSpPr>
          <p:nvPr/>
        </p:nvSpPr>
        <p:spPr bwMode="auto">
          <a:xfrm flipV="1">
            <a:off x="5638800" y="3657600"/>
            <a:ext cx="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Acid-Base Neutralization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smtClean="0"/>
              <a:t>To get the net ionic equation from the total ionic equation, discard any spectator ions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H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SO</a:t>
            </a:r>
            <a:r>
              <a:rPr lang="en-US" baseline="-25000" smtClean="0">
                <a:solidFill>
                  <a:srgbClr val="00FFFF"/>
                </a:solidFill>
              </a:rPr>
              <a:t>4  </a:t>
            </a:r>
            <a:r>
              <a:rPr lang="en-US" smtClean="0">
                <a:solidFill>
                  <a:srgbClr val="00FFFF"/>
                </a:solidFill>
              </a:rPr>
              <a:t> +</a:t>
            </a:r>
            <a:r>
              <a:rPr lang="en-US" smtClean="0"/>
              <a:t>  </a:t>
            </a:r>
            <a:r>
              <a:rPr lang="en-US" smtClean="0">
                <a:solidFill>
                  <a:srgbClr val="00FFFF"/>
                </a:solidFill>
              </a:rPr>
              <a:t>2 LiOH         Li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SO</a:t>
            </a:r>
            <a:r>
              <a:rPr lang="en-US" baseline="-25000" smtClean="0">
                <a:solidFill>
                  <a:srgbClr val="00FFFF"/>
                </a:solidFill>
              </a:rPr>
              <a:t>4</a:t>
            </a:r>
            <a:r>
              <a:rPr lang="en-US" smtClean="0"/>
              <a:t>  +</a:t>
            </a:r>
            <a:r>
              <a:rPr lang="en-US" smtClean="0">
                <a:solidFill>
                  <a:srgbClr val="00FFFF"/>
                </a:solidFill>
              </a:rPr>
              <a:t>  2 H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FF0000"/>
                </a:solidFill>
              </a:rPr>
              <a:t>O</a:t>
            </a: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None/>
            </a:pPr>
            <a:endParaRPr lang="en-US" smtClean="0">
              <a:solidFill>
                <a:srgbClr val="00FFFF"/>
              </a:solidFill>
            </a:endParaRPr>
          </a:p>
        </p:txBody>
      </p:sp>
      <p:sp>
        <p:nvSpPr>
          <p:cNvPr id="70660" name="AutoShape 4"/>
          <p:cNvSpPr>
            <a:spLocks noChangeArrowheads="1"/>
          </p:cNvSpPr>
          <p:nvPr/>
        </p:nvSpPr>
        <p:spPr bwMode="auto">
          <a:xfrm>
            <a:off x="4419600" y="3276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 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304800" y="4114800"/>
            <a:ext cx="2819400" cy="588963"/>
          </a:xfrm>
          <a:prstGeom prst="rect">
            <a:avLst/>
          </a:prstGeom>
          <a:solidFill>
            <a:srgbClr val="6666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00FFFF"/>
                </a:solidFill>
              </a:rPr>
              <a:t>Strong acid</a:t>
            </a:r>
            <a:endParaRPr lang="en-US" sz="3200" b="1"/>
          </a:p>
        </p:txBody>
      </p:sp>
      <p:sp>
        <p:nvSpPr>
          <p:cNvPr id="1840134" name="Line 6"/>
          <p:cNvSpPr>
            <a:spLocks noChangeShapeType="1"/>
          </p:cNvSpPr>
          <p:nvPr/>
        </p:nvSpPr>
        <p:spPr bwMode="auto">
          <a:xfrm flipV="1">
            <a:off x="1676400" y="3657600"/>
            <a:ext cx="0" cy="45720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Acid-Base Neutralization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smtClean="0"/>
              <a:t>To get the net ionic equation from the total ionic equation, discard any spectator ions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H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SO</a:t>
            </a:r>
            <a:r>
              <a:rPr lang="en-US" baseline="-25000" smtClean="0">
                <a:solidFill>
                  <a:srgbClr val="00FFFF"/>
                </a:solidFill>
              </a:rPr>
              <a:t>4  </a:t>
            </a:r>
            <a:r>
              <a:rPr lang="en-US" smtClean="0">
                <a:solidFill>
                  <a:srgbClr val="00FFFF"/>
                </a:solidFill>
              </a:rPr>
              <a:t> +</a:t>
            </a:r>
            <a:r>
              <a:rPr lang="en-US" smtClean="0"/>
              <a:t>  </a:t>
            </a:r>
            <a:r>
              <a:rPr lang="en-US" smtClean="0">
                <a:solidFill>
                  <a:srgbClr val="00FFFF"/>
                </a:solidFill>
              </a:rPr>
              <a:t>2 LiOH         Li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SO</a:t>
            </a:r>
            <a:r>
              <a:rPr lang="en-US" baseline="-25000" smtClean="0">
                <a:solidFill>
                  <a:srgbClr val="00FFFF"/>
                </a:solidFill>
              </a:rPr>
              <a:t>4</a:t>
            </a:r>
            <a:r>
              <a:rPr lang="en-US" smtClean="0"/>
              <a:t>  +</a:t>
            </a:r>
            <a:r>
              <a:rPr lang="en-US" smtClean="0">
                <a:solidFill>
                  <a:srgbClr val="00FFFF"/>
                </a:solidFill>
              </a:rPr>
              <a:t>  </a:t>
            </a:r>
            <a:r>
              <a:rPr lang="en-US" smtClean="0">
                <a:solidFill>
                  <a:srgbClr val="FF0000"/>
                </a:solidFill>
              </a:rPr>
              <a:t>2 H</a:t>
            </a:r>
            <a:r>
              <a:rPr lang="en-US" baseline="-25000" smtClean="0">
                <a:solidFill>
                  <a:srgbClr val="FF0000"/>
                </a:solidFill>
              </a:rPr>
              <a:t>2</a:t>
            </a:r>
            <a:r>
              <a:rPr lang="en-US" smtClean="0">
                <a:solidFill>
                  <a:srgbClr val="FF0000"/>
                </a:solidFill>
              </a:rPr>
              <a:t>O</a:t>
            </a: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None/>
            </a:pPr>
            <a:endParaRPr lang="en-US" smtClean="0">
              <a:solidFill>
                <a:srgbClr val="00FFFF"/>
              </a:solidFill>
            </a:endParaRPr>
          </a:p>
        </p:txBody>
      </p:sp>
      <p:sp>
        <p:nvSpPr>
          <p:cNvPr id="71684" name="AutoShape 4"/>
          <p:cNvSpPr>
            <a:spLocks noChangeArrowheads="1"/>
          </p:cNvSpPr>
          <p:nvPr/>
        </p:nvSpPr>
        <p:spPr bwMode="auto">
          <a:xfrm>
            <a:off x="4419600" y="3276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 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5943600" y="4114800"/>
            <a:ext cx="2819400" cy="1809750"/>
          </a:xfrm>
          <a:prstGeom prst="rect">
            <a:avLst/>
          </a:prstGeom>
          <a:solidFill>
            <a:srgbClr val="6666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FFFF00"/>
                </a:solidFill>
              </a:rPr>
              <a:t>Covalent, not strong acid, DON’T DISSOCIATE!</a:t>
            </a:r>
          </a:p>
        </p:txBody>
      </p:sp>
      <p:sp>
        <p:nvSpPr>
          <p:cNvPr id="1842182" name="Line 6"/>
          <p:cNvSpPr>
            <a:spLocks noChangeShapeType="1"/>
          </p:cNvSpPr>
          <p:nvPr/>
        </p:nvSpPr>
        <p:spPr bwMode="auto">
          <a:xfrm flipV="1">
            <a:off x="7315200" y="3657600"/>
            <a:ext cx="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smtClean="0"/>
              <a:t>What does 2 LiOH dissociate to?</a:t>
            </a:r>
          </a:p>
        </p:txBody>
      </p:sp>
      <p:sp>
        <p:nvSpPr>
          <p:cNvPr id="72707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/>
              <a:t>Li</a:t>
            </a:r>
            <a:r>
              <a:rPr lang="en-US" baseline="30000" smtClean="0"/>
              <a:t>+</a:t>
            </a:r>
            <a:r>
              <a:rPr lang="en-US" smtClean="0"/>
              <a:t> + OH</a:t>
            </a:r>
            <a:r>
              <a:rPr lang="en-US" baseline="30000" smtClean="0"/>
              <a:t>-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2 Li</a:t>
            </a:r>
            <a:r>
              <a:rPr lang="en-US" baseline="30000" smtClean="0"/>
              <a:t>+</a:t>
            </a:r>
            <a:r>
              <a:rPr lang="en-US" smtClean="0"/>
              <a:t> + 2 OH</a:t>
            </a:r>
            <a:r>
              <a:rPr lang="en-US" baseline="30000" smtClean="0"/>
              <a:t>-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Li</a:t>
            </a:r>
            <a:r>
              <a:rPr lang="en-US" baseline="-25000" smtClean="0"/>
              <a:t>2</a:t>
            </a:r>
            <a:r>
              <a:rPr lang="en-US" baseline="30000" smtClean="0"/>
              <a:t>2+</a:t>
            </a:r>
            <a:r>
              <a:rPr lang="en-US" smtClean="0"/>
              <a:t> + 2 OH</a:t>
            </a:r>
            <a:r>
              <a:rPr lang="en-US" baseline="30000" smtClean="0"/>
              <a:t>-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Li</a:t>
            </a:r>
            <a:r>
              <a:rPr lang="en-US" baseline="-25000" smtClean="0"/>
              <a:t>2</a:t>
            </a:r>
            <a:r>
              <a:rPr lang="en-US" baseline="30000" smtClean="0"/>
              <a:t>+</a:t>
            </a:r>
            <a:r>
              <a:rPr lang="en-US" smtClean="0"/>
              <a:t> + OH</a:t>
            </a:r>
            <a:r>
              <a:rPr lang="en-US" baseline="-25000" smtClean="0"/>
              <a:t>2</a:t>
            </a:r>
            <a:r>
              <a:rPr lang="en-US" baseline="30000" smtClean="0"/>
              <a:t>-</a:t>
            </a:r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smtClean="0"/>
              <a:t>What does 2 LiOH dissociate to?</a:t>
            </a:r>
          </a:p>
        </p:txBody>
      </p:sp>
      <p:sp>
        <p:nvSpPr>
          <p:cNvPr id="73731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/>
              <a:t>Li</a:t>
            </a:r>
            <a:r>
              <a:rPr lang="en-US" baseline="30000" smtClean="0"/>
              <a:t>+</a:t>
            </a:r>
            <a:r>
              <a:rPr lang="en-US" smtClean="0"/>
              <a:t> + OH</a:t>
            </a:r>
            <a:r>
              <a:rPr lang="en-US" baseline="30000" smtClean="0"/>
              <a:t>-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2 Li</a:t>
            </a:r>
            <a:r>
              <a:rPr lang="en-US" baseline="30000" smtClean="0"/>
              <a:t>+</a:t>
            </a:r>
            <a:r>
              <a:rPr lang="en-US" smtClean="0"/>
              <a:t> + 2 OH</a:t>
            </a:r>
            <a:r>
              <a:rPr lang="en-US" baseline="30000" smtClean="0"/>
              <a:t>-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Li</a:t>
            </a:r>
            <a:r>
              <a:rPr lang="en-US" baseline="-25000" smtClean="0"/>
              <a:t>2</a:t>
            </a:r>
            <a:r>
              <a:rPr lang="en-US" baseline="30000" smtClean="0"/>
              <a:t>2+</a:t>
            </a:r>
            <a:r>
              <a:rPr lang="en-US" smtClean="0"/>
              <a:t> + 2 OH</a:t>
            </a:r>
            <a:r>
              <a:rPr lang="en-US" baseline="30000" smtClean="0"/>
              <a:t>-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Li</a:t>
            </a:r>
            <a:r>
              <a:rPr lang="en-US" baseline="-25000" smtClean="0"/>
              <a:t>2</a:t>
            </a:r>
            <a:r>
              <a:rPr lang="en-US" baseline="30000" smtClean="0"/>
              <a:t>+</a:t>
            </a:r>
            <a:r>
              <a:rPr lang="en-US" smtClean="0"/>
              <a:t> + OH</a:t>
            </a:r>
            <a:r>
              <a:rPr lang="en-US" baseline="-25000" smtClean="0"/>
              <a:t>2</a:t>
            </a:r>
            <a:r>
              <a:rPr lang="en-US" baseline="30000" smtClean="0"/>
              <a:t>-</a:t>
            </a:r>
            <a:endParaRPr lang="en-US" smtClean="0"/>
          </a:p>
        </p:txBody>
      </p:sp>
      <p:sp>
        <p:nvSpPr>
          <p:cNvPr id="1934340" name="Rectangle 4"/>
          <p:cNvSpPr>
            <a:spLocks noChangeArrowheads="1"/>
          </p:cNvSpPr>
          <p:nvPr/>
        </p:nvSpPr>
        <p:spPr bwMode="auto">
          <a:xfrm>
            <a:off x="381000" y="2133600"/>
            <a:ext cx="3124200" cy="609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Acid-Base Neutralization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smtClean="0"/>
              <a:t>To get the net ionic equation from the total ionic equation, discard any spectator ions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H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chemeClr val="accent1"/>
                </a:solidFill>
              </a:rPr>
              <a:t>SO</a:t>
            </a:r>
            <a:r>
              <a:rPr lang="en-US" baseline="-25000" smtClean="0">
                <a:solidFill>
                  <a:schemeClr val="accent1"/>
                </a:solidFill>
              </a:rPr>
              <a:t>4</a:t>
            </a:r>
            <a:r>
              <a:rPr lang="en-US" baseline="-25000" smtClean="0">
                <a:solidFill>
                  <a:srgbClr val="00FFFF"/>
                </a:solidFill>
              </a:rPr>
              <a:t>  </a:t>
            </a:r>
            <a:r>
              <a:rPr lang="en-US" smtClean="0">
                <a:solidFill>
                  <a:srgbClr val="00FFFF"/>
                </a:solidFill>
              </a:rPr>
              <a:t> +</a:t>
            </a:r>
            <a:r>
              <a:rPr lang="en-US" smtClean="0"/>
              <a:t>  </a:t>
            </a:r>
            <a:r>
              <a:rPr lang="en-US" smtClean="0">
                <a:solidFill>
                  <a:srgbClr val="00FFFF"/>
                </a:solidFill>
              </a:rPr>
              <a:t>2 </a:t>
            </a:r>
            <a:r>
              <a:rPr lang="en-US" smtClean="0">
                <a:solidFill>
                  <a:schemeClr val="accent1"/>
                </a:solidFill>
              </a:rPr>
              <a:t>Li</a:t>
            </a:r>
            <a:r>
              <a:rPr lang="en-US" smtClean="0">
                <a:solidFill>
                  <a:srgbClr val="00FFFF"/>
                </a:solidFill>
              </a:rPr>
              <a:t>OH         </a:t>
            </a:r>
            <a:r>
              <a:rPr lang="en-US" smtClean="0">
                <a:solidFill>
                  <a:schemeClr val="accent1"/>
                </a:solidFill>
              </a:rPr>
              <a:t>Li</a:t>
            </a:r>
            <a:r>
              <a:rPr lang="en-US" baseline="-25000" smtClean="0">
                <a:solidFill>
                  <a:schemeClr val="accent1"/>
                </a:solidFill>
              </a:rPr>
              <a:t>2</a:t>
            </a:r>
            <a:r>
              <a:rPr lang="en-US" smtClean="0">
                <a:solidFill>
                  <a:schemeClr val="accent1"/>
                </a:solidFill>
              </a:rPr>
              <a:t>SO</a:t>
            </a:r>
            <a:r>
              <a:rPr lang="en-US" baseline="-25000" smtClean="0">
                <a:solidFill>
                  <a:schemeClr val="accent1"/>
                </a:solidFill>
              </a:rPr>
              <a:t>4</a:t>
            </a:r>
            <a:r>
              <a:rPr lang="en-US" smtClean="0"/>
              <a:t>  +</a:t>
            </a:r>
            <a:r>
              <a:rPr lang="en-US" smtClean="0">
                <a:solidFill>
                  <a:srgbClr val="00FFFF"/>
                </a:solidFill>
              </a:rPr>
              <a:t>  </a:t>
            </a:r>
            <a:r>
              <a:rPr lang="en-US" smtClean="0">
                <a:solidFill>
                  <a:srgbClr val="FF0000"/>
                </a:solidFill>
              </a:rPr>
              <a:t>2 H</a:t>
            </a:r>
            <a:r>
              <a:rPr lang="en-US" baseline="-25000" smtClean="0">
                <a:solidFill>
                  <a:srgbClr val="FF0000"/>
                </a:solidFill>
              </a:rPr>
              <a:t>2</a:t>
            </a:r>
            <a:r>
              <a:rPr lang="en-US" smtClean="0">
                <a:solidFill>
                  <a:srgbClr val="FF0000"/>
                </a:solidFill>
              </a:rPr>
              <a:t>O</a:t>
            </a:r>
          </a:p>
          <a:p>
            <a:pPr>
              <a:buFontTx/>
              <a:buChar char=" "/>
            </a:pPr>
            <a:endParaRPr lang="en-US" smtClean="0">
              <a:solidFill>
                <a:srgbClr val="FF0000"/>
              </a:solidFill>
            </a:endParaRP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2 H</a:t>
            </a:r>
            <a:r>
              <a:rPr lang="en-US" baseline="30000" smtClean="0">
                <a:solidFill>
                  <a:srgbClr val="00FFFF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 + </a:t>
            </a:r>
            <a:r>
              <a:rPr lang="en-US" smtClean="0">
                <a:solidFill>
                  <a:schemeClr val="accent1"/>
                </a:solidFill>
              </a:rPr>
              <a:t>SO</a:t>
            </a:r>
            <a:r>
              <a:rPr lang="en-US" baseline="-25000" smtClean="0">
                <a:solidFill>
                  <a:schemeClr val="accent1"/>
                </a:solidFill>
              </a:rPr>
              <a:t>4</a:t>
            </a:r>
            <a:r>
              <a:rPr lang="en-US" baseline="30000" smtClean="0">
                <a:solidFill>
                  <a:schemeClr val="accent1"/>
                </a:solidFill>
              </a:rPr>
              <a:t>2</a:t>
            </a:r>
            <a:r>
              <a:rPr lang="en-US" baseline="30000" smtClean="0">
                <a:solidFill>
                  <a:srgbClr val="00FFFF"/>
                </a:solidFill>
              </a:rPr>
              <a:t>-</a:t>
            </a:r>
            <a:r>
              <a:rPr lang="en-US" smtClean="0">
                <a:solidFill>
                  <a:srgbClr val="00FFFF"/>
                </a:solidFill>
              </a:rPr>
              <a:t> + </a:t>
            </a:r>
            <a:r>
              <a:rPr lang="en-US" smtClean="0">
                <a:solidFill>
                  <a:schemeClr val="accent1"/>
                </a:solidFill>
              </a:rPr>
              <a:t>2 Li</a:t>
            </a:r>
            <a:r>
              <a:rPr lang="en-US" baseline="30000" smtClean="0">
                <a:solidFill>
                  <a:schemeClr val="accent1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  + 2 OH</a:t>
            </a:r>
            <a:r>
              <a:rPr lang="en-US" baseline="30000" smtClean="0">
                <a:solidFill>
                  <a:srgbClr val="00FFFF"/>
                </a:solidFill>
              </a:rPr>
              <a:t>-    </a:t>
            </a:r>
          </a:p>
          <a:p>
            <a:pPr>
              <a:buFontTx/>
              <a:buChar char=" "/>
            </a:pPr>
            <a:r>
              <a:rPr lang="en-US" baseline="30000" smtClean="0">
                <a:solidFill>
                  <a:srgbClr val="00FFFF"/>
                </a:solidFill>
              </a:rPr>
              <a:t>                                                  </a:t>
            </a:r>
            <a:r>
              <a:rPr lang="en-US" smtClean="0">
                <a:solidFill>
                  <a:schemeClr val="accent1"/>
                </a:solidFill>
              </a:rPr>
              <a:t>2 Li</a:t>
            </a:r>
            <a:r>
              <a:rPr lang="en-US" baseline="30000" smtClean="0">
                <a:solidFill>
                  <a:schemeClr val="accent1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 + </a:t>
            </a:r>
            <a:r>
              <a:rPr lang="en-US" smtClean="0">
                <a:solidFill>
                  <a:schemeClr val="accent1"/>
                </a:solidFill>
              </a:rPr>
              <a:t>SO</a:t>
            </a:r>
            <a:r>
              <a:rPr lang="en-US" baseline="-25000" smtClean="0">
                <a:solidFill>
                  <a:schemeClr val="accent1"/>
                </a:solidFill>
              </a:rPr>
              <a:t>4</a:t>
            </a:r>
            <a:r>
              <a:rPr lang="en-US" baseline="30000" smtClean="0">
                <a:solidFill>
                  <a:schemeClr val="accent1"/>
                </a:solidFill>
              </a:rPr>
              <a:t>2-</a:t>
            </a:r>
            <a:r>
              <a:rPr lang="en-US" smtClean="0">
                <a:solidFill>
                  <a:srgbClr val="00FFFF"/>
                </a:solidFill>
              </a:rPr>
              <a:t> + 2 H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O</a:t>
            </a:r>
          </a:p>
          <a:p>
            <a:pPr>
              <a:buFontTx/>
              <a:buNone/>
            </a:pPr>
            <a:endParaRPr lang="en-US" smtClean="0">
              <a:solidFill>
                <a:srgbClr val="00FFFF"/>
              </a:solidFill>
            </a:endParaRPr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auto">
          <a:xfrm>
            <a:off x="4419600" y="3276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 </a:t>
            </a:r>
          </a:p>
        </p:txBody>
      </p:sp>
      <p:sp>
        <p:nvSpPr>
          <p:cNvPr id="74757" name="AutoShape 5"/>
          <p:cNvSpPr>
            <a:spLocks noChangeArrowheads="1"/>
          </p:cNvSpPr>
          <p:nvPr/>
        </p:nvSpPr>
        <p:spPr bwMode="auto">
          <a:xfrm>
            <a:off x="6096000" y="4419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Acid-Base Neutralization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8229600" cy="4648200"/>
          </a:xfrm>
        </p:spPr>
        <p:txBody>
          <a:bodyPr/>
          <a:lstStyle/>
          <a:p>
            <a:r>
              <a:rPr lang="en-US" smtClean="0"/>
              <a:t>To get the net ionic equation from the total ionic equation, discard any spectator ions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H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chemeClr val="accent1"/>
                </a:solidFill>
              </a:rPr>
              <a:t>SO</a:t>
            </a:r>
            <a:r>
              <a:rPr lang="en-US" baseline="-25000" smtClean="0">
                <a:solidFill>
                  <a:schemeClr val="accent1"/>
                </a:solidFill>
              </a:rPr>
              <a:t>4</a:t>
            </a:r>
            <a:r>
              <a:rPr lang="en-US" baseline="-25000" smtClean="0">
                <a:solidFill>
                  <a:srgbClr val="00FFFF"/>
                </a:solidFill>
              </a:rPr>
              <a:t>  </a:t>
            </a:r>
            <a:r>
              <a:rPr lang="en-US" smtClean="0">
                <a:solidFill>
                  <a:srgbClr val="00FFFF"/>
                </a:solidFill>
              </a:rPr>
              <a:t> +</a:t>
            </a:r>
            <a:r>
              <a:rPr lang="en-US" smtClean="0"/>
              <a:t>  </a:t>
            </a:r>
            <a:r>
              <a:rPr lang="en-US" smtClean="0">
                <a:solidFill>
                  <a:srgbClr val="00FFFF"/>
                </a:solidFill>
              </a:rPr>
              <a:t>2 </a:t>
            </a:r>
            <a:r>
              <a:rPr lang="en-US" smtClean="0">
                <a:solidFill>
                  <a:schemeClr val="accent1"/>
                </a:solidFill>
              </a:rPr>
              <a:t>Li</a:t>
            </a:r>
            <a:r>
              <a:rPr lang="en-US" smtClean="0">
                <a:solidFill>
                  <a:srgbClr val="00FFFF"/>
                </a:solidFill>
              </a:rPr>
              <a:t>OH         </a:t>
            </a:r>
            <a:r>
              <a:rPr lang="en-US" smtClean="0">
                <a:solidFill>
                  <a:schemeClr val="accent1"/>
                </a:solidFill>
              </a:rPr>
              <a:t>Li</a:t>
            </a:r>
            <a:r>
              <a:rPr lang="en-US" baseline="-25000" smtClean="0">
                <a:solidFill>
                  <a:schemeClr val="accent1"/>
                </a:solidFill>
              </a:rPr>
              <a:t>2</a:t>
            </a:r>
            <a:r>
              <a:rPr lang="en-US" smtClean="0">
                <a:solidFill>
                  <a:schemeClr val="accent1"/>
                </a:solidFill>
              </a:rPr>
              <a:t>SO</a:t>
            </a:r>
            <a:r>
              <a:rPr lang="en-US" baseline="-25000" smtClean="0">
                <a:solidFill>
                  <a:schemeClr val="accent1"/>
                </a:solidFill>
              </a:rPr>
              <a:t>4</a:t>
            </a:r>
            <a:r>
              <a:rPr lang="en-US" smtClean="0"/>
              <a:t>  +</a:t>
            </a:r>
            <a:r>
              <a:rPr lang="en-US" smtClean="0">
                <a:solidFill>
                  <a:srgbClr val="00FFFF"/>
                </a:solidFill>
              </a:rPr>
              <a:t>  </a:t>
            </a:r>
            <a:r>
              <a:rPr lang="en-US" smtClean="0">
                <a:solidFill>
                  <a:srgbClr val="FF0000"/>
                </a:solidFill>
              </a:rPr>
              <a:t>2 H</a:t>
            </a:r>
            <a:r>
              <a:rPr lang="en-US" baseline="-25000" smtClean="0">
                <a:solidFill>
                  <a:srgbClr val="FF0000"/>
                </a:solidFill>
              </a:rPr>
              <a:t>2</a:t>
            </a:r>
            <a:r>
              <a:rPr lang="en-US" smtClean="0">
                <a:solidFill>
                  <a:srgbClr val="FF0000"/>
                </a:solidFill>
              </a:rPr>
              <a:t>O</a:t>
            </a:r>
          </a:p>
          <a:p>
            <a:pPr>
              <a:buFontTx/>
              <a:buChar char=" "/>
            </a:pPr>
            <a:endParaRPr lang="en-US" smtClean="0">
              <a:solidFill>
                <a:srgbClr val="FF0000"/>
              </a:solidFill>
            </a:endParaRP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2 H</a:t>
            </a:r>
            <a:r>
              <a:rPr lang="en-US" baseline="30000" smtClean="0">
                <a:solidFill>
                  <a:srgbClr val="00FFFF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 + </a:t>
            </a:r>
            <a:r>
              <a:rPr lang="en-US" smtClean="0">
                <a:solidFill>
                  <a:schemeClr val="accent1"/>
                </a:solidFill>
              </a:rPr>
              <a:t>SO</a:t>
            </a:r>
            <a:r>
              <a:rPr lang="en-US" baseline="-25000" smtClean="0">
                <a:solidFill>
                  <a:schemeClr val="accent1"/>
                </a:solidFill>
              </a:rPr>
              <a:t>4</a:t>
            </a:r>
            <a:r>
              <a:rPr lang="en-US" baseline="30000" smtClean="0">
                <a:solidFill>
                  <a:schemeClr val="accent1"/>
                </a:solidFill>
              </a:rPr>
              <a:t>2</a:t>
            </a:r>
            <a:r>
              <a:rPr lang="en-US" baseline="30000" smtClean="0">
                <a:solidFill>
                  <a:srgbClr val="00FFFF"/>
                </a:solidFill>
              </a:rPr>
              <a:t>-</a:t>
            </a:r>
            <a:r>
              <a:rPr lang="en-US" smtClean="0">
                <a:solidFill>
                  <a:srgbClr val="00FFFF"/>
                </a:solidFill>
              </a:rPr>
              <a:t> + </a:t>
            </a:r>
            <a:r>
              <a:rPr lang="en-US" smtClean="0">
                <a:solidFill>
                  <a:schemeClr val="accent1"/>
                </a:solidFill>
              </a:rPr>
              <a:t>2 Li</a:t>
            </a:r>
            <a:r>
              <a:rPr lang="en-US" baseline="30000" smtClean="0">
                <a:solidFill>
                  <a:schemeClr val="accent1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  + 2 OH</a:t>
            </a:r>
            <a:r>
              <a:rPr lang="en-US" baseline="30000" smtClean="0">
                <a:solidFill>
                  <a:srgbClr val="00FFFF"/>
                </a:solidFill>
              </a:rPr>
              <a:t>-    </a:t>
            </a:r>
          </a:p>
          <a:p>
            <a:pPr>
              <a:buFontTx/>
              <a:buChar char=" "/>
            </a:pPr>
            <a:r>
              <a:rPr lang="en-US" baseline="30000" smtClean="0">
                <a:solidFill>
                  <a:srgbClr val="00FFFF"/>
                </a:solidFill>
              </a:rPr>
              <a:t>                                                  </a:t>
            </a:r>
            <a:r>
              <a:rPr lang="en-US" smtClean="0">
                <a:solidFill>
                  <a:schemeClr val="accent1"/>
                </a:solidFill>
              </a:rPr>
              <a:t>2 Li</a:t>
            </a:r>
            <a:r>
              <a:rPr lang="en-US" baseline="30000" smtClean="0">
                <a:solidFill>
                  <a:schemeClr val="accent1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 + </a:t>
            </a:r>
            <a:r>
              <a:rPr lang="en-US" smtClean="0">
                <a:solidFill>
                  <a:schemeClr val="accent1"/>
                </a:solidFill>
              </a:rPr>
              <a:t>SO</a:t>
            </a:r>
            <a:r>
              <a:rPr lang="en-US" baseline="-25000" smtClean="0">
                <a:solidFill>
                  <a:schemeClr val="accent1"/>
                </a:solidFill>
              </a:rPr>
              <a:t>4</a:t>
            </a:r>
            <a:r>
              <a:rPr lang="en-US" baseline="30000" smtClean="0">
                <a:solidFill>
                  <a:schemeClr val="accent1"/>
                </a:solidFill>
              </a:rPr>
              <a:t>2-</a:t>
            </a:r>
            <a:r>
              <a:rPr lang="en-US" smtClean="0">
                <a:solidFill>
                  <a:srgbClr val="00FFFF"/>
                </a:solidFill>
              </a:rPr>
              <a:t> + 2 H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O</a:t>
            </a:r>
          </a:p>
          <a:p>
            <a:pPr>
              <a:buFontTx/>
              <a:buChar char=" "/>
            </a:pP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2 H</a:t>
            </a:r>
            <a:r>
              <a:rPr lang="en-US" baseline="30000" smtClean="0">
                <a:solidFill>
                  <a:srgbClr val="00FFFF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         +      2 OH</a:t>
            </a:r>
            <a:r>
              <a:rPr lang="en-US" baseline="30000" smtClean="0">
                <a:solidFill>
                  <a:srgbClr val="00FFFF"/>
                </a:solidFill>
              </a:rPr>
              <a:t>-</a:t>
            </a:r>
            <a:r>
              <a:rPr lang="en-US" smtClean="0">
                <a:solidFill>
                  <a:srgbClr val="00FFFF"/>
                </a:solidFill>
              </a:rPr>
              <a:t>                2 H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O</a:t>
            </a:r>
          </a:p>
          <a:p>
            <a:pPr>
              <a:buFontTx/>
              <a:buNone/>
            </a:pPr>
            <a:endParaRPr lang="en-US" smtClean="0">
              <a:solidFill>
                <a:srgbClr val="00FFFF"/>
              </a:solidFill>
            </a:endParaRPr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4419600" y="3276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 </a:t>
            </a:r>
          </a:p>
        </p:txBody>
      </p:sp>
      <p:sp>
        <p:nvSpPr>
          <p:cNvPr id="75781" name="AutoShape 5"/>
          <p:cNvSpPr>
            <a:spLocks noChangeArrowheads="1"/>
          </p:cNvSpPr>
          <p:nvPr/>
        </p:nvSpPr>
        <p:spPr bwMode="auto">
          <a:xfrm>
            <a:off x="6096000" y="4419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 </a:t>
            </a:r>
          </a:p>
        </p:txBody>
      </p:sp>
      <p:sp>
        <p:nvSpPr>
          <p:cNvPr id="75782" name="AutoShape 6"/>
          <p:cNvSpPr>
            <a:spLocks noChangeArrowheads="1"/>
          </p:cNvSpPr>
          <p:nvPr/>
        </p:nvSpPr>
        <p:spPr bwMode="auto">
          <a:xfrm>
            <a:off x="5181600" y="61722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Acid-Base Neutralization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8229600" cy="4648200"/>
          </a:xfrm>
        </p:spPr>
        <p:txBody>
          <a:bodyPr/>
          <a:lstStyle/>
          <a:p>
            <a:r>
              <a:rPr lang="en-US" smtClean="0"/>
              <a:t>To get the net ionic equation from the total ionic equation, discard any spectator ions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H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chemeClr val="accent1"/>
                </a:solidFill>
              </a:rPr>
              <a:t>SO</a:t>
            </a:r>
            <a:r>
              <a:rPr lang="en-US" baseline="-25000" smtClean="0">
                <a:solidFill>
                  <a:schemeClr val="accent1"/>
                </a:solidFill>
              </a:rPr>
              <a:t>4</a:t>
            </a:r>
            <a:r>
              <a:rPr lang="en-US" baseline="-25000" smtClean="0">
                <a:solidFill>
                  <a:srgbClr val="00FFFF"/>
                </a:solidFill>
              </a:rPr>
              <a:t>  </a:t>
            </a:r>
            <a:r>
              <a:rPr lang="en-US" smtClean="0">
                <a:solidFill>
                  <a:srgbClr val="00FFFF"/>
                </a:solidFill>
              </a:rPr>
              <a:t> +</a:t>
            </a:r>
            <a:r>
              <a:rPr lang="en-US" smtClean="0"/>
              <a:t>  </a:t>
            </a:r>
            <a:r>
              <a:rPr lang="en-US" smtClean="0">
                <a:solidFill>
                  <a:srgbClr val="00FFFF"/>
                </a:solidFill>
              </a:rPr>
              <a:t>2 </a:t>
            </a:r>
            <a:r>
              <a:rPr lang="en-US" smtClean="0">
                <a:solidFill>
                  <a:schemeClr val="accent1"/>
                </a:solidFill>
              </a:rPr>
              <a:t>Li</a:t>
            </a:r>
            <a:r>
              <a:rPr lang="en-US" smtClean="0">
                <a:solidFill>
                  <a:srgbClr val="00FFFF"/>
                </a:solidFill>
              </a:rPr>
              <a:t>OH         </a:t>
            </a:r>
            <a:r>
              <a:rPr lang="en-US" smtClean="0">
                <a:solidFill>
                  <a:schemeClr val="accent1"/>
                </a:solidFill>
              </a:rPr>
              <a:t>Li</a:t>
            </a:r>
            <a:r>
              <a:rPr lang="en-US" baseline="-25000" smtClean="0">
                <a:solidFill>
                  <a:schemeClr val="accent1"/>
                </a:solidFill>
              </a:rPr>
              <a:t>2</a:t>
            </a:r>
            <a:r>
              <a:rPr lang="en-US" smtClean="0">
                <a:solidFill>
                  <a:schemeClr val="accent1"/>
                </a:solidFill>
              </a:rPr>
              <a:t>SO</a:t>
            </a:r>
            <a:r>
              <a:rPr lang="en-US" baseline="-25000" smtClean="0">
                <a:solidFill>
                  <a:schemeClr val="accent1"/>
                </a:solidFill>
              </a:rPr>
              <a:t>4</a:t>
            </a:r>
            <a:r>
              <a:rPr lang="en-US" smtClean="0"/>
              <a:t>  +</a:t>
            </a:r>
            <a:r>
              <a:rPr lang="en-US" smtClean="0">
                <a:solidFill>
                  <a:srgbClr val="00FFFF"/>
                </a:solidFill>
              </a:rPr>
              <a:t>  </a:t>
            </a:r>
            <a:r>
              <a:rPr lang="en-US" smtClean="0">
                <a:solidFill>
                  <a:srgbClr val="FF0000"/>
                </a:solidFill>
              </a:rPr>
              <a:t>2 H</a:t>
            </a:r>
            <a:r>
              <a:rPr lang="en-US" baseline="-25000" smtClean="0">
                <a:solidFill>
                  <a:srgbClr val="FF0000"/>
                </a:solidFill>
              </a:rPr>
              <a:t>2</a:t>
            </a:r>
            <a:r>
              <a:rPr lang="en-US" smtClean="0">
                <a:solidFill>
                  <a:srgbClr val="FF0000"/>
                </a:solidFill>
              </a:rPr>
              <a:t>O</a:t>
            </a:r>
          </a:p>
          <a:p>
            <a:pPr>
              <a:buFontTx/>
              <a:buChar char=" "/>
            </a:pPr>
            <a:endParaRPr lang="en-US" smtClean="0">
              <a:solidFill>
                <a:srgbClr val="FF0000"/>
              </a:solidFill>
            </a:endParaRP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2 H</a:t>
            </a:r>
            <a:r>
              <a:rPr lang="en-US" baseline="30000" smtClean="0">
                <a:solidFill>
                  <a:srgbClr val="00FFFF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 + </a:t>
            </a:r>
            <a:r>
              <a:rPr lang="en-US" smtClean="0">
                <a:solidFill>
                  <a:schemeClr val="accent1"/>
                </a:solidFill>
              </a:rPr>
              <a:t>SO</a:t>
            </a:r>
            <a:r>
              <a:rPr lang="en-US" baseline="-25000" smtClean="0">
                <a:solidFill>
                  <a:schemeClr val="accent1"/>
                </a:solidFill>
              </a:rPr>
              <a:t>4</a:t>
            </a:r>
            <a:r>
              <a:rPr lang="en-US" baseline="30000" smtClean="0">
                <a:solidFill>
                  <a:schemeClr val="accent1"/>
                </a:solidFill>
              </a:rPr>
              <a:t>2</a:t>
            </a:r>
            <a:r>
              <a:rPr lang="en-US" baseline="30000" smtClean="0">
                <a:solidFill>
                  <a:srgbClr val="00FFFF"/>
                </a:solidFill>
              </a:rPr>
              <a:t>-</a:t>
            </a:r>
            <a:r>
              <a:rPr lang="en-US" smtClean="0">
                <a:solidFill>
                  <a:srgbClr val="00FFFF"/>
                </a:solidFill>
              </a:rPr>
              <a:t> + </a:t>
            </a:r>
            <a:r>
              <a:rPr lang="en-US" smtClean="0">
                <a:solidFill>
                  <a:schemeClr val="accent1"/>
                </a:solidFill>
              </a:rPr>
              <a:t>2 Li</a:t>
            </a:r>
            <a:r>
              <a:rPr lang="en-US" baseline="30000" smtClean="0">
                <a:solidFill>
                  <a:schemeClr val="accent1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  + 2 OH</a:t>
            </a:r>
            <a:r>
              <a:rPr lang="en-US" baseline="30000" smtClean="0">
                <a:solidFill>
                  <a:srgbClr val="00FFFF"/>
                </a:solidFill>
              </a:rPr>
              <a:t>-    </a:t>
            </a:r>
          </a:p>
          <a:p>
            <a:pPr>
              <a:buFontTx/>
              <a:buChar char=" "/>
            </a:pPr>
            <a:r>
              <a:rPr lang="en-US" baseline="30000" smtClean="0">
                <a:solidFill>
                  <a:srgbClr val="00FFFF"/>
                </a:solidFill>
              </a:rPr>
              <a:t>                                                  </a:t>
            </a:r>
            <a:r>
              <a:rPr lang="en-US" smtClean="0">
                <a:solidFill>
                  <a:schemeClr val="accent1"/>
                </a:solidFill>
              </a:rPr>
              <a:t>2 Li</a:t>
            </a:r>
            <a:r>
              <a:rPr lang="en-US" baseline="30000" smtClean="0">
                <a:solidFill>
                  <a:schemeClr val="accent1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 + </a:t>
            </a:r>
            <a:r>
              <a:rPr lang="en-US" smtClean="0">
                <a:solidFill>
                  <a:schemeClr val="accent1"/>
                </a:solidFill>
              </a:rPr>
              <a:t>SO</a:t>
            </a:r>
            <a:r>
              <a:rPr lang="en-US" baseline="-25000" smtClean="0">
                <a:solidFill>
                  <a:schemeClr val="accent1"/>
                </a:solidFill>
              </a:rPr>
              <a:t>4</a:t>
            </a:r>
            <a:r>
              <a:rPr lang="en-US" baseline="30000" smtClean="0">
                <a:solidFill>
                  <a:schemeClr val="accent1"/>
                </a:solidFill>
              </a:rPr>
              <a:t>2-</a:t>
            </a:r>
            <a:r>
              <a:rPr lang="en-US" smtClean="0">
                <a:solidFill>
                  <a:srgbClr val="00FFFF"/>
                </a:solidFill>
              </a:rPr>
              <a:t> + 2 H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O</a:t>
            </a:r>
          </a:p>
          <a:p>
            <a:pPr>
              <a:buFontTx/>
              <a:buChar char=" "/>
            </a:pP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2 H</a:t>
            </a:r>
            <a:r>
              <a:rPr lang="en-US" baseline="30000" smtClean="0">
                <a:solidFill>
                  <a:srgbClr val="00FFFF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         +      2 OH</a:t>
            </a:r>
            <a:r>
              <a:rPr lang="en-US" baseline="30000" smtClean="0">
                <a:solidFill>
                  <a:srgbClr val="00FFFF"/>
                </a:solidFill>
              </a:rPr>
              <a:t>-</a:t>
            </a:r>
            <a:r>
              <a:rPr lang="en-US" smtClean="0">
                <a:solidFill>
                  <a:srgbClr val="00FFFF"/>
                </a:solidFill>
              </a:rPr>
              <a:t>                2 H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O</a:t>
            </a:r>
          </a:p>
          <a:p>
            <a:pPr>
              <a:buFontTx/>
              <a:buNone/>
            </a:pPr>
            <a:endParaRPr lang="en-US" smtClean="0">
              <a:solidFill>
                <a:srgbClr val="00FFFF"/>
              </a:solidFill>
            </a:endParaRPr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auto">
          <a:xfrm>
            <a:off x="4419600" y="3276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 </a:t>
            </a:r>
          </a:p>
        </p:txBody>
      </p:sp>
      <p:sp>
        <p:nvSpPr>
          <p:cNvPr id="76805" name="AutoShape 5"/>
          <p:cNvSpPr>
            <a:spLocks noChangeArrowheads="1"/>
          </p:cNvSpPr>
          <p:nvPr/>
        </p:nvSpPr>
        <p:spPr bwMode="auto">
          <a:xfrm>
            <a:off x="6096000" y="4419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 </a:t>
            </a:r>
          </a:p>
        </p:txBody>
      </p:sp>
      <p:sp>
        <p:nvSpPr>
          <p:cNvPr id="76806" name="AutoShape 6"/>
          <p:cNvSpPr>
            <a:spLocks noChangeArrowheads="1"/>
          </p:cNvSpPr>
          <p:nvPr/>
        </p:nvSpPr>
        <p:spPr bwMode="auto">
          <a:xfrm>
            <a:off x="5181600" y="61722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 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381000" y="5410200"/>
            <a:ext cx="8382000" cy="528638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66FF33"/>
                </a:solidFill>
              </a:rPr>
              <a:t>Acid/base net ionic equation is always H</a:t>
            </a:r>
            <a:r>
              <a:rPr lang="en-US" sz="2800" baseline="30000">
                <a:solidFill>
                  <a:srgbClr val="66FF33"/>
                </a:solidFill>
              </a:rPr>
              <a:t>+</a:t>
            </a:r>
            <a:r>
              <a:rPr lang="en-US" sz="2800">
                <a:solidFill>
                  <a:srgbClr val="66FF33"/>
                </a:solidFill>
              </a:rPr>
              <a:t> + OH</a:t>
            </a:r>
            <a:r>
              <a:rPr lang="en-US" sz="2800" baseline="30000">
                <a:solidFill>
                  <a:srgbClr val="66FF33"/>
                </a:solidFill>
              </a:rPr>
              <a:t>-</a:t>
            </a:r>
            <a:r>
              <a:rPr lang="en-US" sz="2800">
                <a:solidFill>
                  <a:srgbClr val="66FF33"/>
                </a:solidFill>
              </a:rPr>
              <a:t> =&gt; H</a:t>
            </a:r>
            <a:r>
              <a:rPr lang="en-US" sz="2800" baseline="-25000">
                <a:solidFill>
                  <a:srgbClr val="66FF33"/>
                </a:solidFill>
              </a:rPr>
              <a:t>2</a:t>
            </a:r>
            <a:r>
              <a:rPr lang="en-US" sz="2800">
                <a:solidFill>
                  <a:srgbClr val="66FF33"/>
                </a:solidFill>
              </a:rPr>
              <a:t>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Acid-Base Neutralization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8229600" cy="4648200"/>
          </a:xfrm>
        </p:spPr>
        <p:txBody>
          <a:bodyPr/>
          <a:lstStyle/>
          <a:p>
            <a:r>
              <a:rPr lang="en-US" smtClean="0"/>
              <a:t>To get the net ionic equation from the total ionic equation, discard any spectator ions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H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chemeClr val="accent1"/>
                </a:solidFill>
              </a:rPr>
              <a:t>SO</a:t>
            </a:r>
            <a:r>
              <a:rPr lang="en-US" baseline="-25000" smtClean="0">
                <a:solidFill>
                  <a:schemeClr val="accent1"/>
                </a:solidFill>
              </a:rPr>
              <a:t>4</a:t>
            </a:r>
            <a:r>
              <a:rPr lang="en-US" baseline="-25000" smtClean="0">
                <a:solidFill>
                  <a:srgbClr val="00FFFF"/>
                </a:solidFill>
              </a:rPr>
              <a:t>  </a:t>
            </a:r>
            <a:r>
              <a:rPr lang="en-US" smtClean="0">
                <a:solidFill>
                  <a:srgbClr val="00FFFF"/>
                </a:solidFill>
              </a:rPr>
              <a:t> +</a:t>
            </a:r>
            <a:r>
              <a:rPr lang="en-US" smtClean="0"/>
              <a:t>  </a:t>
            </a:r>
            <a:r>
              <a:rPr lang="en-US" smtClean="0">
                <a:solidFill>
                  <a:srgbClr val="00FFFF"/>
                </a:solidFill>
              </a:rPr>
              <a:t>2 </a:t>
            </a:r>
            <a:r>
              <a:rPr lang="en-US" smtClean="0">
                <a:solidFill>
                  <a:schemeClr val="accent1"/>
                </a:solidFill>
              </a:rPr>
              <a:t>Li</a:t>
            </a:r>
            <a:r>
              <a:rPr lang="en-US" smtClean="0">
                <a:solidFill>
                  <a:srgbClr val="00FFFF"/>
                </a:solidFill>
              </a:rPr>
              <a:t>OH         </a:t>
            </a:r>
            <a:r>
              <a:rPr lang="en-US" smtClean="0">
                <a:solidFill>
                  <a:schemeClr val="accent1"/>
                </a:solidFill>
              </a:rPr>
              <a:t>Li</a:t>
            </a:r>
            <a:r>
              <a:rPr lang="en-US" baseline="-25000" smtClean="0">
                <a:solidFill>
                  <a:schemeClr val="accent1"/>
                </a:solidFill>
              </a:rPr>
              <a:t>2</a:t>
            </a:r>
            <a:r>
              <a:rPr lang="en-US" smtClean="0">
                <a:solidFill>
                  <a:schemeClr val="accent1"/>
                </a:solidFill>
              </a:rPr>
              <a:t>SO</a:t>
            </a:r>
            <a:r>
              <a:rPr lang="en-US" baseline="-25000" smtClean="0">
                <a:solidFill>
                  <a:schemeClr val="accent1"/>
                </a:solidFill>
              </a:rPr>
              <a:t>4</a:t>
            </a:r>
            <a:r>
              <a:rPr lang="en-US" smtClean="0"/>
              <a:t>  +</a:t>
            </a:r>
            <a:r>
              <a:rPr lang="en-US" smtClean="0">
                <a:solidFill>
                  <a:srgbClr val="00FFFF"/>
                </a:solidFill>
              </a:rPr>
              <a:t>  </a:t>
            </a:r>
            <a:r>
              <a:rPr lang="en-US" smtClean="0">
                <a:solidFill>
                  <a:srgbClr val="FF0000"/>
                </a:solidFill>
              </a:rPr>
              <a:t>2 H</a:t>
            </a:r>
            <a:r>
              <a:rPr lang="en-US" baseline="-25000" smtClean="0">
                <a:solidFill>
                  <a:srgbClr val="FF0000"/>
                </a:solidFill>
              </a:rPr>
              <a:t>2</a:t>
            </a:r>
            <a:r>
              <a:rPr lang="en-US" smtClean="0">
                <a:solidFill>
                  <a:srgbClr val="FF0000"/>
                </a:solidFill>
              </a:rPr>
              <a:t>O</a:t>
            </a:r>
          </a:p>
          <a:p>
            <a:pPr>
              <a:buFontTx/>
              <a:buChar char=" "/>
            </a:pPr>
            <a:endParaRPr lang="en-US" smtClean="0">
              <a:solidFill>
                <a:srgbClr val="FF0000"/>
              </a:solidFill>
            </a:endParaRP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2 H</a:t>
            </a:r>
            <a:r>
              <a:rPr lang="en-US" baseline="30000" smtClean="0">
                <a:solidFill>
                  <a:srgbClr val="00FFFF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 + </a:t>
            </a:r>
            <a:r>
              <a:rPr lang="en-US" smtClean="0">
                <a:solidFill>
                  <a:schemeClr val="accent1"/>
                </a:solidFill>
              </a:rPr>
              <a:t>SO</a:t>
            </a:r>
            <a:r>
              <a:rPr lang="en-US" baseline="-25000" smtClean="0">
                <a:solidFill>
                  <a:schemeClr val="accent1"/>
                </a:solidFill>
              </a:rPr>
              <a:t>4</a:t>
            </a:r>
            <a:r>
              <a:rPr lang="en-US" baseline="30000" smtClean="0">
                <a:solidFill>
                  <a:schemeClr val="accent1"/>
                </a:solidFill>
              </a:rPr>
              <a:t>2</a:t>
            </a:r>
            <a:r>
              <a:rPr lang="en-US" baseline="30000" smtClean="0">
                <a:solidFill>
                  <a:srgbClr val="00FFFF"/>
                </a:solidFill>
              </a:rPr>
              <a:t>-</a:t>
            </a:r>
            <a:r>
              <a:rPr lang="en-US" smtClean="0">
                <a:solidFill>
                  <a:srgbClr val="00FFFF"/>
                </a:solidFill>
              </a:rPr>
              <a:t> + </a:t>
            </a:r>
            <a:r>
              <a:rPr lang="en-US" smtClean="0">
                <a:solidFill>
                  <a:schemeClr val="accent1"/>
                </a:solidFill>
              </a:rPr>
              <a:t>2 Li</a:t>
            </a:r>
            <a:r>
              <a:rPr lang="en-US" baseline="30000" smtClean="0">
                <a:solidFill>
                  <a:schemeClr val="accent1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  + 2 OH</a:t>
            </a:r>
            <a:r>
              <a:rPr lang="en-US" baseline="30000" smtClean="0">
                <a:solidFill>
                  <a:srgbClr val="00FFFF"/>
                </a:solidFill>
              </a:rPr>
              <a:t>-    </a:t>
            </a:r>
          </a:p>
          <a:p>
            <a:pPr>
              <a:buFontTx/>
              <a:buChar char=" "/>
            </a:pPr>
            <a:r>
              <a:rPr lang="en-US" baseline="30000" smtClean="0">
                <a:solidFill>
                  <a:srgbClr val="00FFFF"/>
                </a:solidFill>
              </a:rPr>
              <a:t>                                                  </a:t>
            </a:r>
            <a:r>
              <a:rPr lang="en-US" smtClean="0">
                <a:solidFill>
                  <a:schemeClr val="accent1"/>
                </a:solidFill>
              </a:rPr>
              <a:t>2 Li</a:t>
            </a:r>
            <a:r>
              <a:rPr lang="en-US" baseline="30000" smtClean="0">
                <a:solidFill>
                  <a:schemeClr val="accent1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 + </a:t>
            </a:r>
            <a:r>
              <a:rPr lang="en-US" smtClean="0">
                <a:solidFill>
                  <a:schemeClr val="accent1"/>
                </a:solidFill>
              </a:rPr>
              <a:t>SO</a:t>
            </a:r>
            <a:r>
              <a:rPr lang="en-US" baseline="-25000" smtClean="0">
                <a:solidFill>
                  <a:schemeClr val="accent1"/>
                </a:solidFill>
              </a:rPr>
              <a:t>4</a:t>
            </a:r>
            <a:r>
              <a:rPr lang="en-US" baseline="30000" smtClean="0">
                <a:solidFill>
                  <a:schemeClr val="accent1"/>
                </a:solidFill>
              </a:rPr>
              <a:t>2-</a:t>
            </a:r>
            <a:r>
              <a:rPr lang="en-US" smtClean="0">
                <a:solidFill>
                  <a:srgbClr val="00FFFF"/>
                </a:solidFill>
              </a:rPr>
              <a:t> + 2 H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O</a:t>
            </a:r>
          </a:p>
          <a:p>
            <a:pPr>
              <a:buFontTx/>
              <a:buChar char=" "/>
            </a:pP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mtClean="0">
                <a:solidFill>
                  <a:schemeClr val="accent2"/>
                </a:solidFill>
              </a:rPr>
              <a:t>2 </a:t>
            </a:r>
            <a:r>
              <a:rPr lang="en-US" smtClean="0">
                <a:solidFill>
                  <a:srgbClr val="00FFFF"/>
                </a:solidFill>
              </a:rPr>
              <a:t>H</a:t>
            </a:r>
            <a:r>
              <a:rPr lang="en-US" baseline="30000" smtClean="0">
                <a:solidFill>
                  <a:srgbClr val="00FFFF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         +      </a:t>
            </a:r>
            <a:r>
              <a:rPr lang="en-US" smtClean="0">
                <a:solidFill>
                  <a:schemeClr val="accent2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OH</a:t>
            </a:r>
            <a:r>
              <a:rPr lang="en-US" baseline="30000" smtClean="0">
                <a:solidFill>
                  <a:srgbClr val="00FFFF"/>
                </a:solidFill>
              </a:rPr>
              <a:t>-</a:t>
            </a:r>
            <a:r>
              <a:rPr lang="en-US" smtClean="0">
                <a:solidFill>
                  <a:srgbClr val="00FFFF"/>
                </a:solidFill>
              </a:rPr>
              <a:t>                </a:t>
            </a:r>
            <a:r>
              <a:rPr lang="en-US" smtClean="0">
                <a:solidFill>
                  <a:schemeClr val="accent2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H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O</a:t>
            </a:r>
          </a:p>
          <a:p>
            <a:pPr>
              <a:buFontTx/>
              <a:buNone/>
            </a:pPr>
            <a:endParaRPr lang="en-US" smtClean="0">
              <a:solidFill>
                <a:srgbClr val="00FFFF"/>
              </a:solidFill>
            </a:endParaRPr>
          </a:p>
        </p:txBody>
      </p:sp>
      <p:sp>
        <p:nvSpPr>
          <p:cNvPr id="77828" name="AutoShape 4"/>
          <p:cNvSpPr>
            <a:spLocks noChangeArrowheads="1"/>
          </p:cNvSpPr>
          <p:nvPr/>
        </p:nvSpPr>
        <p:spPr bwMode="auto">
          <a:xfrm>
            <a:off x="4419600" y="3276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 </a:t>
            </a:r>
          </a:p>
        </p:txBody>
      </p:sp>
      <p:sp>
        <p:nvSpPr>
          <p:cNvPr id="77829" name="AutoShape 5"/>
          <p:cNvSpPr>
            <a:spLocks noChangeArrowheads="1"/>
          </p:cNvSpPr>
          <p:nvPr/>
        </p:nvSpPr>
        <p:spPr bwMode="auto">
          <a:xfrm>
            <a:off x="6096000" y="4419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 </a:t>
            </a:r>
          </a:p>
        </p:txBody>
      </p:sp>
      <p:sp>
        <p:nvSpPr>
          <p:cNvPr id="77830" name="AutoShape 6"/>
          <p:cNvSpPr>
            <a:spLocks noChangeArrowheads="1"/>
          </p:cNvSpPr>
          <p:nvPr/>
        </p:nvSpPr>
        <p:spPr bwMode="auto">
          <a:xfrm>
            <a:off x="5181600" y="61722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 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381000" y="5410200"/>
            <a:ext cx="8382000" cy="528638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66FF33"/>
                </a:solidFill>
              </a:rPr>
              <a:t>Acid/base net ionic equation is always H</a:t>
            </a:r>
            <a:r>
              <a:rPr lang="en-US" sz="2800" baseline="30000">
                <a:solidFill>
                  <a:srgbClr val="66FF33"/>
                </a:solidFill>
              </a:rPr>
              <a:t>+</a:t>
            </a:r>
            <a:r>
              <a:rPr lang="en-US" sz="2800">
                <a:solidFill>
                  <a:srgbClr val="66FF33"/>
                </a:solidFill>
              </a:rPr>
              <a:t> + OH</a:t>
            </a:r>
            <a:r>
              <a:rPr lang="en-US" sz="2800" baseline="30000">
                <a:solidFill>
                  <a:srgbClr val="66FF33"/>
                </a:solidFill>
              </a:rPr>
              <a:t>-</a:t>
            </a:r>
            <a:r>
              <a:rPr lang="en-US" sz="2800">
                <a:solidFill>
                  <a:srgbClr val="66FF33"/>
                </a:solidFill>
              </a:rPr>
              <a:t> =&gt; H</a:t>
            </a:r>
            <a:r>
              <a:rPr lang="en-US" sz="2800" baseline="-25000">
                <a:solidFill>
                  <a:srgbClr val="66FF33"/>
                </a:solidFill>
              </a:rPr>
              <a:t>2</a:t>
            </a:r>
            <a:r>
              <a:rPr lang="en-US" sz="2800">
                <a:solidFill>
                  <a:srgbClr val="66FF33"/>
                </a:solidFill>
              </a:rPr>
              <a:t>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smtClean="0"/>
              <a:t>What kind of Reaction?</a:t>
            </a:r>
          </a:p>
        </p:txBody>
      </p:sp>
      <p:sp>
        <p:nvSpPr>
          <p:cNvPr id="78851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2743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/>
              <a:t>Precipitation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Gas formation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Acid-base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Redox</a:t>
            </a:r>
          </a:p>
        </p:txBody>
      </p:sp>
      <p:sp>
        <p:nvSpPr>
          <p:cNvPr id="1854469" name="Text Box 5"/>
          <p:cNvSpPr txBox="1">
            <a:spLocks noChangeArrowheads="1"/>
          </p:cNvSpPr>
          <p:nvPr/>
        </p:nvSpPr>
        <p:spPr bwMode="auto">
          <a:xfrm>
            <a:off x="838200" y="1524000"/>
            <a:ext cx="716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3200">
                <a:solidFill>
                  <a:srgbClr val="00FFFF"/>
                </a:solidFill>
              </a:rPr>
              <a:t>Cl</a:t>
            </a:r>
            <a:r>
              <a:rPr lang="en-US" sz="3200" baseline="-25000">
                <a:solidFill>
                  <a:srgbClr val="00FFFF"/>
                </a:solidFill>
              </a:rPr>
              <a:t>2</a:t>
            </a:r>
            <a:r>
              <a:rPr lang="en-US" sz="3200">
                <a:solidFill>
                  <a:srgbClr val="00FFFF"/>
                </a:solidFill>
              </a:rPr>
              <a:t> + 2 KBr           Br</a:t>
            </a:r>
            <a:r>
              <a:rPr lang="en-US" sz="3200" baseline="-25000">
                <a:solidFill>
                  <a:srgbClr val="00FFFF"/>
                </a:solidFill>
              </a:rPr>
              <a:t>2</a:t>
            </a:r>
            <a:r>
              <a:rPr lang="en-US" sz="3200">
                <a:solidFill>
                  <a:srgbClr val="00FFFF"/>
                </a:solidFill>
              </a:rPr>
              <a:t>  +  2 KCl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54470" name="AutoShape 6"/>
          <p:cNvSpPr>
            <a:spLocks noChangeArrowheads="1"/>
          </p:cNvSpPr>
          <p:nvPr/>
        </p:nvSpPr>
        <p:spPr bwMode="auto">
          <a:xfrm>
            <a:off x="4267200" y="1676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Dissolution of Ionic Salts</a:t>
            </a:r>
          </a:p>
        </p:txBody>
      </p:sp>
      <p:grpSp>
        <p:nvGrpSpPr>
          <p:cNvPr id="98307" name="Group 3"/>
          <p:cNvGrpSpPr>
            <a:grpSpLocks/>
          </p:cNvGrpSpPr>
          <p:nvPr/>
        </p:nvGrpSpPr>
        <p:grpSpPr bwMode="auto">
          <a:xfrm rot="-1962266">
            <a:off x="3657600" y="3505200"/>
            <a:ext cx="1828800" cy="685800"/>
            <a:chOff x="576" y="2112"/>
            <a:chExt cx="1152" cy="432"/>
          </a:xfrm>
        </p:grpSpPr>
        <p:sp>
          <p:nvSpPr>
            <p:cNvPr id="98348" name="Oval 4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8349" name="Text Box 5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8350" name="Text Box 6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8351" name="Text Box 7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8352" name="Line 8"/>
            <p:cNvSpPr>
              <a:spLocks noChangeShapeType="1"/>
            </p:cNvSpPr>
            <p:nvPr/>
          </p:nvSpPr>
          <p:spPr bwMode="auto">
            <a:xfrm flipV="1">
              <a:off x="912" y="2302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53" name="Line 9"/>
            <p:cNvSpPr>
              <a:spLocks noChangeShapeType="1"/>
            </p:cNvSpPr>
            <p:nvPr/>
          </p:nvSpPr>
          <p:spPr bwMode="auto">
            <a:xfrm flipH="1" flipV="1">
              <a:off x="1199" y="2302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308" name="Group 10"/>
          <p:cNvGrpSpPr>
            <a:grpSpLocks/>
          </p:cNvGrpSpPr>
          <p:nvPr/>
        </p:nvGrpSpPr>
        <p:grpSpPr bwMode="auto">
          <a:xfrm rot="-2390260">
            <a:off x="6629400" y="1676400"/>
            <a:ext cx="1828800" cy="685800"/>
            <a:chOff x="576" y="2112"/>
            <a:chExt cx="1152" cy="432"/>
          </a:xfrm>
        </p:grpSpPr>
        <p:sp>
          <p:nvSpPr>
            <p:cNvPr id="98342" name="Oval 11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8343" name="Text Box 12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8344" name="Text Box 13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8345" name="Text Box 14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8346" name="Line 15"/>
            <p:cNvSpPr>
              <a:spLocks noChangeShapeType="1"/>
            </p:cNvSpPr>
            <p:nvPr/>
          </p:nvSpPr>
          <p:spPr bwMode="auto">
            <a:xfrm flipV="1">
              <a:off x="912" y="2302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7" name="Line 16"/>
            <p:cNvSpPr>
              <a:spLocks noChangeShapeType="1"/>
            </p:cNvSpPr>
            <p:nvPr/>
          </p:nvSpPr>
          <p:spPr bwMode="auto">
            <a:xfrm flipH="1" flipV="1">
              <a:off x="1200" y="2304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309" name="Group 17"/>
          <p:cNvGrpSpPr>
            <a:grpSpLocks/>
          </p:cNvGrpSpPr>
          <p:nvPr/>
        </p:nvGrpSpPr>
        <p:grpSpPr bwMode="auto">
          <a:xfrm rot="-6997711">
            <a:off x="1866900" y="2400300"/>
            <a:ext cx="1828800" cy="685800"/>
            <a:chOff x="576" y="2112"/>
            <a:chExt cx="1152" cy="432"/>
          </a:xfrm>
        </p:grpSpPr>
        <p:sp>
          <p:nvSpPr>
            <p:cNvPr id="98336" name="Oval 18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8337" name="Text Box 19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8338" name="Text Box 20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8339" name="Text Box 21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8340" name="Line 22"/>
            <p:cNvSpPr>
              <a:spLocks noChangeShapeType="1"/>
            </p:cNvSpPr>
            <p:nvPr/>
          </p:nvSpPr>
          <p:spPr bwMode="auto">
            <a:xfrm flipV="1">
              <a:off x="912" y="2304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1" name="Line 23"/>
            <p:cNvSpPr>
              <a:spLocks noChangeShapeType="1"/>
            </p:cNvSpPr>
            <p:nvPr/>
          </p:nvSpPr>
          <p:spPr bwMode="auto">
            <a:xfrm flipH="1" flipV="1">
              <a:off x="1202" y="2304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310" name="Group 24"/>
          <p:cNvGrpSpPr>
            <a:grpSpLocks/>
          </p:cNvGrpSpPr>
          <p:nvPr/>
        </p:nvGrpSpPr>
        <p:grpSpPr bwMode="auto">
          <a:xfrm rot="-6976498">
            <a:off x="6134100" y="4229100"/>
            <a:ext cx="1828800" cy="685800"/>
            <a:chOff x="576" y="2112"/>
            <a:chExt cx="1152" cy="432"/>
          </a:xfrm>
        </p:grpSpPr>
        <p:sp>
          <p:nvSpPr>
            <p:cNvPr id="98330" name="Oval 25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8331" name="Text Box 26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8332" name="Text Box 27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8333" name="Text Box 28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8334" name="Line 29"/>
            <p:cNvSpPr>
              <a:spLocks noChangeShapeType="1"/>
            </p:cNvSpPr>
            <p:nvPr/>
          </p:nvSpPr>
          <p:spPr bwMode="auto">
            <a:xfrm flipV="1">
              <a:off x="914" y="2303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5" name="Line 30"/>
            <p:cNvSpPr>
              <a:spLocks noChangeShapeType="1"/>
            </p:cNvSpPr>
            <p:nvPr/>
          </p:nvSpPr>
          <p:spPr bwMode="auto">
            <a:xfrm flipH="1" flipV="1">
              <a:off x="1202" y="2303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311" name="Group 31"/>
          <p:cNvGrpSpPr>
            <a:grpSpLocks/>
          </p:cNvGrpSpPr>
          <p:nvPr/>
        </p:nvGrpSpPr>
        <p:grpSpPr bwMode="auto">
          <a:xfrm rot="1248848">
            <a:off x="381000" y="4191000"/>
            <a:ext cx="1828800" cy="685800"/>
            <a:chOff x="576" y="2112"/>
            <a:chExt cx="1152" cy="432"/>
          </a:xfrm>
        </p:grpSpPr>
        <p:sp>
          <p:nvSpPr>
            <p:cNvPr id="98324" name="Oval 32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8325" name="Text Box 33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8326" name="Text Box 34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8327" name="Text Box 35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8328" name="Line 36"/>
            <p:cNvSpPr>
              <a:spLocks noChangeShapeType="1"/>
            </p:cNvSpPr>
            <p:nvPr/>
          </p:nvSpPr>
          <p:spPr bwMode="auto">
            <a:xfrm flipV="1">
              <a:off x="911" y="2303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9" name="Line 37"/>
            <p:cNvSpPr>
              <a:spLocks noChangeShapeType="1"/>
            </p:cNvSpPr>
            <p:nvPr/>
          </p:nvSpPr>
          <p:spPr bwMode="auto">
            <a:xfrm flipH="1" flipV="1">
              <a:off x="1199" y="2303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312" name="Line 38"/>
          <p:cNvSpPr>
            <a:spLocks noChangeShapeType="1"/>
          </p:cNvSpPr>
          <p:nvPr/>
        </p:nvSpPr>
        <p:spPr bwMode="auto">
          <a:xfrm flipH="1">
            <a:off x="1447800" y="3733800"/>
            <a:ext cx="76200" cy="30480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39"/>
          <p:cNvSpPr>
            <a:spLocks noChangeShapeType="1"/>
          </p:cNvSpPr>
          <p:nvPr/>
        </p:nvSpPr>
        <p:spPr bwMode="auto">
          <a:xfrm flipH="1">
            <a:off x="5410200" y="3276600"/>
            <a:ext cx="457200" cy="15240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40"/>
          <p:cNvSpPr>
            <a:spLocks noChangeShapeType="1"/>
          </p:cNvSpPr>
          <p:nvPr/>
        </p:nvSpPr>
        <p:spPr bwMode="auto">
          <a:xfrm flipH="1">
            <a:off x="2209800" y="2971800"/>
            <a:ext cx="228600" cy="7620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5" name="Line 41"/>
          <p:cNvSpPr>
            <a:spLocks noChangeShapeType="1"/>
          </p:cNvSpPr>
          <p:nvPr/>
        </p:nvSpPr>
        <p:spPr bwMode="auto">
          <a:xfrm flipH="1">
            <a:off x="6781800" y="2743200"/>
            <a:ext cx="76200" cy="7620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6" name="Line 42"/>
          <p:cNvSpPr>
            <a:spLocks noChangeShapeType="1"/>
          </p:cNvSpPr>
          <p:nvPr/>
        </p:nvSpPr>
        <p:spPr bwMode="auto">
          <a:xfrm flipH="1" flipV="1">
            <a:off x="6400800" y="3429000"/>
            <a:ext cx="228600" cy="22860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Text Box 43"/>
          <p:cNvSpPr txBox="1">
            <a:spLocks noChangeArrowheads="1"/>
          </p:cNvSpPr>
          <p:nvPr/>
        </p:nvSpPr>
        <p:spPr bwMode="auto">
          <a:xfrm>
            <a:off x="2743200" y="4800600"/>
            <a:ext cx="3810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folHlink"/>
                </a:solidFill>
              </a:rPr>
              <a:t>Also called </a:t>
            </a:r>
            <a:r>
              <a:rPr lang="en-US" sz="3200" b="1">
                <a:solidFill>
                  <a:srgbClr val="FF66FF"/>
                </a:solidFill>
              </a:rPr>
              <a:t>dissociation</a:t>
            </a:r>
            <a:endParaRPr lang="en-US" sz="3200" b="1">
              <a:solidFill>
                <a:schemeClr val="folHlink"/>
              </a:solidFill>
            </a:endParaRPr>
          </a:p>
        </p:txBody>
      </p:sp>
      <p:grpSp>
        <p:nvGrpSpPr>
          <p:cNvPr id="98318" name="Group 44"/>
          <p:cNvGrpSpPr>
            <a:grpSpLocks/>
          </p:cNvGrpSpPr>
          <p:nvPr/>
        </p:nvGrpSpPr>
        <p:grpSpPr bwMode="auto">
          <a:xfrm>
            <a:off x="5562600" y="2438400"/>
            <a:ext cx="1219200" cy="1066800"/>
            <a:chOff x="960" y="2304"/>
            <a:chExt cx="768" cy="672"/>
          </a:xfrm>
        </p:grpSpPr>
        <p:sp>
          <p:nvSpPr>
            <p:cNvPr id="98322" name="Oval 45"/>
            <p:cNvSpPr>
              <a:spLocks noChangeArrowheads="1"/>
            </p:cNvSpPr>
            <p:nvPr/>
          </p:nvSpPr>
          <p:spPr bwMode="auto">
            <a:xfrm>
              <a:off x="960" y="2304"/>
              <a:ext cx="768" cy="67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8323" name="Text Box 46"/>
            <p:cNvSpPr txBox="1">
              <a:spLocks noChangeArrowheads="1"/>
            </p:cNvSpPr>
            <p:nvPr/>
          </p:nvSpPr>
          <p:spPr bwMode="auto">
            <a:xfrm>
              <a:off x="1152" y="2496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Cl</a:t>
              </a:r>
              <a:r>
                <a:rPr lang="en-US" b="1" baseline="30000">
                  <a:solidFill>
                    <a:schemeClr val="bg1"/>
                  </a:solidFill>
                </a:rPr>
                <a:t>-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98319" name="Group 47"/>
          <p:cNvGrpSpPr>
            <a:grpSpLocks/>
          </p:cNvGrpSpPr>
          <p:nvPr/>
        </p:nvGrpSpPr>
        <p:grpSpPr bwMode="auto">
          <a:xfrm>
            <a:off x="1524000" y="2971800"/>
            <a:ext cx="685800" cy="609600"/>
            <a:chOff x="1968" y="2640"/>
            <a:chExt cx="432" cy="384"/>
          </a:xfrm>
        </p:grpSpPr>
        <p:sp>
          <p:nvSpPr>
            <p:cNvPr id="98320" name="Oval 48"/>
            <p:cNvSpPr>
              <a:spLocks noChangeArrowheads="1"/>
            </p:cNvSpPr>
            <p:nvPr/>
          </p:nvSpPr>
          <p:spPr bwMode="auto">
            <a:xfrm>
              <a:off x="1968" y="2640"/>
              <a:ext cx="384" cy="3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8321" name="Text Box 49"/>
            <p:cNvSpPr txBox="1">
              <a:spLocks noChangeArrowheads="1"/>
            </p:cNvSpPr>
            <p:nvPr/>
          </p:nvSpPr>
          <p:spPr bwMode="auto">
            <a:xfrm>
              <a:off x="1968" y="2688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Na</a:t>
              </a:r>
              <a:r>
                <a:rPr lang="en-US" b="1" baseline="30000">
                  <a:solidFill>
                    <a:schemeClr val="bg1"/>
                  </a:solidFill>
                </a:rPr>
                <a:t>+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smtClean="0"/>
              <a:t>What kind of Reaction?</a:t>
            </a:r>
          </a:p>
        </p:txBody>
      </p:sp>
      <p:sp>
        <p:nvSpPr>
          <p:cNvPr id="79875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2743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/>
              <a:t>Precipitation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Gas formation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Acid-base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Redox</a:t>
            </a:r>
          </a:p>
        </p:txBody>
      </p:sp>
      <p:sp>
        <p:nvSpPr>
          <p:cNvPr id="1936388" name="Text Box 4"/>
          <p:cNvSpPr txBox="1">
            <a:spLocks noChangeArrowheads="1"/>
          </p:cNvSpPr>
          <p:nvPr/>
        </p:nvSpPr>
        <p:spPr bwMode="auto">
          <a:xfrm>
            <a:off x="838200" y="1524000"/>
            <a:ext cx="716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3200">
                <a:solidFill>
                  <a:srgbClr val="00FFFF"/>
                </a:solidFill>
              </a:rPr>
              <a:t>Cl</a:t>
            </a:r>
            <a:r>
              <a:rPr lang="en-US" sz="3200" baseline="-25000">
                <a:solidFill>
                  <a:srgbClr val="00FFFF"/>
                </a:solidFill>
              </a:rPr>
              <a:t>2</a:t>
            </a:r>
            <a:r>
              <a:rPr lang="en-US" sz="3200">
                <a:solidFill>
                  <a:srgbClr val="00FFFF"/>
                </a:solidFill>
              </a:rPr>
              <a:t> + 2 KBr           Br</a:t>
            </a:r>
            <a:r>
              <a:rPr lang="en-US" sz="3200" baseline="-25000">
                <a:solidFill>
                  <a:srgbClr val="00FFFF"/>
                </a:solidFill>
              </a:rPr>
              <a:t>2</a:t>
            </a:r>
            <a:r>
              <a:rPr lang="en-US" sz="3200">
                <a:solidFill>
                  <a:srgbClr val="00FFFF"/>
                </a:solidFill>
              </a:rPr>
              <a:t>  +  2 KCl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36389" name="AutoShape 5"/>
          <p:cNvSpPr>
            <a:spLocks noChangeArrowheads="1"/>
          </p:cNvSpPr>
          <p:nvPr/>
        </p:nvSpPr>
        <p:spPr bwMode="auto">
          <a:xfrm>
            <a:off x="4267200" y="16764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36390" name="Rectangle 6"/>
          <p:cNvSpPr>
            <a:spLocks noChangeArrowheads="1"/>
          </p:cNvSpPr>
          <p:nvPr/>
        </p:nvSpPr>
        <p:spPr bwMode="auto">
          <a:xfrm>
            <a:off x="381000" y="4495800"/>
            <a:ext cx="3124200" cy="609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What Kind of Reaction?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To get the net ionic equation from the total ionic equation, discard any spectator ions</a:t>
            </a:r>
            <a:endParaRPr lang="en-US" smtClean="0"/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Cl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+ 2 KBr           Br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 +  2 KCl</a:t>
            </a:r>
          </a:p>
          <a:p>
            <a:pPr>
              <a:buFontTx/>
              <a:buNone/>
            </a:pPr>
            <a:endParaRPr lang="en-US" smtClean="0">
              <a:solidFill>
                <a:srgbClr val="00FFFF"/>
              </a:solidFill>
            </a:endParaRPr>
          </a:p>
        </p:txBody>
      </p:sp>
      <p:sp>
        <p:nvSpPr>
          <p:cNvPr id="1856516" name="AutoShape 4"/>
          <p:cNvSpPr>
            <a:spLocks noChangeArrowheads="1"/>
          </p:cNvSpPr>
          <p:nvPr/>
        </p:nvSpPr>
        <p:spPr bwMode="auto">
          <a:xfrm>
            <a:off x="3352800" y="3276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1524000" y="4038600"/>
            <a:ext cx="609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66FF33"/>
                </a:solidFill>
              </a:rPr>
              <a:t>No solid product - not precipitation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What Kind of Reaction?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To get the net ionic equation from the total ionic equation, discard any spectator ions</a:t>
            </a:r>
            <a:endParaRPr lang="en-US" smtClean="0"/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Cl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+ 2 KBr           Br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 +  2 KCl</a:t>
            </a:r>
          </a:p>
          <a:p>
            <a:pPr>
              <a:buFontTx/>
              <a:buNone/>
            </a:pPr>
            <a:endParaRPr lang="en-US" smtClean="0">
              <a:solidFill>
                <a:srgbClr val="00FFFF"/>
              </a:solidFill>
            </a:endParaRPr>
          </a:p>
        </p:txBody>
      </p:sp>
      <p:sp>
        <p:nvSpPr>
          <p:cNvPr id="1858564" name="AutoShape 4"/>
          <p:cNvSpPr>
            <a:spLocks noChangeArrowheads="1"/>
          </p:cNvSpPr>
          <p:nvPr/>
        </p:nvSpPr>
        <p:spPr bwMode="auto">
          <a:xfrm>
            <a:off x="3352800" y="3276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1524000" y="4038600"/>
            <a:ext cx="6934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66FF33"/>
                </a:solidFill>
              </a:rPr>
              <a:t>No solid product - not precipitation</a:t>
            </a:r>
          </a:p>
          <a:p>
            <a:pPr>
              <a:spcBef>
                <a:spcPct val="50000"/>
              </a:spcBef>
            </a:pPr>
            <a:r>
              <a:rPr lang="en-US" sz="3200">
                <a:solidFill>
                  <a:schemeClr val="folHlink"/>
                </a:solidFill>
              </a:rPr>
              <a:t>No gaseous product - not gas formation</a:t>
            </a:r>
            <a:endParaRPr lang="en-US" sz="3200">
              <a:solidFill>
                <a:srgbClr val="66FF3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What Kind of Reaction?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To get the net ionic equation from the total ionic equation, discard any spectator ions</a:t>
            </a:r>
            <a:endParaRPr lang="en-US" smtClean="0"/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Cl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+ 2 KBr           Br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 +  2 KCl</a:t>
            </a:r>
          </a:p>
          <a:p>
            <a:pPr>
              <a:buFontTx/>
              <a:buNone/>
            </a:pPr>
            <a:endParaRPr lang="en-US" smtClean="0">
              <a:solidFill>
                <a:srgbClr val="00FFFF"/>
              </a:solidFill>
            </a:endParaRPr>
          </a:p>
        </p:txBody>
      </p:sp>
      <p:sp>
        <p:nvSpPr>
          <p:cNvPr id="1860612" name="AutoShape 4"/>
          <p:cNvSpPr>
            <a:spLocks noChangeArrowheads="1"/>
          </p:cNvSpPr>
          <p:nvPr/>
        </p:nvSpPr>
        <p:spPr bwMode="auto">
          <a:xfrm>
            <a:off x="3352800" y="3276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1524000" y="4038600"/>
            <a:ext cx="69342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66FF33"/>
                </a:solidFill>
              </a:rPr>
              <a:t>No solid product - not precipitation</a:t>
            </a:r>
          </a:p>
          <a:p>
            <a:pPr>
              <a:spcBef>
                <a:spcPct val="50000"/>
              </a:spcBef>
            </a:pPr>
            <a:r>
              <a:rPr lang="en-US" sz="3200">
                <a:solidFill>
                  <a:schemeClr val="folHlink"/>
                </a:solidFill>
              </a:rPr>
              <a:t>No gaseous product - not gas formation</a:t>
            </a:r>
          </a:p>
          <a:p>
            <a:pPr>
              <a:spcBef>
                <a:spcPct val="50000"/>
              </a:spcBef>
            </a:pPr>
            <a:r>
              <a:rPr lang="en-US" sz="3200">
                <a:solidFill>
                  <a:srgbClr val="FF66FF"/>
                </a:solidFill>
              </a:rPr>
              <a:t>No HX + YOH - not acid/base</a:t>
            </a:r>
            <a:endParaRPr lang="en-US" sz="3200">
              <a:solidFill>
                <a:srgbClr val="66FF33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What Kind of Reaction?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To get the net ionic equation from the total ionic equation, discard any spectator ions</a:t>
            </a:r>
            <a:endParaRPr lang="en-US" smtClean="0"/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Cl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+ 2 KBr           Br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 +  2 KCl</a:t>
            </a:r>
          </a:p>
          <a:p>
            <a:pPr>
              <a:buFontTx/>
              <a:buNone/>
            </a:pPr>
            <a:endParaRPr lang="en-US" smtClean="0">
              <a:solidFill>
                <a:srgbClr val="00FFFF"/>
              </a:solidFill>
            </a:endParaRPr>
          </a:p>
        </p:txBody>
      </p:sp>
      <p:sp>
        <p:nvSpPr>
          <p:cNvPr id="1862660" name="AutoShape 4"/>
          <p:cNvSpPr>
            <a:spLocks noChangeArrowheads="1"/>
          </p:cNvSpPr>
          <p:nvPr/>
        </p:nvSpPr>
        <p:spPr bwMode="auto">
          <a:xfrm>
            <a:off x="3352800" y="3276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1524000" y="4038600"/>
            <a:ext cx="381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66FF33"/>
                </a:solidFill>
              </a:rPr>
              <a:t>It’s a redox reaction!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Redox reaction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smtClean="0"/>
              <a:t>To get the net ionic equation from the total ionic equation, discard any spectator ions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Cl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+ 2 KBr           Br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 +  2 KCl</a:t>
            </a:r>
          </a:p>
          <a:p>
            <a:pPr>
              <a:buFontTx/>
              <a:buNone/>
            </a:pPr>
            <a:endParaRPr lang="en-US" smtClean="0">
              <a:solidFill>
                <a:srgbClr val="00FFFF"/>
              </a:solidFill>
            </a:endParaRPr>
          </a:p>
        </p:txBody>
      </p:sp>
      <p:sp>
        <p:nvSpPr>
          <p:cNvPr id="1864708" name="AutoShape 4"/>
          <p:cNvSpPr>
            <a:spLocks noChangeArrowheads="1"/>
          </p:cNvSpPr>
          <p:nvPr/>
        </p:nvSpPr>
        <p:spPr bwMode="auto">
          <a:xfrm>
            <a:off x="3352800" y="3276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524000" y="4038600"/>
            <a:ext cx="6019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66FF33"/>
                </a:solidFill>
              </a:rPr>
              <a:t>Now dissociate ionics and strong acids.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smtClean="0"/>
              <a:t>What dissociates?</a:t>
            </a:r>
          </a:p>
        </p:txBody>
      </p:sp>
      <p:sp>
        <p:nvSpPr>
          <p:cNvPr id="86019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/>
              <a:t>Cl</a:t>
            </a:r>
            <a:r>
              <a:rPr lang="en-US" baseline="-25000" smtClean="0"/>
              <a:t>2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KBr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Br</a:t>
            </a:r>
            <a:r>
              <a:rPr lang="en-US" baseline="-25000" smtClean="0"/>
              <a:t>2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KCl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1 &amp; 3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2 &amp; 4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Everything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smtClean="0"/>
              <a:t>What dissociates?</a:t>
            </a:r>
          </a:p>
        </p:txBody>
      </p:sp>
      <p:sp>
        <p:nvSpPr>
          <p:cNvPr id="87043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78486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/>
              <a:t>Cl</a:t>
            </a:r>
            <a:r>
              <a:rPr lang="en-US" baseline="-25000" smtClean="0"/>
              <a:t>2</a:t>
            </a:r>
            <a:r>
              <a:rPr lang="en-US" smtClean="0"/>
              <a:t>       covalent – not a strong acid</a:t>
            </a:r>
          </a:p>
          <a:p>
            <a:pPr marL="609600" indent="-609600">
              <a:buFontTx/>
              <a:buAutoNum type="arabicPeriod"/>
            </a:pPr>
            <a:r>
              <a:rPr lang="en-US" smtClean="0">
                <a:solidFill>
                  <a:srgbClr val="66FF33"/>
                </a:solidFill>
              </a:rPr>
              <a:t>KBr      ionic – starts with a metal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Br</a:t>
            </a:r>
            <a:r>
              <a:rPr lang="en-US" baseline="-25000" smtClean="0"/>
              <a:t>2</a:t>
            </a:r>
            <a:r>
              <a:rPr lang="en-US" smtClean="0"/>
              <a:t>       covalent – not a strong acid</a:t>
            </a:r>
            <a:r>
              <a:rPr lang="en-US" baseline="-25000" smtClean="0"/>
              <a:t>    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>
                <a:solidFill>
                  <a:srgbClr val="66FF33"/>
                </a:solidFill>
              </a:rPr>
              <a:t>KCl      ionic – starts with a metal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1 &amp; 3</a:t>
            </a:r>
          </a:p>
          <a:p>
            <a:pPr marL="609600" indent="-609600">
              <a:buFontTx/>
              <a:buAutoNum type="arabicPeriod"/>
            </a:pPr>
            <a:r>
              <a:rPr lang="en-US" smtClean="0">
                <a:solidFill>
                  <a:srgbClr val="66FF33"/>
                </a:solidFill>
              </a:rPr>
              <a:t>2 &amp; 4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Everything</a:t>
            </a:r>
          </a:p>
        </p:txBody>
      </p:sp>
      <p:sp>
        <p:nvSpPr>
          <p:cNvPr id="1938437" name="Rectangle 5"/>
          <p:cNvSpPr>
            <a:spLocks noChangeArrowheads="1"/>
          </p:cNvSpPr>
          <p:nvPr/>
        </p:nvSpPr>
        <p:spPr bwMode="auto">
          <a:xfrm>
            <a:off x="381000" y="2133600"/>
            <a:ext cx="1828800" cy="609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38438" name="Rectangle 6"/>
          <p:cNvSpPr>
            <a:spLocks noChangeArrowheads="1"/>
          </p:cNvSpPr>
          <p:nvPr/>
        </p:nvSpPr>
        <p:spPr bwMode="auto">
          <a:xfrm>
            <a:off x="381000" y="3352800"/>
            <a:ext cx="1828800" cy="609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38439" name="Rectangle 7"/>
          <p:cNvSpPr>
            <a:spLocks noChangeArrowheads="1"/>
          </p:cNvSpPr>
          <p:nvPr/>
        </p:nvSpPr>
        <p:spPr bwMode="auto">
          <a:xfrm>
            <a:off x="381000" y="4572000"/>
            <a:ext cx="1828800" cy="609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Hints on Ionic Equations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smtClean="0"/>
              <a:t>To get the net ionic equation from the total ionic equation, discard any spectator ions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Cl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+ 2 KBr           Br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 +  2 KCl</a:t>
            </a:r>
          </a:p>
          <a:p>
            <a:pPr>
              <a:buFontTx/>
              <a:buChar char=" "/>
            </a:pP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Cl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 + 2 K</a:t>
            </a:r>
            <a:r>
              <a:rPr lang="en-US" baseline="30000" smtClean="0">
                <a:solidFill>
                  <a:srgbClr val="00FFFF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  +  2 Br</a:t>
            </a:r>
            <a:r>
              <a:rPr lang="en-US" baseline="30000" smtClean="0">
                <a:solidFill>
                  <a:srgbClr val="00FFFF"/>
                </a:solidFill>
              </a:rPr>
              <a:t>-          </a:t>
            </a:r>
            <a:r>
              <a:rPr lang="en-US" smtClean="0">
                <a:solidFill>
                  <a:srgbClr val="00FFFF"/>
                </a:solidFill>
              </a:rPr>
              <a:t>Br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 +  2 K</a:t>
            </a:r>
            <a:r>
              <a:rPr lang="en-US" baseline="30000" smtClean="0">
                <a:solidFill>
                  <a:srgbClr val="00FFFF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  +  2 Cl</a:t>
            </a:r>
            <a:r>
              <a:rPr lang="en-US" baseline="30000" smtClean="0">
                <a:solidFill>
                  <a:srgbClr val="00FFFF"/>
                </a:solidFill>
              </a:rPr>
              <a:t>-</a:t>
            </a:r>
            <a:endParaRPr lang="en-US" smtClean="0">
              <a:solidFill>
                <a:srgbClr val="00FFFF"/>
              </a:solidFill>
            </a:endParaRPr>
          </a:p>
        </p:txBody>
      </p:sp>
      <p:sp>
        <p:nvSpPr>
          <p:cNvPr id="1868804" name="AutoShape 4"/>
          <p:cNvSpPr>
            <a:spLocks noChangeArrowheads="1"/>
          </p:cNvSpPr>
          <p:nvPr/>
        </p:nvSpPr>
        <p:spPr bwMode="auto">
          <a:xfrm>
            <a:off x="3352800" y="3276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05" name="AutoShape 5"/>
          <p:cNvSpPr>
            <a:spLocks noChangeArrowheads="1"/>
          </p:cNvSpPr>
          <p:nvPr/>
        </p:nvSpPr>
        <p:spPr bwMode="auto">
          <a:xfrm>
            <a:off x="4495800" y="4419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06" name="Text Box 6"/>
          <p:cNvSpPr txBox="1">
            <a:spLocks noChangeArrowheads="1"/>
          </p:cNvSpPr>
          <p:nvPr/>
        </p:nvSpPr>
        <p:spPr bwMode="auto">
          <a:xfrm>
            <a:off x="457200" y="5486400"/>
            <a:ext cx="1828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Covalent molecule</a:t>
            </a:r>
          </a:p>
        </p:txBody>
      </p:sp>
      <p:sp>
        <p:nvSpPr>
          <p:cNvPr id="1868807" name="Line 7"/>
          <p:cNvSpPr>
            <a:spLocks noChangeShapeType="1"/>
          </p:cNvSpPr>
          <p:nvPr/>
        </p:nvSpPr>
        <p:spPr bwMode="auto">
          <a:xfrm flipV="1">
            <a:off x="1371600" y="49530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8808" name="Text Box 8"/>
          <p:cNvSpPr txBox="1">
            <a:spLocks noChangeArrowheads="1"/>
          </p:cNvSpPr>
          <p:nvPr/>
        </p:nvSpPr>
        <p:spPr bwMode="auto">
          <a:xfrm>
            <a:off x="4419600" y="5486400"/>
            <a:ext cx="1828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Covalent molecule</a:t>
            </a:r>
          </a:p>
        </p:txBody>
      </p:sp>
      <p:sp>
        <p:nvSpPr>
          <p:cNvPr id="1868809" name="Line 9"/>
          <p:cNvSpPr>
            <a:spLocks noChangeShapeType="1"/>
          </p:cNvSpPr>
          <p:nvPr/>
        </p:nvSpPr>
        <p:spPr bwMode="auto">
          <a:xfrm flipV="1">
            <a:off x="5334000" y="49530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Hints on Ionic Equations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smtClean="0"/>
              <a:t>To get the net ionic equation from the total ionic equation, discard any spectator ions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Cl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+ 2 KBr           Br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 +  2 KCl</a:t>
            </a:r>
          </a:p>
          <a:p>
            <a:pPr>
              <a:buFontTx/>
              <a:buChar char=" "/>
            </a:pP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Cl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 + 2 K</a:t>
            </a:r>
            <a:r>
              <a:rPr lang="en-US" baseline="30000" smtClean="0">
                <a:solidFill>
                  <a:srgbClr val="00FFFF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  +  2 Br</a:t>
            </a:r>
            <a:r>
              <a:rPr lang="en-US" baseline="30000" smtClean="0">
                <a:solidFill>
                  <a:srgbClr val="00FFFF"/>
                </a:solidFill>
              </a:rPr>
              <a:t>-          </a:t>
            </a:r>
            <a:r>
              <a:rPr lang="en-US" smtClean="0">
                <a:solidFill>
                  <a:srgbClr val="00FFFF"/>
                </a:solidFill>
              </a:rPr>
              <a:t>Br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 +  2 K</a:t>
            </a:r>
            <a:r>
              <a:rPr lang="en-US" baseline="30000" smtClean="0">
                <a:solidFill>
                  <a:srgbClr val="00FFFF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  +  2 Cl</a:t>
            </a:r>
            <a:r>
              <a:rPr lang="en-US" baseline="30000" smtClean="0">
                <a:solidFill>
                  <a:srgbClr val="00FFFF"/>
                </a:solidFill>
              </a:rPr>
              <a:t>-</a:t>
            </a:r>
          </a:p>
          <a:p>
            <a:pPr>
              <a:buFontTx/>
              <a:buChar char=" "/>
            </a:pP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mtClean="0">
                <a:solidFill>
                  <a:srgbClr val="66FF33"/>
                </a:solidFill>
              </a:rPr>
              <a:t>Spectator ions?</a:t>
            </a:r>
          </a:p>
        </p:txBody>
      </p:sp>
      <p:sp>
        <p:nvSpPr>
          <p:cNvPr id="1870852" name="AutoShape 4"/>
          <p:cNvSpPr>
            <a:spLocks noChangeArrowheads="1"/>
          </p:cNvSpPr>
          <p:nvPr/>
        </p:nvSpPr>
        <p:spPr bwMode="auto">
          <a:xfrm>
            <a:off x="3352800" y="3276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0853" name="AutoShape 5"/>
          <p:cNvSpPr>
            <a:spLocks noChangeArrowheads="1"/>
          </p:cNvSpPr>
          <p:nvPr/>
        </p:nvSpPr>
        <p:spPr bwMode="auto">
          <a:xfrm>
            <a:off x="4495800" y="4419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Two Examples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Hints on Ionic Equations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smtClean="0"/>
              <a:t>To get the net ionic equation from the total ionic equation, discard any spectator ions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Cl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+ 2 KBr           Br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 +  2 KCl</a:t>
            </a:r>
          </a:p>
          <a:p>
            <a:pPr>
              <a:buFontTx/>
              <a:buChar char=" "/>
            </a:pP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Cl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 + </a:t>
            </a:r>
            <a:r>
              <a:rPr lang="en-US" smtClean="0">
                <a:solidFill>
                  <a:srgbClr val="66FF33"/>
                </a:solidFill>
              </a:rPr>
              <a:t>2 K</a:t>
            </a:r>
            <a:r>
              <a:rPr lang="en-US" baseline="30000" smtClean="0">
                <a:solidFill>
                  <a:srgbClr val="66FF33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  +  2 Br</a:t>
            </a:r>
            <a:r>
              <a:rPr lang="en-US" baseline="30000" smtClean="0">
                <a:solidFill>
                  <a:srgbClr val="00FFFF"/>
                </a:solidFill>
              </a:rPr>
              <a:t>-          </a:t>
            </a:r>
            <a:r>
              <a:rPr lang="en-US" smtClean="0">
                <a:solidFill>
                  <a:srgbClr val="00FFFF"/>
                </a:solidFill>
              </a:rPr>
              <a:t>Br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 +  </a:t>
            </a:r>
            <a:r>
              <a:rPr lang="en-US" smtClean="0">
                <a:solidFill>
                  <a:srgbClr val="66FF33"/>
                </a:solidFill>
              </a:rPr>
              <a:t>2 K</a:t>
            </a:r>
            <a:r>
              <a:rPr lang="en-US" baseline="30000" smtClean="0">
                <a:solidFill>
                  <a:srgbClr val="66FF33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  +  2 Cl</a:t>
            </a:r>
            <a:r>
              <a:rPr lang="en-US" baseline="30000" smtClean="0">
                <a:solidFill>
                  <a:srgbClr val="00FFFF"/>
                </a:solidFill>
              </a:rPr>
              <a:t>-</a:t>
            </a:r>
          </a:p>
          <a:p>
            <a:pPr>
              <a:buFontTx/>
              <a:buChar char=" "/>
            </a:pP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mtClean="0">
                <a:solidFill>
                  <a:srgbClr val="66FF33"/>
                </a:solidFill>
              </a:rPr>
              <a:t>Spectator ions?</a:t>
            </a:r>
          </a:p>
        </p:txBody>
      </p:sp>
      <p:sp>
        <p:nvSpPr>
          <p:cNvPr id="1872900" name="AutoShape 4"/>
          <p:cNvSpPr>
            <a:spLocks noChangeArrowheads="1"/>
          </p:cNvSpPr>
          <p:nvPr/>
        </p:nvSpPr>
        <p:spPr bwMode="auto">
          <a:xfrm>
            <a:off x="3352800" y="3276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2901" name="AutoShape 5"/>
          <p:cNvSpPr>
            <a:spLocks noChangeArrowheads="1"/>
          </p:cNvSpPr>
          <p:nvPr/>
        </p:nvSpPr>
        <p:spPr bwMode="auto">
          <a:xfrm>
            <a:off x="4495800" y="4419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2902" name="Line 6"/>
          <p:cNvSpPr>
            <a:spLocks noChangeShapeType="1"/>
          </p:cNvSpPr>
          <p:nvPr/>
        </p:nvSpPr>
        <p:spPr bwMode="auto">
          <a:xfrm flipV="1">
            <a:off x="2362200" y="4800600"/>
            <a:ext cx="76200" cy="6858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2903" name="Line 7"/>
          <p:cNvSpPr>
            <a:spLocks noChangeShapeType="1"/>
          </p:cNvSpPr>
          <p:nvPr/>
        </p:nvSpPr>
        <p:spPr bwMode="auto">
          <a:xfrm flipV="1">
            <a:off x="2362200" y="4800600"/>
            <a:ext cx="3886200" cy="6858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Hints on Ionic Equations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smtClean="0"/>
              <a:t>To get the net ionic equation from the total ionic equation, discard any spectator ions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Cl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+ 2 KBr           Br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 +  2 KCl</a:t>
            </a:r>
          </a:p>
          <a:p>
            <a:pPr>
              <a:buFontTx/>
              <a:buChar char=" "/>
            </a:pP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Cl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 + </a:t>
            </a:r>
            <a:r>
              <a:rPr lang="en-US" smtClean="0">
                <a:solidFill>
                  <a:srgbClr val="66FF33"/>
                </a:solidFill>
              </a:rPr>
              <a:t>2 K</a:t>
            </a:r>
            <a:r>
              <a:rPr lang="en-US" baseline="30000" smtClean="0">
                <a:solidFill>
                  <a:srgbClr val="66FF33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  +  2 Br</a:t>
            </a:r>
            <a:r>
              <a:rPr lang="en-US" baseline="30000" smtClean="0">
                <a:solidFill>
                  <a:srgbClr val="00FFFF"/>
                </a:solidFill>
              </a:rPr>
              <a:t>-          </a:t>
            </a:r>
            <a:r>
              <a:rPr lang="en-US" smtClean="0">
                <a:solidFill>
                  <a:srgbClr val="00FFFF"/>
                </a:solidFill>
              </a:rPr>
              <a:t>Br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 +  </a:t>
            </a:r>
            <a:r>
              <a:rPr lang="en-US" smtClean="0">
                <a:solidFill>
                  <a:srgbClr val="66FF33"/>
                </a:solidFill>
              </a:rPr>
              <a:t>2 K</a:t>
            </a:r>
            <a:r>
              <a:rPr lang="en-US" baseline="30000" smtClean="0">
                <a:solidFill>
                  <a:srgbClr val="66FF33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  +  2 Cl</a:t>
            </a:r>
            <a:r>
              <a:rPr lang="en-US" baseline="30000" smtClean="0">
                <a:solidFill>
                  <a:srgbClr val="00FFFF"/>
                </a:solidFill>
              </a:rPr>
              <a:t>-</a:t>
            </a:r>
          </a:p>
          <a:p>
            <a:pPr>
              <a:buFontTx/>
              <a:buChar char=" "/>
            </a:pP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Cl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 +  2 Br</a:t>
            </a:r>
            <a:r>
              <a:rPr lang="en-US" baseline="30000" smtClean="0">
                <a:solidFill>
                  <a:srgbClr val="00FFFF"/>
                </a:solidFill>
              </a:rPr>
              <a:t>-</a:t>
            </a:r>
            <a:r>
              <a:rPr lang="en-US" smtClean="0">
                <a:solidFill>
                  <a:srgbClr val="00FFFF"/>
                </a:solidFill>
              </a:rPr>
              <a:t>        Br</a:t>
            </a:r>
            <a:r>
              <a:rPr lang="en-US" baseline="-25000" smtClean="0">
                <a:solidFill>
                  <a:srgbClr val="00FFFF"/>
                </a:solidFill>
              </a:rPr>
              <a:t>2</a:t>
            </a:r>
            <a:r>
              <a:rPr lang="en-US" smtClean="0">
                <a:solidFill>
                  <a:srgbClr val="00FFFF"/>
                </a:solidFill>
              </a:rPr>
              <a:t>   +  2 Cl</a:t>
            </a:r>
            <a:r>
              <a:rPr lang="en-US" baseline="30000" smtClean="0">
                <a:solidFill>
                  <a:srgbClr val="00FFFF"/>
                </a:solidFill>
              </a:rPr>
              <a:t>-</a:t>
            </a:r>
            <a:endParaRPr lang="en-US" smtClean="0">
              <a:solidFill>
                <a:srgbClr val="00FFFF"/>
              </a:solidFill>
            </a:endParaRPr>
          </a:p>
        </p:txBody>
      </p:sp>
      <p:sp>
        <p:nvSpPr>
          <p:cNvPr id="1874948" name="AutoShape 4"/>
          <p:cNvSpPr>
            <a:spLocks noChangeArrowheads="1"/>
          </p:cNvSpPr>
          <p:nvPr/>
        </p:nvSpPr>
        <p:spPr bwMode="auto">
          <a:xfrm>
            <a:off x="3352800" y="3276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4949" name="AutoShape 5"/>
          <p:cNvSpPr>
            <a:spLocks noChangeArrowheads="1"/>
          </p:cNvSpPr>
          <p:nvPr/>
        </p:nvSpPr>
        <p:spPr bwMode="auto">
          <a:xfrm>
            <a:off x="4495800" y="4419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4950" name="AutoShape 6"/>
          <p:cNvSpPr>
            <a:spLocks noChangeArrowheads="1"/>
          </p:cNvSpPr>
          <p:nvPr/>
        </p:nvSpPr>
        <p:spPr bwMode="auto">
          <a:xfrm>
            <a:off x="3352800" y="55626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1828800"/>
            <a:ext cx="487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rgbClr val="00FFFF"/>
                </a:solidFill>
              </a:rPr>
              <a:t>P</a:t>
            </a:r>
            <a:r>
              <a:rPr lang="en-US" sz="4400" smtClean="0">
                <a:solidFill>
                  <a:srgbClr val="00FFFF"/>
                </a:solidFill>
              </a:rPr>
              <a:t>recipitation</a:t>
            </a:r>
            <a:endParaRPr lang="en-US" sz="440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208087"/>
          </a:xfrm>
        </p:spPr>
        <p:txBody>
          <a:bodyPr/>
          <a:lstStyle/>
          <a:p>
            <a:pPr algn="ctr"/>
            <a:r>
              <a:rPr lang="en-US" sz="4000" smtClean="0">
                <a:solidFill>
                  <a:srgbClr val="FF0000"/>
                </a:solidFill>
              </a:rPr>
              <a:t>Detailed Descriptions </a:t>
            </a:r>
            <a:endParaRPr lang="en-US"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Solubility Rules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686800" cy="4572000"/>
          </a:xfrm>
        </p:spPr>
        <p:txBody>
          <a:bodyPr/>
          <a:lstStyle/>
          <a:p>
            <a:r>
              <a:rPr lang="en-US" smtClean="0"/>
              <a:t>“Always” soluble			Except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Ammonium salts (NH</a:t>
            </a:r>
            <a:r>
              <a:rPr lang="en-US" baseline="-25000" smtClean="0">
                <a:solidFill>
                  <a:srgbClr val="00FFFF"/>
                </a:solidFill>
              </a:rPr>
              <a:t>4</a:t>
            </a:r>
            <a:r>
              <a:rPr lang="en-US" baseline="30000" smtClean="0">
                <a:solidFill>
                  <a:srgbClr val="00FFFF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)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Lithium salts (Li</a:t>
            </a:r>
            <a:r>
              <a:rPr lang="en-US" baseline="30000" smtClean="0">
                <a:solidFill>
                  <a:srgbClr val="00FFFF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)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Sodium salts (Na</a:t>
            </a:r>
            <a:r>
              <a:rPr lang="en-US" baseline="30000" smtClean="0">
                <a:solidFill>
                  <a:srgbClr val="00FFFF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)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Potassium salts (K</a:t>
            </a:r>
            <a:r>
              <a:rPr lang="en-US" baseline="30000" smtClean="0">
                <a:solidFill>
                  <a:srgbClr val="00FFFF"/>
                </a:solidFill>
              </a:rPr>
              <a:t>+</a:t>
            </a:r>
            <a:r>
              <a:rPr lang="en-US" smtClean="0">
                <a:solidFill>
                  <a:srgbClr val="00FFFF"/>
                </a:solidFill>
              </a:rPr>
              <a:t>)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Nitrate salts (NO</a:t>
            </a:r>
            <a:r>
              <a:rPr lang="en-US" baseline="-25000" smtClean="0">
                <a:solidFill>
                  <a:srgbClr val="00FFFF"/>
                </a:solidFill>
              </a:rPr>
              <a:t>3</a:t>
            </a:r>
            <a:r>
              <a:rPr lang="en-US" baseline="30000" smtClean="0">
                <a:solidFill>
                  <a:srgbClr val="00FFFF"/>
                </a:solidFill>
              </a:rPr>
              <a:t>-</a:t>
            </a:r>
            <a:r>
              <a:rPr lang="en-US" smtClean="0">
                <a:solidFill>
                  <a:srgbClr val="00FFFF"/>
                </a:solidFill>
              </a:rPr>
              <a:t>)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Acetate salts (CH</a:t>
            </a:r>
            <a:r>
              <a:rPr lang="en-US" baseline="-25000" smtClean="0">
                <a:solidFill>
                  <a:srgbClr val="00FFFF"/>
                </a:solidFill>
              </a:rPr>
              <a:t>3</a:t>
            </a:r>
            <a:r>
              <a:rPr lang="en-US" smtClean="0">
                <a:solidFill>
                  <a:srgbClr val="00FFFF"/>
                </a:solidFill>
              </a:rPr>
              <a:t>COO</a:t>
            </a:r>
            <a:r>
              <a:rPr lang="en-US" baseline="30000" smtClean="0">
                <a:solidFill>
                  <a:srgbClr val="00FFFF"/>
                </a:solidFill>
              </a:rPr>
              <a:t>-</a:t>
            </a:r>
            <a:r>
              <a:rPr lang="en-US" smtClean="0">
                <a:solidFill>
                  <a:srgbClr val="00FFFF"/>
                </a:solidFill>
              </a:rPr>
              <a:t>)	</a:t>
            </a:r>
            <a:r>
              <a:rPr lang="en-US" smtClean="0"/>
              <a:t>	</a:t>
            </a:r>
            <a:r>
              <a:rPr lang="en-US" smtClean="0">
                <a:solidFill>
                  <a:srgbClr val="66FF33"/>
                </a:solidFill>
              </a:rPr>
              <a:t>Ag</a:t>
            </a:r>
            <a:r>
              <a:rPr lang="en-US" baseline="30000" smtClean="0">
                <a:solidFill>
                  <a:srgbClr val="66FF33"/>
                </a:solidFill>
              </a:rPr>
              <a:t>+</a:t>
            </a:r>
            <a:r>
              <a:rPr lang="en-US" smtClean="0">
                <a:solidFill>
                  <a:srgbClr val="66FF33"/>
                </a:solidFill>
              </a:rPr>
              <a:t> moderately </a:t>
            </a:r>
            <a:r>
              <a:rPr lang="en-US" smtClean="0">
                <a:solidFill>
                  <a:schemeClr val="bg1"/>
                </a:solidFill>
              </a:rPr>
              <a:t>…………………………………..</a:t>
            </a:r>
            <a:r>
              <a:rPr lang="en-US" smtClean="0">
                <a:solidFill>
                  <a:srgbClr val="66FF33"/>
                </a:solidFill>
              </a:rPr>
              <a:t>soluble</a:t>
            </a:r>
            <a:r>
              <a:rPr lang="en-US" smtClean="0"/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 autoUpdateAnimBg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Solubility Rules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305800" cy="4114800"/>
          </a:xfrm>
        </p:spPr>
        <p:txBody>
          <a:bodyPr/>
          <a:lstStyle/>
          <a:p>
            <a:r>
              <a:rPr lang="en-US" smtClean="0"/>
              <a:t>Usually soluble			Except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 autoUpdateAnimBg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Solubility Rules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305800" cy="5105400"/>
          </a:xfrm>
        </p:spPr>
        <p:txBody>
          <a:bodyPr/>
          <a:lstStyle/>
          <a:p>
            <a:r>
              <a:rPr lang="en-US" smtClean="0"/>
              <a:t>Usually soluble			Except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Chloride salts (Cl</a:t>
            </a:r>
            <a:r>
              <a:rPr lang="en-US" baseline="30000" smtClean="0">
                <a:solidFill>
                  <a:srgbClr val="00FFFF"/>
                </a:solidFill>
              </a:rPr>
              <a:t>-</a:t>
            </a:r>
            <a:r>
              <a:rPr lang="en-US" smtClean="0">
                <a:solidFill>
                  <a:srgbClr val="00FFFF"/>
                </a:solidFill>
              </a:rPr>
              <a:t>)		</a:t>
            </a:r>
            <a:r>
              <a:rPr lang="en-US" smtClean="0">
                <a:solidFill>
                  <a:srgbClr val="66FF33"/>
                </a:solidFill>
              </a:rPr>
              <a:t>Ag</a:t>
            </a:r>
            <a:r>
              <a:rPr lang="en-US" baseline="30000" smtClean="0">
                <a:solidFill>
                  <a:srgbClr val="66FF33"/>
                </a:solidFill>
              </a:rPr>
              <a:t>+</a:t>
            </a:r>
            <a:r>
              <a:rPr lang="en-US" smtClean="0">
                <a:solidFill>
                  <a:srgbClr val="66FF33"/>
                </a:solidFill>
              </a:rPr>
              <a:t>, Hg</a:t>
            </a:r>
            <a:r>
              <a:rPr lang="en-US" baseline="-25000" smtClean="0">
                <a:solidFill>
                  <a:srgbClr val="66FF33"/>
                </a:solidFill>
              </a:rPr>
              <a:t>2</a:t>
            </a:r>
            <a:r>
              <a:rPr lang="en-US" baseline="30000" smtClean="0">
                <a:solidFill>
                  <a:srgbClr val="66FF33"/>
                </a:solidFill>
              </a:rPr>
              <a:t>2+</a:t>
            </a: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Bromide salts (Br</a:t>
            </a:r>
            <a:r>
              <a:rPr lang="en-US" baseline="30000" smtClean="0">
                <a:solidFill>
                  <a:srgbClr val="00FFFF"/>
                </a:solidFill>
              </a:rPr>
              <a:t>-</a:t>
            </a:r>
            <a:r>
              <a:rPr lang="en-US" smtClean="0">
                <a:solidFill>
                  <a:srgbClr val="00FFFF"/>
                </a:solidFill>
              </a:rPr>
              <a:t>)		</a:t>
            </a:r>
            <a:r>
              <a:rPr lang="en-US" smtClean="0">
                <a:solidFill>
                  <a:srgbClr val="66FF33"/>
                </a:solidFill>
              </a:rPr>
              <a:t>Pb</a:t>
            </a:r>
            <a:r>
              <a:rPr lang="en-US" baseline="30000" smtClean="0">
                <a:solidFill>
                  <a:srgbClr val="66FF33"/>
                </a:solidFill>
              </a:rPr>
              <a:t>2+</a:t>
            </a:r>
            <a:r>
              <a:rPr lang="en-US" smtClean="0">
                <a:solidFill>
                  <a:srgbClr val="66FF33"/>
                </a:solidFill>
              </a:rPr>
              <a:t> salts not soluble </a:t>
            </a:r>
            <a:r>
              <a:rPr lang="en-US" smtClean="0">
                <a:solidFill>
                  <a:srgbClr val="00FFFF"/>
                </a:solidFill>
              </a:rPr>
              <a:t>Iodide salts (I</a:t>
            </a:r>
            <a:r>
              <a:rPr lang="en-US" baseline="30000" smtClean="0">
                <a:solidFill>
                  <a:srgbClr val="00FFFF"/>
                </a:solidFill>
              </a:rPr>
              <a:t>-</a:t>
            </a:r>
            <a:r>
              <a:rPr lang="en-US" smtClean="0">
                <a:solidFill>
                  <a:srgbClr val="00FFFF"/>
                </a:solidFill>
              </a:rPr>
              <a:t>)</a:t>
            </a:r>
            <a:r>
              <a:rPr lang="en-US" smtClean="0">
                <a:solidFill>
                  <a:srgbClr val="66FF33"/>
                </a:solidFill>
              </a:rPr>
              <a:t> 		in cold water</a:t>
            </a: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	</a:t>
            </a:r>
          </a:p>
          <a:p>
            <a:pPr>
              <a:buFontTx/>
              <a:buChar char=" "/>
            </a:pP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mtClean="0">
                <a:solidFill>
                  <a:schemeClr val="bg1"/>
                </a:solidFill>
              </a:rPr>
              <a:t>Sulfate salts (SO</a:t>
            </a:r>
            <a:r>
              <a:rPr lang="en-US" baseline="-25000" smtClean="0">
                <a:solidFill>
                  <a:schemeClr val="bg1"/>
                </a:solidFill>
              </a:rPr>
              <a:t>4</a:t>
            </a:r>
            <a:r>
              <a:rPr lang="en-US" baseline="30000" smtClean="0">
                <a:solidFill>
                  <a:schemeClr val="bg1"/>
                </a:solidFill>
              </a:rPr>
              <a:t>2-</a:t>
            </a:r>
            <a:r>
              <a:rPr lang="en-US" smtClean="0">
                <a:solidFill>
                  <a:schemeClr val="bg1"/>
                </a:solidFill>
              </a:rPr>
              <a:t>) 	Ba</a:t>
            </a:r>
            <a:r>
              <a:rPr lang="en-US" baseline="30000" smtClean="0">
                <a:solidFill>
                  <a:schemeClr val="bg1"/>
                </a:solidFill>
              </a:rPr>
              <a:t>2+</a:t>
            </a:r>
            <a:r>
              <a:rPr lang="en-US" smtClean="0">
                <a:solidFill>
                  <a:schemeClr val="bg1"/>
                </a:solidFill>
              </a:rPr>
              <a:t>, Sr</a:t>
            </a:r>
            <a:r>
              <a:rPr lang="en-US" baseline="30000" smtClean="0">
                <a:solidFill>
                  <a:schemeClr val="bg1"/>
                </a:solidFill>
              </a:rPr>
              <a:t>2+</a:t>
            </a:r>
            <a:r>
              <a:rPr lang="en-US" smtClean="0">
                <a:solidFill>
                  <a:schemeClr val="bg1"/>
                </a:solidFill>
              </a:rPr>
              <a:t>, Pb</a:t>
            </a:r>
            <a:r>
              <a:rPr lang="en-US" baseline="30000" smtClean="0">
                <a:solidFill>
                  <a:schemeClr val="bg1"/>
                </a:solidFill>
              </a:rPr>
              <a:t>2+</a:t>
            </a:r>
            <a:r>
              <a:rPr lang="en-US" smtClean="0">
                <a:solidFill>
                  <a:schemeClr val="bg1"/>
                </a:solidFill>
              </a:rPr>
              <a:t>, Hg</a:t>
            </a:r>
            <a:r>
              <a:rPr lang="en-US" baseline="30000" smtClean="0">
                <a:solidFill>
                  <a:schemeClr val="bg1"/>
                </a:solidFill>
              </a:rPr>
              <a:t>2+</a:t>
            </a:r>
            <a:r>
              <a:rPr lang="en-US" smtClean="0">
                <a:solidFill>
                  <a:schemeClr val="bg1"/>
                </a:solidFill>
              </a:rPr>
              <a:t> 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chemeClr val="bg1"/>
                </a:solidFill>
              </a:rPr>
              <a:t>					salts not soluble</a:t>
            </a:r>
          </a:p>
        </p:txBody>
      </p:sp>
      <p:sp>
        <p:nvSpPr>
          <p:cNvPr id="94212" name="AutoShape 4"/>
          <p:cNvSpPr>
            <a:spLocks/>
          </p:cNvSpPr>
          <p:nvPr/>
        </p:nvSpPr>
        <p:spPr bwMode="auto">
          <a:xfrm>
            <a:off x="4038600" y="1905000"/>
            <a:ext cx="228600" cy="1524000"/>
          </a:xfrm>
          <a:prstGeom prst="rightBracket">
            <a:avLst>
              <a:gd name="adj" fmla="val 55556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Solubility Rules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305800" cy="5105400"/>
          </a:xfrm>
        </p:spPr>
        <p:txBody>
          <a:bodyPr/>
          <a:lstStyle/>
          <a:p>
            <a:r>
              <a:rPr lang="en-US" smtClean="0"/>
              <a:t>Usually soluble			Except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Chloride salts (Cl</a:t>
            </a:r>
            <a:r>
              <a:rPr lang="en-US" baseline="30000" smtClean="0">
                <a:solidFill>
                  <a:srgbClr val="00FFFF"/>
                </a:solidFill>
              </a:rPr>
              <a:t>-</a:t>
            </a:r>
            <a:r>
              <a:rPr lang="en-US" smtClean="0">
                <a:solidFill>
                  <a:srgbClr val="00FFFF"/>
                </a:solidFill>
              </a:rPr>
              <a:t>)		</a:t>
            </a:r>
            <a:r>
              <a:rPr lang="en-US" smtClean="0">
                <a:solidFill>
                  <a:srgbClr val="66FF33"/>
                </a:solidFill>
              </a:rPr>
              <a:t>Ag</a:t>
            </a:r>
            <a:r>
              <a:rPr lang="en-US" baseline="30000" smtClean="0">
                <a:solidFill>
                  <a:srgbClr val="66FF33"/>
                </a:solidFill>
              </a:rPr>
              <a:t>+</a:t>
            </a:r>
            <a:r>
              <a:rPr lang="en-US" smtClean="0">
                <a:solidFill>
                  <a:srgbClr val="66FF33"/>
                </a:solidFill>
              </a:rPr>
              <a:t>, Hg</a:t>
            </a:r>
            <a:r>
              <a:rPr lang="en-US" baseline="-25000" smtClean="0">
                <a:solidFill>
                  <a:srgbClr val="66FF33"/>
                </a:solidFill>
              </a:rPr>
              <a:t>2</a:t>
            </a:r>
            <a:r>
              <a:rPr lang="en-US" baseline="30000" smtClean="0">
                <a:solidFill>
                  <a:srgbClr val="66FF33"/>
                </a:solidFill>
              </a:rPr>
              <a:t>2+</a:t>
            </a: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Bromide salts (Br</a:t>
            </a:r>
            <a:r>
              <a:rPr lang="en-US" baseline="30000" smtClean="0">
                <a:solidFill>
                  <a:srgbClr val="00FFFF"/>
                </a:solidFill>
              </a:rPr>
              <a:t>-</a:t>
            </a:r>
            <a:r>
              <a:rPr lang="en-US" smtClean="0">
                <a:solidFill>
                  <a:srgbClr val="00FFFF"/>
                </a:solidFill>
              </a:rPr>
              <a:t>)		</a:t>
            </a:r>
            <a:r>
              <a:rPr lang="en-US" smtClean="0">
                <a:solidFill>
                  <a:srgbClr val="66FF33"/>
                </a:solidFill>
              </a:rPr>
              <a:t>Pb</a:t>
            </a:r>
            <a:r>
              <a:rPr lang="en-US" baseline="30000" smtClean="0">
                <a:solidFill>
                  <a:srgbClr val="66FF33"/>
                </a:solidFill>
              </a:rPr>
              <a:t>2+</a:t>
            </a:r>
            <a:r>
              <a:rPr lang="en-US" smtClean="0">
                <a:solidFill>
                  <a:srgbClr val="66FF33"/>
                </a:solidFill>
              </a:rPr>
              <a:t> salts not soluble </a:t>
            </a:r>
            <a:r>
              <a:rPr lang="en-US" smtClean="0">
                <a:solidFill>
                  <a:srgbClr val="00FFFF"/>
                </a:solidFill>
              </a:rPr>
              <a:t>Iodide salts (I</a:t>
            </a:r>
            <a:r>
              <a:rPr lang="en-US" baseline="30000" smtClean="0">
                <a:solidFill>
                  <a:srgbClr val="00FFFF"/>
                </a:solidFill>
              </a:rPr>
              <a:t>-</a:t>
            </a:r>
            <a:r>
              <a:rPr lang="en-US" smtClean="0">
                <a:solidFill>
                  <a:srgbClr val="00FFFF"/>
                </a:solidFill>
              </a:rPr>
              <a:t>)</a:t>
            </a:r>
            <a:r>
              <a:rPr lang="en-US" smtClean="0">
                <a:solidFill>
                  <a:srgbClr val="66FF33"/>
                </a:solidFill>
              </a:rPr>
              <a:t> 		in cold water</a:t>
            </a: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	</a:t>
            </a:r>
          </a:p>
          <a:p>
            <a:pPr>
              <a:buFontTx/>
              <a:buChar char=" "/>
            </a:pP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Sulfate salts (SO</a:t>
            </a:r>
            <a:r>
              <a:rPr lang="en-US" baseline="-25000" smtClean="0">
                <a:solidFill>
                  <a:srgbClr val="00FFFF"/>
                </a:solidFill>
              </a:rPr>
              <a:t>4</a:t>
            </a:r>
            <a:r>
              <a:rPr lang="en-US" baseline="30000" smtClean="0">
                <a:solidFill>
                  <a:srgbClr val="00FFFF"/>
                </a:solidFill>
              </a:rPr>
              <a:t>2-</a:t>
            </a:r>
            <a:r>
              <a:rPr lang="en-US" smtClean="0">
                <a:solidFill>
                  <a:srgbClr val="00FFFF"/>
                </a:solidFill>
              </a:rPr>
              <a:t>) 	</a:t>
            </a:r>
            <a:r>
              <a:rPr lang="en-US" smtClean="0">
                <a:solidFill>
                  <a:srgbClr val="66FF33"/>
                </a:solidFill>
              </a:rPr>
              <a:t>Ba</a:t>
            </a:r>
            <a:r>
              <a:rPr lang="en-US" baseline="30000" smtClean="0">
                <a:solidFill>
                  <a:srgbClr val="66FF33"/>
                </a:solidFill>
              </a:rPr>
              <a:t>2+</a:t>
            </a:r>
            <a:r>
              <a:rPr lang="en-US" smtClean="0">
                <a:solidFill>
                  <a:srgbClr val="66FF33"/>
                </a:solidFill>
              </a:rPr>
              <a:t>, Sr</a:t>
            </a:r>
            <a:r>
              <a:rPr lang="en-US" baseline="30000" smtClean="0">
                <a:solidFill>
                  <a:srgbClr val="66FF33"/>
                </a:solidFill>
              </a:rPr>
              <a:t>2+</a:t>
            </a:r>
            <a:r>
              <a:rPr lang="en-US" smtClean="0">
                <a:solidFill>
                  <a:srgbClr val="66FF33"/>
                </a:solidFill>
              </a:rPr>
              <a:t>, Pb</a:t>
            </a:r>
            <a:r>
              <a:rPr lang="en-US" baseline="30000" smtClean="0">
                <a:solidFill>
                  <a:srgbClr val="66FF33"/>
                </a:solidFill>
              </a:rPr>
              <a:t>2+</a:t>
            </a:r>
            <a:r>
              <a:rPr lang="en-US" smtClean="0">
                <a:solidFill>
                  <a:srgbClr val="66FF33"/>
                </a:solidFill>
              </a:rPr>
              <a:t>, Hg</a:t>
            </a:r>
            <a:r>
              <a:rPr lang="en-US" baseline="30000" smtClean="0">
                <a:solidFill>
                  <a:srgbClr val="66FF33"/>
                </a:solidFill>
              </a:rPr>
              <a:t>2+</a:t>
            </a:r>
            <a:r>
              <a:rPr lang="en-US" smtClean="0"/>
              <a:t> </a:t>
            </a: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	</a:t>
            </a:r>
            <a:r>
              <a:rPr lang="en-US" smtClean="0"/>
              <a:t>				</a:t>
            </a:r>
            <a:r>
              <a:rPr lang="en-US" smtClean="0">
                <a:solidFill>
                  <a:srgbClr val="66FF33"/>
                </a:solidFill>
              </a:rPr>
              <a:t>salts not soluble</a:t>
            </a:r>
          </a:p>
        </p:txBody>
      </p:sp>
      <p:sp>
        <p:nvSpPr>
          <p:cNvPr id="95236" name="AutoShape 4"/>
          <p:cNvSpPr>
            <a:spLocks/>
          </p:cNvSpPr>
          <p:nvPr/>
        </p:nvSpPr>
        <p:spPr bwMode="auto">
          <a:xfrm>
            <a:off x="4038600" y="1905000"/>
            <a:ext cx="228600" cy="1524000"/>
          </a:xfrm>
          <a:prstGeom prst="rightBracket">
            <a:avLst>
              <a:gd name="adj" fmla="val 55556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Solubility Rules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686800" cy="4114800"/>
          </a:xfrm>
        </p:spPr>
        <p:txBody>
          <a:bodyPr/>
          <a:lstStyle/>
          <a:p>
            <a:r>
              <a:rPr lang="en-US" smtClean="0"/>
              <a:t>Mostly insoluble			Except</a:t>
            </a:r>
          </a:p>
          <a:p>
            <a:pPr>
              <a:buFontTx/>
              <a:buChar char=" "/>
            </a:pPr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 autoUpdateAnimBg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Solubility Rules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686800" cy="4114800"/>
          </a:xfrm>
        </p:spPr>
        <p:txBody>
          <a:bodyPr/>
          <a:lstStyle/>
          <a:p>
            <a:r>
              <a:rPr lang="en-US" smtClean="0"/>
              <a:t>Mostly insoluble			Except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Carbonate salts (CO</a:t>
            </a:r>
            <a:r>
              <a:rPr lang="en-US" baseline="-25000" smtClean="0">
                <a:solidFill>
                  <a:srgbClr val="00FFFF"/>
                </a:solidFill>
              </a:rPr>
              <a:t>3</a:t>
            </a:r>
            <a:r>
              <a:rPr lang="en-US" baseline="30000" smtClean="0">
                <a:solidFill>
                  <a:srgbClr val="00FFFF"/>
                </a:solidFill>
              </a:rPr>
              <a:t>2-</a:t>
            </a:r>
            <a:r>
              <a:rPr lang="en-US" smtClean="0">
                <a:solidFill>
                  <a:srgbClr val="00FFFF"/>
                </a:solidFill>
              </a:rPr>
              <a:t>)		</a:t>
            </a:r>
            <a:r>
              <a:rPr lang="en-US" smtClean="0">
                <a:solidFill>
                  <a:srgbClr val="66FF33"/>
                </a:solidFill>
              </a:rPr>
              <a:t>Soluble with</a:t>
            </a: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Phosphate salts (PO</a:t>
            </a:r>
            <a:r>
              <a:rPr lang="en-US" baseline="-25000" smtClean="0">
                <a:solidFill>
                  <a:srgbClr val="00FFFF"/>
                </a:solidFill>
              </a:rPr>
              <a:t>4</a:t>
            </a:r>
            <a:r>
              <a:rPr lang="en-US" baseline="30000" smtClean="0">
                <a:solidFill>
                  <a:srgbClr val="00FFFF"/>
                </a:solidFill>
              </a:rPr>
              <a:t>3-</a:t>
            </a:r>
            <a:r>
              <a:rPr lang="en-US" smtClean="0">
                <a:solidFill>
                  <a:srgbClr val="00FFFF"/>
                </a:solidFill>
              </a:rPr>
              <a:t>)		</a:t>
            </a:r>
            <a:r>
              <a:rPr lang="en-US" smtClean="0">
                <a:solidFill>
                  <a:srgbClr val="66FF33"/>
                </a:solidFill>
              </a:rPr>
              <a:t>“always” cations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Sulfide salts (S</a:t>
            </a:r>
            <a:r>
              <a:rPr lang="en-US" baseline="30000" smtClean="0">
                <a:solidFill>
                  <a:srgbClr val="00FFFF"/>
                </a:solidFill>
              </a:rPr>
              <a:t>2-</a:t>
            </a:r>
            <a:r>
              <a:rPr lang="en-US" smtClean="0">
                <a:solidFill>
                  <a:srgbClr val="00FFFF"/>
                </a:solidFill>
              </a:rPr>
              <a:t>)</a:t>
            </a:r>
            <a:endParaRPr lang="en-US" smtClean="0"/>
          </a:p>
        </p:txBody>
      </p:sp>
      <p:sp>
        <p:nvSpPr>
          <p:cNvPr id="97284" name="AutoShape 4"/>
          <p:cNvSpPr>
            <a:spLocks/>
          </p:cNvSpPr>
          <p:nvPr/>
        </p:nvSpPr>
        <p:spPr bwMode="auto">
          <a:xfrm>
            <a:off x="4648200" y="1905000"/>
            <a:ext cx="228600" cy="1524000"/>
          </a:xfrm>
          <a:prstGeom prst="rightBracket">
            <a:avLst>
              <a:gd name="adj" fmla="val 55556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Solubility Rules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763000" cy="5257800"/>
          </a:xfrm>
        </p:spPr>
        <p:txBody>
          <a:bodyPr/>
          <a:lstStyle/>
          <a:p>
            <a:r>
              <a:rPr lang="en-US" smtClean="0"/>
              <a:t>Mostly insoluble			Except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Carbonate salts (CO</a:t>
            </a:r>
            <a:r>
              <a:rPr lang="en-US" baseline="-25000" smtClean="0">
                <a:solidFill>
                  <a:srgbClr val="00FFFF"/>
                </a:solidFill>
              </a:rPr>
              <a:t>3</a:t>
            </a:r>
            <a:r>
              <a:rPr lang="en-US" baseline="30000" smtClean="0">
                <a:solidFill>
                  <a:srgbClr val="00FFFF"/>
                </a:solidFill>
              </a:rPr>
              <a:t>2-</a:t>
            </a:r>
            <a:r>
              <a:rPr lang="en-US" smtClean="0">
                <a:solidFill>
                  <a:srgbClr val="00FFFF"/>
                </a:solidFill>
              </a:rPr>
              <a:t>)		</a:t>
            </a:r>
            <a:r>
              <a:rPr lang="en-US" smtClean="0">
                <a:solidFill>
                  <a:srgbClr val="66FF33"/>
                </a:solidFill>
              </a:rPr>
              <a:t>Soluble with</a:t>
            </a: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Phosphate salts (PO</a:t>
            </a:r>
            <a:r>
              <a:rPr lang="en-US" baseline="-25000" smtClean="0">
                <a:solidFill>
                  <a:srgbClr val="00FFFF"/>
                </a:solidFill>
              </a:rPr>
              <a:t>4</a:t>
            </a:r>
            <a:r>
              <a:rPr lang="en-US" baseline="30000" smtClean="0">
                <a:solidFill>
                  <a:srgbClr val="00FFFF"/>
                </a:solidFill>
              </a:rPr>
              <a:t>3-</a:t>
            </a:r>
            <a:r>
              <a:rPr lang="en-US" smtClean="0">
                <a:solidFill>
                  <a:srgbClr val="00FFFF"/>
                </a:solidFill>
              </a:rPr>
              <a:t>)		</a:t>
            </a:r>
            <a:r>
              <a:rPr lang="en-US" smtClean="0">
                <a:solidFill>
                  <a:srgbClr val="66FF33"/>
                </a:solidFill>
              </a:rPr>
              <a:t>“always”</a:t>
            </a:r>
            <a:r>
              <a:rPr lang="en-US" smtClean="0">
                <a:solidFill>
                  <a:srgbClr val="00FFFF"/>
                </a:solidFill>
              </a:rPr>
              <a:t> </a:t>
            </a:r>
            <a:r>
              <a:rPr lang="en-US" smtClean="0">
                <a:solidFill>
                  <a:srgbClr val="66FF33"/>
                </a:solidFill>
              </a:rPr>
              <a:t>cations</a:t>
            </a: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Sulfide salts (S</a:t>
            </a:r>
            <a:r>
              <a:rPr lang="en-US" baseline="30000" smtClean="0">
                <a:solidFill>
                  <a:srgbClr val="00FFFF"/>
                </a:solidFill>
              </a:rPr>
              <a:t>2-</a:t>
            </a:r>
            <a:r>
              <a:rPr lang="en-US" smtClean="0">
                <a:solidFill>
                  <a:srgbClr val="00FFFF"/>
                </a:solidFill>
              </a:rPr>
              <a:t>)</a:t>
            </a:r>
          </a:p>
          <a:p>
            <a:pPr>
              <a:buFontTx/>
              <a:buChar char=" "/>
            </a:pPr>
            <a:endParaRPr 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Hydroxide salts (OH</a:t>
            </a:r>
            <a:r>
              <a:rPr lang="en-US" baseline="30000" smtClean="0">
                <a:solidFill>
                  <a:srgbClr val="00FFFF"/>
                </a:solidFill>
              </a:rPr>
              <a:t>-</a:t>
            </a:r>
            <a:r>
              <a:rPr lang="en-US" smtClean="0">
                <a:solidFill>
                  <a:srgbClr val="00FFFF"/>
                </a:solidFill>
              </a:rPr>
              <a:t>) 		</a:t>
            </a:r>
            <a:r>
              <a:rPr lang="en-US" smtClean="0">
                <a:solidFill>
                  <a:srgbClr val="66FF33"/>
                </a:solidFill>
              </a:rPr>
              <a:t>Soluble with</a:t>
            </a:r>
            <a:r>
              <a:rPr lang="en-US" smtClean="0">
                <a:solidFill>
                  <a:srgbClr val="00FFFF"/>
                </a:solidFill>
              </a:rPr>
              <a:t> 							</a:t>
            </a:r>
            <a:r>
              <a:rPr lang="en-US" smtClean="0">
                <a:solidFill>
                  <a:srgbClr val="66FF33"/>
                </a:solidFill>
              </a:rPr>
              <a:t>“always”, slightly 						soluble with</a:t>
            </a:r>
            <a:r>
              <a:rPr lang="en-US" smtClean="0">
                <a:solidFill>
                  <a:srgbClr val="00FFFF"/>
                </a:solidFill>
              </a:rPr>
              <a:t>  </a:t>
            </a:r>
            <a:r>
              <a:rPr lang="en-US" smtClean="0">
                <a:solidFill>
                  <a:srgbClr val="66FF33"/>
                </a:solidFill>
              </a:rPr>
              <a:t>Ba</a:t>
            </a:r>
            <a:r>
              <a:rPr lang="en-US" baseline="30000" smtClean="0">
                <a:solidFill>
                  <a:srgbClr val="66FF33"/>
                </a:solidFill>
              </a:rPr>
              <a:t>2+</a:t>
            </a:r>
            <a:endParaRPr lang="en-US" baseline="-25000" smtClean="0">
              <a:solidFill>
                <a:srgbClr val="66FF33"/>
              </a:solidFill>
            </a:endParaRPr>
          </a:p>
          <a:p>
            <a:pPr>
              <a:buFontTx/>
              <a:buChar char=" "/>
            </a:pPr>
            <a:r>
              <a:rPr lang="en-US" smtClean="0">
                <a:solidFill>
                  <a:srgbClr val="66FF33"/>
                </a:solidFill>
              </a:rPr>
              <a:t>                                                  Ca</a:t>
            </a:r>
            <a:r>
              <a:rPr lang="en-US" baseline="30000" smtClean="0">
                <a:solidFill>
                  <a:srgbClr val="66FF33"/>
                </a:solidFill>
              </a:rPr>
              <a:t>2+</a:t>
            </a:r>
            <a:r>
              <a:rPr lang="en-US" smtClean="0">
                <a:solidFill>
                  <a:srgbClr val="66FF33"/>
                </a:solidFill>
              </a:rPr>
              <a:t>, or Ag</a:t>
            </a:r>
            <a:r>
              <a:rPr lang="en-US" baseline="30000" smtClean="0">
                <a:solidFill>
                  <a:srgbClr val="66FF33"/>
                </a:solidFill>
              </a:rPr>
              <a:t>+</a:t>
            </a:r>
            <a:endParaRPr lang="en-US" smtClean="0"/>
          </a:p>
        </p:txBody>
      </p:sp>
      <p:sp>
        <p:nvSpPr>
          <p:cNvPr id="98308" name="AutoShape 4"/>
          <p:cNvSpPr>
            <a:spLocks/>
          </p:cNvSpPr>
          <p:nvPr/>
        </p:nvSpPr>
        <p:spPr bwMode="auto">
          <a:xfrm>
            <a:off x="4648200" y="1905000"/>
            <a:ext cx="228600" cy="1524000"/>
          </a:xfrm>
          <a:prstGeom prst="rightBracket">
            <a:avLst>
              <a:gd name="adj" fmla="val 55556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sz="3600" smtClean="0"/>
              <a:t>Potassium chloride</a:t>
            </a: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KCl(s)             K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(aq)   + 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(aq)</a:t>
            </a:r>
          </a:p>
          <a:p>
            <a:pPr>
              <a:buFontTx/>
              <a:buChar char=" "/>
            </a:pPr>
            <a:endParaRPr lang="en-US" sz="3600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Two Examples</a:t>
            </a:r>
          </a:p>
        </p:txBody>
      </p:sp>
      <p:sp>
        <p:nvSpPr>
          <p:cNvPr id="100356" name="AutoShape 4"/>
          <p:cNvSpPr>
            <a:spLocks noChangeArrowheads="1"/>
          </p:cNvSpPr>
          <p:nvPr/>
        </p:nvSpPr>
        <p:spPr bwMode="auto">
          <a:xfrm>
            <a:off x="28194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Applying Solubility Rules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981200"/>
            <a:ext cx="8534400" cy="4114800"/>
          </a:xfrm>
        </p:spPr>
        <p:txBody>
          <a:bodyPr/>
          <a:lstStyle/>
          <a:p>
            <a:r>
              <a:rPr lang="en-US" altLang="en-US" smtClean="0"/>
              <a:t>Look for cation and/or anion on chart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66FF33"/>
                </a:solidFill>
              </a:rPr>
              <a:t>One (or both) “always”        </a:t>
            </a:r>
            <a:r>
              <a:rPr lang="en-US" altLang="en-US" smtClean="0">
                <a:solidFill>
                  <a:schemeClr val="folHlink"/>
                </a:solidFill>
              </a:rPr>
              <a:t>Soluble</a:t>
            </a:r>
            <a:endParaRPr lang="en-US" altLang="en-US" smtClean="0">
              <a:solidFill>
                <a:srgbClr val="66FF33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66FF33"/>
                </a:solidFill>
              </a:rPr>
              <a:t>Anion “usually soluble”</a:t>
            </a:r>
            <a:r>
              <a:rPr lang="en-US" altLang="en-US" smtClean="0">
                <a:solidFill>
                  <a:schemeClr val="folHlink"/>
                </a:solidFill>
              </a:rPr>
              <a:t>	    </a:t>
            </a:r>
            <a:r>
              <a:rPr lang="en-US" altLang="en-US" smtClean="0">
                <a:solidFill>
                  <a:srgbClr val="00FFFF"/>
                </a:solidFill>
              </a:rPr>
              <a:t>Depends on cation</a:t>
            </a:r>
            <a:endParaRPr lang="en-US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 autoUpdateAnimBg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Applying Solubility Rules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981200"/>
            <a:ext cx="8534400" cy="4114800"/>
          </a:xfrm>
        </p:spPr>
        <p:txBody>
          <a:bodyPr/>
          <a:lstStyle/>
          <a:p>
            <a:r>
              <a:rPr lang="en-US" altLang="en-US" smtClean="0"/>
              <a:t>Look for cation and/or anion on chart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66FF33"/>
                </a:solidFill>
              </a:rPr>
              <a:t>One (or both) “always”        </a:t>
            </a:r>
            <a:r>
              <a:rPr lang="en-US" altLang="en-US" smtClean="0">
                <a:solidFill>
                  <a:schemeClr val="folHlink"/>
                </a:solidFill>
              </a:rPr>
              <a:t>Soluble</a:t>
            </a:r>
            <a:endParaRPr lang="en-US" altLang="en-US" smtClean="0">
              <a:solidFill>
                <a:srgbClr val="66FF33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66FF33"/>
                </a:solidFill>
              </a:rPr>
              <a:t>Anion “usually soluble”	    </a:t>
            </a:r>
            <a:r>
              <a:rPr lang="en-US" altLang="en-US" smtClean="0">
                <a:solidFill>
                  <a:srgbClr val="00FFFF"/>
                </a:solidFill>
              </a:rPr>
              <a:t>Depends on cation</a:t>
            </a:r>
            <a:endParaRPr lang="en-US" altLang="en-US" smtClean="0">
              <a:solidFill>
                <a:srgbClr val="66FF33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66FF33"/>
                </a:solidFill>
              </a:rPr>
              <a:t>Anion “mostly insoluble”    </a:t>
            </a:r>
            <a:r>
              <a:rPr lang="en-US" altLang="en-US" smtClean="0">
                <a:solidFill>
                  <a:srgbClr val="FF66FF"/>
                </a:solidFill>
              </a:rPr>
              <a:t>Only soluble with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                                             “always” or special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FF66FF"/>
                </a:solidFill>
              </a:rPr>
              <a:t>                                              cations</a:t>
            </a:r>
            <a:endParaRPr lang="en-US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/>
              <a:t>            Ag</a:t>
            </a:r>
            <a:r>
              <a:rPr lang="en-US" altLang="en-US" baseline="-25000" smtClean="0"/>
              <a:t>2</a:t>
            </a:r>
            <a:r>
              <a:rPr lang="en-US" altLang="en-US" smtClean="0"/>
              <a:t>CO</a:t>
            </a:r>
            <a:r>
              <a:rPr lang="en-US" altLang="en-US" baseline="-25000" smtClean="0"/>
              <a:t>3</a:t>
            </a:r>
            <a:r>
              <a:rPr lang="en-US" altLang="en-US" smtClean="0"/>
              <a:t>        silver carbonate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 autoUpdateAnimBg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/>
              <a:t>            Ag</a:t>
            </a:r>
            <a:r>
              <a:rPr lang="en-US" altLang="en-US" baseline="-25000" smtClean="0"/>
              <a:t>2</a:t>
            </a:r>
            <a:r>
              <a:rPr lang="en-US" altLang="en-US" smtClean="0"/>
              <a:t>CO</a:t>
            </a:r>
            <a:r>
              <a:rPr lang="en-US" altLang="en-US" baseline="-25000" smtClean="0"/>
              <a:t>3</a:t>
            </a:r>
            <a:r>
              <a:rPr lang="en-US" altLang="en-US" smtClean="0"/>
              <a:t>        silver carbonate</a:t>
            </a:r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mtClean="0"/>
              <a:t>           Ag</a:t>
            </a:r>
            <a:r>
              <a:rPr lang="en-US" altLang="en-US" baseline="30000" smtClean="0"/>
              <a:t>+</a:t>
            </a:r>
            <a:r>
              <a:rPr lang="en-US" altLang="en-US" smtClean="0"/>
              <a:t>                         CO</a:t>
            </a:r>
            <a:r>
              <a:rPr lang="en-US" altLang="en-US" baseline="-25000" smtClean="0"/>
              <a:t>3</a:t>
            </a:r>
            <a:r>
              <a:rPr lang="en-US" altLang="en-US" baseline="30000" smtClean="0"/>
              <a:t>2-</a:t>
            </a:r>
            <a:endParaRPr lang="en-US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/>
              <a:t>            Ag</a:t>
            </a:r>
            <a:r>
              <a:rPr lang="en-US" altLang="en-US" baseline="-25000" smtClean="0"/>
              <a:t>2</a:t>
            </a:r>
            <a:r>
              <a:rPr lang="en-US" altLang="en-US" smtClean="0"/>
              <a:t>CO</a:t>
            </a:r>
            <a:r>
              <a:rPr lang="en-US" altLang="en-US" baseline="-25000" smtClean="0"/>
              <a:t>3</a:t>
            </a:r>
            <a:r>
              <a:rPr lang="en-US" altLang="en-US" smtClean="0"/>
              <a:t>        silver carbonate</a:t>
            </a:r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mtClean="0"/>
              <a:t>           Ag</a:t>
            </a:r>
            <a:r>
              <a:rPr lang="en-US" altLang="en-US" baseline="30000" smtClean="0"/>
              <a:t>+</a:t>
            </a:r>
            <a:r>
              <a:rPr lang="en-US" altLang="en-US" smtClean="0"/>
              <a:t>                         CO</a:t>
            </a:r>
            <a:r>
              <a:rPr lang="en-US" altLang="en-US" baseline="-25000" smtClean="0"/>
              <a:t>3</a:t>
            </a:r>
            <a:r>
              <a:rPr lang="en-US" altLang="en-US" baseline="30000" smtClean="0"/>
              <a:t>2-</a:t>
            </a:r>
          </a:p>
          <a:p>
            <a:pPr>
              <a:buFontTx/>
              <a:buChar char=" "/>
            </a:pPr>
            <a:r>
              <a:rPr lang="en-US" altLang="en-US" smtClean="0"/>
              <a:t>    </a:t>
            </a:r>
            <a:r>
              <a:rPr lang="en-US" altLang="en-US" smtClean="0">
                <a:solidFill>
                  <a:srgbClr val="00FFFF"/>
                </a:solidFill>
              </a:rPr>
              <a:t>not “always”</a:t>
            </a:r>
            <a:endParaRPr lang="en-US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/>
              <a:t>            Ag</a:t>
            </a:r>
            <a:r>
              <a:rPr lang="en-US" altLang="en-US" baseline="-25000" smtClean="0"/>
              <a:t>2</a:t>
            </a:r>
            <a:r>
              <a:rPr lang="en-US" altLang="en-US" smtClean="0"/>
              <a:t>CO</a:t>
            </a:r>
            <a:r>
              <a:rPr lang="en-US" altLang="en-US" baseline="-25000" smtClean="0"/>
              <a:t>3</a:t>
            </a:r>
            <a:r>
              <a:rPr lang="en-US" altLang="en-US" smtClean="0"/>
              <a:t>        silver carbonate</a:t>
            </a:r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mtClean="0"/>
              <a:t>           Ag</a:t>
            </a:r>
            <a:r>
              <a:rPr lang="en-US" altLang="en-US" baseline="30000" smtClean="0"/>
              <a:t>+</a:t>
            </a:r>
            <a:r>
              <a:rPr lang="en-US" altLang="en-US" smtClean="0"/>
              <a:t>                         CO</a:t>
            </a:r>
            <a:r>
              <a:rPr lang="en-US" altLang="en-US" baseline="-25000" smtClean="0"/>
              <a:t>3</a:t>
            </a:r>
            <a:r>
              <a:rPr lang="en-US" altLang="en-US" baseline="30000" smtClean="0"/>
              <a:t>2-</a:t>
            </a:r>
          </a:p>
          <a:p>
            <a:pPr>
              <a:buFontTx/>
              <a:buChar char=" "/>
            </a:pPr>
            <a:r>
              <a:rPr lang="en-US" altLang="en-US" smtClean="0"/>
              <a:t>    </a:t>
            </a:r>
            <a:r>
              <a:rPr lang="en-US" altLang="en-US" smtClean="0">
                <a:solidFill>
                  <a:srgbClr val="00FFFF"/>
                </a:solidFill>
              </a:rPr>
              <a:t>not “always”         mostly insoluble</a:t>
            </a:r>
            <a:endParaRPr lang="en-US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/>
              <a:t>            Ag</a:t>
            </a:r>
            <a:r>
              <a:rPr lang="en-US" altLang="en-US" baseline="-25000" smtClean="0"/>
              <a:t>2</a:t>
            </a:r>
            <a:r>
              <a:rPr lang="en-US" altLang="en-US" smtClean="0"/>
              <a:t>CO</a:t>
            </a:r>
            <a:r>
              <a:rPr lang="en-US" altLang="en-US" baseline="-25000" smtClean="0"/>
              <a:t>3</a:t>
            </a:r>
            <a:r>
              <a:rPr lang="en-US" altLang="en-US" smtClean="0"/>
              <a:t>        silver carbonate</a:t>
            </a:r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mtClean="0"/>
              <a:t>           Ag</a:t>
            </a:r>
            <a:r>
              <a:rPr lang="en-US" altLang="en-US" baseline="30000" smtClean="0"/>
              <a:t>+</a:t>
            </a:r>
            <a:r>
              <a:rPr lang="en-US" altLang="en-US" smtClean="0"/>
              <a:t>                         CO</a:t>
            </a:r>
            <a:r>
              <a:rPr lang="en-US" altLang="en-US" baseline="-25000" smtClean="0"/>
              <a:t>3</a:t>
            </a:r>
            <a:r>
              <a:rPr lang="en-US" altLang="en-US" baseline="30000" smtClean="0"/>
              <a:t>2-</a:t>
            </a:r>
          </a:p>
          <a:p>
            <a:pPr>
              <a:buFontTx/>
              <a:buChar char=" "/>
            </a:pPr>
            <a:r>
              <a:rPr lang="en-US" altLang="en-US" smtClean="0"/>
              <a:t>    </a:t>
            </a:r>
            <a:r>
              <a:rPr lang="en-US" altLang="en-US" smtClean="0">
                <a:solidFill>
                  <a:srgbClr val="00FFFF"/>
                </a:solidFill>
              </a:rPr>
              <a:t>not “always”         mostly insoluble</a:t>
            </a:r>
            <a:endParaRPr lang="en-US" altLang="en-US" smtClean="0"/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mtClean="0"/>
              <a:t>                  </a:t>
            </a:r>
            <a:r>
              <a:rPr lang="en-US" altLang="en-US" smtClean="0">
                <a:solidFill>
                  <a:srgbClr val="00FFFF"/>
                </a:solidFill>
              </a:rPr>
              <a:t>Conclusion:</a:t>
            </a:r>
            <a:r>
              <a:rPr lang="en-US" altLang="en-US" smtClean="0"/>
              <a:t>  </a:t>
            </a:r>
            <a:r>
              <a:rPr lang="en-US" altLang="en-US" smtClean="0">
                <a:solidFill>
                  <a:srgbClr val="FF0000"/>
                </a:solidFill>
              </a:rPr>
              <a:t>Not soluble</a:t>
            </a:r>
            <a:endParaRPr lang="en-US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/>
              <a:t>            AgNO</a:t>
            </a:r>
            <a:r>
              <a:rPr lang="en-US" altLang="en-US" baseline="-25000" smtClean="0"/>
              <a:t>3</a:t>
            </a:r>
            <a:r>
              <a:rPr lang="en-US" altLang="en-US" smtClean="0"/>
              <a:t>        silver nitrate</a:t>
            </a:r>
            <a:r>
              <a:rPr lang="en-US" altLang="en-US" smtClean="0">
                <a:solidFill>
                  <a:srgbClr val="00FFFF"/>
                </a:solidFill>
              </a:rPr>
              <a:t>                  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 autoUpdateAnimBg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/>
              <a:t>            AgNO</a:t>
            </a:r>
            <a:r>
              <a:rPr lang="en-US" altLang="en-US" baseline="-25000" smtClean="0"/>
              <a:t>3</a:t>
            </a:r>
            <a:r>
              <a:rPr lang="en-US" altLang="en-US" smtClean="0"/>
              <a:t>        silver nitrate</a:t>
            </a:r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mtClean="0"/>
              <a:t>           Ag</a:t>
            </a:r>
            <a:r>
              <a:rPr lang="en-US" altLang="en-US" baseline="30000" smtClean="0"/>
              <a:t>+</a:t>
            </a:r>
            <a:r>
              <a:rPr lang="en-US" altLang="en-US" smtClean="0"/>
              <a:t>                         NO</a:t>
            </a:r>
            <a:r>
              <a:rPr lang="en-US" altLang="en-US" baseline="-25000" smtClean="0"/>
              <a:t>3</a:t>
            </a:r>
            <a:r>
              <a:rPr lang="en-US" altLang="en-US" baseline="30000" smtClean="0"/>
              <a:t>-</a:t>
            </a:r>
            <a:r>
              <a:rPr lang="en-US" altLang="en-US" smtClean="0">
                <a:solidFill>
                  <a:srgbClr val="00FFFF"/>
                </a:solidFill>
              </a:rPr>
              <a:t>                  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/>
              <a:t>            AgNO</a:t>
            </a:r>
            <a:r>
              <a:rPr lang="en-US" altLang="en-US" baseline="-25000" smtClean="0"/>
              <a:t>3</a:t>
            </a:r>
            <a:r>
              <a:rPr lang="en-US" altLang="en-US" smtClean="0"/>
              <a:t>        silver nitrate</a:t>
            </a:r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mtClean="0"/>
              <a:t>           Ag</a:t>
            </a:r>
            <a:r>
              <a:rPr lang="en-US" altLang="en-US" baseline="30000" smtClean="0"/>
              <a:t>+</a:t>
            </a:r>
            <a:r>
              <a:rPr lang="en-US" altLang="en-US" smtClean="0"/>
              <a:t>                         NO</a:t>
            </a:r>
            <a:r>
              <a:rPr lang="en-US" altLang="en-US" baseline="-25000" smtClean="0"/>
              <a:t>3</a:t>
            </a:r>
            <a:r>
              <a:rPr lang="en-US" altLang="en-US" baseline="30000" smtClean="0"/>
              <a:t>-</a:t>
            </a:r>
          </a:p>
          <a:p>
            <a:pPr>
              <a:buFontTx/>
              <a:buChar char=" "/>
            </a:pPr>
            <a:r>
              <a:rPr lang="en-US" altLang="en-US" smtClean="0"/>
              <a:t>    </a:t>
            </a:r>
            <a:r>
              <a:rPr lang="en-US" altLang="en-US" smtClean="0">
                <a:solidFill>
                  <a:srgbClr val="00FFFF"/>
                </a:solidFill>
              </a:rPr>
              <a:t>not “always”</a:t>
            </a:r>
          </a:p>
          <a:p>
            <a:pPr>
              <a:buFontTx/>
              <a:buChar char=" "/>
            </a:pP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                  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sz="3600" smtClean="0"/>
              <a:t>Potassium chloride</a:t>
            </a: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KCl(s)             K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(aq)   + 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(aq)</a:t>
            </a: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/>
              <a:t>Silver nitrate</a:t>
            </a: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AgNO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r>
              <a:rPr lang="en-US" sz="3600" smtClean="0">
                <a:solidFill>
                  <a:srgbClr val="00FFFF"/>
                </a:solidFill>
              </a:rPr>
              <a:t>(s)           Ag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(aq)   +   NO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(aq)</a:t>
            </a:r>
            <a:endParaRPr lang="en-US" sz="3600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Two Examples</a:t>
            </a:r>
          </a:p>
        </p:txBody>
      </p:sp>
      <p:sp>
        <p:nvSpPr>
          <p:cNvPr id="101380" name="AutoShape 4"/>
          <p:cNvSpPr>
            <a:spLocks noChangeArrowheads="1"/>
          </p:cNvSpPr>
          <p:nvPr/>
        </p:nvSpPr>
        <p:spPr bwMode="auto">
          <a:xfrm>
            <a:off x="28194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01381" name="AutoShape 5"/>
          <p:cNvSpPr>
            <a:spLocks noChangeArrowheads="1"/>
          </p:cNvSpPr>
          <p:nvPr/>
        </p:nvSpPr>
        <p:spPr bwMode="auto">
          <a:xfrm>
            <a:off x="3352800" y="4114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/>
              <a:t>            AgNO</a:t>
            </a:r>
            <a:r>
              <a:rPr lang="en-US" altLang="en-US" baseline="-25000" smtClean="0"/>
              <a:t>3</a:t>
            </a:r>
            <a:r>
              <a:rPr lang="en-US" altLang="en-US" smtClean="0"/>
              <a:t>        silver nitrate</a:t>
            </a:r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mtClean="0"/>
              <a:t>           Ag</a:t>
            </a:r>
            <a:r>
              <a:rPr lang="en-US" altLang="en-US" baseline="30000" smtClean="0"/>
              <a:t>+</a:t>
            </a:r>
            <a:r>
              <a:rPr lang="en-US" altLang="en-US" smtClean="0"/>
              <a:t>                         NO</a:t>
            </a:r>
            <a:r>
              <a:rPr lang="en-US" altLang="en-US" baseline="-25000" smtClean="0"/>
              <a:t>3</a:t>
            </a:r>
            <a:r>
              <a:rPr lang="en-US" altLang="en-US" baseline="30000" smtClean="0"/>
              <a:t>-</a:t>
            </a:r>
          </a:p>
          <a:p>
            <a:pPr>
              <a:buFontTx/>
              <a:buChar char=" "/>
            </a:pPr>
            <a:r>
              <a:rPr lang="en-US" altLang="en-US" smtClean="0"/>
              <a:t>    </a:t>
            </a:r>
            <a:r>
              <a:rPr lang="en-US" altLang="en-US" smtClean="0">
                <a:solidFill>
                  <a:srgbClr val="00FFFF"/>
                </a:solidFill>
              </a:rPr>
              <a:t>not “always”         “always” soluble                 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7772400" cy="48006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/>
              <a:t>            AgNO</a:t>
            </a:r>
            <a:r>
              <a:rPr lang="en-US" altLang="en-US" baseline="-25000" smtClean="0"/>
              <a:t>3</a:t>
            </a:r>
            <a:r>
              <a:rPr lang="en-US" altLang="en-US" smtClean="0"/>
              <a:t>        silver nitrate</a:t>
            </a:r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mtClean="0"/>
              <a:t>           Ag</a:t>
            </a:r>
            <a:r>
              <a:rPr lang="en-US" altLang="en-US" baseline="30000" smtClean="0"/>
              <a:t>+</a:t>
            </a:r>
            <a:r>
              <a:rPr lang="en-US" altLang="en-US" smtClean="0"/>
              <a:t>                         NO</a:t>
            </a:r>
            <a:r>
              <a:rPr lang="en-US" altLang="en-US" baseline="-25000" smtClean="0"/>
              <a:t>3</a:t>
            </a:r>
            <a:r>
              <a:rPr lang="en-US" altLang="en-US" baseline="30000" smtClean="0"/>
              <a:t>-</a:t>
            </a:r>
          </a:p>
          <a:p>
            <a:pPr>
              <a:buFontTx/>
              <a:buChar char=" "/>
            </a:pPr>
            <a:r>
              <a:rPr lang="en-US" altLang="en-US" smtClean="0"/>
              <a:t>    </a:t>
            </a:r>
            <a:r>
              <a:rPr lang="en-US" altLang="en-US" smtClean="0">
                <a:solidFill>
                  <a:srgbClr val="00FFFF"/>
                </a:solidFill>
              </a:rPr>
              <a:t>not “always”         “always” soluble</a:t>
            </a:r>
          </a:p>
          <a:p>
            <a:pPr>
              <a:buFontTx/>
              <a:buChar char=" "/>
            </a:pP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/>
              <a:t>                </a:t>
            </a:r>
            <a:r>
              <a:rPr lang="en-US" altLang="en-US" smtClean="0">
                <a:solidFill>
                  <a:srgbClr val="00FFFF"/>
                </a:solidFill>
              </a:rPr>
              <a:t>Conclusion:</a:t>
            </a:r>
            <a:r>
              <a:rPr lang="en-US" altLang="en-US" smtClean="0"/>
              <a:t>  </a:t>
            </a:r>
            <a:r>
              <a:rPr lang="en-US" altLang="en-US" smtClean="0">
                <a:solidFill>
                  <a:srgbClr val="66FF33"/>
                </a:solidFill>
              </a:rPr>
              <a:t>soluble</a:t>
            </a: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                  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altLang="en-US" smtClean="0"/>
              <a:t>Is PbSO</a:t>
            </a:r>
            <a:r>
              <a:rPr lang="en-US" altLang="en-US" baseline="-25000" smtClean="0"/>
              <a:t>4</a:t>
            </a:r>
            <a:r>
              <a:rPr lang="en-US" altLang="en-US" smtClean="0"/>
              <a:t> soluble?</a:t>
            </a:r>
          </a:p>
        </p:txBody>
      </p:sp>
      <p:sp>
        <p:nvSpPr>
          <p:cNvPr id="21507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Yes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No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altLang="en-US" smtClean="0"/>
              <a:t>Is PbSO</a:t>
            </a:r>
            <a:r>
              <a:rPr lang="en-US" altLang="en-US" baseline="-25000" smtClean="0"/>
              <a:t>4</a:t>
            </a:r>
            <a:r>
              <a:rPr lang="en-US" altLang="en-US" smtClean="0"/>
              <a:t> soluble?</a:t>
            </a:r>
          </a:p>
        </p:txBody>
      </p:sp>
      <p:sp>
        <p:nvSpPr>
          <p:cNvPr id="22531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Yes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>
                <a:solidFill>
                  <a:srgbClr val="66FF33"/>
                </a:solidFill>
              </a:rPr>
              <a:t>No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81000" y="2209800"/>
            <a:ext cx="1524000" cy="609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7772400" cy="48006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/>
              <a:t>            PbSO</a:t>
            </a:r>
            <a:r>
              <a:rPr lang="en-US" altLang="en-US" baseline="-25000" smtClean="0"/>
              <a:t>4</a:t>
            </a:r>
            <a:r>
              <a:rPr lang="en-US" altLang="en-US" smtClean="0"/>
              <a:t>        lead sulfate</a:t>
            </a:r>
          </a:p>
          <a:p>
            <a:pPr>
              <a:buFontTx/>
              <a:buChar char=" "/>
            </a:pP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                  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7772400" cy="48006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/>
              <a:t>            PbSO</a:t>
            </a:r>
            <a:r>
              <a:rPr lang="en-US" altLang="en-US" baseline="-25000" smtClean="0"/>
              <a:t>4</a:t>
            </a:r>
            <a:r>
              <a:rPr lang="en-US" altLang="en-US" smtClean="0"/>
              <a:t>        lead sulfate</a:t>
            </a:r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mtClean="0"/>
              <a:t>           Pb</a:t>
            </a:r>
            <a:r>
              <a:rPr lang="en-US" altLang="en-US" baseline="30000" smtClean="0"/>
              <a:t>2+</a:t>
            </a:r>
            <a:r>
              <a:rPr lang="en-US" altLang="en-US" smtClean="0"/>
              <a:t>                         SO</a:t>
            </a:r>
            <a:r>
              <a:rPr lang="en-US" altLang="en-US" baseline="-25000" smtClean="0"/>
              <a:t>4</a:t>
            </a:r>
            <a:r>
              <a:rPr lang="en-US" altLang="en-US" baseline="30000" smtClean="0"/>
              <a:t>2-</a:t>
            </a:r>
          </a:p>
          <a:p>
            <a:pPr>
              <a:buFontTx/>
              <a:buChar char=" "/>
            </a:pP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                  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7772400" cy="48006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/>
              <a:t>            PbSO</a:t>
            </a:r>
            <a:r>
              <a:rPr lang="en-US" altLang="en-US" baseline="-25000" smtClean="0"/>
              <a:t>4</a:t>
            </a:r>
            <a:r>
              <a:rPr lang="en-US" altLang="en-US" smtClean="0"/>
              <a:t>        lead sulfate</a:t>
            </a:r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mtClean="0"/>
              <a:t>           Pb</a:t>
            </a:r>
            <a:r>
              <a:rPr lang="en-US" altLang="en-US" baseline="30000" smtClean="0"/>
              <a:t>2+</a:t>
            </a:r>
            <a:r>
              <a:rPr lang="en-US" altLang="en-US" smtClean="0"/>
              <a:t>                         SO</a:t>
            </a:r>
            <a:r>
              <a:rPr lang="en-US" altLang="en-US" baseline="-25000" smtClean="0"/>
              <a:t>4</a:t>
            </a:r>
            <a:r>
              <a:rPr lang="en-US" altLang="en-US" baseline="30000" smtClean="0"/>
              <a:t>2-</a:t>
            </a:r>
          </a:p>
          <a:p>
            <a:pPr>
              <a:buFontTx/>
              <a:buChar char=" "/>
            </a:pPr>
            <a:r>
              <a:rPr lang="en-US" altLang="en-US" smtClean="0"/>
              <a:t>    </a:t>
            </a:r>
            <a:r>
              <a:rPr lang="en-US" altLang="en-US" smtClean="0">
                <a:solidFill>
                  <a:srgbClr val="00FFFF"/>
                </a:solidFill>
              </a:rPr>
              <a:t>not “always”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                  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7772400" cy="48006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/>
              <a:t>            PbSO</a:t>
            </a:r>
            <a:r>
              <a:rPr lang="en-US" altLang="en-US" baseline="-25000" smtClean="0"/>
              <a:t>4</a:t>
            </a:r>
            <a:r>
              <a:rPr lang="en-US" altLang="en-US" smtClean="0"/>
              <a:t>        lead sulfate</a:t>
            </a:r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mtClean="0"/>
              <a:t>           Pb</a:t>
            </a:r>
            <a:r>
              <a:rPr lang="en-US" altLang="en-US" baseline="30000" smtClean="0"/>
              <a:t>2+</a:t>
            </a:r>
            <a:r>
              <a:rPr lang="en-US" altLang="en-US" smtClean="0"/>
              <a:t>                         SO</a:t>
            </a:r>
            <a:r>
              <a:rPr lang="en-US" altLang="en-US" baseline="-25000" smtClean="0"/>
              <a:t>4</a:t>
            </a:r>
            <a:r>
              <a:rPr lang="en-US" altLang="en-US" baseline="30000" smtClean="0"/>
              <a:t>2-</a:t>
            </a:r>
          </a:p>
          <a:p>
            <a:pPr>
              <a:buFontTx/>
              <a:buChar char=" "/>
            </a:pPr>
            <a:r>
              <a:rPr lang="en-US" altLang="en-US" smtClean="0"/>
              <a:t>    </a:t>
            </a:r>
            <a:r>
              <a:rPr lang="en-US" altLang="en-US" smtClean="0">
                <a:solidFill>
                  <a:srgbClr val="00FFFF"/>
                </a:solidFill>
              </a:rPr>
              <a:t>not “always”         usually soluble</a:t>
            </a:r>
          </a:p>
          <a:p>
            <a:pPr>
              <a:buFontTx/>
              <a:buChar char=" "/>
            </a:pP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/>
              <a:t>                </a:t>
            </a:r>
            <a:r>
              <a:rPr lang="en-US" altLang="en-US" smtClean="0">
                <a:solidFill>
                  <a:srgbClr val="FF0000"/>
                </a:solidFill>
              </a:rPr>
              <a:t>Exception?</a:t>
            </a:r>
          </a:p>
          <a:p>
            <a:pPr>
              <a:buFontTx/>
              <a:buChar char=" "/>
            </a:pPr>
            <a:endParaRPr lang="en-US" altLang="en-US" smtClean="0">
              <a:solidFill>
                <a:srgbClr val="FF0000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                    </a:t>
            </a: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 flipH="1" flipV="1">
            <a:off x="2895600" y="4114800"/>
            <a:ext cx="3810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Solubility Rules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305800" cy="5105400"/>
          </a:xfrm>
        </p:spPr>
        <p:txBody>
          <a:bodyPr/>
          <a:lstStyle/>
          <a:p>
            <a:r>
              <a:rPr lang="en-US" altLang="en-US" smtClean="0"/>
              <a:t>Usually soluble			Except</a:t>
            </a: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Chloride salts (Cl</a:t>
            </a:r>
            <a:r>
              <a:rPr lang="en-US" altLang="en-US" baseline="30000" smtClean="0">
                <a:solidFill>
                  <a:srgbClr val="00FFFF"/>
                </a:solidFill>
              </a:rPr>
              <a:t>-</a:t>
            </a:r>
            <a:r>
              <a:rPr lang="en-US" altLang="en-US" smtClean="0">
                <a:solidFill>
                  <a:srgbClr val="00FFFF"/>
                </a:solidFill>
              </a:rPr>
              <a:t>)		</a:t>
            </a:r>
            <a:r>
              <a:rPr lang="en-US" altLang="en-US" smtClean="0">
                <a:solidFill>
                  <a:srgbClr val="66FF33"/>
                </a:solidFill>
              </a:rPr>
              <a:t>Ag</a:t>
            </a:r>
            <a:r>
              <a:rPr lang="en-US" altLang="en-US" baseline="30000" smtClean="0">
                <a:solidFill>
                  <a:srgbClr val="66FF33"/>
                </a:solidFill>
              </a:rPr>
              <a:t>+</a:t>
            </a:r>
            <a:r>
              <a:rPr lang="en-US" altLang="en-US" smtClean="0">
                <a:solidFill>
                  <a:srgbClr val="66FF33"/>
                </a:solidFill>
              </a:rPr>
              <a:t>, Hg</a:t>
            </a:r>
            <a:r>
              <a:rPr lang="en-US" altLang="en-US" baseline="-25000" smtClean="0">
                <a:solidFill>
                  <a:srgbClr val="66FF33"/>
                </a:solidFill>
              </a:rPr>
              <a:t>2</a:t>
            </a:r>
            <a:r>
              <a:rPr lang="en-US" altLang="en-US" baseline="30000" smtClean="0">
                <a:solidFill>
                  <a:srgbClr val="66FF33"/>
                </a:solidFill>
              </a:rPr>
              <a:t>2+</a:t>
            </a: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Bromide salts (Br</a:t>
            </a:r>
            <a:r>
              <a:rPr lang="en-US" altLang="en-US" baseline="30000" smtClean="0">
                <a:solidFill>
                  <a:srgbClr val="00FFFF"/>
                </a:solidFill>
              </a:rPr>
              <a:t>-</a:t>
            </a:r>
            <a:r>
              <a:rPr lang="en-US" altLang="en-US" smtClean="0">
                <a:solidFill>
                  <a:srgbClr val="00FFFF"/>
                </a:solidFill>
              </a:rPr>
              <a:t>)		</a:t>
            </a:r>
            <a:r>
              <a:rPr lang="en-US" altLang="en-US" smtClean="0">
                <a:solidFill>
                  <a:srgbClr val="66FF33"/>
                </a:solidFill>
              </a:rPr>
              <a:t>Pb</a:t>
            </a:r>
            <a:r>
              <a:rPr lang="en-US" altLang="en-US" baseline="30000" smtClean="0">
                <a:solidFill>
                  <a:srgbClr val="66FF33"/>
                </a:solidFill>
              </a:rPr>
              <a:t>2+</a:t>
            </a:r>
            <a:r>
              <a:rPr lang="en-US" altLang="en-US" smtClean="0">
                <a:solidFill>
                  <a:srgbClr val="66FF33"/>
                </a:solidFill>
              </a:rPr>
              <a:t> salts not soluble </a:t>
            </a:r>
            <a:r>
              <a:rPr lang="en-US" altLang="en-US" smtClean="0">
                <a:solidFill>
                  <a:srgbClr val="00FFFF"/>
                </a:solidFill>
              </a:rPr>
              <a:t>Iodide salts (I</a:t>
            </a:r>
            <a:r>
              <a:rPr lang="en-US" altLang="en-US" baseline="30000" smtClean="0">
                <a:solidFill>
                  <a:srgbClr val="00FFFF"/>
                </a:solidFill>
              </a:rPr>
              <a:t>-</a:t>
            </a:r>
            <a:r>
              <a:rPr lang="en-US" altLang="en-US" smtClean="0">
                <a:solidFill>
                  <a:srgbClr val="00FFFF"/>
                </a:solidFill>
              </a:rPr>
              <a:t>)</a:t>
            </a:r>
            <a:r>
              <a:rPr lang="en-US" altLang="en-US" smtClean="0">
                <a:solidFill>
                  <a:srgbClr val="66FF33"/>
                </a:solidFill>
              </a:rPr>
              <a:t> 		in cold water</a:t>
            </a: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	</a:t>
            </a:r>
          </a:p>
          <a:p>
            <a:pPr>
              <a:buFontTx/>
              <a:buChar char=" "/>
            </a:pP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Sulfate salts (SO</a:t>
            </a:r>
            <a:r>
              <a:rPr lang="en-US" altLang="en-US" baseline="-25000" smtClean="0">
                <a:solidFill>
                  <a:srgbClr val="00FFFF"/>
                </a:solidFill>
              </a:rPr>
              <a:t>4</a:t>
            </a:r>
            <a:r>
              <a:rPr lang="en-US" altLang="en-US" baseline="30000" smtClean="0">
                <a:solidFill>
                  <a:srgbClr val="00FFFF"/>
                </a:solidFill>
              </a:rPr>
              <a:t>2-</a:t>
            </a:r>
            <a:r>
              <a:rPr lang="en-US" altLang="en-US" smtClean="0">
                <a:solidFill>
                  <a:srgbClr val="00FFFF"/>
                </a:solidFill>
              </a:rPr>
              <a:t>) 	</a:t>
            </a:r>
            <a:r>
              <a:rPr lang="en-US" altLang="en-US" smtClean="0">
                <a:solidFill>
                  <a:srgbClr val="66FF33"/>
                </a:solidFill>
              </a:rPr>
              <a:t>Ba</a:t>
            </a:r>
            <a:r>
              <a:rPr lang="en-US" altLang="en-US" baseline="30000" smtClean="0">
                <a:solidFill>
                  <a:srgbClr val="66FF33"/>
                </a:solidFill>
              </a:rPr>
              <a:t>2+</a:t>
            </a:r>
            <a:r>
              <a:rPr lang="en-US" altLang="en-US" smtClean="0">
                <a:solidFill>
                  <a:srgbClr val="66FF33"/>
                </a:solidFill>
              </a:rPr>
              <a:t>, Sr</a:t>
            </a:r>
            <a:r>
              <a:rPr lang="en-US" altLang="en-US" baseline="30000" smtClean="0">
                <a:solidFill>
                  <a:srgbClr val="66FF33"/>
                </a:solidFill>
              </a:rPr>
              <a:t>2+</a:t>
            </a:r>
            <a:r>
              <a:rPr lang="en-US" altLang="en-US" smtClean="0">
                <a:solidFill>
                  <a:srgbClr val="66FF33"/>
                </a:solidFill>
              </a:rPr>
              <a:t>, Pb</a:t>
            </a:r>
            <a:r>
              <a:rPr lang="en-US" altLang="en-US" baseline="30000" smtClean="0">
                <a:solidFill>
                  <a:srgbClr val="66FF33"/>
                </a:solidFill>
              </a:rPr>
              <a:t>2+</a:t>
            </a:r>
            <a:r>
              <a:rPr lang="en-US" altLang="en-US" smtClean="0">
                <a:solidFill>
                  <a:srgbClr val="66FF33"/>
                </a:solidFill>
              </a:rPr>
              <a:t>, Hg</a:t>
            </a:r>
            <a:r>
              <a:rPr lang="en-US" altLang="en-US" baseline="30000" smtClean="0">
                <a:solidFill>
                  <a:srgbClr val="66FF33"/>
                </a:solidFill>
              </a:rPr>
              <a:t>2+</a:t>
            </a:r>
            <a:r>
              <a:rPr lang="en-US" altLang="en-US" smtClean="0"/>
              <a:t> </a:t>
            </a: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	</a:t>
            </a:r>
            <a:r>
              <a:rPr lang="en-US" altLang="en-US" smtClean="0"/>
              <a:t>				</a:t>
            </a:r>
            <a:r>
              <a:rPr lang="en-US" altLang="en-US" smtClean="0">
                <a:solidFill>
                  <a:srgbClr val="66FF33"/>
                </a:solidFill>
              </a:rPr>
              <a:t>salts not soluble</a:t>
            </a:r>
          </a:p>
        </p:txBody>
      </p:sp>
      <p:sp>
        <p:nvSpPr>
          <p:cNvPr id="27652" name="AutoShape 4"/>
          <p:cNvSpPr>
            <a:spLocks/>
          </p:cNvSpPr>
          <p:nvPr/>
        </p:nvSpPr>
        <p:spPr bwMode="auto">
          <a:xfrm>
            <a:off x="4038600" y="1905000"/>
            <a:ext cx="228600" cy="1524000"/>
          </a:xfrm>
          <a:prstGeom prst="rightBracket">
            <a:avLst>
              <a:gd name="adj" fmla="val 55556"/>
            </a:avLst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762000" y="4648200"/>
            <a:ext cx="3505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6858000" y="4648200"/>
            <a:ext cx="7620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V="1">
            <a:off x="2362200" y="43434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V="1">
            <a:off x="7239000" y="4343400"/>
            <a:ext cx="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2362200" y="4343400"/>
            <a:ext cx="4876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7772400" cy="48006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/>
              <a:t>            PbSO</a:t>
            </a:r>
            <a:r>
              <a:rPr lang="en-US" altLang="en-US" baseline="-25000" smtClean="0"/>
              <a:t>4</a:t>
            </a:r>
            <a:r>
              <a:rPr lang="en-US" altLang="en-US" smtClean="0"/>
              <a:t>        lead sulfate</a:t>
            </a:r>
          </a:p>
          <a:p>
            <a:pPr>
              <a:buFontTx/>
              <a:buChar char=" "/>
            </a:pPr>
            <a:endParaRPr lang="en-US" altLang="en-US" smtClean="0"/>
          </a:p>
          <a:p>
            <a:pPr>
              <a:buFontTx/>
              <a:buChar char=" "/>
            </a:pPr>
            <a:r>
              <a:rPr lang="en-US" altLang="en-US" smtClean="0"/>
              <a:t>           Pb</a:t>
            </a:r>
            <a:r>
              <a:rPr lang="en-US" altLang="en-US" baseline="30000" smtClean="0"/>
              <a:t>2+</a:t>
            </a:r>
            <a:r>
              <a:rPr lang="en-US" altLang="en-US" smtClean="0"/>
              <a:t>                         SO</a:t>
            </a:r>
            <a:r>
              <a:rPr lang="en-US" altLang="en-US" baseline="-25000" smtClean="0"/>
              <a:t>4</a:t>
            </a:r>
            <a:r>
              <a:rPr lang="en-US" altLang="en-US" baseline="30000" smtClean="0"/>
              <a:t>2-</a:t>
            </a:r>
          </a:p>
          <a:p>
            <a:pPr>
              <a:buFontTx/>
              <a:buChar char=" "/>
            </a:pPr>
            <a:r>
              <a:rPr lang="en-US" altLang="en-US" smtClean="0"/>
              <a:t>    </a:t>
            </a:r>
            <a:r>
              <a:rPr lang="en-US" altLang="en-US" smtClean="0">
                <a:solidFill>
                  <a:srgbClr val="00FFFF"/>
                </a:solidFill>
              </a:rPr>
              <a:t>not “always”         usually soluble</a:t>
            </a:r>
          </a:p>
          <a:p>
            <a:pPr>
              <a:buFontTx/>
              <a:buChar char=" "/>
            </a:pP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/>
              <a:t>                </a:t>
            </a:r>
            <a:r>
              <a:rPr lang="en-US" altLang="en-US" smtClean="0">
                <a:solidFill>
                  <a:srgbClr val="00FFFF"/>
                </a:solidFill>
              </a:rPr>
              <a:t>Conclusion:</a:t>
            </a:r>
            <a:r>
              <a:rPr lang="en-US" altLang="en-US" smtClean="0"/>
              <a:t>  </a:t>
            </a:r>
            <a:r>
              <a:rPr lang="en-US" altLang="en-US" smtClean="0">
                <a:solidFill>
                  <a:srgbClr val="FF0000"/>
                </a:solidFill>
              </a:rPr>
              <a:t>not soluble</a:t>
            </a:r>
          </a:p>
          <a:p>
            <a:pPr>
              <a:buFontTx/>
              <a:buChar char=" "/>
            </a:pP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                  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Solutions</a:t>
            </a:r>
          </a:p>
        </p:txBody>
      </p:sp>
      <p:sp>
        <p:nvSpPr>
          <p:cNvPr id="1175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Substances that completely dissolve form </a:t>
            </a:r>
            <a:r>
              <a:rPr lang="en-US" smtClean="0">
                <a:solidFill>
                  <a:srgbClr val="FF66FF"/>
                </a:solidFill>
              </a:rPr>
              <a:t>transparent</a:t>
            </a:r>
            <a:r>
              <a:rPr lang="en-US" smtClean="0"/>
              <a:t> solutions (you can see through them)</a:t>
            </a:r>
          </a:p>
          <a:p>
            <a:pPr>
              <a:lnSpc>
                <a:spcPct val="90000"/>
              </a:lnSpc>
            </a:pPr>
            <a:r>
              <a:rPr lang="en-US" smtClean="0"/>
              <a:t>May be colored or colorless</a:t>
            </a:r>
          </a:p>
          <a:p>
            <a:pPr>
              <a:lnSpc>
                <a:spcPct val="90000"/>
              </a:lnSpc>
            </a:pPr>
            <a:r>
              <a:rPr lang="en-US" smtClean="0"/>
              <a:t>Incomplete solution leads to</a:t>
            </a:r>
          </a:p>
          <a:p>
            <a:pPr>
              <a:lnSpc>
                <a:spcPct val="90000"/>
              </a:lnSpc>
              <a:buFontTx/>
              <a:buChar char=" "/>
            </a:pPr>
            <a:r>
              <a:rPr lang="en-US" smtClean="0">
                <a:solidFill>
                  <a:srgbClr val="00FFFF"/>
                </a:solidFill>
              </a:rPr>
              <a:t>Colloidal suspensions</a:t>
            </a:r>
          </a:p>
          <a:p>
            <a:pPr>
              <a:lnSpc>
                <a:spcPct val="90000"/>
              </a:lnSpc>
              <a:buFontTx/>
              <a:buChar char=" "/>
            </a:pPr>
            <a:r>
              <a:rPr lang="en-US" smtClean="0">
                <a:solidFill>
                  <a:srgbClr val="66FF33"/>
                </a:solidFill>
              </a:rPr>
              <a:t>Solid precipitates</a:t>
            </a:r>
            <a:endParaRPr lang="en-US" smtClean="0">
              <a:solidFill>
                <a:srgbClr val="00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mtClean="0"/>
              <a:t>Let’s pour my two solutions together...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5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5555" grpId="0" build="p" autoUpdateAnimBg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76400"/>
            <a:ext cx="85344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/>
              <a:t>When two solutions are mixed and a precipitate forms, one of the new cation-anion pairs is not soluble.</a:t>
            </a: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endParaRPr lang="en-US" altLang="en-US" smtClean="0">
              <a:solidFill>
                <a:srgbClr val="00FFFF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 autoUpdateAnimBg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76400"/>
            <a:ext cx="85344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/>
              <a:t>When two solutions are mixed and a precipitate forms, one of the new cation-anion pairs is not soluble.</a:t>
            </a: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Na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PO</a:t>
            </a:r>
            <a:r>
              <a:rPr lang="en-US" altLang="en-US" baseline="-25000" smtClean="0">
                <a:solidFill>
                  <a:srgbClr val="00FFFF"/>
                </a:solidFill>
              </a:rPr>
              <a:t>4</a:t>
            </a:r>
            <a:r>
              <a:rPr lang="en-US" altLang="en-US" smtClean="0">
                <a:solidFill>
                  <a:srgbClr val="00FFFF"/>
                </a:solidFill>
              </a:rPr>
              <a:t>(aq)  +  Fe(NO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)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(aq)               ppt</a:t>
            </a:r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5867400" y="39624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76400"/>
            <a:ext cx="85344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/>
              <a:t>When two solutions are mixed and a precipitate forms, one of the new cation-anion pairs is not soluble.</a:t>
            </a: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Na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PO</a:t>
            </a:r>
            <a:r>
              <a:rPr lang="en-US" altLang="en-US" baseline="-25000" smtClean="0">
                <a:solidFill>
                  <a:srgbClr val="00FFFF"/>
                </a:solidFill>
              </a:rPr>
              <a:t>4</a:t>
            </a:r>
            <a:r>
              <a:rPr lang="en-US" altLang="en-US" smtClean="0">
                <a:solidFill>
                  <a:srgbClr val="00FFFF"/>
                </a:solidFill>
              </a:rPr>
              <a:t>(aq)  +  Fe(NO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)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(aq)               ppt</a:t>
            </a:r>
          </a:p>
          <a:p>
            <a:pPr>
              <a:buFontTx/>
              <a:buChar char=" "/>
            </a:pP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/>
              <a:t>What is the precipitate’s identity?</a:t>
            </a:r>
            <a:endParaRPr lang="en-US" altLang="en-US" smtClean="0">
              <a:solidFill>
                <a:srgbClr val="00FFFF"/>
              </a:solidFill>
            </a:endParaRPr>
          </a:p>
        </p:txBody>
      </p:sp>
      <p:sp>
        <p:nvSpPr>
          <p:cNvPr id="31748" name="AutoShape 4"/>
          <p:cNvSpPr>
            <a:spLocks noChangeArrowheads="1"/>
          </p:cNvSpPr>
          <p:nvPr/>
        </p:nvSpPr>
        <p:spPr bwMode="auto">
          <a:xfrm>
            <a:off x="5867400" y="39624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80010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Na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PO</a:t>
            </a:r>
            <a:r>
              <a:rPr lang="en-US" altLang="en-US" baseline="-25000" smtClean="0">
                <a:solidFill>
                  <a:srgbClr val="00FFFF"/>
                </a:solidFill>
              </a:rPr>
              <a:t>4</a:t>
            </a:r>
            <a:r>
              <a:rPr lang="en-US" altLang="en-US" smtClean="0">
                <a:solidFill>
                  <a:srgbClr val="00FFFF"/>
                </a:solidFill>
              </a:rPr>
              <a:t>(aq)  +  Fe(</a:t>
            </a:r>
            <a:r>
              <a:rPr lang="en-US" altLang="en-US" smtClean="0">
                <a:solidFill>
                  <a:schemeClr val="accent1"/>
                </a:solidFill>
              </a:rPr>
              <a:t>NO</a:t>
            </a:r>
            <a:r>
              <a:rPr lang="en-US" altLang="en-US" baseline="-25000" smtClean="0">
                <a:solidFill>
                  <a:schemeClr val="accent1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)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(aq)             ppt</a:t>
            </a:r>
          </a:p>
        </p:txBody>
      </p:sp>
      <p:sp>
        <p:nvSpPr>
          <p:cNvPr id="32772" name="AutoShape 4"/>
          <p:cNvSpPr>
            <a:spLocks noChangeArrowheads="1"/>
          </p:cNvSpPr>
          <p:nvPr/>
        </p:nvSpPr>
        <p:spPr bwMode="auto">
          <a:xfrm>
            <a:off x="6248400" y="18288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  <p:sp>
        <p:nvSpPr>
          <p:cNvPr id="364551" name="Text Box 7"/>
          <p:cNvSpPr txBox="1">
            <a:spLocks noChangeArrowheads="1"/>
          </p:cNvSpPr>
          <p:nvPr/>
        </p:nvSpPr>
        <p:spPr bwMode="auto">
          <a:xfrm>
            <a:off x="6400800" y="3124200"/>
            <a:ext cx="228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1st new pair</a:t>
            </a:r>
            <a:r>
              <a:rPr lang="en-US" sz="3200" b="1">
                <a:solidFill>
                  <a:srgbClr val="66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</a:p>
        </p:txBody>
      </p:sp>
      <p:sp>
        <p:nvSpPr>
          <p:cNvPr id="8" name="Left Bracket 7"/>
          <p:cNvSpPr/>
          <p:nvPr/>
        </p:nvSpPr>
        <p:spPr bwMode="auto">
          <a:xfrm rot="16200000">
            <a:off x="2552700" y="1866900"/>
            <a:ext cx="990600" cy="3200400"/>
          </a:xfrm>
          <a:prstGeom prst="leftBracke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80010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Na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PO</a:t>
            </a:r>
            <a:r>
              <a:rPr lang="en-US" altLang="en-US" baseline="-25000" smtClean="0">
                <a:solidFill>
                  <a:srgbClr val="00FFFF"/>
                </a:solidFill>
              </a:rPr>
              <a:t>4</a:t>
            </a:r>
            <a:r>
              <a:rPr lang="en-US" altLang="en-US" smtClean="0">
                <a:solidFill>
                  <a:srgbClr val="00FFFF"/>
                </a:solidFill>
              </a:rPr>
              <a:t>(aq)  +  Fe(</a:t>
            </a:r>
            <a:r>
              <a:rPr lang="en-US" altLang="en-US" smtClean="0">
                <a:solidFill>
                  <a:schemeClr val="accent1"/>
                </a:solidFill>
              </a:rPr>
              <a:t>NO</a:t>
            </a:r>
            <a:r>
              <a:rPr lang="en-US" altLang="en-US" baseline="-25000" smtClean="0">
                <a:solidFill>
                  <a:schemeClr val="accent1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)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(aq)             ppt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6248400" y="18288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28600" y="2316163"/>
            <a:ext cx="7086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>
                <a:solidFill>
                  <a:srgbClr val="66FF33"/>
                </a:solidFill>
              </a:rPr>
              <a:t>“always”</a:t>
            </a:r>
          </a:p>
        </p:txBody>
      </p:sp>
      <p:sp>
        <p:nvSpPr>
          <p:cNvPr id="366600" name="Text Box 8"/>
          <p:cNvSpPr txBox="1">
            <a:spLocks noChangeArrowheads="1"/>
          </p:cNvSpPr>
          <p:nvPr/>
        </p:nvSpPr>
        <p:spPr bwMode="auto">
          <a:xfrm>
            <a:off x="6400800" y="3124200"/>
            <a:ext cx="228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1st new pair</a:t>
            </a:r>
            <a:r>
              <a:rPr lang="en-US" sz="3200" b="1">
                <a:solidFill>
                  <a:srgbClr val="66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</a:p>
        </p:txBody>
      </p:sp>
      <p:sp>
        <p:nvSpPr>
          <p:cNvPr id="10" name="Left Bracket 9"/>
          <p:cNvSpPr/>
          <p:nvPr/>
        </p:nvSpPr>
        <p:spPr bwMode="auto">
          <a:xfrm rot="16200000">
            <a:off x="2552700" y="1866900"/>
            <a:ext cx="990600" cy="3200400"/>
          </a:xfrm>
          <a:prstGeom prst="leftBracke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80010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Na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PO</a:t>
            </a:r>
            <a:r>
              <a:rPr lang="en-US" altLang="en-US" baseline="-25000" smtClean="0">
                <a:solidFill>
                  <a:srgbClr val="00FFFF"/>
                </a:solidFill>
              </a:rPr>
              <a:t>4</a:t>
            </a:r>
            <a:r>
              <a:rPr lang="en-US" altLang="en-US" smtClean="0">
                <a:solidFill>
                  <a:srgbClr val="00FFFF"/>
                </a:solidFill>
              </a:rPr>
              <a:t>(aq)  +  Fe(</a:t>
            </a:r>
            <a:r>
              <a:rPr lang="en-US" altLang="en-US" smtClean="0">
                <a:solidFill>
                  <a:schemeClr val="accent1"/>
                </a:solidFill>
              </a:rPr>
              <a:t>NO</a:t>
            </a:r>
            <a:r>
              <a:rPr lang="en-US" altLang="en-US" baseline="-25000" smtClean="0">
                <a:solidFill>
                  <a:schemeClr val="accent1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)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(aq)             ppt</a:t>
            </a:r>
          </a:p>
        </p:txBody>
      </p:sp>
      <p:sp>
        <p:nvSpPr>
          <p:cNvPr id="34820" name="AutoShape 4"/>
          <p:cNvSpPr>
            <a:spLocks noChangeArrowheads="1"/>
          </p:cNvSpPr>
          <p:nvPr/>
        </p:nvSpPr>
        <p:spPr bwMode="auto">
          <a:xfrm>
            <a:off x="6248400" y="18288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6400800" y="3124200"/>
            <a:ext cx="228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1st new pair</a:t>
            </a:r>
            <a:r>
              <a:rPr lang="en-US" sz="3200" b="1">
                <a:solidFill>
                  <a:srgbClr val="66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</a:p>
        </p:txBody>
      </p:sp>
      <p:sp>
        <p:nvSpPr>
          <p:cNvPr id="9" name="Left Bracket 8"/>
          <p:cNvSpPr/>
          <p:nvPr/>
        </p:nvSpPr>
        <p:spPr bwMode="auto">
          <a:xfrm rot="16200000">
            <a:off x="2552700" y="1866900"/>
            <a:ext cx="990600" cy="3200400"/>
          </a:xfrm>
          <a:prstGeom prst="leftBracke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3" name="Text Box 5"/>
          <p:cNvSpPr txBox="1">
            <a:spLocks noChangeArrowheads="1"/>
          </p:cNvSpPr>
          <p:nvPr/>
        </p:nvSpPr>
        <p:spPr bwMode="auto">
          <a:xfrm>
            <a:off x="228600" y="2316163"/>
            <a:ext cx="7086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>
                <a:solidFill>
                  <a:srgbClr val="66FF33"/>
                </a:solidFill>
              </a:rPr>
              <a:t>“always”         +            “always”          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80010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Na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PO</a:t>
            </a:r>
            <a:r>
              <a:rPr lang="en-US" altLang="en-US" baseline="-25000" smtClean="0">
                <a:solidFill>
                  <a:srgbClr val="00FFFF"/>
                </a:solidFill>
              </a:rPr>
              <a:t>4</a:t>
            </a:r>
            <a:r>
              <a:rPr lang="en-US" altLang="en-US" smtClean="0">
                <a:solidFill>
                  <a:srgbClr val="00FFFF"/>
                </a:solidFill>
              </a:rPr>
              <a:t>(aq)  +  Fe(</a:t>
            </a:r>
            <a:r>
              <a:rPr lang="en-US" altLang="en-US" smtClean="0">
                <a:solidFill>
                  <a:schemeClr val="accent1"/>
                </a:solidFill>
              </a:rPr>
              <a:t>NO</a:t>
            </a:r>
            <a:r>
              <a:rPr lang="en-US" altLang="en-US" baseline="-25000" smtClean="0">
                <a:solidFill>
                  <a:schemeClr val="accent1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)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(aq)             ppt</a:t>
            </a:r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6248400" y="18288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  <p:sp>
        <p:nvSpPr>
          <p:cNvPr id="35845" name="Text Box 8"/>
          <p:cNvSpPr txBox="1">
            <a:spLocks noChangeArrowheads="1"/>
          </p:cNvSpPr>
          <p:nvPr/>
        </p:nvSpPr>
        <p:spPr bwMode="auto">
          <a:xfrm>
            <a:off x="2362200" y="3962400"/>
            <a:ext cx="144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>
                <a:solidFill>
                  <a:srgbClr val="66FF33"/>
                </a:solidFill>
              </a:rPr>
              <a:t>soluble   </a:t>
            </a:r>
          </a:p>
        </p:txBody>
      </p:sp>
      <p:sp>
        <p:nvSpPr>
          <p:cNvPr id="370697" name="Text Box 9"/>
          <p:cNvSpPr txBox="1">
            <a:spLocks noChangeArrowheads="1"/>
          </p:cNvSpPr>
          <p:nvPr/>
        </p:nvSpPr>
        <p:spPr bwMode="auto">
          <a:xfrm>
            <a:off x="6400800" y="3124200"/>
            <a:ext cx="228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1st new pair</a:t>
            </a:r>
            <a:r>
              <a:rPr lang="en-US" sz="3200" b="1">
                <a:solidFill>
                  <a:srgbClr val="66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</a:p>
        </p:txBody>
      </p:sp>
      <p:sp>
        <p:nvSpPr>
          <p:cNvPr id="10" name="Left Bracket 9"/>
          <p:cNvSpPr/>
          <p:nvPr/>
        </p:nvSpPr>
        <p:spPr bwMode="auto">
          <a:xfrm rot="16200000">
            <a:off x="2552700" y="1866900"/>
            <a:ext cx="990600" cy="3200400"/>
          </a:xfrm>
          <a:prstGeom prst="leftBracket">
            <a:avLst/>
          </a:prstGeom>
          <a:noFill/>
          <a:ln w="38100" cap="flat" cmpd="sng" algn="ctr">
            <a:solidFill>
              <a:srgbClr val="66FF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8" name="Text Box 5"/>
          <p:cNvSpPr txBox="1">
            <a:spLocks noChangeArrowheads="1"/>
          </p:cNvSpPr>
          <p:nvPr/>
        </p:nvSpPr>
        <p:spPr bwMode="auto">
          <a:xfrm>
            <a:off x="228600" y="2316163"/>
            <a:ext cx="7086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>
                <a:solidFill>
                  <a:srgbClr val="66FF33"/>
                </a:solidFill>
              </a:rPr>
              <a:t>“always”         +            “always”          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80010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Na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chemeClr val="accent1"/>
                </a:solidFill>
              </a:rPr>
              <a:t>PO</a:t>
            </a:r>
            <a:r>
              <a:rPr lang="en-US" altLang="en-US" baseline="-25000" smtClean="0">
                <a:solidFill>
                  <a:schemeClr val="accent1"/>
                </a:solidFill>
              </a:rPr>
              <a:t>4</a:t>
            </a:r>
            <a:r>
              <a:rPr lang="en-US" altLang="en-US" smtClean="0">
                <a:solidFill>
                  <a:srgbClr val="00FFFF"/>
                </a:solidFill>
              </a:rPr>
              <a:t>(aq)  +  </a:t>
            </a:r>
            <a:r>
              <a:rPr lang="en-US" altLang="en-US" smtClean="0">
                <a:solidFill>
                  <a:schemeClr val="accent1"/>
                </a:solidFill>
              </a:rPr>
              <a:t>Fe</a:t>
            </a:r>
            <a:r>
              <a:rPr lang="en-US" altLang="en-US" smtClean="0">
                <a:solidFill>
                  <a:srgbClr val="00FFFF"/>
                </a:solidFill>
              </a:rPr>
              <a:t>(NO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)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(aq)             ppt</a:t>
            </a: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6248400" y="18288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  <p:sp>
        <p:nvSpPr>
          <p:cNvPr id="372743" name="Text Box 7"/>
          <p:cNvSpPr txBox="1">
            <a:spLocks noChangeArrowheads="1"/>
          </p:cNvSpPr>
          <p:nvPr/>
        </p:nvSpPr>
        <p:spPr bwMode="auto">
          <a:xfrm>
            <a:off x="6400800" y="3124200"/>
            <a:ext cx="243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2nd new pair</a:t>
            </a:r>
            <a:r>
              <a:rPr lang="en-US" sz="3200" b="1">
                <a:solidFill>
                  <a:srgbClr val="66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</a:p>
        </p:txBody>
      </p:sp>
      <p:sp>
        <p:nvSpPr>
          <p:cNvPr id="10" name="Left Bracket 9"/>
          <p:cNvSpPr/>
          <p:nvPr/>
        </p:nvSpPr>
        <p:spPr bwMode="auto">
          <a:xfrm rot="16200000">
            <a:off x="2514600" y="1839913"/>
            <a:ext cx="990600" cy="1905000"/>
          </a:xfrm>
          <a:prstGeom prst="leftBracke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80010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Na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chemeClr val="accent1"/>
                </a:solidFill>
              </a:rPr>
              <a:t>PO</a:t>
            </a:r>
            <a:r>
              <a:rPr lang="en-US" altLang="en-US" baseline="-25000" smtClean="0">
                <a:solidFill>
                  <a:schemeClr val="accent1"/>
                </a:solidFill>
              </a:rPr>
              <a:t>4</a:t>
            </a:r>
            <a:r>
              <a:rPr lang="en-US" altLang="en-US" smtClean="0">
                <a:solidFill>
                  <a:srgbClr val="00FFFF"/>
                </a:solidFill>
              </a:rPr>
              <a:t>(aq)  +  </a:t>
            </a:r>
            <a:r>
              <a:rPr lang="en-US" altLang="en-US" smtClean="0">
                <a:solidFill>
                  <a:schemeClr val="accent1"/>
                </a:solidFill>
              </a:rPr>
              <a:t>Fe</a:t>
            </a:r>
            <a:r>
              <a:rPr lang="en-US" altLang="en-US" smtClean="0">
                <a:solidFill>
                  <a:srgbClr val="00FFFF"/>
                </a:solidFill>
              </a:rPr>
              <a:t>(NO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)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(aq)             ppt</a:t>
            </a:r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6248400" y="18288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219200" y="3276600"/>
            <a:ext cx="1752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chemeClr val="accent1"/>
                </a:solidFill>
              </a:rPr>
              <a:t>mostly insoluble</a:t>
            </a:r>
          </a:p>
        </p:txBody>
      </p:sp>
      <p:sp>
        <p:nvSpPr>
          <p:cNvPr id="374792" name="Text Box 8"/>
          <p:cNvSpPr txBox="1">
            <a:spLocks noChangeArrowheads="1"/>
          </p:cNvSpPr>
          <p:nvPr/>
        </p:nvSpPr>
        <p:spPr bwMode="auto">
          <a:xfrm>
            <a:off x="6400800" y="3124200"/>
            <a:ext cx="243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2nd new pair</a:t>
            </a:r>
            <a:r>
              <a:rPr lang="en-US" sz="3200" b="1">
                <a:solidFill>
                  <a:srgbClr val="66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</a:p>
        </p:txBody>
      </p:sp>
      <p:sp>
        <p:nvSpPr>
          <p:cNvPr id="13" name="Left Bracket 12"/>
          <p:cNvSpPr/>
          <p:nvPr/>
        </p:nvSpPr>
        <p:spPr bwMode="auto">
          <a:xfrm rot="16200000">
            <a:off x="2514600" y="1828800"/>
            <a:ext cx="990600" cy="1905000"/>
          </a:xfrm>
          <a:prstGeom prst="leftBracke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80010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Na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chemeClr val="accent1"/>
                </a:solidFill>
              </a:rPr>
              <a:t>PO</a:t>
            </a:r>
            <a:r>
              <a:rPr lang="en-US" altLang="en-US" baseline="-25000" smtClean="0">
                <a:solidFill>
                  <a:schemeClr val="accent1"/>
                </a:solidFill>
              </a:rPr>
              <a:t>4</a:t>
            </a:r>
            <a:r>
              <a:rPr lang="en-US" altLang="en-US" smtClean="0">
                <a:solidFill>
                  <a:srgbClr val="00FFFF"/>
                </a:solidFill>
              </a:rPr>
              <a:t>(aq)  +  </a:t>
            </a:r>
            <a:r>
              <a:rPr lang="en-US" altLang="en-US" smtClean="0">
                <a:solidFill>
                  <a:schemeClr val="accent1"/>
                </a:solidFill>
              </a:rPr>
              <a:t>Fe</a:t>
            </a:r>
            <a:r>
              <a:rPr lang="en-US" altLang="en-US" smtClean="0">
                <a:solidFill>
                  <a:srgbClr val="00FFFF"/>
                </a:solidFill>
              </a:rPr>
              <a:t>(NO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)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(aq)             ppt</a:t>
            </a:r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6248400" y="18288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219200" y="3276600"/>
            <a:ext cx="1752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chemeClr val="accent1"/>
                </a:solidFill>
              </a:rPr>
              <a:t>mostly insoluble</a:t>
            </a:r>
          </a:p>
        </p:txBody>
      </p:sp>
      <p:sp>
        <p:nvSpPr>
          <p:cNvPr id="376840" name="Text Box 8"/>
          <p:cNvSpPr txBox="1">
            <a:spLocks noChangeArrowheads="1"/>
          </p:cNvSpPr>
          <p:nvPr/>
        </p:nvSpPr>
        <p:spPr bwMode="auto">
          <a:xfrm>
            <a:off x="6400800" y="3124200"/>
            <a:ext cx="243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2nd new pair</a:t>
            </a:r>
            <a:r>
              <a:rPr lang="en-US" sz="3200" b="1">
                <a:solidFill>
                  <a:srgbClr val="66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</a:p>
        </p:txBody>
      </p:sp>
      <p:sp>
        <p:nvSpPr>
          <p:cNvPr id="38919" name="Text Box 9"/>
          <p:cNvSpPr txBox="1">
            <a:spLocks noChangeArrowheads="1"/>
          </p:cNvSpPr>
          <p:nvPr/>
        </p:nvSpPr>
        <p:spPr bwMode="auto">
          <a:xfrm>
            <a:off x="3429000" y="3276600"/>
            <a:ext cx="190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chemeClr val="folHlink"/>
                </a:solidFill>
              </a:rPr>
              <a:t>not “always”</a:t>
            </a:r>
          </a:p>
        </p:txBody>
      </p:sp>
      <p:sp>
        <p:nvSpPr>
          <p:cNvPr id="376842" name="Text Box 10"/>
          <p:cNvSpPr txBox="1">
            <a:spLocks noChangeArrowheads="1"/>
          </p:cNvSpPr>
          <p:nvPr/>
        </p:nvSpPr>
        <p:spPr bwMode="auto">
          <a:xfrm>
            <a:off x="2743200" y="3505200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sp>
        <p:nvSpPr>
          <p:cNvPr id="12" name="Left Bracket 11"/>
          <p:cNvSpPr/>
          <p:nvPr/>
        </p:nvSpPr>
        <p:spPr bwMode="auto">
          <a:xfrm rot="16200000">
            <a:off x="2514600" y="1828800"/>
            <a:ext cx="990600" cy="1905000"/>
          </a:xfrm>
          <a:prstGeom prst="leftBracke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What Happened!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80010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Na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chemeClr val="accent1"/>
                </a:solidFill>
              </a:rPr>
              <a:t>PO</a:t>
            </a:r>
            <a:r>
              <a:rPr lang="en-US" altLang="en-US" baseline="-25000" smtClean="0">
                <a:solidFill>
                  <a:schemeClr val="accent1"/>
                </a:solidFill>
              </a:rPr>
              <a:t>4</a:t>
            </a:r>
            <a:r>
              <a:rPr lang="en-US" altLang="en-US" smtClean="0">
                <a:solidFill>
                  <a:srgbClr val="00FFFF"/>
                </a:solidFill>
              </a:rPr>
              <a:t>(aq)  +  </a:t>
            </a:r>
            <a:r>
              <a:rPr lang="en-US" altLang="en-US" smtClean="0">
                <a:solidFill>
                  <a:schemeClr val="accent1"/>
                </a:solidFill>
              </a:rPr>
              <a:t>Fe</a:t>
            </a:r>
            <a:r>
              <a:rPr lang="en-US" altLang="en-US" smtClean="0">
                <a:solidFill>
                  <a:srgbClr val="00FFFF"/>
                </a:solidFill>
              </a:rPr>
              <a:t>(NO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)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(aq)             ppt</a:t>
            </a:r>
          </a:p>
        </p:txBody>
      </p:sp>
      <p:sp>
        <p:nvSpPr>
          <p:cNvPr id="39940" name="AutoShape 4"/>
          <p:cNvSpPr>
            <a:spLocks noChangeArrowheads="1"/>
          </p:cNvSpPr>
          <p:nvPr/>
        </p:nvSpPr>
        <p:spPr bwMode="auto">
          <a:xfrm>
            <a:off x="6248400" y="18288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  <p:sp>
        <p:nvSpPr>
          <p:cNvPr id="39941" name="Text Box 8"/>
          <p:cNvSpPr txBox="1">
            <a:spLocks noChangeArrowheads="1"/>
          </p:cNvSpPr>
          <p:nvPr/>
        </p:nvSpPr>
        <p:spPr bwMode="auto">
          <a:xfrm>
            <a:off x="2133600" y="266700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>
                <a:solidFill>
                  <a:srgbClr val="FF0000"/>
                </a:solidFill>
              </a:rPr>
              <a:t>insoluble   </a:t>
            </a:r>
          </a:p>
        </p:txBody>
      </p:sp>
      <p:sp>
        <p:nvSpPr>
          <p:cNvPr id="378889" name="Text Box 9"/>
          <p:cNvSpPr txBox="1">
            <a:spLocks noChangeArrowheads="1"/>
          </p:cNvSpPr>
          <p:nvPr/>
        </p:nvSpPr>
        <p:spPr bwMode="auto">
          <a:xfrm>
            <a:off x="6400800" y="3124200"/>
            <a:ext cx="243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2nd new pair</a:t>
            </a:r>
            <a:r>
              <a:rPr lang="en-US" sz="3200" b="1">
                <a:solidFill>
                  <a:srgbClr val="66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</a:p>
        </p:txBody>
      </p:sp>
      <p:sp>
        <p:nvSpPr>
          <p:cNvPr id="39943" name="Text Box 5"/>
          <p:cNvSpPr txBox="1">
            <a:spLocks noChangeArrowheads="1"/>
          </p:cNvSpPr>
          <p:nvPr/>
        </p:nvSpPr>
        <p:spPr bwMode="auto">
          <a:xfrm>
            <a:off x="1219200" y="3276600"/>
            <a:ext cx="1752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chemeClr val="accent1"/>
                </a:solidFill>
              </a:rPr>
              <a:t>mostly insoluble</a:t>
            </a:r>
          </a:p>
        </p:txBody>
      </p:sp>
      <p:sp>
        <p:nvSpPr>
          <p:cNvPr id="39944" name="Text Box 9"/>
          <p:cNvSpPr txBox="1">
            <a:spLocks noChangeArrowheads="1"/>
          </p:cNvSpPr>
          <p:nvPr/>
        </p:nvSpPr>
        <p:spPr bwMode="auto">
          <a:xfrm>
            <a:off x="3429000" y="3276600"/>
            <a:ext cx="190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chemeClr val="folHlink"/>
                </a:solidFill>
              </a:rPr>
              <a:t>not “always”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743200" y="3505200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sp>
        <p:nvSpPr>
          <p:cNvPr id="15" name="Left Bracket 14"/>
          <p:cNvSpPr/>
          <p:nvPr/>
        </p:nvSpPr>
        <p:spPr bwMode="auto">
          <a:xfrm rot="16200000">
            <a:off x="2514600" y="1828800"/>
            <a:ext cx="990600" cy="1905000"/>
          </a:xfrm>
          <a:prstGeom prst="leftBracke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80010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Na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chemeClr val="accent1"/>
                </a:solidFill>
              </a:rPr>
              <a:t>PO</a:t>
            </a:r>
            <a:r>
              <a:rPr lang="en-US" altLang="en-US" baseline="-25000" smtClean="0">
                <a:solidFill>
                  <a:schemeClr val="accent1"/>
                </a:solidFill>
              </a:rPr>
              <a:t>4</a:t>
            </a:r>
            <a:r>
              <a:rPr lang="en-US" altLang="en-US" smtClean="0">
                <a:solidFill>
                  <a:srgbClr val="00FFFF"/>
                </a:solidFill>
              </a:rPr>
              <a:t>(aq)  +  </a:t>
            </a:r>
            <a:r>
              <a:rPr lang="en-US" altLang="en-US" smtClean="0">
                <a:solidFill>
                  <a:schemeClr val="accent1"/>
                </a:solidFill>
              </a:rPr>
              <a:t>Fe</a:t>
            </a:r>
            <a:r>
              <a:rPr lang="en-US" altLang="en-US" smtClean="0">
                <a:solidFill>
                  <a:srgbClr val="00FFFF"/>
                </a:solidFill>
              </a:rPr>
              <a:t>(NO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)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(aq)             ppt</a:t>
            </a: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6248400" y="18288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  <p:sp>
        <p:nvSpPr>
          <p:cNvPr id="40965" name="Text Box 8"/>
          <p:cNvSpPr txBox="1">
            <a:spLocks noChangeArrowheads="1"/>
          </p:cNvSpPr>
          <p:nvPr/>
        </p:nvSpPr>
        <p:spPr bwMode="auto">
          <a:xfrm>
            <a:off x="2133600" y="266700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>
                <a:solidFill>
                  <a:srgbClr val="FF0000"/>
                </a:solidFill>
              </a:rPr>
              <a:t>insoluble   </a:t>
            </a:r>
          </a:p>
        </p:txBody>
      </p:sp>
      <p:sp>
        <p:nvSpPr>
          <p:cNvPr id="378889" name="Text Box 9"/>
          <p:cNvSpPr txBox="1">
            <a:spLocks noChangeArrowheads="1"/>
          </p:cNvSpPr>
          <p:nvPr/>
        </p:nvSpPr>
        <p:spPr bwMode="auto">
          <a:xfrm>
            <a:off x="6400800" y="3124200"/>
            <a:ext cx="243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2nd new pair</a:t>
            </a:r>
            <a:r>
              <a:rPr lang="en-US" sz="3200" b="1">
                <a:solidFill>
                  <a:srgbClr val="66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</a:p>
        </p:txBody>
      </p:sp>
      <p:sp>
        <p:nvSpPr>
          <p:cNvPr id="15" name="Left Bracket 14"/>
          <p:cNvSpPr/>
          <p:nvPr/>
        </p:nvSpPr>
        <p:spPr bwMode="auto">
          <a:xfrm rot="16200000">
            <a:off x="2514600" y="1828800"/>
            <a:ext cx="990600" cy="1905000"/>
          </a:xfrm>
          <a:prstGeom prst="leftBracke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2362200" y="3505200"/>
            <a:ext cx="144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>
                <a:solidFill>
                  <a:srgbClr val="66FF33"/>
                </a:solidFill>
              </a:rPr>
              <a:t>soluble   </a:t>
            </a:r>
          </a:p>
        </p:txBody>
      </p:sp>
      <p:sp>
        <p:nvSpPr>
          <p:cNvPr id="16" name="Left Bracket 15"/>
          <p:cNvSpPr/>
          <p:nvPr/>
        </p:nvSpPr>
        <p:spPr bwMode="auto">
          <a:xfrm rot="16200000">
            <a:off x="2552700" y="1409700"/>
            <a:ext cx="990600" cy="3200400"/>
          </a:xfrm>
          <a:prstGeom prst="leftBracket">
            <a:avLst/>
          </a:prstGeom>
          <a:noFill/>
          <a:ln w="38100" cap="flat" cmpd="sng" algn="ctr">
            <a:solidFill>
              <a:srgbClr val="66FF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80010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Na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PO</a:t>
            </a:r>
            <a:r>
              <a:rPr lang="en-US" altLang="en-US" baseline="-25000" smtClean="0">
                <a:solidFill>
                  <a:srgbClr val="00FFFF"/>
                </a:solidFill>
              </a:rPr>
              <a:t>4</a:t>
            </a:r>
            <a:r>
              <a:rPr lang="en-US" altLang="en-US" smtClean="0">
                <a:solidFill>
                  <a:srgbClr val="00FFFF"/>
                </a:solidFill>
              </a:rPr>
              <a:t>(aq)  +  Fe(NO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)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(aq)             ppt</a:t>
            </a: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6248400" y="18288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  <p:sp>
        <p:nvSpPr>
          <p:cNvPr id="380937" name="Text Box 9"/>
          <p:cNvSpPr txBox="1">
            <a:spLocks noChangeArrowheads="1"/>
          </p:cNvSpPr>
          <p:nvPr/>
        </p:nvSpPr>
        <p:spPr bwMode="auto">
          <a:xfrm>
            <a:off x="6400800" y="3124200"/>
            <a:ext cx="243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2nd new pair</a:t>
            </a:r>
            <a:r>
              <a:rPr lang="en-US" sz="3200" b="1" dirty="0">
                <a:solidFill>
                  <a:srgbClr val="66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</a:p>
        </p:txBody>
      </p:sp>
      <p:sp>
        <p:nvSpPr>
          <p:cNvPr id="380940" name="Text Box 12"/>
          <p:cNvSpPr txBox="1">
            <a:spLocks noChangeArrowheads="1"/>
          </p:cNvSpPr>
          <p:nvPr/>
        </p:nvSpPr>
        <p:spPr bwMode="auto">
          <a:xfrm>
            <a:off x="1905000" y="5257800"/>
            <a:ext cx="914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Fe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3+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0941" name="Text Box 13"/>
          <p:cNvSpPr txBox="1">
            <a:spLocks noChangeArrowheads="1"/>
          </p:cNvSpPr>
          <p:nvPr/>
        </p:nvSpPr>
        <p:spPr bwMode="auto">
          <a:xfrm>
            <a:off x="3657600" y="5257800"/>
            <a:ext cx="114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PO</a:t>
            </a:r>
            <a:r>
              <a:rPr lang="en-US" sz="32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32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3-</a:t>
            </a:r>
            <a:endParaRPr 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2" name="AutoShape 14"/>
          <p:cNvSpPr>
            <a:spLocks noChangeArrowheads="1"/>
          </p:cNvSpPr>
          <p:nvPr/>
        </p:nvSpPr>
        <p:spPr bwMode="auto">
          <a:xfrm>
            <a:off x="4953000" y="5410200"/>
            <a:ext cx="1066800" cy="381000"/>
          </a:xfrm>
          <a:prstGeom prst="rightArrow">
            <a:avLst>
              <a:gd name="adj1" fmla="val 5000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  <p:sp>
        <p:nvSpPr>
          <p:cNvPr id="41993" name="Text Box 15"/>
          <p:cNvSpPr txBox="1">
            <a:spLocks noChangeArrowheads="1"/>
          </p:cNvSpPr>
          <p:nvPr/>
        </p:nvSpPr>
        <p:spPr bwMode="auto">
          <a:xfrm>
            <a:off x="6324600" y="525780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>
                <a:solidFill>
                  <a:srgbClr val="FF0000"/>
                </a:solidFill>
              </a:rPr>
              <a:t>FePO</a:t>
            </a:r>
            <a:r>
              <a:rPr lang="en-US" altLang="en-US" sz="3200" b="1" baseline="-25000">
                <a:solidFill>
                  <a:srgbClr val="FF0000"/>
                </a:solidFill>
              </a:rPr>
              <a:t>4</a:t>
            </a:r>
            <a:r>
              <a:rPr lang="en-US" altLang="en-US" sz="3200" b="1">
                <a:solidFill>
                  <a:srgbClr val="FF0000"/>
                </a:solidFill>
              </a:rPr>
              <a:t>(s)</a:t>
            </a:r>
          </a:p>
        </p:txBody>
      </p:sp>
      <p:sp>
        <p:nvSpPr>
          <p:cNvPr id="380944" name="Text Box 16"/>
          <p:cNvSpPr txBox="1">
            <a:spLocks noChangeArrowheads="1"/>
          </p:cNvSpPr>
          <p:nvPr/>
        </p:nvSpPr>
        <p:spPr bwMode="auto">
          <a:xfrm>
            <a:off x="2743200" y="5287963"/>
            <a:ext cx="99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sp>
        <p:nvSpPr>
          <p:cNvPr id="41995" name="Text Box 8"/>
          <p:cNvSpPr txBox="1">
            <a:spLocks noChangeArrowheads="1"/>
          </p:cNvSpPr>
          <p:nvPr/>
        </p:nvSpPr>
        <p:spPr bwMode="auto">
          <a:xfrm>
            <a:off x="6781800" y="4297363"/>
            <a:ext cx="1828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>
                <a:solidFill>
                  <a:srgbClr val="FF0000"/>
                </a:solidFill>
              </a:rPr>
              <a:t>insoluble   </a:t>
            </a:r>
          </a:p>
        </p:txBody>
      </p:sp>
      <p:sp>
        <p:nvSpPr>
          <p:cNvPr id="41996" name="Text Box 8"/>
          <p:cNvSpPr txBox="1">
            <a:spLocks noChangeArrowheads="1"/>
          </p:cNvSpPr>
          <p:nvPr/>
        </p:nvSpPr>
        <p:spPr bwMode="auto">
          <a:xfrm>
            <a:off x="2133600" y="266700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>
                <a:solidFill>
                  <a:srgbClr val="FF0000"/>
                </a:solidFill>
              </a:rPr>
              <a:t>insoluble   </a:t>
            </a:r>
          </a:p>
        </p:txBody>
      </p:sp>
      <p:sp>
        <p:nvSpPr>
          <p:cNvPr id="41997" name="Text Box 5"/>
          <p:cNvSpPr txBox="1">
            <a:spLocks noChangeArrowheads="1"/>
          </p:cNvSpPr>
          <p:nvPr/>
        </p:nvSpPr>
        <p:spPr bwMode="auto">
          <a:xfrm>
            <a:off x="1219200" y="3276600"/>
            <a:ext cx="1752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chemeClr val="accent1"/>
                </a:solidFill>
              </a:rPr>
              <a:t>mostly insoluble</a:t>
            </a:r>
          </a:p>
        </p:txBody>
      </p:sp>
      <p:sp>
        <p:nvSpPr>
          <p:cNvPr id="41998" name="Text Box 9"/>
          <p:cNvSpPr txBox="1">
            <a:spLocks noChangeArrowheads="1"/>
          </p:cNvSpPr>
          <p:nvPr/>
        </p:nvSpPr>
        <p:spPr bwMode="auto">
          <a:xfrm>
            <a:off x="3429000" y="3276600"/>
            <a:ext cx="190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chemeClr val="folHlink"/>
                </a:solidFill>
              </a:rPr>
              <a:t>not “always”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2743200" y="3505200"/>
            <a:ext cx="99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 b="1"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sp>
        <p:nvSpPr>
          <p:cNvPr id="21" name="Left Bracket 20"/>
          <p:cNvSpPr/>
          <p:nvPr/>
        </p:nvSpPr>
        <p:spPr bwMode="auto">
          <a:xfrm rot="16200000">
            <a:off x="2514600" y="1828800"/>
            <a:ext cx="990600" cy="1905000"/>
          </a:xfrm>
          <a:prstGeom prst="leftBracke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80010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Na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PO</a:t>
            </a:r>
            <a:r>
              <a:rPr lang="en-US" altLang="en-US" baseline="-25000" smtClean="0">
                <a:solidFill>
                  <a:srgbClr val="00FFFF"/>
                </a:solidFill>
              </a:rPr>
              <a:t>4</a:t>
            </a:r>
            <a:r>
              <a:rPr lang="en-US" altLang="en-US" smtClean="0">
                <a:solidFill>
                  <a:srgbClr val="00FFFF"/>
                </a:solidFill>
              </a:rPr>
              <a:t>(aq)  +  Fe(NO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)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(aq)</a:t>
            </a:r>
          </a:p>
          <a:p>
            <a:pPr lvl="3">
              <a:buFontTx/>
              <a:buChar char=" "/>
            </a:pP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                              3 NaNO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 (aq)  +  </a:t>
            </a:r>
            <a:r>
              <a:rPr lang="en-US" altLang="en-US" smtClean="0">
                <a:solidFill>
                  <a:srgbClr val="FF0000"/>
                </a:solidFill>
              </a:rPr>
              <a:t>FePO</a:t>
            </a:r>
            <a:r>
              <a:rPr lang="en-US" altLang="en-US" baseline="-25000" smtClean="0">
                <a:solidFill>
                  <a:srgbClr val="FF0000"/>
                </a:solidFill>
              </a:rPr>
              <a:t>4</a:t>
            </a:r>
            <a:r>
              <a:rPr lang="en-US" altLang="en-US" smtClean="0">
                <a:solidFill>
                  <a:srgbClr val="FF0000"/>
                </a:solidFill>
              </a:rPr>
              <a:t>(s)</a:t>
            </a:r>
            <a:endParaRPr lang="en-US" altLang="en-US" smtClean="0">
              <a:solidFill>
                <a:srgbClr val="00FFFF"/>
              </a:solidFill>
            </a:endParaRP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6248400" y="18288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819400" y="3352800"/>
            <a:ext cx="342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chemeClr val="folHlink"/>
                </a:solidFill>
              </a:rPr>
              <a:t>Formula equation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80010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Na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PO</a:t>
            </a:r>
            <a:r>
              <a:rPr lang="en-US" altLang="en-US" baseline="-25000" smtClean="0">
                <a:solidFill>
                  <a:srgbClr val="00FFFF"/>
                </a:solidFill>
              </a:rPr>
              <a:t>4</a:t>
            </a:r>
            <a:r>
              <a:rPr lang="en-US" altLang="en-US" smtClean="0">
                <a:solidFill>
                  <a:srgbClr val="00FFFF"/>
                </a:solidFill>
              </a:rPr>
              <a:t>(aq)  +  Fe(NO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)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(aq)</a:t>
            </a:r>
          </a:p>
          <a:p>
            <a:pPr lvl="3">
              <a:buFontTx/>
              <a:buChar char=" "/>
            </a:pP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                              3 NaNO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 (aq)  +  </a:t>
            </a:r>
            <a:r>
              <a:rPr lang="en-US" altLang="en-US" smtClean="0">
                <a:solidFill>
                  <a:srgbClr val="FF0000"/>
                </a:solidFill>
              </a:rPr>
              <a:t>FePO</a:t>
            </a:r>
            <a:r>
              <a:rPr lang="en-US" altLang="en-US" baseline="-25000" smtClean="0">
                <a:solidFill>
                  <a:srgbClr val="FF0000"/>
                </a:solidFill>
              </a:rPr>
              <a:t>4</a:t>
            </a:r>
            <a:r>
              <a:rPr lang="en-US" altLang="en-US" smtClean="0">
                <a:solidFill>
                  <a:srgbClr val="FF0000"/>
                </a:solidFill>
              </a:rPr>
              <a:t>(s)</a:t>
            </a:r>
            <a:endParaRPr lang="en-US" altLang="en-US" smtClean="0">
              <a:solidFill>
                <a:srgbClr val="00FFFF"/>
              </a:solidFill>
            </a:endParaRPr>
          </a:p>
        </p:txBody>
      </p:sp>
      <p:sp>
        <p:nvSpPr>
          <p:cNvPr id="44036" name="AutoShape 4"/>
          <p:cNvSpPr>
            <a:spLocks noChangeArrowheads="1"/>
          </p:cNvSpPr>
          <p:nvPr/>
        </p:nvSpPr>
        <p:spPr bwMode="auto">
          <a:xfrm>
            <a:off x="6248400" y="18288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819400" y="3352800"/>
            <a:ext cx="342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chemeClr val="folHlink"/>
                </a:solidFill>
              </a:rPr>
              <a:t>Formula equation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905000" y="4572000"/>
            <a:ext cx="5181600" cy="1077913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rgbClr val="00FFFF"/>
                </a:solidFill>
              </a:rPr>
              <a:t>Dissociated ionic compounds?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80010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Na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PO</a:t>
            </a:r>
            <a:r>
              <a:rPr lang="en-US" altLang="en-US" baseline="-25000" smtClean="0">
                <a:solidFill>
                  <a:srgbClr val="00FFFF"/>
                </a:solidFill>
              </a:rPr>
              <a:t>4</a:t>
            </a:r>
            <a:r>
              <a:rPr lang="en-US" altLang="en-US" smtClean="0">
                <a:solidFill>
                  <a:srgbClr val="00FFFF"/>
                </a:solidFill>
              </a:rPr>
              <a:t>(aq)  +  Fe(NO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)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(aq)</a:t>
            </a:r>
          </a:p>
          <a:p>
            <a:pPr lvl="3">
              <a:buFontTx/>
              <a:buChar char=" "/>
            </a:pP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                              3 NaNO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 (aq)  +  </a:t>
            </a:r>
            <a:r>
              <a:rPr lang="en-US" altLang="en-US" smtClean="0">
                <a:solidFill>
                  <a:srgbClr val="FF0000"/>
                </a:solidFill>
              </a:rPr>
              <a:t>FePO</a:t>
            </a:r>
            <a:r>
              <a:rPr lang="en-US" altLang="en-US" baseline="-25000" smtClean="0">
                <a:solidFill>
                  <a:srgbClr val="FF0000"/>
                </a:solidFill>
              </a:rPr>
              <a:t>4</a:t>
            </a:r>
            <a:r>
              <a:rPr lang="en-US" altLang="en-US" smtClean="0">
                <a:solidFill>
                  <a:srgbClr val="FF0000"/>
                </a:solidFill>
              </a:rPr>
              <a:t>(s)</a:t>
            </a:r>
            <a:endParaRPr lang="en-US" altLang="en-US" smtClean="0">
              <a:solidFill>
                <a:srgbClr val="00FFFF"/>
              </a:solidFill>
            </a:endParaRPr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>
            <a:off x="6248400" y="18288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819400" y="3352800"/>
            <a:ext cx="342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chemeClr val="folHlink"/>
                </a:solidFill>
              </a:rPr>
              <a:t>Formula equation</a:t>
            </a:r>
          </a:p>
        </p:txBody>
      </p:sp>
      <p:sp>
        <p:nvSpPr>
          <p:cNvPr id="45062" name="Line 7"/>
          <p:cNvSpPr>
            <a:spLocks noChangeShapeType="1"/>
          </p:cNvSpPr>
          <p:nvPr/>
        </p:nvSpPr>
        <p:spPr bwMode="auto">
          <a:xfrm flipH="1" flipV="1">
            <a:off x="1981200" y="2286000"/>
            <a:ext cx="685800" cy="22860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Line 8"/>
          <p:cNvSpPr>
            <a:spLocks noChangeShapeType="1"/>
          </p:cNvSpPr>
          <p:nvPr/>
        </p:nvSpPr>
        <p:spPr bwMode="auto">
          <a:xfrm flipV="1">
            <a:off x="3505200" y="2286000"/>
            <a:ext cx="838200" cy="22860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Line 9"/>
          <p:cNvSpPr>
            <a:spLocks noChangeShapeType="1"/>
          </p:cNvSpPr>
          <p:nvPr/>
        </p:nvSpPr>
        <p:spPr bwMode="auto">
          <a:xfrm flipV="1">
            <a:off x="5029200" y="3124200"/>
            <a:ext cx="0" cy="14478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Text Box 6"/>
          <p:cNvSpPr txBox="1">
            <a:spLocks noChangeArrowheads="1"/>
          </p:cNvSpPr>
          <p:nvPr/>
        </p:nvSpPr>
        <p:spPr bwMode="auto">
          <a:xfrm>
            <a:off x="1905000" y="4572000"/>
            <a:ext cx="5181600" cy="1077913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rgbClr val="00FFFF"/>
                </a:solidFill>
              </a:rPr>
              <a:t>Dissociated ionic compounds?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80010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3 Na</a:t>
            </a:r>
            <a:r>
              <a:rPr lang="en-US" altLang="en-US" baseline="30000" smtClean="0">
                <a:solidFill>
                  <a:srgbClr val="00FFFF"/>
                </a:solidFill>
              </a:rPr>
              <a:t>+</a:t>
            </a:r>
            <a:r>
              <a:rPr lang="en-US" altLang="en-US" smtClean="0">
                <a:solidFill>
                  <a:srgbClr val="00FFFF"/>
                </a:solidFill>
              </a:rPr>
              <a:t>  + </a:t>
            </a:r>
            <a:r>
              <a:rPr lang="en-US" altLang="en-US" baseline="-25000" smtClean="0">
                <a:solidFill>
                  <a:srgbClr val="00FFFF"/>
                </a:solidFill>
              </a:rPr>
              <a:t> </a:t>
            </a:r>
            <a:r>
              <a:rPr lang="en-US" altLang="en-US" smtClean="0">
                <a:solidFill>
                  <a:srgbClr val="00FFFF"/>
                </a:solidFill>
              </a:rPr>
              <a:t>PO</a:t>
            </a:r>
            <a:r>
              <a:rPr lang="en-US" altLang="en-US" baseline="-25000" smtClean="0">
                <a:solidFill>
                  <a:srgbClr val="00FFFF"/>
                </a:solidFill>
              </a:rPr>
              <a:t>4</a:t>
            </a:r>
            <a:r>
              <a:rPr lang="en-US" altLang="en-US" baseline="30000" smtClean="0">
                <a:solidFill>
                  <a:srgbClr val="00FFFF"/>
                </a:solidFill>
              </a:rPr>
              <a:t>3-</a:t>
            </a:r>
            <a:r>
              <a:rPr lang="en-US" altLang="en-US" smtClean="0">
                <a:solidFill>
                  <a:srgbClr val="00FFFF"/>
                </a:solidFill>
              </a:rPr>
              <a:t>  +  Fe</a:t>
            </a:r>
            <a:r>
              <a:rPr lang="en-US" altLang="en-US" baseline="30000" smtClean="0">
                <a:solidFill>
                  <a:srgbClr val="00FFFF"/>
                </a:solidFill>
              </a:rPr>
              <a:t>3+</a:t>
            </a:r>
            <a:r>
              <a:rPr lang="en-US" altLang="en-US" smtClean="0">
                <a:solidFill>
                  <a:srgbClr val="00FFFF"/>
                </a:solidFill>
              </a:rPr>
              <a:t>  +  3 NO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baseline="30000" smtClean="0">
                <a:solidFill>
                  <a:srgbClr val="00FFFF"/>
                </a:solidFill>
              </a:rPr>
              <a:t>-</a:t>
            </a:r>
            <a:endParaRPr lang="en-US" altLang="en-US" smtClean="0">
              <a:solidFill>
                <a:srgbClr val="00FFFF"/>
              </a:solidFill>
            </a:endParaRPr>
          </a:p>
          <a:p>
            <a:pPr lvl="3">
              <a:buFontTx/>
              <a:buChar char=" "/>
            </a:pP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                   3 Na</a:t>
            </a:r>
            <a:r>
              <a:rPr lang="en-US" altLang="en-US" baseline="30000" smtClean="0">
                <a:solidFill>
                  <a:srgbClr val="00FFFF"/>
                </a:solidFill>
              </a:rPr>
              <a:t>+</a:t>
            </a:r>
            <a:r>
              <a:rPr lang="en-US" altLang="en-US" smtClean="0">
                <a:solidFill>
                  <a:srgbClr val="00FFFF"/>
                </a:solidFill>
              </a:rPr>
              <a:t>  +  3 NO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baseline="30000" smtClean="0">
                <a:solidFill>
                  <a:srgbClr val="00FFFF"/>
                </a:solidFill>
              </a:rPr>
              <a:t>-</a:t>
            </a:r>
            <a:r>
              <a:rPr lang="en-US" altLang="en-US" smtClean="0">
                <a:solidFill>
                  <a:srgbClr val="00FFFF"/>
                </a:solidFill>
              </a:rPr>
              <a:t>  +  </a:t>
            </a:r>
            <a:r>
              <a:rPr lang="en-US" altLang="en-US" smtClean="0">
                <a:solidFill>
                  <a:srgbClr val="FF0000"/>
                </a:solidFill>
              </a:rPr>
              <a:t>FePO</a:t>
            </a:r>
            <a:r>
              <a:rPr lang="en-US" altLang="en-US" baseline="-25000" smtClean="0">
                <a:solidFill>
                  <a:srgbClr val="FF0000"/>
                </a:solidFill>
              </a:rPr>
              <a:t>4</a:t>
            </a:r>
            <a:r>
              <a:rPr lang="en-US" altLang="en-US" smtClean="0">
                <a:solidFill>
                  <a:srgbClr val="FF0000"/>
                </a:solidFill>
              </a:rPr>
              <a:t>(s)</a:t>
            </a:r>
            <a:endParaRPr lang="en-US" altLang="en-US" smtClean="0">
              <a:solidFill>
                <a:srgbClr val="00FFFF"/>
              </a:solidFill>
            </a:endParaRPr>
          </a:p>
        </p:txBody>
      </p:sp>
      <p:sp>
        <p:nvSpPr>
          <p:cNvPr id="46084" name="AutoShape 4"/>
          <p:cNvSpPr>
            <a:spLocks noChangeArrowheads="1"/>
          </p:cNvSpPr>
          <p:nvPr/>
        </p:nvSpPr>
        <p:spPr bwMode="auto">
          <a:xfrm>
            <a:off x="6858000" y="18288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362200" y="3352800"/>
            <a:ext cx="441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rgbClr val="FF66FF"/>
                </a:solidFill>
              </a:rPr>
              <a:t>Total ionic equation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80010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3 Na</a:t>
            </a:r>
            <a:r>
              <a:rPr lang="en-US" altLang="en-US" baseline="30000" smtClean="0">
                <a:solidFill>
                  <a:srgbClr val="00FFFF"/>
                </a:solidFill>
              </a:rPr>
              <a:t>+</a:t>
            </a:r>
            <a:r>
              <a:rPr lang="en-US" altLang="en-US" smtClean="0">
                <a:solidFill>
                  <a:srgbClr val="00FFFF"/>
                </a:solidFill>
              </a:rPr>
              <a:t>  + </a:t>
            </a:r>
            <a:r>
              <a:rPr lang="en-US" altLang="en-US" baseline="-25000" smtClean="0">
                <a:solidFill>
                  <a:srgbClr val="00FFFF"/>
                </a:solidFill>
              </a:rPr>
              <a:t> </a:t>
            </a:r>
            <a:r>
              <a:rPr lang="en-US" altLang="en-US" smtClean="0">
                <a:solidFill>
                  <a:srgbClr val="00FFFF"/>
                </a:solidFill>
              </a:rPr>
              <a:t>PO</a:t>
            </a:r>
            <a:r>
              <a:rPr lang="en-US" altLang="en-US" baseline="-25000" smtClean="0">
                <a:solidFill>
                  <a:srgbClr val="00FFFF"/>
                </a:solidFill>
              </a:rPr>
              <a:t>4</a:t>
            </a:r>
            <a:r>
              <a:rPr lang="en-US" altLang="en-US" baseline="30000" smtClean="0">
                <a:solidFill>
                  <a:srgbClr val="00FFFF"/>
                </a:solidFill>
              </a:rPr>
              <a:t>3-</a:t>
            </a:r>
            <a:r>
              <a:rPr lang="en-US" altLang="en-US" smtClean="0">
                <a:solidFill>
                  <a:srgbClr val="00FFFF"/>
                </a:solidFill>
              </a:rPr>
              <a:t>  +  Fe</a:t>
            </a:r>
            <a:r>
              <a:rPr lang="en-US" altLang="en-US" baseline="30000" smtClean="0">
                <a:solidFill>
                  <a:srgbClr val="00FFFF"/>
                </a:solidFill>
              </a:rPr>
              <a:t>3+</a:t>
            </a:r>
            <a:r>
              <a:rPr lang="en-US" altLang="en-US" smtClean="0">
                <a:solidFill>
                  <a:srgbClr val="00FFFF"/>
                </a:solidFill>
              </a:rPr>
              <a:t>  +  3 NO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baseline="30000" smtClean="0">
                <a:solidFill>
                  <a:srgbClr val="00FFFF"/>
                </a:solidFill>
              </a:rPr>
              <a:t>-</a:t>
            </a:r>
            <a:endParaRPr lang="en-US" altLang="en-US" smtClean="0">
              <a:solidFill>
                <a:srgbClr val="00FFFF"/>
              </a:solidFill>
            </a:endParaRPr>
          </a:p>
          <a:p>
            <a:pPr lvl="3">
              <a:buFontTx/>
              <a:buChar char=" "/>
            </a:pP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                   3 Na</a:t>
            </a:r>
            <a:r>
              <a:rPr lang="en-US" altLang="en-US" baseline="30000" smtClean="0">
                <a:solidFill>
                  <a:srgbClr val="00FFFF"/>
                </a:solidFill>
              </a:rPr>
              <a:t>+</a:t>
            </a:r>
            <a:r>
              <a:rPr lang="en-US" altLang="en-US" smtClean="0">
                <a:solidFill>
                  <a:srgbClr val="00FFFF"/>
                </a:solidFill>
              </a:rPr>
              <a:t>  +  3 NO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baseline="30000" smtClean="0">
                <a:solidFill>
                  <a:srgbClr val="00FFFF"/>
                </a:solidFill>
              </a:rPr>
              <a:t>-</a:t>
            </a:r>
            <a:r>
              <a:rPr lang="en-US" altLang="en-US" smtClean="0">
                <a:solidFill>
                  <a:srgbClr val="00FFFF"/>
                </a:solidFill>
              </a:rPr>
              <a:t>  +  </a:t>
            </a:r>
            <a:r>
              <a:rPr lang="en-US" altLang="en-US" smtClean="0">
                <a:solidFill>
                  <a:srgbClr val="FF0000"/>
                </a:solidFill>
              </a:rPr>
              <a:t>FePO</a:t>
            </a:r>
            <a:r>
              <a:rPr lang="en-US" altLang="en-US" baseline="-25000" smtClean="0">
                <a:solidFill>
                  <a:srgbClr val="FF0000"/>
                </a:solidFill>
              </a:rPr>
              <a:t>4</a:t>
            </a:r>
            <a:r>
              <a:rPr lang="en-US" altLang="en-US" smtClean="0">
                <a:solidFill>
                  <a:srgbClr val="FF0000"/>
                </a:solidFill>
              </a:rPr>
              <a:t>(s)</a:t>
            </a:r>
            <a:endParaRPr lang="en-US" altLang="en-US" smtClean="0">
              <a:solidFill>
                <a:srgbClr val="00FFFF"/>
              </a:solidFill>
            </a:endParaRPr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6858000" y="18288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2362200" y="3352800"/>
            <a:ext cx="441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rgbClr val="FF66FF"/>
                </a:solidFill>
              </a:rPr>
              <a:t>Total ionic equation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2971800" y="4343400"/>
            <a:ext cx="3352800" cy="588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chemeClr val="accent1"/>
                </a:solidFill>
              </a:rPr>
              <a:t>Spectator ions?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80010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>
                <a:solidFill>
                  <a:schemeClr val="accent1"/>
                </a:solidFill>
              </a:rPr>
              <a:t>3 Na</a:t>
            </a:r>
            <a:r>
              <a:rPr lang="en-US" altLang="en-US" baseline="30000" smtClean="0">
                <a:solidFill>
                  <a:schemeClr val="accent1"/>
                </a:solidFill>
              </a:rPr>
              <a:t>+</a:t>
            </a:r>
            <a:r>
              <a:rPr lang="en-US" altLang="en-US" smtClean="0">
                <a:solidFill>
                  <a:srgbClr val="00FFFF"/>
                </a:solidFill>
              </a:rPr>
              <a:t>  + </a:t>
            </a:r>
            <a:r>
              <a:rPr lang="en-US" altLang="en-US" baseline="-25000" smtClean="0">
                <a:solidFill>
                  <a:srgbClr val="00FFFF"/>
                </a:solidFill>
              </a:rPr>
              <a:t> </a:t>
            </a:r>
            <a:r>
              <a:rPr lang="en-US" altLang="en-US" smtClean="0">
                <a:solidFill>
                  <a:srgbClr val="00FFFF"/>
                </a:solidFill>
              </a:rPr>
              <a:t>PO</a:t>
            </a:r>
            <a:r>
              <a:rPr lang="en-US" altLang="en-US" baseline="-25000" smtClean="0">
                <a:solidFill>
                  <a:srgbClr val="00FFFF"/>
                </a:solidFill>
              </a:rPr>
              <a:t>4</a:t>
            </a:r>
            <a:r>
              <a:rPr lang="en-US" altLang="en-US" baseline="30000" smtClean="0">
                <a:solidFill>
                  <a:srgbClr val="00FFFF"/>
                </a:solidFill>
              </a:rPr>
              <a:t>3-</a:t>
            </a:r>
            <a:r>
              <a:rPr lang="en-US" altLang="en-US" smtClean="0">
                <a:solidFill>
                  <a:srgbClr val="00FFFF"/>
                </a:solidFill>
              </a:rPr>
              <a:t>  +  Fe</a:t>
            </a:r>
            <a:r>
              <a:rPr lang="en-US" altLang="en-US" baseline="30000" smtClean="0">
                <a:solidFill>
                  <a:srgbClr val="00FFFF"/>
                </a:solidFill>
              </a:rPr>
              <a:t>3+</a:t>
            </a:r>
            <a:r>
              <a:rPr lang="en-US" altLang="en-US" smtClean="0">
                <a:solidFill>
                  <a:srgbClr val="00FFFF"/>
                </a:solidFill>
              </a:rPr>
              <a:t>  +  </a:t>
            </a:r>
            <a:r>
              <a:rPr lang="en-US" altLang="en-US" smtClean="0">
                <a:solidFill>
                  <a:schemeClr val="accent1"/>
                </a:solidFill>
              </a:rPr>
              <a:t>3 NO</a:t>
            </a:r>
            <a:r>
              <a:rPr lang="en-US" altLang="en-US" baseline="-25000" smtClean="0">
                <a:solidFill>
                  <a:schemeClr val="accent1"/>
                </a:solidFill>
              </a:rPr>
              <a:t>3</a:t>
            </a:r>
            <a:r>
              <a:rPr lang="en-US" altLang="en-US" baseline="30000" smtClean="0">
                <a:solidFill>
                  <a:schemeClr val="accent1"/>
                </a:solidFill>
              </a:rPr>
              <a:t>-</a:t>
            </a:r>
            <a:endParaRPr lang="en-US" altLang="en-US" smtClean="0">
              <a:solidFill>
                <a:srgbClr val="00FFFF"/>
              </a:solidFill>
            </a:endParaRPr>
          </a:p>
          <a:p>
            <a:pPr lvl="3">
              <a:buFontTx/>
              <a:buChar char=" "/>
            </a:pP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                   </a:t>
            </a:r>
            <a:r>
              <a:rPr lang="en-US" altLang="en-US" smtClean="0">
                <a:solidFill>
                  <a:schemeClr val="accent1"/>
                </a:solidFill>
              </a:rPr>
              <a:t>3 Na</a:t>
            </a:r>
            <a:r>
              <a:rPr lang="en-US" altLang="en-US" baseline="30000" smtClean="0">
                <a:solidFill>
                  <a:schemeClr val="accent1"/>
                </a:solidFill>
              </a:rPr>
              <a:t>+</a:t>
            </a:r>
            <a:r>
              <a:rPr lang="en-US" altLang="en-US" smtClean="0">
                <a:solidFill>
                  <a:srgbClr val="00FFFF"/>
                </a:solidFill>
              </a:rPr>
              <a:t>  +  </a:t>
            </a:r>
            <a:r>
              <a:rPr lang="en-US" altLang="en-US" smtClean="0">
                <a:solidFill>
                  <a:schemeClr val="accent1"/>
                </a:solidFill>
              </a:rPr>
              <a:t>3 NO</a:t>
            </a:r>
            <a:r>
              <a:rPr lang="en-US" altLang="en-US" baseline="-25000" smtClean="0">
                <a:solidFill>
                  <a:schemeClr val="accent1"/>
                </a:solidFill>
              </a:rPr>
              <a:t>3</a:t>
            </a:r>
            <a:r>
              <a:rPr lang="en-US" altLang="en-US" baseline="30000" smtClean="0">
                <a:solidFill>
                  <a:schemeClr val="accent1"/>
                </a:solidFill>
              </a:rPr>
              <a:t>-</a:t>
            </a:r>
            <a:r>
              <a:rPr lang="en-US" altLang="en-US" smtClean="0">
                <a:solidFill>
                  <a:srgbClr val="00FFFF"/>
                </a:solidFill>
              </a:rPr>
              <a:t>  +  </a:t>
            </a:r>
            <a:r>
              <a:rPr lang="en-US" altLang="en-US" smtClean="0">
                <a:solidFill>
                  <a:srgbClr val="FF0000"/>
                </a:solidFill>
              </a:rPr>
              <a:t>FePO</a:t>
            </a:r>
            <a:r>
              <a:rPr lang="en-US" altLang="en-US" baseline="-25000" smtClean="0">
                <a:solidFill>
                  <a:srgbClr val="FF0000"/>
                </a:solidFill>
              </a:rPr>
              <a:t>4</a:t>
            </a:r>
            <a:r>
              <a:rPr lang="en-US" altLang="en-US" smtClean="0">
                <a:solidFill>
                  <a:srgbClr val="FF0000"/>
                </a:solidFill>
              </a:rPr>
              <a:t>(s)</a:t>
            </a:r>
            <a:endParaRPr lang="en-US" altLang="en-US" smtClean="0">
              <a:solidFill>
                <a:srgbClr val="00FFFF"/>
              </a:solidFill>
            </a:endParaRPr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6858000" y="18288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362200" y="3352800"/>
            <a:ext cx="441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rgbClr val="FF66FF"/>
                </a:solidFill>
              </a:rPr>
              <a:t>Total ionic equation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2971800" y="4343400"/>
            <a:ext cx="3352800" cy="588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chemeClr val="accent1"/>
                </a:solidFill>
              </a:rPr>
              <a:t>Spectator ions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H="1" flipV="1">
            <a:off x="1752600" y="2209800"/>
            <a:ext cx="1447800" cy="2133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H="1" flipV="1">
            <a:off x="3581400" y="3200400"/>
            <a:ext cx="304800" cy="1143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 flipV="1">
            <a:off x="5257800" y="3200400"/>
            <a:ext cx="0" cy="1143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V="1">
            <a:off x="5791200" y="2286000"/>
            <a:ext cx="228600" cy="2057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80010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        PO</a:t>
            </a:r>
            <a:r>
              <a:rPr lang="en-US" altLang="en-US" baseline="-25000" smtClean="0">
                <a:solidFill>
                  <a:srgbClr val="00FFFF"/>
                </a:solidFill>
              </a:rPr>
              <a:t>4</a:t>
            </a:r>
            <a:r>
              <a:rPr lang="en-US" altLang="en-US" baseline="30000" smtClean="0">
                <a:solidFill>
                  <a:srgbClr val="00FFFF"/>
                </a:solidFill>
              </a:rPr>
              <a:t>3-</a:t>
            </a:r>
            <a:r>
              <a:rPr lang="en-US" altLang="en-US" smtClean="0">
                <a:solidFill>
                  <a:srgbClr val="00FFFF"/>
                </a:solidFill>
              </a:rPr>
              <a:t>  +  Fe</a:t>
            </a:r>
            <a:r>
              <a:rPr lang="en-US" altLang="en-US" baseline="30000" smtClean="0">
                <a:solidFill>
                  <a:srgbClr val="00FFFF"/>
                </a:solidFill>
              </a:rPr>
              <a:t>3+</a:t>
            </a:r>
            <a:r>
              <a:rPr lang="en-US" altLang="en-US" smtClean="0">
                <a:solidFill>
                  <a:srgbClr val="00FFFF"/>
                </a:solidFill>
              </a:rPr>
              <a:t>               </a:t>
            </a:r>
            <a:r>
              <a:rPr lang="en-US" altLang="en-US" smtClean="0">
                <a:solidFill>
                  <a:srgbClr val="FF0000"/>
                </a:solidFill>
              </a:rPr>
              <a:t>FePO</a:t>
            </a:r>
            <a:r>
              <a:rPr lang="en-US" altLang="en-US" baseline="-25000" smtClean="0">
                <a:solidFill>
                  <a:srgbClr val="FF0000"/>
                </a:solidFill>
              </a:rPr>
              <a:t>4</a:t>
            </a:r>
            <a:r>
              <a:rPr lang="en-US" altLang="en-US" smtClean="0">
                <a:solidFill>
                  <a:srgbClr val="FF0000"/>
                </a:solidFill>
              </a:rPr>
              <a:t>(s)</a:t>
            </a:r>
            <a:endParaRPr lang="en-US" altLang="en-US" smtClean="0">
              <a:solidFill>
                <a:srgbClr val="00FFFF"/>
              </a:solidFill>
            </a:endParaRPr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>
            <a:off x="4648200" y="18288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362200" y="2514600"/>
            <a:ext cx="441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rgbClr val="66FF33"/>
                </a:solidFill>
              </a:rPr>
              <a:t>net ionic equation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Reactions in aqueous solutions</a:t>
            </a:r>
          </a:p>
        </p:txBody>
      </p:sp>
      <p:sp>
        <p:nvSpPr>
          <p:cNvPr id="1537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dirty="0" smtClean="0"/>
              <a:t>Reactions in aqueous solution are important components of physiology</a:t>
            </a:r>
          </a:p>
          <a:p>
            <a:r>
              <a:rPr lang="en-US" dirty="0" smtClean="0"/>
              <a:t>What happens when ionic salts are added to water?</a:t>
            </a:r>
          </a:p>
          <a:p>
            <a:pPr>
              <a:buFontTx/>
              <a:buChar char=" "/>
            </a:pPr>
            <a:r>
              <a:rPr lang="en-US" dirty="0" smtClean="0">
                <a:solidFill>
                  <a:srgbClr val="00FFFF"/>
                </a:solidFill>
              </a:rPr>
              <a:t>They either dissolve or don’t dissolve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3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53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53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2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KCl(s)             K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(aq)   + 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(aq)</a:t>
            </a: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AgNO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r>
              <a:rPr lang="en-US" sz="3600" smtClean="0">
                <a:solidFill>
                  <a:srgbClr val="00FFFF"/>
                </a:solidFill>
              </a:rPr>
              <a:t>(s)           Ag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(aq)   +   NO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(aq)</a:t>
            </a:r>
            <a:endParaRPr lang="en-US" sz="360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What Happened!</a:t>
            </a:r>
          </a:p>
        </p:txBody>
      </p:sp>
      <p:sp>
        <p:nvSpPr>
          <p:cNvPr id="1177604" name="AutoShape 4"/>
          <p:cNvSpPr>
            <a:spLocks noChangeArrowheads="1"/>
          </p:cNvSpPr>
          <p:nvPr/>
        </p:nvSpPr>
        <p:spPr bwMode="auto">
          <a:xfrm>
            <a:off x="28194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7605" name="AutoShape 5"/>
          <p:cNvSpPr>
            <a:spLocks noChangeArrowheads="1"/>
          </p:cNvSpPr>
          <p:nvPr/>
        </p:nvSpPr>
        <p:spPr bwMode="auto">
          <a:xfrm>
            <a:off x="3352800" y="4114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895600" y="1143000"/>
            <a:ext cx="342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folHlink"/>
                </a:solidFill>
              </a:rPr>
              <a:t>What’s in solution?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80010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Na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PO</a:t>
            </a:r>
            <a:r>
              <a:rPr lang="en-US" altLang="en-US" baseline="-25000" smtClean="0">
                <a:solidFill>
                  <a:srgbClr val="00FFFF"/>
                </a:solidFill>
              </a:rPr>
              <a:t>4</a:t>
            </a:r>
            <a:r>
              <a:rPr lang="en-US" altLang="en-US" smtClean="0">
                <a:solidFill>
                  <a:srgbClr val="00FFFF"/>
                </a:solidFill>
              </a:rPr>
              <a:t>(aq)  +  Fe(NO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)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(aq)</a:t>
            </a:r>
          </a:p>
          <a:p>
            <a:pPr lvl="3">
              <a:buFontTx/>
              <a:buChar char=" "/>
            </a:pP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                              3 NaNO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 (aq)  +  </a:t>
            </a:r>
            <a:r>
              <a:rPr lang="en-US" altLang="en-US" smtClean="0">
                <a:solidFill>
                  <a:srgbClr val="FF0000"/>
                </a:solidFill>
              </a:rPr>
              <a:t>FePO</a:t>
            </a:r>
            <a:r>
              <a:rPr lang="en-US" altLang="en-US" baseline="-25000" smtClean="0">
                <a:solidFill>
                  <a:srgbClr val="FF0000"/>
                </a:solidFill>
              </a:rPr>
              <a:t>4</a:t>
            </a:r>
            <a:r>
              <a:rPr lang="en-US" altLang="en-US" smtClean="0">
                <a:solidFill>
                  <a:srgbClr val="FF0000"/>
                </a:solidFill>
              </a:rPr>
              <a:t>(s)</a:t>
            </a:r>
            <a:endParaRPr lang="en-US" altLang="en-US" smtClean="0">
              <a:solidFill>
                <a:srgbClr val="00FFFF"/>
              </a:solidFill>
            </a:endParaRPr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>
            <a:off x="6248400" y="18288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2819400" y="3352800"/>
            <a:ext cx="342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chemeClr val="folHlink"/>
                </a:solidFill>
              </a:rPr>
              <a:t>Formula equation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80010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>
                <a:solidFill>
                  <a:schemeClr val="bg1"/>
                </a:solidFill>
              </a:rPr>
              <a:t>Na</a:t>
            </a:r>
            <a:r>
              <a:rPr lang="en-US" altLang="en-US" baseline="-25000" smtClean="0">
                <a:solidFill>
                  <a:schemeClr val="bg1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PO</a:t>
            </a:r>
            <a:r>
              <a:rPr lang="en-US" altLang="en-US" baseline="-25000" smtClean="0">
                <a:solidFill>
                  <a:srgbClr val="00FFFF"/>
                </a:solidFill>
              </a:rPr>
              <a:t>4</a:t>
            </a:r>
            <a:r>
              <a:rPr lang="en-US" altLang="en-US" smtClean="0">
                <a:solidFill>
                  <a:schemeClr val="bg1"/>
                </a:solidFill>
              </a:rPr>
              <a:t>(aq)</a:t>
            </a:r>
            <a:r>
              <a:rPr lang="en-US" altLang="en-US" smtClean="0">
                <a:solidFill>
                  <a:srgbClr val="00FFFF"/>
                </a:solidFill>
              </a:rPr>
              <a:t>  +  Fe</a:t>
            </a:r>
            <a:r>
              <a:rPr lang="en-US" altLang="en-US" smtClean="0">
                <a:solidFill>
                  <a:schemeClr val="bg1"/>
                </a:solidFill>
              </a:rPr>
              <a:t>(NO</a:t>
            </a:r>
            <a:r>
              <a:rPr lang="en-US" altLang="en-US" baseline="-25000" smtClean="0">
                <a:solidFill>
                  <a:schemeClr val="bg1"/>
                </a:solidFill>
              </a:rPr>
              <a:t>3</a:t>
            </a:r>
            <a:r>
              <a:rPr lang="en-US" altLang="en-US" smtClean="0">
                <a:solidFill>
                  <a:schemeClr val="bg1"/>
                </a:solidFill>
              </a:rPr>
              <a:t>)</a:t>
            </a:r>
            <a:r>
              <a:rPr lang="en-US" altLang="en-US" baseline="-25000" smtClean="0">
                <a:solidFill>
                  <a:schemeClr val="bg1"/>
                </a:solidFill>
              </a:rPr>
              <a:t>3</a:t>
            </a:r>
            <a:r>
              <a:rPr lang="en-US" altLang="en-US" smtClean="0">
                <a:solidFill>
                  <a:schemeClr val="bg1"/>
                </a:solidFill>
              </a:rPr>
              <a:t>(aq)</a:t>
            </a:r>
            <a:endParaRPr lang="en-US" altLang="en-US" smtClean="0">
              <a:solidFill>
                <a:srgbClr val="00FFFF"/>
              </a:solidFill>
            </a:endParaRPr>
          </a:p>
          <a:p>
            <a:pPr lvl="3">
              <a:buFontTx/>
              <a:buChar char=" "/>
            </a:pP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                              </a:t>
            </a:r>
            <a:r>
              <a:rPr lang="en-US" altLang="en-US" smtClean="0">
                <a:solidFill>
                  <a:schemeClr val="bg1"/>
                </a:solidFill>
              </a:rPr>
              <a:t>3 NaNO</a:t>
            </a:r>
            <a:r>
              <a:rPr lang="en-US" altLang="en-US" baseline="-25000" smtClean="0">
                <a:solidFill>
                  <a:schemeClr val="bg1"/>
                </a:solidFill>
              </a:rPr>
              <a:t>3</a:t>
            </a:r>
            <a:r>
              <a:rPr lang="en-US" altLang="en-US" smtClean="0">
                <a:solidFill>
                  <a:schemeClr val="bg1"/>
                </a:solidFill>
              </a:rPr>
              <a:t> (aq)  +</a:t>
            </a:r>
            <a:r>
              <a:rPr lang="en-US" altLang="en-US" smtClean="0">
                <a:solidFill>
                  <a:srgbClr val="00FFFF"/>
                </a:solidFill>
              </a:rPr>
              <a:t>  </a:t>
            </a:r>
            <a:r>
              <a:rPr lang="en-US" altLang="en-US" smtClean="0">
                <a:solidFill>
                  <a:srgbClr val="FF0000"/>
                </a:solidFill>
              </a:rPr>
              <a:t>FePO</a:t>
            </a:r>
            <a:r>
              <a:rPr lang="en-US" altLang="en-US" baseline="-25000" smtClean="0">
                <a:solidFill>
                  <a:srgbClr val="FF0000"/>
                </a:solidFill>
              </a:rPr>
              <a:t>4</a:t>
            </a:r>
            <a:r>
              <a:rPr lang="en-US" altLang="en-US" smtClean="0">
                <a:solidFill>
                  <a:srgbClr val="FF0000"/>
                </a:solidFill>
              </a:rPr>
              <a:t>(s)</a:t>
            </a:r>
            <a:endParaRPr lang="en-US" altLang="en-US" smtClean="0">
              <a:solidFill>
                <a:srgbClr val="00FFFF"/>
              </a:solidFill>
            </a:endParaRPr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auto">
          <a:xfrm>
            <a:off x="6248400" y="18288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2819400" y="3352800"/>
            <a:ext cx="342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chemeClr val="folHlink"/>
                </a:solidFill>
              </a:rPr>
              <a:t>Formula equation</a:t>
            </a:r>
          </a:p>
        </p:txBody>
      </p:sp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76400"/>
            <a:ext cx="80010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>
                <a:solidFill>
                  <a:schemeClr val="bg1"/>
                </a:solidFill>
              </a:rPr>
              <a:t>Na</a:t>
            </a:r>
            <a:r>
              <a:rPr lang="en-US" altLang="en-US" baseline="-25000" smtClean="0">
                <a:solidFill>
                  <a:schemeClr val="bg1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PO</a:t>
            </a:r>
            <a:r>
              <a:rPr lang="en-US" altLang="en-US" baseline="-25000" smtClean="0">
                <a:solidFill>
                  <a:srgbClr val="00FFFF"/>
                </a:solidFill>
              </a:rPr>
              <a:t>4</a:t>
            </a:r>
            <a:r>
              <a:rPr lang="en-US" altLang="en-US" baseline="30000" smtClean="0">
                <a:solidFill>
                  <a:srgbClr val="00FFFF"/>
                </a:solidFill>
              </a:rPr>
              <a:t>3-</a:t>
            </a:r>
            <a:r>
              <a:rPr lang="en-US" altLang="en-US" smtClean="0">
                <a:solidFill>
                  <a:schemeClr val="bg1"/>
                </a:solidFill>
              </a:rPr>
              <a:t>q)</a:t>
            </a:r>
            <a:r>
              <a:rPr lang="en-US" altLang="en-US" smtClean="0">
                <a:solidFill>
                  <a:srgbClr val="00FFFF"/>
                </a:solidFill>
              </a:rPr>
              <a:t>  +       Fe</a:t>
            </a:r>
            <a:r>
              <a:rPr lang="en-US" altLang="en-US" baseline="30000" smtClean="0">
                <a:solidFill>
                  <a:srgbClr val="00FFFF"/>
                </a:solidFill>
              </a:rPr>
              <a:t>3+</a:t>
            </a:r>
            <a:r>
              <a:rPr lang="en-US" altLang="en-US" smtClean="0">
                <a:solidFill>
                  <a:schemeClr val="bg1"/>
                </a:solidFill>
              </a:rPr>
              <a:t>(NO</a:t>
            </a:r>
            <a:r>
              <a:rPr lang="en-US" altLang="en-US" baseline="-25000" smtClean="0">
                <a:solidFill>
                  <a:schemeClr val="bg1"/>
                </a:solidFill>
              </a:rPr>
              <a:t>3</a:t>
            </a:r>
            <a:r>
              <a:rPr lang="en-US" altLang="en-US" smtClean="0">
                <a:solidFill>
                  <a:schemeClr val="bg1"/>
                </a:solidFill>
              </a:rPr>
              <a:t>)</a:t>
            </a:r>
            <a:r>
              <a:rPr lang="en-US" altLang="en-US" baseline="-25000" smtClean="0">
                <a:solidFill>
                  <a:schemeClr val="bg1"/>
                </a:solidFill>
              </a:rPr>
              <a:t>3</a:t>
            </a:r>
            <a:r>
              <a:rPr lang="en-US" altLang="en-US" smtClean="0">
                <a:solidFill>
                  <a:schemeClr val="bg1"/>
                </a:solidFill>
              </a:rPr>
              <a:t>(aq)</a:t>
            </a:r>
            <a:endParaRPr lang="en-US" altLang="en-US" smtClean="0">
              <a:solidFill>
                <a:srgbClr val="00FFFF"/>
              </a:solidFill>
            </a:endParaRPr>
          </a:p>
          <a:p>
            <a:pPr lvl="3">
              <a:buFontTx/>
              <a:buChar char=" "/>
            </a:pP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                              </a:t>
            </a:r>
            <a:r>
              <a:rPr lang="en-US" altLang="en-US" smtClean="0">
                <a:solidFill>
                  <a:schemeClr val="bg1"/>
                </a:solidFill>
              </a:rPr>
              <a:t>3 NaNO</a:t>
            </a:r>
            <a:r>
              <a:rPr lang="en-US" altLang="en-US" baseline="-25000" smtClean="0">
                <a:solidFill>
                  <a:schemeClr val="bg1"/>
                </a:solidFill>
              </a:rPr>
              <a:t>3</a:t>
            </a:r>
            <a:r>
              <a:rPr lang="en-US" altLang="en-US" smtClean="0">
                <a:solidFill>
                  <a:schemeClr val="bg1"/>
                </a:solidFill>
              </a:rPr>
              <a:t> (aq)  +</a:t>
            </a:r>
            <a:r>
              <a:rPr lang="en-US" altLang="en-US" smtClean="0">
                <a:solidFill>
                  <a:srgbClr val="00FFFF"/>
                </a:solidFill>
              </a:rPr>
              <a:t>  </a:t>
            </a:r>
            <a:r>
              <a:rPr lang="en-US" altLang="en-US" smtClean="0">
                <a:solidFill>
                  <a:srgbClr val="FF0000"/>
                </a:solidFill>
              </a:rPr>
              <a:t>FePO</a:t>
            </a:r>
            <a:r>
              <a:rPr lang="en-US" altLang="en-US" baseline="-25000" smtClean="0">
                <a:solidFill>
                  <a:srgbClr val="FF0000"/>
                </a:solidFill>
              </a:rPr>
              <a:t>4</a:t>
            </a:r>
            <a:r>
              <a:rPr lang="en-US" altLang="en-US" smtClean="0">
                <a:solidFill>
                  <a:srgbClr val="FF0000"/>
                </a:solidFill>
              </a:rPr>
              <a:t>(s)</a:t>
            </a:r>
            <a:endParaRPr lang="en-US" altLang="en-US" smtClean="0">
              <a:solidFill>
                <a:srgbClr val="00FFFF"/>
              </a:solidFill>
            </a:endParaRPr>
          </a:p>
        </p:txBody>
      </p:sp>
      <p:sp>
        <p:nvSpPr>
          <p:cNvPr id="52228" name="AutoShape 4"/>
          <p:cNvSpPr>
            <a:spLocks noChangeArrowheads="1"/>
          </p:cNvSpPr>
          <p:nvPr/>
        </p:nvSpPr>
        <p:spPr bwMode="auto">
          <a:xfrm>
            <a:off x="6248400" y="18288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819400" y="3352800"/>
            <a:ext cx="342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>
                <a:solidFill>
                  <a:schemeClr val="folHlink"/>
                </a:solidFill>
              </a:rPr>
              <a:t>Net ionic equation</a:t>
            </a:r>
          </a:p>
        </p:txBody>
      </p:sp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76400"/>
            <a:ext cx="85344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/>
              <a:t>When two solutions are mixed and a precipitate forms, one of the new cation-anion pairs is not soluble.</a:t>
            </a: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2 NaOH(aq)  +  Cu(NO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)</a:t>
            </a:r>
            <a:r>
              <a:rPr lang="en-US" altLang="en-US" baseline="-25000" smtClean="0">
                <a:solidFill>
                  <a:srgbClr val="00FFFF"/>
                </a:solidFill>
              </a:rPr>
              <a:t>2</a:t>
            </a:r>
            <a:r>
              <a:rPr lang="en-US" altLang="en-US" smtClean="0">
                <a:solidFill>
                  <a:srgbClr val="00FFFF"/>
                </a:solidFill>
              </a:rPr>
              <a:t>(aq)               ppt</a:t>
            </a:r>
          </a:p>
          <a:p>
            <a:pPr>
              <a:buFontTx/>
              <a:buChar char=" "/>
            </a:pP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/>
              <a:t>What is the precipitate’s identity?</a:t>
            </a:r>
            <a:endParaRPr lang="en-US" altLang="en-US" smtClean="0">
              <a:solidFill>
                <a:srgbClr val="00FFFF"/>
              </a:solidFill>
            </a:endParaRPr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6019800" y="40386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FF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274638"/>
            <a:ext cx="8534400" cy="1143000"/>
          </a:xfrm>
        </p:spPr>
        <p:txBody>
          <a:bodyPr/>
          <a:lstStyle/>
          <a:p>
            <a:r>
              <a:rPr lang="en-US" altLang="en-US" sz="4000" smtClean="0">
                <a:solidFill>
                  <a:srgbClr val="00FFFF"/>
                </a:solidFill>
              </a:rPr>
              <a:t>2 NaOH(aq)  +  Cu(NO</a:t>
            </a:r>
            <a:r>
              <a:rPr lang="en-US" altLang="en-US" sz="4000" baseline="-25000" smtClean="0">
                <a:solidFill>
                  <a:srgbClr val="00FFFF"/>
                </a:solidFill>
              </a:rPr>
              <a:t>3</a:t>
            </a:r>
            <a:r>
              <a:rPr lang="en-US" altLang="en-US" sz="4000" smtClean="0">
                <a:solidFill>
                  <a:srgbClr val="00FFFF"/>
                </a:solidFill>
              </a:rPr>
              <a:t>)</a:t>
            </a:r>
            <a:r>
              <a:rPr lang="en-US" altLang="en-US" sz="4000" baseline="-25000" smtClean="0">
                <a:solidFill>
                  <a:srgbClr val="00FFFF"/>
                </a:solidFill>
              </a:rPr>
              <a:t>2</a:t>
            </a:r>
            <a:r>
              <a:rPr lang="en-US" altLang="en-US" sz="4000" smtClean="0">
                <a:solidFill>
                  <a:srgbClr val="00FFFF"/>
                </a:solidFill>
              </a:rPr>
              <a:t>(aq)        ?  ppt</a:t>
            </a:r>
            <a:endParaRPr lang="en-US" altLang="en-US" sz="4000" smtClean="0"/>
          </a:p>
        </p:txBody>
      </p:sp>
      <p:sp>
        <p:nvSpPr>
          <p:cNvPr id="54275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2286000"/>
            <a:ext cx="4114800" cy="24384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Na</a:t>
            </a:r>
            <a:r>
              <a:rPr lang="en-US" altLang="en-US" baseline="-25000" smtClean="0"/>
              <a:t>2</a:t>
            </a:r>
            <a:r>
              <a:rPr lang="en-US" altLang="en-US" smtClean="0"/>
              <a:t>Cu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NaNO</a:t>
            </a:r>
            <a:r>
              <a:rPr lang="en-US" altLang="en-US" baseline="-25000" smtClean="0"/>
              <a:t>3</a:t>
            </a:r>
            <a:endParaRPr lang="en-US" altLang="en-US" smtClean="0"/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2 OHNO</a:t>
            </a:r>
            <a:r>
              <a:rPr lang="en-US" altLang="en-US" baseline="-25000" smtClean="0"/>
              <a:t>3</a:t>
            </a:r>
            <a:endParaRPr lang="en-US" altLang="en-US" smtClean="0"/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Cu(OH)</a:t>
            </a:r>
            <a:r>
              <a:rPr lang="en-US" altLang="en-US" baseline="-25000" smtClean="0"/>
              <a:t>2</a:t>
            </a:r>
            <a:endParaRPr lang="en-US" altLang="en-US" smtClean="0"/>
          </a:p>
        </p:txBody>
      </p:sp>
      <p:sp>
        <p:nvSpPr>
          <p:cNvPr id="54276" name="AutoShape 5"/>
          <p:cNvSpPr>
            <a:spLocks noChangeArrowheads="1"/>
          </p:cNvSpPr>
          <p:nvPr/>
        </p:nvSpPr>
        <p:spPr bwMode="auto">
          <a:xfrm>
            <a:off x="6629400" y="6858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66FF"/>
          </a:solidFill>
          <a:ln w="2857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3429000" y="23622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cation + cation - will repel</a:t>
            </a:r>
          </a:p>
        </p:txBody>
      </p:sp>
      <p:sp>
        <p:nvSpPr>
          <p:cNvPr id="55299" name="TPQuestion"/>
          <p:cNvSpPr>
            <a:spLocks noChangeArrowheads="1"/>
          </p:cNvSpPr>
          <p:nvPr/>
        </p:nvSpPr>
        <p:spPr bwMode="auto">
          <a:xfrm>
            <a:off x="152400" y="274638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4000">
                <a:solidFill>
                  <a:srgbClr val="00FFFF"/>
                </a:solidFill>
              </a:rPr>
              <a:t>2 NaOH(aq)  +  Cu(NO</a:t>
            </a:r>
            <a:r>
              <a:rPr lang="en-US" altLang="en-US" sz="4000" baseline="-25000">
                <a:solidFill>
                  <a:srgbClr val="00FFFF"/>
                </a:solidFill>
              </a:rPr>
              <a:t>3</a:t>
            </a:r>
            <a:r>
              <a:rPr lang="en-US" altLang="en-US" sz="4000">
                <a:solidFill>
                  <a:srgbClr val="00FFFF"/>
                </a:solidFill>
              </a:rPr>
              <a:t>)</a:t>
            </a:r>
            <a:r>
              <a:rPr lang="en-US" altLang="en-US" sz="4000" baseline="-25000">
                <a:solidFill>
                  <a:srgbClr val="00FFFF"/>
                </a:solidFill>
              </a:rPr>
              <a:t>2</a:t>
            </a:r>
            <a:r>
              <a:rPr lang="en-US" altLang="en-US" sz="4000">
                <a:solidFill>
                  <a:srgbClr val="00FFFF"/>
                </a:solidFill>
              </a:rPr>
              <a:t>(aq)        ?  ppt</a:t>
            </a:r>
            <a:endParaRPr lang="en-US" altLang="en-US" sz="4000">
              <a:solidFill>
                <a:schemeClr val="tx2"/>
              </a:solidFill>
            </a:endParaRPr>
          </a:p>
        </p:txBody>
      </p:sp>
      <p:sp>
        <p:nvSpPr>
          <p:cNvPr id="55300" name="AutoShape 5"/>
          <p:cNvSpPr>
            <a:spLocks noChangeArrowheads="1"/>
          </p:cNvSpPr>
          <p:nvPr/>
        </p:nvSpPr>
        <p:spPr bwMode="auto">
          <a:xfrm>
            <a:off x="6629400" y="6858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66FF"/>
          </a:solidFill>
          <a:ln w="2857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  <p:sp>
        <p:nvSpPr>
          <p:cNvPr id="55301" name="TPAnswers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2286000"/>
            <a:ext cx="411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altLang="en-US" sz="3200"/>
              <a:t>Na</a:t>
            </a:r>
            <a:r>
              <a:rPr lang="en-US" altLang="en-US" sz="3200" baseline="-25000"/>
              <a:t>2</a:t>
            </a:r>
            <a:r>
              <a:rPr lang="en-US" altLang="en-US" sz="3200"/>
              <a:t>Cu</a:t>
            </a:r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altLang="en-US" sz="3200"/>
              <a:t>NaNO</a:t>
            </a:r>
            <a:r>
              <a:rPr lang="en-US" altLang="en-US" sz="3200" baseline="-25000"/>
              <a:t>3</a:t>
            </a:r>
            <a:endParaRPr lang="en-US" altLang="en-US" sz="3200"/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altLang="en-US" sz="3200"/>
              <a:t>2 OHNO</a:t>
            </a:r>
            <a:r>
              <a:rPr lang="en-US" altLang="en-US" sz="3200" baseline="-25000"/>
              <a:t>3</a:t>
            </a:r>
            <a:endParaRPr lang="en-US" altLang="en-US" sz="3200"/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altLang="en-US" sz="3200"/>
              <a:t>Cu(OH)</a:t>
            </a:r>
            <a:r>
              <a:rPr lang="en-US" altLang="en-US" sz="3200" baseline="-25000"/>
              <a:t>2</a:t>
            </a:r>
            <a:endParaRPr lang="en-US" altLang="en-US" sz="32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3429000" y="23622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cation + cation - will repel</a:t>
            </a:r>
          </a:p>
        </p:txBody>
      </p:sp>
      <p:sp>
        <p:nvSpPr>
          <p:cNvPr id="409605" name="Text Box 5"/>
          <p:cNvSpPr txBox="1">
            <a:spLocks noChangeArrowheads="1"/>
          </p:cNvSpPr>
          <p:nvPr/>
        </p:nvSpPr>
        <p:spPr bwMode="auto">
          <a:xfrm>
            <a:off x="3429000" y="28956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“always” cation + “always” anion</a:t>
            </a:r>
          </a:p>
        </p:txBody>
      </p:sp>
      <p:sp>
        <p:nvSpPr>
          <p:cNvPr id="56324" name="TPQuestion"/>
          <p:cNvSpPr>
            <a:spLocks noChangeArrowheads="1"/>
          </p:cNvSpPr>
          <p:nvPr/>
        </p:nvSpPr>
        <p:spPr bwMode="auto">
          <a:xfrm>
            <a:off x="152400" y="274638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4000">
                <a:solidFill>
                  <a:srgbClr val="00FFFF"/>
                </a:solidFill>
              </a:rPr>
              <a:t>2 NaOH(aq)  +  Cu(NO</a:t>
            </a:r>
            <a:r>
              <a:rPr lang="en-US" altLang="en-US" sz="4000" baseline="-25000">
                <a:solidFill>
                  <a:srgbClr val="00FFFF"/>
                </a:solidFill>
              </a:rPr>
              <a:t>3</a:t>
            </a:r>
            <a:r>
              <a:rPr lang="en-US" altLang="en-US" sz="4000">
                <a:solidFill>
                  <a:srgbClr val="00FFFF"/>
                </a:solidFill>
              </a:rPr>
              <a:t>)</a:t>
            </a:r>
            <a:r>
              <a:rPr lang="en-US" altLang="en-US" sz="4000" baseline="-25000">
                <a:solidFill>
                  <a:srgbClr val="00FFFF"/>
                </a:solidFill>
              </a:rPr>
              <a:t>2</a:t>
            </a:r>
            <a:r>
              <a:rPr lang="en-US" altLang="en-US" sz="4000">
                <a:solidFill>
                  <a:srgbClr val="00FFFF"/>
                </a:solidFill>
              </a:rPr>
              <a:t>(aq)        ?  ppt</a:t>
            </a:r>
            <a:endParaRPr lang="en-US" altLang="en-US" sz="4000">
              <a:solidFill>
                <a:schemeClr val="tx2"/>
              </a:solidFill>
            </a:endParaRPr>
          </a:p>
        </p:txBody>
      </p:sp>
      <p:sp>
        <p:nvSpPr>
          <p:cNvPr id="56325" name="AutoShape 5"/>
          <p:cNvSpPr>
            <a:spLocks noChangeArrowheads="1"/>
          </p:cNvSpPr>
          <p:nvPr/>
        </p:nvSpPr>
        <p:spPr bwMode="auto">
          <a:xfrm>
            <a:off x="6629400" y="6858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66FF"/>
          </a:solidFill>
          <a:ln w="2857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  <p:sp>
        <p:nvSpPr>
          <p:cNvPr id="56326" name="TPAnswers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2286000"/>
            <a:ext cx="411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altLang="en-US" sz="3200"/>
              <a:t>Na</a:t>
            </a:r>
            <a:r>
              <a:rPr lang="en-US" altLang="en-US" sz="3200" baseline="-25000"/>
              <a:t>2</a:t>
            </a:r>
            <a:r>
              <a:rPr lang="en-US" altLang="en-US" sz="3200"/>
              <a:t>Cu</a:t>
            </a:r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altLang="en-US" sz="3200"/>
              <a:t>NaNO</a:t>
            </a:r>
            <a:r>
              <a:rPr lang="en-US" altLang="en-US" sz="3200" baseline="-25000"/>
              <a:t>3</a:t>
            </a:r>
            <a:endParaRPr lang="en-US" altLang="en-US" sz="3200"/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altLang="en-US" sz="3200"/>
              <a:t>2 OHNO</a:t>
            </a:r>
            <a:r>
              <a:rPr lang="en-US" altLang="en-US" sz="3200" baseline="-25000"/>
              <a:t>3</a:t>
            </a:r>
            <a:endParaRPr lang="en-US" altLang="en-US" sz="3200"/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altLang="en-US" sz="3200"/>
              <a:t>Cu(OH)</a:t>
            </a:r>
            <a:r>
              <a:rPr lang="en-US" altLang="en-US" sz="3200" baseline="-25000"/>
              <a:t>2</a:t>
            </a:r>
            <a:endParaRPr lang="en-US" altLang="en-US" sz="32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2" name="Text Box 4"/>
          <p:cNvSpPr txBox="1">
            <a:spLocks noChangeArrowheads="1"/>
          </p:cNvSpPr>
          <p:nvPr/>
        </p:nvSpPr>
        <p:spPr bwMode="auto">
          <a:xfrm>
            <a:off x="3429000" y="23622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cation + cation - will repel</a:t>
            </a:r>
          </a:p>
        </p:txBody>
      </p:sp>
      <p:sp>
        <p:nvSpPr>
          <p:cNvPr id="411653" name="Text Box 5"/>
          <p:cNvSpPr txBox="1">
            <a:spLocks noChangeArrowheads="1"/>
          </p:cNvSpPr>
          <p:nvPr/>
        </p:nvSpPr>
        <p:spPr bwMode="auto">
          <a:xfrm>
            <a:off x="3429000" y="35052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anion + anion - will repel</a:t>
            </a:r>
          </a:p>
        </p:txBody>
      </p:sp>
      <p:sp>
        <p:nvSpPr>
          <p:cNvPr id="411654" name="Text Box 6"/>
          <p:cNvSpPr txBox="1">
            <a:spLocks noChangeArrowheads="1"/>
          </p:cNvSpPr>
          <p:nvPr/>
        </p:nvSpPr>
        <p:spPr bwMode="auto">
          <a:xfrm>
            <a:off x="3429000" y="28956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“always” cation + “always” anion</a:t>
            </a:r>
          </a:p>
        </p:txBody>
      </p:sp>
      <p:sp>
        <p:nvSpPr>
          <p:cNvPr id="57349" name="TPQuestion"/>
          <p:cNvSpPr>
            <a:spLocks noChangeArrowheads="1"/>
          </p:cNvSpPr>
          <p:nvPr/>
        </p:nvSpPr>
        <p:spPr bwMode="auto">
          <a:xfrm>
            <a:off x="152400" y="274638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4000">
                <a:solidFill>
                  <a:srgbClr val="00FFFF"/>
                </a:solidFill>
              </a:rPr>
              <a:t>2 NaOH(aq)  +  Cu(NO</a:t>
            </a:r>
            <a:r>
              <a:rPr lang="en-US" altLang="en-US" sz="4000" baseline="-25000">
                <a:solidFill>
                  <a:srgbClr val="00FFFF"/>
                </a:solidFill>
              </a:rPr>
              <a:t>3</a:t>
            </a:r>
            <a:r>
              <a:rPr lang="en-US" altLang="en-US" sz="4000">
                <a:solidFill>
                  <a:srgbClr val="00FFFF"/>
                </a:solidFill>
              </a:rPr>
              <a:t>)</a:t>
            </a:r>
            <a:r>
              <a:rPr lang="en-US" altLang="en-US" sz="4000" baseline="-25000">
                <a:solidFill>
                  <a:srgbClr val="00FFFF"/>
                </a:solidFill>
              </a:rPr>
              <a:t>2</a:t>
            </a:r>
            <a:r>
              <a:rPr lang="en-US" altLang="en-US" sz="4000">
                <a:solidFill>
                  <a:srgbClr val="00FFFF"/>
                </a:solidFill>
              </a:rPr>
              <a:t>(aq)        ?  ppt</a:t>
            </a:r>
            <a:endParaRPr lang="en-US" altLang="en-US" sz="4000">
              <a:solidFill>
                <a:schemeClr val="tx2"/>
              </a:solidFill>
            </a:endParaRPr>
          </a:p>
        </p:txBody>
      </p:sp>
      <p:sp>
        <p:nvSpPr>
          <p:cNvPr id="57350" name="AutoShape 5"/>
          <p:cNvSpPr>
            <a:spLocks noChangeArrowheads="1"/>
          </p:cNvSpPr>
          <p:nvPr/>
        </p:nvSpPr>
        <p:spPr bwMode="auto">
          <a:xfrm>
            <a:off x="6629400" y="6858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66FF"/>
          </a:solidFill>
          <a:ln w="2857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  <p:sp>
        <p:nvSpPr>
          <p:cNvPr id="57351" name="TPAnswers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2286000"/>
            <a:ext cx="411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altLang="en-US" sz="3200"/>
              <a:t>Na</a:t>
            </a:r>
            <a:r>
              <a:rPr lang="en-US" altLang="en-US" sz="3200" baseline="-25000"/>
              <a:t>2</a:t>
            </a:r>
            <a:r>
              <a:rPr lang="en-US" altLang="en-US" sz="3200"/>
              <a:t>Cu</a:t>
            </a:r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altLang="en-US" sz="3200"/>
              <a:t>NaNO</a:t>
            </a:r>
            <a:r>
              <a:rPr lang="en-US" altLang="en-US" sz="3200" baseline="-25000"/>
              <a:t>3</a:t>
            </a:r>
            <a:endParaRPr lang="en-US" altLang="en-US" sz="3200"/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altLang="en-US" sz="3200"/>
              <a:t>2 OHNO</a:t>
            </a:r>
            <a:r>
              <a:rPr lang="en-US" altLang="en-US" sz="3200" baseline="-25000"/>
              <a:t>3</a:t>
            </a:r>
            <a:endParaRPr lang="en-US" altLang="en-US" sz="3200"/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altLang="en-US" sz="3200"/>
              <a:t>Cu(OH)</a:t>
            </a:r>
            <a:r>
              <a:rPr lang="en-US" altLang="en-US" sz="3200" baseline="-25000"/>
              <a:t>2</a:t>
            </a:r>
            <a:endParaRPr lang="en-US" altLang="en-US" sz="32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3429000" y="23622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cation + cation - will repel</a:t>
            </a:r>
          </a:p>
        </p:txBody>
      </p:sp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3429000" y="35052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anion + anion - will repel</a:t>
            </a:r>
          </a:p>
        </p:txBody>
      </p:sp>
      <p:sp>
        <p:nvSpPr>
          <p:cNvPr id="413702" name="Text Box 6"/>
          <p:cNvSpPr txBox="1">
            <a:spLocks noChangeArrowheads="1"/>
          </p:cNvSpPr>
          <p:nvPr/>
        </p:nvSpPr>
        <p:spPr bwMode="auto">
          <a:xfrm>
            <a:off x="3429000" y="28956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“always” cation + “always” anion</a:t>
            </a:r>
          </a:p>
        </p:txBody>
      </p:sp>
      <p:sp>
        <p:nvSpPr>
          <p:cNvPr id="413703" name="Text Box 7"/>
          <p:cNvSpPr txBox="1">
            <a:spLocks noChangeArrowheads="1"/>
          </p:cNvSpPr>
          <p:nvPr/>
        </p:nvSpPr>
        <p:spPr bwMode="auto">
          <a:xfrm>
            <a:off x="3429000" y="4191000"/>
            <a:ext cx="5257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not “always” cation + mostly insoluble anion</a:t>
            </a:r>
          </a:p>
        </p:txBody>
      </p:sp>
      <p:sp>
        <p:nvSpPr>
          <p:cNvPr id="58374" name="TPQuestion"/>
          <p:cNvSpPr>
            <a:spLocks noChangeArrowheads="1"/>
          </p:cNvSpPr>
          <p:nvPr/>
        </p:nvSpPr>
        <p:spPr bwMode="auto">
          <a:xfrm>
            <a:off x="152400" y="274638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4000">
                <a:solidFill>
                  <a:srgbClr val="00FFFF"/>
                </a:solidFill>
              </a:rPr>
              <a:t>2 NaOH(aq)  +  Cu(NO</a:t>
            </a:r>
            <a:r>
              <a:rPr lang="en-US" altLang="en-US" sz="4000" baseline="-25000">
                <a:solidFill>
                  <a:srgbClr val="00FFFF"/>
                </a:solidFill>
              </a:rPr>
              <a:t>3</a:t>
            </a:r>
            <a:r>
              <a:rPr lang="en-US" altLang="en-US" sz="4000">
                <a:solidFill>
                  <a:srgbClr val="00FFFF"/>
                </a:solidFill>
              </a:rPr>
              <a:t>)</a:t>
            </a:r>
            <a:r>
              <a:rPr lang="en-US" altLang="en-US" sz="4000" baseline="-25000">
                <a:solidFill>
                  <a:srgbClr val="00FFFF"/>
                </a:solidFill>
              </a:rPr>
              <a:t>2</a:t>
            </a:r>
            <a:r>
              <a:rPr lang="en-US" altLang="en-US" sz="4000">
                <a:solidFill>
                  <a:srgbClr val="00FFFF"/>
                </a:solidFill>
              </a:rPr>
              <a:t>(aq)        ?  ppt</a:t>
            </a:r>
            <a:endParaRPr lang="en-US" altLang="en-US" sz="4000">
              <a:solidFill>
                <a:schemeClr val="tx2"/>
              </a:solidFill>
            </a:endParaRPr>
          </a:p>
        </p:txBody>
      </p:sp>
      <p:sp>
        <p:nvSpPr>
          <p:cNvPr id="58375" name="AutoShape 5"/>
          <p:cNvSpPr>
            <a:spLocks noChangeArrowheads="1"/>
          </p:cNvSpPr>
          <p:nvPr/>
        </p:nvSpPr>
        <p:spPr bwMode="auto">
          <a:xfrm>
            <a:off x="6629400" y="6858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66FF"/>
          </a:solidFill>
          <a:ln w="2857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  <p:sp>
        <p:nvSpPr>
          <p:cNvPr id="58376" name="TPAnswers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2286000"/>
            <a:ext cx="411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altLang="en-US" sz="3200"/>
              <a:t>Na</a:t>
            </a:r>
            <a:r>
              <a:rPr lang="en-US" altLang="en-US" sz="3200" baseline="-25000"/>
              <a:t>2</a:t>
            </a:r>
            <a:r>
              <a:rPr lang="en-US" altLang="en-US" sz="3200"/>
              <a:t>Cu</a:t>
            </a:r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altLang="en-US" sz="3200"/>
              <a:t>NaNO</a:t>
            </a:r>
            <a:r>
              <a:rPr lang="en-US" altLang="en-US" sz="3200" baseline="-25000"/>
              <a:t>3</a:t>
            </a:r>
            <a:endParaRPr lang="en-US" altLang="en-US" sz="3200"/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altLang="en-US" sz="3200"/>
              <a:t>2 OHNO</a:t>
            </a:r>
            <a:r>
              <a:rPr lang="en-US" altLang="en-US" sz="3200" baseline="-25000"/>
              <a:t>3</a:t>
            </a:r>
            <a:endParaRPr lang="en-US" altLang="en-US" sz="3200"/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altLang="en-US" sz="3200"/>
              <a:t>Cu(OH)</a:t>
            </a:r>
            <a:r>
              <a:rPr lang="en-US" altLang="en-US" sz="3200" baseline="-25000"/>
              <a:t>2</a:t>
            </a:r>
            <a:endParaRPr lang="en-US" altLang="en-US" sz="32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PAnswers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2286000"/>
            <a:ext cx="411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altLang="en-US" sz="3200"/>
              <a:t>Na</a:t>
            </a:r>
            <a:r>
              <a:rPr lang="en-US" altLang="en-US" sz="3200" baseline="-25000"/>
              <a:t>2</a:t>
            </a:r>
            <a:r>
              <a:rPr lang="en-US" altLang="en-US" sz="3200"/>
              <a:t>Cu</a:t>
            </a:r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altLang="en-US" sz="3200"/>
              <a:t>NaNO</a:t>
            </a:r>
            <a:r>
              <a:rPr lang="en-US" altLang="en-US" sz="3200" baseline="-25000"/>
              <a:t>3</a:t>
            </a:r>
            <a:endParaRPr lang="en-US" altLang="en-US" sz="3200"/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altLang="en-US" sz="3200"/>
              <a:t>2 OHNO</a:t>
            </a:r>
            <a:r>
              <a:rPr lang="en-US" altLang="en-US" sz="3200" baseline="-25000"/>
              <a:t>3</a:t>
            </a:r>
            <a:endParaRPr lang="en-US" altLang="en-US" sz="3200"/>
          </a:p>
          <a:p>
            <a:pPr marL="609600" indent="-609600">
              <a:spcBef>
                <a:spcPct val="20000"/>
              </a:spcBef>
              <a:buFontTx/>
              <a:buAutoNum type="arabicPeriod"/>
            </a:pPr>
            <a:r>
              <a:rPr lang="en-US" altLang="en-US" sz="3200">
                <a:solidFill>
                  <a:srgbClr val="66FF33"/>
                </a:solidFill>
              </a:rPr>
              <a:t>Cu(OH)</a:t>
            </a:r>
            <a:r>
              <a:rPr lang="en-US" altLang="en-US" sz="3200" baseline="-25000">
                <a:solidFill>
                  <a:srgbClr val="66FF33"/>
                </a:solidFill>
              </a:rPr>
              <a:t>2</a:t>
            </a:r>
            <a:endParaRPr lang="en-US" altLang="en-US" sz="3200">
              <a:solidFill>
                <a:srgbClr val="66FF33"/>
              </a:solidFill>
            </a:endParaRPr>
          </a:p>
        </p:txBody>
      </p:sp>
      <p:sp>
        <p:nvSpPr>
          <p:cNvPr id="415748" name="Text Box 4"/>
          <p:cNvSpPr txBox="1">
            <a:spLocks noChangeArrowheads="1"/>
          </p:cNvSpPr>
          <p:nvPr/>
        </p:nvSpPr>
        <p:spPr bwMode="auto">
          <a:xfrm>
            <a:off x="3429000" y="23622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cation + cation - will repel</a:t>
            </a:r>
          </a:p>
        </p:txBody>
      </p:sp>
      <p:sp>
        <p:nvSpPr>
          <p:cNvPr id="415749" name="Text Box 5"/>
          <p:cNvSpPr txBox="1">
            <a:spLocks noChangeArrowheads="1"/>
          </p:cNvSpPr>
          <p:nvPr/>
        </p:nvSpPr>
        <p:spPr bwMode="auto">
          <a:xfrm>
            <a:off x="3429000" y="35052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anion + anion - will repel</a:t>
            </a:r>
          </a:p>
        </p:txBody>
      </p:sp>
      <p:sp>
        <p:nvSpPr>
          <p:cNvPr id="415750" name="Text Box 6"/>
          <p:cNvSpPr txBox="1">
            <a:spLocks noChangeArrowheads="1"/>
          </p:cNvSpPr>
          <p:nvPr/>
        </p:nvSpPr>
        <p:spPr bwMode="auto">
          <a:xfrm>
            <a:off x="3429000" y="2895600"/>
            <a:ext cx="472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“always” cation + “always” anion</a:t>
            </a:r>
          </a:p>
        </p:txBody>
      </p:sp>
      <p:sp>
        <p:nvSpPr>
          <p:cNvPr id="59398" name="Text Box 7"/>
          <p:cNvSpPr txBox="1">
            <a:spLocks noChangeArrowheads="1"/>
          </p:cNvSpPr>
          <p:nvPr/>
        </p:nvSpPr>
        <p:spPr bwMode="auto">
          <a:xfrm>
            <a:off x="3429000" y="4191000"/>
            <a:ext cx="5257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66FF33"/>
                </a:solidFill>
              </a:rPr>
              <a:t>not “always” cation + mostly insoluble anion</a:t>
            </a:r>
          </a:p>
        </p:txBody>
      </p:sp>
      <p:sp>
        <p:nvSpPr>
          <p:cNvPr id="59399" name="Rectangle 8"/>
          <p:cNvSpPr>
            <a:spLocks noChangeArrowheads="1"/>
          </p:cNvSpPr>
          <p:nvPr/>
        </p:nvSpPr>
        <p:spPr bwMode="auto">
          <a:xfrm>
            <a:off x="990600" y="4038600"/>
            <a:ext cx="7696200" cy="11430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  <p:sp>
        <p:nvSpPr>
          <p:cNvPr id="59400" name="Text Box 9"/>
          <p:cNvSpPr txBox="1">
            <a:spLocks noChangeArrowheads="1"/>
          </p:cNvSpPr>
          <p:nvPr/>
        </p:nvSpPr>
        <p:spPr bwMode="auto">
          <a:xfrm>
            <a:off x="914400" y="4449763"/>
            <a:ext cx="1828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>
                <a:solidFill>
                  <a:srgbClr val="66FF33"/>
                </a:solidFill>
              </a:rPr>
              <a:t>ppt</a:t>
            </a:r>
          </a:p>
        </p:txBody>
      </p:sp>
      <p:sp>
        <p:nvSpPr>
          <p:cNvPr id="59401" name="TPQuestion"/>
          <p:cNvSpPr>
            <a:spLocks noChangeArrowheads="1"/>
          </p:cNvSpPr>
          <p:nvPr/>
        </p:nvSpPr>
        <p:spPr bwMode="auto">
          <a:xfrm>
            <a:off x="152400" y="274638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4000">
                <a:solidFill>
                  <a:srgbClr val="00FFFF"/>
                </a:solidFill>
              </a:rPr>
              <a:t>2 NaOH(aq)  +  Cu(NO</a:t>
            </a:r>
            <a:r>
              <a:rPr lang="en-US" altLang="en-US" sz="4000" baseline="-25000">
                <a:solidFill>
                  <a:srgbClr val="00FFFF"/>
                </a:solidFill>
              </a:rPr>
              <a:t>3</a:t>
            </a:r>
            <a:r>
              <a:rPr lang="en-US" altLang="en-US" sz="4000">
                <a:solidFill>
                  <a:srgbClr val="00FFFF"/>
                </a:solidFill>
              </a:rPr>
              <a:t>)</a:t>
            </a:r>
            <a:r>
              <a:rPr lang="en-US" altLang="en-US" sz="4000" baseline="-25000">
                <a:solidFill>
                  <a:srgbClr val="00FFFF"/>
                </a:solidFill>
              </a:rPr>
              <a:t>2</a:t>
            </a:r>
            <a:r>
              <a:rPr lang="en-US" altLang="en-US" sz="4000">
                <a:solidFill>
                  <a:srgbClr val="00FFFF"/>
                </a:solidFill>
              </a:rPr>
              <a:t>(aq)        ?  ppt</a:t>
            </a:r>
            <a:endParaRPr lang="en-US" altLang="en-US" sz="4000">
              <a:solidFill>
                <a:schemeClr val="tx2"/>
              </a:solidFill>
            </a:endParaRPr>
          </a:p>
        </p:txBody>
      </p:sp>
      <p:sp>
        <p:nvSpPr>
          <p:cNvPr id="59402" name="AutoShape 5"/>
          <p:cNvSpPr>
            <a:spLocks noChangeArrowheads="1"/>
          </p:cNvSpPr>
          <p:nvPr/>
        </p:nvSpPr>
        <p:spPr bwMode="auto">
          <a:xfrm>
            <a:off x="6629400" y="6858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FF66FF"/>
          </a:solidFill>
          <a:ln w="2857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chemeClr val="bg1"/>
                </a:solidFill>
              </a:rPr>
              <a:t>KCl(s)</a:t>
            </a:r>
            <a:r>
              <a:rPr lang="en-US" sz="3600" smtClean="0">
                <a:solidFill>
                  <a:srgbClr val="00FFFF"/>
                </a:solidFill>
              </a:rPr>
              <a:t>             K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(aq)   </a:t>
            </a:r>
            <a:r>
              <a:rPr lang="en-US" sz="3600" smtClean="0">
                <a:solidFill>
                  <a:schemeClr val="bg1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(aq)</a:t>
            </a: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chemeClr val="bg1"/>
                </a:solidFill>
              </a:rPr>
              <a:t>AgNO</a:t>
            </a:r>
            <a:r>
              <a:rPr lang="en-US" sz="3600" baseline="-25000" smtClean="0">
                <a:solidFill>
                  <a:schemeClr val="bg1"/>
                </a:solidFill>
              </a:rPr>
              <a:t>3</a:t>
            </a:r>
            <a:r>
              <a:rPr lang="en-US" sz="3600" smtClean="0">
                <a:solidFill>
                  <a:schemeClr val="bg1"/>
                </a:solidFill>
              </a:rPr>
              <a:t>(s)</a:t>
            </a:r>
            <a:r>
              <a:rPr lang="en-US" sz="3600" smtClean="0">
                <a:solidFill>
                  <a:srgbClr val="00FFFF"/>
                </a:solidFill>
              </a:rPr>
              <a:t>           Ag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(aq)   </a:t>
            </a:r>
            <a:r>
              <a:rPr lang="en-US" sz="3600" smtClean="0">
                <a:solidFill>
                  <a:schemeClr val="bg1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NO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(aq)</a:t>
            </a:r>
            <a:endParaRPr lang="en-US" sz="360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What Happened!</a:t>
            </a:r>
          </a:p>
        </p:txBody>
      </p:sp>
      <p:sp>
        <p:nvSpPr>
          <p:cNvPr id="1178628" name="AutoShape 4"/>
          <p:cNvSpPr>
            <a:spLocks noChangeArrowheads="1"/>
          </p:cNvSpPr>
          <p:nvPr/>
        </p:nvSpPr>
        <p:spPr bwMode="auto">
          <a:xfrm>
            <a:off x="28194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8629" name="AutoShape 5"/>
          <p:cNvSpPr>
            <a:spLocks noChangeArrowheads="1"/>
          </p:cNvSpPr>
          <p:nvPr/>
        </p:nvSpPr>
        <p:spPr bwMode="auto">
          <a:xfrm>
            <a:off x="3352800" y="4114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895600" y="1143000"/>
            <a:ext cx="342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folHlink"/>
                </a:solidFill>
              </a:rPr>
              <a:t>What’s in solution?</a:t>
            </a:r>
          </a:p>
        </p:txBody>
      </p:sp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76400"/>
            <a:ext cx="85344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/>
              <a:t>When two solutions are mixed and a precipitate forms, one of the new cation-anion pairs is not soluble.</a:t>
            </a: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2 NaOH(aq)  +  Cu(NO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r>
              <a:rPr lang="en-US" altLang="en-US" smtClean="0">
                <a:solidFill>
                  <a:srgbClr val="00FFFF"/>
                </a:solidFill>
              </a:rPr>
              <a:t>)</a:t>
            </a:r>
            <a:r>
              <a:rPr lang="en-US" altLang="en-US" baseline="-25000" smtClean="0">
                <a:solidFill>
                  <a:srgbClr val="00FFFF"/>
                </a:solidFill>
              </a:rPr>
              <a:t>2</a:t>
            </a:r>
            <a:r>
              <a:rPr lang="en-US" altLang="en-US" smtClean="0">
                <a:solidFill>
                  <a:srgbClr val="00FFFF"/>
                </a:solidFill>
              </a:rPr>
              <a:t>(aq)</a:t>
            </a:r>
          </a:p>
          <a:p>
            <a:pPr>
              <a:buFontTx/>
              <a:buChar char=" "/>
            </a:pP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rgbClr val="00FFFF"/>
                </a:solidFill>
              </a:rPr>
              <a:t>                                  Cu(OH)</a:t>
            </a:r>
            <a:r>
              <a:rPr lang="en-US" altLang="en-US" baseline="-25000" smtClean="0">
                <a:solidFill>
                  <a:srgbClr val="00FFFF"/>
                </a:solidFill>
              </a:rPr>
              <a:t>2</a:t>
            </a:r>
            <a:r>
              <a:rPr lang="en-US" altLang="en-US" smtClean="0">
                <a:solidFill>
                  <a:srgbClr val="00FFFF"/>
                </a:solidFill>
              </a:rPr>
              <a:t>(s)   +   2 NaNO</a:t>
            </a:r>
            <a:r>
              <a:rPr lang="en-US" altLang="en-US" baseline="-25000" smtClean="0">
                <a:solidFill>
                  <a:srgbClr val="00FFFF"/>
                </a:solidFill>
              </a:rPr>
              <a:t>3</a:t>
            </a:r>
            <a:endParaRPr lang="en-US" altLang="en-US" smtClean="0">
              <a:solidFill>
                <a:srgbClr val="00FFFF"/>
              </a:solidFill>
            </a:endParaRPr>
          </a:p>
        </p:txBody>
      </p:sp>
      <p:sp>
        <p:nvSpPr>
          <p:cNvPr id="60420" name="AutoShape 4"/>
          <p:cNvSpPr>
            <a:spLocks noChangeArrowheads="1"/>
          </p:cNvSpPr>
          <p:nvPr/>
        </p:nvSpPr>
        <p:spPr bwMode="auto">
          <a:xfrm>
            <a:off x="6096000" y="39624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FF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5334000"/>
            <a:ext cx="3657600" cy="1196975"/>
          </a:xfrm>
          <a:prstGeom prst="rect">
            <a:avLst/>
          </a:prstGeom>
          <a:solidFill>
            <a:srgbClr val="FF66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chemeClr val="bg2"/>
                </a:solidFill>
              </a:rPr>
              <a:t>Hydroxides are only soluble with “always” or special cations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228600" y="1676400"/>
            <a:ext cx="8534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 "/>
            </a:pPr>
            <a:r>
              <a:rPr lang="en-US" altLang="en-US" sz="3200"/>
              <a:t>When two solutions are mixed and a precipitate forms, one of the new cation-anion pairs is not soluble.</a:t>
            </a:r>
            <a:endParaRPr lang="en-US" altLang="en-US" sz="3200">
              <a:solidFill>
                <a:srgbClr val="00FFFF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 "/>
            </a:pPr>
            <a:endParaRPr lang="en-US" altLang="en-US" sz="3200">
              <a:solidFill>
                <a:srgbClr val="00FFFF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 "/>
            </a:pPr>
            <a:r>
              <a:rPr lang="en-US" altLang="en-US" sz="3200">
                <a:solidFill>
                  <a:schemeClr val="accent1"/>
                </a:solidFill>
              </a:rPr>
              <a:t>2</a:t>
            </a:r>
            <a:r>
              <a:rPr lang="en-US" altLang="en-US" sz="3200">
                <a:solidFill>
                  <a:srgbClr val="00FFFF"/>
                </a:solidFill>
              </a:rPr>
              <a:t> Na</a:t>
            </a:r>
            <a:r>
              <a:rPr lang="en-US" altLang="en-US" sz="3200">
                <a:solidFill>
                  <a:schemeClr val="accent1"/>
                </a:solidFill>
              </a:rPr>
              <a:t>OH</a:t>
            </a:r>
            <a:r>
              <a:rPr lang="en-US" altLang="en-US" sz="3200">
                <a:solidFill>
                  <a:srgbClr val="00FFFF"/>
                </a:solidFill>
              </a:rPr>
              <a:t>(aq)  +  </a:t>
            </a:r>
            <a:r>
              <a:rPr lang="en-US" altLang="en-US" sz="3200">
                <a:solidFill>
                  <a:schemeClr val="accent1"/>
                </a:solidFill>
              </a:rPr>
              <a:t>Cu</a:t>
            </a:r>
            <a:r>
              <a:rPr lang="en-US" altLang="en-US" sz="3200">
                <a:solidFill>
                  <a:srgbClr val="00FFFF"/>
                </a:solidFill>
              </a:rPr>
              <a:t>(NO</a:t>
            </a:r>
            <a:r>
              <a:rPr lang="en-US" altLang="en-US" sz="3200" baseline="-25000">
                <a:solidFill>
                  <a:srgbClr val="00FFFF"/>
                </a:solidFill>
              </a:rPr>
              <a:t>3</a:t>
            </a:r>
            <a:r>
              <a:rPr lang="en-US" altLang="en-US" sz="3200">
                <a:solidFill>
                  <a:srgbClr val="00FFFF"/>
                </a:solidFill>
              </a:rPr>
              <a:t>)</a:t>
            </a:r>
            <a:r>
              <a:rPr lang="en-US" altLang="en-US" sz="3200" baseline="-25000">
                <a:solidFill>
                  <a:srgbClr val="00FFFF"/>
                </a:solidFill>
              </a:rPr>
              <a:t>2</a:t>
            </a:r>
            <a:r>
              <a:rPr lang="en-US" altLang="en-US" sz="3200">
                <a:solidFill>
                  <a:srgbClr val="00FFFF"/>
                </a:solidFill>
              </a:rPr>
              <a:t>(aq)</a:t>
            </a:r>
          </a:p>
          <a:p>
            <a:pPr marL="342900" indent="-342900">
              <a:spcBef>
                <a:spcPct val="20000"/>
              </a:spcBef>
              <a:buFontTx/>
              <a:buChar char=" "/>
            </a:pPr>
            <a:endParaRPr lang="en-US" altLang="en-US" sz="3200">
              <a:solidFill>
                <a:srgbClr val="00FFFF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 "/>
            </a:pPr>
            <a:r>
              <a:rPr lang="en-US" altLang="en-US" sz="3200">
                <a:solidFill>
                  <a:srgbClr val="00FFFF"/>
                </a:solidFill>
              </a:rPr>
              <a:t>                                  </a:t>
            </a:r>
            <a:r>
              <a:rPr lang="en-US" altLang="en-US" sz="3200">
                <a:solidFill>
                  <a:schemeClr val="accent1"/>
                </a:solidFill>
              </a:rPr>
              <a:t>Cu(OH)</a:t>
            </a:r>
            <a:r>
              <a:rPr lang="en-US" altLang="en-US" sz="3200" baseline="-25000">
                <a:solidFill>
                  <a:schemeClr val="accent1"/>
                </a:solidFill>
              </a:rPr>
              <a:t>2</a:t>
            </a:r>
            <a:r>
              <a:rPr lang="en-US" altLang="en-US" sz="3200">
                <a:solidFill>
                  <a:schemeClr val="accent1"/>
                </a:solidFill>
              </a:rPr>
              <a:t>(s)</a:t>
            </a:r>
            <a:r>
              <a:rPr lang="en-US" altLang="en-US" sz="3200">
                <a:solidFill>
                  <a:srgbClr val="00FFFF"/>
                </a:solidFill>
              </a:rPr>
              <a:t>   +   2 NaNO</a:t>
            </a:r>
            <a:r>
              <a:rPr lang="en-US" altLang="en-US" sz="3200" baseline="-25000">
                <a:solidFill>
                  <a:srgbClr val="00FFFF"/>
                </a:solidFill>
              </a:rPr>
              <a:t>3</a:t>
            </a:r>
            <a:endParaRPr lang="en-US" altLang="en-US" sz="3200">
              <a:solidFill>
                <a:srgbClr val="00FFFF"/>
              </a:solidFill>
            </a:endParaRPr>
          </a:p>
        </p:txBody>
      </p:sp>
      <p:sp>
        <p:nvSpPr>
          <p:cNvPr id="61444" name="AutoShape 4"/>
          <p:cNvSpPr>
            <a:spLocks noChangeArrowheads="1"/>
          </p:cNvSpPr>
          <p:nvPr/>
        </p:nvSpPr>
        <p:spPr bwMode="auto">
          <a:xfrm>
            <a:off x="6096000" y="39624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FF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228600" y="1676400"/>
            <a:ext cx="8534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 "/>
            </a:pPr>
            <a:r>
              <a:rPr lang="en-US" altLang="en-US" sz="3200"/>
              <a:t>When two solutions are mixed and a precipitate forms, one of the new cation-anion pairs is not soluble.</a:t>
            </a:r>
            <a:endParaRPr lang="en-US" altLang="en-US" sz="3200">
              <a:solidFill>
                <a:srgbClr val="00FFFF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 "/>
            </a:pPr>
            <a:endParaRPr lang="en-US" altLang="en-US" sz="3200">
              <a:solidFill>
                <a:srgbClr val="00FFFF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 "/>
            </a:pPr>
            <a:r>
              <a:rPr lang="en-US" altLang="en-US" sz="3200">
                <a:solidFill>
                  <a:schemeClr val="accent1"/>
                </a:solidFill>
              </a:rPr>
              <a:t>2</a:t>
            </a:r>
            <a:r>
              <a:rPr lang="en-US" altLang="en-US" sz="3200">
                <a:solidFill>
                  <a:srgbClr val="00FFFF"/>
                </a:solidFill>
              </a:rPr>
              <a:t> </a:t>
            </a:r>
            <a:r>
              <a:rPr lang="en-US" altLang="en-US" sz="3200">
                <a:solidFill>
                  <a:schemeClr val="bg1"/>
                </a:solidFill>
              </a:rPr>
              <a:t>Na</a:t>
            </a:r>
            <a:r>
              <a:rPr lang="en-US" altLang="en-US" sz="3200">
                <a:solidFill>
                  <a:schemeClr val="accent1"/>
                </a:solidFill>
              </a:rPr>
              <a:t>OH</a:t>
            </a:r>
            <a:r>
              <a:rPr lang="en-US" altLang="en-US" sz="3200">
                <a:solidFill>
                  <a:schemeClr val="bg1"/>
                </a:solidFill>
              </a:rPr>
              <a:t>(aq)</a:t>
            </a:r>
            <a:r>
              <a:rPr lang="en-US" altLang="en-US" sz="3200">
                <a:solidFill>
                  <a:srgbClr val="00FFFF"/>
                </a:solidFill>
              </a:rPr>
              <a:t>  +  </a:t>
            </a:r>
            <a:r>
              <a:rPr lang="en-US" altLang="en-US" sz="3200">
                <a:solidFill>
                  <a:schemeClr val="accent1"/>
                </a:solidFill>
              </a:rPr>
              <a:t>Cu</a:t>
            </a:r>
            <a:r>
              <a:rPr lang="en-US" altLang="en-US" sz="3200">
                <a:solidFill>
                  <a:schemeClr val="bg1"/>
                </a:solidFill>
              </a:rPr>
              <a:t>(NO</a:t>
            </a:r>
            <a:r>
              <a:rPr lang="en-US" altLang="en-US" sz="3200" baseline="-25000">
                <a:solidFill>
                  <a:schemeClr val="bg1"/>
                </a:solidFill>
              </a:rPr>
              <a:t>3</a:t>
            </a:r>
            <a:r>
              <a:rPr lang="en-US" altLang="en-US" sz="3200">
                <a:solidFill>
                  <a:schemeClr val="bg1"/>
                </a:solidFill>
              </a:rPr>
              <a:t>)</a:t>
            </a:r>
            <a:r>
              <a:rPr lang="en-US" altLang="en-US" sz="3200" baseline="-25000">
                <a:solidFill>
                  <a:schemeClr val="bg1"/>
                </a:solidFill>
              </a:rPr>
              <a:t>2</a:t>
            </a:r>
            <a:r>
              <a:rPr lang="en-US" altLang="en-US" sz="3200">
                <a:solidFill>
                  <a:schemeClr val="bg1"/>
                </a:solidFill>
              </a:rPr>
              <a:t>(aq)</a:t>
            </a:r>
          </a:p>
          <a:p>
            <a:pPr marL="342900" indent="-342900">
              <a:spcBef>
                <a:spcPct val="20000"/>
              </a:spcBef>
              <a:buFontTx/>
              <a:buChar char=" "/>
            </a:pPr>
            <a:endParaRPr lang="en-US" altLang="en-US" sz="3200">
              <a:solidFill>
                <a:srgbClr val="00FFFF"/>
              </a:solidFill>
            </a:endParaRPr>
          </a:p>
          <a:p>
            <a:pPr marL="342900" indent="-342900">
              <a:spcBef>
                <a:spcPct val="20000"/>
              </a:spcBef>
              <a:buFontTx/>
              <a:buChar char=" "/>
            </a:pPr>
            <a:r>
              <a:rPr lang="en-US" altLang="en-US" sz="3200">
                <a:solidFill>
                  <a:srgbClr val="00FFFF"/>
                </a:solidFill>
              </a:rPr>
              <a:t>                                  </a:t>
            </a:r>
            <a:r>
              <a:rPr lang="en-US" altLang="en-US" sz="3200">
                <a:solidFill>
                  <a:schemeClr val="accent1"/>
                </a:solidFill>
              </a:rPr>
              <a:t>Cu(OH)</a:t>
            </a:r>
            <a:r>
              <a:rPr lang="en-US" altLang="en-US" sz="3200" baseline="-25000">
                <a:solidFill>
                  <a:schemeClr val="accent1"/>
                </a:solidFill>
              </a:rPr>
              <a:t>2</a:t>
            </a:r>
            <a:r>
              <a:rPr lang="en-US" altLang="en-US" sz="3200">
                <a:solidFill>
                  <a:schemeClr val="accent1"/>
                </a:solidFill>
              </a:rPr>
              <a:t>(s)</a:t>
            </a:r>
            <a:r>
              <a:rPr lang="en-US" altLang="en-US" sz="3200">
                <a:solidFill>
                  <a:srgbClr val="00FFFF"/>
                </a:solidFill>
              </a:rPr>
              <a:t>   </a:t>
            </a:r>
            <a:r>
              <a:rPr lang="en-US" altLang="en-US" sz="3200">
                <a:solidFill>
                  <a:schemeClr val="bg1"/>
                </a:solidFill>
              </a:rPr>
              <a:t>+   2 NaNO</a:t>
            </a:r>
            <a:r>
              <a:rPr lang="en-US" altLang="en-US" sz="3200" baseline="-25000">
                <a:solidFill>
                  <a:schemeClr val="bg1"/>
                </a:solidFill>
              </a:rPr>
              <a:t>3</a:t>
            </a:r>
            <a:endParaRPr lang="en-US" altLang="en-US" sz="3200">
              <a:solidFill>
                <a:schemeClr val="bg1"/>
              </a:solidFill>
            </a:endParaRPr>
          </a:p>
        </p:txBody>
      </p:sp>
      <p:sp>
        <p:nvSpPr>
          <p:cNvPr id="62468" name="AutoShape 4"/>
          <p:cNvSpPr>
            <a:spLocks noChangeArrowheads="1"/>
          </p:cNvSpPr>
          <p:nvPr/>
        </p:nvSpPr>
        <p:spPr bwMode="auto">
          <a:xfrm>
            <a:off x="6096000" y="39624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FF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676400"/>
            <a:ext cx="85344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altLang="en-US" smtClean="0"/>
              <a:t>When two solutions are mixed and a precipitate forms, one of the new cation-anion pairs is not soluble.</a:t>
            </a: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endParaRPr lang="en-US" altLang="en-US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altLang="en-US" smtClean="0">
                <a:solidFill>
                  <a:schemeClr val="bg1"/>
                </a:solidFill>
              </a:rPr>
              <a:t>     </a:t>
            </a:r>
            <a:r>
              <a:rPr lang="en-US" altLang="en-US" smtClean="0">
                <a:solidFill>
                  <a:schemeClr val="accent1"/>
                </a:solidFill>
              </a:rPr>
              <a:t>2</a:t>
            </a:r>
            <a:r>
              <a:rPr lang="en-US" altLang="en-US" smtClean="0">
                <a:solidFill>
                  <a:schemeClr val="bg1"/>
                </a:solidFill>
              </a:rPr>
              <a:t> </a:t>
            </a:r>
            <a:r>
              <a:rPr lang="en-US" altLang="en-US" smtClean="0">
                <a:solidFill>
                  <a:schemeClr val="accent1"/>
                </a:solidFill>
              </a:rPr>
              <a:t>OH</a:t>
            </a:r>
            <a:r>
              <a:rPr lang="en-US" altLang="en-US" baseline="30000" smtClean="0">
                <a:solidFill>
                  <a:schemeClr val="accent1"/>
                </a:solidFill>
              </a:rPr>
              <a:t>-</a:t>
            </a:r>
            <a:r>
              <a:rPr lang="en-US" altLang="en-US" smtClean="0">
                <a:solidFill>
                  <a:schemeClr val="bg1"/>
                </a:solidFill>
              </a:rPr>
              <a:t>   </a:t>
            </a:r>
            <a:r>
              <a:rPr lang="en-US" altLang="en-US" smtClean="0">
                <a:solidFill>
                  <a:srgbClr val="00FFFF"/>
                </a:solidFill>
              </a:rPr>
              <a:t>  </a:t>
            </a:r>
            <a:r>
              <a:rPr lang="en-US" altLang="en-US" smtClean="0">
                <a:solidFill>
                  <a:schemeClr val="accent1"/>
                </a:solidFill>
              </a:rPr>
              <a:t>+ </a:t>
            </a:r>
            <a:r>
              <a:rPr lang="en-US" altLang="en-US" smtClean="0">
                <a:solidFill>
                  <a:srgbClr val="00FFFF"/>
                </a:solidFill>
              </a:rPr>
              <a:t>       </a:t>
            </a:r>
            <a:r>
              <a:rPr lang="en-US" altLang="en-US" smtClean="0">
                <a:solidFill>
                  <a:schemeClr val="accent1"/>
                </a:solidFill>
              </a:rPr>
              <a:t>Cu</a:t>
            </a:r>
            <a:r>
              <a:rPr lang="en-US" altLang="en-US" baseline="30000" smtClean="0">
                <a:solidFill>
                  <a:schemeClr val="accent1"/>
                </a:solidFill>
              </a:rPr>
              <a:t>2+</a:t>
            </a:r>
            <a:r>
              <a:rPr lang="en-US" altLang="en-US" smtClean="0">
                <a:solidFill>
                  <a:schemeClr val="bg1"/>
                </a:solidFill>
              </a:rPr>
              <a:t>      </a:t>
            </a:r>
            <a:r>
              <a:rPr lang="en-US" altLang="en-US" baseline="-25000" smtClean="0">
                <a:solidFill>
                  <a:schemeClr val="bg1"/>
                </a:solidFill>
              </a:rPr>
              <a:t>3                     </a:t>
            </a:r>
            <a:r>
              <a:rPr lang="en-US" altLang="en-US" smtClean="0">
                <a:solidFill>
                  <a:schemeClr val="accent1"/>
                </a:solidFill>
              </a:rPr>
              <a:t>Cu(OH)</a:t>
            </a:r>
            <a:r>
              <a:rPr lang="en-US" altLang="en-US" baseline="-25000" smtClean="0">
                <a:solidFill>
                  <a:schemeClr val="accent1"/>
                </a:solidFill>
              </a:rPr>
              <a:t>2</a:t>
            </a:r>
            <a:r>
              <a:rPr lang="en-US" altLang="en-US" smtClean="0">
                <a:solidFill>
                  <a:schemeClr val="accent1"/>
                </a:solidFill>
              </a:rPr>
              <a:t>(s)</a:t>
            </a:r>
            <a:endParaRPr lang="en-US" altLang="en-US" smtClean="0">
              <a:solidFill>
                <a:srgbClr val="00FFFF"/>
              </a:solidFill>
            </a:endParaRPr>
          </a:p>
        </p:txBody>
      </p:sp>
      <p:sp>
        <p:nvSpPr>
          <p:cNvPr id="63492" name="AutoShape 4"/>
          <p:cNvSpPr>
            <a:spLocks noChangeArrowheads="1"/>
          </p:cNvSpPr>
          <p:nvPr/>
        </p:nvSpPr>
        <p:spPr bwMode="auto">
          <a:xfrm>
            <a:off x="5029200" y="39624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FF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b="1"/>
          </a:p>
        </p:txBody>
      </p:sp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Oxidation-Reduction (Redox)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219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Oxidation-reduction transfers control of electrons from one species to another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An element or molecule that loses control of electrons is </a:t>
            </a:r>
            <a:r>
              <a:rPr lang="en-US" altLang="en-US" smtClean="0">
                <a:solidFill>
                  <a:srgbClr val="FF0000"/>
                </a:solidFill>
              </a:rPr>
              <a:t>oxidized</a:t>
            </a: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An element or molecule that gains control of electrons is </a:t>
            </a:r>
            <a:r>
              <a:rPr lang="en-US" altLang="en-US" smtClean="0">
                <a:solidFill>
                  <a:srgbClr val="66FF33"/>
                </a:solidFill>
              </a:rPr>
              <a:t>reduced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solidFill>
                  <a:srgbClr val="66FF33"/>
                </a:solidFill>
              </a:rPr>
              <a:t>“</a:t>
            </a:r>
            <a:r>
              <a:rPr lang="en-US" altLang="en-US" smtClean="0">
                <a:solidFill>
                  <a:srgbClr val="FF0000"/>
                </a:solidFill>
              </a:rPr>
              <a:t>Oil</a:t>
            </a:r>
            <a:r>
              <a:rPr lang="en-US" altLang="en-US" smtClean="0">
                <a:solidFill>
                  <a:srgbClr val="66FF33"/>
                </a:solidFill>
              </a:rPr>
              <a:t> rig”  </a:t>
            </a:r>
            <a:r>
              <a:rPr lang="en-US" altLang="en-US" smtClean="0">
                <a:solidFill>
                  <a:srgbClr val="FF0000"/>
                </a:solidFill>
              </a:rPr>
              <a:t>O</a:t>
            </a:r>
            <a:r>
              <a:rPr lang="en-US" altLang="en-US" smtClean="0"/>
              <a:t>xidation </a:t>
            </a:r>
            <a:r>
              <a:rPr lang="en-US" altLang="en-US" smtClean="0">
                <a:solidFill>
                  <a:srgbClr val="FF0000"/>
                </a:solidFill>
              </a:rPr>
              <a:t>i</a:t>
            </a:r>
            <a:r>
              <a:rPr lang="en-US" altLang="en-US" smtClean="0"/>
              <a:t>s </a:t>
            </a:r>
            <a:r>
              <a:rPr lang="en-US" altLang="en-US" smtClean="0">
                <a:solidFill>
                  <a:srgbClr val="FF0000"/>
                </a:solidFill>
              </a:rPr>
              <a:t>l</a:t>
            </a:r>
            <a:r>
              <a:rPr lang="en-US" altLang="en-US" smtClean="0"/>
              <a:t>oss; </a:t>
            </a:r>
            <a:r>
              <a:rPr lang="en-US" altLang="en-US" smtClean="0">
                <a:solidFill>
                  <a:srgbClr val="66FF33"/>
                </a:solidFill>
              </a:rPr>
              <a:t>r</a:t>
            </a:r>
            <a:r>
              <a:rPr lang="en-US" altLang="en-US" smtClean="0"/>
              <a:t>eduction </a:t>
            </a:r>
            <a:r>
              <a:rPr lang="en-US" altLang="en-US" smtClean="0">
                <a:solidFill>
                  <a:srgbClr val="66FF33"/>
                </a:solidFill>
              </a:rPr>
              <a:t>i</a:t>
            </a:r>
            <a:r>
              <a:rPr lang="en-US" altLang="en-US" smtClean="0"/>
              <a:t>s </a:t>
            </a:r>
            <a:r>
              <a:rPr lang="en-US" altLang="en-US" smtClean="0">
                <a:solidFill>
                  <a:srgbClr val="66FF33"/>
                </a:solidFill>
              </a:rPr>
              <a:t>g</a:t>
            </a:r>
            <a:r>
              <a:rPr lang="en-US" altLang="en-US" smtClean="0"/>
              <a:t>ain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uild="p" autoUpdateAnimBg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Redox needs a cast of two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en-US" altLang="en-US" smtClean="0"/>
              <a:t>Oxidation and reduction usually happen together</a:t>
            </a:r>
          </a:p>
          <a:p>
            <a:r>
              <a:rPr lang="en-US" altLang="en-US" smtClean="0"/>
              <a:t>Something is oxidized while something else is reduced</a:t>
            </a:r>
          </a:p>
          <a:p>
            <a:r>
              <a:rPr lang="en-US" altLang="en-US" smtClean="0"/>
              <a:t>This just really says electrons are handed off from the oxidized species to the reduced species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 autoUpdateAnimBg="0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Redox needs a cast of two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en-US" altLang="en-US" smtClean="0"/>
              <a:t>The most common oxidizing agent is the oxygen in air (hence the term)</a:t>
            </a:r>
          </a:p>
          <a:p>
            <a:r>
              <a:rPr lang="en-US" altLang="en-US" smtClean="0"/>
              <a:t>Targets of oxidizing agents are fuels</a:t>
            </a:r>
          </a:p>
          <a:p>
            <a:pPr lvl="1"/>
            <a:r>
              <a:rPr lang="en-US" altLang="en-US" smtClean="0"/>
              <a:t>Wood</a:t>
            </a:r>
          </a:p>
          <a:p>
            <a:pPr lvl="1"/>
            <a:r>
              <a:rPr lang="en-US" altLang="en-US" smtClean="0"/>
              <a:t>Food</a:t>
            </a:r>
          </a:p>
          <a:p>
            <a:pPr lvl="1"/>
            <a:r>
              <a:rPr lang="en-US" altLang="en-US" smtClean="0"/>
              <a:t>Gasoline</a:t>
            </a:r>
          </a:p>
          <a:p>
            <a:pPr lvl="1"/>
            <a:r>
              <a:rPr lang="en-US" altLang="en-US" smtClean="0"/>
              <a:t>Metal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build="p" autoUpdateAnimBg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Common Redox Processes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r>
              <a:rPr lang="en-US" altLang="en-US" smtClean="0"/>
              <a:t>Combustion</a:t>
            </a:r>
          </a:p>
          <a:p>
            <a:r>
              <a:rPr lang="en-US" altLang="en-US" smtClean="0"/>
              <a:t>Explosions</a:t>
            </a:r>
          </a:p>
          <a:p>
            <a:r>
              <a:rPr lang="en-US" altLang="en-US" smtClean="0"/>
              <a:t>Corrosion of metals</a:t>
            </a:r>
          </a:p>
          <a:p>
            <a:r>
              <a:rPr lang="en-US" altLang="en-US" smtClean="0"/>
              <a:t>Respiration and photosynthesis</a:t>
            </a:r>
          </a:p>
          <a:p>
            <a:r>
              <a:rPr lang="en-US" altLang="en-US" smtClean="0"/>
              <a:t>Bleaching</a:t>
            </a:r>
          </a:p>
          <a:p>
            <a:r>
              <a:rPr lang="en-US" altLang="en-US" smtClean="0"/>
              <a:t>Antisepsis</a:t>
            </a:r>
          </a:p>
          <a:p>
            <a:r>
              <a:rPr lang="en-US" altLang="en-US" smtClean="0"/>
              <a:t>Batteries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4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build="p" autoUpdateAnimBg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Oxidation Numbers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How can you tell when a redox reaction has occurred?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Use oxidation numbers for electronic bookkeeping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solidFill>
                  <a:schemeClr val="accent1"/>
                </a:solidFill>
              </a:rPr>
              <a:t>higher</a:t>
            </a:r>
            <a:r>
              <a:rPr lang="en-US" altLang="en-US" smtClean="0"/>
              <a:t> the oxidation number, the more </a:t>
            </a:r>
            <a:r>
              <a:rPr lang="en-US" altLang="en-US" smtClean="0">
                <a:solidFill>
                  <a:schemeClr val="accent1"/>
                </a:solidFill>
              </a:rPr>
              <a:t>oxidized</a:t>
            </a:r>
            <a:r>
              <a:rPr lang="en-US" altLang="en-US" smtClean="0"/>
              <a:t> a species is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The </a:t>
            </a:r>
            <a:r>
              <a:rPr lang="en-US" altLang="en-US" smtClean="0">
                <a:solidFill>
                  <a:srgbClr val="66FF33"/>
                </a:solidFill>
              </a:rPr>
              <a:t>lower</a:t>
            </a:r>
            <a:r>
              <a:rPr lang="en-US" altLang="en-US" smtClean="0"/>
              <a:t> the oxidation number, the more </a:t>
            </a:r>
            <a:r>
              <a:rPr lang="en-US" altLang="en-US" smtClean="0">
                <a:solidFill>
                  <a:srgbClr val="66FF33"/>
                </a:solidFill>
              </a:rPr>
              <a:t>reduced</a:t>
            </a:r>
            <a:r>
              <a:rPr lang="en-US" altLang="en-US" smtClean="0"/>
              <a:t> a species is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 autoUpdateAnimBg="0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Oxidation Numbers - Rule 1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3600" smtClean="0"/>
              <a:t>Elements in their standard states have an oxidation number of zero.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altLang="en-US" sz="3600" smtClean="0">
                <a:solidFill>
                  <a:srgbClr val="00FFFF"/>
                </a:solidFill>
              </a:rPr>
              <a:t>H</a:t>
            </a:r>
            <a:r>
              <a:rPr lang="en-US" alt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altLang="en-US" sz="3600" smtClean="0">
                <a:solidFill>
                  <a:srgbClr val="00FFFF"/>
                </a:solidFill>
              </a:rPr>
              <a:t>(g)    O</a:t>
            </a:r>
            <a:r>
              <a:rPr lang="en-US" alt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altLang="en-US" sz="3600" smtClean="0">
                <a:solidFill>
                  <a:srgbClr val="00FFFF"/>
                </a:solidFill>
              </a:rPr>
              <a:t>(g)    Cl</a:t>
            </a:r>
            <a:r>
              <a:rPr lang="en-US" alt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altLang="en-US" sz="3600" smtClean="0">
                <a:solidFill>
                  <a:srgbClr val="00FFFF"/>
                </a:solidFill>
              </a:rPr>
              <a:t>(g)</a:t>
            </a:r>
            <a:r>
              <a:rPr lang="en-US" altLang="en-US" sz="3600" baseline="-25000" smtClean="0">
                <a:solidFill>
                  <a:srgbClr val="00FFFF"/>
                </a:solidFill>
              </a:rPr>
              <a:t>    </a:t>
            </a:r>
            <a:r>
              <a:rPr lang="en-US" altLang="en-US" sz="3600" smtClean="0">
                <a:solidFill>
                  <a:srgbClr val="00FFFF"/>
                </a:solidFill>
              </a:rPr>
              <a:t> Fe(s)     P</a:t>
            </a:r>
            <a:r>
              <a:rPr lang="en-US" altLang="en-US" sz="3600" baseline="-25000" smtClean="0">
                <a:solidFill>
                  <a:srgbClr val="00FFFF"/>
                </a:solidFill>
              </a:rPr>
              <a:t>4</a:t>
            </a:r>
            <a:r>
              <a:rPr lang="en-US" altLang="en-US" sz="3600" smtClean="0">
                <a:solidFill>
                  <a:srgbClr val="00FFFF"/>
                </a:solidFill>
              </a:rPr>
              <a:t>(s)</a:t>
            </a:r>
            <a:endParaRPr lang="en-US" altLang="en-US" sz="3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chemeClr val="bg1"/>
                </a:solidFill>
              </a:rPr>
              <a:t>KCl(s)</a:t>
            </a:r>
            <a:r>
              <a:rPr lang="en-US" sz="3600" smtClean="0">
                <a:solidFill>
                  <a:srgbClr val="00FFFF"/>
                </a:solidFill>
              </a:rPr>
              <a:t>             K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(aq)   </a:t>
            </a:r>
            <a:r>
              <a:rPr lang="en-US" sz="3600" smtClean="0">
                <a:solidFill>
                  <a:schemeClr val="bg1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(aq)</a:t>
            </a: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chemeClr val="bg1"/>
                </a:solidFill>
              </a:rPr>
              <a:t>AgNO</a:t>
            </a:r>
            <a:r>
              <a:rPr lang="en-US" sz="3600" baseline="-25000" smtClean="0">
                <a:solidFill>
                  <a:schemeClr val="bg1"/>
                </a:solidFill>
              </a:rPr>
              <a:t>3</a:t>
            </a:r>
            <a:r>
              <a:rPr lang="en-US" sz="3600" smtClean="0">
                <a:solidFill>
                  <a:schemeClr val="bg1"/>
                </a:solidFill>
              </a:rPr>
              <a:t>(s)</a:t>
            </a:r>
            <a:r>
              <a:rPr lang="en-US" sz="3600" smtClean="0">
                <a:solidFill>
                  <a:srgbClr val="00FFFF"/>
                </a:solidFill>
              </a:rPr>
              <a:t>           Ag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(aq)   </a:t>
            </a:r>
            <a:r>
              <a:rPr lang="en-US" sz="3600" smtClean="0">
                <a:solidFill>
                  <a:schemeClr val="bg1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NO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(aq)</a:t>
            </a:r>
            <a:endParaRPr lang="en-US" sz="360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What Happened!</a:t>
            </a:r>
          </a:p>
        </p:txBody>
      </p:sp>
      <p:sp>
        <p:nvSpPr>
          <p:cNvPr id="1179652" name="AutoShape 4"/>
          <p:cNvSpPr>
            <a:spLocks noChangeArrowheads="1"/>
          </p:cNvSpPr>
          <p:nvPr/>
        </p:nvSpPr>
        <p:spPr bwMode="auto">
          <a:xfrm>
            <a:off x="28194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9653" name="AutoShape 5"/>
          <p:cNvSpPr>
            <a:spLocks noChangeArrowheads="1"/>
          </p:cNvSpPr>
          <p:nvPr/>
        </p:nvSpPr>
        <p:spPr bwMode="auto">
          <a:xfrm>
            <a:off x="3352800" y="4114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524000" y="1066800"/>
            <a:ext cx="647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chemeClr val="folHlink"/>
                </a:solidFill>
              </a:rPr>
              <a:t>A reaction must have occurred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What’s the oxidation number of Br in Br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(l)?</a:t>
            </a:r>
          </a:p>
        </p:txBody>
      </p:sp>
      <p:sp>
        <p:nvSpPr>
          <p:cNvPr id="81923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-2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-1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0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What’s the oxidation number of Br in Br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(l)?</a:t>
            </a:r>
          </a:p>
        </p:txBody>
      </p:sp>
      <p:sp>
        <p:nvSpPr>
          <p:cNvPr id="82947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-2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-1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>
                <a:solidFill>
                  <a:srgbClr val="66FF33"/>
                </a:solidFill>
              </a:rPr>
              <a:t>0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+1</a:t>
            </a:r>
          </a:p>
        </p:txBody>
      </p:sp>
      <p:sp>
        <p:nvSpPr>
          <p:cNvPr id="745476" name="Rectangle 4"/>
          <p:cNvSpPr>
            <a:spLocks noChangeArrowheads="1"/>
          </p:cNvSpPr>
          <p:nvPr/>
        </p:nvSpPr>
        <p:spPr bwMode="auto">
          <a:xfrm>
            <a:off x="304800" y="2743200"/>
            <a:ext cx="1371600" cy="6858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2209800" y="2667000"/>
            <a:ext cx="464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>
                <a:solidFill>
                  <a:srgbClr val="66FF33"/>
                </a:solidFill>
              </a:rPr>
              <a:t>The oxidation number of an element in its standard state is 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Oxidation Numbers - Rule 2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3600" smtClean="0"/>
              <a:t>Monatomic ions have oxidation numbers equal to their charges</a:t>
            </a:r>
          </a:p>
          <a:p>
            <a:pPr algn="ctr">
              <a:buClr>
                <a:schemeClr val="tx1"/>
              </a:buClr>
              <a:buFontTx/>
              <a:buChar char=" "/>
            </a:pPr>
            <a:r>
              <a:rPr lang="en-US" altLang="en-US" sz="3600" smtClean="0">
                <a:solidFill>
                  <a:srgbClr val="00FFFF"/>
                </a:solidFill>
              </a:rPr>
              <a:t>Cl</a:t>
            </a:r>
            <a:r>
              <a:rPr lang="en-US" alt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altLang="en-US" sz="3600" smtClean="0">
                <a:solidFill>
                  <a:srgbClr val="00FFFF"/>
                </a:solidFill>
              </a:rPr>
              <a:t>   =  -1      </a:t>
            </a:r>
          </a:p>
          <a:p>
            <a:pPr algn="ctr">
              <a:buClr>
                <a:schemeClr val="tx1"/>
              </a:buClr>
              <a:buFontTx/>
              <a:buChar char=" "/>
            </a:pPr>
            <a:r>
              <a:rPr lang="en-US" altLang="en-US" sz="3600" smtClean="0">
                <a:solidFill>
                  <a:srgbClr val="00FFFF"/>
                </a:solidFill>
              </a:rPr>
              <a:t>Fe</a:t>
            </a:r>
            <a:r>
              <a:rPr lang="en-US" alt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altLang="en-US" sz="3600" smtClean="0">
                <a:solidFill>
                  <a:srgbClr val="00FFFF"/>
                </a:solidFill>
              </a:rPr>
              <a:t>  =  +2    </a:t>
            </a:r>
          </a:p>
          <a:p>
            <a:pPr algn="ctr">
              <a:buClr>
                <a:schemeClr val="tx1"/>
              </a:buClr>
              <a:buFontTx/>
              <a:buChar char=" "/>
            </a:pPr>
            <a:r>
              <a:rPr lang="en-US" altLang="en-US" sz="3600" smtClean="0">
                <a:solidFill>
                  <a:srgbClr val="00FFFF"/>
                </a:solidFill>
              </a:rPr>
              <a:t>N</a:t>
            </a:r>
            <a:r>
              <a:rPr lang="en-US" altLang="en-US" sz="3600" baseline="30000" smtClean="0">
                <a:solidFill>
                  <a:srgbClr val="00FFFF"/>
                </a:solidFill>
              </a:rPr>
              <a:t>3-</a:t>
            </a:r>
            <a:r>
              <a:rPr lang="en-US" altLang="en-US" sz="3600" smtClean="0">
                <a:solidFill>
                  <a:srgbClr val="00FFFF"/>
                </a:solidFill>
              </a:rPr>
              <a:t>   =  -3</a:t>
            </a:r>
            <a:endParaRPr lang="en-US" altLang="en-US" sz="3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5" grpId="0" build="p" autoUpdateAnimBg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What’s the oxidation number of Na in NaCl?</a:t>
            </a:r>
          </a:p>
        </p:txBody>
      </p:sp>
      <p:sp>
        <p:nvSpPr>
          <p:cNvPr id="84995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-1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0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+1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What’s the oxidation number of Na in NaCl?</a:t>
            </a:r>
          </a:p>
        </p:txBody>
      </p:sp>
      <p:sp>
        <p:nvSpPr>
          <p:cNvPr id="86019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-1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0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>
                <a:solidFill>
                  <a:srgbClr val="66FF33"/>
                </a:solidFill>
              </a:rPr>
              <a:t>+1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+2</a:t>
            </a:r>
          </a:p>
        </p:txBody>
      </p:sp>
      <p:sp>
        <p:nvSpPr>
          <p:cNvPr id="747524" name="Rectangle 4"/>
          <p:cNvSpPr>
            <a:spLocks noChangeArrowheads="1"/>
          </p:cNvSpPr>
          <p:nvPr/>
        </p:nvSpPr>
        <p:spPr bwMode="auto">
          <a:xfrm>
            <a:off x="304800" y="2743200"/>
            <a:ext cx="1371600" cy="6858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2209800" y="2667000"/>
            <a:ext cx="46482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>
                <a:solidFill>
                  <a:srgbClr val="66FF33"/>
                </a:solidFill>
              </a:rPr>
              <a:t>The oxidation number of a monatomic ion is equal to its charge.  NaCl is made up of an Na</a:t>
            </a:r>
            <a:r>
              <a:rPr lang="en-US" altLang="en-US" baseline="30000">
                <a:solidFill>
                  <a:srgbClr val="66FF33"/>
                </a:solidFill>
              </a:rPr>
              <a:t>+</a:t>
            </a:r>
            <a:r>
              <a:rPr lang="en-US" altLang="en-US">
                <a:solidFill>
                  <a:srgbClr val="66FF33"/>
                </a:solidFill>
              </a:rPr>
              <a:t> cation and a Cl</a:t>
            </a:r>
            <a:r>
              <a:rPr lang="en-US" altLang="en-US" baseline="30000">
                <a:solidFill>
                  <a:srgbClr val="66FF33"/>
                </a:solidFill>
              </a:rPr>
              <a:t>-</a:t>
            </a:r>
            <a:r>
              <a:rPr lang="en-US" altLang="en-US">
                <a:solidFill>
                  <a:srgbClr val="66FF33"/>
                </a:solidFill>
              </a:rPr>
              <a:t> anion. Thus, Na</a:t>
            </a:r>
            <a:r>
              <a:rPr lang="en-US" altLang="en-US" baseline="30000">
                <a:solidFill>
                  <a:srgbClr val="66FF33"/>
                </a:solidFill>
              </a:rPr>
              <a:t>+</a:t>
            </a:r>
            <a:r>
              <a:rPr lang="en-US" altLang="en-US">
                <a:solidFill>
                  <a:srgbClr val="66FF33"/>
                </a:solidFill>
              </a:rPr>
              <a:t> has an oxidation number of +1.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What’s the oxidation number of S in Na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S?</a:t>
            </a:r>
          </a:p>
        </p:txBody>
      </p:sp>
      <p:sp>
        <p:nvSpPr>
          <p:cNvPr id="87043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-2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-1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0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What’s the oxidation number of S in Na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S?</a:t>
            </a:r>
          </a:p>
        </p:txBody>
      </p:sp>
      <p:sp>
        <p:nvSpPr>
          <p:cNvPr id="88067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>
                <a:solidFill>
                  <a:srgbClr val="66FF33"/>
                </a:solidFill>
              </a:rPr>
              <a:t>-2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-1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0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+2</a:t>
            </a:r>
          </a:p>
        </p:txBody>
      </p:sp>
      <p:sp>
        <p:nvSpPr>
          <p:cNvPr id="749572" name="Rectangle 4"/>
          <p:cNvSpPr>
            <a:spLocks noChangeArrowheads="1"/>
          </p:cNvSpPr>
          <p:nvPr/>
        </p:nvSpPr>
        <p:spPr bwMode="auto">
          <a:xfrm>
            <a:off x="304800" y="1524000"/>
            <a:ext cx="1371600" cy="6858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209800" y="1447800"/>
            <a:ext cx="5257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>
                <a:solidFill>
                  <a:srgbClr val="66FF33"/>
                </a:solidFill>
              </a:rPr>
              <a:t>The oxidation number of a monatomic ion is equal to its charge.  Since Na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r>
              <a:rPr lang="en-US" altLang="en-US">
                <a:solidFill>
                  <a:srgbClr val="66FF33"/>
                </a:solidFill>
              </a:rPr>
              <a:t>S is made up of 2 Na</a:t>
            </a:r>
            <a:r>
              <a:rPr lang="en-US" altLang="en-US" baseline="30000">
                <a:solidFill>
                  <a:srgbClr val="66FF33"/>
                </a:solidFill>
              </a:rPr>
              <a:t>+</a:t>
            </a:r>
            <a:r>
              <a:rPr lang="en-US" altLang="en-US">
                <a:solidFill>
                  <a:srgbClr val="66FF33"/>
                </a:solidFill>
              </a:rPr>
              <a:t> cations and a S</a:t>
            </a:r>
            <a:r>
              <a:rPr lang="en-US" altLang="en-US" baseline="30000">
                <a:solidFill>
                  <a:srgbClr val="66FF33"/>
                </a:solidFill>
              </a:rPr>
              <a:t>2-</a:t>
            </a:r>
            <a:r>
              <a:rPr lang="en-US" altLang="en-US">
                <a:solidFill>
                  <a:srgbClr val="66FF33"/>
                </a:solidFill>
              </a:rPr>
              <a:t> anion, S</a:t>
            </a:r>
            <a:r>
              <a:rPr lang="en-US" altLang="en-US" baseline="30000">
                <a:solidFill>
                  <a:srgbClr val="66FF33"/>
                </a:solidFill>
              </a:rPr>
              <a:t>2-</a:t>
            </a:r>
            <a:r>
              <a:rPr lang="en-US" altLang="en-US">
                <a:solidFill>
                  <a:srgbClr val="66FF33"/>
                </a:solidFill>
              </a:rPr>
              <a:t> has an oxidation number of -2.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Oxidation Numbers - Rule 3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3600" smtClean="0"/>
              <a:t>Oxygen has an oxidation number of -2 in </a:t>
            </a:r>
            <a:r>
              <a:rPr lang="en-US" altLang="en-US" sz="3600" smtClean="0">
                <a:solidFill>
                  <a:srgbClr val="00FF00"/>
                </a:solidFill>
              </a:rPr>
              <a:t>compounds</a:t>
            </a:r>
            <a:r>
              <a:rPr lang="en-US" altLang="en-US" sz="3600" smtClean="0"/>
              <a:t> except in…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altLang="en-US" sz="3600" smtClean="0">
                <a:solidFill>
                  <a:srgbClr val="00FFFF"/>
                </a:solidFill>
              </a:rPr>
              <a:t>-O-O-       -1      peroxides</a:t>
            </a:r>
            <a:endParaRPr lang="en-US" altLang="en-US" sz="3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 build="p" autoUpdateAnimBg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What’s the oxidation number of O in H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O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, hydrogen peroxide?</a:t>
            </a:r>
          </a:p>
        </p:txBody>
      </p:sp>
      <p:sp>
        <p:nvSpPr>
          <p:cNvPr id="90115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-2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-1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0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What’s the oxidation number of O in H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O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, hydrogen peroxide?</a:t>
            </a:r>
          </a:p>
        </p:txBody>
      </p:sp>
      <p:sp>
        <p:nvSpPr>
          <p:cNvPr id="91139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-2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-1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0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+1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3048000" y="2667000"/>
            <a:ext cx="3200400" cy="119697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>
                <a:solidFill>
                  <a:srgbClr val="FFFF00"/>
                </a:solidFill>
              </a:rPr>
              <a:t>This is NOT O</a:t>
            </a:r>
            <a:r>
              <a:rPr lang="en-US" altLang="en-US" baseline="-25000">
                <a:solidFill>
                  <a:srgbClr val="FFFF00"/>
                </a:solidFill>
              </a:rPr>
              <a:t>2</a:t>
            </a:r>
            <a:r>
              <a:rPr lang="en-US" altLang="en-US">
                <a:solidFill>
                  <a:srgbClr val="FFFF00"/>
                </a:solidFill>
              </a:rPr>
              <a:t>(g) as a pure element in its standard state!</a:t>
            </a:r>
          </a:p>
        </p:txBody>
      </p:sp>
      <p:sp>
        <p:nvSpPr>
          <p:cNvPr id="91141" name="Line 5"/>
          <p:cNvSpPr>
            <a:spLocks noChangeShapeType="1"/>
          </p:cNvSpPr>
          <p:nvPr/>
        </p:nvSpPr>
        <p:spPr bwMode="auto">
          <a:xfrm flipH="1" flipV="1">
            <a:off x="3581400" y="1524000"/>
            <a:ext cx="1371600" cy="1143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chemeClr val="bg1"/>
                </a:solidFill>
              </a:rPr>
              <a:t>KCl(s)</a:t>
            </a:r>
            <a:r>
              <a:rPr lang="en-US" sz="3600" smtClean="0">
                <a:solidFill>
                  <a:srgbClr val="00FFFF"/>
                </a:solidFill>
              </a:rPr>
              <a:t>             K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(aq)   </a:t>
            </a:r>
            <a:r>
              <a:rPr lang="en-US" sz="3600" smtClean="0">
                <a:solidFill>
                  <a:schemeClr val="bg1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(aq)</a:t>
            </a: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chemeClr val="bg1"/>
                </a:solidFill>
              </a:rPr>
              <a:t>AgNO</a:t>
            </a:r>
            <a:r>
              <a:rPr lang="en-US" sz="3600" baseline="-25000" smtClean="0">
                <a:solidFill>
                  <a:schemeClr val="bg1"/>
                </a:solidFill>
              </a:rPr>
              <a:t>3</a:t>
            </a:r>
            <a:r>
              <a:rPr lang="en-US" sz="3600" smtClean="0">
                <a:solidFill>
                  <a:schemeClr val="bg1"/>
                </a:solidFill>
              </a:rPr>
              <a:t>(s)</a:t>
            </a:r>
            <a:r>
              <a:rPr lang="en-US" sz="3600" smtClean="0">
                <a:solidFill>
                  <a:srgbClr val="00FFFF"/>
                </a:solidFill>
              </a:rPr>
              <a:t>           Ag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(aq)   </a:t>
            </a:r>
            <a:r>
              <a:rPr lang="en-US" sz="3600" smtClean="0">
                <a:solidFill>
                  <a:schemeClr val="bg1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NO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(aq)</a:t>
            </a:r>
            <a:endParaRPr lang="en-US" sz="360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What Happened!</a:t>
            </a:r>
          </a:p>
        </p:txBody>
      </p:sp>
      <p:sp>
        <p:nvSpPr>
          <p:cNvPr id="1180676" name="AutoShape 4"/>
          <p:cNvSpPr>
            <a:spLocks noChangeArrowheads="1"/>
          </p:cNvSpPr>
          <p:nvPr/>
        </p:nvSpPr>
        <p:spPr bwMode="auto">
          <a:xfrm>
            <a:off x="28194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0677" name="AutoShape 5"/>
          <p:cNvSpPr>
            <a:spLocks noChangeArrowheads="1"/>
          </p:cNvSpPr>
          <p:nvPr/>
        </p:nvSpPr>
        <p:spPr bwMode="auto">
          <a:xfrm>
            <a:off x="3352800" y="4114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524000" y="1066800"/>
            <a:ext cx="647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chemeClr val="folHlink"/>
                </a:solidFill>
              </a:rPr>
              <a:t>A reaction must have occurred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371600" y="4876800"/>
            <a:ext cx="647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chemeClr val="folHlink"/>
                </a:solidFill>
              </a:rPr>
              <a:t>But between what?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What’s the oxidation number of O in H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O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, hydrogen peroxide?</a:t>
            </a:r>
          </a:p>
        </p:txBody>
      </p:sp>
      <p:sp>
        <p:nvSpPr>
          <p:cNvPr id="92163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-2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>
                <a:solidFill>
                  <a:srgbClr val="66FF33"/>
                </a:solidFill>
              </a:rPr>
              <a:t>-1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0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+1</a:t>
            </a:r>
          </a:p>
        </p:txBody>
      </p:sp>
      <p:sp>
        <p:nvSpPr>
          <p:cNvPr id="751620" name="Rectangle 4"/>
          <p:cNvSpPr>
            <a:spLocks noChangeArrowheads="1"/>
          </p:cNvSpPr>
          <p:nvPr/>
        </p:nvSpPr>
        <p:spPr bwMode="auto">
          <a:xfrm>
            <a:off x="304800" y="2133600"/>
            <a:ext cx="1371600" cy="6858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2209800" y="2073275"/>
            <a:ext cx="464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>
                <a:solidFill>
                  <a:srgbClr val="66FF33"/>
                </a:solidFill>
              </a:rPr>
              <a:t>The oxidation number of O in a peroxide is -1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Oxidation Numbers - Rule 4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3600" smtClean="0"/>
              <a:t>Hydrogen has an oxidation number of +1 in </a:t>
            </a:r>
            <a:r>
              <a:rPr lang="en-US" altLang="en-US" sz="3600" smtClean="0">
                <a:solidFill>
                  <a:srgbClr val="00FF00"/>
                </a:solidFill>
              </a:rPr>
              <a:t>compounds</a:t>
            </a:r>
            <a:r>
              <a:rPr lang="en-US" altLang="en-US" sz="3600" smtClean="0"/>
              <a:t> except in </a:t>
            </a:r>
            <a:r>
              <a:rPr lang="en-US" altLang="en-US" sz="3600" smtClean="0">
                <a:solidFill>
                  <a:srgbClr val="00FF00"/>
                </a:solidFill>
              </a:rPr>
              <a:t>hydrides</a:t>
            </a:r>
          </a:p>
          <a:p>
            <a:pPr>
              <a:buClr>
                <a:srgbClr val="00FFFF"/>
              </a:buClr>
              <a:buFontTx/>
              <a:buChar char=" "/>
            </a:pPr>
            <a:r>
              <a:rPr lang="en-US" altLang="en-US" sz="3600" smtClean="0">
                <a:solidFill>
                  <a:srgbClr val="00FFFF"/>
                </a:solidFill>
              </a:rPr>
              <a:t>e.g., LiH, lithium hydride</a:t>
            </a:r>
          </a:p>
          <a:p>
            <a:pPr>
              <a:buClr>
                <a:srgbClr val="00FFFF"/>
              </a:buClr>
              <a:buFontTx/>
              <a:buChar char=" "/>
            </a:pPr>
            <a:r>
              <a:rPr lang="en-US" altLang="en-US" sz="3600" smtClean="0">
                <a:solidFill>
                  <a:srgbClr val="00FFFF"/>
                </a:solidFill>
              </a:rPr>
              <a:t>        H</a:t>
            </a:r>
            <a:r>
              <a:rPr lang="en-US" alt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altLang="en-US" sz="3600" smtClean="0">
                <a:solidFill>
                  <a:srgbClr val="00FFFF"/>
                </a:solidFill>
              </a:rPr>
              <a:t>       -1        hydride ion 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altLang="en-US" sz="3600" smtClean="0">
                <a:solidFill>
                  <a:srgbClr val="00FFFF"/>
                </a:solidFill>
              </a:rPr>
              <a:t>         (monatomic ion, Rule 2)</a:t>
            </a:r>
            <a:endParaRPr lang="en-US" altLang="en-US" sz="360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What’s the oxidation number of H in H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O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 (hydrogen peroxide)?</a:t>
            </a:r>
          </a:p>
        </p:txBody>
      </p:sp>
      <p:sp>
        <p:nvSpPr>
          <p:cNvPr id="94211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-1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0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+1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What’s the oxidation number of H in H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O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 (hydrogen peroxide)?</a:t>
            </a:r>
          </a:p>
        </p:txBody>
      </p:sp>
      <p:sp>
        <p:nvSpPr>
          <p:cNvPr id="95235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-1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0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+1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+2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3124200" y="2667000"/>
            <a:ext cx="3200400" cy="119697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>
                <a:solidFill>
                  <a:srgbClr val="FFFF00"/>
                </a:solidFill>
              </a:rPr>
              <a:t>This is NOT H</a:t>
            </a:r>
            <a:r>
              <a:rPr lang="en-US" altLang="en-US" baseline="-25000">
                <a:solidFill>
                  <a:srgbClr val="FFFF00"/>
                </a:solidFill>
              </a:rPr>
              <a:t>2</a:t>
            </a:r>
            <a:r>
              <a:rPr lang="en-US" altLang="en-US">
                <a:solidFill>
                  <a:srgbClr val="FFFF00"/>
                </a:solidFill>
              </a:rPr>
              <a:t>(g) as a pure element in its standard state!</a:t>
            </a:r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 flipH="1" flipV="1">
            <a:off x="2819400" y="1524000"/>
            <a:ext cx="1371600" cy="1143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What’s the oxidation number of H in H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O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 (hydrogen peroxide)?</a:t>
            </a:r>
          </a:p>
        </p:txBody>
      </p:sp>
      <p:sp>
        <p:nvSpPr>
          <p:cNvPr id="96259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-1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0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>
                <a:solidFill>
                  <a:srgbClr val="66FF33"/>
                </a:solidFill>
              </a:rPr>
              <a:t>+1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+2</a:t>
            </a:r>
          </a:p>
        </p:txBody>
      </p:sp>
      <p:sp>
        <p:nvSpPr>
          <p:cNvPr id="753668" name="Rectangle 4"/>
          <p:cNvSpPr>
            <a:spLocks noChangeArrowheads="1"/>
          </p:cNvSpPr>
          <p:nvPr/>
        </p:nvSpPr>
        <p:spPr bwMode="auto">
          <a:xfrm>
            <a:off x="304800" y="2743200"/>
            <a:ext cx="1371600" cy="6858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2209800" y="2667000"/>
            <a:ext cx="464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>
                <a:solidFill>
                  <a:srgbClr val="66FF33"/>
                </a:solidFill>
              </a:rPr>
              <a:t>The oxidation number of H in a compound (except hydrides) is +1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What’s the oxidation number of Au in Au(s)?</a:t>
            </a:r>
          </a:p>
        </p:txBody>
      </p:sp>
      <p:sp>
        <p:nvSpPr>
          <p:cNvPr id="97283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-2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0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+1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What’s the oxidation number of Au in Au(s)?</a:t>
            </a:r>
          </a:p>
        </p:txBody>
      </p:sp>
      <p:sp>
        <p:nvSpPr>
          <p:cNvPr id="98307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-2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>
                <a:solidFill>
                  <a:srgbClr val="66FF33"/>
                </a:solidFill>
              </a:rPr>
              <a:t>0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+1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+2</a:t>
            </a:r>
          </a:p>
        </p:txBody>
      </p:sp>
      <p:sp>
        <p:nvSpPr>
          <p:cNvPr id="755716" name="Rectangle 4"/>
          <p:cNvSpPr>
            <a:spLocks noChangeArrowheads="1"/>
          </p:cNvSpPr>
          <p:nvPr/>
        </p:nvSpPr>
        <p:spPr bwMode="auto">
          <a:xfrm>
            <a:off x="304800" y="2133600"/>
            <a:ext cx="1371600" cy="6858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2209800" y="2073275"/>
            <a:ext cx="464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>
                <a:solidFill>
                  <a:srgbClr val="66FF33"/>
                </a:solidFill>
              </a:rPr>
              <a:t>The oxidation number of a pure element in its standard state is 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What’s the oxidation number of H in NH</a:t>
            </a:r>
            <a:r>
              <a:rPr lang="en-US" altLang="en-US" sz="4000" baseline="-25000" smtClean="0"/>
              <a:t>3</a:t>
            </a:r>
            <a:r>
              <a:rPr lang="en-US" altLang="en-US" sz="4000" smtClean="0"/>
              <a:t>?</a:t>
            </a:r>
          </a:p>
        </p:txBody>
      </p:sp>
      <p:sp>
        <p:nvSpPr>
          <p:cNvPr id="99331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-1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0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+1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What’s the oxidation number of H in NH</a:t>
            </a:r>
            <a:r>
              <a:rPr lang="en-US" altLang="en-US" sz="4000" baseline="-25000" smtClean="0"/>
              <a:t>3</a:t>
            </a:r>
            <a:r>
              <a:rPr lang="en-US" altLang="en-US" sz="4000" smtClean="0"/>
              <a:t>?</a:t>
            </a:r>
          </a:p>
        </p:txBody>
      </p:sp>
      <p:sp>
        <p:nvSpPr>
          <p:cNvPr id="100355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-1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0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>
                <a:solidFill>
                  <a:srgbClr val="66FF33"/>
                </a:solidFill>
              </a:rPr>
              <a:t>+1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+2</a:t>
            </a:r>
          </a:p>
        </p:txBody>
      </p:sp>
      <p:sp>
        <p:nvSpPr>
          <p:cNvPr id="757764" name="Rectangle 4"/>
          <p:cNvSpPr>
            <a:spLocks noChangeArrowheads="1"/>
          </p:cNvSpPr>
          <p:nvPr/>
        </p:nvSpPr>
        <p:spPr bwMode="auto">
          <a:xfrm>
            <a:off x="304800" y="2743200"/>
            <a:ext cx="1371600" cy="6858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2209800" y="2667000"/>
            <a:ext cx="464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>
                <a:solidFill>
                  <a:srgbClr val="66FF33"/>
                </a:solidFill>
              </a:rPr>
              <a:t>The oxidation number of H in a compound (except hydrides) is +1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What’s the oxidation number of O in C</a:t>
            </a:r>
            <a:r>
              <a:rPr lang="en-US" altLang="en-US" sz="4000" baseline="-25000" smtClean="0"/>
              <a:t>6</a:t>
            </a:r>
            <a:r>
              <a:rPr lang="en-US" altLang="en-US" sz="4000" smtClean="0"/>
              <a:t>H</a:t>
            </a:r>
            <a:r>
              <a:rPr lang="en-US" altLang="en-US" sz="4000" baseline="-25000" smtClean="0"/>
              <a:t>12</a:t>
            </a:r>
            <a:r>
              <a:rPr lang="en-US" altLang="en-US" sz="4000" smtClean="0"/>
              <a:t>O</a:t>
            </a:r>
            <a:r>
              <a:rPr lang="en-US" altLang="en-US" sz="4000" baseline="-25000" smtClean="0"/>
              <a:t>6</a:t>
            </a:r>
            <a:r>
              <a:rPr lang="en-US" altLang="en-US" sz="4000" smtClean="0"/>
              <a:t>, glucose?</a:t>
            </a:r>
          </a:p>
        </p:txBody>
      </p:sp>
      <p:sp>
        <p:nvSpPr>
          <p:cNvPr id="101379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-2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-1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0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+6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smtClean="0"/>
              <a:t>What’s the reaction?</a:t>
            </a:r>
          </a:p>
        </p:txBody>
      </p:sp>
      <p:sp>
        <p:nvSpPr>
          <p:cNvPr id="28675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495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/>
              <a:t>Ag</a:t>
            </a:r>
            <a:r>
              <a:rPr lang="en-US" baseline="30000" smtClean="0"/>
              <a:t>+</a:t>
            </a:r>
            <a:r>
              <a:rPr lang="en-US" smtClean="0"/>
              <a:t> + K</a:t>
            </a:r>
            <a:r>
              <a:rPr lang="en-US" baseline="30000" smtClean="0"/>
              <a:t>+</a:t>
            </a:r>
            <a:r>
              <a:rPr lang="en-US" smtClean="0"/>
              <a:t>       AgK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NO</a:t>
            </a:r>
            <a:r>
              <a:rPr lang="en-US" baseline="-25000" smtClean="0"/>
              <a:t>3</a:t>
            </a:r>
            <a:r>
              <a:rPr lang="en-US" baseline="30000" smtClean="0"/>
              <a:t>-</a:t>
            </a:r>
            <a:r>
              <a:rPr lang="en-US" smtClean="0"/>
              <a:t> + Cl</a:t>
            </a:r>
            <a:r>
              <a:rPr lang="en-US" baseline="30000" smtClean="0"/>
              <a:t>-</a:t>
            </a:r>
            <a:r>
              <a:rPr lang="en-US" smtClean="0"/>
              <a:t>       NO</a:t>
            </a:r>
            <a:r>
              <a:rPr lang="en-US" baseline="-25000" smtClean="0"/>
              <a:t>3</a:t>
            </a:r>
            <a:r>
              <a:rPr lang="en-US" smtClean="0"/>
              <a:t>Cl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K</a:t>
            </a:r>
            <a:r>
              <a:rPr lang="en-US" baseline="30000" smtClean="0"/>
              <a:t>+</a:t>
            </a:r>
            <a:r>
              <a:rPr lang="en-US" smtClean="0"/>
              <a:t> + NO</a:t>
            </a:r>
            <a:r>
              <a:rPr lang="en-US" baseline="-25000" smtClean="0"/>
              <a:t>3</a:t>
            </a:r>
            <a:r>
              <a:rPr lang="en-US" baseline="30000" smtClean="0"/>
              <a:t>-</a:t>
            </a:r>
            <a:r>
              <a:rPr lang="en-US" smtClean="0"/>
              <a:t>        KNO</a:t>
            </a:r>
            <a:r>
              <a:rPr lang="en-US" baseline="-25000" smtClean="0"/>
              <a:t>3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Ag</a:t>
            </a:r>
            <a:r>
              <a:rPr lang="en-US" baseline="30000" smtClean="0"/>
              <a:t>+</a:t>
            </a:r>
            <a:r>
              <a:rPr lang="en-US" smtClean="0"/>
              <a:t> + Cl</a:t>
            </a:r>
            <a:r>
              <a:rPr lang="en-US" baseline="30000" smtClean="0"/>
              <a:t>-</a:t>
            </a:r>
            <a:r>
              <a:rPr lang="en-US" smtClean="0"/>
              <a:t>       AgCl</a:t>
            </a:r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2895600" y="1752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3048000" y="2362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3048000" y="2971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2895600" y="3505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What’s the oxidation number of O in C</a:t>
            </a:r>
            <a:r>
              <a:rPr lang="en-US" altLang="en-US" sz="4000" baseline="-25000" smtClean="0"/>
              <a:t>6</a:t>
            </a:r>
            <a:r>
              <a:rPr lang="en-US" altLang="en-US" sz="4000" smtClean="0"/>
              <a:t>H</a:t>
            </a:r>
            <a:r>
              <a:rPr lang="en-US" altLang="en-US" sz="4000" baseline="-25000" smtClean="0"/>
              <a:t>12</a:t>
            </a:r>
            <a:r>
              <a:rPr lang="en-US" altLang="en-US" sz="4000" smtClean="0"/>
              <a:t>O</a:t>
            </a:r>
            <a:r>
              <a:rPr lang="en-US" altLang="en-US" sz="4000" baseline="-25000" smtClean="0"/>
              <a:t>6</a:t>
            </a:r>
            <a:r>
              <a:rPr lang="en-US" altLang="en-US" sz="4000" smtClean="0"/>
              <a:t>, glucose?</a:t>
            </a:r>
          </a:p>
        </p:txBody>
      </p:sp>
      <p:sp>
        <p:nvSpPr>
          <p:cNvPr id="102403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>
                <a:solidFill>
                  <a:srgbClr val="66FF33"/>
                </a:solidFill>
              </a:rPr>
              <a:t>-2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-1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0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+6</a:t>
            </a:r>
          </a:p>
        </p:txBody>
      </p:sp>
      <p:sp>
        <p:nvSpPr>
          <p:cNvPr id="759812" name="Rectangle 4"/>
          <p:cNvSpPr>
            <a:spLocks noChangeArrowheads="1"/>
          </p:cNvSpPr>
          <p:nvPr/>
        </p:nvSpPr>
        <p:spPr bwMode="auto">
          <a:xfrm>
            <a:off x="304800" y="1524000"/>
            <a:ext cx="1371600" cy="6858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2133600" y="1524000"/>
            <a:ext cx="464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>
                <a:solidFill>
                  <a:srgbClr val="66FF33"/>
                </a:solidFill>
              </a:rPr>
              <a:t>The oxidation number of O in compounds (except peroxides) is -2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Oxidation Numbers - Rule 5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3600" smtClean="0"/>
              <a:t>Oxidation numbers on neutral molecules or neutral ionic formulas add to zero</a:t>
            </a:r>
          </a:p>
          <a:p>
            <a:r>
              <a:rPr lang="en-US" altLang="en-US" sz="3600" smtClean="0"/>
              <a:t>Oxidation numbers on polyatomic ions add to the ion charge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build="p" autoUpdateAnimBg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3352800" y="2574925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H</a:t>
            </a:r>
            <a:r>
              <a:rPr lang="en-US" altLang="en-US" sz="6000" baseline="-25000">
                <a:solidFill>
                  <a:srgbClr val="00FFFF"/>
                </a:solidFill>
              </a:rPr>
              <a:t>2</a:t>
            </a:r>
            <a:r>
              <a:rPr lang="en-US" altLang="en-US" sz="6000">
                <a:solidFill>
                  <a:srgbClr val="00FFFF"/>
                </a:solidFill>
              </a:rPr>
              <a:t>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3352800" y="2574925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H</a:t>
            </a:r>
            <a:r>
              <a:rPr lang="en-US" altLang="en-US" sz="6000" baseline="-25000">
                <a:solidFill>
                  <a:srgbClr val="00FFFF"/>
                </a:solidFill>
              </a:rPr>
              <a:t>2</a:t>
            </a:r>
            <a:r>
              <a:rPr lang="en-US" altLang="en-US" sz="6000">
                <a:solidFill>
                  <a:srgbClr val="00FFFF"/>
                </a:solidFill>
              </a:rPr>
              <a:t>O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3352800" y="198120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FF00"/>
                </a:solidFill>
              </a:rPr>
              <a:t>+1</a:t>
            </a:r>
          </a:p>
        </p:txBody>
      </p:sp>
      <p:sp>
        <p:nvSpPr>
          <p:cNvPr id="497669" name="Line 5"/>
          <p:cNvSpPr>
            <a:spLocks noChangeShapeType="1"/>
          </p:cNvSpPr>
          <p:nvPr/>
        </p:nvSpPr>
        <p:spPr bwMode="auto">
          <a:xfrm flipV="1">
            <a:off x="2209800" y="2667000"/>
            <a:ext cx="1524000" cy="1676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228600" y="4267200"/>
            <a:ext cx="4114800" cy="588963"/>
          </a:xfrm>
          <a:prstGeom prst="rect">
            <a:avLst/>
          </a:prstGeom>
          <a:solidFill>
            <a:schemeClr val="bg2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FF00"/>
                </a:solidFill>
              </a:rPr>
              <a:t>H is +1 in compounds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3352800" y="2574925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H</a:t>
            </a:r>
            <a:r>
              <a:rPr lang="en-US" altLang="en-US" sz="6000" baseline="-25000">
                <a:solidFill>
                  <a:srgbClr val="00FFFF"/>
                </a:solidFill>
              </a:rPr>
              <a:t>2</a:t>
            </a:r>
            <a:r>
              <a:rPr lang="en-US" altLang="en-US" sz="6000">
                <a:solidFill>
                  <a:srgbClr val="00FFFF"/>
                </a:solidFill>
              </a:rPr>
              <a:t>O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3352800" y="198120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/>
              <a:t>+1</a:t>
            </a:r>
          </a:p>
        </p:txBody>
      </p:sp>
      <p:sp>
        <p:nvSpPr>
          <p:cNvPr id="499717" name="Line 5"/>
          <p:cNvSpPr>
            <a:spLocks noChangeShapeType="1"/>
          </p:cNvSpPr>
          <p:nvPr/>
        </p:nvSpPr>
        <p:spPr bwMode="auto">
          <a:xfrm flipH="1" flipV="1">
            <a:off x="5181600" y="2514600"/>
            <a:ext cx="1219200" cy="17526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9718" name="Text Box 6"/>
          <p:cNvSpPr txBox="1">
            <a:spLocks noChangeArrowheads="1"/>
          </p:cNvSpPr>
          <p:nvPr/>
        </p:nvSpPr>
        <p:spPr bwMode="auto">
          <a:xfrm>
            <a:off x="4191000" y="4267200"/>
            <a:ext cx="4114800" cy="588963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 is -2 in compounds</a:t>
            </a:r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4267200" y="198120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FF00"/>
                </a:solidFill>
              </a:rPr>
              <a:t>-2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3352800" y="2574925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H</a:t>
            </a:r>
            <a:r>
              <a:rPr lang="en-US" altLang="en-US" sz="6000" baseline="-25000">
                <a:solidFill>
                  <a:srgbClr val="00FFFF"/>
                </a:solidFill>
              </a:rPr>
              <a:t>2</a:t>
            </a:r>
            <a:r>
              <a:rPr lang="en-US" altLang="en-US" sz="6000">
                <a:solidFill>
                  <a:srgbClr val="00FFFF"/>
                </a:solidFill>
              </a:rPr>
              <a:t>O</a:t>
            </a:r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1752600" y="3886200"/>
            <a:ext cx="6019800" cy="107632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sum of the oxidation numbers must add to the species charge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4267200" y="198120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/>
              <a:t>-2</a:t>
            </a: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3352800" y="198120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/>
              <a:t>+1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3352800" y="2574925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H</a:t>
            </a:r>
            <a:r>
              <a:rPr lang="en-US" altLang="en-US" sz="6000" baseline="-25000">
                <a:solidFill>
                  <a:srgbClr val="00FFFF"/>
                </a:solidFill>
              </a:rPr>
              <a:t>2</a:t>
            </a:r>
            <a:r>
              <a:rPr lang="en-US" altLang="en-US" sz="6000">
                <a:solidFill>
                  <a:srgbClr val="00FFFF"/>
                </a:solidFill>
              </a:rPr>
              <a:t>O</a:t>
            </a:r>
          </a:p>
        </p:txBody>
      </p:sp>
      <p:sp>
        <p:nvSpPr>
          <p:cNvPr id="503812" name="Text Box 4"/>
          <p:cNvSpPr txBox="1">
            <a:spLocks noChangeArrowheads="1"/>
          </p:cNvSpPr>
          <p:nvPr/>
        </p:nvSpPr>
        <p:spPr bwMode="auto">
          <a:xfrm>
            <a:off x="1752600" y="3886200"/>
            <a:ext cx="6019800" cy="107632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sum of the oxidation numbers must add to the species charge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2057400" y="5334000"/>
            <a:ext cx="495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3600"/>
              <a:t>2(+1) + (-2)  = 0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4267200" y="198120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/>
              <a:t>-2</a:t>
            </a: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3352800" y="198120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/>
              <a:t>+1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SO</a:t>
            </a:r>
            <a:r>
              <a:rPr lang="en-US" altLang="en-US" sz="6000" baseline="-25000">
                <a:solidFill>
                  <a:srgbClr val="00FFFF"/>
                </a:solidFill>
              </a:rPr>
              <a:t>4</a:t>
            </a:r>
            <a:r>
              <a:rPr lang="en-US" altLang="en-US" sz="6000" baseline="30000">
                <a:solidFill>
                  <a:srgbClr val="00FFFF"/>
                </a:solidFill>
              </a:rPr>
              <a:t>2-</a:t>
            </a:r>
            <a:endParaRPr lang="en-US" altLang="en-US" sz="6000">
              <a:solidFill>
                <a:srgbClr val="00FFFF"/>
              </a:solidFill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2743200" y="3276600"/>
            <a:ext cx="342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Sulfate 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smtClean="0"/>
              <a:t>What’s the reaction?</a:t>
            </a:r>
          </a:p>
        </p:txBody>
      </p:sp>
      <p:sp>
        <p:nvSpPr>
          <p:cNvPr id="29699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495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/>
              <a:t>Ag</a:t>
            </a:r>
            <a:r>
              <a:rPr lang="en-US" baseline="30000" smtClean="0"/>
              <a:t>+</a:t>
            </a:r>
            <a:r>
              <a:rPr lang="en-US" smtClean="0"/>
              <a:t> + K</a:t>
            </a:r>
            <a:r>
              <a:rPr lang="en-US" baseline="30000" smtClean="0"/>
              <a:t>+</a:t>
            </a:r>
            <a:r>
              <a:rPr lang="en-US" smtClean="0"/>
              <a:t>       AgK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NO</a:t>
            </a:r>
            <a:r>
              <a:rPr lang="en-US" baseline="-25000" smtClean="0"/>
              <a:t>3</a:t>
            </a:r>
            <a:r>
              <a:rPr lang="en-US" baseline="30000" smtClean="0"/>
              <a:t>-</a:t>
            </a:r>
            <a:r>
              <a:rPr lang="en-US" smtClean="0"/>
              <a:t> + Cl</a:t>
            </a:r>
            <a:r>
              <a:rPr lang="en-US" baseline="30000" smtClean="0"/>
              <a:t>-</a:t>
            </a:r>
            <a:r>
              <a:rPr lang="en-US" smtClean="0"/>
              <a:t>       NO</a:t>
            </a:r>
            <a:r>
              <a:rPr lang="en-US" baseline="-25000" smtClean="0"/>
              <a:t>3</a:t>
            </a:r>
            <a:r>
              <a:rPr lang="en-US" smtClean="0"/>
              <a:t>Cl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K</a:t>
            </a:r>
            <a:r>
              <a:rPr lang="en-US" baseline="30000" smtClean="0"/>
              <a:t>+</a:t>
            </a:r>
            <a:r>
              <a:rPr lang="en-US" smtClean="0"/>
              <a:t> + NO</a:t>
            </a:r>
            <a:r>
              <a:rPr lang="en-US" baseline="-25000" smtClean="0"/>
              <a:t>3</a:t>
            </a:r>
            <a:r>
              <a:rPr lang="en-US" baseline="30000" smtClean="0"/>
              <a:t>-</a:t>
            </a:r>
            <a:r>
              <a:rPr lang="en-US" smtClean="0"/>
              <a:t>        KNO</a:t>
            </a:r>
            <a:r>
              <a:rPr lang="en-US" baseline="-25000" smtClean="0"/>
              <a:t>3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Ag</a:t>
            </a:r>
            <a:r>
              <a:rPr lang="en-US" baseline="30000" smtClean="0"/>
              <a:t>+</a:t>
            </a:r>
            <a:r>
              <a:rPr lang="en-US" smtClean="0"/>
              <a:t> + Cl</a:t>
            </a:r>
            <a:r>
              <a:rPr lang="en-US" baseline="30000" smtClean="0"/>
              <a:t>-</a:t>
            </a:r>
            <a:r>
              <a:rPr lang="en-US" smtClean="0"/>
              <a:t>       AgCl</a:t>
            </a:r>
          </a:p>
        </p:txBody>
      </p:sp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2895600" y="1752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3048000" y="2362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3048000" y="2971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2895600" y="3505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801220" name="Rectangle 4"/>
          <p:cNvSpPr>
            <a:spLocks noChangeArrowheads="1"/>
          </p:cNvSpPr>
          <p:nvPr/>
        </p:nvSpPr>
        <p:spPr bwMode="auto">
          <a:xfrm>
            <a:off x="304800" y="3276600"/>
            <a:ext cx="4343400" cy="8382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SO</a:t>
            </a:r>
            <a:r>
              <a:rPr lang="en-US" altLang="en-US" sz="6000" baseline="-25000">
                <a:solidFill>
                  <a:srgbClr val="00FFFF"/>
                </a:solidFill>
              </a:rPr>
              <a:t>4</a:t>
            </a:r>
            <a:r>
              <a:rPr lang="en-US" altLang="en-US" sz="6000" baseline="30000">
                <a:solidFill>
                  <a:srgbClr val="00FFFF"/>
                </a:solidFill>
              </a:rPr>
              <a:t>2-</a:t>
            </a:r>
            <a:endParaRPr lang="en-US" altLang="en-US" sz="6000">
              <a:solidFill>
                <a:srgbClr val="00FFFF"/>
              </a:solidFill>
            </a:endParaRPr>
          </a:p>
        </p:txBody>
      </p:sp>
      <p:sp>
        <p:nvSpPr>
          <p:cNvPr id="509956" name="Text Box 4"/>
          <p:cNvSpPr txBox="1">
            <a:spLocks noChangeArrowheads="1"/>
          </p:cNvSpPr>
          <p:nvPr/>
        </p:nvSpPr>
        <p:spPr bwMode="auto">
          <a:xfrm>
            <a:off x="1752600" y="4343400"/>
            <a:ext cx="6019800" cy="107632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sum of the oxidation numbers must add to the ion charge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SO</a:t>
            </a:r>
            <a:r>
              <a:rPr lang="en-US" altLang="en-US" sz="6000" baseline="-25000">
                <a:solidFill>
                  <a:srgbClr val="00FFFF"/>
                </a:solidFill>
              </a:rPr>
              <a:t>4</a:t>
            </a:r>
            <a:r>
              <a:rPr lang="en-US" altLang="en-US" sz="6000" baseline="30000">
                <a:solidFill>
                  <a:srgbClr val="00FFFF"/>
                </a:solidFill>
              </a:rPr>
              <a:t>2-</a:t>
            </a:r>
            <a:endParaRPr lang="en-US" altLang="en-US" sz="6000">
              <a:solidFill>
                <a:srgbClr val="00FFFF"/>
              </a:solidFill>
            </a:endParaRP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914400" y="35052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(</a:t>
            </a:r>
            <a:r>
              <a:rPr lang="en-US" altLang="en-US" sz="5400">
                <a:solidFill>
                  <a:schemeClr val="bg1"/>
                </a:solidFill>
              </a:rPr>
              <a:t>+6</a:t>
            </a:r>
            <a:r>
              <a:rPr lang="en-US" altLang="en-US" sz="5400"/>
              <a:t>)     +     4(</a:t>
            </a:r>
            <a:r>
              <a:rPr lang="en-US" altLang="en-US" sz="5400">
                <a:solidFill>
                  <a:schemeClr val="bg1"/>
                </a:solidFill>
              </a:rPr>
              <a:t>-2</a:t>
            </a:r>
            <a:r>
              <a:rPr lang="en-US" altLang="en-US" sz="5400"/>
              <a:t>)    =    -2</a:t>
            </a:r>
          </a:p>
        </p:txBody>
      </p:sp>
      <p:sp>
        <p:nvSpPr>
          <p:cNvPr id="512005" name="Line 5"/>
          <p:cNvSpPr>
            <a:spLocks noChangeShapeType="1"/>
          </p:cNvSpPr>
          <p:nvPr/>
        </p:nvSpPr>
        <p:spPr bwMode="auto">
          <a:xfrm>
            <a:off x="5257800" y="2514600"/>
            <a:ext cx="2209800" cy="12954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006" name="Line 6"/>
          <p:cNvSpPr>
            <a:spLocks noChangeShapeType="1"/>
          </p:cNvSpPr>
          <p:nvPr/>
        </p:nvSpPr>
        <p:spPr bwMode="auto">
          <a:xfrm>
            <a:off x="4572000" y="3048000"/>
            <a:ext cx="0" cy="5334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SO</a:t>
            </a:r>
            <a:r>
              <a:rPr lang="en-US" altLang="en-US" sz="6000" baseline="-25000">
                <a:solidFill>
                  <a:srgbClr val="00FFFF"/>
                </a:solidFill>
              </a:rPr>
              <a:t>4</a:t>
            </a:r>
            <a:r>
              <a:rPr lang="en-US" altLang="en-US" sz="6000" baseline="30000">
                <a:solidFill>
                  <a:srgbClr val="00FFFF"/>
                </a:solidFill>
              </a:rPr>
              <a:t>2-</a:t>
            </a:r>
            <a:endParaRPr lang="en-US" altLang="en-US" sz="6000">
              <a:solidFill>
                <a:srgbClr val="00FFFF"/>
              </a:solidFill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914400" y="35052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(</a:t>
            </a:r>
            <a:r>
              <a:rPr lang="en-US" altLang="en-US" sz="5400">
                <a:solidFill>
                  <a:schemeClr val="bg1"/>
                </a:solidFill>
              </a:rPr>
              <a:t>+6</a:t>
            </a:r>
            <a:r>
              <a:rPr lang="en-US" altLang="en-US" sz="5400"/>
              <a:t>)     +     4(</a:t>
            </a:r>
            <a:r>
              <a:rPr lang="en-US" altLang="en-US" sz="5400">
                <a:solidFill>
                  <a:schemeClr val="bg1"/>
                </a:solidFill>
              </a:rPr>
              <a:t>-2</a:t>
            </a:r>
            <a:r>
              <a:rPr lang="en-US" altLang="en-US" sz="5400"/>
              <a:t>)    =    -2</a:t>
            </a:r>
          </a:p>
        </p:txBody>
      </p:sp>
      <p:sp>
        <p:nvSpPr>
          <p:cNvPr id="514053" name="Text Box 5"/>
          <p:cNvSpPr txBox="1">
            <a:spLocks noChangeArrowheads="1"/>
          </p:cNvSpPr>
          <p:nvPr/>
        </p:nvSpPr>
        <p:spPr bwMode="auto">
          <a:xfrm>
            <a:off x="1600200" y="4800600"/>
            <a:ext cx="6019800" cy="588963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Oxygen is -2 in compounds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SO</a:t>
            </a:r>
            <a:r>
              <a:rPr lang="en-US" altLang="en-US" sz="6000" baseline="-25000">
                <a:solidFill>
                  <a:srgbClr val="00FFFF"/>
                </a:solidFill>
              </a:rPr>
              <a:t>4</a:t>
            </a:r>
            <a:r>
              <a:rPr lang="en-US" altLang="en-US" sz="6000" baseline="30000">
                <a:solidFill>
                  <a:srgbClr val="00FFFF"/>
                </a:solidFill>
              </a:rPr>
              <a:t>2-</a:t>
            </a:r>
            <a:endParaRPr lang="en-US" altLang="en-US" sz="6000">
              <a:solidFill>
                <a:srgbClr val="00FFFF"/>
              </a:solidFill>
            </a:endParaRP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914400" y="35052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(</a:t>
            </a:r>
            <a:r>
              <a:rPr lang="en-US" altLang="en-US" sz="5400">
                <a:solidFill>
                  <a:schemeClr val="bg1"/>
                </a:solidFill>
              </a:rPr>
              <a:t>+6</a:t>
            </a:r>
            <a:r>
              <a:rPr lang="en-US" altLang="en-US" sz="5400"/>
              <a:t>)     +     4(</a:t>
            </a:r>
            <a:r>
              <a:rPr lang="en-US" altLang="en-US" sz="5400">
                <a:solidFill>
                  <a:srgbClr val="00FFFF"/>
                </a:solidFill>
              </a:rPr>
              <a:t>-2</a:t>
            </a:r>
            <a:r>
              <a:rPr lang="en-US" altLang="en-US" sz="5400"/>
              <a:t>)    =    -2</a:t>
            </a:r>
          </a:p>
        </p:txBody>
      </p:sp>
      <p:sp>
        <p:nvSpPr>
          <p:cNvPr id="516101" name="Line 5"/>
          <p:cNvSpPr>
            <a:spLocks noChangeShapeType="1"/>
          </p:cNvSpPr>
          <p:nvPr/>
        </p:nvSpPr>
        <p:spPr bwMode="auto">
          <a:xfrm>
            <a:off x="4419600" y="2895600"/>
            <a:ext cx="609600" cy="7620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SO</a:t>
            </a:r>
            <a:r>
              <a:rPr lang="en-US" altLang="en-US" sz="6000" baseline="-25000">
                <a:solidFill>
                  <a:srgbClr val="00FFFF"/>
                </a:solidFill>
              </a:rPr>
              <a:t>4</a:t>
            </a:r>
            <a:r>
              <a:rPr lang="en-US" altLang="en-US" sz="6000" baseline="30000">
                <a:solidFill>
                  <a:srgbClr val="00FFFF"/>
                </a:solidFill>
              </a:rPr>
              <a:t>2-</a:t>
            </a:r>
            <a:endParaRPr lang="en-US" altLang="en-US" sz="6000">
              <a:solidFill>
                <a:srgbClr val="00FFFF"/>
              </a:solidFill>
            </a:endParaRP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914400" y="35052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(</a:t>
            </a:r>
            <a:r>
              <a:rPr lang="en-US" altLang="en-US" sz="5400">
                <a:solidFill>
                  <a:schemeClr val="bg1"/>
                </a:solidFill>
              </a:rPr>
              <a:t>+</a:t>
            </a:r>
            <a:r>
              <a:rPr lang="en-US" altLang="en-US" sz="5400">
                <a:solidFill>
                  <a:schemeClr val="accent1"/>
                </a:solidFill>
              </a:rPr>
              <a:t>x</a:t>
            </a:r>
            <a:r>
              <a:rPr lang="en-US" altLang="en-US" sz="5400"/>
              <a:t>)     +     4(</a:t>
            </a:r>
            <a:r>
              <a:rPr lang="en-US" altLang="en-US" sz="5400">
                <a:solidFill>
                  <a:srgbClr val="00FFFF"/>
                </a:solidFill>
              </a:rPr>
              <a:t>-2</a:t>
            </a:r>
            <a:r>
              <a:rPr lang="en-US" altLang="en-US" sz="5400"/>
              <a:t>)    =    -2</a:t>
            </a:r>
          </a:p>
        </p:txBody>
      </p:sp>
      <p:sp>
        <p:nvSpPr>
          <p:cNvPr id="518149" name="Text Box 5"/>
          <p:cNvSpPr txBox="1">
            <a:spLocks noChangeArrowheads="1"/>
          </p:cNvSpPr>
          <p:nvPr/>
        </p:nvSpPr>
        <p:spPr bwMode="auto">
          <a:xfrm>
            <a:off x="914400" y="4800600"/>
            <a:ext cx="7086600" cy="107632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What must sulfur have as an oxidation number to make the sum -2?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SO</a:t>
            </a:r>
            <a:r>
              <a:rPr lang="en-US" altLang="en-US" sz="6000" baseline="-25000">
                <a:solidFill>
                  <a:srgbClr val="00FFFF"/>
                </a:solidFill>
              </a:rPr>
              <a:t>4</a:t>
            </a:r>
            <a:r>
              <a:rPr lang="en-US" altLang="en-US" sz="6000" baseline="30000">
                <a:solidFill>
                  <a:srgbClr val="00FFFF"/>
                </a:solidFill>
              </a:rPr>
              <a:t>2-</a:t>
            </a:r>
            <a:endParaRPr lang="en-US" altLang="en-US" sz="6000">
              <a:solidFill>
                <a:srgbClr val="00FFFF"/>
              </a:solidFill>
            </a:endParaRP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914400" y="35052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(</a:t>
            </a:r>
            <a:r>
              <a:rPr lang="en-US" altLang="en-US" sz="5400">
                <a:solidFill>
                  <a:schemeClr val="bg1"/>
                </a:solidFill>
              </a:rPr>
              <a:t>+</a:t>
            </a:r>
            <a:r>
              <a:rPr lang="en-US" altLang="en-US" sz="5400">
                <a:solidFill>
                  <a:schemeClr val="accent1"/>
                </a:solidFill>
              </a:rPr>
              <a:t>x</a:t>
            </a:r>
            <a:r>
              <a:rPr lang="en-US" altLang="en-US" sz="5400"/>
              <a:t>)     +     </a:t>
            </a:r>
            <a:r>
              <a:rPr lang="en-US" altLang="en-US" sz="5400">
                <a:solidFill>
                  <a:schemeClr val="bg1"/>
                </a:solidFill>
              </a:rPr>
              <a:t>4</a:t>
            </a:r>
            <a:r>
              <a:rPr lang="en-US" altLang="en-US" sz="5400"/>
              <a:t>(-8)    =    -2</a:t>
            </a:r>
          </a:p>
        </p:txBody>
      </p:sp>
      <p:sp>
        <p:nvSpPr>
          <p:cNvPr id="520197" name="Text Box 5"/>
          <p:cNvSpPr txBox="1">
            <a:spLocks noChangeArrowheads="1"/>
          </p:cNvSpPr>
          <p:nvPr/>
        </p:nvSpPr>
        <p:spPr bwMode="auto">
          <a:xfrm>
            <a:off x="914400" y="4800600"/>
            <a:ext cx="7086600" cy="107632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What must sulfur have as an oxidation number to make the sum -2?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SO</a:t>
            </a:r>
            <a:r>
              <a:rPr lang="en-US" altLang="en-US" sz="6000" baseline="-25000">
                <a:solidFill>
                  <a:srgbClr val="00FFFF"/>
                </a:solidFill>
              </a:rPr>
              <a:t>4</a:t>
            </a:r>
            <a:r>
              <a:rPr lang="en-US" altLang="en-US" sz="6000" baseline="30000">
                <a:solidFill>
                  <a:srgbClr val="00FFFF"/>
                </a:solidFill>
              </a:rPr>
              <a:t>2-</a:t>
            </a:r>
            <a:endParaRPr lang="en-US" altLang="en-US" sz="6000">
              <a:solidFill>
                <a:srgbClr val="00FFFF"/>
              </a:solidFill>
            </a:endParaRP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914400" y="35052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(</a:t>
            </a:r>
            <a:r>
              <a:rPr lang="en-US" altLang="en-US" sz="5400">
                <a:solidFill>
                  <a:schemeClr val="bg1"/>
                </a:solidFill>
              </a:rPr>
              <a:t>+</a:t>
            </a:r>
            <a:r>
              <a:rPr lang="en-US" altLang="en-US" sz="5400">
                <a:solidFill>
                  <a:schemeClr val="accent1"/>
                </a:solidFill>
              </a:rPr>
              <a:t>x</a:t>
            </a:r>
            <a:r>
              <a:rPr lang="en-US" altLang="en-US" sz="5400"/>
              <a:t>)     +     </a:t>
            </a:r>
            <a:r>
              <a:rPr lang="en-US" altLang="en-US" sz="5400">
                <a:solidFill>
                  <a:schemeClr val="bg1"/>
                </a:solidFill>
              </a:rPr>
              <a:t>4</a:t>
            </a:r>
            <a:r>
              <a:rPr lang="en-US" altLang="en-US" sz="5400"/>
              <a:t>(-8)    =    -2</a:t>
            </a:r>
          </a:p>
        </p:txBody>
      </p:sp>
      <p:sp>
        <p:nvSpPr>
          <p:cNvPr id="118789" name="Text Box 6"/>
          <p:cNvSpPr txBox="1">
            <a:spLocks noChangeArrowheads="1"/>
          </p:cNvSpPr>
          <p:nvPr/>
        </p:nvSpPr>
        <p:spPr bwMode="auto">
          <a:xfrm>
            <a:off x="4724400" y="4724400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+8</a:t>
            </a:r>
          </a:p>
        </p:txBody>
      </p:sp>
      <p:sp>
        <p:nvSpPr>
          <p:cNvPr id="118790" name="Text Box 7"/>
          <p:cNvSpPr txBox="1">
            <a:spLocks noChangeArrowheads="1"/>
          </p:cNvSpPr>
          <p:nvPr/>
        </p:nvSpPr>
        <p:spPr bwMode="auto">
          <a:xfrm>
            <a:off x="7239000" y="4724400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+8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SO</a:t>
            </a:r>
            <a:r>
              <a:rPr lang="en-US" altLang="en-US" sz="6000" baseline="-25000">
                <a:solidFill>
                  <a:srgbClr val="00FFFF"/>
                </a:solidFill>
              </a:rPr>
              <a:t>4</a:t>
            </a:r>
            <a:r>
              <a:rPr lang="en-US" altLang="en-US" sz="6000" baseline="30000">
                <a:solidFill>
                  <a:srgbClr val="00FFFF"/>
                </a:solidFill>
              </a:rPr>
              <a:t>2-</a:t>
            </a:r>
            <a:endParaRPr lang="en-US" altLang="en-US" sz="6000">
              <a:solidFill>
                <a:srgbClr val="00FFFF"/>
              </a:solidFill>
            </a:endParaRP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914400" y="35052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(</a:t>
            </a:r>
            <a:r>
              <a:rPr lang="en-US" altLang="en-US" sz="5400">
                <a:solidFill>
                  <a:schemeClr val="bg1"/>
                </a:solidFill>
              </a:rPr>
              <a:t>+</a:t>
            </a:r>
            <a:r>
              <a:rPr lang="en-US" altLang="en-US" sz="5400">
                <a:solidFill>
                  <a:schemeClr val="accent1"/>
                </a:solidFill>
              </a:rPr>
              <a:t>x</a:t>
            </a:r>
            <a:r>
              <a:rPr lang="en-US" altLang="en-US" sz="5400"/>
              <a:t>)     +     </a:t>
            </a:r>
            <a:r>
              <a:rPr lang="en-US" altLang="en-US" sz="5400">
                <a:solidFill>
                  <a:schemeClr val="bg1"/>
                </a:solidFill>
              </a:rPr>
              <a:t>4</a:t>
            </a:r>
            <a:r>
              <a:rPr lang="en-US" altLang="en-US" sz="5400"/>
              <a:t>(-8)    =    -2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4724400" y="4724400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+8</a:t>
            </a: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7239000" y="4724400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+8</a:t>
            </a:r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5410200" y="5638800"/>
            <a:ext cx="76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6324600" y="5715000"/>
            <a:ext cx="457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=</a:t>
            </a:r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7315200" y="57150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>
                <a:solidFill>
                  <a:schemeClr val="accent1"/>
                </a:solidFill>
              </a:rPr>
              <a:t>+6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SO</a:t>
            </a:r>
            <a:r>
              <a:rPr lang="en-US" altLang="en-US" sz="6000" baseline="-25000">
                <a:solidFill>
                  <a:srgbClr val="00FFFF"/>
                </a:solidFill>
              </a:rPr>
              <a:t>4</a:t>
            </a:r>
            <a:r>
              <a:rPr lang="en-US" altLang="en-US" sz="6000" baseline="30000">
                <a:solidFill>
                  <a:srgbClr val="00FFFF"/>
                </a:solidFill>
              </a:rPr>
              <a:t>2-</a:t>
            </a:r>
            <a:endParaRPr lang="en-US" altLang="en-US" sz="6000">
              <a:solidFill>
                <a:srgbClr val="00FFFF"/>
              </a:solidFill>
            </a:endParaRP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914400" y="35052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(</a:t>
            </a:r>
            <a:r>
              <a:rPr lang="en-US" altLang="en-US" sz="5400">
                <a:solidFill>
                  <a:schemeClr val="accent1"/>
                </a:solidFill>
              </a:rPr>
              <a:t>+6</a:t>
            </a:r>
            <a:r>
              <a:rPr lang="en-US" altLang="en-US" sz="5400"/>
              <a:t>)     +     </a:t>
            </a:r>
            <a:r>
              <a:rPr lang="en-US" altLang="en-US" sz="5400">
                <a:solidFill>
                  <a:schemeClr val="bg1"/>
                </a:solidFill>
              </a:rPr>
              <a:t>4</a:t>
            </a:r>
            <a:r>
              <a:rPr lang="en-US" altLang="en-US" sz="5400"/>
              <a:t>(-8)    =    -2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SO</a:t>
            </a:r>
            <a:r>
              <a:rPr lang="en-US" altLang="en-US" sz="6000" baseline="-25000">
                <a:solidFill>
                  <a:srgbClr val="00FFFF"/>
                </a:solidFill>
              </a:rPr>
              <a:t>4</a:t>
            </a:r>
            <a:r>
              <a:rPr lang="en-US" altLang="en-US" sz="6000" baseline="30000">
                <a:solidFill>
                  <a:srgbClr val="00FFFF"/>
                </a:solidFill>
              </a:rPr>
              <a:t>2-</a:t>
            </a:r>
            <a:endParaRPr lang="en-US" altLang="en-US" sz="6000">
              <a:solidFill>
                <a:srgbClr val="00FFFF"/>
              </a:solidFill>
            </a:endParaRP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914400" y="35052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(</a:t>
            </a:r>
            <a:r>
              <a:rPr lang="en-US" altLang="en-US" sz="5400">
                <a:solidFill>
                  <a:schemeClr val="accent1"/>
                </a:solidFill>
              </a:rPr>
              <a:t>+6</a:t>
            </a:r>
            <a:r>
              <a:rPr lang="en-US" altLang="en-US" sz="5400"/>
              <a:t>)     +     </a:t>
            </a:r>
            <a:r>
              <a:rPr lang="en-US" altLang="en-US" sz="5400">
                <a:solidFill>
                  <a:schemeClr val="bg1"/>
                </a:solidFill>
              </a:rPr>
              <a:t>4</a:t>
            </a:r>
            <a:r>
              <a:rPr lang="en-US" altLang="en-US" sz="5400"/>
              <a:t>(-8)    =    -2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381000" y="4724400"/>
            <a:ext cx="4038600" cy="588963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9900"/>
                </a:solidFill>
              </a:rPr>
              <a:t>Sulfur is in the +6 state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chemeClr val="bg1"/>
                </a:solidFill>
              </a:rPr>
              <a:t>KCl(s)</a:t>
            </a:r>
            <a:r>
              <a:rPr lang="en-US" sz="3600" smtClean="0">
                <a:solidFill>
                  <a:srgbClr val="00FFFF"/>
                </a:solidFill>
              </a:rPr>
              <a:t>             K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(aq)   </a:t>
            </a:r>
            <a:r>
              <a:rPr lang="en-US" sz="3600" smtClean="0">
                <a:solidFill>
                  <a:schemeClr val="bg1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(aq)</a:t>
            </a: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chemeClr val="bg1"/>
                </a:solidFill>
              </a:rPr>
              <a:t>AgNO</a:t>
            </a:r>
            <a:r>
              <a:rPr lang="en-US" sz="3600" baseline="-25000" smtClean="0">
                <a:solidFill>
                  <a:schemeClr val="bg1"/>
                </a:solidFill>
              </a:rPr>
              <a:t>3</a:t>
            </a:r>
            <a:r>
              <a:rPr lang="en-US" sz="3600" smtClean="0">
                <a:solidFill>
                  <a:schemeClr val="bg1"/>
                </a:solidFill>
              </a:rPr>
              <a:t>(s)</a:t>
            </a:r>
            <a:r>
              <a:rPr lang="en-US" sz="3600" smtClean="0">
                <a:solidFill>
                  <a:srgbClr val="00FFFF"/>
                </a:solidFill>
              </a:rPr>
              <a:t>           Ag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(aq)   </a:t>
            </a:r>
            <a:r>
              <a:rPr lang="en-US" sz="3600" smtClean="0">
                <a:solidFill>
                  <a:schemeClr val="bg1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NO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(aq)</a:t>
            </a:r>
            <a:endParaRPr lang="en-US" sz="360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What Happened!</a:t>
            </a:r>
          </a:p>
        </p:txBody>
      </p:sp>
      <p:sp>
        <p:nvSpPr>
          <p:cNvPr id="1181700" name="AutoShape 4"/>
          <p:cNvSpPr>
            <a:spLocks noChangeArrowheads="1"/>
          </p:cNvSpPr>
          <p:nvPr/>
        </p:nvSpPr>
        <p:spPr bwMode="auto">
          <a:xfrm>
            <a:off x="28194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1701" name="AutoShape 5"/>
          <p:cNvSpPr>
            <a:spLocks noChangeArrowheads="1"/>
          </p:cNvSpPr>
          <p:nvPr/>
        </p:nvSpPr>
        <p:spPr bwMode="auto">
          <a:xfrm>
            <a:off x="3352800" y="4114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524000" y="1066800"/>
            <a:ext cx="647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rgbClr val="FF66FF"/>
                </a:solidFill>
              </a:rPr>
              <a:t>Two possibilities exist...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SO</a:t>
            </a:r>
            <a:r>
              <a:rPr lang="en-US" altLang="en-US" sz="6000" baseline="-25000">
                <a:solidFill>
                  <a:srgbClr val="00FFFF"/>
                </a:solidFill>
              </a:rPr>
              <a:t>4</a:t>
            </a:r>
            <a:r>
              <a:rPr lang="en-US" altLang="en-US" sz="6000" baseline="30000">
                <a:solidFill>
                  <a:srgbClr val="00FFFF"/>
                </a:solidFill>
              </a:rPr>
              <a:t>2-</a:t>
            </a:r>
            <a:endParaRPr lang="en-US" altLang="en-US" sz="6000">
              <a:solidFill>
                <a:srgbClr val="00FFFF"/>
              </a:solidFill>
            </a:endParaRP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914400" y="35052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(</a:t>
            </a:r>
            <a:r>
              <a:rPr lang="en-US" altLang="en-US" sz="5400">
                <a:solidFill>
                  <a:schemeClr val="accent1"/>
                </a:solidFill>
              </a:rPr>
              <a:t>+6</a:t>
            </a:r>
            <a:r>
              <a:rPr lang="en-US" altLang="en-US" sz="5400"/>
              <a:t>)     +     </a:t>
            </a:r>
            <a:r>
              <a:rPr lang="en-US" altLang="en-US" sz="5400">
                <a:solidFill>
                  <a:schemeClr val="bg1"/>
                </a:solidFill>
              </a:rPr>
              <a:t>4</a:t>
            </a:r>
            <a:r>
              <a:rPr lang="en-US" altLang="en-US" sz="5400"/>
              <a:t>(-8)    =    -2</a:t>
            </a: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381000" y="4724400"/>
            <a:ext cx="4038600" cy="588963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9900"/>
                </a:solidFill>
              </a:rPr>
              <a:t>Sulfur is in the +6 state</a:t>
            </a: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4572000" y="4724400"/>
            <a:ext cx="4267200" cy="588963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Oxygen is in the -2 state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What is the oxidation number of S in SO</a:t>
            </a:r>
            <a:r>
              <a:rPr lang="en-US" altLang="en-US" sz="4000" baseline="-25000" smtClean="0"/>
              <a:t>3</a:t>
            </a:r>
            <a:r>
              <a:rPr lang="en-US" altLang="en-US" sz="4000" baseline="30000" smtClean="0"/>
              <a:t>2-</a:t>
            </a:r>
            <a:r>
              <a:rPr lang="en-US" altLang="en-US" sz="4000" smtClean="0"/>
              <a:t>?</a:t>
            </a:r>
          </a:p>
        </p:txBody>
      </p:sp>
      <p:sp>
        <p:nvSpPr>
          <p:cNvPr id="123907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0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+2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+4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+6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SO</a:t>
            </a:r>
            <a:r>
              <a:rPr lang="en-US" altLang="en-US" sz="6000" baseline="-25000">
                <a:solidFill>
                  <a:srgbClr val="00FFFF"/>
                </a:solidFill>
              </a:rPr>
              <a:t>3</a:t>
            </a:r>
            <a:r>
              <a:rPr lang="en-US" altLang="en-US" sz="6000" baseline="30000">
                <a:solidFill>
                  <a:srgbClr val="00FFFF"/>
                </a:solidFill>
              </a:rPr>
              <a:t>2-</a:t>
            </a:r>
            <a:endParaRPr lang="en-US" altLang="en-US" sz="6000">
              <a:solidFill>
                <a:srgbClr val="00FFFF"/>
              </a:solidFill>
            </a:endParaRP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743200" y="3276600"/>
            <a:ext cx="3429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Sulfite 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SO</a:t>
            </a:r>
            <a:r>
              <a:rPr lang="en-US" altLang="en-US" sz="6000" baseline="-25000">
                <a:solidFill>
                  <a:srgbClr val="00FFFF"/>
                </a:solidFill>
              </a:rPr>
              <a:t>3</a:t>
            </a:r>
            <a:r>
              <a:rPr lang="en-US" altLang="en-US" sz="6000" baseline="30000">
                <a:solidFill>
                  <a:srgbClr val="00FFFF"/>
                </a:solidFill>
              </a:rPr>
              <a:t>2-</a:t>
            </a:r>
            <a:endParaRPr lang="en-US" altLang="en-US" sz="6000">
              <a:solidFill>
                <a:srgbClr val="00FFFF"/>
              </a:solidFill>
            </a:endParaRPr>
          </a:p>
        </p:txBody>
      </p:sp>
      <p:sp>
        <p:nvSpPr>
          <p:cNvPr id="534532" name="Text Box 4"/>
          <p:cNvSpPr txBox="1">
            <a:spLocks noChangeArrowheads="1"/>
          </p:cNvSpPr>
          <p:nvPr/>
        </p:nvSpPr>
        <p:spPr bwMode="auto">
          <a:xfrm>
            <a:off x="1752600" y="4343400"/>
            <a:ext cx="6019800" cy="107632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sum of the oxidation numbers must add to the ion charge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SO</a:t>
            </a:r>
            <a:r>
              <a:rPr lang="en-US" altLang="en-US" sz="6000" baseline="-25000">
                <a:solidFill>
                  <a:srgbClr val="00FFFF"/>
                </a:solidFill>
              </a:rPr>
              <a:t>3</a:t>
            </a:r>
            <a:r>
              <a:rPr lang="en-US" altLang="en-US" sz="6000" baseline="30000">
                <a:solidFill>
                  <a:srgbClr val="00FFFF"/>
                </a:solidFill>
              </a:rPr>
              <a:t>2-</a:t>
            </a:r>
            <a:endParaRPr lang="en-US" altLang="en-US" sz="6000">
              <a:solidFill>
                <a:srgbClr val="00FFFF"/>
              </a:solidFill>
            </a:endParaRP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914400" y="35052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(</a:t>
            </a:r>
            <a:r>
              <a:rPr lang="en-US" altLang="en-US" sz="5400">
                <a:solidFill>
                  <a:schemeClr val="bg1"/>
                </a:solidFill>
              </a:rPr>
              <a:t>+6</a:t>
            </a:r>
            <a:r>
              <a:rPr lang="en-US" altLang="en-US" sz="5400"/>
              <a:t>)     +     3(</a:t>
            </a:r>
            <a:r>
              <a:rPr lang="en-US" altLang="en-US" sz="5400">
                <a:solidFill>
                  <a:schemeClr val="bg1"/>
                </a:solidFill>
              </a:rPr>
              <a:t>-2</a:t>
            </a:r>
            <a:r>
              <a:rPr lang="en-US" altLang="en-US" sz="5400"/>
              <a:t>)    =    -2</a:t>
            </a:r>
          </a:p>
        </p:txBody>
      </p:sp>
      <p:sp>
        <p:nvSpPr>
          <p:cNvPr id="536581" name="Line 5"/>
          <p:cNvSpPr>
            <a:spLocks noChangeShapeType="1"/>
          </p:cNvSpPr>
          <p:nvPr/>
        </p:nvSpPr>
        <p:spPr bwMode="auto">
          <a:xfrm>
            <a:off x="5257800" y="2514600"/>
            <a:ext cx="2209800" cy="12954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6582" name="Line 6"/>
          <p:cNvSpPr>
            <a:spLocks noChangeShapeType="1"/>
          </p:cNvSpPr>
          <p:nvPr/>
        </p:nvSpPr>
        <p:spPr bwMode="auto">
          <a:xfrm>
            <a:off x="4572000" y="3048000"/>
            <a:ext cx="0" cy="5334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SO</a:t>
            </a:r>
            <a:r>
              <a:rPr lang="en-US" altLang="en-US" sz="6000" baseline="-25000">
                <a:solidFill>
                  <a:srgbClr val="00FFFF"/>
                </a:solidFill>
              </a:rPr>
              <a:t>3</a:t>
            </a:r>
            <a:r>
              <a:rPr lang="en-US" altLang="en-US" sz="6000" baseline="30000">
                <a:solidFill>
                  <a:srgbClr val="00FFFF"/>
                </a:solidFill>
              </a:rPr>
              <a:t>2-</a:t>
            </a:r>
            <a:endParaRPr lang="en-US" altLang="en-US" sz="6000">
              <a:solidFill>
                <a:srgbClr val="00FFFF"/>
              </a:solidFill>
            </a:endParaRP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914400" y="35052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(</a:t>
            </a:r>
            <a:r>
              <a:rPr lang="en-US" altLang="en-US" sz="5400">
                <a:solidFill>
                  <a:schemeClr val="bg1"/>
                </a:solidFill>
              </a:rPr>
              <a:t>+6</a:t>
            </a:r>
            <a:r>
              <a:rPr lang="en-US" altLang="en-US" sz="5400"/>
              <a:t>)     +     3(</a:t>
            </a:r>
            <a:r>
              <a:rPr lang="en-US" altLang="en-US" sz="5400">
                <a:solidFill>
                  <a:schemeClr val="bg1"/>
                </a:solidFill>
              </a:rPr>
              <a:t>-2</a:t>
            </a:r>
            <a:r>
              <a:rPr lang="en-US" altLang="en-US" sz="5400"/>
              <a:t>)    =    -2</a:t>
            </a:r>
          </a:p>
        </p:txBody>
      </p:sp>
      <p:sp>
        <p:nvSpPr>
          <p:cNvPr id="538629" name="Text Box 5"/>
          <p:cNvSpPr txBox="1">
            <a:spLocks noChangeArrowheads="1"/>
          </p:cNvSpPr>
          <p:nvPr/>
        </p:nvSpPr>
        <p:spPr bwMode="auto">
          <a:xfrm>
            <a:off x="1600200" y="4800600"/>
            <a:ext cx="6019800" cy="588963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Oxygen is -2 in compounds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SO</a:t>
            </a:r>
            <a:r>
              <a:rPr lang="en-US" altLang="en-US" sz="6000" baseline="-25000">
                <a:solidFill>
                  <a:srgbClr val="00FFFF"/>
                </a:solidFill>
              </a:rPr>
              <a:t>3</a:t>
            </a:r>
            <a:r>
              <a:rPr lang="en-US" altLang="en-US" sz="6000" baseline="30000">
                <a:solidFill>
                  <a:srgbClr val="00FFFF"/>
                </a:solidFill>
              </a:rPr>
              <a:t>2-</a:t>
            </a:r>
            <a:endParaRPr lang="en-US" altLang="en-US" sz="6000">
              <a:solidFill>
                <a:srgbClr val="00FFFF"/>
              </a:solidFill>
            </a:endParaRP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914400" y="35052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(</a:t>
            </a:r>
            <a:r>
              <a:rPr lang="en-US" altLang="en-US" sz="5400">
                <a:solidFill>
                  <a:schemeClr val="bg1"/>
                </a:solidFill>
              </a:rPr>
              <a:t>+6</a:t>
            </a:r>
            <a:r>
              <a:rPr lang="en-US" altLang="en-US" sz="5400"/>
              <a:t>)     +     3(</a:t>
            </a:r>
            <a:r>
              <a:rPr lang="en-US" altLang="en-US" sz="5400">
                <a:solidFill>
                  <a:srgbClr val="00FFFF"/>
                </a:solidFill>
              </a:rPr>
              <a:t>-2</a:t>
            </a:r>
            <a:r>
              <a:rPr lang="en-US" altLang="en-US" sz="5400"/>
              <a:t>)    =    -2</a:t>
            </a:r>
          </a:p>
        </p:txBody>
      </p:sp>
      <p:sp>
        <p:nvSpPr>
          <p:cNvPr id="540677" name="Line 5"/>
          <p:cNvSpPr>
            <a:spLocks noChangeShapeType="1"/>
          </p:cNvSpPr>
          <p:nvPr/>
        </p:nvSpPr>
        <p:spPr bwMode="auto">
          <a:xfrm>
            <a:off x="4419600" y="2895600"/>
            <a:ext cx="609600" cy="7620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SO</a:t>
            </a:r>
            <a:r>
              <a:rPr lang="en-US" altLang="en-US" sz="6000" baseline="-25000">
                <a:solidFill>
                  <a:srgbClr val="00FFFF"/>
                </a:solidFill>
              </a:rPr>
              <a:t>3</a:t>
            </a:r>
            <a:r>
              <a:rPr lang="en-US" altLang="en-US" sz="6000" baseline="30000">
                <a:solidFill>
                  <a:srgbClr val="00FFFF"/>
                </a:solidFill>
              </a:rPr>
              <a:t>2-</a:t>
            </a:r>
            <a:endParaRPr lang="en-US" altLang="en-US" sz="6000">
              <a:solidFill>
                <a:srgbClr val="00FFFF"/>
              </a:solidFill>
            </a:endParaRPr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914400" y="35052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(</a:t>
            </a:r>
            <a:r>
              <a:rPr lang="en-US" altLang="en-US" sz="5400">
                <a:solidFill>
                  <a:schemeClr val="bg1"/>
                </a:solidFill>
              </a:rPr>
              <a:t>+x</a:t>
            </a:r>
            <a:r>
              <a:rPr lang="en-US" altLang="en-US" sz="5400"/>
              <a:t>)     +     3(</a:t>
            </a:r>
            <a:r>
              <a:rPr lang="en-US" altLang="en-US" sz="5400">
                <a:solidFill>
                  <a:srgbClr val="00FFFF"/>
                </a:solidFill>
              </a:rPr>
              <a:t>-2</a:t>
            </a:r>
            <a:r>
              <a:rPr lang="en-US" altLang="en-US" sz="5400"/>
              <a:t>)    =    -2</a:t>
            </a:r>
          </a:p>
        </p:txBody>
      </p:sp>
      <p:sp>
        <p:nvSpPr>
          <p:cNvPr id="542725" name="Text Box 5"/>
          <p:cNvSpPr txBox="1">
            <a:spLocks noChangeArrowheads="1"/>
          </p:cNvSpPr>
          <p:nvPr/>
        </p:nvSpPr>
        <p:spPr bwMode="auto">
          <a:xfrm>
            <a:off x="914400" y="4800600"/>
            <a:ext cx="7086600" cy="107632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What must sulfur have as an oxidation number to make the sum -2?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SO</a:t>
            </a:r>
            <a:r>
              <a:rPr lang="en-US" altLang="en-US" sz="6000" baseline="-25000">
                <a:solidFill>
                  <a:srgbClr val="00FFFF"/>
                </a:solidFill>
              </a:rPr>
              <a:t>3</a:t>
            </a:r>
            <a:r>
              <a:rPr lang="en-US" altLang="en-US" sz="6000" baseline="30000">
                <a:solidFill>
                  <a:srgbClr val="00FFFF"/>
                </a:solidFill>
              </a:rPr>
              <a:t>2-</a:t>
            </a:r>
            <a:endParaRPr lang="en-US" altLang="en-US" sz="6000">
              <a:solidFill>
                <a:srgbClr val="00FFFF"/>
              </a:solidFill>
            </a:endParaRP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914400" y="35052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(</a:t>
            </a:r>
            <a:r>
              <a:rPr lang="en-US" altLang="en-US" sz="5400">
                <a:solidFill>
                  <a:schemeClr val="bg1"/>
                </a:solidFill>
              </a:rPr>
              <a:t>+</a:t>
            </a:r>
            <a:r>
              <a:rPr lang="en-US" altLang="en-US" sz="5400">
                <a:solidFill>
                  <a:srgbClr val="FFFF00"/>
                </a:solidFill>
              </a:rPr>
              <a:t>x</a:t>
            </a:r>
            <a:r>
              <a:rPr lang="en-US" altLang="en-US" sz="5400"/>
              <a:t>)     +     </a:t>
            </a:r>
            <a:r>
              <a:rPr lang="en-US" altLang="en-US" sz="5400">
                <a:solidFill>
                  <a:schemeClr val="bg1"/>
                </a:solidFill>
              </a:rPr>
              <a:t>4</a:t>
            </a:r>
            <a:r>
              <a:rPr lang="en-US" altLang="en-US" sz="5400"/>
              <a:t>(-6)    =    -2</a:t>
            </a:r>
          </a:p>
        </p:txBody>
      </p:sp>
      <p:sp>
        <p:nvSpPr>
          <p:cNvPr id="544773" name="Text Box 5"/>
          <p:cNvSpPr txBox="1">
            <a:spLocks noChangeArrowheads="1"/>
          </p:cNvSpPr>
          <p:nvPr/>
        </p:nvSpPr>
        <p:spPr bwMode="auto">
          <a:xfrm>
            <a:off x="914400" y="4800600"/>
            <a:ext cx="7086600" cy="107632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What must sulfur have as an oxidation number to make the sum -2?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SO</a:t>
            </a:r>
            <a:r>
              <a:rPr lang="en-US" altLang="en-US" sz="6000" baseline="-25000">
                <a:solidFill>
                  <a:srgbClr val="00FFFF"/>
                </a:solidFill>
              </a:rPr>
              <a:t>3</a:t>
            </a:r>
            <a:r>
              <a:rPr lang="en-US" altLang="en-US" sz="6000" baseline="30000">
                <a:solidFill>
                  <a:srgbClr val="00FFFF"/>
                </a:solidFill>
              </a:rPr>
              <a:t>2-</a:t>
            </a:r>
            <a:endParaRPr lang="en-US" altLang="en-US" sz="6000">
              <a:solidFill>
                <a:srgbClr val="00FFFF"/>
              </a:solidFill>
            </a:endParaRP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914400" y="35052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(</a:t>
            </a:r>
            <a:r>
              <a:rPr lang="en-US" altLang="en-US" sz="5400">
                <a:solidFill>
                  <a:schemeClr val="bg1"/>
                </a:solidFill>
              </a:rPr>
              <a:t>+</a:t>
            </a:r>
            <a:r>
              <a:rPr lang="en-US" altLang="en-US" sz="5400">
                <a:solidFill>
                  <a:srgbClr val="FFFF00"/>
                </a:solidFill>
              </a:rPr>
              <a:t>x</a:t>
            </a:r>
            <a:r>
              <a:rPr lang="en-US" altLang="en-US" sz="5400"/>
              <a:t>)     +     </a:t>
            </a:r>
            <a:r>
              <a:rPr lang="en-US" altLang="en-US" sz="5400">
                <a:solidFill>
                  <a:schemeClr val="bg1"/>
                </a:solidFill>
              </a:rPr>
              <a:t>4</a:t>
            </a:r>
            <a:r>
              <a:rPr lang="en-US" altLang="en-US" sz="5400"/>
              <a:t>(-6)    =    -2</a:t>
            </a:r>
          </a:p>
        </p:txBody>
      </p:sp>
      <p:sp>
        <p:nvSpPr>
          <p:cNvPr id="134149" name="Text Box 6"/>
          <p:cNvSpPr txBox="1">
            <a:spLocks noChangeArrowheads="1"/>
          </p:cNvSpPr>
          <p:nvPr/>
        </p:nvSpPr>
        <p:spPr bwMode="auto">
          <a:xfrm>
            <a:off x="4724400" y="4572000"/>
            <a:ext cx="106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+6</a:t>
            </a:r>
          </a:p>
        </p:txBody>
      </p:sp>
      <p:sp>
        <p:nvSpPr>
          <p:cNvPr id="134150" name="Text Box 7"/>
          <p:cNvSpPr txBox="1">
            <a:spLocks noChangeArrowheads="1"/>
          </p:cNvSpPr>
          <p:nvPr/>
        </p:nvSpPr>
        <p:spPr bwMode="auto">
          <a:xfrm>
            <a:off x="7239000" y="4572000"/>
            <a:ext cx="106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+6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chemeClr val="bg1"/>
                </a:solidFill>
              </a:rPr>
              <a:t>KCl(s)</a:t>
            </a:r>
            <a:r>
              <a:rPr lang="en-US" sz="3600" smtClean="0">
                <a:solidFill>
                  <a:srgbClr val="00FFFF"/>
                </a:solidFill>
              </a:rPr>
              <a:t>             K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(aq)   </a:t>
            </a:r>
            <a:r>
              <a:rPr lang="en-US" sz="3600" smtClean="0">
                <a:solidFill>
                  <a:schemeClr val="bg1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(aq)</a:t>
            </a: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chemeClr val="bg1"/>
                </a:solidFill>
              </a:rPr>
              <a:t>AgNO</a:t>
            </a:r>
            <a:r>
              <a:rPr lang="en-US" sz="3600" baseline="-25000" smtClean="0">
                <a:solidFill>
                  <a:schemeClr val="bg1"/>
                </a:solidFill>
              </a:rPr>
              <a:t>3</a:t>
            </a:r>
            <a:r>
              <a:rPr lang="en-US" sz="3600" smtClean="0">
                <a:solidFill>
                  <a:schemeClr val="bg1"/>
                </a:solidFill>
              </a:rPr>
              <a:t>(s)</a:t>
            </a:r>
            <a:r>
              <a:rPr lang="en-US" sz="3600" smtClean="0">
                <a:solidFill>
                  <a:srgbClr val="00FFFF"/>
                </a:solidFill>
              </a:rPr>
              <a:t>           Ag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(aq)   </a:t>
            </a:r>
            <a:r>
              <a:rPr lang="en-US" sz="3600" smtClean="0">
                <a:solidFill>
                  <a:schemeClr val="bg1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NO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(aq)</a:t>
            </a:r>
            <a:endParaRPr lang="en-US" sz="360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What Happened!</a:t>
            </a:r>
          </a:p>
        </p:txBody>
      </p:sp>
      <p:sp>
        <p:nvSpPr>
          <p:cNvPr id="1182724" name="AutoShape 4"/>
          <p:cNvSpPr>
            <a:spLocks noChangeArrowheads="1"/>
          </p:cNvSpPr>
          <p:nvPr/>
        </p:nvSpPr>
        <p:spPr bwMode="auto">
          <a:xfrm>
            <a:off x="28194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2725" name="AutoShape 5"/>
          <p:cNvSpPr>
            <a:spLocks noChangeArrowheads="1"/>
          </p:cNvSpPr>
          <p:nvPr/>
        </p:nvSpPr>
        <p:spPr bwMode="auto">
          <a:xfrm>
            <a:off x="3352800" y="4114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524000" y="1066800"/>
            <a:ext cx="647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rgbClr val="FF66FF"/>
                </a:solidFill>
              </a:rPr>
              <a:t>Two possibilities exist...</a:t>
            </a:r>
          </a:p>
        </p:txBody>
      </p:sp>
      <p:sp>
        <p:nvSpPr>
          <p:cNvPr id="1182727" name="Line 7"/>
          <p:cNvSpPr>
            <a:spLocks noChangeShapeType="1"/>
          </p:cNvSpPr>
          <p:nvPr/>
        </p:nvSpPr>
        <p:spPr bwMode="auto">
          <a:xfrm>
            <a:off x="5105400" y="2667000"/>
            <a:ext cx="1447800" cy="12954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SO</a:t>
            </a:r>
            <a:r>
              <a:rPr lang="en-US" altLang="en-US" sz="6000" baseline="-25000">
                <a:solidFill>
                  <a:srgbClr val="00FFFF"/>
                </a:solidFill>
              </a:rPr>
              <a:t>3</a:t>
            </a:r>
            <a:r>
              <a:rPr lang="en-US" altLang="en-US" sz="6000" baseline="30000">
                <a:solidFill>
                  <a:srgbClr val="00FFFF"/>
                </a:solidFill>
              </a:rPr>
              <a:t>2-</a:t>
            </a:r>
            <a:endParaRPr lang="en-US" altLang="en-US" sz="6000">
              <a:solidFill>
                <a:srgbClr val="00FFFF"/>
              </a:solidFill>
            </a:endParaRP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914400" y="35052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(</a:t>
            </a:r>
            <a:r>
              <a:rPr lang="en-US" altLang="en-US" sz="5400">
                <a:solidFill>
                  <a:schemeClr val="bg1"/>
                </a:solidFill>
              </a:rPr>
              <a:t>+</a:t>
            </a:r>
            <a:r>
              <a:rPr lang="en-US" altLang="en-US" sz="5400">
                <a:solidFill>
                  <a:srgbClr val="FFFF00"/>
                </a:solidFill>
              </a:rPr>
              <a:t>x</a:t>
            </a:r>
            <a:r>
              <a:rPr lang="en-US" altLang="en-US" sz="5400"/>
              <a:t>)     +     </a:t>
            </a:r>
            <a:r>
              <a:rPr lang="en-US" altLang="en-US" sz="5400">
                <a:solidFill>
                  <a:schemeClr val="bg1"/>
                </a:solidFill>
              </a:rPr>
              <a:t>4</a:t>
            </a:r>
            <a:r>
              <a:rPr lang="en-US" altLang="en-US" sz="5400"/>
              <a:t>(-6)    =    -2</a:t>
            </a:r>
          </a:p>
        </p:txBody>
      </p:sp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4724400" y="4572000"/>
            <a:ext cx="106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+6</a:t>
            </a: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7239000" y="4572000"/>
            <a:ext cx="106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+6</a:t>
            </a:r>
          </a:p>
        </p:txBody>
      </p:sp>
      <p:sp>
        <p:nvSpPr>
          <p:cNvPr id="135175" name="Text Box 7"/>
          <p:cNvSpPr txBox="1">
            <a:spLocks noChangeArrowheads="1"/>
          </p:cNvSpPr>
          <p:nvPr/>
        </p:nvSpPr>
        <p:spPr bwMode="auto">
          <a:xfrm>
            <a:off x="5181600" y="54102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6248400" y="5486400"/>
            <a:ext cx="304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=</a:t>
            </a:r>
          </a:p>
        </p:txBody>
      </p:sp>
      <p:sp>
        <p:nvSpPr>
          <p:cNvPr id="135177" name="Text Box 9"/>
          <p:cNvSpPr txBox="1">
            <a:spLocks noChangeArrowheads="1"/>
          </p:cNvSpPr>
          <p:nvPr/>
        </p:nvSpPr>
        <p:spPr bwMode="auto">
          <a:xfrm>
            <a:off x="7239000" y="5486400"/>
            <a:ext cx="1143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>
                <a:solidFill>
                  <a:srgbClr val="FFFF00"/>
                </a:solidFill>
              </a:rPr>
              <a:t>+4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SO</a:t>
            </a:r>
            <a:r>
              <a:rPr lang="en-US" altLang="en-US" sz="6000" baseline="-25000">
                <a:solidFill>
                  <a:srgbClr val="00FFFF"/>
                </a:solidFill>
              </a:rPr>
              <a:t>3</a:t>
            </a:r>
            <a:r>
              <a:rPr lang="en-US" altLang="en-US" sz="6000" baseline="30000">
                <a:solidFill>
                  <a:srgbClr val="00FFFF"/>
                </a:solidFill>
              </a:rPr>
              <a:t>2-</a:t>
            </a:r>
            <a:endParaRPr lang="en-US" altLang="en-US" sz="6000">
              <a:solidFill>
                <a:srgbClr val="00FFFF"/>
              </a:solidFill>
            </a:endParaRP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914400" y="35052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(</a:t>
            </a:r>
            <a:r>
              <a:rPr lang="en-US" altLang="en-US" sz="5400">
                <a:solidFill>
                  <a:srgbClr val="FFFF00"/>
                </a:solidFill>
              </a:rPr>
              <a:t>+4</a:t>
            </a:r>
            <a:r>
              <a:rPr lang="en-US" altLang="en-US" sz="5400"/>
              <a:t>)     +     </a:t>
            </a:r>
            <a:r>
              <a:rPr lang="en-US" altLang="en-US" sz="5400">
                <a:solidFill>
                  <a:schemeClr val="bg1"/>
                </a:solidFill>
              </a:rPr>
              <a:t>4</a:t>
            </a:r>
            <a:r>
              <a:rPr lang="en-US" altLang="en-US" sz="5400"/>
              <a:t>(-6)    =    -2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SO</a:t>
            </a:r>
            <a:r>
              <a:rPr lang="en-US" altLang="en-US" sz="6000" baseline="-25000">
                <a:solidFill>
                  <a:srgbClr val="00FFFF"/>
                </a:solidFill>
              </a:rPr>
              <a:t>3</a:t>
            </a:r>
            <a:r>
              <a:rPr lang="en-US" altLang="en-US" sz="6000" baseline="30000">
                <a:solidFill>
                  <a:srgbClr val="00FFFF"/>
                </a:solidFill>
              </a:rPr>
              <a:t>2-</a:t>
            </a:r>
            <a:endParaRPr lang="en-US" altLang="en-US" sz="6000">
              <a:solidFill>
                <a:srgbClr val="00FFFF"/>
              </a:solidFill>
            </a:endParaRP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914400" y="35052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(</a:t>
            </a:r>
            <a:r>
              <a:rPr lang="en-US" altLang="en-US" sz="5400">
                <a:solidFill>
                  <a:srgbClr val="FFFF00"/>
                </a:solidFill>
              </a:rPr>
              <a:t>+4</a:t>
            </a:r>
            <a:r>
              <a:rPr lang="en-US" altLang="en-US" sz="5400"/>
              <a:t>)     +     </a:t>
            </a:r>
            <a:r>
              <a:rPr lang="en-US" altLang="en-US" sz="5400">
                <a:solidFill>
                  <a:schemeClr val="bg1"/>
                </a:solidFill>
              </a:rPr>
              <a:t>4</a:t>
            </a:r>
            <a:r>
              <a:rPr lang="en-US" altLang="en-US" sz="5400"/>
              <a:t>(-6)    =    -2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381000" y="4724400"/>
            <a:ext cx="4038600" cy="588963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FF00"/>
                </a:solidFill>
              </a:rPr>
              <a:t>Sulfur is in the +4 state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SO</a:t>
            </a:r>
            <a:r>
              <a:rPr lang="en-US" altLang="en-US" sz="6000" baseline="-25000">
                <a:solidFill>
                  <a:srgbClr val="00FFFF"/>
                </a:solidFill>
              </a:rPr>
              <a:t>3</a:t>
            </a:r>
            <a:r>
              <a:rPr lang="en-US" altLang="en-US" sz="6000" baseline="30000">
                <a:solidFill>
                  <a:srgbClr val="00FFFF"/>
                </a:solidFill>
              </a:rPr>
              <a:t>2-</a:t>
            </a:r>
            <a:endParaRPr lang="en-US" altLang="en-US" sz="6000">
              <a:solidFill>
                <a:srgbClr val="00FFFF"/>
              </a:solidFill>
            </a:endParaRP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914400" y="35052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(</a:t>
            </a:r>
            <a:r>
              <a:rPr lang="en-US" altLang="en-US" sz="5400">
                <a:solidFill>
                  <a:srgbClr val="FFFF00"/>
                </a:solidFill>
              </a:rPr>
              <a:t>+4</a:t>
            </a:r>
            <a:r>
              <a:rPr lang="en-US" altLang="en-US" sz="5400"/>
              <a:t>)     +     </a:t>
            </a:r>
            <a:r>
              <a:rPr lang="en-US" altLang="en-US" sz="5400">
                <a:solidFill>
                  <a:schemeClr val="bg1"/>
                </a:solidFill>
              </a:rPr>
              <a:t>4</a:t>
            </a:r>
            <a:r>
              <a:rPr lang="en-US" altLang="en-US" sz="5400"/>
              <a:t>(-6)    =    -2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381000" y="4724400"/>
            <a:ext cx="4038600" cy="588963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FF00"/>
                </a:solidFill>
              </a:rPr>
              <a:t>Sulfur is in the +4 state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4572000" y="4724400"/>
            <a:ext cx="4267200" cy="588963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Oxygen is in the -2 state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Aha!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The difference between sulfate and sulfite lies in the oxidation state of sulfur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altLang="en-US" smtClean="0">
                <a:solidFill>
                  <a:srgbClr val="FF9900"/>
                </a:solidFill>
              </a:rPr>
              <a:t>It’s S +6 in sulfate</a:t>
            </a:r>
            <a:endParaRPr lang="en-US" altLang="en-US" smtClean="0"/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altLang="en-US" smtClean="0">
                <a:solidFill>
                  <a:srgbClr val="FFFF00"/>
                </a:solidFill>
              </a:rPr>
              <a:t>It’s S +4 in sulfite</a:t>
            </a:r>
            <a:endParaRPr lang="en-US" alt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 autoUpdateAnimBg="0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I</a:t>
            </a:r>
            <a:r>
              <a:rPr lang="en-US" altLang="en-US" sz="6000" baseline="-25000">
                <a:solidFill>
                  <a:srgbClr val="00FFFF"/>
                </a:solidFill>
              </a:rPr>
              <a:t>3</a:t>
            </a:r>
            <a:r>
              <a:rPr lang="en-US" altLang="en-US" sz="6000" baseline="30000">
                <a:solidFill>
                  <a:srgbClr val="00FFFF"/>
                </a:solidFill>
              </a:rPr>
              <a:t>-</a:t>
            </a:r>
            <a:endParaRPr lang="en-US" altLang="en-US" sz="6000">
              <a:solidFill>
                <a:srgbClr val="00FFFF"/>
              </a:solidFill>
            </a:endParaRP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2438400" y="3276600"/>
            <a:ext cx="403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Triiodide 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I</a:t>
            </a:r>
            <a:r>
              <a:rPr lang="en-US" altLang="en-US" sz="6000" baseline="-25000">
                <a:solidFill>
                  <a:srgbClr val="00FFFF"/>
                </a:solidFill>
              </a:rPr>
              <a:t>3</a:t>
            </a:r>
            <a:r>
              <a:rPr lang="en-US" altLang="en-US" sz="6000" baseline="30000">
                <a:solidFill>
                  <a:srgbClr val="00FFFF"/>
                </a:solidFill>
              </a:rPr>
              <a:t>-</a:t>
            </a:r>
            <a:endParaRPr lang="en-US" altLang="en-US" sz="6000">
              <a:solidFill>
                <a:srgbClr val="00FFFF"/>
              </a:solidFill>
            </a:endParaRP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2362200" y="3505200"/>
            <a:ext cx="441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3(</a:t>
            </a:r>
            <a:r>
              <a:rPr lang="en-US" altLang="en-US" sz="5400">
                <a:solidFill>
                  <a:schemeClr val="bg1"/>
                </a:solidFill>
              </a:rPr>
              <a:t>-</a:t>
            </a:r>
            <a:r>
              <a:rPr lang="en-US" altLang="en-US" sz="5400"/>
              <a:t>    )    =    -1</a:t>
            </a: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3276600" y="3352800"/>
            <a:ext cx="53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4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3276600" y="3962400"/>
            <a:ext cx="53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4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59111" name="Line 7"/>
          <p:cNvSpPr>
            <a:spLocks noChangeShapeType="1"/>
          </p:cNvSpPr>
          <p:nvPr/>
        </p:nvSpPr>
        <p:spPr bwMode="auto">
          <a:xfrm>
            <a:off x="3276600" y="4038600"/>
            <a:ext cx="5334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I</a:t>
            </a:r>
            <a:r>
              <a:rPr lang="en-US" altLang="en-US" sz="6000" baseline="-25000">
                <a:solidFill>
                  <a:srgbClr val="00FFFF"/>
                </a:solidFill>
              </a:rPr>
              <a:t>3</a:t>
            </a:r>
            <a:r>
              <a:rPr lang="en-US" altLang="en-US" sz="6000" baseline="30000">
                <a:solidFill>
                  <a:srgbClr val="00FFFF"/>
                </a:solidFill>
              </a:rPr>
              <a:t>-</a:t>
            </a:r>
            <a:endParaRPr lang="en-US" altLang="en-US" sz="6000">
              <a:solidFill>
                <a:srgbClr val="00FFFF"/>
              </a:solidFill>
            </a:endParaRP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2362200" y="3505200"/>
            <a:ext cx="441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3(</a:t>
            </a:r>
            <a:r>
              <a:rPr lang="en-US" altLang="en-US" sz="5400">
                <a:solidFill>
                  <a:srgbClr val="CC9900"/>
                </a:solidFill>
              </a:rPr>
              <a:t>x</a:t>
            </a:r>
            <a:r>
              <a:rPr lang="en-US" altLang="en-US" sz="5400"/>
              <a:t>    )    =    -1</a:t>
            </a: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3276600" y="3352800"/>
            <a:ext cx="53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4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3276600" y="3962400"/>
            <a:ext cx="53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4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59111" name="Line 7"/>
          <p:cNvSpPr>
            <a:spLocks noChangeShapeType="1"/>
          </p:cNvSpPr>
          <p:nvPr/>
        </p:nvSpPr>
        <p:spPr bwMode="auto">
          <a:xfrm>
            <a:off x="3276600" y="4038600"/>
            <a:ext cx="5334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I</a:t>
            </a:r>
            <a:r>
              <a:rPr lang="en-US" altLang="en-US" sz="6000" baseline="-25000">
                <a:solidFill>
                  <a:srgbClr val="00FFFF"/>
                </a:solidFill>
              </a:rPr>
              <a:t>3</a:t>
            </a:r>
            <a:r>
              <a:rPr lang="en-US" altLang="en-US" sz="6000" baseline="30000">
                <a:solidFill>
                  <a:srgbClr val="00FFFF"/>
                </a:solidFill>
              </a:rPr>
              <a:t>-</a:t>
            </a:r>
            <a:endParaRPr lang="en-US" altLang="en-US" sz="6000">
              <a:solidFill>
                <a:srgbClr val="00FFFF"/>
              </a:solidFill>
            </a:endParaRP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2362200" y="3505200"/>
            <a:ext cx="441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3(</a:t>
            </a:r>
            <a:r>
              <a:rPr lang="en-US" altLang="en-US" sz="5400">
                <a:solidFill>
                  <a:srgbClr val="CC9900"/>
                </a:solidFill>
              </a:rPr>
              <a:t>x</a:t>
            </a:r>
            <a:r>
              <a:rPr lang="en-US" altLang="en-US" sz="5400"/>
              <a:t>    )    =    -1</a:t>
            </a: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3276600" y="3352800"/>
            <a:ext cx="53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4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3276600" y="3962400"/>
            <a:ext cx="53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4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59111" name="Line 7"/>
          <p:cNvSpPr>
            <a:spLocks noChangeShapeType="1"/>
          </p:cNvSpPr>
          <p:nvPr/>
        </p:nvSpPr>
        <p:spPr bwMode="auto">
          <a:xfrm>
            <a:off x="3276600" y="4038600"/>
            <a:ext cx="5334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4191000" y="5060950"/>
            <a:ext cx="68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144393" name="Text Box 9"/>
          <p:cNvSpPr txBox="1">
            <a:spLocks noChangeArrowheads="1"/>
          </p:cNvSpPr>
          <p:nvPr/>
        </p:nvSpPr>
        <p:spPr bwMode="auto">
          <a:xfrm>
            <a:off x="4876800" y="5105400"/>
            <a:ext cx="60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=</a:t>
            </a:r>
          </a:p>
        </p:txBody>
      </p:sp>
      <p:sp>
        <p:nvSpPr>
          <p:cNvPr id="144394" name="Text Box 10"/>
          <p:cNvSpPr txBox="1">
            <a:spLocks noChangeArrowheads="1"/>
          </p:cNvSpPr>
          <p:nvPr/>
        </p:nvSpPr>
        <p:spPr bwMode="auto">
          <a:xfrm>
            <a:off x="5638800" y="5105400"/>
            <a:ext cx="1295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>
                <a:solidFill>
                  <a:schemeClr val="accent1"/>
                </a:solidFill>
              </a:rPr>
              <a:t>-1/3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chemeClr val="bg1"/>
                </a:solidFill>
              </a:rPr>
              <a:t>KCl(s)</a:t>
            </a:r>
            <a:r>
              <a:rPr lang="en-US" sz="3600" smtClean="0">
                <a:solidFill>
                  <a:srgbClr val="00FFFF"/>
                </a:solidFill>
              </a:rPr>
              <a:t>             K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(aq)   </a:t>
            </a:r>
            <a:r>
              <a:rPr lang="en-US" sz="3600" smtClean="0">
                <a:solidFill>
                  <a:schemeClr val="bg1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(aq)</a:t>
            </a: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chemeClr val="bg1"/>
                </a:solidFill>
              </a:rPr>
              <a:t>AgNO</a:t>
            </a:r>
            <a:r>
              <a:rPr lang="en-US" sz="3600" baseline="-25000" smtClean="0">
                <a:solidFill>
                  <a:schemeClr val="bg1"/>
                </a:solidFill>
              </a:rPr>
              <a:t>3</a:t>
            </a:r>
            <a:r>
              <a:rPr lang="en-US" sz="3600" smtClean="0">
                <a:solidFill>
                  <a:schemeClr val="bg1"/>
                </a:solidFill>
              </a:rPr>
              <a:t>(s)</a:t>
            </a:r>
            <a:r>
              <a:rPr lang="en-US" sz="3600" smtClean="0">
                <a:solidFill>
                  <a:srgbClr val="00FFFF"/>
                </a:solidFill>
              </a:rPr>
              <a:t>           Ag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(aq)   </a:t>
            </a:r>
            <a:r>
              <a:rPr lang="en-US" sz="3600" smtClean="0">
                <a:solidFill>
                  <a:schemeClr val="bg1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NO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(aq)</a:t>
            </a:r>
            <a:endParaRPr lang="en-US" sz="360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What Happened!</a:t>
            </a:r>
          </a:p>
        </p:txBody>
      </p:sp>
      <p:sp>
        <p:nvSpPr>
          <p:cNvPr id="1183748" name="AutoShape 4"/>
          <p:cNvSpPr>
            <a:spLocks noChangeArrowheads="1"/>
          </p:cNvSpPr>
          <p:nvPr/>
        </p:nvSpPr>
        <p:spPr bwMode="auto">
          <a:xfrm>
            <a:off x="28194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3749" name="AutoShape 5"/>
          <p:cNvSpPr>
            <a:spLocks noChangeArrowheads="1"/>
          </p:cNvSpPr>
          <p:nvPr/>
        </p:nvSpPr>
        <p:spPr bwMode="auto">
          <a:xfrm>
            <a:off x="3352800" y="4114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524000" y="1066800"/>
            <a:ext cx="647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rgbClr val="FF66FF"/>
                </a:solidFill>
              </a:rPr>
              <a:t>Two possibilities exist...</a:t>
            </a:r>
          </a:p>
        </p:txBody>
      </p:sp>
      <p:sp>
        <p:nvSpPr>
          <p:cNvPr id="1183751" name="Line 7"/>
          <p:cNvSpPr>
            <a:spLocks noChangeShapeType="1"/>
          </p:cNvSpPr>
          <p:nvPr/>
        </p:nvSpPr>
        <p:spPr bwMode="auto">
          <a:xfrm>
            <a:off x="5105400" y="2667000"/>
            <a:ext cx="1447800" cy="12954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3752" name="Line 8"/>
          <p:cNvSpPr>
            <a:spLocks noChangeShapeType="1"/>
          </p:cNvSpPr>
          <p:nvPr/>
        </p:nvSpPr>
        <p:spPr bwMode="auto">
          <a:xfrm flipH="1">
            <a:off x="4876800" y="2590800"/>
            <a:ext cx="1447800" cy="1371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4"/>
          <p:cNvSpPr txBox="1">
            <a:spLocks noChangeArrowheads="1"/>
          </p:cNvSpPr>
          <p:nvPr/>
        </p:nvSpPr>
        <p:spPr bwMode="auto">
          <a:xfrm>
            <a:off x="2362200" y="3505200"/>
            <a:ext cx="441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3(</a:t>
            </a:r>
            <a:r>
              <a:rPr lang="en-US" altLang="en-US" sz="5400">
                <a:solidFill>
                  <a:schemeClr val="accent1"/>
                </a:solidFill>
              </a:rPr>
              <a:t>-   </a:t>
            </a:r>
            <a:r>
              <a:rPr lang="en-US" altLang="en-US" sz="5400"/>
              <a:t> )    =    -1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76600" y="3352800"/>
            <a:ext cx="533400" cy="1371600"/>
            <a:chOff x="4176" y="1488"/>
            <a:chExt cx="336" cy="864"/>
          </a:xfrm>
        </p:grpSpPr>
        <p:sp>
          <p:nvSpPr>
            <p:cNvPr id="145415" name="Text Box 6"/>
            <p:cNvSpPr txBox="1">
              <a:spLocks noChangeArrowheads="1"/>
            </p:cNvSpPr>
            <p:nvPr/>
          </p:nvSpPr>
          <p:spPr bwMode="auto">
            <a:xfrm>
              <a:off x="4176" y="1488"/>
              <a:ext cx="33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440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45416" name="Text Box 7"/>
            <p:cNvSpPr txBox="1">
              <a:spLocks noChangeArrowheads="1"/>
            </p:cNvSpPr>
            <p:nvPr/>
          </p:nvSpPr>
          <p:spPr bwMode="auto">
            <a:xfrm>
              <a:off x="4176" y="1872"/>
              <a:ext cx="33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440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145417" name="Line 8"/>
            <p:cNvSpPr>
              <a:spLocks noChangeShapeType="1"/>
            </p:cNvSpPr>
            <p:nvPr/>
          </p:nvSpPr>
          <p:spPr bwMode="auto">
            <a:xfrm>
              <a:off x="4176" y="1920"/>
              <a:ext cx="336" cy="0"/>
            </a:xfrm>
            <a:prstGeom prst="line">
              <a:avLst/>
            </a:prstGeom>
            <a:noFill/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541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45413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I</a:t>
            </a:r>
            <a:r>
              <a:rPr lang="en-US" altLang="en-US" sz="6000" baseline="-25000">
                <a:solidFill>
                  <a:srgbClr val="00FFFF"/>
                </a:solidFill>
              </a:rPr>
              <a:t>3</a:t>
            </a:r>
            <a:r>
              <a:rPr lang="en-US" altLang="en-US" sz="6000" baseline="30000">
                <a:solidFill>
                  <a:srgbClr val="00FFFF"/>
                </a:solidFill>
              </a:rPr>
              <a:t>-</a:t>
            </a:r>
            <a:endParaRPr lang="en-US" altLang="en-US" sz="6000">
              <a:solidFill>
                <a:srgbClr val="00FFFF"/>
              </a:solidFill>
            </a:endParaRPr>
          </a:p>
        </p:txBody>
      </p:sp>
      <p:sp>
        <p:nvSpPr>
          <p:cNvPr id="145414" name="Line 9"/>
          <p:cNvSpPr>
            <a:spLocks noChangeShapeType="1"/>
          </p:cNvSpPr>
          <p:nvPr/>
        </p:nvSpPr>
        <p:spPr bwMode="auto">
          <a:xfrm>
            <a:off x="3352800" y="4038600"/>
            <a:ext cx="3810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Rule 5 Examples</a:t>
            </a:r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3352800" y="1981200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rgbClr val="00FFFF"/>
                </a:solidFill>
              </a:rPr>
              <a:t>I</a:t>
            </a:r>
            <a:r>
              <a:rPr lang="en-US" altLang="en-US" sz="6000" baseline="-25000">
                <a:solidFill>
                  <a:srgbClr val="00FFFF"/>
                </a:solidFill>
              </a:rPr>
              <a:t>3</a:t>
            </a:r>
            <a:r>
              <a:rPr lang="en-US" altLang="en-US" sz="6000" baseline="30000">
                <a:solidFill>
                  <a:srgbClr val="00FFFF"/>
                </a:solidFill>
              </a:rPr>
              <a:t>-</a:t>
            </a:r>
            <a:endParaRPr lang="en-US" altLang="en-US" sz="6000">
              <a:solidFill>
                <a:srgbClr val="00FFFF"/>
              </a:solidFill>
            </a:endParaRPr>
          </a:p>
        </p:txBody>
      </p:sp>
      <p:sp>
        <p:nvSpPr>
          <p:cNvPr id="146436" name="Text Box 5"/>
          <p:cNvSpPr txBox="1">
            <a:spLocks noChangeArrowheads="1"/>
          </p:cNvSpPr>
          <p:nvPr/>
        </p:nvSpPr>
        <p:spPr bwMode="auto">
          <a:xfrm>
            <a:off x="2514600" y="4953000"/>
            <a:ext cx="4267200" cy="588963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Iodine is in the -     state</a:t>
            </a:r>
          </a:p>
        </p:txBody>
      </p:sp>
      <p:sp>
        <p:nvSpPr>
          <p:cNvPr id="146437" name="Text Box 10"/>
          <p:cNvSpPr txBox="1">
            <a:spLocks noChangeArrowheads="1"/>
          </p:cNvSpPr>
          <p:nvPr/>
        </p:nvSpPr>
        <p:spPr bwMode="auto">
          <a:xfrm>
            <a:off x="5257800" y="4876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>
                <a:solidFill>
                  <a:srgbClr val="66FF33"/>
                </a:solidFill>
              </a:rPr>
              <a:t>1</a:t>
            </a:r>
          </a:p>
        </p:txBody>
      </p:sp>
      <p:sp>
        <p:nvSpPr>
          <p:cNvPr id="146438" name="Text Box 11"/>
          <p:cNvSpPr txBox="1">
            <a:spLocks noChangeArrowheads="1"/>
          </p:cNvSpPr>
          <p:nvPr/>
        </p:nvSpPr>
        <p:spPr bwMode="auto">
          <a:xfrm>
            <a:off x="5257800" y="518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>
                <a:solidFill>
                  <a:srgbClr val="66FF33"/>
                </a:solidFill>
              </a:rPr>
              <a:t>3</a:t>
            </a:r>
          </a:p>
        </p:txBody>
      </p:sp>
      <p:sp>
        <p:nvSpPr>
          <p:cNvPr id="563212" name="Line 12"/>
          <p:cNvSpPr>
            <a:spLocks noChangeShapeType="1"/>
          </p:cNvSpPr>
          <p:nvPr/>
        </p:nvSpPr>
        <p:spPr bwMode="auto">
          <a:xfrm>
            <a:off x="5334000" y="5257800"/>
            <a:ext cx="304800" cy="0"/>
          </a:xfrm>
          <a:prstGeom prst="line">
            <a:avLst/>
          </a:prstGeom>
          <a:noFill/>
          <a:ln w="12700">
            <a:solidFill>
              <a:srgbClr val="66FF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40" name="Text Box 4"/>
          <p:cNvSpPr txBox="1">
            <a:spLocks noChangeArrowheads="1"/>
          </p:cNvSpPr>
          <p:nvPr/>
        </p:nvSpPr>
        <p:spPr bwMode="auto">
          <a:xfrm>
            <a:off x="2362200" y="3505200"/>
            <a:ext cx="441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5400"/>
              <a:t>3(</a:t>
            </a:r>
            <a:r>
              <a:rPr lang="en-US" altLang="en-US" sz="5400">
                <a:solidFill>
                  <a:schemeClr val="accent1"/>
                </a:solidFill>
              </a:rPr>
              <a:t>-   </a:t>
            </a:r>
            <a:r>
              <a:rPr lang="en-US" altLang="en-US" sz="5400"/>
              <a:t> )    =    -1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76600" y="3352800"/>
            <a:ext cx="533400" cy="1371600"/>
            <a:chOff x="4176" y="1488"/>
            <a:chExt cx="336" cy="864"/>
          </a:xfrm>
        </p:grpSpPr>
        <p:sp>
          <p:nvSpPr>
            <p:cNvPr id="146443" name="Text Box 6"/>
            <p:cNvSpPr txBox="1">
              <a:spLocks noChangeArrowheads="1"/>
            </p:cNvSpPr>
            <p:nvPr/>
          </p:nvSpPr>
          <p:spPr bwMode="auto">
            <a:xfrm>
              <a:off x="4176" y="1488"/>
              <a:ext cx="33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440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46444" name="Text Box 7"/>
            <p:cNvSpPr txBox="1">
              <a:spLocks noChangeArrowheads="1"/>
            </p:cNvSpPr>
            <p:nvPr/>
          </p:nvSpPr>
          <p:spPr bwMode="auto">
            <a:xfrm>
              <a:off x="4176" y="1872"/>
              <a:ext cx="33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en-US" sz="440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146445" name="Line 8"/>
            <p:cNvSpPr>
              <a:spLocks noChangeShapeType="1"/>
            </p:cNvSpPr>
            <p:nvPr/>
          </p:nvSpPr>
          <p:spPr bwMode="auto">
            <a:xfrm>
              <a:off x="4176" y="1920"/>
              <a:ext cx="336" cy="0"/>
            </a:xfrm>
            <a:prstGeom prst="line">
              <a:avLst/>
            </a:prstGeom>
            <a:noFill/>
            <a:ln w="2857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6442" name="Line 18"/>
          <p:cNvSpPr>
            <a:spLocks noChangeShapeType="1"/>
          </p:cNvSpPr>
          <p:nvPr/>
        </p:nvSpPr>
        <p:spPr bwMode="auto">
          <a:xfrm>
            <a:off x="3352800" y="4038600"/>
            <a:ext cx="3810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What’s the oxidation number of Na in Na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CrO</a:t>
            </a:r>
            <a:r>
              <a:rPr lang="en-US" altLang="en-US" sz="4000" baseline="-25000" smtClean="0"/>
              <a:t>4</a:t>
            </a:r>
            <a:r>
              <a:rPr lang="en-US" altLang="en-US" sz="4000" smtClean="0"/>
              <a:t>?</a:t>
            </a:r>
          </a:p>
        </p:txBody>
      </p:sp>
      <p:sp>
        <p:nvSpPr>
          <p:cNvPr id="147459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-1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0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+1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What’s the oxidation number of Na in Na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CrO</a:t>
            </a:r>
            <a:r>
              <a:rPr lang="en-US" altLang="en-US" sz="4000" baseline="-25000" smtClean="0"/>
              <a:t>4</a:t>
            </a:r>
            <a:r>
              <a:rPr lang="en-US" altLang="en-US" sz="4000" smtClean="0"/>
              <a:t>?</a:t>
            </a:r>
          </a:p>
        </p:txBody>
      </p:sp>
      <p:sp>
        <p:nvSpPr>
          <p:cNvPr id="148483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-1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0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>
                <a:solidFill>
                  <a:srgbClr val="66FF33"/>
                </a:solidFill>
              </a:rPr>
              <a:t>+1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+2</a:t>
            </a:r>
          </a:p>
        </p:txBody>
      </p:sp>
      <p:sp>
        <p:nvSpPr>
          <p:cNvPr id="759812" name="Rectangle 4"/>
          <p:cNvSpPr>
            <a:spLocks noChangeArrowheads="1"/>
          </p:cNvSpPr>
          <p:nvPr/>
        </p:nvSpPr>
        <p:spPr bwMode="auto">
          <a:xfrm>
            <a:off x="304800" y="2667000"/>
            <a:ext cx="1371600" cy="6858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2133600" y="2667000"/>
            <a:ext cx="46482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>
                <a:solidFill>
                  <a:srgbClr val="66FF33"/>
                </a:solidFill>
              </a:rPr>
              <a:t>Na</a:t>
            </a:r>
            <a:r>
              <a:rPr lang="en-US" altLang="en-US" baseline="-25000">
                <a:solidFill>
                  <a:srgbClr val="66FF33"/>
                </a:solidFill>
              </a:rPr>
              <a:t>2</a:t>
            </a:r>
            <a:r>
              <a:rPr lang="en-US" altLang="en-US">
                <a:solidFill>
                  <a:srgbClr val="66FF33"/>
                </a:solidFill>
              </a:rPr>
              <a:t>CrO</a:t>
            </a:r>
            <a:r>
              <a:rPr lang="en-US" altLang="en-US" baseline="-25000">
                <a:solidFill>
                  <a:srgbClr val="66FF33"/>
                </a:solidFill>
              </a:rPr>
              <a:t>4</a:t>
            </a:r>
            <a:r>
              <a:rPr lang="en-US" altLang="en-US">
                <a:solidFill>
                  <a:srgbClr val="66FF33"/>
                </a:solidFill>
              </a:rPr>
              <a:t> is an ionic salt made of two Na</a:t>
            </a:r>
            <a:r>
              <a:rPr lang="en-US" altLang="en-US" baseline="30000">
                <a:solidFill>
                  <a:srgbClr val="66FF33"/>
                </a:solidFill>
              </a:rPr>
              <a:t>+</a:t>
            </a:r>
            <a:r>
              <a:rPr lang="en-US" altLang="en-US">
                <a:solidFill>
                  <a:srgbClr val="66FF33"/>
                </a:solidFill>
              </a:rPr>
              <a:t> cations and one CrO</a:t>
            </a:r>
            <a:r>
              <a:rPr lang="en-US" altLang="en-US" baseline="-25000">
                <a:solidFill>
                  <a:srgbClr val="66FF33"/>
                </a:solidFill>
              </a:rPr>
              <a:t>4</a:t>
            </a:r>
            <a:r>
              <a:rPr lang="en-US" altLang="en-US" baseline="30000">
                <a:solidFill>
                  <a:srgbClr val="66FF33"/>
                </a:solidFill>
              </a:rPr>
              <a:t>2-</a:t>
            </a:r>
            <a:r>
              <a:rPr lang="en-US" altLang="en-US">
                <a:solidFill>
                  <a:srgbClr val="66FF33"/>
                </a:solidFill>
              </a:rPr>
              <a:t> anion.  By Rule 2, the oxidation number of a single atom ion is equal to its charge.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What’s the oxidation number of O in Na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CrO</a:t>
            </a:r>
            <a:r>
              <a:rPr lang="en-US" altLang="en-US" sz="4000" baseline="-25000" smtClean="0"/>
              <a:t>4</a:t>
            </a:r>
            <a:r>
              <a:rPr lang="en-US" altLang="en-US" sz="4000" smtClean="0"/>
              <a:t>?</a:t>
            </a:r>
          </a:p>
        </p:txBody>
      </p:sp>
      <p:sp>
        <p:nvSpPr>
          <p:cNvPr id="149507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-2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-1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0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What’s the oxidation number of O in Na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CrO</a:t>
            </a:r>
            <a:r>
              <a:rPr lang="en-US" altLang="en-US" sz="4000" baseline="-25000" smtClean="0"/>
              <a:t>4</a:t>
            </a:r>
            <a:r>
              <a:rPr lang="en-US" altLang="en-US" sz="4000" smtClean="0"/>
              <a:t>?</a:t>
            </a:r>
          </a:p>
        </p:txBody>
      </p:sp>
      <p:sp>
        <p:nvSpPr>
          <p:cNvPr id="150531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>
                <a:solidFill>
                  <a:srgbClr val="66FF33"/>
                </a:solidFill>
              </a:rPr>
              <a:t>-2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-1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0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+2</a:t>
            </a:r>
          </a:p>
        </p:txBody>
      </p:sp>
      <p:sp>
        <p:nvSpPr>
          <p:cNvPr id="759812" name="Rectangle 4"/>
          <p:cNvSpPr>
            <a:spLocks noChangeArrowheads="1"/>
          </p:cNvSpPr>
          <p:nvPr/>
        </p:nvSpPr>
        <p:spPr bwMode="auto">
          <a:xfrm>
            <a:off x="304800" y="1511300"/>
            <a:ext cx="1371600" cy="6858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2133600" y="1511300"/>
            <a:ext cx="464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>
                <a:solidFill>
                  <a:srgbClr val="66FF33"/>
                </a:solidFill>
              </a:rPr>
              <a:t>By Rule 3, oxygen has an oxidation number of -2 in compounds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What’s the oxidation number of Cr in Na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CrO</a:t>
            </a:r>
            <a:r>
              <a:rPr lang="en-US" altLang="en-US" sz="4000" baseline="-25000" smtClean="0"/>
              <a:t>4</a:t>
            </a:r>
            <a:r>
              <a:rPr lang="en-US" altLang="en-US" sz="4000" smtClean="0"/>
              <a:t>?</a:t>
            </a:r>
          </a:p>
        </p:txBody>
      </p:sp>
      <p:sp>
        <p:nvSpPr>
          <p:cNvPr id="151555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-2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0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+3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+6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What’s the oxidation number of Cr in Na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CrO</a:t>
            </a:r>
            <a:r>
              <a:rPr lang="en-US" altLang="en-US" sz="4000" baseline="-25000" smtClean="0"/>
              <a:t>4</a:t>
            </a:r>
            <a:r>
              <a:rPr lang="en-US" altLang="en-US" sz="4000" smtClean="0"/>
              <a:t>?</a:t>
            </a:r>
          </a:p>
        </p:txBody>
      </p:sp>
      <p:sp>
        <p:nvSpPr>
          <p:cNvPr id="152579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-2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0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+3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>
                <a:solidFill>
                  <a:srgbClr val="66FF33"/>
                </a:solidFill>
              </a:rPr>
              <a:t>+6</a:t>
            </a:r>
          </a:p>
        </p:txBody>
      </p:sp>
      <p:sp>
        <p:nvSpPr>
          <p:cNvPr id="759812" name="Rectangle 4"/>
          <p:cNvSpPr>
            <a:spLocks noChangeArrowheads="1"/>
          </p:cNvSpPr>
          <p:nvPr/>
        </p:nvSpPr>
        <p:spPr bwMode="auto">
          <a:xfrm>
            <a:off x="381000" y="3368675"/>
            <a:ext cx="1371600" cy="6858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2209800" y="3200400"/>
            <a:ext cx="464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>
                <a:solidFill>
                  <a:srgbClr val="66FF33"/>
                </a:solidFill>
              </a:rPr>
              <a:t>By Rule 5, the oxidation numbers in a neutral formula must add to 0.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What’s the oxidation number of Cr in Na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CrO</a:t>
            </a:r>
            <a:r>
              <a:rPr lang="en-US" altLang="en-US" sz="4000" baseline="-25000" smtClean="0"/>
              <a:t>4</a:t>
            </a:r>
            <a:r>
              <a:rPr lang="en-US" altLang="en-US" sz="4000" smtClean="0"/>
              <a:t>?</a:t>
            </a:r>
          </a:p>
        </p:txBody>
      </p:sp>
      <p:sp>
        <p:nvSpPr>
          <p:cNvPr id="153603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-2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0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+3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>
                <a:solidFill>
                  <a:srgbClr val="66FF33"/>
                </a:solidFill>
              </a:rPr>
              <a:t>+6</a:t>
            </a:r>
          </a:p>
        </p:txBody>
      </p:sp>
      <p:sp>
        <p:nvSpPr>
          <p:cNvPr id="759812" name="Rectangle 4"/>
          <p:cNvSpPr>
            <a:spLocks noChangeArrowheads="1"/>
          </p:cNvSpPr>
          <p:nvPr/>
        </p:nvSpPr>
        <p:spPr bwMode="auto">
          <a:xfrm>
            <a:off x="381000" y="3368675"/>
            <a:ext cx="1371600" cy="6858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2209800" y="3200400"/>
            <a:ext cx="464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>
                <a:solidFill>
                  <a:srgbClr val="66FF33"/>
                </a:solidFill>
              </a:rPr>
              <a:t>By Rule 5, the oxidation numbers in a neutral formula must add to 0.</a:t>
            </a:r>
          </a:p>
        </p:txBody>
      </p:sp>
      <p:sp>
        <p:nvSpPr>
          <p:cNvPr id="153606" name="Text Box 7"/>
          <p:cNvSpPr txBox="1">
            <a:spLocks noChangeArrowheads="1"/>
          </p:cNvSpPr>
          <p:nvPr/>
        </p:nvSpPr>
        <p:spPr bwMode="auto">
          <a:xfrm>
            <a:off x="1981200" y="4114800"/>
            <a:ext cx="50292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>
                <a:solidFill>
                  <a:srgbClr val="66FF33"/>
                </a:solidFill>
              </a:rPr>
              <a:t>2(Na #)  +  (Cr#)  +  4 (O#)  =  0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>
                <a:solidFill>
                  <a:srgbClr val="66FF33"/>
                </a:solidFill>
              </a:rPr>
              <a:t>2(+1)      +     x     +  4 (-2)    =  0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>
                <a:solidFill>
                  <a:srgbClr val="66FF33"/>
                </a:solidFill>
              </a:rPr>
              <a:t>    2         +     x      -     8        =  0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>
                <a:solidFill>
                  <a:srgbClr val="66FF33"/>
                </a:solidFill>
              </a:rPr>
              <a:t>                      x      -     6        =  0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>
                <a:solidFill>
                  <a:srgbClr val="66FF33"/>
                </a:solidFill>
              </a:rPr>
              <a:t>                                       x     =  +6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Oxidation Number Rule 6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3600" smtClean="0"/>
              <a:t>Oxidation numbers in covalent compounds and polyatomic ions can be determined from Lewis structures</a:t>
            </a:r>
          </a:p>
          <a:p>
            <a:r>
              <a:rPr lang="en-US" altLang="en-US" sz="3600" smtClean="0"/>
              <a:t>Give both electrons in each bond to the more electronegative element; split e</a:t>
            </a:r>
            <a:r>
              <a:rPr lang="en-US" altLang="en-US" sz="3600" baseline="30000" smtClean="0"/>
              <a:t>-</a:t>
            </a:r>
            <a:r>
              <a:rPr lang="en-US" altLang="en-US" sz="3600" smtClean="0"/>
              <a:t>’s between same or equal e.n. elements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6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chemeClr val="bg1"/>
                </a:solidFill>
              </a:rPr>
              <a:t>KCl(s)</a:t>
            </a:r>
            <a:r>
              <a:rPr lang="en-US" sz="3600" smtClean="0">
                <a:solidFill>
                  <a:srgbClr val="00FFFF"/>
                </a:solidFill>
              </a:rPr>
              <a:t>             K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(aq)   </a:t>
            </a:r>
            <a:r>
              <a:rPr lang="en-US" sz="3600" smtClean="0">
                <a:solidFill>
                  <a:schemeClr val="bg1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(aq)</a:t>
            </a: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chemeClr val="bg1"/>
                </a:solidFill>
              </a:rPr>
              <a:t>AgNO</a:t>
            </a:r>
            <a:r>
              <a:rPr lang="en-US" sz="3600" baseline="-25000" smtClean="0">
                <a:solidFill>
                  <a:schemeClr val="bg1"/>
                </a:solidFill>
              </a:rPr>
              <a:t>3</a:t>
            </a:r>
            <a:r>
              <a:rPr lang="en-US" sz="3600" smtClean="0">
                <a:solidFill>
                  <a:schemeClr val="bg1"/>
                </a:solidFill>
              </a:rPr>
              <a:t>(s)</a:t>
            </a:r>
            <a:r>
              <a:rPr lang="en-US" sz="3600" smtClean="0">
                <a:solidFill>
                  <a:srgbClr val="00FFFF"/>
                </a:solidFill>
              </a:rPr>
              <a:t>           Ag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(aq)   </a:t>
            </a:r>
            <a:r>
              <a:rPr lang="en-US" sz="3600" smtClean="0">
                <a:solidFill>
                  <a:schemeClr val="bg1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NO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(aq)</a:t>
            </a:r>
            <a:endParaRPr lang="en-US" sz="360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What Happened!</a:t>
            </a:r>
          </a:p>
        </p:txBody>
      </p:sp>
      <p:sp>
        <p:nvSpPr>
          <p:cNvPr id="1184772" name="AutoShape 4"/>
          <p:cNvSpPr>
            <a:spLocks noChangeArrowheads="1"/>
          </p:cNvSpPr>
          <p:nvPr/>
        </p:nvSpPr>
        <p:spPr bwMode="auto">
          <a:xfrm>
            <a:off x="28194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4773" name="AutoShape 5"/>
          <p:cNvSpPr>
            <a:spLocks noChangeArrowheads="1"/>
          </p:cNvSpPr>
          <p:nvPr/>
        </p:nvSpPr>
        <p:spPr bwMode="auto">
          <a:xfrm>
            <a:off x="3352800" y="4114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524000" y="1066800"/>
            <a:ext cx="647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rgbClr val="FF66FF"/>
                </a:solidFill>
              </a:rPr>
              <a:t>Two possibilities exist...</a:t>
            </a:r>
          </a:p>
        </p:txBody>
      </p:sp>
      <p:sp>
        <p:nvSpPr>
          <p:cNvPr id="1184775" name="Line 7"/>
          <p:cNvSpPr>
            <a:spLocks noChangeShapeType="1"/>
          </p:cNvSpPr>
          <p:nvPr/>
        </p:nvSpPr>
        <p:spPr bwMode="auto">
          <a:xfrm>
            <a:off x="5105400" y="2667000"/>
            <a:ext cx="1447800" cy="12954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4776" name="Line 8"/>
          <p:cNvSpPr>
            <a:spLocks noChangeShapeType="1"/>
          </p:cNvSpPr>
          <p:nvPr/>
        </p:nvSpPr>
        <p:spPr bwMode="auto">
          <a:xfrm flipH="1">
            <a:off x="4876800" y="2590800"/>
            <a:ext cx="1447800" cy="1371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04800" y="2286000"/>
            <a:ext cx="29718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folHlink"/>
                </a:solidFill>
              </a:rPr>
              <a:t>Don’t consider cation-cation or anion-anion pairs because they would repel each other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Oxidation Number Rule 6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3600" smtClean="0"/>
              <a:t>Compare e</a:t>
            </a:r>
            <a:r>
              <a:rPr lang="en-US" altLang="en-US" sz="3600" baseline="30000" smtClean="0"/>
              <a:t>-</a:t>
            </a:r>
            <a:r>
              <a:rPr lang="en-US" altLang="en-US" sz="3600" smtClean="0"/>
              <a:t> number to valence e</a:t>
            </a:r>
            <a:r>
              <a:rPr lang="en-US" altLang="en-US" sz="3600" baseline="30000" smtClean="0"/>
              <a:t>-</a:t>
            </a:r>
            <a:r>
              <a:rPr lang="en-US" altLang="en-US" sz="3600" smtClean="0"/>
              <a:t>’s 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altLang="en-US" sz="3600" smtClean="0">
                <a:solidFill>
                  <a:srgbClr val="00FFFF"/>
                </a:solidFill>
              </a:rPr>
              <a:t>-1 for each extra e</a:t>
            </a:r>
            <a:r>
              <a:rPr lang="en-US" alt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altLang="en-US" sz="3600" smtClean="0">
                <a:solidFill>
                  <a:srgbClr val="00FFFF"/>
                </a:solidFill>
              </a:rPr>
              <a:t/>
            </a:r>
            <a:br>
              <a:rPr lang="en-US" altLang="en-US" sz="3600" smtClean="0">
                <a:solidFill>
                  <a:srgbClr val="00FFFF"/>
                </a:solidFill>
              </a:rPr>
            </a:br>
            <a:r>
              <a:rPr lang="en-US" altLang="en-US" sz="3600" smtClean="0">
                <a:solidFill>
                  <a:srgbClr val="00FFFF"/>
                </a:solidFill>
              </a:rPr>
              <a:t>+1 for each e</a:t>
            </a:r>
            <a:r>
              <a:rPr lang="en-US" alt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altLang="en-US" sz="3600" smtClean="0">
                <a:solidFill>
                  <a:srgbClr val="00FFFF"/>
                </a:solidFill>
              </a:rPr>
              <a:t> short</a:t>
            </a:r>
          </a:p>
          <a:p>
            <a:pPr>
              <a:buClr>
                <a:schemeClr val="tx1"/>
              </a:buClr>
              <a:buFontTx/>
              <a:buChar char=" "/>
            </a:pPr>
            <a:r>
              <a:rPr lang="en-US" altLang="en-US" sz="3600" smtClean="0">
                <a:solidFill>
                  <a:srgbClr val="66FF33"/>
                </a:solidFill>
              </a:rPr>
              <a:t># val e</a:t>
            </a:r>
            <a:r>
              <a:rPr lang="en-US" altLang="en-US" sz="3600" baseline="30000" smtClean="0">
                <a:solidFill>
                  <a:srgbClr val="66FF33"/>
                </a:solidFill>
              </a:rPr>
              <a:t>-</a:t>
            </a:r>
            <a:r>
              <a:rPr lang="en-US" altLang="en-US" sz="3600" smtClean="0">
                <a:solidFill>
                  <a:srgbClr val="66FF33"/>
                </a:solidFill>
              </a:rPr>
              <a:t> - # assigned e</a:t>
            </a:r>
            <a:r>
              <a:rPr lang="en-US" altLang="en-US" sz="3600" baseline="30000" smtClean="0">
                <a:solidFill>
                  <a:srgbClr val="66FF33"/>
                </a:solidFill>
              </a:rPr>
              <a:t>-</a:t>
            </a:r>
            <a:r>
              <a:rPr lang="en-US" altLang="en-US" sz="3600" smtClean="0">
                <a:solidFill>
                  <a:srgbClr val="66FF33"/>
                </a:solidFill>
              </a:rPr>
              <a:t>  =  oxid. no.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299" grpId="0" build="p" autoUpdateAnimBg="0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Example:  Carbon Dioxide</a:t>
            </a: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/>
              <a:t>O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/>
              <a:t>O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/>
              <a:t>C</a:t>
            </a:r>
            <a:endParaRPr lang="en-US" altLang="en-US"/>
          </a:p>
        </p:txBody>
      </p:sp>
      <p:sp>
        <p:nvSpPr>
          <p:cNvPr id="569350" name="Line 6"/>
          <p:cNvSpPr>
            <a:spLocks noChangeShapeType="1"/>
          </p:cNvSpPr>
          <p:nvPr/>
        </p:nvSpPr>
        <p:spPr bwMode="auto">
          <a:xfrm>
            <a:off x="3094038" y="2322513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9351" name="Line 7"/>
          <p:cNvSpPr>
            <a:spLocks noChangeShapeType="1"/>
          </p:cNvSpPr>
          <p:nvPr/>
        </p:nvSpPr>
        <p:spPr bwMode="auto">
          <a:xfrm>
            <a:off x="3095625" y="2574925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76475" y="1789113"/>
            <a:ext cx="520700" cy="152400"/>
            <a:chOff x="990" y="2694"/>
            <a:chExt cx="328" cy="96"/>
          </a:xfrm>
        </p:grpSpPr>
        <p:sp>
          <p:nvSpPr>
            <p:cNvPr id="569353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9354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60600" y="2860675"/>
            <a:ext cx="520700" cy="152400"/>
            <a:chOff x="990" y="2694"/>
            <a:chExt cx="328" cy="96"/>
          </a:xfrm>
        </p:grpSpPr>
        <p:sp>
          <p:nvSpPr>
            <p:cNvPr id="569356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9357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69358" name="Line 14"/>
          <p:cNvSpPr>
            <a:spLocks noChangeShapeType="1"/>
          </p:cNvSpPr>
          <p:nvPr/>
        </p:nvSpPr>
        <p:spPr bwMode="auto">
          <a:xfrm>
            <a:off x="4951413" y="2308225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9359" name="Line 15"/>
          <p:cNvSpPr>
            <a:spLocks noChangeShapeType="1"/>
          </p:cNvSpPr>
          <p:nvPr/>
        </p:nvSpPr>
        <p:spPr bwMode="auto">
          <a:xfrm>
            <a:off x="4953000" y="256063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772150" y="1841500"/>
            <a:ext cx="520700" cy="152400"/>
            <a:chOff x="990" y="2694"/>
            <a:chExt cx="328" cy="96"/>
          </a:xfrm>
        </p:grpSpPr>
        <p:sp>
          <p:nvSpPr>
            <p:cNvPr id="569361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9362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773738" y="2828925"/>
            <a:ext cx="520700" cy="152400"/>
            <a:chOff x="990" y="2694"/>
            <a:chExt cx="328" cy="96"/>
          </a:xfrm>
        </p:grpSpPr>
        <p:sp>
          <p:nvSpPr>
            <p:cNvPr id="569364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9365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Example:  Carbon Dioxide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chemeClr val="tx2"/>
                </a:solidFill>
              </a:rPr>
              <a:t>O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/>
              <a:t>O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/>
              <a:t>C</a:t>
            </a:r>
            <a:endParaRPr lang="en-US" altLang="en-US"/>
          </a:p>
        </p:txBody>
      </p:sp>
      <p:sp>
        <p:nvSpPr>
          <p:cNvPr id="571398" name="Line 6"/>
          <p:cNvSpPr>
            <a:spLocks noChangeShapeType="1"/>
          </p:cNvSpPr>
          <p:nvPr/>
        </p:nvSpPr>
        <p:spPr bwMode="auto">
          <a:xfrm>
            <a:off x="3094038" y="2322513"/>
            <a:ext cx="46831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1399" name="Line 7"/>
          <p:cNvSpPr>
            <a:spLocks noChangeShapeType="1"/>
          </p:cNvSpPr>
          <p:nvPr/>
        </p:nvSpPr>
        <p:spPr bwMode="auto">
          <a:xfrm>
            <a:off x="3095625" y="2574925"/>
            <a:ext cx="46831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76475" y="1789113"/>
            <a:ext cx="520700" cy="152400"/>
            <a:chOff x="990" y="2694"/>
            <a:chExt cx="328" cy="96"/>
          </a:xfrm>
        </p:grpSpPr>
        <p:sp>
          <p:nvSpPr>
            <p:cNvPr id="571401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1402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60600" y="2860675"/>
            <a:ext cx="520700" cy="152400"/>
            <a:chOff x="990" y="2694"/>
            <a:chExt cx="328" cy="96"/>
          </a:xfrm>
        </p:grpSpPr>
        <p:sp>
          <p:nvSpPr>
            <p:cNvPr id="571404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1405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71406" name="Line 14"/>
          <p:cNvSpPr>
            <a:spLocks noChangeShapeType="1"/>
          </p:cNvSpPr>
          <p:nvPr/>
        </p:nvSpPr>
        <p:spPr bwMode="auto">
          <a:xfrm>
            <a:off x="4951413" y="2308225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1407" name="Line 15"/>
          <p:cNvSpPr>
            <a:spLocks noChangeShapeType="1"/>
          </p:cNvSpPr>
          <p:nvPr/>
        </p:nvSpPr>
        <p:spPr bwMode="auto">
          <a:xfrm>
            <a:off x="4953000" y="256063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772150" y="1841500"/>
            <a:ext cx="520700" cy="152400"/>
            <a:chOff x="990" y="2694"/>
            <a:chExt cx="328" cy="96"/>
          </a:xfrm>
        </p:grpSpPr>
        <p:sp>
          <p:nvSpPr>
            <p:cNvPr id="571409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1410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773738" y="2828925"/>
            <a:ext cx="520700" cy="152400"/>
            <a:chOff x="990" y="2694"/>
            <a:chExt cx="328" cy="96"/>
          </a:xfrm>
        </p:grpSpPr>
        <p:sp>
          <p:nvSpPr>
            <p:cNvPr id="571412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1413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71414" name="Oval 22"/>
          <p:cNvSpPr>
            <a:spLocks noChangeArrowheads="1"/>
          </p:cNvSpPr>
          <p:nvPr/>
        </p:nvSpPr>
        <p:spPr bwMode="auto">
          <a:xfrm>
            <a:off x="1447800" y="1295400"/>
            <a:ext cx="2209800" cy="22098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1415" name="Text Box 23"/>
          <p:cNvSpPr txBox="1">
            <a:spLocks noChangeArrowheads="1"/>
          </p:cNvSpPr>
          <p:nvPr/>
        </p:nvSpPr>
        <p:spPr bwMode="auto">
          <a:xfrm>
            <a:off x="762000" y="3962400"/>
            <a:ext cx="3505200" cy="107632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Oxygen is more e.n. than carbon.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Example:  Carbon Dioxide</a:t>
            </a: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chemeClr val="tx2"/>
                </a:solidFill>
              </a:rPr>
              <a:t>O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/>
              <a:t>O</a:t>
            </a:r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/>
              <a:t>C</a:t>
            </a:r>
            <a:endParaRPr lang="en-US" altLang="en-US"/>
          </a:p>
        </p:txBody>
      </p:sp>
      <p:sp>
        <p:nvSpPr>
          <p:cNvPr id="573446" name="Line 6"/>
          <p:cNvSpPr>
            <a:spLocks noChangeShapeType="1"/>
          </p:cNvSpPr>
          <p:nvPr/>
        </p:nvSpPr>
        <p:spPr bwMode="auto">
          <a:xfrm>
            <a:off x="3094038" y="2322513"/>
            <a:ext cx="46831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447" name="Line 7"/>
          <p:cNvSpPr>
            <a:spLocks noChangeShapeType="1"/>
          </p:cNvSpPr>
          <p:nvPr/>
        </p:nvSpPr>
        <p:spPr bwMode="auto">
          <a:xfrm>
            <a:off x="3095625" y="2574925"/>
            <a:ext cx="46831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76475" y="1789113"/>
            <a:ext cx="520700" cy="152400"/>
            <a:chOff x="990" y="2694"/>
            <a:chExt cx="328" cy="96"/>
          </a:xfrm>
        </p:grpSpPr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60600" y="2860675"/>
            <a:ext cx="520700" cy="152400"/>
            <a:chOff x="990" y="2694"/>
            <a:chExt cx="328" cy="96"/>
          </a:xfrm>
        </p:grpSpPr>
        <p:sp>
          <p:nvSpPr>
            <p:cNvPr id="573452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3453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73454" name="Line 14"/>
          <p:cNvSpPr>
            <a:spLocks noChangeShapeType="1"/>
          </p:cNvSpPr>
          <p:nvPr/>
        </p:nvSpPr>
        <p:spPr bwMode="auto">
          <a:xfrm>
            <a:off x="4951413" y="2308225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455" name="Line 15"/>
          <p:cNvSpPr>
            <a:spLocks noChangeShapeType="1"/>
          </p:cNvSpPr>
          <p:nvPr/>
        </p:nvSpPr>
        <p:spPr bwMode="auto">
          <a:xfrm>
            <a:off x="4953000" y="256063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772150" y="1841500"/>
            <a:ext cx="520700" cy="152400"/>
            <a:chOff x="990" y="2694"/>
            <a:chExt cx="328" cy="96"/>
          </a:xfrm>
        </p:grpSpPr>
        <p:sp>
          <p:nvSpPr>
            <p:cNvPr id="573457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3458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773738" y="2828925"/>
            <a:ext cx="520700" cy="152400"/>
            <a:chOff x="990" y="2694"/>
            <a:chExt cx="328" cy="96"/>
          </a:xfrm>
        </p:grpSpPr>
        <p:sp>
          <p:nvSpPr>
            <p:cNvPr id="573460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3461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73462" name="Oval 22"/>
          <p:cNvSpPr>
            <a:spLocks noChangeArrowheads="1"/>
          </p:cNvSpPr>
          <p:nvPr/>
        </p:nvSpPr>
        <p:spPr bwMode="auto">
          <a:xfrm>
            <a:off x="1447800" y="1295400"/>
            <a:ext cx="2209800" cy="22098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463" name="Text Box 23"/>
          <p:cNvSpPr txBox="1">
            <a:spLocks noChangeArrowheads="1"/>
          </p:cNvSpPr>
          <p:nvPr/>
        </p:nvSpPr>
        <p:spPr bwMode="auto">
          <a:xfrm>
            <a:off x="762000" y="3962400"/>
            <a:ext cx="3505200" cy="107632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Oxygen is more e.n. than carbon.</a:t>
            </a:r>
          </a:p>
        </p:txBody>
      </p:sp>
      <p:sp>
        <p:nvSpPr>
          <p:cNvPr id="158736" name="Text Box 24"/>
          <p:cNvSpPr txBox="1">
            <a:spLocks noChangeArrowheads="1"/>
          </p:cNvSpPr>
          <p:nvPr/>
        </p:nvSpPr>
        <p:spPr bwMode="auto">
          <a:xfrm>
            <a:off x="4648200" y="3200400"/>
            <a:ext cx="403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66FF"/>
                </a:solidFill>
              </a:rPr>
              <a:t>Assigned e</a:t>
            </a:r>
            <a:r>
              <a:rPr lang="en-US" altLang="en-US" sz="3200" baseline="30000">
                <a:solidFill>
                  <a:srgbClr val="FF66FF"/>
                </a:solidFill>
              </a:rPr>
              <a:t>-</a:t>
            </a:r>
            <a:r>
              <a:rPr lang="en-US" altLang="en-US" sz="3200">
                <a:solidFill>
                  <a:srgbClr val="FF66FF"/>
                </a:solidFill>
              </a:rPr>
              <a:t>’s  =  8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Example:  Carbon Dioxide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chemeClr val="tx2"/>
                </a:solidFill>
              </a:rPr>
              <a:t>O</a:t>
            </a:r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/>
              <a:t>O</a:t>
            </a:r>
          </a:p>
        </p:txBody>
      </p:sp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/>
              <a:t>C</a:t>
            </a:r>
            <a:endParaRPr lang="en-US" altLang="en-US"/>
          </a:p>
        </p:txBody>
      </p:sp>
      <p:sp>
        <p:nvSpPr>
          <p:cNvPr id="575494" name="Line 6"/>
          <p:cNvSpPr>
            <a:spLocks noChangeShapeType="1"/>
          </p:cNvSpPr>
          <p:nvPr/>
        </p:nvSpPr>
        <p:spPr bwMode="auto">
          <a:xfrm>
            <a:off x="3094038" y="2322513"/>
            <a:ext cx="46831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5495" name="Line 7"/>
          <p:cNvSpPr>
            <a:spLocks noChangeShapeType="1"/>
          </p:cNvSpPr>
          <p:nvPr/>
        </p:nvSpPr>
        <p:spPr bwMode="auto">
          <a:xfrm>
            <a:off x="3095625" y="2574925"/>
            <a:ext cx="46831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76475" y="1789113"/>
            <a:ext cx="520700" cy="152400"/>
            <a:chOff x="990" y="2694"/>
            <a:chExt cx="328" cy="96"/>
          </a:xfrm>
        </p:grpSpPr>
        <p:sp>
          <p:nvSpPr>
            <p:cNvPr id="575497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5498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60600" y="2860675"/>
            <a:ext cx="520700" cy="152400"/>
            <a:chOff x="990" y="2694"/>
            <a:chExt cx="328" cy="96"/>
          </a:xfrm>
        </p:grpSpPr>
        <p:sp>
          <p:nvSpPr>
            <p:cNvPr id="575500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5501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75502" name="Line 14"/>
          <p:cNvSpPr>
            <a:spLocks noChangeShapeType="1"/>
          </p:cNvSpPr>
          <p:nvPr/>
        </p:nvSpPr>
        <p:spPr bwMode="auto">
          <a:xfrm>
            <a:off x="4951413" y="2308225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5503" name="Line 15"/>
          <p:cNvSpPr>
            <a:spLocks noChangeShapeType="1"/>
          </p:cNvSpPr>
          <p:nvPr/>
        </p:nvSpPr>
        <p:spPr bwMode="auto">
          <a:xfrm>
            <a:off x="4953000" y="256063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772150" y="1841500"/>
            <a:ext cx="520700" cy="152400"/>
            <a:chOff x="990" y="2694"/>
            <a:chExt cx="328" cy="96"/>
          </a:xfrm>
        </p:grpSpPr>
        <p:sp>
          <p:nvSpPr>
            <p:cNvPr id="575505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5506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773738" y="2828925"/>
            <a:ext cx="520700" cy="152400"/>
            <a:chOff x="990" y="2694"/>
            <a:chExt cx="328" cy="96"/>
          </a:xfrm>
        </p:grpSpPr>
        <p:sp>
          <p:nvSpPr>
            <p:cNvPr id="575508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5509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75510" name="Oval 22"/>
          <p:cNvSpPr>
            <a:spLocks noChangeArrowheads="1"/>
          </p:cNvSpPr>
          <p:nvPr/>
        </p:nvSpPr>
        <p:spPr bwMode="auto">
          <a:xfrm>
            <a:off x="1447800" y="1295400"/>
            <a:ext cx="2209800" cy="22098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5511" name="Text Box 23"/>
          <p:cNvSpPr txBox="1">
            <a:spLocks noChangeArrowheads="1"/>
          </p:cNvSpPr>
          <p:nvPr/>
        </p:nvSpPr>
        <p:spPr bwMode="auto">
          <a:xfrm>
            <a:off x="762000" y="3962400"/>
            <a:ext cx="3505200" cy="107632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Oxygen is more e.n. than carbon.</a:t>
            </a:r>
          </a:p>
        </p:txBody>
      </p:sp>
      <p:sp>
        <p:nvSpPr>
          <p:cNvPr id="159760" name="Text Box 24"/>
          <p:cNvSpPr txBox="1">
            <a:spLocks noChangeArrowheads="1"/>
          </p:cNvSpPr>
          <p:nvPr/>
        </p:nvSpPr>
        <p:spPr bwMode="auto">
          <a:xfrm>
            <a:off x="4648200" y="3200400"/>
            <a:ext cx="4038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66FF"/>
                </a:solidFill>
              </a:rPr>
              <a:t>Assigned e</a:t>
            </a:r>
            <a:r>
              <a:rPr lang="en-US" altLang="en-US" sz="3200" baseline="30000">
                <a:solidFill>
                  <a:srgbClr val="FF66FF"/>
                </a:solidFill>
              </a:rPr>
              <a:t>-</a:t>
            </a:r>
            <a:r>
              <a:rPr lang="en-US" altLang="en-US" sz="3200">
                <a:solidFill>
                  <a:srgbClr val="FF66FF"/>
                </a:solidFill>
              </a:rPr>
              <a:t>’s  =  8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Valance e</a:t>
            </a:r>
            <a:r>
              <a:rPr lang="en-US" altLang="en-US" sz="3200" baseline="30000">
                <a:solidFill>
                  <a:srgbClr val="66FF33"/>
                </a:solidFill>
              </a:rPr>
              <a:t>-</a:t>
            </a:r>
            <a:r>
              <a:rPr lang="en-US" altLang="en-US" sz="3200">
                <a:solidFill>
                  <a:srgbClr val="66FF33"/>
                </a:solidFill>
              </a:rPr>
              <a:t>’s   =   6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Example:  Carbon Dioxide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chemeClr val="tx2"/>
                </a:solidFill>
              </a:rPr>
              <a:t>O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/>
              <a:t>O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/>
              <a:t>C</a:t>
            </a:r>
            <a:endParaRPr lang="en-US" altLang="en-US"/>
          </a:p>
        </p:txBody>
      </p:sp>
      <p:sp>
        <p:nvSpPr>
          <p:cNvPr id="577542" name="Line 6"/>
          <p:cNvSpPr>
            <a:spLocks noChangeShapeType="1"/>
          </p:cNvSpPr>
          <p:nvPr/>
        </p:nvSpPr>
        <p:spPr bwMode="auto">
          <a:xfrm>
            <a:off x="3094038" y="2322513"/>
            <a:ext cx="46831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7543" name="Line 7"/>
          <p:cNvSpPr>
            <a:spLocks noChangeShapeType="1"/>
          </p:cNvSpPr>
          <p:nvPr/>
        </p:nvSpPr>
        <p:spPr bwMode="auto">
          <a:xfrm>
            <a:off x="3095625" y="2574925"/>
            <a:ext cx="46831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76475" y="1789113"/>
            <a:ext cx="520700" cy="152400"/>
            <a:chOff x="990" y="2694"/>
            <a:chExt cx="328" cy="96"/>
          </a:xfrm>
        </p:grpSpPr>
        <p:sp>
          <p:nvSpPr>
            <p:cNvPr id="577545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7546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60600" y="2860675"/>
            <a:ext cx="520700" cy="152400"/>
            <a:chOff x="990" y="2694"/>
            <a:chExt cx="328" cy="96"/>
          </a:xfrm>
        </p:grpSpPr>
        <p:sp>
          <p:nvSpPr>
            <p:cNvPr id="577548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7549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77550" name="Line 14"/>
          <p:cNvSpPr>
            <a:spLocks noChangeShapeType="1"/>
          </p:cNvSpPr>
          <p:nvPr/>
        </p:nvSpPr>
        <p:spPr bwMode="auto">
          <a:xfrm>
            <a:off x="4951413" y="2308225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7551" name="Line 15"/>
          <p:cNvSpPr>
            <a:spLocks noChangeShapeType="1"/>
          </p:cNvSpPr>
          <p:nvPr/>
        </p:nvSpPr>
        <p:spPr bwMode="auto">
          <a:xfrm>
            <a:off x="4953000" y="256063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772150" y="1841500"/>
            <a:ext cx="520700" cy="152400"/>
            <a:chOff x="990" y="2694"/>
            <a:chExt cx="328" cy="96"/>
          </a:xfrm>
        </p:grpSpPr>
        <p:sp>
          <p:nvSpPr>
            <p:cNvPr id="577553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7554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773738" y="2828925"/>
            <a:ext cx="520700" cy="152400"/>
            <a:chOff x="990" y="2694"/>
            <a:chExt cx="328" cy="96"/>
          </a:xfrm>
        </p:grpSpPr>
        <p:sp>
          <p:nvSpPr>
            <p:cNvPr id="577556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7557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77558" name="Oval 22"/>
          <p:cNvSpPr>
            <a:spLocks noChangeArrowheads="1"/>
          </p:cNvSpPr>
          <p:nvPr/>
        </p:nvSpPr>
        <p:spPr bwMode="auto">
          <a:xfrm>
            <a:off x="1447800" y="1295400"/>
            <a:ext cx="2209800" cy="22098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7559" name="Text Box 23"/>
          <p:cNvSpPr txBox="1">
            <a:spLocks noChangeArrowheads="1"/>
          </p:cNvSpPr>
          <p:nvPr/>
        </p:nvSpPr>
        <p:spPr bwMode="auto">
          <a:xfrm>
            <a:off x="762000" y="3962400"/>
            <a:ext cx="3505200" cy="107632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Oxygen is more e.n. than carbon.</a:t>
            </a:r>
          </a:p>
        </p:txBody>
      </p:sp>
      <p:sp>
        <p:nvSpPr>
          <p:cNvPr id="160784" name="Text Box 24"/>
          <p:cNvSpPr txBox="1">
            <a:spLocks noChangeArrowheads="1"/>
          </p:cNvSpPr>
          <p:nvPr/>
        </p:nvSpPr>
        <p:spPr bwMode="auto">
          <a:xfrm>
            <a:off x="4648200" y="3200400"/>
            <a:ext cx="40386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66FF"/>
                </a:solidFill>
              </a:rPr>
              <a:t>Assigned e</a:t>
            </a:r>
            <a:r>
              <a:rPr lang="en-US" altLang="en-US" sz="3200" baseline="30000">
                <a:solidFill>
                  <a:srgbClr val="FF66FF"/>
                </a:solidFill>
              </a:rPr>
              <a:t>-</a:t>
            </a:r>
            <a:r>
              <a:rPr lang="en-US" altLang="en-US" sz="3200">
                <a:solidFill>
                  <a:srgbClr val="FF66FF"/>
                </a:solidFill>
              </a:rPr>
              <a:t>’s  =  8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Valance e</a:t>
            </a:r>
            <a:r>
              <a:rPr lang="en-US" altLang="en-US" sz="3200" baseline="30000">
                <a:solidFill>
                  <a:srgbClr val="66FF33"/>
                </a:solidFill>
              </a:rPr>
              <a:t>-</a:t>
            </a:r>
            <a:r>
              <a:rPr lang="en-US" altLang="en-US" sz="3200">
                <a:solidFill>
                  <a:srgbClr val="66FF33"/>
                </a:solidFill>
              </a:rPr>
              <a:t>’s   =   6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66FF"/>
                </a:solidFill>
              </a:rPr>
              <a:t>Two extra e</a:t>
            </a:r>
            <a:r>
              <a:rPr lang="en-US" altLang="en-US" sz="3200" baseline="30000">
                <a:solidFill>
                  <a:srgbClr val="FF66FF"/>
                </a:solidFill>
              </a:rPr>
              <a:t>-</a:t>
            </a:r>
            <a:r>
              <a:rPr lang="en-US" altLang="en-US" sz="3200">
                <a:solidFill>
                  <a:srgbClr val="FF66FF"/>
                </a:solidFill>
              </a:rPr>
              <a:t>’s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Example:  Carbon Dioxide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chemeClr val="tx2"/>
                </a:solidFill>
              </a:rPr>
              <a:t>O</a:t>
            </a: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/>
              <a:t>O</a:t>
            </a: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/>
              <a:t>C</a:t>
            </a:r>
            <a:endParaRPr lang="en-US" altLang="en-US"/>
          </a:p>
        </p:txBody>
      </p:sp>
      <p:sp>
        <p:nvSpPr>
          <p:cNvPr id="579590" name="Line 6"/>
          <p:cNvSpPr>
            <a:spLocks noChangeShapeType="1"/>
          </p:cNvSpPr>
          <p:nvPr/>
        </p:nvSpPr>
        <p:spPr bwMode="auto">
          <a:xfrm>
            <a:off x="3094038" y="2322513"/>
            <a:ext cx="46831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9591" name="Line 7"/>
          <p:cNvSpPr>
            <a:spLocks noChangeShapeType="1"/>
          </p:cNvSpPr>
          <p:nvPr/>
        </p:nvSpPr>
        <p:spPr bwMode="auto">
          <a:xfrm>
            <a:off x="3095625" y="2574925"/>
            <a:ext cx="46831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76475" y="1789113"/>
            <a:ext cx="520700" cy="152400"/>
            <a:chOff x="990" y="2694"/>
            <a:chExt cx="328" cy="96"/>
          </a:xfrm>
        </p:grpSpPr>
        <p:sp>
          <p:nvSpPr>
            <p:cNvPr id="579593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594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60600" y="2860675"/>
            <a:ext cx="520700" cy="152400"/>
            <a:chOff x="990" y="2694"/>
            <a:chExt cx="328" cy="96"/>
          </a:xfrm>
        </p:grpSpPr>
        <p:sp>
          <p:nvSpPr>
            <p:cNvPr id="579596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597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79598" name="Line 14"/>
          <p:cNvSpPr>
            <a:spLocks noChangeShapeType="1"/>
          </p:cNvSpPr>
          <p:nvPr/>
        </p:nvSpPr>
        <p:spPr bwMode="auto">
          <a:xfrm>
            <a:off x="4951413" y="2308225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9599" name="Line 15"/>
          <p:cNvSpPr>
            <a:spLocks noChangeShapeType="1"/>
          </p:cNvSpPr>
          <p:nvPr/>
        </p:nvSpPr>
        <p:spPr bwMode="auto">
          <a:xfrm>
            <a:off x="4953000" y="256063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772150" y="1841500"/>
            <a:ext cx="520700" cy="152400"/>
            <a:chOff x="990" y="2694"/>
            <a:chExt cx="328" cy="96"/>
          </a:xfrm>
        </p:grpSpPr>
        <p:sp>
          <p:nvSpPr>
            <p:cNvPr id="579601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02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773738" y="2828925"/>
            <a:ext cx="520700" cy="152400"/>
            <a:chOff x="990" y="2694"/>
            <a:chExt cx="328" cy="96"/>
          </a:xfrm>
        </p:grpSpPr>
        <p:sp>
          <p:nvSpPr>
            <p:cNvPr id="579604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9605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79606" name="Oval 22"/>
          <p:cNvSpPr>
            <a:spLocks noChangeArrowheads="1"/>
          </p:cNvSpPr>
          <p:nvPr/>
        </p:nvSpPr>
        <p:spPr bwMode="auto">
          <a:xfrm>
            <a:off x="1447800" y="1295400"/>
            <a:ext cx="2209800" cy="22098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9607" name="Text Box 23"/>
          <p:cNvSpPr txBox="1">
            <a:spLocks noChangeArrowheads="1"/>
          </p:cNvSpPr>
          <p:nvPr/>
        </p:nvSpPr>
        <p:spPr bwMode="auto">
          <a:xfrm>
            <a:off x="762000" y="3962400"/>
            <a:ext cx="3505200" cy="107632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Oxygen is more e.n. than carbon.</a:t>
            </a:r>
          </a:p>
        </p:txBody>
      </p:sp>
      <p:sp>
        <p:nvSpPr>
          <p:cNvPr id="161808" name="Text Box 24"/>
          <p:cNvSpPr txBox="1">
            <a:spLocks noChangeArrowheads="1"/>
          </p:cNvSpPr>
          <p:nvPr/>
        </p:nvSpPr>
        <p:spPr bwMode="auto">
          <a:xfrm>
            <a:off x="4648200" y="3200400"/>
            <a:ext cx="403860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66FF"/>
                </a:solidFill>
              </a:rPr>
              <a:t>Assigned e</a:t>
            </a:r>
            <a:r>
              <a:rPr lang="en-US" altLang="en-US" sz="3200" baseline="30000">
                <a:solidFill>
                  <a:srgbClr val="FF66FF"/>
                </a:solidFill>
              </a:rPr>
              <a:t>-</a:t>
            </a:r>
            <a:r>
              <a:rPr lang="en-US" altLang="en-US" sz="3200">
                <a:solidFill>
                  <a:srgbClr val="FF66FF"/>
                </a:solidFill>
              </a:rPr>
              <a:t>’s  =  8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Valance e</a:t>
            </a:r>
            <a:r>
              <a:rPr lang="en-US" altLang="en-US" sz="3200" baseline="30000">
                <a:solidFill>
                  <a:srgbClr val="66FF33"/>
                </a:solidFill>
              </a:rPr>
              <a:t>-</a:t>
            </a:r>
            <a:r>
              <a:rPr lang="en-US" altLang="en-US" sz="3200">
                <a:solidFill>
                  <a:srgbClr val="66FF33"/>
                </a:solidFill>
              </a:rPr>
              <a:t>’s   =   6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66FF"/>
                </a:solidFill>
              </a:rPr>
              <a:t>Two extra e</a:t>
            </a:r>
            <a:r>
              <a:rPr lang="en-US" altLang="en-US" sz="3200" baseline="30000">
                <a:solidFill>
                  <a:srgbClr val="FF66FF"/>
                </a:solidFill>
              </a:rPr>
              <a:t>-</a:t>
            </a:r>
            <a:r>
              <a:rPr lang="en-US" altLang="en-US" sz="3200">
                <a:solidFill>
                  <a:srgbClr val="FF66FF"/>
                </a:solidFill>
              </a:rPr>
              <a:t>’s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66FF"/>
                </a:solidFill>
              </a:rPr>
              <a:t>Oxid. no.  =  </a:t>
            </a:r>
            <a:r>
              <a:rPr lang="en-US" altLang="en-US" sz="3200">
                <a:solidFill>
                  <a:srgbClr val="66FF33"/>
                </a:solidFill>
              </a:rPr>
              <a:t>6</a:t>
            </a:r>
            <a:r>
              <a:rPr lang="en-US" altLang="en-US" sz="3200">
                <a:solidFill>
                  <a:srgbClr val="FF66FF"/>
                </a:solidFill>
              </a:rPr>
              <a:t> – 8 = </a:t>
            </a:r>
            <a:r>
              <a:rPr lang="en-US" altLang="en-US" sz="3200">
                <a:solidFill>
                  <a:srgbClr val="66FF33"/>
                </a:solidFill>
              </a:rPr>
              <a:t>-2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Example:  Carbon Dioxide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chemeClr val="tx2"/>
                </a:solidFill>
              </a:rPr>
              <a:t>O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/>
              <a:t>O</a:t>
            </a: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/>
              <a:t>C</a:t>
            </a:r>
            <a:endParaRPr lang="en-US" altLang="en-US"/>
          </a:p>
        </p:txBody>
      </p:sp>
      <p:sp>
        <p:nvSpPr>
          <p:cNvPr id="581638" name="Line 6"/>
          <p:cNvSpPr>
            <a:spLocks noChangeShapeType="1"/>
          </p:cNvSpPr>
          <p:nvPr/>
        </p:nvSpPr>
        <p:spPr bwMode="auto">
          <a:xfrm>
            <a:off x="3094038" y="2322513"/>
            <a:ext cx="46831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1639" name="Line 7"/>
          <p:cNvSpPr>
            <a:spLocks noChangeShapeType="1"/>
          </p:cNvSpPr>
          <p:nvPr/>
        </p:nvSpPr>
        <p:spPr bwMode="auto">
          <a:xfrm>
            <a:off x="3095625" y="2574925"/>
            <a:ext cx="46831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76475" y="1789113"/>
            <a:ext cx="520700" cy="152400"/>
            <a:chOff x="990" y="2694"/>
            <a:chExt cx="328" cy="96"/>
          </a:xfrm>
        </p:grpSpPr>
        <p:sp>
          <p:nvSpPr>
            <p:cNvPr id="581641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1642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60600" y="2860675"/>
            <a:ext cx="520700" cy="152400"/>
            <a:chOff x="990" y="2694"/>
            <a:chExt cx="328" cy="96"/>
          </a:xfrm>
        </p:grpSpPr>
        <p:sp>
          <p:nvSpPr>
            <p:cNvPr id="581644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1645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81646" name="Line 14"/>
          <p:cNvSpPr>
            <a:spLocks noChangeShapeType="1"/>
          </p:cNvSpPr>
          <p:nvPr/>
        </p:nvSpPr>
        <p:spPr bwMode="auto">
          <a:xfrm>
            <a:off x="4951413" y="2308225"/>
            <a:ext cx="4683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1647" name="Line 15"/>
          <p:cNvSpPr>
            <a:spLocks noChangeShapeType="1"/>
          </p:cNvSpPr>
          <p:nvPr/>
        </p:nvSpPr>
        <p:spPr bwMode="auto">
          <a:xfrm>
            <a:off x="4953000" y="2560638"/>
            <a:ext cx="4683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772150" y="1841500"/>
            <a:ext cx="520700" cy="152400"/>
            <a:chOff x="990" y="2694"/>
            <a:chExt cx="328" cy="96"/>
          </a:xfrm>
        </p:grpSpPr>
        <p:sp>
          <p:nvSpPr>
            <p:cNvPr id="581649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1650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773738" y="2828925"/>
            <a:ext cx="520700" cy="152400"/>
            <a:chOff x="990" y="2694"/>
            <a:chExt cx="328" cy="96"/>
          </a:xfrm>
        </p:grpSpPr>
        <p:sp>
          <p:nvSpPr>
            <p:cNvPr id="581652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1653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81654" name="Oval 22"/>
          <p:cNvSpPr>
            <a:spLocks noChangeArrowheads="1"/>
          </p:cNvSpPr>
          <p:nvPr/>
        </p:nvSpPr>
        <p:spPr bwMode="auto">
          <a:xfrm>
            <a:off x="1447800" y="1295400"/>
            <a:ext cx="2209800" cy="22098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1655" name="Text Box 23"/>
          <p:cNvSpPr txBox="1">
            <a:spLocks noChangeArrowheads="1"/>
          </p:cNvSpPr>
          <p:nvPr/>
        </p:nvSpPr>
        <p:spPr bwMode="auto">
          <a:xfrm>
            <a:off x="762000" y="3962400"/>
            <a:ext cx="3505200" cy="107632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Oxygen is more e.n. than carbon.</a:t>
            </a:r>
          </a:p>
        </p:txBody>
      </p:sp>
      <p:sp>
        <p:nvSpPr>
          <p:cNvPr id="162832" name="Text Box 24"/>
          <p:cNvSpPr txBox="1">
            <a:spLocks noChangeArrowheads="1"/>
          </p:cNvSpPr>
          <p:nvPr/>
        </p:nvSpPr>
        <p:spPr bwMode="auto">
          <a:xfrm>
            <a:off x="4648200" y="3200400"/>
            <a:ext cx="403860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66FF"/>
                </a:solidFill>
              </a:rPr>
              <a:t>Assigned e</a:t>
            </a:r>
            <a:r>
              <a:rPr lang="en-US" altLang="en-US" sz="3200" baseline="30000">
                <a:solidFill>
                  <a:srgbClr val="FF66FF"/>
                </a:solidFill>
              </a:rPr>
              <a:t>-</a:t>
            </a:r>
            <a:r>
              <a:rPr lang="en-US" altLang="en-US" sz="3200">
                <a:solidFill>
                  <a:srgbClr val="FF66FF"/>
                </a:solidFill>
              </a:rPr>
              <a:t>’s  =  8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Valance e</a:t>
            </a:r>
            <a:r>
              <a:rPr lang="en-US" altLang="en-US" sz="3200" baseline="30000">
                <a:solidFill>
                  <a:srgbClr val="66FF33"/>
                </a:solidFill>
              </a:rPr>
              <a:t>-</a:t>
            </a:r>
            <a:r>
              <a:rPr lang="en-US" altLang="en-US" sz="3200">
                <a:solidFill>
                  <a:srgbClr val="66FF33"/>
                </a:solidFill>
              </a:rPr>
              <a:t>’s   =   6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66FF"/>
                </a:solidFill>
              </a:rPr>
              <a:t>Two extra e</a:t>
            </a:r>
            <a:r>
              <a:rPr lang="en-US" altLang="en-US" sz="3200" baseline="30000">
                <a:solidFill>
                  <a:srgbClr val="FF66FF"/>
                </a:solidFill>
              </a:rPr>
              <a:t>-</a:t>
            </a:r>
            <a:r>
              <a:rPr lang="en-US" altLang="en-US" sz="3200">
                <a:solidFill>
                  <a:srgbClr val="FF66FF"/>
                </a:solidFill>
              </a:rPr>
              <a:t>’s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66FF"/>
                </a:solidFill>
              </a:rPr>
              <a:t>Oxid. number  =  </a:t>
            </a:r>
            <a:r>
              <a:rPr lang="en-US" altLang="en-US" sz="3200">
                <a:solidFill>
                  <a:srgbClr val="66FF33"/>
                </a:solidFill>
              </a:rPr>
              <a:t>-2</a:t>
            </a:r>
          </a:p>
        </p:txBody>
      </p:sp>
      <p:sp>
        <p:nvSpPr>
          <p:cNvPr id="162833" name="Text Box 25"/>
          <p:cNvSpPr txBox="1">
            <a:spLocks noChangeArrowheads="1"/>
          </p:cNvSpPr>
          <p:nvPr/>
        </p:nvSpPr>
        <p:spPr bwMode="auto">
          <a:xfrm>
            <a:off x="2209800" y="12192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-2</a:t>
            </a:r>
          </a:p>
        </p:txBody>
      </p:sp>
      <p:sp>
        <p:nvSpPr>
          <p:cNvPr id="581658" name="Line 26"/>
          <p:cNvSpPr>
            <a:spLocks noChangeShapeType="1"/>
          </p:cNvSpPr>
          <p:nvPr/>
        </p:nvSpPr>
        <p:spPr bwMode="auto">
          <a:xfrm flipH="1" flipV="1">
            <a:off x="2971800" y="1600200"/>
            <a:ext cx="4648200" cy="38862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Example:  Carbon Dioxide</a:t>
            </a: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chemeClr val="tx2"/>
                </a:solidFill>
              </a:rPr>
              <a:t>O</a:t>
            </a: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chemeClr val="tx2"/>
                </a:solidFill>
              </a:rPr>
              <a:t>O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/>
              <a:t>C</a:t>
            </a:r>
            <a:endParaRPr lang="en-US" altLang="en-US"/>
          </a:p>
        </p:txBody>
      </p:sp>
      <p:sp>
        <p:nvSpPr>
          <p:cNvPr id="583686" name="Line 6"/>
          <p:cNvSpPr>
            <a:spLocks noChangeShapeType="1"/>
          </p:cNvSpPr>
          <p:nvPr/>
        </p:nvSpPr>
        <p:spPr bwMode="auto">
          <a:xfrm>
            <a:off x="3094038" y="2322513"/>
            <a:ext cx="46831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3687" name="Line 7"/>
          <p:cNvSpPr>
            <a:spLocks noChangeShapeType="1"/>
          </p:cNvSpPr>
          <p:nvPr/>
        </p:nvSpPr>
        <p:spPr bwMode="auto">
          <a:xfrm>
            <a:off x="3095625" y="2574925"/>
            <a:ext cx="46831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76475" y="1789113"/>
            <a:ext cx="520700" cy="152400"/>
            <a:chOff x="990" y="2694"/>
            <a:chExt cx="328" cy="96"/>
          </a:xfrm>
        </p:grpSpPr>
        <p:sp>
          <p:nvSpPr>
            <p:cNvPr id="583689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3690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60600" y="2860675"/>
            <a:ext cx="520700" cy="152400"/>
            <a:chOff x="990" y="2694"/>
            <a:chExt cx="328" cy="96"/>
          </a:xfrm>
        </p:grpSpPr>
        <p:sp>
          <p:nvSpPr>
            <p:cNvPr id="583692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3693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83694" name="Line 14"/>
          <p:cNvSpPr>
            <a:spLocks noChangeShapeType="1"/>
          </p:cNvSpPr>
          <p:nvPr/>
        </p:nvSpPr>
        <p:spPr bwMode="auto">
          <a:xfrm>
            <a:off x="4951413" y="2308225"/>
            <a:ext cx="46831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3695" name="Line 15"/>
          <p:cNvSpPr>
            <a:spLocks noChangeShapeType="1"/>
          </p:cNvSpPr>
          <p:nvPr/>
        </p:nvSpPr>
        <p:spPr bwMode="auto">
          <a:xfrm>
            <a:off x="4953000" y="2560638"/>
            <a:ext cx="46831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772150" y="1841500"/>
            <a:ext cx="520700" cy="152400"/>
            <a:chOff x="990" y="2694"/>
            <a:chExt cx="328" cy="96"/>
          </a:xfrm>
        </p:grpSpPr>
        <p:sp>
          <p:nvSpPr>
            <p:cNvPr id="583697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3698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773738" y="2828925"/>
            <a:ext cx="520700" cy="152400"/>
            <a:chOff x="990" y="2694"/>
            <a:chExt cx="328" cy="96"/>
          </a:xfrm>
        </p:grpSpPr>
        <p:sp>
          <p:nvSpPr>
            <p:cNvPr id="583700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3701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83702" name="Oval 22"/>
          <p:cNvSpPr>
            <a:spLocks noChangeArrowheads="1"/>
          </p:cNvSpPr>
          <p:nvPr/>
        </p:nvSpPr>
        <p:spPr bwMode="auto">
          <a:xfrm>
            <a:off x="4800600" y="1143000"/>
            <a:ext cx="2209800" cy="22098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3703" name="Text Box 23"/>
          <p:cNvSpPr txBox="1">
            <a:spLocks noChangeArrowheads="1"/>
          </p:cNvSpPr>
          <p:nvPr/>
        </p:nvSpPr>
        <p:spPr bwMode="auto">
          <a:xfrm>
            <a:off x="762000" y="3962400"/>
            <a:ext cx="3505200" cy="107632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other oxygen is the same</a:t>
            </a:r>
          </a:p>
        </p:txBody>
      </p:sp>
      <p:sp>
        <p:nvSpPr>
          <p:cNvPr id="163856" name="Text Box 24"/>
          <p:cNvSpPr txBox="1">
            <a:spLocks noChangeArrowheads="1"/>
          </p:cNvSpPr>
          <p:nvPr/>
        </p:nvSpPr>
        <p:spPr bwMode="auto">
          <a:xfrm>
            <a:off x="4648200" y="3200400"/>
            <a:ext cx="403860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66FF"/>
                </a:solidFill>
              </a:rPr>
              <a:t>Assigned e</a:t>
            </a:r>
            <a:r>
              <a:rPr lang="en-US" altLang="en-US" sz="3200" baseline="30000">
                <a:solidFill>
                  <a:srgbClr val="FF66FF"/>
                </a:solidFill>
              </a:rPr>
              <a:t>-</a:t>
            </a:r>
            <a:r>
              <a:rPr lang="en-US" altLang="en-US" sz="3200">
                <a:solidFill>
                  <a:srgbClr val="FF66FF"/>
                </a:solidFill>
              </a:rPr>
              <a:t>’s  =  8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Valance e</a:t>
            </a:r>
            <a:r>
              <a:rPr lang="en-US" altLang="en-US" sz="3200" baseline="30000">
                <a:solidFill>
                  <a:srgbClr val="66FF33"/>
                </a:solidFill>
              </a:rPr>
              <a:t>-</a:t>
            </a:r>
            <a:r>
              <a:rPr lang="en-US" altLang="en-US" sz="3200">
                <a:solidFill>
                  <a:srgbClr val="66FF33"/>
                </a:solidFill>
              </a:rPr>
              <a:t>’s   =   6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66FF"/>
                </a:solidFill>
              </a:rPr>
              <a:t>Two extra e</a:t>
            </a:r>
            <a:r>
              <a:rPr lang="en-US" altLang="en-US" sz="3200" baseline="30000">
                <a:solidFill>
                  <a:srgbClr val="FF66FF"/>
                </a:solidFill>
              </a:rPr>
              <a:t>-</a:t>
            </a:r>
            <a:r>
              <a:rPr lang="en-US" altLang="en-US" sz="3200">
                <a:solidFill>
                  <a:srgbClr val="FF66FF"/>
                </a:solidFill>
              </a:rPr>
              <a:t>’s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66FF"/>
                </a:solidFill>
              </a:rPr>
              <a:t>Oxid. no.  =  </a:t>
            </a:r>
            <a:r>
              <a:rPr lang="en-US" altLang="en-US" sz="3200">
                <a:solidFill>
                  <a:srgbClr val="66FF33"/>
                </a:solidFill>
              </a:rPr>
              <a:t>6</a:t>
            </a:r>
            <a:r>
              <a:rPr lang="en-US" altLang="en-US" sz="3200">
                <a:solidFill>
                  <a:srgbClr val="FF66FF"/>
                </a:solidFill>
              </a:rPr>
              <a:t> – 8 = </a:t>
            </a:r>
            <a:r>
              <a:rPr lang="en-US" altLang="en-US" sz="3200">
                <a:solidFill>
                  <a:srgbClr val="66FF33"/>
                </a:solidFill>
              </a:rPr>
              <a:t>-2</a:t>
            </a:r>
          </a:p>
        </p:txBody>
      </p:sp>
      <p:sp>
        <p:nvSpPr>
          <p:cNvPr id="163857" name="Text Box 25"/>
          <p:cNvSpPr txBox="1">
            <a:spLocks noChangeArrowheads="1"/>
          </p:cNvSpPr>
          <p:nvPr/>
        </p:nvSpPr>
        <p:spPr bwMode="auto">
          <a:xfrm>
            <a:off x="2209800" y="12192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-2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Example:  Carbon Dioxide</a:t>
            </a: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chemeClr val="tx2"/>
                </a:solidFill>
              </a:rPr>
              <a:t>O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chemeClr val="tx2"/>
                </a:solidFill>
              </a:rPr>
              <a:t>O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/>
              <a:t>C</a:t>
            </a:r>
            <a:endParaRPr lang="en-US" altLang="en-US"/>
          </a:p>
        </p:txBody>
      </p:sp>
      <p:sp>
        <p:nvSpPr>
          <p:cNvPr id="585734" name="Line 6"/>
          <p:cNvSpPr>
            <a:spLocks noChangeShapeType="1"/>
          </p:cNvSpPr>
          <p:nvPr/>
        </p:nvSpPr>
        <p:spPr bwMode="auto">
          <a:xfrm>
            <a:off x="3094038" y="2322513"/>
            <a:ext cx="46831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5735" name="Line 7"/>
          <p:cNvSpPr>
            <a:spLocks noChangeShapeType="1"/>
          </p:cNvSpPr>
          <p:nvPr/>
        </p:nvSpPr>
        <p:spPr bwMode="auto">
          <a:xfrm>
            <a:off x="3095625" y="2574925"/>
            <a:ext cx="46831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76475" y="1789113"/>
            <a:ext cx="520700" cy="152400"/>
            <a:chOff x="990" y="2694"/>
            <a:chExt cx="328" cy="96"/>
          </a:xfrm>
        </p:grpSpPr>
        <p:sp>
          <p:nvSpPr>
            <p:cNvPr id="585737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5738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60600" y="2860675"/>
            <a:ext cx="520700" cy="152400"/>
            <a:chOff x="990" y="2694"/>
            <a:chExt cx="328" cy="96"/>
          </a:xfrm>
        </p:grpSpPr>
        <p:sp>
          <p:nvSpPr>
            <p:cNvPr id="585740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5741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85742" name="Line 14"/>
          <p:cNvSpPr>
            <a:spLocks noChangeShapeType="1"/>
          </p:cNvSpPr>
          <p:nvPr/>
        </p:nvSpPr>
        <p:spPr bwMode="auto">
          <a:xfrm>
            <a:off x="4951413" y="2308225"/>
            <a:ext cx="46831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5743" name="Line 15"/>
          <p:cNvSpPr>
            <a:spLocks noChangeShapeType="1"/>
          </p:cNvSpPr>
          <p:nvPr/>
        </p:nvSpPr>
        <p:spPr bwMode="auto">
          <a:xfrm>
            <a:off x="4953000" y="2560638"/>
            <a:ext cx="46831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772150" y="1841500"/>
            <a:ext cx="520700" cy="152400"/>
            <a:chOff x="990" y="2694"/>
            <a:chExt cx="328" cy="96"/>
          </a:xfrm>
        </p:grpSpPr>
        <p:sp>
          <p:nvSpPr>
            <p:cNvPr id="585745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5746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773738" y="2828925"/>
            <a:ext cx="520700" cy="152400"/>
            <a:chOff x="990" y="2694"/>
            <a:chExt cx="328" cy="96"/>
          </a:xfrm>
        </p:grpSpPr>
        <p:sp>
          <p:nvSpPr>
            <p:cNvPr id="585748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5749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85750" name="Oval 22"/>
          <p:cNvSpPr>
            <a:spLocks noChangeArrowheads="1"/>
          </p:cNvSpPr>
          <p:nvPr/>
        </p:nvSpPr>
        <p:spPr bwMode="auto">
          <a:xfrm>
            <a:off x="4800600" y="1143000"/>
            <a:ext cx="2209800" cy="22098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5751" name="Text Box 23"/>
          <p:cNvSpPr txBox="1">
            <a:spLocks noChangeArrowheads="1"/>
          </p:cNvSpPr>
          <p:nvPr/>
        </p:nvSpPr>
        <p:spPr bwMode="auto">
          <a:xfrm>
            <a:off x="762000" y="3962400"/>
            <a:ext cx="3505200" cy="1076325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other oxygen is the same</a:t>
            </a:r>
          </a:p>
        </p:txBody>
      </p:sp>
      <p:sp>
        <p:nvSpPr>
          <p:cNvPr id="164880" name="Text Box 24"/>
          <p:cNvSpPr txBox="1">
            <a:spLocks noChangeArrowheads="1"/>
          </p:cNvSpPr>
          <p:nvPr/>
        </p:nvSpPr>
        <p:spPr bwMode="auto">
          <a:xfrm>
            <a:off x="4648200" y="3200400"/>
            <a:ext cx="403860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66FF"/>
                </a:solidFill>
              </a:rPr>
              <a:t>Assigned e</a:t>
            </a:r>
            <a:r>
              <a:rPr lang="en-US" altLang="en-US" sz="3200" baseline="30000">
                <a:solidFill>
                  <a:srgbClr val="FF66FF"/>
                </a:solidFill>
              </a:rPr>
              <a:t>-</a:t>
            </a:r>
            <a:r>
              <a:rPr lang="en-US" altLang="en-US" sz="3200">
                <a:solidFill>
                  <a:srgbClr val="FF66FF"/>
                </a:solidFill>
              </a:rPr>
              <a:t>’s  =  8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Valance e</a:t>
            </a:r>
            <a:r>
              <a:rPr lang="en-US" altLang="en-US" sz="3200" baseline="30000">
                <a:solidFill>
                  <a:srgbClr val="66FF33"/>
                </a:solidFill>
              </a:rPr>
              <a:t>-</a:t>
            </a:r>
            <a:r>
              <a:rPr lang="en-US" altLang="en-US" sz="3200">
                <a:solidFill>
                  <a:srgbClr val="66FF33"/>
                </a:solidFill>
              </a:rPr>
              <a:t>’s   =   6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66FF"/>
                </a:solidFill>
              </a:rPr>
              <a:t>Two extra e</a:t>
            </a:r>
            <a:r>
              <a:rPr lang="en-US" altLang="en-US" sz="3200" baseline="30000">
                <a:solidFill>
                  <a:srgbClr val="FF66FF"/>
                </a:solidFill>
              </a:rPr>
              <a:t>-</a:t>
            </a:r>
            <a:r>
              <a:rPr lang="en-US" altLang="en-US" sz="3200">
                <a:solidFill>
                  <a:srgbClr val="FF66FF"/>
                </a:solidFill>
              </a:rPr>
              <a:t>’s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66FF"/>
                </a:solidFill>
              </a:rPr>
              <a:t>Oxid. number  =  </a:t>
            </a:r>
            <a:r>
              <a:rPr lang="en-US" altLang="en-US" sz="3200">
                <a:solidFill>
                  <a:srgbClr val="66FF33"/>
                </a:solidFill>
              </a:rPr>
              <a:t>-2</a:t>
            </a:r>
          </a:p>
        </p:txBody>
      </p:sp>
      <p:sp>
        <p:nvSpPr>
          <p:cNvPr id="164881" name="Text Box 25"/>
          <p:cNvSpPr txBox="1">
            <a:spLocks noChangeArrowheads="1"/>
          </p:cNvSpPr>
          <p:nvPr/>
        </p:nvSpPr>
        <p:spPr bwMode="auto">
          <a:xfrm>
            <a:off x="2209800" y="12192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-2</a:t>
            </a:r>
          </a:p>
        </p:txBody>
      </p:sp>
      <p:sp>
        <p:nvSpPr>
          <p:cNvPr id="164882" name="Text Box 26"/>
          <p:cNvSpPr txBox="1">
            <a:spLocks noChangeArrowheads="1"/>
          </p:cNvSpPr>
          <p:nvPr/>
        </p:nvSpPr>
        <p:spPr bwMode="auto">
          <a:xfrm>
            <a:off x="5638800" y="12192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-2</a:t>
            </a:r>
          </a:p>
        </p:txBody>
      </p:sp>
      <p:sp>
        <p:nvSpPr>
          <p:cNvPr id="585755" name="Line 27"/>
          <p:cNvSpPr>
            <a:spLocks noChangeShapeType="1"/>
          </p:cNvSpPr>
          <p:nvPr/>
        </p:nvSpPr>
        <p:spPr bwMode="auto">
          <a:xfrm flipH="1" flipV="1">
            <a:off x="6096000" y="1828800"/>
            <a:ext cx="1676400" cy="35814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Dissolution of Ionic Salts</a:t>
            </a:r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If ionic compounds are to be dissolved, </a:t>
            </a:r>
            <a:r>
              <a:rPr lang="en-US" smtClean="0">
                <a:solidFill>
                  <a:srgbClr val="66FF33"/>
                </a:solidFill>
              </a:rPr>
              <a:t>chemical bonds</a:t>
            </a:r>
            <a:r>
              <a:rPr lang="en-US" smtClean="0"/>
              <a:t> must be broken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05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chemeClr val="bg1"/>
                </a:solidFill>
              </a:rPr>
              <a:t>KCl(s)</a:t>
            </a:r>
            <a:r>
              <a:rPr lang="en-US" sz="3600" smtClean="0">
                <a:solidFill>
                  <a:srgbClr val="00FFFF"/>
                </a:solidFill>
              </a:rPr>
              <a:t>             </a:t>
            </a:r>
            <a:r>
              <a:rPr lang="en-US" sz="3600" smtClean="0">
                <a:solidFill>
                  <a:schemeClr val="bg1"/>
                </a:solidFill>
              </a:rPr>
              <a:t>K</a:t>
            </a:r>
            <a:r>
              <a:rPr lang="en-US" sz="3600" baseline="30000" smtClean="0">
                <a:solidFill>
                  <a:schemeClr val="bg1"/>
                </a:solidFill>
              </a:rPr>
              <a:t>+</a:t>
            </a:r>
            <a:r>
              <a:rPr lang="en-US" sz="3600" smtClean="0">
                <a:solidFill>
                  <a:schemeClr val="bg1"/>
                </a:solidFill>
              </a:rPr>
              <a:t>(aq)</a:t>
            </a:r>
            <a:r>
              <a:rPr lang="en-US" sz="3600" smtClean="0">
                <a:solidFill>
                  <a:srgbClr val="00FFFF"/>
                </a:solidFill>
              </a:rPr>
              <a:t>   </a:t>
            </a:r>
            <a:r>
              <a:rPr lang="en-US" sz="3600" smtClean="0">
                <a:solidFill>
                  <a:schemeClr val="bg1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(aq)</a:t>
            </a: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chemeClr val="bg1"/>
                </a:solidFill>
              </a:rPr>
              <a:t>AgNO</a:t>
            </a:r>
            <a:r>
              <a:rPr lang="en-US" sz="3600" baseline="-25000" smtClean="0">
                <a:solidFill>
                  <a:schemeClr val="bg1"/>
                </a:solidFill>
              </a:rPr>
              <a:t>3</a:t>
            </a:r>
            <a:r>
              <a:rPr lang="en-US" sz="3600" smtClean="0">
                <a:solidFill>
                  <a:schemeClr val="bg1"/>
                </a:solidFill>
              </a:rPr>
              <a:t>(s)</a:t>
            </a:r>
            <a:r>
              <a:rPr lang="en-US" sz="3600" smtClean="0">
                <a:solidFill>
                  <a:srgbClr val="00FFFF"/>
                </a:solidFill>
              </a:rPr>
              <a:t>           Ag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(aq)   </a:t>
            </a:r>
            <a:r>
              <a:rPr lang="en-US" sz="3600" smtClean="0">
                <a:solidFill>
                  <a:schemeClr val="bg1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</a:t>
            </a:r>
            <a:r>
              <a:rPr lang="en-US" sz="3600" smtClean="0">
                <a:solidFill>
                  <a:schemeClr val="bg1"/>
                </a:solidFill>
              </a:rPr>
              <a:t>NO</a:t>
            </a:r>
            <a:r>
              <a:rPr lang="en-US" sz="3600" baseline="-25000" smtClean="0">
                <a:solidFill>
                  <a:schemeClr val="bg1"/>
                </a:solidFill>
              </a:rPr>
              <a:t>3</a:t>
            </a:r>
            <a:r>
              <a:rPr lang="en-US" sz="3600" baseline="30000" smtClean="0">
                <a:solidFill>
                  <a:schemeClr val="bg1"/>
                </a:solidFill>
              </a:rPr>
              <a:t>-</a:t>
            </a:r>
            <a:r>
              <a:rPr lang="en-US" sz="3600" smtClean="0">
                <a:solidFill>
                  <a:schemeClr val="bg1"/>
                </a:solidFill>
              </a:rPr>
              <a:t>(aq)</a:t>
            </a:r>
            <a:endParaRPr lang="en-US" sz="360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What Happened!</a:t>
            </a:r>
          </a:p>
        </p:txBody>
      </p:sp>
      <p:sp>
        <p:nvSpPr>
          <p:cNvPr id="1185796" name="AutoShape 4"/>
          <p:cNvSpPr>
            <a:spLocks noChangeArrowheads="1"/>
          </p:cNvSpPr>
          <p:nvPr/>
        </p:nvSpPr>
        <p:spPr bwMode="auto">
          <a:xfrm>
            <a:off x="28194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5797" name="AutoShape 5"/>
          <p:cNvSpPr>
            <a:spLocks noChangeArrowheads="1"/>
          </p:cNvSpPr>
          <p:nvPr/>
        </p:nvSpPr>
        <p:spPr bwMode="auto">
          <a:xfrm>
            <a:off x="3352800" y="4114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524000" y="1066800"/>
            <a:ext cx="647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rgbClr val="FF66FF"/>
                </a:solidFill>
              </a:rPr>
              <a:t>Two possibilities exist...</a:t>
            </a:r>
          </a:p>
        </p:txBody>
      </p:sp>
      <p:sp>
        <p:nvSpPr>
          <p:cNvPr id="1185799" name="Line 7"/>
          <p:cNvSpPr>
            <a:spLocks noChangeShapeType="1"/>
          </p:cNvSpPr>
          <p:nvPr/>
        </p:nvSpPr>
        <p:spPr bwMode="auto">
          <a:xfrm flipH="1">
            <a:off x="4876800" y="2590800"/>
            <a:ext cx="1447800" cy="1371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304800" y="2286000"/>
            <a:ext cx="29718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folHlink"/>
                </a:solidFill>
              </a:rPr>
              <a:t>In this instance, the silver ion and chloride ion form an insoluble pair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Example:  Carbon Dioxide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chemeClr val="tx2"/>
                </a:solidFill>
              </a:rPr>
              <a:t>O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chemeClr val="tx2"/>
                </a:solidFill>
              </a:rPr>
              <a:t>O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/>
              <a:t>C</a:t>
            </a:r>
            <a:endParaRPr lang="en-US" altLang="en-US"/>
          </a:p>
        </p:txBody>
      </p:sp>
      <p:sp>
        <p:nvSpPr>
          <p:cNvPr id="587782" name="Line 6"/>
          <p:cNvSpPr>
            <a:spLocks noChangeShapeType="1"/>
          </p:cNvSpPr>
          <p:nvPr/>
        </p:nvSpPr>
        <p:spPr bwMode="auto">
          <a:xfrm>
            <a:off x="3094038" y="2322513"/>
            <a:ext cx="46831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7783" name="Line 7"/>
          <p:cNvSpPr>
            <a:spLocks noChangeShapeType="1"/>
          </p:cNvSpPr>
          <p:nvPr/>
        </p:nvSpPr>
        <p:spPr bwMode="auto">
          <a:xfrm>
            <a:off x="3095625" y="2574925"/>
            <a:ext cx="46831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76475" y="1789113"/>
            <a:ext cx="520700" cy="152400"/>
            <a:chOff x="990" y="2694"/>
            <a:chExt cx="328" cy="96"/>
          </a:xfrm>
        </p:grpSpPr>
        <p:sp>
          <p:nvSpPr>
            <p:cNvPr id="587785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7786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60600" y="2860675"/>
            <a:ext cx="520700" cy="152400"/>
            <a:chOff x="990" y="2694"/>
            <a:chExt cx="328" cy="96"/>
          </a:xfrm>
        </p:grpSpPr>
        <p:sp>
          <p:nvSpPr>
            <p:cNvPr id="587788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7789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87790" name="Line 14"/>
          <p:cNvSpPr>
            <a:spLocks noChangeShapeType="1"/>
          </p:cNvSpPr>
          <p:nvPr/>
        </p:nvSpPr>
        <p:spPr bwMode="auto">
          <a:xfrm>
            <a:off x="4951413" y="2308225"/>
            <a:ext cx="46831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7791" name="Line 15"/>
          <p:cNvSpPr>
            <a:spLocks noChangeShapeType="1"/>
          </p:cNvSpPr>
          <p:nvPr/>
        </p:nvSpPr>
        <p:spPr bwMode="auto">
          <a:xfrm>
            <a:off x="4953000" y="2560638"/>
            <a:ext cx="46831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772150" y="1841500"/>
            <a:ext cx="520700" cy="152400"/>
            <a:chOff x="990" y="2694"/>
            <a:chExt cx="328" cy="96"/>
          </a:xfrm>
        </p:grpSpPr>
        <p:sp>
          <p:nvSpPr>
            <p:cNvPr id="587793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7794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773738" y="2828925"/>
            <a:ext cx="520700" cy="152400"/>
            <a:chOff x="990" y="2694"/>
            <a:chExt cx="328" cy="96"/>
          </a:xfrm>
        </p:grpSpPr>
        <p:sp>
          <p:nvSpPr>
            <p:cNvPr id="587796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7797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87798" name="Oval 22"/>
          <p:cNvSpPr>
            <a:spLocks noChangeArrowheads="1"/>
          </p:cNvSpPr>
          <p:nvPr/>
        </p:nvSpPr>
        <p:spPr bwMode="auto">
          <a:xfrm>
            <a:off x="3733800" y="1905000"/>
            <a:ext cx="1143000" cy="10668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7799" name="Text Box 23"/>
          <p:cNvSpPr txBox="1">
            <a:spLocks noChangeArrowheads="1"/>
          </p:cNvSpPr>
          <p:nvPr/>
        </p:nvSpPr>
        <p:spPr bwMode="auto">
          <a:xfrm>
            <a:off x="762000" y="3962400"/>
            <a:ext cx="3505200" cy="1563688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All the e</a:t>
            </a:r>
            <a:r>
              <a:rPr lang="en-US" sz="3200" baseline="30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’s for carbon have been assigned away!</a:t>
            </a:r>
          </a:p>
        </p:txBody>
      </p:sp>
      <p:sp>
        <p:nvSpPr>
          <p:cNvPr id="165904" name="Text Box 24"/>
          <p:cNvSpPr txBox="1">
            <a:spLocks noChangeArrowheads="1"/>
          </p:cNvSpPr>
          <p:nvPr/>
        </p:nvSpPr>
        <p:spPr bwMode="auto">
          <a:xfrm>
            <a:off x="2209800" y="12192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-2</a:t>
            </a:r>
          </a:p>
        </p:txBody>
      </p:sp>
      <p:sp>
        <p:nvSpPr>
          <p:cNvPr id="165905" name="Text Box 25"/>
          <p:cNvSpPr txBox="1">
            <a:spLocks noChangeArrowheads="1"/>
          </p:cNvSpPr>
          <p:nvPr/>
        </p:nvSpPr>
        <p:spPr bwMode="auto">
          <a:xfrm>
            <a:off x="5638800" y="12192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-2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Example:  Carbon Dioxide</a:t>
            </a:r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chemeClr val="tx2"/>
                </a:solidFill>
              </a:rPr>
              <a:t>O</a:t>
            </a: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chemeClr val="tx2"/>
                </a:solidFill>
              </a:rPr>
              <a:t>O</a:t>
            </a: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/>
              <a:t>C</a:t>
            </a:r>
            <a:endParaRPr lang="en-US" altLang="en-US"/>
          </a:p>
        </p:txBody>
      </p:sp>
      <p:sp>
        <p:nvSpPr>
          <p:cNvPr id="589830" name="Line 6"/>
          <p:cNvSpPr>
            <a:spLocks noChangeShapeType="1"/>
          </p:cNvSpPr>
          <p:nvPr/>
        </p:nvSpPr>
        <p:spPr bwMode="auto">
          <a:xfrm>
            <a:off x="3094038" y="2322513"/>
            <a:ext cx="46831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9831" name="Line 7"/>
          <p:cNvSpPr>
            <a:spLocks noChangeShapeType="1"/>
          </p:cNvSpPr>
          <p:nvPr/>
        </p:nvSpPr>
        <p:spPr bwMode="auto">
          <a:xfrm>
            <a:off x="3095625" y="2574925"/>
            <a:ext cx="46831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76475" y="1789113"/>
            <a:ext cx="520700" cy="152400"/>
            <a:chOff x="990" y="2694"/>
            <a:chExt cx="328" cy="96"/>
          </a:xfrm>
        </p:grpSpPr>
        <p:sp>
          <p:nvSpPr>
            <p:cNvPr id="589833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9834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60600" y="2860675"/>
            <a:ext cx="520700" cy="152400"/>
            <a:chOff x="990" y="2694"/>
            <a:chExt cx="328" cy="96"/>
          </a:xfrm>
        </p:grpSpPr>
        <p:sp>
          <p:nvSpPr>
            <p:cNvPr id="589836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9837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89838" name="Line 14"/>
          <p:cNvSpPr>
            <a:spLocks noChangeShapeType="1"/>
          </p:cNvSpPr>
          <p:nvPr/>
        </p:nvSpPr>
        <p:spPr bwMode="auto">
          <a:xfrm>
            <a:off x="4951413" y="2308225"/>
            <a:ext cx="46831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9839" name="Line 15"/>
          <p:cNvSpPr>
            <a:spLocks noChangeShapeType="1"/>
          </p:cNvSpPr>
          <p:nvPr/>
        </p:nvSpPr>
        <p:spPr bwMode="auto">
          <a:xfrm>
            <a:off x="4953000" y="2560638"/>
            <a:ext cx="46831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772150" y="1841500"/>
            <a:ext cx="520700" cy="152400"/>
            <a:chOff x="990" y="2694"/>
            <a:chExt cx="328" cy="96"/>
          </a:xfrm>
        </p:grpSpPr>
        <p:sp>
          <p:nvSpPr>
            <p:cNvPr id="589841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9842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773738" y="2828925"/>
            <a:ext cx="520700" cy="152400"/>
            <a:chOff x="990" y="2694"/>
            <a:chExt cx="328" cy="96"/>
          </a:xfrm>
        </p:grpSpPr>
        <p:sp>
          <p:nvSpPr>
            <p:cNvPr id="589844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9845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89846" name="Oval 22"/>
          <p:cNvSpPr>
            <a:spLocks noChangeArrowheads="1"/>
          </p:cNvSpPr>
          <p:nvPr/>
        </p:nvSpPr>
        <p:spPr bwMode="auto">
          <a:xfrm>
            <a:off x="3733800" y="1905000"/>
            <a:ext cx="1143000" cy="10668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9847" name="Text Box 23"/>
          <p:cNvSpPr txBox="1">
            <a:spLocks noChangeArrowheads="1"/>
          </p:cNvSpPr>
          <p:nvPr/>
        </p:nvSpPr>
        <p:spPr bwMode="auto">
          <a:xfrm>
            <a:off x="762000" y="3962400"/>
            <a:ext cx="3505200" cy="1563688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All the e</a:t>
            </a:r>
            <a:r>
              <a:rPr lang="en-US" sz="3200" baseline="30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’s for carbon have been assigned away!</a:t>
            </a:r>
          </a:p>
        </p:txBody>
      </p:sp>
      <p:sp>
        <p:nvSpPr>
          <p:cNvPr id="166928" name="Text Box 24"/>
          <p:cNvSpPr txBox="1">
            <a:spLocks noChangeArrowheads="1"/>
          </p:cNvSpPr>
          <p:nvPr/>
        </p:nvSpPr>
        <p:spPr bwMode="auto">
          <a:xfrm>
            <a:off x="4648200" y="3200400"/>
            <a:ext cx="403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66FF"/>
                </a:solidFill>
              </a:rPr>
              <a:t>Assigned e</a:t>
            </a:r>
            <a:r>
              <a:rPr lang="en-US" altLang="en-US" sz="3200" baseline="30000">
                <a:solidFill>
                  <a:srgbClr val="FF66FF"/>
                </a:solidFill>
              </a:rPr>
              <a:t>-</a:t>
            </a:r>
            <a:r>
              <a:rPr lang="en-US" altLang="en-US" sz="3200">
                <a:solidFill>
                  <a:srgbClr val="FF66FF"/>
                </a:solidFill>
              </a:rPr>
              <a:t>’s  =  0</a:t>
            </a:r>
          </a:p>
        </p:txBody>
      </p:sp>
      <p:sp>
        <p:nvSpPr>
          <p:cNvPr id="166929" name="Text Box 25"/>
          <p:cNvSpPr txBox="1">
            <a:spLocks noChangeArrowheads="1"/>
          </p:cNvSpPr>
          <p:nvPr/>
        </p:nvSpPr>
        <p:spPr bwMode="auto">
          <a:xfrm>
            <a:off x="2209800" y="12192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-2</a:t>
            </a:r>
          </a:p>
        </p:txBody>
      </p:sp>
      <p:sp>
        <p:nvSpPr>
          <p:cNvPr id="166930" name="Text Box 26"/>
          <p:cNvSpPr txBox="1">
            <a:spLocks noChangeArrowheads="1"/>
          </p:cNvSpPr>
          <p:nvPr/>
        </p:nvSpPr>
        <p:spPr bwMode="auto">
          <a:xfrm>
            <a:off x="5638800" y="12192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-2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Example:  Carbon Dioxide</a:t>
            </a: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chemeClr val="tx2"/>
                </a:solidFill>
              </a:rPr>
              <a:t>O</a:t>
            </a: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chemeClr val="tx2"/>
                </a:solidFill>
              </a:rPr>
              <a:t>O</a:t>
            </a: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/>
              <a:t>C</a:t>
            </a:r>
            <a:endParaRPr lang="en-US" altLang="en-US"/>
          </a:p>
        </p:txBody>
      </p:sp>
      <p:sp>
        <p:nvSpPr>
          <p:cNvPr id="591878" name="Line 6"/>
          <p:cNvSpPr>
            <a:spLocks noChangeShapeType="1"/>
          </p:cNvSpPr>
          <p:nvPr/>
        </p:nvSpPr>
        <p:spPr bwMode="auto">
          <a:xfrm>
            <a:off x="3094038" y="2322513"/>
            <a:ext cx="46831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1879" name="Line 7"/>
          <p:cNvSpPr>
            <a:spLocks noChangeShapeType="1"/>
          </p:cNvSpPr>
          <p:nvPr/>
        </p:nvSpPr>
        <p:spPr bwMode="auto">
          <a:xfrm>
            <a:off x="3095625" y="2574925"/>
            <a:ext cx="46831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76475" y="1789113"/>
            <a:ext cx="520700" cy="152400"/>
            <a:chOff x="990" y="2694"/>
            <a:chExt cx="328" cy="96"/>
          </a:xfrm>
        </p:grpSpPr>
        <p:sp>
          <p:nvSpPr>
            <p:cNvPr id="591881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1882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60600" y="2860675"/>
            <a:ext cx="520700" cy="152400"/>
            <a:chOff x="990" y="2694"/>
            <a:chExt cx="328" cy="96"/>
          </a:xfrm>
        </p:grpSpPr>
        <p:sp>
          <p:nvSpPr>
            <p:cNvPr id="591884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1885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1886" name="Line 14"/>
          <p:cNvSpPr>
            <a:spLocks noChangeShapeType="1"/>
          </p:cNvSpPr>
          <p:nvPr/>
        </p:nvSpPr>
        <p:spPr bwMode="auto">
          <a:xfrm>
            <a:off x="4951413" y="2308225"/>
            <a:ext cx="46831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1887" name="Line 15"/>
          <p:cNvSpPr>
            <a:spLocks noChangeShapeType="1"/>
          </p:cNvSpPr>
          <p:nvPr/>
        </p:nvSpPr>
        <p:spPr bwMode="auto">
          <a:xfrm>
            <a:off x="4953000" y="2560638"/>
            <a:ext cx="46831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772150" y="1841500"/>
            <a:ext cx="520700" cy="152400"/>
            <a:chOff x="990" y="2694"/>
            <a:chExt cx="328" cy="96"/>
          </a:xfrm>
        </p:grpSpPr>
        <p:sp>
          <p:nvSpPr>
            <p:cNvPr id="591889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1890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773738" y="2828925"/>
            <a:ext cx="520700" cy="152400"/>
            <a:chOff x="990" y="2694"/>
            <a:chExt cx="328" cy="96"/>
          </a:xfrm>
        </p:grpSpPr>
        <p:sp>
          <p:nvSpPr>
            <p:cNvPr id="591892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1893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1894" name="Oval 22"/>
          <p:cNvSpPr>
            <a:spLocks noChangeArrowheads="1"/>
          </p:cNvSpPr>
          <p:nvPr/>
        </p:nvSpPr>
        <p:spPr bwMode="auto">
          <a:xfrm>
            <a:off x="3733800" y="1905000"/>
            <a:ext cx="1143000" cy="10668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1895" name="Text Box 23"/>
          <p:cNvSpPr txBox="1">
            <a:spLocks noChangeArrowheads="1"/>
          </p:cNvSpPr>
          <p:nvPr/>
        </p:nvSpPr>
        <p:spPr bwMode="auto">
          <a:xfrm>
            <a:off x="762000" y="3962400"/>
            <a:ext cx="3505200" cy="1563688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All the e</a:t>
            </a:r>
            <a:r>
              <a:rPr lang="en-US" sz="3200" baseline="30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’s for carbon have been assigned away!</a:t>
            </a:r>
          </a:p>
        </p:txBody>
      </p:sp>
      <p:sp>
        <p:nvSpPr>
          <p:cNvPr id="167952" name="Text Box 24"/>
          <p:cNvSpPr txBox="1">
            <a:spLocks noChangeArrowheads="1"/>
          </p:cNvSpPr>
          <p:nvPr/>
        </p:nvSpPr>
        <p:spPr bwMode="auto">
          <a:xfrm>
            <a:off x="4648200" y="3200400"/>
            <a:ext cx="40386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66FF"/>
                </a:solidFill>
              </a:rPr>
              <a:t>Assigned e</a:t>
            </a:r>
            <a:r>
              <a:rPr lang="en-US" altLang="en-US" sz="3200" baseline="30000">
                <a:solidFill>
                  <a:srgbClr val="FF66FF"/>
                </a:solidFill>
              </a:rPr>
              <a:t>-</a:t>
            </a:r>
            <a:r>
              <a:rPr lang="en-US" altLang="en-US" sz="3200">
                <a:solidFill>
                  <a:srgbClr val="FF66FF"/>
                </a:solidFill>
              </a:rPr>
              <a:t>’s  =  0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Valance e</a:t>
            </a:r>
            <a:r>
              <a:rPr lang="en-US" altLang="en-US" sz="3200" baseline="30000">
                <a:solidFill>
                  <a:srgbClr val="66FF33"/>
                </a:solidFill>
              </a:rPr>
              <a:t>-</a:t>
            </a:r>
            <a:r>
              <a:rPr lang="en-US" altLang="en-US" sz="3200">
                <a:solidFill>
                  <a:srgbClr val="66FF33"/>
                </a:solidFill>
              </a:rPr>
              <a:t>’s   =   4</a:t>
            </a:r>
          </a:p>
        </p:txBody>
      </p:sp>
      <p:sp>
        <p:nvSpPr>
          <p:cNvPr id="167953" name="Text Box 25"/>
          <p:cNvSpPr txBox="1">
            <a:spLocks noChangeArrowheads="1"/>
          </p:cNvSpPr>
          <p:nvPr/>
        </p:nvSpPr>
        <p:spPr bwMode="auto">
          <a:xfrm>
            <a:off x="2209800" y="12192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-2</a:t>
            </a:r>
          </a:p>
        </p:txBody>
      </p:sp>
      <p:sp>
        <p:nvSpPr>
          <p:cNvPr id="167954" name="Text Box 26"/>
          <p:cNvSpPr txBox="1">
            <a:spLocks noChangeArrowheads="1"/>
          </p:cNvSpPr>
          <p:nvPr/>
        </p:nvSpPr>
        <p:spPr bwMode="auto">
          <a:xfrm>
            <a:off x="5638800" y="12192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-2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Example:  Carbon Dioxide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chemeClr val="tx2"/>
                </a:solidFill>
              </a:rPr>
              <a:t>O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chemeClr val="tx2"/>
                </a:solidFill>
              </a:rPr>
              <a:t>O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/>
              <a:t>C</a:t>
            </a:r>
            <a:endParaRPr lang="en-US" altLang="en-US"/>
          </a:p>
        </p:txBody>
      </p:sp>
      <p:sp>
        <p:nvSpPr>
          <p:cNvPr id="593926" name="Line 6"/>
          <p:cNvSpPr>
            <a:spLocks noChangeShapeType="1"/>
          </p:cNvSpPr>
          <p:nvPr/>
        </p:nvSpPr>
        <p:spPr bwMode="auto">
          <a:xfrm>
            <a:off x="3094038" y="2322513"/>
            <a:ext cx="46831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3927" name="Line 7"/>
          <p:cNvSpPr>
            <a:spLocks noChangeShapeType="1"/>
          </p:cNvSpPr>
          <p:nvPr/>
        </p:nvSpPr>
        <p:spPr bwMode="auto">
          <a:xfrm>
            <a:off x="3095625" y="2574925"/>
            <a:ext cx="46831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76475" y="1789113"/>
            <a:ext cx="520700" cy="152400"/>
            <a:chOff x="990" y="2694"/>
            <a:chExt cx="328" cy="96"/>
          </a:xfrm>
        </p:grpSpPr>
        <p:sp>
          <p:nvSpPr>
            <p:cNvPr id="593929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3930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60600" y="2860675"/>
            <a:ext cx="520700" cy="152400"/>
            <a:chOff x="990" y="2694"/>
            <a:chExt cx="328" cy="96"/>
          </a:xfrm>
        </p:grpSpPr>
        <p:sp>
          <p:nvSpPr>
            <p:cNvPr id="593932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3933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3934" name="Line 14"/>
          <p:cNvSpPr>
            <a:spLocks noChangeShapeType="1"/>
          </p:cNvSpPr>
          <p:nvPr/>
        </p:nvSpPr>
        <p:spPr bwMode="auto">
          <a:xfrm>
            <a:off x="4951413" y="2308225"/>
            <a:ext cx="46831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3935" name="Line 15"/>
          <p:cNvSpPr>
            <a:spLocks noChangeShapeType="1"/>
          </p:cNvSpPr>
          <p:nvPr/>
        </p:nvSpPr>
        <p:spPr bwMode="auto">
          <a:xfrm>
            <a:off x="4953000" y="2560638"/>
            <a:ext cx="46831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772150" y="1841500"/>
            <a:ext cx="520700" cy="152400"/>
            <a:chOff x="990" y="2694"/>
            <a:chExt cx="328" cy="96"/>
          </a:xfrm>
        </p:grpSpPr>
        <p:sp>
          <p:nvSpPr>
            <p:cNvPr id="593937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3938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773738" y="2828925"/>
            <a:ext cx="520700" cy="152400"/>
            <a:chOff x="990" y="2694"/>
            <a:chExt cx="328" cy="96"/>
          </a:xfrm>
        </p:grpSpPr>
        <p:sp>
          <p:nvSpPr>
            <p:cNvPr id="593940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3941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3942" name="Oval 22"/>
          <p:cNvSpPr>
            <a:spLocks noChangeArrowheads="1"/>
          </p:cNvSpPr>
          <p:nvPr/>
        </p:nvSpPr>
        <p:spPr bwMode="auto">
          <a:xfrm>
            <a:off x="3733800" y="1905000"/>
            <a:ext cx="1143000" cy="10668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3943" name="Text Box 23"/>
          <p:cNvSpPr txBox="1">
            <a:spLocks noChangeArrowheads="1"/>
          </p:cNvSpPr>
          <p:nvPr/>
        </p:nvSpPr>
        <p:spPr bwMode="auto">
          <a:xfrm>
            <a:off x="762000" y="3962400"/>
            <a:ext cx="3505200" cy="1563688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All the e</a:t>
            </a:r>
            <a:r>
              <a:rPr lang="en-US" sz="3200" baseline="30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’s for carbon have been assigned away!</a:t>
            </a:r>
          </a:p>
        </p:txBody>
      </p:sp>
      <p:sp>
        <p:nvSpPr>
          <p:cNvPr id="168976" name="Text Box 24"/>
          <p:cNvSpPr txBox="1">
            <a:spLocks noChangeArrowheads="1"/>
          </p:cNvSpPr>
          <p:nvPr/>
        </p:nvSpPr>
        <p:spPr bwMode="auto">
          <a:xfrm>
            <a:off x="4648200" y="3200400"/>
            <a:ext cx="403860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66FF"/>
                </a:solidFill>
              </a:rPr>
              <a:t>Assigned e</a:t>
            </a:r>
            <a:r>
              <a:rPr lang="en-US" altLang="en-US" sz="3200" baseline="30000">
                <a:solidFill>
                  <a:srgbClr val="FF66FF"/>
                </a:solidFill>
              </a:rPr>
              <a:t>-</a:t>
            </a:r>
            <a:r>
              <a:rPr lang="en-US" altLang="en-US" sz="3200">
                <a:solidFill>
                  <a:srgbClr val="FF66FF"/>
                </a:solidFill>
              </a:rPr>
              <a:t>’s  =  0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Valance e</a:t>
            </a:r>
            <a:r>
              <a:rPr lang="en-US" altLang="en-US" sz="3200" baseline="30000">
                <a:solidFill>
                  <a:srgbClr val="66FF33"/>
                </a:solidFill>
              </a:rPr>
              <a:t>-</a:t>
            </a:r>
            <a:r>
              <a:rPr lang="en-US" altLang="en-US" sz="3200">
                <a:solidFill>
                  <a:srgbClr val="66FF33"/>
                </a:solidFill>
              </a:rPr>
              <a:t>’s   =   4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66FF"/>
                </a:solidFill>
              </a:rPr>
              <a:t>4 e</a:t>
            </a:r>
            <a:r>
              <a:rPr lang="en-US" altLang="en-US" sz="3200" baseline="30000">
                <a:solidFill>
                  <a:srgbClr val="FF66FF"/>
                </a:solidFill>
              </a:rPr>
              <a:t>-</a:t>
            </a:r>
            <a:r>
              <a:rPr lang="en-US" altLang="en-US" sz="3200">
                <a:solidFill>
                  <a:srgbClr val="FF66FF"/>
                </a:solidFill>
              </a:rPr>
              <a:t>’s short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endParaRPr lang="en-US" altLang="en-US" sz="3200">
              <a:solidFill>
                <a:srgbClr val="FF66FF"/>
              </a:solidFill>
            </a:endParaRPr>
          </a:p>
        </p:txBody>
      </p:sp>
      <p:sp>
        <p:nvSpPr>
          <p:cNvPr id="168977" name="Text Box 25"/>
          <p:cNvSpPr txBox="1">
            <a:spLocks noChangeArrowheads="1"/>
          </p:cNvSpPr>
          <p:nvPr/>
        </p:nvSpPr>
        <p:spPr bwMode="auto">
          <a:xfrm>
            <a:off x="2209800" y="12192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-2</a:t>
            </a:r>
          </a:p>
        </p:txBody>
      </p:sp>
      <p:sp>
        <p:nvSpPr>
          <p:cNvPr id="168978" name="Text Box 26"/>
          <p:cNvSpPr txBox="1">
            <a:spLocks noChangeArrowheads="1"/>
          </p:cNvSpPr>
          <p:nvPr/>
        </p:nvSpPr>
        <p:spPr bwMode="auto">
          <a:xfrm>
            <a:off x="5638800" y="12192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-2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Example:  Carbon Dioxide</a:t>
            </a:r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chemeClr val="tx2"/>
                </a:solidFill>
              </a:rPr>
              <a:t>O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chemeClr val="tx2"/>
                </a:solidFill>
              </a:rPr>
              <a:t>O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/>
              <a:t>C</a:t>
            </a:r>
            <a:endParaRPr lang="en-US" altLang="en-US"/>
          </a:p>
        </p:txBody>
      </p:sp>
      <p:sp>
        <p:nvSpPr>
          <p:cNvPr id="595974" name="Line 6"/>
          <p:cNvSpPr>
            <a:spLocks noChangeShapeType="1"/>
          </p:cNvSpPr>
          <p:nvPr/>
        </p:nvSpPr>
        <p:spPr bwMode="auto">
          <a:xfrm>
            <a:off x="3094038" y="2322513"/>
            <a:ext cx="46831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975" name="Line 7"/>
          <p:cNvSpPr>
            <a:spLocks noChangeShapeType="1"/>
          </p:cNvSpPr>
          <p:nvPr/>
        </p:nvSpPr>
        <p:spPr bwMode="auto">
          <a:xfrm>
            <a:off x="3095625" y="2574925"/>
            <a:ext cx="46831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76475" y="1789113"/>
            <a:ext cx="520700" cy="152400"/>
            <a:chOff x="990" y="2694"/>
            <a:chExt cx="328" cy="96"/>
          </a:xfrm>
        </p:grpSpPr>
        <p:sp>
          <p:nvSpPr>
            <p:cNvPr id="595977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5978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60600" y="2860675"/>
            <a:ext cx="520700" cy="152400"/>
            <a:chOff x="990" y="2694"/>
            <a:chExt cx="328" cy="96"/>
          </a:xfrm>
        </p:grpSpPr>
        <p:sp>
          <p:nvSpPr>
            <p:cNvPr id="595980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5981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5982" name="Line 14"/>
          <p:cNvSpPr>
            <a:spLocks noChangeShapeType="1"/>
          </p:cNvSpPr>
          <p:nvPr/>
        </p:nvSpPr>
        <p:spPr bwMode="auto">
          <a:xfrm>
            <a:off x="4951413" y="2308225"/>
            <a:ext cx="46831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983" name="Line 15"/>
          <p:cNvSpPr>
            <a:spLocks noChangeShapeType="1"/>
          </p:cNvSpPr>
          <p:nvPr/>
        </p:nvSpPr>
        <p:spPr bwMode="auto">
          <a:xfrm>
            <a:off x="4953000" y="2560638"/>
            <a:ext cx="46831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772150" y="1841500"/>
            <a:ext cx="520700" cy="152400"/>
            <a:chOff x="990" y="2694"/>
            <a:chExt cx="328" cy="96"/>
          </a:xfrm>
        </p:grpSpPr>
        <p:sp>
          <p:nvSpPr>
            <p:cNvPr id="595985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5986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773738" y="2828925"/>
            <a:ext cx="520700" cy="152400"/>
            <a:chOff x="990" y="2694"/>
            <a:chExt cx="328" cy="96"/>
          </a:xfrm>
        </p:grpSpPr>
        <p:sp>
          <p:nvSpPr>
            <p:cNvPr id="595988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5989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5990" name="Oval 22"/>
          <p:cNvSpPr>
            <a:spLocks noChangeArrowheads="1"/>
          </p:cNvSpPr>
          <p:nvPr/>
        </p:nvSpPr>
        <p:spPr bwMode="auto">
          <a:xfrm>
            <a:off x="3733800" y="1905000"/>
            <a:ext cx="1143000" cy="10668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991" name="Text Box 23"/>
          <p:cNvSpPr txBox="1">
            <a:spLocks noChangeArrowheads="1"/>
          </p:cNvSpPr>
          <p:nvPr/>
        </p:nvSpPr>
        <p:spPr bwMode="auto">
          <a:xfrm>
            <a:off x="762000" y="3962400"/>
            <a:ext cx="3505200" cy="1563688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All the e</a:t>
            </a:r>
            <a:r>
              <a:rPr lang="en-US" sz="3200" baseline="30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’s for carbon have been assigned away!</a:t>
            </a:r>
          </a:p>
        </p:txBody>
      </p:sp>
      <p:sp>
        <p:nvSpPr>
          <p:cNvPr id="170000" name="Text Box 24"/>
          <p:cNvSpPr txBox="1">
            <a:spLocks noChangeArrowheads="1"/>
          </p:cNvSpPr>
          <p:nvPr/>
        </p:nvSpPr>
        <p:spPr bwMode="auto">
          <a:xfrm>
            <a:off x="4648200" y="3200400"/>
            <a:ext cx="403860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66FF"/>
                </a:solidFill>
              </a:rPr>
              <a:t>Assigned e</a:t>
            </a:r>
            <a:r>
              <a:rPr lang="en-US" altLang="en-US" sz="3200" baseline="30000">
                <a:solidFill>
                  <a:srgbClr val="FF66FF"/>
                </a:solidFill>
              </a:rPr>
              <a:t>-</a:t>
            </a:r>
            <a:r>
              <a:rPr lang="en-US" altLang="en-US" sz="3200">
                <a:solidFill>
                  <a:srgbClr val="FF66FF"/>
                </a:solidFill>
              </a:rPr>
              <a:t>’s  =  0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Valance e</a:t>
            </a:r>
            <a:r>
              <a:rPr lang="en-US" altLang="en-US" sz="3200" baseline="30000">
                <a:solidFill>
                  <a:srgbClr val="66FF33"/>
                </a:solidFill>
              </a:rPr>
              <a:t>-</a:t>
            </a:r>
            <a:r>
              <a:rPr lang="en-US" altLang="en-US" sz="3200">
                <a:solidFill>
                  <a:srgbClr val="66FF33"/>
                </a:solidFill>
              </a:rPr>
              <a:t>’s   =   4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66FF"/>
                </a:solidFill>
              </a:rPr>
              <a:t>4 e</a:t>
            </a:r>
            <a:r>
              <a:rPr lang="en-US" altLang="en-US" sz="3200" baseline="30000">
                <a:solidFill>
                  <a:srgbClr val="FF66FF"/>
                </a:solidFill>
              </a:rPr>
              <a:t>-</a:t>
            </a:r>
            <a:r>
              <a:rPr lang="en-US" altLang="en-US" sz="3200">
                <a:solidFill>
                  <a:srgbClr val="FF66FF"/>
                </a:solidFill>
              </a:rPr>
              <a:t>’s short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66FF"/>
                </a:solidFill>
              </a:rPr>
              <a:t>Oxid. no.  =  </a:t>
            </a:r>
            <a:r>
              <a:rPr lang="en-US" altLang="en-US" sz="3200">
                <a:solidFill>
                  <a:srgbClr val="66FF33"/>
                </a:solidFill>
              </a:rPr>
              <a:t>4</a:t>
            </a:r>
            <a:r>
              <a:rPr lang="en-US" altLang="en-US" sz="3200">
                <a:solidFill>
                  <a:srgbClr val="FF66FF"/>
                </a:solidFill>
              </a:rPr>
              <a:t> – 0 = </a:t>
            </a:r>
            <a:r>
              <a:rPr lang="en-US" altLang="en-US" sz="3200">
                <a:solidFill>
                  <a:schemeClr val="accent1"/>
                </a:solidFill>
              </a:rPr>
              <a:t>+4</a:t>
            </a:r>
          </a:p>
        </p:txBody>
      </p:sp>
      <p:sp>
        <p:nvSpPr>
          <p:cNvPr id="170001" name="Text Box 25"/>
          <p:cNvSpPr txBox="1">
            <a:spLocks noChangeArrowheads="1"/>
          </p:cNvSpPr>
          <p:nvPr/>
        </p:nvSpPr>
        <p:spPr bwMode="auto">
          <a:xfrm>
            <a:off x="2209800" y="12192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-2</a:t>
            </a:r>
          </a:p>
        </p:txBody>
      </p:sp>
      <p:sp>
        <p:nvSpPr>
          <p:cNvPr id="170002" name="Text Box 26"/>
          <p:cNvSpPr txBox="1">
            <a:spLocks noChangeArrowheads="1"/>
          </p:cNvSpPr>
          <p:nvPr/>
        </p:nvSpPr>
        <p:spPr bwMode="auto">
          <a:xfrm>
            <a:off x="5638800" y="12192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-2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Example:  Carbon Dioxide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chemeClr val="tx2"/>
                </a:solidFill>
              </a:rPr>
              <a:t>O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chemeClr val="tx2"/>
                </a:solidFill>
              </a:rPr>
              <a:t>O</a:t>
            </a: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/>
              <a:t>C</a:t>
            </a:r>
            <a:endParaRPr lang="en-US" altLang="en-US"/>
          </a:p>
        </p:txBody>
      </p:sp>
      <p:sp>
        <p:nvSpPr>
          <p:cNvPr id="598022" name="Line 6"/>
          <p:cNvSpPr>
            <a:spLocks noChangeShapeType="1"/>
          </p:cNvSpPr>
          <p:nvPr/>
        </p:nvSpPr>
        <p:spPr bwMode="auto">
          <a:xfrm>
            <a:off x="3094038" y="2322513"/>
            <a:ext cx="46831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8023" name="Line 7"/>
          <p:cNvSpPr>
            <a:spLocks noChangeShapeType="1"/>
          </p:cNvSpPr>
          <p:nvPr/>
        </p:nvSpPr>
        <p:spPr bwMode="auto">
          <a:xfrm>
            <a:off x="3095625" y="2574925"/>
            <a:ext cx="46831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76475" y="1789113"/>
            <a:ext cx="520700" cy="152400"/>
            <a:chOff x="990" y="2694"/>
            <a:chExt cx="328" cy="96"/>
          </a:xfrm>
        </p:grpSpPr>
        <p:sp>
          <p:nvSpPr>
            <p:cNvPr id="598025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8026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60600" y="2860675"/>
            <a:ext cx="520700" cy="152400"/>
            <a:chOff x="990" y="2694"/>
            <a:chExt cx="328" cy="96"/>
          </a:xfrm>
        </p:grpSpPr>
        <p:sp>
          <p:nvSpPr>
            <p:cNvPr id="598028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8029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8030" name="Line 14"/>
          <p:cNvSpPr>
            <a:spLocks noChangeShapeType="1"/>
          </p:cNvSpPr>
          <p:nvPr/>
        </p:nvSpPr>
        <p:spPr bwMode="auto">
          <a:xfrm>
            <a:off x="4951413" y="2308225"/>
            <a:ext cx="46831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8031" name="Line 15"/>
          <p:cNvSpPr>
            <a:spLocks noChangeShapeType="1"/>
          </p:cNvSpPr>
          <p:nvPr/>
        </p:nvSpPr>
        <p:spPr bwMode="auto">
          <a:xfrm>
            <a:off x="4953000" y="2560638"/>
            <a:ext cx="46831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772150" y="1841500"/>
            <a:ext cx="520700" cy="152400"/>
            <a:chOff x="990" y="2694"/>
            <a:chExt cx="328" cy="96"/>
          </a:xfrm>
        </p:grpSpPr>
        <p:sp>
          <p:nvSpPr>
            <p:cNvPr id="598033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8034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773738" y="2828925"/>
            <a:ext cx="520700" cy="152400"/>
            <a:chOff x="990" y="2694"/>
            <a:chExt cx="328" cy="96"/>
          </a:xfrm>
        </p:grpSpPr>
        <p:sp>
          <p:nvSpPr>
            <p:cNvPr id="598036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8037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8038" name="Oval 22"/>
          <p:cNvSpPr>
            <a:spLocks noChangeArrowheads="1"/>
          </p:cNvSpPr>
          <p:nvPr/>
        </p:nvSpPr>
        <p:spPr bwMode="auto">
          <a:xfrm>
            <a:off x="3733800" y="1905000"/>
            <a:ext cx="1143000" cy="10668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8039" name="Text Box 23"/>
          <p:cNvSpPr txBox="1">
            <a:spLocks noChangeArrowheads="1"/>
          </p:cNvSpPr>
          <p:nvPr/>
        </p:nvSpPr>
        <p:spPr bwMode="auto">
          <a:xfrm>
            <a:off x="762000" y="3962400"/>
            <a:ext cx="3505200" cy="1563688"/>
          </a:xfrm>
          <a:prstGeom prst="rect">
            <a:avLst/>
          </a:prstGeom>
          <a:solidFill>
            <a:schemeClr val="hlink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All the e</a:t>
            </a:r>
            <a:r>
              <a:rPr lang="en-US" sz="3200" baseline="30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’s for carbon have been assigned away!</a:t>
            </a:r>
          </a:p>
        </p:txBody>
      </p:sp>
      <p:sp>
        <p:nvSpPr>
          <p:cNvPr id="171024" name="Text Box 24"/>
          <p:cNvSpPr txBox="1">
            <a:spLocks noChangeArrowheads="1"/>
          </p:cNvSpPr>
          <p:nvPr/>
        </p:nvSpPr>
        <p:spPr bwMode="auto">
          <a:xfrm>
            <a:off x="4648200" y="3200400"/>
            <a:ext cx="403860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66FF"/>
                </a:solidFill>
              </a:rPr>
              <a:t>Assigned e</a:t>
            </a:r>
            <a:r>
              <a:rPr lang="en-US" altLang="en-US" sz="3200" baseline="30000">
                <a:solidFill>
                  <a:srgbClr val="FF66FF"/>
                </a:solidFill>
              </a:rPr>
              <a:t>-</a:t>
            </a:r>
            <a:r>
              <a:rPr lang="en-US" altLang="en-US" sz="3200">
                <a:solidFill>
                  <a:srgbClr val="FF66FF"/>
                </a:solidFill>
              </a:rPr>
              <a:t>’s  =  0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Valance e</a:t>
            </a:r>
            <a:r>
              <a:rPr lang="en-US" altLang="en-US" sz="3200" baseline="30000">
                <a:solidFill>
                  <a:srgbClr val="66FF33"/>
                </a:solidFill>
              </a:rPr>
              <a:t>-</a:t>
            </a:r>
            <a:r>
              <a:rPr lang="en-US" altLang="en-US" sz="3200">
                <a:solidFill>
                  <a:srgbClr val="66FF33"/>
                </a:solidFill>
              </a:rPr>
              <a:t>’s   =   4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66FF"/>
                </a:solidFill>
              </a:rPr>
              <a:t>4 e</a:t>
            </a:r>
            <a:r>
              <a:rPr lang="en-US" altLang="en-US" sz="3200" baseline="30000">
                <a:solidFill>
                  <a:srgbClr val="FF66FF"/>
                </a:solidFill>
              </a:rPr>
              <a:t>-</a:t>
            </a:r>
            <a:r>
              <a:rPr lang="en-US" altLang="en-US" sz="3200">
                <a:solidFill>
                  <a:srgbClr val="FF66FF"/>
                </a:solidFill>
              </a:rPr>
              <a:t>’s short</a:t>
            </a: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66FF"/>
                </a:solidFill>
              </a:rPr>
              <a:t>Oxid. number  =  </a:t>
            </a:r>
            <a:r>
              <a:rPr lang="en-US" altLang="en-US" sz="3200">
                <a:solidFill>
                  <a:schemeClr val="accent1"/>
                </a:solidFill>
              </a:rPr>
              <a:t>+4</a:t>
            </a:r>
          </a:p>
        </p:txBody>
      </p:sp>
      <p:sp>
        <p:nvSpPr>
          <p:cNvPr id="171025" name="Text Box 25"/>
          <p:cNvSpPr txBox="1">
            <a:spLocks noChangeArrowheads="1"/>
          </p:cNvSpPr>
          <p:nvPr/>
        </p:nvSpPr>
        <p:spPr bwMode="auto">
          <a:xfrm>
            <a:off x="2209800" y="12192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-2</a:t>
            </a:r>
          </a:p>
        </p:txBody>
      </p:sp>
      <p:sp>
        <p:nvSpPr>
          <p:cNvPr id="171026" name="Text Box 26"/>
          <p:cNvSpPr txBox="1">
            <a:spLocks noChangeArrowheads="1"/>
          </p:cNvSpPr>
          <p:nvPr/>
        </p:nvSpPr>
        <p:spPr bwMode="auto">
          <a:xfrm>
            <a:off x="5638800" y="12192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-2</a:t>
            </a:r>
          </a:p>
        </p:txBody>
      </p:sp>
      <p:sp>
        <p:nvSpPr>
          <p:cNvPr id="171027" name="Text Box 27"/>
          <p:cNvSpPr txBox="1">
            <a:spLocks noChangeArrowheads="1"/>
          </p:cNvSpPr>
          <p:nvPr/>
        </p:nvSpPr>
        <p:spPr bwMode="auto">
          <a:xfrm>
            <a:off x="3962400" y="12954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9900"/>
                </a:solidFill>
              </a:rPr>
              <a:t>+4</a:t>
            </a:r>
          </a:p>
        </p:txBody>
      </p:sp>
      <p:sp>
        <p:nvSpPr>
          <p:cNvPr id="598044" name="Line 28"/>
          <p:cNvSpPr>
            <a:spLocks noChangeShapeType="1"/>
          </p:cNvSpPr>
          <p:nvPr/>
        </p:nvSpPr>
        <p:spPr bwMode="auto">
          <a:xfrm flipH="1" flipV="1">
            <a:off x="4495800" y="1752600"/>
            <a:ext cx="3124200" cy="3810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Example:  Carbon Dioxide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chemeClr val="tx2"/>
                </a:solidFill>
              </a:rPr>
              <a:t>O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chemeClr val="tx2"/>
                </a:solidFill>
              </a:rPr>
              <a:t>O</a:t>
            </a: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/>
              <a:t>C</a:t>
            </a:r>
            <a:endParaRPr lang="en-US" altLang="en-US"/>
          </a:p>
        </p:txBody>
      </p:sp>
      <p:sp>
        <p:nvSpPr>
          <p:cNvPr id="600070" name="Line 6"/>
          <p:cNvSpPr>
            <a:spLocks noChangeShapeType="1"/>
          </p:cNvSpPr>
          <p:nvPr/>
        </p:nvSpPr>
        <p:spPr bwMode="auto">
          <a:xfrm>
            <a:off x="3094038" y="2322513"/>
            <a:ext cx="46831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0071" name="Line 7"/>
          <p:cNvSpPr>
            <a:spLocks noChangeShapeType="1"/>
          </p:cNvSpPr>
          <p:nvPr/>
        </p:nvSpPr>
        <p:spPr bwMode="auto">
          <a:xfrm>
            <a:off x="3095625" y="2574925"/>
            <a:ext cx="46831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76475" y="1789113"/>
            <a:ext cx="520700" cy="152400"/>
            <a:chOff x="990" y="2694"/>
            <a:chExt cx="328" cy="96"/>
          </a:xfrm>
        </p:grpSpPr>
        <p:sp>
          <p:nvSpPr>
            <p:cNvPr id="600073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0074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60600" y="2860675"/>
            <a:ext cx="520700" cy="152400"/>
            <a:chOff x="990" y="2694"/>
            <a:chExt cx="328" cy="96"/>
          </a:xfrm>
        </p:grpSpPr>
        <p:sp>
          <p:nvSpPr>
            <p:cNvPr id="600076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0077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00078" name="Line 14"/>
          <p:cNvSpPr>
            <a:spLocks noChangeShapeType="1"/>
          </p:cNvSpPr>
          <p:nvPr/>
        </p:nvSpPr>
        <p:spPr bwMode="auto">
          <a:xfrm>
            <a:off x="4951413" y="2308225"/>
            <a:ext cx="46831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0079" name="Line 15"/>
          <p:cNvSpPr>
            <a:spLocks noChangeShapeType="1"/>
          </p:cNvSpPr>
          <p:nvPr/>
        </p:nvSpPr>
        <p:spPr bwMode="auto">
          <a:xfrm>
            <a:off x="4953000" y="2560638"/>
            <a:ext cx="46831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772150" y="1841500"/>
            <a:ext cx="520700" cy="152400"/>
            <a:chOff x="990" y="2694"/>
            <a:chExt cx="328" cy="96"/>
          </a:xfrm>
        </p:grpSpPr>
        <p:sp>
          <p:nvSpPr>
            <p:cNvPr id="600081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0082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773738" y="2828925"/>
            <a:ext cx="520700" cy="152400"/>
            <a:chOff x="990" y="2694"/>
            <a:chExt cx="328" cy="96"/>
          </a:xfrm>
        </p:grpSpPr>
        <p:sp>
          <p:nvSpPr>
            <p:cNvPr id="600084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0085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5726" name="Text Box 22"/>
          <p:cNvSpPr txBox="1">
            <a:spLocks noChangeArrowheads="1"/>
          </p:cNvSpPr>
          <p:nvPr/>
        </p:nvSpPr>
        <p:spPr bwMode="auto">
          <a:xfrm>
            <a:off x="2209800" y="12192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-2</a:t>
            </a:r>
          </a:p>
        </p:txBody>
      </p:sp>
      <p:sp>
        <p:nvSpPr>
          <p:cNvPr id="115727" name="Text Box 23"/>
          <p:cNvSpPr txBox="1">
            <a:spLocks noChangeArrowheads="1"/>
          </p:cNvSpPr>
          <p:nvPr/>
        </p:nvSpPr>
        <p:spPr bwMode="auto">
          <a:xfrm>
            <a:off x="5638800" y="12192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-2</a:t>
            </a:r>
          </a:p>
        </p:txBody>
      </p:sp>
      <p:sp>
        <p:nvSpPr>
          <p:cNvPr id="115728" name="Text Box 24"/>
          <p:cNvSpPr txBox="1">
            <a:spLocks noChangeArrowheads="1"/>
          </p:cNvSpPr>
          <p:nvPr/>
        </p:nvSpPr>
        <p:spPr bwMode="auto">
          <a:xfrm>
            <a:off x="3962400" y="12954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9900"/>
                </a:solidFill>
              </a:rPr>
              <a:t>+4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Example:  Carbon Dioxide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chemeClr val="tx2"/>
                </a:solidFill>
              </a:rPr>
              <a:t>O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chemeClr val="tx2"/>
                </a:solidFill>
              </a:rPr>
              <a:t>O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/>
              <a:t>C</a:t>
            </a:r>
            <a:endParaRPr lang="en-US" altLang="en-US"/>
          </a:p>
        </p:txBody>
      </p:sp>
      <p:sp>
        <p:nvSpPr>
          <p:cNvPr id="602118" name="Line 6"/>
          <p:cNvSpPr>
            <a:spLocks noChangeShapeType="1"/>
          </p:cNvSpPr>
          <p:nvPr/>
        </p:nvSpPr>
        <p:spPr bwMode="auto">
          <a:xfrm>
            <a:off x="3094038" y="2322513"/>
            <a:ext cx="46831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2119" name="Line 7"/>
          <p:cNvSpPr>
            <a:spLocks noChangeShapeType="1"/>
          </p:cNvSpPr>
          <p:nvPr/>
        </p:nvSpPr>
        <p:spPr bwMode="auto">
          <a:xfrm>
            <a:off x="3095625" y="2574925"/>
            <a:ext cx="46831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76475" y="1789113"/>
            <a:ext cx="520700" cy="152400"/>
            <a:chOff x="990" y="2694"/>
            <a:chExt cx="328" cy="96"/>
          </a:xfrm>
        </p:grpSpPr>
        <p:sp>
          <p:nvSpPr>
            <p:cNvPr id="602121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2122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60600" y="2860675"/>
            <a:ext cx="520700" cy="152400"/>
            <a:chOff x="990" y="2694"/>
            <a:chExt cx="328" cy="96"/>
          </a:xfrm>
        </p:grpSpPr>
        <p:sp>
          <p:nvSpPr>
            <p:cNvPr id="602124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2125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02126" name="Line 14"/>
          <p:cNvSpPr>
            <a:spLocks noChangeShapeType="1"/>
          </p:cNvSpPr>
          <p:nvPr/>
        </p:nvSpPr>
        <p:spPr bwMode="auto">
          <a:xfrm>
            <a:off x="4951413" y="2308225"/>
            <a:ext cx="46831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2127" name="Line 15"/>
          <p:cNvSpPr>
            <a:spLocks noChangeShapeType="1"/>
          </p:cNvSpPr>
          <p:nvPr/>
        </p:nvSpPr>
        <p:spPr bwMode="auto">
          <a:xfrm>
            <a:off x="4953000" y="2560638"/>
            <a:ext cx="46831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772150" y="1841500"/>
            <a:ext cx="520700" cy="152400"/>
            <a:chOff x="990" y="2694"/>
            <a:chExt cx="328" cy="96"/>
          </a:xfrm>
        </p:grpSpPr>
        <p:sp>
          <p:nvSpPr>
            <p:cNvPr id="602129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2130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773738" y="2828925"/>
            <a:ext cx="520700" cy="152400"/>
            <a:chOff x="990" y="2694"/>
            <a:chExt cx="328" cy="96"/>
          </a:xfrm>
        </p:grpSpPr>
        <p:sp>
          <p:nvSpPr>
            <p:cNvPr id="602132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2133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6750" name="Text Box 22"/>
          <p:cNvSpPr txBox="1">
            <a:spLocks noChangeArrowheads="1"/>
          </p:cNvSpPr>
          <p:nvPr/>
        </p:nvSpPr>
        <p:spPr bwMode="auto">
          <a:xfrm>
            <a:off x="2209800" y="12192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-2</a:t>
            </a:r>
          </a:p>
        </p:txBody>
      </p:sp>
      <p:sp>
        <p:nvSpPr>
          <p:cNvPr id="116751" name="Text Box 23"/>
          <p:cNvSpPr txBox="1">
            <a:spLocks noChangeArrowheads="1"/>
          </p:cNvSpPr>
          <p:nvPr/>
        </p:nvSpPr>
        <p:spPr bwMode="auto">
          <a:xfrm>
            <a:off x="5638800" y="12192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-2</a:t>
            </a:r>
          </a:p>
        </p:txBody>
      </p:sp>
      <p:sp>
        <p:nvSpPr>
          <p:cNvPr id="116752" name="Text Box 24"/>
          <p:cNvSpPr txBox="1">
            <a:spLocks noChangeArrowheads="1"/>
          </p:cNvSpPr>
          <p:nvPr/>
        </p:nvSpPr>
        <p:spPr bwMode="auto">
          <a:xfrm>
            <a:off x="3962400" y="12954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9900"/>
                </a:solidFill>
              </a:rPr>
              <a:t>+4</a:t>
            </a:r>
          </a:p>
        </p:txBody>
      </p:sp>
      <p:sp>
        <p:nvSpPr>
          <p:cNvPr id="116753" name="Text Box 25"/>
          <p:cNvSpPr txBox="1">
            <a:spLocks noChangeArrowheads="1"/>
          </p:cNvSpPr>
          <p:nvPr/>
        </p:nvSpPr>
        <p:spPr bwMode="auto">
          <a:xfrm>
            <a:off x="2514600" y="3429000"/>
            <a:ext cx="38100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9900"/>
                </a:solidFill>
              </a:rPr>
              <a:t>+4 is the highest oxidation state for carbon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Example:  Carbon Dioxide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chemeClr val="tx2"/>
                </a:solidFill>
              </a:rPr>
              <a:t>O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chemeClr val="tx2"/>
                </a:solidFill>
              </a:rPr>
              <a:t>O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/>
              <a:t>C</a:t>
            </a:r>
            <a:endParaRPr lang="en-US" altLang="en-US"/>
          </a:p>
        </p:txBody>
      </p:sp>
      <p:sp>
        <p:nvSpPr>
          <p:cNvPr id="604166" name="Line 6"/>
          <p:cNvSpPr>
            <a:spLocks noChangeShapeType="1"/>
          </p:cNvSpPr>
          <p:nvPr/>
        </p:nvSpPr>
        <p:spPr bwMode="auto">
          <a:xfrm>
            <a:off x="3094038" y="2322513"/>
            <a:ext cx="46831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4167" name="Line 7"/>
          <p:cNvSpPr>
            <a:spLocks noChangeShapeType="1"/>
          </p:cNvSpPr>
          <p:nvPr/>
        </p:nvSpPr>
        <p:spPr bwMode="auto">
          <a:xfrm>
            <a:off x="3095625" y="2574925"/>
            <a:ext cx="46831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76475" y="1789113"/>
            <a:ext cx="520700" cy="152400"/>
            <a:chOff x="990" y="2694"/>
            <a:chExt cx="328" cy="96"/>
          </a:xfrm>
        </p:grpSpPr>
        <p:sp>
          <p:nvSpPr>
            <p:cNvPr id="604169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4170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60600" y="2860675"/>
            <a:ext cx="520700" cy="152400"/>
            <a:chOff x="990" y="2694"/>
            <a:chExt cx="328" cy="96"/>
          </a:xfrm>
        </p:grpSpPr>
        <p:sp>
          <p:nvSpPr>
            <p:cNvPr id="604172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4173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04174" name="Line 14"/>
          <p:cNvSpPr>
            <a:spLocks noChangeShapeType="1"/>
          </p:cNvSpPr>
          <p:nvPr/>
        </p:nvSpPr>
        <p:spPr bwMode="auto">
          <a:xfrm>
            <a:off x="4951413" y="2308225"/>
            <a:ext cx="46831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4175" name="Line 15"/>
          <p:cNvSpPr>
            <a:spLocks noChangeShapeType="1"/>
          </p:cNvSpPr>
          <p:nvPr/>
        </p:nvSpPr>
        <p:spPr bwMode="auto">
          <a:xfrm>
            <a:off x="4953000" y="2560638"/>
            <a:ext cx="46831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772150" y="1841500"/>
            <a:ext cx="520700" cy="152400"/>
            <a:chOff x="990" y="2694"/>
            <a:chExt cx="328" cy="96"/>
          </a:xfrm>
        </p:grpSpPr>
        <p:sp>
          <p:nvSpPr>
            <p:cNvPr id="604177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4178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773738" y="2828925"/>
            <a:ext cx="520700" cy="152400"/>
            <a:chOff x="990" y="2694"/>
            <a:chExt cx="328" cy="96"/>
          </a:xfrm>
        </p:grpSpPr>
        <p:sp>
          <p:nvSpPr>
            <p:cNvPr id="604180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4181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7774" name="Text Box 22"/>
          <p:cNvSpPr txBox="1">
            <a:spLocks noChangeArrowheads="1"/>
          </p:cNvSpPr>
          <p:nvPr/>
        </p:nvSpPr>
        <p:spPr bwMode="auto">
          <a:xfrm>
            <a:off x="2209800" y="12192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-2</a:t>
            </a:r>
          </a:p>
        </p:txBody>
      </p:sp>
      <p:sp>
        <p:nvSpPr>
          <p:cNvPr id="117775" name="Text Box 23"/>
          <p:cNvSpPr txBox="1">
            <a:spLocks noChangeArrowheads="1"/>
          </p:cNvSpPr>
          <p:nvPr/>
        </p:nvSpPr>
        <p:spPr bwMode="auto">
          <a:xfrm>
            <a:off x="5638800" y="12192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-2</a:t>
            </a:r>
          </a:p>
        </p:txBody>
      </p:sp>
      <p:sp>
        <p:nvSpPr>
          <p:cNvPr id="117776" name="Text Box 24"/>
          <p:cNvSpPr txBox="1">
            <a:spLocks noChangeArrowheads="1"/>
          </p:cNvSpPr>
          <p:nvPr/>
        </p:nvSpPr>
        <p:spPr bwMode="auto">
          <a:xfrm>
            <a:off x="3962400" y="12954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9900"/>
                </a:solidFill>
              </a:rPr>
              <a:t>+4</a:t>
            </a:r>
          </a:p>
        </p:txBody>
      </p:sp>
      <p:sp>
        <p:nvSpPr>
          <p:cNvPr id="117777" name="Text Box 25"/>
          <p:cNvSpPr txBox="1">
            <a:spLocks noChangeArrowheads="1"/>
          </p:cNvSpPr>
          <p:nvPr/>
        </p:nvSpPr>
        <p:spPr bwMode="auto">
          <a:xfrm>
            <a:off x="2057400" y="3352800"/>
            <a:ext cx="441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9900"/>
                </a:solidFill>
              </a:rPr>
              <a:t>Note that the oxidation numbers add to zero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mtClean="0"/>
              <a:t>Example:  Carbon Dioxide</a:t>
            </a: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2190750" y="1889125"/>
            <a:ext cx="668338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chemeClr val="tx2"/>
                </a:solidFill>
              </a:rPr>
              <a:t>O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5719763" y="1908175"/>
            <a:ext cx="6683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>
                <a:solidFill>
                  <a:schemeClr val="tx2"/>
                </a:solidFill>
              </a:rPr>
              <a:t>O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3729038" y="1905000"/>
            <a:ext cx="1001712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6000"/>
              <a:t>C</a:t>
            </a:r>
            <a:endParaRPr lang="en-US" altLang="en-US"/>
          </a:p>
        </p:txBody>
      </p:sp>
      <p:sp>
        <p:nvSpPr>
          <p:cNvPr id="606214" name="Line 6"/>
          <p:cNvSpPr>
            <a:spLocks noChangeShapeType="1"/>
          </p:cNvSpPr>
          <p:nvPr/>
        </p:nvSpPr>
        <p:spPr bwMode="auto">
          <a:xfrm>
            <a:off x="3094038" y="2322513"/>
            <a:ext cx="46831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6215" name="Line 7"/>
          <p:cNvSpPr>
            <a:spLocks noChangeShapeType="1"/>
          </p:cNvSpPr>
          <p:nvPr/>
        </p:nvSpPr>
        <p:spPr bwMode="auto">
          <a:xfrm>
            <a:off x="3095625" y="2574925"/>
            <a:ext cx="46831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76475" y="1789113"/>
            <a:ext cx="520700" cy="152400"/>
            <a:chOff x="990" y="2694"/>
            <a:chExt cx="328" cy="96"/>
          </a:xfrm>
        </p:grpSpPr>
        <p:sp>
          <p:nvSpPr>
            <p:cNvPr id="606217" name="Oval 9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6218" name="Oval 10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60600" y="2860675"/>
            <a:ext cx="520700" cy="152400"/>
            <a:chOff x="990" y="2694"/>
            <a:chExt cx="328" cy="96"/>
          </a:xfrm>
        </p:grpSpPr>
        <p:sp>
          <p:nvSpPr>
            <p:cNvPr id="606220" name="Oval 12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6221" name="Oval 13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06222" name="Line 14"/>
          <p:cNvSpPr>
            <a:spLocks noChangeShapeType="1"/>
          </p:cNvSpPr>
          <p:nvPr/>
        </p:nvSpPr>
        <p:spPr bwMode="auto">
          <a:xfrm>
            <a:off x="4951413" y="2308225"/>
            <a:ext cx="468312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6223" name="Line 15"/>
          <p:cNvSpPr>
            <a:spLocks noChangeShapeType="1"/>
          </p:cNvSpPr>
          <p:nvPr/>
        </p:nvSpPr>
        <p:spPr bwMode="auto">
          <a:xfrm>
            <a:off x="4953000" y="2560638"/>
            <a:ext cx="468313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772150" y="1841500"/>
            <a:ext cx="520700" cy="152400"/>
            <a:chOff x="990" y="2694"/>
            <a:chExt cx="328" cy="96"/>
          </a:xfrm>
        </p:grpSpPr>
        <p:sp>
          <p:nvSpPr>
            <p:cNvPr id="606225" name="Oval 17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6226" name="Oval 18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773738" y="2828925"/>
            <a:ext cx="520700" cy="152400"/>
            <a:chOff x="990" y="2694"/>
            <a:chExt cx="328" cy="96"/>
          </a:xfrm>
        </p:grpSpPr>
        <p:sp>
          <p:nvSpPr>
            <p:cNvPr id="606228" name="Oval 20"/>
            <p:cNvSpPr>
              <a:spLocks noChangeArrowheads="1"/>
            </p:cNvSpPr>
            <p:nvPr/>
          </p:nvSpPr>
          <p:spPr bwMode="auto">
            <a:xfrm>
              <a:off x="990" y="2695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6229" name="Oval 21"/>
            <p:cNvSpPr>
              <a:spLocks noChangeArrowheads="1"/>
            </p:cNvSpPr>
            <p:nvPr/>
          </p:nvSpPr>
          <p:spPr bwMode="auto">
            <a:xfrm>
              <a:off x="1234" y="2694"/>
              <a:ext cx="84" cy="9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8798" name="Text Box 22"/>
          <p:cNvSpPr txBox="1">
            <a:spLocks noChangeArrowheads="1"/>
          </p:cNvSpPr>
          <p:nvPr/>
        </p:nvSpPr>
        <p:spPr bwMode="auto">
          <a:xfrm>
            <a:off x="2209800" y="12192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-2</a:t>
            </a:r>
          </a:p>
        </p:txBody>
      </p:sp>
      <p:sp>
        <p:nvSpPr>
          <p:cNvPr id="118799" name="Text Box 23"/>
          <p:cNvSpPr txBox="1">
            <a:spLocks noChangeArrowheads="1"/>
          </p:cNvSpPr>
          <p:nvPr/>
        </p:nvSpPr>
        <p:spPr bwMode="auto">
          <a:xfrm>
            <a:off x="5638800" y="12192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66FF33"/>
                </a:solidFill>
              </a:rPr>
              <a:t>-2</a:t>
            </a:r>
          </a:p>
        </p:txBody>
      </p:sp>
      <p:sp>
        <p:nvSpPr>
          <p:cNvPr id="118800" name="Text Box 24"/>
          <p:cNvSpPr txBox="1">
            <a:spLocks noChangeArrowheads="1"/>
          </p:cNvSpPr>
          <p:nvPr/>
        </p:nvSpPr>
        <p:spPr bwMode="auto">
          <a:xfrm>
            <a:off x="3962400" y="1295400"/>
            <a:ext cx="68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9900"/>
                </a:solidFill>
              </a:rPr>
              <a:t>+4</a:t>
            </a:r>
            <a:endParaRPr lang="en-US" altLang="en-US" sz="3200">
              <a:solidFill>
                <a:srgbClr val="FF0000"/>
              </a:solidFill>
            </a:endParaRPr>
          </a:p>
        </p:txBody>
      </p:sp>
      <p:sp>
        <p:nvSpPr>
          <p:cNvPr id="118801" name="Text Box 25"/>
          <p:cNvSpPr txBox="1">
            <a:spLocks noChangeArrowheads="1"/>
          </p:cNvSpPr>
          <p:nvPr/>
        </p:nvSpPr>
        <p:spPr bwMode="auto">
          <a:xfrm>
            <a:off x="2057400" y="3352800"/>
            <a:ext cx="4419600" cy="17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FF9900"/>
                </a:solidFill>
              </a:rPr>
              <a:t>Note that the oxidation numbers add to zero</a:t>
            </a:r>
            <a:endParaRPr lang="en-US" altLang="en-US" sz="3200">
              <a:solidFill>
                <a:schemeClr val="folHlink"/>
              </a:solidFill>
            </a:endParaRPr>
          </a:p>
          <a:p>
            <a:pPr>
              <a:spcBef>
                <a:spcPct val="50000"/>
              </a:spcBef>
              <a:buClr>
                <a:schemeClr val="tx2"/>
              </a:buClr>
            </a:pPr>
            <a:r>
              <a:rPr lang="en-US" altLang="en-US" sz="3200">
                <a:solidFill>
                  <a:srgbClr val="00FFFF"/>
                </a:solidFill>
              </a:rPr>
              <a:t>(</a:t>
            </a:r>
            <a:r>
              <a:rPr lang="en-US" altLang="en-US" sz="3200">
                <a:solidFill>
                  <a:srgbClr val="66FF33"/>
                </a:solidFill>
              </a:rPr>
              <a:t>-2</a:t>
            </a:r>
            <a:r>
              <a:rPr lang="en-US" altLang="en-US" sz="3200">
                <a:solidFill>
                  <a:srgbClr val="00FFFF"/>
                </a:solidFill>
              </a:rPr>
              <a:t>)  +  (</a:t>
            </a:r>
            <a:r>
              <a:rPr lang="en-US" altLang="en-US" sz="3200">
                <a:solidFill>
                  <a:srgbClr val="FF9900"/>
                </a:solidFill>
              </a:rPr>
              <a:t>+4</a:t>
            </a:r>
            <a:r>
              <a:rPr lang="en-US" altLang="en-US" sz="3200">
                <a:solidFill>
                  <a:srgbClr val="00FFFF"/>
                </a:solidFill>
              </a:rPr>
              <a:t>)  +  (</a:t>
            </a:r>
            <a:r>
              <a:rPr lang="en-US" altLang="en-US" sz="3200">
                <a:solidFill>
                  <a:srgbClr val="66FF33"/>
                </a:solidFill>
              </a:rPr>
              <a:t>-2</a:t>
            </a:r>
            <a:r>
              <a:rPr lang="en-US" altLang="en-US" sz="3200">
                <a:solidFill>
                  <a:srgbClr val="00FFFF"/>
                </a:solidFill>
              </a:rPr>
              <a:t>)  =  0</a:t>
            </a:r>
            <a:endParaRPr lang="en-US" altLang="en-US" sz="3200">
              <a:solidFill>
                <a:schemeClr val="folHlink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Ag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(aq)   + 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(aq)              AgCl(s)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What Happened!</a:t>
            </a:r>
          </a:p>
        </p:txBody>
      </p:sp>
      <p:sp>
        <p:nvSpPr>
          <p:cNvPr id="1186820" name="AutoShape 4"/>
          <p:cNvSpPr>
            <a:spLocks noChangeArrowheads="1"/>
          </p:cNvSpPr>
          <p:nvPr/>
        </p:nvSpPr>
        <p:spPr bwMode="auto">
          <a:xfrm>
            <a:off x="54102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6821" name="AutoShape 5"/>
          <p:cNvSpPr>
            <a:spLocks noChangeArrowheads="1"/>
          </p:cNvSpPr>
          <p:nvPr/>
        </p:nvSpPr>
        <p:spPr bwMode="auto">
          <a:xfrm>
            <a:off x="3352800" y="4114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What’s the oxidation number of C</a:t>
            </a:r>
            <a:r>
              <a:rPr lang="en-US" altLang="en-US" sz="4000" baseline="-25000" smtClean="0"/>
              <a:t>2</a:t>
            </a:r>
            <a:r>
              <a:rPr lang="en-US" altLang="en-US" sz="4000" smtClean="0"/>
              <a:t>?</a:t>
            </a:r>
          </a:p>
        </p:txBody>
      </p:sp>
      <p:sp>
        <p:nvSpPr>
          <p:cNvPr id="138243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mtClean="0"/>
              <a:t>-4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-3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-2</a:t>
            </a:r>
          </a:p>
          <a:p>
            <a:pPr marL="609600" indent="-609600">
              <a:buFontTx/>
              <a:buAutoNum type="arabicPeriod"/>
            </a:pPr>
            <a:r>
              <a:rPr lang="en-US" altLang="en-US" smtClean="0"/>
              <a:t>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Ag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(aq)   + 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(aq)              AgCl(s)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What Happened!</a:t>
            </a:r>
          </a:p>
        </p:txBody>
      </p:sp>
      <p:sp>
        <p:nvSpPr>
          <p:cNvPr id="1187844" name="AutoShape 4"/>
          <p:cNvSpPr>
            <a:spLocks noChangeArrowheads="1"/>
          </p:cNvSpPr>
          <p:nvPr/>
        </p:nvSpPr>
        <p:spPr bwMode="auto">
          <a:xfrm>
            <a:off x="54102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7845" name="AutoShape 5"/>
          <p:cNvSpPr>
            <a:spLocks noChangeArrowheads="1"/>
          </p:cNvSpPr>
          <p:nvPr/>
        </p:nvSpPr>
        <p:spPr bwMode="auto">
          <a:xfrm>
            <a:off x="3352800" y="4114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7846" name="Text Box 6"/>
          <p:cNvSpPr txBox="1">
            <a:spLocks noChangeArrowheads="1"/>
          </p:cNvSpPr>
          <p:nvPr/>
        </p:nvSpPr>
        <p:spPr bwMode="auto">
          <a:xfrm>
            <a:off x="6096000" y="26670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White ppt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Ag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(aq)   + 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(aq)              AgCl(s)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How about the K</a:t>
            </a:r>
            <a:r>
              <a:rPr lang="en-US" baseline="30000" smtClean="0"/>
              <a:t>+</a:t>
            </a:r>
            <a:r>
              <a:rPr lang="en-US" smtClean="0"/>
              <a:t> and NO</a:t>
            </a:r>
            <a:r>
              <a:rPr lang="en-US" baseline="-25000" smtClean="0"/>
              <a:t>3</a:t>
            </a:r>
            <a:r>
              <a:rPr lang="en-US" baseline="30000" smtClean="0"/>
              <a:t>-</a:t>
            </a:r>
            <a:r>
              <a:rPr lang="en-US" smtClean="0"/>
              <a:t>?</a:t>
            </a:r>
          </a:p>
        </p:txBody>
      </p:sp>
      <p:sp>
        <p:nvSpPr>
          <p:cNvPr id="1188868" name="AutoShape 4"/>
          <p:cNvSpPr>
            <a:spLocks noChangeArrowheads="1"/>
          </p:cNvSpPr>
          <p:nvPr/>
        </p:nvSpPr>
        <p:spPr bwMode="auto">
          <a:xfrm>
            <a:off x="54102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8869" name="AutoShape 5"/>
          <p:cNvSpPr>
            <a:spLocks noChangeArrowheads="1"/>
          </p:cNvSpPr>
          <p:nvPr/>
        </p:nvSpPr>
        <p:spPr bwMode="auto">
          <a:xfrm>
            <a:off x="3352800" y="4114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8870" name="Text Box 6"/>
          <p:cNvSpPr txBox="1">
            <a:spLocks noChangeArrowheads="1"/>
          </p:cNvSpPr>
          <p:nvPr/>
        </p:nvSpPr>
        <p:spPr bwMode="auto">
          <a:xfrm>
            <a:off x="6096000" y="26670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White ppt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Ag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(aq)   + 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(aq)              AgCl(s)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How about the K</a:t>
            </a:r>
            <a:r>
              <a:rPr lang="en-US" baseline="30000" smtClean="0"/>
              <a:t>+</a:t>
            </a:r>
            <a:r>
              <a:rPr lang="en-US" smtClean="0"/>
              <a:t> and NO</a:t>
            </a:r>
            <a:r>
              <a:rPr lang="en-US" baseline="-25000" smtClean="0"/>
              <a:t>3</a:t>
            </a:r>
            <a:r>
              <a:rPr lang="en-US" baseline="30000" smtClean="0"/>
              <a:t>-</a:t>
            </a:r>
            <a:r>
              <a:rPr lang="en-US" smtClean="0"/>
              <a:t>?</a:t>
            </a:r>
          </a:p>
        </p:txBody>
      </p:sp>
      <p:sp>
        <p:nvSpPr>
          <p:cNvPr id="1189892" name="AutoShape 4"/>
          <p:cNvSpPr>
            <a:spLocks noChangeArrowheads="1"/>
          </p:cNvSpPr>
          <p:nvPr/>
        </p:nvSpPr>
        <p:spPr bwMode="auto">
          <a:xfrm>
            <a:off x="54102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9893" name="AutoShape 5"/>
          <p:cNvSpPr>
            <a:spLocks noChangeArrowheads="1"/>
          </p:cNvSpPr>
          <p:nvPr/>
        </p:nvSpPr>
        <p:spPr bwMode="auto">
          <a:xfrm>
            <a:off x="3352800" y="4114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9894" name="Text Box 6"/>
          <p:cNvSpPr txBox="1">
            <a:spLocks noChangeArrowheads="1"/>
          </p:cNvSpPr>
          <p:nvPr/>
        </p:nvSpPr>
        <p:spPr bwMode="auto">
          <a:xfrm>
            <a:off x="6096000" y="26670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White ppt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676400" y="1143000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folHlink"/>
                </a:solidFill>
              </a:rPr>
              <a:t>They’re still around …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Ag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(aq)   + 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(aq)              AgCl(s)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How about the K</a:t>
            </a:r>
            <a:r>
              <a:rPr lang="en-US" baseline="30000" smtClean="0"/>
              <a:t>+</a:t>
            </a:r>
            <a:r>
              <a:rPr lang="en-US" smtClean="0"/>
              <a:t> and NO</a:t>
            </a:r>
            <a:r>
              <a:rPr lang="en-US" baseline="-25000" smtClean="0"/>
              <a:t>3</a:t>
            </a:r>
            <a:r>
              <a:rPr lang="en-US" baseline="30000" smtClean="0"/>
              <a:t>-</a:t>
            </a:r>
            <a:r>
              <a:rPr lang="en-US" smtClean="0"/>
              <a:t>?</a:t>
            </a:r>
          </a:p>
        </p:txBody>
      </p:sp>
      <p:sp>
        <p:nvSpPr>
          <p:cNvPr id="1190916" name="AutoShape 4"/>
          <p:cNvSpPr>
            <a:spLocks noChangeArrowheads="1"/>
          </p:cNvSpPr>
          <p:nvPr/>
        </p:nvSpPr>
        <p:spPr bwMode="auto">
          <a:xfrm>
            <a:off x="54102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0917" name="AutoShape 5"/>
          <p:cNvSpPr>
            <a:spLocks noChangeArrowheads="1"/>
          </p:cNvSpPr>
          <p:nvPr/>
        </p:nvSpPr>
        <p:spPr bwMode="auto">
          <a:xfrm>
            <a:off x="3352800" y="4114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0918" name="Text Box 6"/>
          <p:cNvSpPr txBox="1">
            <a:spLocks noChangeArrowheads="1"/>
          </p:cNvSpPr>
          <p:nvPr/>
        </p:nvSpPr>
        <p:spPr bwMode="auto">
          <a:xfrm>
            <a:off x="6096000" y="26670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White ppt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676400" y="1143000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folHlink"/>
                </a:solidFill>
              </a:rPr>
              <a:t>They’re still around … but in solution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Ag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(aq)   + 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(aq)              AgCl(s)</a:t>
            </a: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Ag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NO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 +  K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How about the K</a:t>
            </a:r>
            <a:r>
              <a:rPr lang="en-US" baseline="30000" smtClean="0"/>
              <a:t>+</a:t>
            </a:r>
            <a:r>
              <a:rPr lang="en-US" smtClean="0"/>
              <a:t> and NO</a:t>
            </a:r>
            <a:r>
              <a:rPr lang="en-US" baseline="-25000" smtClean="0"/>
              <a:t>3</a:t>
            </a:r>
            <a:r>
              <a:rPr lang="en-US" baseline="30000" smtClean="0"/>
              <a:t>-</a:t>
            </a:r>
            <a:r>
              <a:rPr lang="en-US" smtClean="0"/>
              <a:t>?</a:t>
            </a:r>
          </a:p>
        </p:txBody>
      </p:sp>
      <p:sp>
        <p:nvSpPr>
          <p:cNvPr id="1191940" name="AutoShape 4"/>
          <p:cNvSpPr>
            <a:spLocks noChangeArrowheads="1"/>
          </p:cNvSpPr>
          <p:nvPr/>
        </p:nvSpPr>
        <p:spPr bwMode="auto">
          <a:xfrm>
            <a:off x="54102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1941" name="AutoShape 5"/>
          <p:cNvSpPr>
            <a:spLocks noChangeArrowheads="1"/>
          </p:cNvSpPr>
          <p:nvPr/>
        </p:nvSpPr>
        <p:spPr bwMode="auto">
          <a:xfrm>
            <a:off x="6248400" y="4114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1942" name="Text Box 6"/>
          <p:cNvSpPr txBox="1">
            <a:spLocks noChangeArrowheads="1"/>
          </p:cNvSpPr>
          <p:nvPr/>
        </p:nvSpPr>
        <p:spPr bwMode="auto">
          <a:xfrm>
            <a:off x="6096000" y="26670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White ppt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1676400" y="1143000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folHlink"/>
                </a:solidFill>
              </a:rPr>
              <a:t>They’re still around … but in solution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Ag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(aq)   + 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(aq)              AgCl(s)</a:t>
            </a: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Ag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NO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 +  K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     AgCl(s)  +  NO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 +  K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endParaRPr lang="en-US" sz="3600" smtClean="0">
              <a:solidFill>
                <a:srgbClr val="00FFFF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How about the K</a:t>
            </a:r>
            <a:r>
              <a:rPr lang="en-US" baseline="30000" smtClean="0"/>
              <a:t>+</a:t>
            </a:r>
            <a:r>
              <a:rPr lang="en-US" smtClean="0"/>
              <a:t> and NO</a:t>
            </a:r>
            <a:r>
              <a:rPr lang="en-US" baseline="-25000" smtClean="0"/>
              <a:t>3</a:t>
            </a:r>
            <a:r>
              <a:rPr lang="en-US" baseline="30000" smtClean="0"/>
              <a:t>-</a:t>
            </a:r>
            <a:r>
              <a:rPr lang="en-US" smtClean="0"/>
              <a:t>?</a:t>
            </a:r>
          </a:p>
        </p:txBody>
      </p:sp>
      <p:sp>
        <p:nvSpPr>
          <p:cNvPr id="1192964" name="AutoShape 4"/>
          <p:cNvSpPr>
            <a:spLocks noChangeArrowheads="1"/>
          </p:cNvSpPr>
          <p:nvPr/>
        </p:nvSpPr>
        <p:spPr bwMode="auto">
          <a:xfrm>
            <a:off x="54102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2965" name="AutoShape 5"/>
          <p:cNvSpPr>
            <a:spLocks noChangeArrowheads="1"/>
          </p:cNvSpPr>
          <p:nvPr/>
        </p:nvSpPr>
        <p:spPr bwMode="auto">
          <a:xfrm>
            <a:off x="6248400" y="4114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Ag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(aq)   + 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(aq)              AgCl(s)</a:t>
            </a: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Ag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NO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 +  K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     AgCl(s)  +  NO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 +  K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endParaRPr lang="en-US" sz="3600" smtClean="0">
              <a:solidFill>
                <a:srgbClr val="00FFFF"/>
              </a:solidFill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How about the K</a:t>
            </a:r>
            <a:r>
              <a:rPr lang="en-US" baseline="30000" smtClean="0"/>
              <a:t>+</a:t>
            </a:r>
            <a:r>
              <a:rPr lang="en-US" smtClean="0"/>
              <a:t> and NO</a:t>
            </a:r>
            <a:r>
              <a:rPr lang="en-US" baseline="-25000" smtClean="0"/>
              <a:t>3</a:t>
            </a:r>
            <a:r>
              <a:rPr lang="en-US" baseline="30000" smtClean="0"/>
              <a:t>-</a:t>
            </a:r>
            <a:r>
              <a:rPr lang="en-US" smtClean="0"/>
              <a:t>?</a:t>
            </a:r>
          </a:p>
        </p:txBody>
      </p:sp>
      <p:sp>
        <p:nvSpPr>
          <p:cNvPr id="1193988" name="AutoShape 4"/>
          <p:cNvSpPr>
            <a:spLocks noChangeArrowheads="1"/>
          </p:cNvSpPr>
          <p:nvPr/>
        </p:nvSpPr>
        <p:spPr bwMode="auto">
          <a:xfrm>
            <a:off x="54102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3989" name="AutoShape 5"/>
          <p:cNvSpPr>
            <a:spLocks noChangeArrowheads="1"/>
          </p:cNvSpPr>
          <p:nvPr/>
        </p:nvSpPr>
        <p:spPr bwMode="auto">
          <a:xfrm>
            <a:off x="6248400" y="4114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676400" y="1143000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chemeClr val="folHlink"/>
                </a:solidFill>
              </a:rPr>
              <a:t>Net Ionic Equation</a:t>
            </a:r>
          </a:p>
        </p:txBody>
      </p:sp>
      <p:sp>
        <p:nvSpPr>
          <p:cNvPr id="1193991" name="Rectangle 7"/>
          <p:cNvSpPr>
            <a:spLocks noChangeArrowheads="1"/>
          </p:cNvSpPr>
          <p:nvPr/>
        </p:nvSpPr>
        <p:spPr bwMode="auto">
          <a:xfrm>
            <a:off x="533400" y="1066800"/>
            <a:ext cx="8001000" cy="1981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Ag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(aq)   + 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(aq)              AgCl(s)</a:t>
            </a: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Ag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NO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 +  K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     AgCl(s)  +  NO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 +  K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endParaRPr lang="en-US" sz="3600" smtClean="0">
              <a:solidFill>
                <a:srgbClr val="00FFFF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How about the K</a:t>
            </a:r>
            <a:r>
              <a:rPr lang="en-US" baseline="30000" smtClean="0"/>
              <a:t>+</a:t>
            </a:r>
            <a:r>
              <a:rPr lang="en-US" smtClean="0"/>
              <a:t> and NO</a:t>
            </a:r>
            <a:r>
              <a:rPr lang="en-US" baseline="-25000" smtClean="0"/>
              <a:t>3</a:t>
            </a:r>
            <a:r>
              <a:rPr lang="en-US" baseline="30000" smtClean="0"/>
              <a:t>-</a:t>
            </a:r>
            <a:r>
              <a:rPr lang="en-US" smtClean="0"/>
              <a:t>?</a:t>
            </a:r>
          </a:p>
        </p:txBody>
      </p:sp>
      <p:sp>
        <p:nvSpPr>
          <p:cNvPr id="1195012" name="AutoShape 4"/>
          <p:cNvSpPr>
            <a:spLocks noChangeArrowheads="1"/>
          </p:cNvSpPr>
          <p:nvPr/>
        </p:nvSpPr>
        <p:spPr bwMode="auto">
          <a:xfrm>
            <a:off x="54102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5013" name="AutoShape 5"/>
          <p:cNvSpPr>
            <a:spLocks noChangeArrowheads="1"/>
          </p:cNvSpPr>
          <p:nvPr/>
        </p:nvSpPr>
        <p:spPr bwMode="auto">
          <a:xfrm>
            <a:off x="6248400" y="4114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676400" y="1143000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chemeClr val="folHlink"/>
                </a:solidFill>
              </a:rPr>
              <a:t>Net Ionic Equation</a:t>
            </a:r>
          </a:p>
        </p:txBody>
      </p:sp>
      <p:sp>
        <p:nvSpPr>
          <p:cNvPr id="1195015" name="Rectangle 7"/>
          <p:cNvSpPr>
            <a:spLocks noChangeArrowheads="1"/>
          </p:cNvSpPr>
          <p:nvPr/>
        </p:nvSpPr>
        <p:spPr bwMode="auto">
          <a:xfrm>
            <a:off x="533400" y="1066800"/>
            <a:ext cx="8001000" cy="1981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1676400" y="3505200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66FF"/>
                </a:solidFill>
              </a:rPr>
              <a:t>Total Ionic Equation</a:t>
            </a:r>
          </a:p>
        </p:txBody>
      </p:sp>
      <p:sp>
        <p:nvSpPr>
          <p:cNvPr id="1195017" name="Rectangle 9"/>
          <p:cNvSpPr>
            <a:spLocks noChangeArrowheads="1"/>
          </p:cNvSpPr>
          <p:nvPr/>
        </p:nvSpPr>
        <p:spPr bwMode="auto">
          <a:xfrm>
            <a:off x="533400" y="3505200"/>
            <a:ext cx="8001000" cy="2133600"/>
          </a:xfrm>
          <a:prstGeom prst="rect">
            <a:avLst/>
          </a:prstGeom>
          <a:noFill/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Dissolution of Ionic Salts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If ionic compounds are to be dissolved, </a:t>
            </a:r>
            <a:r>
              <a:rPr lang="en-US" smtClean="0">
                <a:solidFill>
                  <a:srgbClr val="66FF33"/>
                </a:solidFill>
              </a:rPr>
              <a:t>chemical bonds</a:t>
            </a:r>
            <a:r>
              <a:rPr lang="en-US" smtClean="0"/>
              <a:t> must be broken</a:t>
            </a:r>
          </a:p>
        </p:txBody>
      </p:sp>
      <p:grpSp>
        <p:nvGrpSpPr>
          <p:cNvPr id="88068" name="Group 4"/>
          <p:cNvGrpSpPr>
            <a:grpSpLocks/>
          </p:cNvGrpSpPr>
          <p:nvPr/>
        </p:nvGrpSpPr>
        <p:grpSpPr bwMode="auto">
          <a:xfrm>
            <a:off x="1524000" y="3657600"/>
            <a:ext cx="1219200" cy="1066800"/>
            <a:chOff x="960" y="2304"/>
            <a:chExt cx="768" cy="672"/>
          </a:xfrm>
        </p:grpSpPr>
        <p:sp>
          <p:nvSpPr>
            <p:cNvPr id="88102" name="Oval 5"/>
            <p:cNvSpPr>
              <a:spLocks noChangeArrowheads="1"/>
            </p:cNvSpPr>
            <p:nvPr/>
          </p:nvSpPr>
          <p:spPr bwMode="auto">
            <a:xfrm>
              <a:off x="960" y="2304"/>
              <a:ext cx="768" cy="67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8103" name="Text Box 6"/>
            <p:cNvSpPr txBox="1">
              <a:spLocks noChangeArrowheads="1"/>
            </p:cNvSpPr>
            <p:nvPr/>
          </p:nvSpPr>
          <p:spPr bwMode="auto">
            <a:xfrm>
              <a:off x="1152" y="2496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Cl</a:t>
              </a:r>
              <a:r>
                <a:rPr lang="en-US" b="1" baseline="30000">
                  <a:solidFill>
                    <a:schemeClr val="bg1"/>
                  </a:solidFill>
                </a:rPr>
                <a:t>-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88069" name="Group 7"/>
          <p:cNvGrpSpPr>
            <a:grpSpLocks/>
          </p:cNvGrpSpPr>
          <p:nvPr/>
        </p:nvGrpSpPr>
        <p:grpSpPr bwMode="auto">
          <a:xfrm>
            <a:off x="2743200" y="3886200"/>
            <a:ext cx="685800" cy="609600"/>
            <a:chOff x="1968" y="2640"/>
            <a:chExt cx="432" cy="384"/>
          </a:xfrm>
        </p:grpSpPr>
        <p:sp>
          <p:nvSpPr>
            <p:cNvPr id="88100" name="Oval 8"/>
            <p:cNvSpPr>
              <a:spLocks noChangeArrowheads="1"/>
            </p:cNvSpPr>
            <p:nvPr/>
          </p:nvSpPr>
          <p:spPr bwMode="auto">
            <a:xfrm>
              <a:off x="1968" y="2640"/>
              <a:ext cx="384" cy="3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8101" name="Text Box 9"/>
            <p:cNvSpPr txBox="1">
              <a:spLocks noChangeArrowheads="1"/>
            </p:cNvSpPr>
            <p:nvPr/>
          </p:nvSpPr>
          <p:spPr bwMode="auto">
            <a:xfrm>
              <a:off x="1968" y="2688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Na</a:t>
              </a:r>
              <a:r>
                <a:rPr lang="en-US" b="1" baseline="30000">
                  <a:solidFill>
                    <a:schemeClr val="bg1"/>
                  </a:solidFill>
                </a:rPr>
                <a:t>+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88070" name="Group 10"/>
          <p:cNvGrpSpPr>
            <a:grpSpLocks/>
          </p:cNvGrpSpPr>
          <p:nvPr/>
        </p:nvGrpSpPr>
        <p:grpSpPr bwMode="auto">
          <a:xfrm>
            <a:off x="3352800" y="3657600"/>
            <a:ext cx="1219200" cy="1066800"/>
            <a:chOff x="960" y="2304"/>
            <a:chExt cx="768" cy="672"/>
          </a:xfrm>
        </p:grpSpPr>
        <p:sp>
          <p:nvSpPr>
            <p:cNvPr id="88098" name="Oval 11"/>
            <p:cNvSpPr>
              <a:spLocks noChangeArrowheads="1"/>
            </p:cNvSpPr>
            <p:nvPr/>
          </p:nvSpPr>
          <p:spPr bwMode="auto">
            <a:xfrm>
              <a:off x="960" y="2304"/>
              <a:ext cx="768" cy="67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8099" name="Text Box 12"/>
            <p:cNvSpPr txBox="1">
              <a:spLocks noChangeArrowheads="1"/>
            </p:cNvSpPr>
            <p:nvPr/>
          </p:nvSpPr>
          <p:spPr bwMode="auto">
            <a:xfrm>
              <a:off x="1152" y="2496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Cl</a:t>
              </a:r>
              <a:r>
                <a:rPr lang="en-US" b="1" baseline="30000">
                  <a:solidFill>
                    <a:schemeClr val="bg1"/>
                  </a:solidFill>
                </a:rPr>
                <a:t>-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88071" name="Group 13"/>
          <p:cNvGrpSpPr>
            <a:grpSpLocks/>
          </p:cNvGrpSpPr>
          <p:nvPr/>
        </p:nvGrpSpPr>
        <p:grpSpPr bwMode="auto">
          <a:xfrm>
            <a:off x="4572000" y="3886200"/>
            <a:ext cx="685800" cy="609600"/>
            <a:chOff x="1968" y="2640"/>
            <a:chExt cx="432" cy="384"/>
          </a:xfrm>
        </p:grpSpPr>
        <p:sp>
          <p:nvSpPr>
            <p:cNvPr id="88096" name="Oval 14"/>
            <p:cNvSpPr>
              <a:spLocks noChangeArrowheads="1"/>
            </p:cNvSpPr>
            <p:nvPr/>
          </p:nvSpPr>
          <p:spPr bwMode="auto">
            <a:xfrm>
              <a:off x="1968" y="2640"/>
              <a:ext cx="384" cy="3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8097" name="Text Box 15"/>
            <p:cNvSpPr txBox="1">
              <a:spLocks noChangeArrowheads="1"/>
            </p:cNvSpPr>
            <p:nvPr/>
          </p:nvSpPr>
          <p:spPr bwMode="auto">
            <a:xfrm>
              <a:off x="1968" y="2688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Na</a:t>
              </a:r>
              <a:r>
                <a:rPr lang="en-US" b="1" baseline="30000">
                  <a:solidFill>
                    <a:schemeClr val="bg1"/>
                  </a:solidFill>
                </a:rPr>
                <a:t>+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88072" name="Group 16"/>
          <p:cNvGrpSpPr>
            <a:grpSpLocks/>
          </p:cNvGrpSpPr>
          <p:nvPr/>
        </p:nvGrpSpPr>
        <p:grpSpPr bwMode="auto">
          <a:xfrm>
            <a:off x="2438400" y="4495800"/>
            <a:ext cx="1219200" cy="1066800"/>
            <a:chOff x="960" y="2304"/>
            <a:chExt cx="768" cy="672"/>
          </a:xfrm>
        </p:grpSpPr>
        <p:sp>
          <p:nvSpPr>
            <p:cNvPr id="88094" name="Oval 17"/>
            <p:cNvSpPr>
              <a:spLocks noChangeArrowheads="1"/>
            </p:cNvSpPr>
            <p:nvPr/>
          </p:nvSpPr>
          <p:spPr bwMode="auto">
            <a:xfrm>
              <a:off x="960" y="2304"/>
              <a:ext cx="768" cy="67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8095" name="Text Box 18"/>
            <p:cNvSpPr txBox="1">
              <a:spLocks noChangeArrowheads="1"/>
            </p:cNvSpPr>
            <p:nvPr/>
          </p:nvSpPr>
          <p:spPr bwMode="auto">
            <a:xfrm>
              <a:off x="1152" y="2496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Cl</a:t>
              </a:r>
              <a:r>
                <a:rPr lang="en-US" b="1" baseline="30000">
                  <a:solidFill>
                    <a:schemeClr val="bg1"/>
                  </a:solidFill>
                </a:rPr>
                <a:t>-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88073" name="Group 19"/>
          <p:cNvGrpSpPr>
            <a:grpSpLocks/>
          </p:cNvGrpSpPr>
          <p:nvPr/>
        </p:nvGrpSpPr>
        <p:grpSpPr bwMode="auto">
          <a:xfrm>
            <a:off x="1828800" y="4724400"/>
            <a:ext cx="685800" cy="609600"/>
            <a:chOff x="1968" y="2640"/>
            <a:chExt cx="432" cy="384"/>
          </a:xfrm>
        </p:grpSpPr>
        <p:sp>
          <p:nvSpPr>
            <p:cNvPr id="88092" name="Oval 20"/>
            <p:cNvSpPr>
              <a:spLocks noChangeArrowheads="1"/>
            </p:cNvSpPr>
            <p:nvPr/>
          </p:nvSpPr>
          <p:spPr bwMode="auto">
            <a:xfrm>
              <a:off x="1968" y="2640"/>
              <a:ext cx="384" cy="3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8093" name="Text Box 21"/>
            <p:cNvSpPr txBox="1">
              <a:spLocks noChangeArrowheads="1"/>
            </p:cNvSpPr>
            <p:nvPr/>
          </p:nvSpPr>
          <p:spPr bwMode="auto">
            <a:xfrm>
              <a:off x="1968" y="2688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Na</a:t>
              </a:r>
              <a:r>
                <a:rPr lang="en-US" b="1" baseline="30000">
                  <a:solidFill>
                    <a:schemeClr val="bg1"/>
                  </a:solidFill>
                </a:rPr>
                <a:t>+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88074" name="Group 22"/>
          <p:cNvGrpSpPr>
            <a:grpSpLocks/>
          </p:cNvGrpSpPr>
          <p:nvPr/>
        </p:nvGrpSpPr>
        <p:grpSpPr bwMode="auto">
          <a:xfrm>
            <a:off x="3657600" y="4724400"/>
            <a:ext cx="685800" cy="609600"/>
            <a:chOff x="1968" y="2640"/>
            <a:chExt cx="432" cy="384"/>
          </a:xfrm>
        </p:grpSpPr>
        <p:sp>
          <p:nvSpPr>
            <p:cNvPr id="88090" name="Oval 23"/>
            <p:cNvSpPr>
              <a:spLocks noChangeArrowheads="1"/>
            </p:cNvSpPr>
            <p:nvPr/>
          </p:nvSpPr>
          <p:spPr bwMode="auto">
            <a:xfrm>
              <a:off x="1968" y="2640"/>
              <a:ext cx="384" cy="3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8091" name="Text Box 24"/>
            <p:cNvSpPr txBox="1">
              <a:spLocks noChangeArrowheads="1"/>
            </p:cNvSpPr>
            <p:nvPr/>
          </p:nvSpPr>
          <p:spPr bwMode="auto">
            <a:xfrm>
              <a:off x="1968" y="2688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Na</a:t>
              </a:r>
              <a:r>
                <a:rPr lang="en-US" b="1" baseline="30000">
                  <a:solidFill>
                    <a:schemeClr val="bg1"/>
                  </a:solidFill>
                </a:rPr>
                <a:t>+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88075" name="Group 25"/>
          <p:cNvGrpSpPr>
            <a:grpSpLocks/>
          </p:cNvGrpSpPr>
          <p:nvPr/>
        </p:nvGrpSpPr>
        <p:grpSpPr bwMode="auto">
          <a:xfrm>
            <a:off x="4267200" y="4495800"/>
            <a:ext cx="1219200" cy="1066800"/>
            <a:chOff x="960" y="2304"/>
            <a:chExt cx="768" cy="672"/>
          </a:xfrm>
        </p:grpSpPr>
        <p:sp>
          <p:nvSpPr>
            <p:cNvPr id="88088" name="Oval 26"/>
            <p:cNvSpPr>
              <a:spLocks noChangeArrowheads="1"/>
            </p:cNvSpPr>
            <p:nvPr/>
          </p:nvSpPr>
          <p:spPr bwMode="auto">
            <a:xfrm>
              <a:off x="960" y="2304"/>
              <a:ext cx="768" cy="67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8089" name="Text Box 27"/>
            <p:cNvSpPr txBox="1">
              <a:spLocks noChangeArrowheads="1"/>
            </p:cNvSpPr>
            <p:nvPr/>
          </p:nvSpPr>
          <p:spPr bwMode="auto">
            <a:xfrm>
              <a:off x="1152" y="2496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Cl</a:t>
              </a:r>
              <a:r>
                <a:rPr lang="en-US" b="1" baseline="30000">
                  <a:solidFill>
                    <a:schemeClr val="bg1"/>
                  </a:solidFill>
                </a:rPr>
                <a:t>-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88076" name="Group 28"/>
          <p:cNvGrpSpPr>
            <a:grpSpLocks/>
          </p:cNvGrpSpPr>
          <p:nvPr/>
        </p:nvGrpSpPr>
        <p:grpSpPr bwMode="auto">
          <a:xfrm>
            <a:off x="1524000" y="5334000"/>
            <a:ext cx="1219200" cy="1066800"/>
            <a:chOff x="960" y="2304"/>
            <a:chExt cx="768" cy="672"/>
          </a:xfrm>
        </p:grpSpPr>
        <p:sp>
          <p:nvSpPr>
            <p:cNvPr id="88086" name="Oval 29"/>
            <p:cNvSpPr>
              <a:spLocks noChangeArrowheads="1"/>
            </p:cNvSpPr>
            <p:nvPr/>
          </p:nvSpPr>
          <p:spPr bwMode="auto">
            <a:xfrm>
              <a:off x="960" y="2304"/>
              <a:ext cx="768" cy="67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8087" name="Text Box 30"/>
            <p:cNvSpPr txBox="1">
              <a:spLocks noChangeArrowheads="1"/>
            </p:cNvSpPr>
            <p:nvPr/>
          </p:nvSpPr>
          <p:spPr bwMode="auto">
            <a:xfrm>
              <a:off x="1152" y="2496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Cl</a:t>
              </a:r>
              <a:r>
                <a:rPr lang="en-US" b="1" baseline="30000">
                  <a:solidFill>
                    <a:schemeClr val="bg1"/>
                  </a:solidFill>
                </a:rPr>
                <a:t>-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88077" name="Group 31"/>
          <p:cNvGrpSpPr>
            <a:grpSpLocks/>
          </p:cNvGrpSpPr>
          <p:nvPr/>
        </p:nvGrpSpPr>
        <p:grpSpPr bwMode="auto">
          <a:xfrm>
            <a:off x="2743200" y="5562600"/>
            <a:ext cx="685800" cy="609600"/>
            <a:chOff x="1968" y="2640"/>
            <a:chExt cx="432" cy="384"/>
          </a:xfrm>
        </p:grpSpPr>
        <p:sp>
          <p:nvSpPr>
            <p:cNvPr id="88084" name="Oval 32"/>
            <p:cNvSpPr>
              <a:spLocks noChangeArrowheads="1"/>
            </p:cNvSpPr>
            <p:nvPr/>
          </p:nvSpPr>
          <p:spPr bwMode="auto">
            <a:xfrm>
              <a:off x="1968" y="2640"/>
              <a:ext cx="384" cy="3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8085" name="Text Box 33"/>
            <p:cNvSpPr txBox="1">
              <a:spLocks noChangeArrowheads="1"/>
            </p:cNvSpPr>
            <p:nvPr/>
          </p:nvSpPr>
          <p:spPr bwMode="auto">
            <a:xfrm>
              <a:off x="1968" y="2688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Na</a:t>
              </a:r>
              <a:r>
                <a:rPr lang="en-US" b="1" baseline="30000">
                  <a:solidFill>
                    <a:schemeClr val="bg1"/>
                  </a:solidFill>
                </a:rPr>
                <a:t>+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88078" name="Group 34"/>
          <p:cNvGrpSpPr>
            <a:grpSpLocks/>
          </p:cNvGrpSpPr>
          <p:nvPr/>
        </p:nvGrpSpPr>
        <p:grpSpPr bwMode="auto">
          <a:xfrm>
            <a:off x="3352800" y="5334000"/>
            <a:ext cx="1219200" cy="1066800"/>
            <a:chOff x="960" y="2304"/>
            <a:chExt cx="768" cy="672"/>
          </a:xfrm>
        </p:grpSpPr>
        <p:sp>
          <p:nvSpPr>
            <p:cNvPr id="88082" name="Oval 35"/>
            <p:cNvSpPr>
              <a:spLocks noChangeArrowheads="1"/>
            </p:cNvSpPr>
            <p:nvPr/>
          </p:nvSpPr>
          <p:spPr bwMode="auto">
            <a:xfrm>
              <a:off x="960" y="2304"/>
              <a:ext cx="768" cy="67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8083" name="Text Box 36"/>
            <p:cNvSpPr txBox="1">
              <a:spLocks noChangeArrowheads="1"/>
            </p:cNvSpPr>
            <p:nvPr/>
          </p:nvSpPr>
          <p:spPr bwMode="auto">
            <a:xfrm>
              <a:off x="1152" y="2496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Cl</a:t>
              </a:r>
              <a:r>
                <a:rPr lang="en-US" b="1" baseline="30000">
                  <a:solidFill>
                    <a:schemeClr val="bg1"/>
                  </a:solidFill>
                </a:rPr>
                <a:t>-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88079" name="Group 37"/>
          <p:cNvGrpSpPr>
            <a:grpSpLocks/>
          </p:cNvGrpSpPr>
          <p:nvPr/>
        </p:nvGrpSpPr>
        <p:grpSpPr bwMode="auto">
          <a:xfrm>
            <a:off x="4572000" y="5562600"/>
            <a:ext cx="685800" cy="609600"/>
            <a:chOff x="1968" y="2640"/>
            <a:chExt cx="432" cy="384"/>
          </a:xfrm>
        </p:grpSpPr>
        <p:sp>
          <p:nvSpPr>
            <p:cNvPr id="88080" name="Oval 38"/>
            <p:cNvSpPr>
              <a:spLocks noChangeArrowheads="1"/>
            </p:cNvSpPr>
            <p:nvPr/>
          </p:nvSpPr>
          <p:spPr bwMode="auto">
            <a:xfrm>
              <a:off x="1968" y="2640"/>
              <a:ext cx="384" cy="3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8081" name="Text Box 39"/>
            <p:cNvSpPr txBox="1">
              <a:spLocks noChangeArrowheads="1"/>
            </p:cNvSpPr>
            <p:nvPr/>
          </p:nvSpPr>
          <p:spPr bwMode="auto">
            <a:xfrm>
              <a:off x="1968" y="2688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Na</a:t>
              </a:r>
              <a:r>
                <a:rPr lang="en-US" b="1" baseline="30000">
                  <a:solidFill>
                    <a:schemeClr val="bg1"/>
                  </a:solidFill>
                </a:rPr>
                <a:t>+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50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Ag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(aq)   + 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(aq)              AgCl(s)</a:t>
            </a: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Ag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</a:t>
            </a:r>
            <a:r>
              <a:rPr lang="en-US" sz="3600" smtClean="0">
                <a:solidFill>
                  <a:schemeClr val="accent1"/>
                </a:solidFill>
              </a:rPr>
              <a:t>NO</a:t>
            </a:r>
            <a:r>
              <a:rPr lang="en-US" sz="3600" baseline="-25000" smtClean="0">
                <a:solidFill>
                  <a:schemeClr val="accent1"/>
                </a:solidFill>
              </a:rPr>
              <a:t>3</a:t>
            </a:r>
            <a:r>
              <a:rPr lang="en-US" sz="3600" baseline="30000" smtClean="0">
                <a:solidFill>
                  <a:schemeClr val="accent1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 +  </a:t>
            </a:r>
            <a:r>
              <a:rPr lang="en-US" sz="3600" smtClean="0">
                <a:solidFill>
                  <a:schemeClr val="accent1"/>
                </a:solidFill>
              </a:rPr>
              <a:t>K</a:t>
            </a:r>
            <a:r>
              <a:rPr lang="en-US" sz="3600" baseline="30000" smtClean="0">
                <a:solidFill>
                  <a:schemeClr val="accent1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     AgCl(s)  +  </a:t>
            </a:r>
            <a:r>
              <a:rPr lang="en-US" sz="3600" smtClean="0">
                <a:solidFill>
                  <a:schemeClr val="accent1"/>
                </a:solidFill>
              </a:rPr>
              <a:t>NO</a:t>
            </a:r>
            <a:r>
              <a:rPr lang="en-US" sz="3600" baseline="-25000" smtClean="0">
                <a:solidFill>
                  <a:schemeClr val="accent1"/>
                </a:solidFill>
              </a:rPr>
              <a:t>3</a:t>
            </a:r>
            <a:r>
              <a:rPr lang="en-US" sz="3600" baseline="30000" smtClean="0">
                <a:solidFill>
                  <a:schemeClr val="accent1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 +  </a:t>
            </a:r>
            <a:r>
              <a:rPr lang="en-US" sz="3600" smtClean="0">
                <a:solidFill>
                  <a:schemeClr val="accent1"/>
                </a:solidFill>
              </a:rPr>
              <a:t>K</a:t>
            </a:r>
            <a:r>
              <a:rPr lang="en-US" sz="3600" baseline="30000" smtClean="0">
                <a:solidFill>
                  <a:schemeClr val="accent1"/>
                </a:solidFill>
              </a:rPr>
              <a:t>+</a:t>
            </a:r>
            <a:endParaRPr lang="en-US" sz="3600" smtClean="0">
              <a:solidFill>
                <a:srgbClr val="00FFFF"/>
              </a:solidFill>
            </a:endParaRPr>
          </a:p>
        </p:txBody>
      </p:sp>
      <p:sp>
        <p:nvSpPr>
          <p:cNvPr id="45059" name="Rectangle 205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How about the K</a:t>
            </a:r>
            <a:r>
              <a:rPr lang="en-US" baseline="30000" smtClean="0"/>
              <a:t>+</a:t>
            </a:r>
            <a:r>
              <a:rPr lang="en-US" smtClean="0"/>
              <a:t> and NO</a:t>
            </a:r>
            <a:r>
              <a:rPr lang="en-US" baseline="-25000" smtClean="0"/>
              <a:t>3</a:t>
            </a:r>
            <a:r>
              <a:rPr lang="en-US" baseline="30000" smtClean="0"/>
              <a:t>-</a:t>
            </a:r>
            <a:r>
              <a:rPr lang="en-US" smtClean="0"/>
              <a:t>?</a:t>
            </a:r>
          </a:p>
        </p:txBody>
      </p:sp>
      <p:sp>
        <p:nvSpPr>
          <p:cNvPr id="1196036" name="AutoShape 2052"/>
          <p:cNvSpPr>
            <a:spLocks noChangeArrowheads="1"/>
          </p:cNvSpPr>
          <p:nvPr/>
        </p:nvSpPr>
        <p:spPr bwMode="auto">
          <a:xfrm>
            <a:off x="54102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6037" name="AutoShape 2053"/>
          <p:cNvSpPr>
            <a:spLocks noChangeArrowheads="1"/>
          </p:cNvSpPr>
          <p:nvPr/>
        </p:nvSpPr>
        <p:spPr bwMode="auto">
          <a:xfrm>
            <a:off x="6248400" y="4114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62" name="Text Box 2054"/>
          <p:cNvSpPr txBox="1">
            <a:spLocks noChangeArrowheads="1"/>
          </p:cNvSpPr>
          <p:nvPr/>
        </p:nvSpPr>
        <p:spPr bwMode="auto">
          <a:xfrm>
            <a:off x="1676400" y="1143000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chemeClr val="folHlink"/>
                </a:solidFill>
              </a:rPr>
              <a:t>Net Ionic Equation</a:t>
            </a:r>
          </a:p>
        </p:txBody>
      </p:sp>
      <p:sp>
        <p:nvSpPr>
          <p:cNvPr id="1196039" name="Rectangle 2055"/>
          <p:cNvSpPr>
            <a:spLocks noChangeArrowheads="1"/>
          </p:cNvSpPr>
          <p:nvPr/>
        </p:nvSpPr>
        <p:spPr bwMode="auto">
          <a:xfrm>
            <a:off x="533400" y="1066800"/>
            <a:ext cx="8001000" cy="1981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64" name="Text Box 2056"/>
          <p:cNvSpPr txBox="1">
            <a:spLocks noChangeArrowheads="1"/>
          </p:cNvSpPr>
          <p:nvPr/>
        </p:nvSpPr>
        <p:spPr bwMode="auto">
          <a:xfrm>
            <a:off x="1676400" y="3505200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66FF"/>
                </a:solidFill>
              </a:rPr>
              <a:t>Total Ionic Equation</a:t>
            </a:r>
          </a:p>
        </p:txBody>
      </p:sp>
      <p:sp>
        <p:nvSpPr>
          <p:cNvPr id="1196041" name="Rectangle 2057"/>
          <p:cNvSpPr>
            <a:spLocks noChangeArrowheads="1"/>
          </p:cNvSpPr>
          <p:nvPr/>
        </p:nvSpPr>
        <p:spPr bwMode="auto">
          <a:xfrm>
            <a:off x="533400" y="3505200"/>
            <a:ext cx="8001000" cy="2133600"/>
          </a:xfrm>
          <a:prstGeom prst="rect">
            <a:avLst/>
          </a:prstGeom>
          <a:noFill/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6042" name="Line 2058"/>
          <p:cNvSpPr>
            <a:spLocks noChangeShapeType="1"/>
          </p:cNvSpPr>
          <p:nvPr/>
        </p:nvSpPr>
        <p:spPr bwMode="auto">
          <a:xfrm flipV="1">
            <a:off x="2590800" y="4572000"/>
            <a:ext cx="228600" cy="685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6043" name="Line 2059"/>
          <p:cNvSpPr>
            <a:spLocks noChangeShapeType="1"/>
          </p:cNvSpPr>
          <p:nvPr/>
        </p:nvSpPr>
        <p:spPr bwMode="auto">
          <a:xfrm flipV="1">
            <a:off x="2590800" y="4648200"/>
            <a:ext cx="1600200" cy="609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6044" name="Line 2060"/>
          <p:cNvSpPr>
            <a:spLocks noChangeShapeType="1"/>
          </p:cNvSpPr>
          <p:nvPr/>
        </p:nvSpPr>
        <p:spPr bwMode="auto">
          <a:xfrm flipV="1">
            <a:off x="2895600" y="4876800"/>
            <a:ext cx="26670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6045" name="Line 2061"/>
          <p:cNvSpPr>
            <a:spLocks noChangeShapeType="1"/>
          </p:cNvSpPr>
          <p:nvPr/>
        </p:nvSpPr>
        <p:spPr bwMode="auto">
          <a:xfrm flipV="1">
            <a:off x="2895600" y="4953000"/>
            <a:ext cx="4191000" cy="304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070" name="Text Box 2062"/>
          <p:cNvSpPr txBox="1">
            <a:spLocks noChangeArrowheads="1"/>
          </p:cNvSpPr>
          <p:nvPr/>
        </p:nvSpPr>
        <p:spPr bwMode="auto">
          <a:xfrm>
            <a:off x="1447800" y="5149850"/>
            <a:ext cx="533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accent1"/>
                </a:solidFill>
              </a:rPr>
              <a:t>Spectator ions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Ag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(aq)   + 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(aq)              AgCl(s)</a:t>
            </a: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Ag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</a:t>
            </a:r>
            <a:r>
              <a:rPr lang="en-US" sz="3600" smtClean="0">
                <a:solidFill>
                  <a:schemeClr val="accent1"/>
                </a:solidFill>
              </a:rPr>
              <a:t>NO</a:t>
            </a:r>
            <a:r>
              <a:rPr lang="en-US" sz="3600" baseline="-25000" smtClean="0">
                <a:solidFill>
                  <a:schemeClr val="accent1"/>
                </a:solidFill>
              </a:rPr>
              <a:t>3</a:t>
            </a:r>
            <a:r>
              <a:rPr lang="en-US" sz="3600" baseline="30000" smtClean="0">
                <a:solidFill>
                  <a:schemeClr val="accent1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 +  </a:t>
            </a:r>
            <a:r>
              <a:rPr lang="en-US" sz="3600" smtClean="0">
                <a:solidFill>
                  <a:schemeClr val="accent1"/>
                </a:solidFill>
              </a:rPr>
              <a:t>K</a:t>
            </a:r>
            <a:r>
              <a:rPr lang="en-US" sz="3600" baseline="30000" smtClean="0">
                <a:solidFill>
                  <a:schemeClr val="accent1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     AgCl(s)  +  </a:t>
            </a:r>
            <a:r>
              <a:rPr lang="en-US" sz="3600" smtClean="0">
                <a:solidFill>
                  <a:schemeClr val="accent1"/>
                </a:solidFill>
              </a:rPr>
              <a:t>NO</a:t>
            </a:r>
            <a:r>
              <a:rPr lang="en-US" sz="3600" baseline="-25000" smtClean="0">
                <a:solidFill>
                  <a:schemeClr val="accent1"/>
                </a:solidFill>
              </a:rPr>
              <a:t>3</a:t>
            </a:r>
            <a:r>
              <a:rPr lang="en-US" sz="3600" baseline="30000" smtClean="0">
                <a:solidFill>
                  <a:schemeClr val="accent1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 +  </a:t>
            </a:r>
            <a:r>
              <a:rPr lang="en-US" sz="3600" smtClean="0">
                <a:solidFill>
                  <a:schemeClr val="accent1"/>
                </a:solidFill>
              </a:rPr>
              <a:t>K</a:t>
            </a:r>
            <a:r>
              <a:rPr lang="en-US" sz="3600" baseline="30000" smtClean="0">
                <a:solidFill>
                  <a:schemeClr val="accent1"/>
                </a:solidFill>
              </a:rPr>
              <a:t>+</a:t>
            </a:r>
            <a:endParaRPr lang="en-US" sz="3600" smtClean="0">
              <a:solidFill>
                <a:srgbClr val="00FFFF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How about the K</a:t>
            </a:r>
            <a:r>
              <a:rPr lang="en-US" baseline="30000" smtClean="0"/>
              <a:t>+</a:t>
            </a:r>
            <a:r>
              <a:rPr lang="en-US" smtClean="0"/>
              <a:t> and NO</a:t>
            </a:r>
            <a:r>
              <a:rPr lang="en-US" baseline="-25000" smtClean="0"/>
              <a:t>3</a:t>
            </a:r>
            <a:r>
              <a:rPr lang="en-US" baseline="30000" smtClean="0"/>
              <a:t>-</a:t>
            </a:r>
            <a:r>
              <a:rPr lang="en-US" smtClean="0"/>
              <a:t>?</a:t>
            </a:r>
          </a:p>
        </p:txBody>
      </p:sp>
      <p:sp>
        <p:nvSpPr>
          <p:cNvPr id="1197060" name="AutoShape 4"/>
          <p:cNvSpPr>
            <a:spLocks noChangeArrowheads="1"/>
          </p:cNvSpPr>
          <p:nvPr/>
        </p:nvSpPr>
        <p:spPr bwMode="auto">
          <a:xfrm>
            <a:off x="54102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7061" name="AutoShape 5"/>
          <p:cNvSpPr>
            <a:spLocks noChangeArrowheads="1"/>
          </p:cNvSpPr>
          <p:nvPr/>
        </p:nvSpPr>
        <p:spPr bwMode="auto">
          <a:xfrm>
            <a:off x="6248400" y="4114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676400" y="1143000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chemeClr val="folHlink"/>
                </a:solidFill>
              </a:rPr>
              <a:t>Net Ionic Equation</a:t>
            </a:r>
          </a:p>
        </p:txBody>
      </p:sp>
      <p:sp>
        <p:nvSpPr>
          <p:cNvPr id="1197063" name="Rectangle 7"/>
          <p:cNvSpPr>
            <a:spLocks noChangeArrowheads="1"/>
          </p:cNvSpPr>
          <p:nvPr/>
        </p:nvSpPr>
        <p:spPr bwMode="auto">
          <a:xfrm>
            <a:off x="533400" y="1066800"/>
            <a:ext cx="8001000" cy="1981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1676400" y="3505200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66FF"/>
                </a:solidFill>
              </a:rPr>
              <a:t>Total Ionic Equation</a:t>
            </a:r>
          </a:p>
        </p:txBody>
      </p:sp>
      <p:sp>
        <p:nvSpPr>
          <p:cNvPr id="1197065" name="Rectangle 9"/>
          <p:cNvSpPr>
            <a:spLocks noChangeArrowheads="1"/>
          </p:cNvSpPr>
          <p:nvPr/>
        </p:nvSpPr>
        <p:spPr bwMode="auto">
          <a:xfrm>
            <a:off x="533400" y="3505200"/>
            <a:ext cx="8001000" cy="2133600"/>
          </a:xfrm>
          <a:prstGeom prst="rect">
            <a:avLst/>
          </a:prstGeom>
          <a:noFill/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1524000" y="5715000"/>
            <a:ext cx="533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accent1"/>
                </a:solidFill>
              </a:rPr>
              <a:t>Spectator ions - the same before and after the reaction has occurred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Four Kinds of Reactions</a:t>
            </a:r>
          </a:p>
        </p:txBody>
      </p:sp>
      <p:sp>
        <p:nvSpPr>
          <p:cNvPr id="1076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72400" cy="4114800"/>
          </a:xfrm>
        </p:spPr>
        <p:txBody>
          <a:bodyPr/>
          <a:lstStyle/>
          <a:p>
            <a:r>
              <a:rPr lang="en-US" smtClean="0"/>
              <a:t>Appearance of a solid </a:t>
            </a:r>
            <a:r>
              <a:rPr lang="en-US" smtClean="0">
                <a:solidFill>
                  <a:srgbClr val="00FFFF"/>
                </a:solidFill>
              </a:rPr>
              <a:t>(precipitation)</a:t>
            </a:r>
            <a:endParaRPr lang="en-US" smtClean="0"/>
          </a:p>
          <a:p>
            <a:r>
              <a:rPr lang="en-US" smtClean="0"/>
              <a:t>Formation of a gas </a:t>
            </a:r>
            <a:r>
              <a:rPr lang="en-US" smtClean="0">
                <a:solidFill>
                  <a:srgbClr val="00FFFF"/>
                </a:solidFill>
              </a:rPr>
              <a:t>(effervescence)</a:t>
            </a:r>
            <a:endParaRPr lang="en-US" smtClean="0"/>
          </a:p>
          <a:p>
            <a:r>
              <a:rPr lang="en-US" smtClean="0"/>
              <a:t>Acid-base neutralization</a:t>
            </a:r>
          </a:p>
          <a:p>
            <a:r>
              <a:rPr lang="en-US" smtClean="0"/>
              <a:t>Oxidation-reduction </a:t>
            </a:r>
            <a:r>
              <a:rPr lang="en-US" smtClean="0">
                <a:solidFill>
                  <a:srgbClr val="00FFFF"/>
                </a:solidFill>
              </a:rPr>
              <a:t>(redox)</a:t>
            </a:r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227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1. Precipitation Reaction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1. Precipitation Reaction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AgNO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r>
              <a:rPr lang="en-US" sz="3600" smtClean="0">
                <a:solidFill>
                  <a:srgbClr val="00FFFF"/>
                </a:solidFill>
              </a:rPr>
              <a:t>  +  KCl         </a:t>
            </a:r>
            <a:r>
              <a:rPr lang="en-US" sz="3600" smtClean="0">
                <a:solidFill>
                  <a:srgbClr val="FF0000"/>
                </a:solidFill>
              </a:rPr>
              <a:t>AgCl(s)</a:t>
            </a:r>
            <a:r>
              <a:rPr lang="en-US" sz="3600" smtClean="0">
                <a:solidFill>
                  <a:srgbClr val="00FFFF"/>
                </a:solidFill>
              </a:rPr>
              <a:t>  +  KNO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endParaRPr lang="en-US" sz="3600" smtClean="0">
              <a:solidFill>
                <a:srgbClr val="00FFFF"/>
              </a:solidFill>
            </a:endParaRPr>
          </a:p>
        </p:txBody>
      </p:sp>
      <p:sp>
        <p:nvSpPr>
          <p:cNvPr id="1790980" name="AutoShape 4"/>
          <p:cNvSpPr>
            <a:spLocks noChangeArrowheads="1"/>
          </p:cNvSpPr>
          <p:nvPr/>
        </p:nvSpPr>
        <p:spPr bwMode="auto">
          <a:xfrm>
            <a:off x="4191000" y="1447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514600" y="1905000"/>
            <a:ext cx="373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chemeClr val="folHlink"/>
                </a:solidFill>
              </a:rPr>
              <a:t>Formula equation</a:t>
            </a:r>
          </a:p>
        </p:txBody>
      </p:sp>
      <p:sp>
        <p:nvSpPr>
          <p:cNvPr id="1790982" name="Rectangle 6"/>
          <p:cNvSpPr>
            <a:spLocks noChangeArrowheads="1"/>
          </p:cNvSpPr>
          <p:nvPr/>
        </p:nvSpPr>
        <p:spPr bwMode="auto">
          <a:xfrm>
            <a:off x="914400" y="1143000"/>
            <a:ext cx="7543800" cy="1371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1. Precipitation Reaction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AgNO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r>
              <a:rPr lang="en-US" sz="3600" smtClean="0">
                <a:solidFill>
                  <a:srgbClr val="00FFFF"/>
                </a:solidFill>
              </a:rPr>
              <a:t>  +  KCl         </a:t>
            </a:r>
            <a:r>
              <a:rPr lang="en-US" sz="3600" smtClean="0">
                <a:solidFill>
                  <a:srgbClr val="FF0000"/>
                </a:solidFill>
              </a:rPr>
              <a:t>AgCl(s)</a:t>
            </a:r>
            <a:r>
              <a:rPr lang="en-US" sz="3600" smtClean="0">
                <a:solidFill>
                  <a:srgbClr val="00FFFF"/>
                </a:solidFill>
              </a:rPr>
              <a:t>  +  KNO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endParaRPr lang="en-US" sz="3600" smtClean="0">
              <a:solidFill>
                <a:srgbClr val="00FFFF"/>
              </a:solidFill>
            </a:endParaRPr>
          </a:p>
        </p:txBody>
      </p:sp>
      <p:sp>
        <p:nvSpPr>
          <p:cNvPr id="1793028" name="AutoShape 4"/>
          <p:cNvSpPr>
            <a:spLocks noChangeArrowheads="1"/>
          </p:cNvSpPr>
          <p:nvPr/>
        </p:nvSpPr>
        <p:spPr bwMode="auto">
          <a:xfrm>
            <a:off x="4191000" y="1447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2514600" y="1905000"/>
            <a:ext cx="373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chemeClr val="folHlink"/>
                </a:solidFill>
              </a:rPr>
              <a:t>Formula equation</a:t>
            </a:r>
          </a:p>
        </p:txBody>
      </p:sp>
      <p:sp>
        <p:nvSpPr>
          <p:cNvPr id="1793030" name="Rectangle 6"/>
          <p:cNvSpPr>
            <a:spLocks noChangeArrowheads="1"/>
          </p:cNvSpPr>
          <p:nvPr/>
        </p:nvSpPr>
        <p:spPr bwMode="auto">
          <a:xfrm>
            <a:off x="914400" y="1143000"/>
            <a:ext cx="7543800" cy="1371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2209800" y="3352800"/>
            <a:ext cx="4800600" cy="3025775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rgbClr val="66FF33"/>
                </a:solidFill>
              </a:rPr>
              <a:t>Ionic compounds not designated as an </a:t>
            </a:r>
            <a:r>
              <a:rPr lang="en-US" sz="3200">
                <a:solidFill>
                  <a:srgbClr val="FF0000"/>
                </a:solidFill>
              </a:rPr>
              <a:t>“(s)”</a:t>
            </a:r>
            <a:r>
              <a:rPr lang="en-US" sz="3200">
                <a:solidFill>
                  <a:srgbClr val="66FF33"/>
                </a:solidFill>
              </a:rPr>
              <a:t> for </a:t>
            </a:r>
            <a:r>
              <a:rPr lang="en-US" sz="3200">
                <a:solidFill>
                  <a:srgbClr val="FF0000"/>
                </a:solidFill>
              </a:rPr>
              <a:t>solid</a:t>
            </a:r>
            <a:r>
              <a:rPr lang="en-US" sz="3200">
                <a:solidFill>
                  <a:srgbClr val="66FF33"/>
                </a:solidFill>
              </a:rPr>
              <a:t> are assumed to be dissociated in </a:t>
            </a:r>
            <a:r>
              <a:rPr lang="en-US" sz="3200">
                <a:solidFill>
                  <a:srgbClr val="00FFFF"/>
                </a:solidFill>
              </a:rPr>
              <a:t>aqueous solution</a:t>
            </a:r>
            <a:r>
              <a:rPr lang="en-US" sz="3200">
                <a:solidFill>
                  <a:srgbClr val="66FF33"/>
                </a:solidFill>
              </a:rPr>
              <a:t> and often marked </a:t>
            </a:r>
            <a:r>
              <a:rPr lang="en-US" sz="3200">
                <a:solidFill>
                  <a:srgbClr val="00FFFF"/>
                </a:solidFill>
              </a:rPr>
              <a:t>“(aq)”</a:t>
            </a:r>
            <a:endParaRPr lang="en-US" sz="3200">
              <a:solidFill>
                <a:srgbClr val="66FF33"/>
              </a:solidFill>
            </a:endParaRPr>
          </a:p>
        </p:txBody>
      </p:sp>
      <p:sp>
        <p:nvSpPr>
          <p:cNvPr id="1793032" name="Line 8"/>
          <p:cNvSpPr>
            <a:spLocks noChangeShapeType="1"/>
          </p:cNvSpPr>
          <p:nvPr/>
        </p:nvSpPr>
        <p:spPr bwMode="auto">
          <a:xfrm flipH="1" flipV="1">
            <a:off x="1981200" y="1905000"/>
            <a:ext cx="1600200" cy="14478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3033" name="Line 9"/>
          <p:cNvSpPr>
            <a:spLocks noChangeShapeType="1"/>
          </p:cNvSpPr>
          <p:nvPr/>
        </p:nvSpPr>
        <p:spPr bwMode="auto">
          <a:xfrm flipH="1" flipV="1">
            <a:off x="3733800" y="1981200"/>
            <a:ext cx="457200" cy="13716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3034" name="Line 10"/>
          <p:cNvSpPr>
            <a:spLocks noChangeShapeType="1"/>
          </p:cNvSpPr>
          <p:nvPr/>
        </p:nvSpPr>
        <p:spPr bwMode="auto">
          <a:xfrm flipV="1">
            <a:off x="5791200" y="1905000"/>
            <a:ext cx="1752600" cy="14478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1. Precipitation Reaction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AgNO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r>
              <a:rPr lang="en-US" sz="3600" smtClean="0">
                <a:solidFill>
                  <a:srgbClr val="00FFFF"/>
                </a:solidFill>
              </a:rPr>
              <a:t>  +  KCl         </a:t>
            </a:r>
            <a:r>
              <a:rPr lang="en-US" sz="3600" smtClean="0">
                <a:solidFill>
                  <a:srgbClr val="FF0000"/>
                </a:solidFill>
              </a:rPr>
              <a:t>AgCl(s)</a:t>
            </a:r>
            <a:r>
              <a:rPr lang="en-US" sz="3600" smtClean="0">
                <a:solidFill>
                  <a:srgbClr val="00FFFF"/>
                </a:solidFill>
              </a:rPr>
              <a:t>  +  KNO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Ag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NO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 +  K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     </a:t>
            </a:r>
            <a:r>
              <a:rPr lang="en-US" sz="3600" smtClean="0">
                <a:solidFill>
                  <a:srgbClr val="FF0000"/>
                </a:solidFill>
              </a:rPr>
              <a:t>AgCl(s)</a:t>
            </a:r>
            <a:r>
              <a:rPr lang="en-US" sz="3600" smtClean="0">
                <a:solidFill>
                  <a:srgbClr val="00FFFF"/>
                </a:solidFill>
              </a:rPr>
              <a:t>  +  NO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 +  K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</a:p>
          <a:p>
            <a:pPr>
              <a:buFontTx/>
              <a:buChar char=" "/>
            </a:pPr>
            <a:endParaRPr lang="en-US" sz="3600" baseline="300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</p:txBody>
      </p:sp>
      <p:sp>
        <p:nvSpPr>
          <p:cNvPr id="1795076" name="AutoShape 4"/>
          <p:cNvSpPr>
            <a:spLocks noChangeArrowheads="1"/>
          </p:cNvSpPr>
          <p:nvPr/>
        </p:nvSpPr>
        <p:spPr bwMode="auto">
          <a:xfrm>
            <a:off x="4191000" y="1447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5077" name="AutoShape 5"/>
          <p:cNvSpPr>
            <a:spLocks noChangeArrowheads="1"/>
          </p:cNvSpPr>
          <p:nvPr/>
        </p:nvSpPr>
        <p:spPr bwMode="auto">
          <a:xfrm>
            <a:off x="6248400" y="2819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2514600" y="1905000"/>
            <a:ext cx="373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chemeClr val="folHlink"/>
                </a:solidFill>
              </a:rPr>
              <a:t>Formula equation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2590800" y="3886200"/>
            <a:ext cx="373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66FF"/>
                </a:solidFill>
              </a:rPr>
              <a:t>Total ionic equation</a:t>
            </a:r>
          </a:p>
        </p:txBody>
      </p:sp>
      <p:sp>
        <p:nvSpPr>
          <p:cNvPr id="1795080" name="Rectangle 8"/>
          <p:cNvSpPr>
            <a:spLocks noChangeArrowheads="1"/>
          </p:cNvSpPr>
          <p:nvPr/>
        </p:nvSpPr>
        <p:spPr bwMode="auto">
          <a:xfrm>
            <a:off x="914400" y="1143000"/>
            <a:ext cx="7543800" cy="1371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5081" name="Rectangle 9"/>
          <p:cNvSpPr>
            <a:spLocks noChangeArrowheads="1"/>
          </p:cNvSpPr>
          <p:nvPr/>
        </p:nvSpPr>
        <p:spPr bwMode="auto">
          <a:xfrm>
            <a:off x="914400" y="2590800"/>
            <a:ext cx="7543800" cy="1828800"/>
          </a:xfrm>
          <a:prstGeom prst="rect">
            <a:avLst/>
          </a:prstGeom>
          <a:noFill/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1. Precipitation Reaction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AgNO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r>
              <a:rPr lang="en-US" sz="3600" smtClean="0">
                <a:solidFill>
                  <a:srgbClr val="00FFFF"/>
                </a:solidFill>
              </a:rPr>
              <a:t>  +  KCl         </a:t>
            </a:r>
            <a:r>
              <a:rPr lang="en-US" sz="3600" smtClean="0">
                <a:solidFill>
                  <a:srgbClr val="FF0000"/>
                </a:solidFill>
              </a:rPr>
              <a:t>AgCl(s)</a:t>
            </a:r>
            <a:r>
              <a:rPr lang="en-US" sz="3600" smtClean="0">
                <a:solidFill>
                  <a:srgbClr val="00FFFF"/>
                </a:solidFill>
              </a:rPr>
              <a:t>  +  KNO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Ag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</a:t>
            </a:r>
            <a:r>
              <a:rPr lang="en-US" sz="3600" smtClean="0">
                <a:solidFill>
                  <a:schemeClr val="accent1"/>
                </a:solidFill>
              </a:rPr>
              <a:t>NO</a:t>
            </a:r>
            <a:r>
              <a:rPr lang="en-US" sz="3600" baseline="-25000" smtClean="0">
                <a:solidFill>
                  <a:schemeClr val="accent1"/>
                </a:solidFill>
              </a:rPr>
              <a:t>3</a:t>
            </a:r>
            <a:r>
              <a:rPr lang="en-US" sz="3600" baseline="30000" smtClean="0">
                <a:solidFill>
                  <a:schemeClr val="accent1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 +  </a:t>
            </a:r>
            <a:r>
              <a:rPr lang="en-US" sz="3600" smtClean="0">
                <a:solidFill>
                  <a:schemeClr val="accent1"/>
                </a:solidFill>
              </a:rPr>
              <a:t>K</a:t>
            </a:r>
            <a:r>
              <a:rPr lang="en-US" sz="3600" baseline="30000" smtClean="0">
                <a:solidFill>
                  <a:schemeClr val="accent1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     </a:t>
            </a:r>
            <a:r>
              <a:rPr lang="en-US" sz="3600" smtClean="0">
                <a:solidFill>
                  <a:srgbClr val="FF0000"/>
                </a:solidFill>
              </a:rPr>
              <a:t>AgCl(s)</a:t>
            </a:r>
            <a:r>
              <a:rPr lang="en-US" sz="3600" smtClean="0">
                <a:solidFill>
                  <a:srgbClr val="00FFFF"/>
                </a:solidFill>
              </a:rPr>
              <a:t>  +  </a:t>
            </a:r>
            <a:r>
              <a:rPr lang="en-US" sz="3600" smtClean="0">
                <a:solidFill>
                  <a:schemeClr val="accent1"/>
                </a:solidFill>
              </a:rPr>
              <a:t>NO</a:t>
            </a:r>
            <a:r>
              <a:rPr lang="en-US" sz="3600" baseline="-25000" smtClean="0">
                <a:solidFill>
                  <a:schemeClr val="accent1"/>
                </a:solidFill>
              </a:rPr>
              <a:t>3</a:t>
            </a:r>
            <a:r>
              <a:rPr lang="en-US" sz="3600" baseline="30000" smtClean="0">
                <a:solidFill>
                  <a:schemeClr val="accent1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 +  </a:t>
            </a:r>
            <a:r>
              <a:rPr lang="en-US" sz="3600" smtClean="0">
                <a:solidFill>
                  <a:schemeClr val="accent1"/>
                </a:solidFill>
              </a:rPr>
              <a:t>K</a:t>
            </a:r>
            <a:r>
              <a:rPr lang="en-US" sz="3600" baseline="30000" smtClean="0">
                <a:solidFill>
                  <a:schemeClr val="accent1"/>
                </a:solidFill>
              </a:rPr>
              <a:t>+</a:t>
            </a:r>
            <a:endParaRPr lang="en-US" sz="3600" baseline="300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endParaRPr lang="en-US" sz="3600" baseline="300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</p:txBody>
      </p:sp>
      <p:sp>
        <p:nvSpPr>
          <p:cNvPr id="1797124" name="AutoShape 4"/>
          <p:cNvSpPr>
            <a:spLocks noChangeArrowheads="1"/>
          </p:cNvSpPr>
          <p:nvPr/>
        </p:nvSpPr>
        <p:spPr bwMode="auto">
          <a:xfrm>
            <a:off x="4191000" y="1447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7125" name="AutoShape 5"/>
          <p:cNvSpPr>
            <a:spLocks noChangeArrowheads="1"/>
          </p:cNvSpPr>
          <p:nvPr/>
        </p:nvSpPr>
        <p:spPr bwMode="auto">
          <a:xfrm>
            <a:off x="6248400" y="2819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2514600" y="1905000"/>
            <a:ext cx="373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chemeClr val="folHlink"/>
                </a:solidFill>
              </a:rPr>
              <a:t>Formula equation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2590800" y="3886200"/>
            <a:ext cx="373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66FF"/>
                </a:solidFill>
              </a:rPr>
              <a:t>Total ionic equation</a:t>
            </a:r>
          </a:p>
        </p:txBody>
      </p:sp>
      <p:sp>
        <p:nvSpPr>
          <p:cNvPr id="1797128" name="Rectangle 8"/>
          <p:cNvSpPr>
            <a:spLocks noChangeArrowheads="1"/>
          </p:cNvSpPr>
          <p:nvPr/>
        </p:nvSpPr>
        <p:spPr bwMode="auto">
          <a:xfrm>
            <a:off x="914400" y="1143000"/>
            <a:ext cx="7543800" cy="1371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7129" name="Rectangle 9"/>
          <p:cNvSpPr>
            <a:spLocks noChangeArrowheads="1"/>
          </p:cNvSpPr>
          <p:nvPr/>
        </p:nvSpPr>
        <p:spPr bwMode="auto">
          <a:xfrm>
            <a:off x="914400" y="2590800"/>
            <a:ext cx="7543800" cy="1828800"/>
          </a:xfrm>
          <a:prstGeom prst="rect">
            <a:avLst/>
          </a:prstGeom>
          <a:noFill/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3048000" y="5181600"/>
            <a:ext cx="3352800" cy="588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chemeClr val="accent1"/>
                </a:solidFill>
              </a:rPr>
              <a:t>Spectator ions</a:t>
            </a:r>
          </a:p>
        </p:txBody>
      </p:sp>
      <p:sp>
        <p:nvSpPr>
          <p:cNvPr id="1797131" name="Line 11"/>
          <p:cNvSpPr>
            <a:spLocks noChangeShapeType="1"/>
          </p:cNvSpPr>
          <p:nvPr/>
        </p:nvSpPr>
        <p:spPr bwMode="auto">
          <a:xfrm flipH="1" flipV="1">
            <a:off x="2971800" y="3200400"/>
            <a:ext cx="381000" cy="1981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7132" name="Line 12"/>
          <p:cNvSpPr>
            <a:spLocks noChangeShapeType="1"/>
          </p:cNvSpPr>
          <p:nvPr/>
        </p:nvSpPr>
        <p:spPr bwMode="auto">
          <a:xfrm flipV="1">
            <a:off x="4267200" y="3200400"/>
            <a:ext cx="0" cy="1981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7133" name="Line 13"/>
          <p:cNvSpPr>
            <a:spLocks noChangeShapeType="1"/>
          </p:cNvSpPr>
          <p:nvPr/>
        </p:nvSpPr>
        <p:spPr bwMode="auto">
          <a:xfrm flipV="1">
            <a:off x="5867400" y="3810000"/>
            <a:ext cx="0" cy="1295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7134" name="Line 14"/>
          <p:cNvSpPr>
            <a:spLocks noChangeShapeType="1"/>
          </p:cNvSpPr>
          <p:nvPr/>
        </p:nvSpPr>
        <p:spPr bwMode="auto">
          <a:xfrm flipV="1">
            <a:off x="6324600" y="3886200"/>
            <a:ext cx="838200" cy="1219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1. Precipitation Reaction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AgNO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r>
              <a:rPr lang="en-US" sz="3600" smtClean="0">
                <a:solidFill>
                  <a:srgbClr val="00FFFF"/>
                </a:solidFill>
              </a:rPr>
              <a:t>  +  KCl         </a:t>
            </a:r>
            <a:r>
              <a:rPr lang="en-US" sz="3600" smtClean="0">
                <a:solidFill>
                  <a:srgbClr val="FF0000"/>
                </a:solidFill>
              </a:rPr>
              <a:t>AgCl(s)</a:t>
            </a:r>
            <a:r>
              <a:rPr lang="en-US" sz="3600" smtClean="0">
                <a:solidFill>
                  <a:srgbClr val="00FFFF"/>
                </a:solidFill>
              </a:rPr>
              <a:t>  +  KNO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Ag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</a:t>
            </a:r>
            <a:r>
              <a:rPr lang="en-US" sz="3600" smtClean="0">
                <a:solidFill>
                  <a:schemeClr val="accent1"/>
                </a:solidFill>
              </a:rPr>
              <a:t>NO</a:t>
            </a:r>
            <a:r>
              <a:rPr lang="en-US" sz="3600" baseline="-25000" smtClean="0">
                <a:solidFill>
                  <a:schemeClr val="accent1"/>
                </a:solidFill>
              </a:rPr>
              <a:t>3</a:t>
            </a:r>
            <a:r>
              <a:rPr lang="en-US" sz="3600" baseline="30000" smtClean="0">
                <a:solidFill>
                  <a:schemeClr val="accent1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 +  </a:t>
            </a:r>
            <a:r>
              <a:rPr lang="en-US" sz="3600" smtClean="0">
                <a:solidFill>
                  <a:schemeClr val="accent1"/>
                </a:solidFill>
              </a:rPr>
              <a:t>K</a:t>
            </a:r>
            <a:r>
              <a:rPr lang="en-US" sz="3600" baseline="30000" smtClean="0">
                <a:solidFill>
                  <a:schemeClr val="accent1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     </a:t>
            </a:r>
            <a:r>
              <a:rPr lang="en-US" sz="3600" smtClean="0">
                <a:solidFill>
                  <a:srgbClr val="FF0000"/>
                </a:solidFill>
              </a:rPr>
              <a:t>AgCl(s)</a:t>
            </a:r>
            <a:r>
              <a:rPr lang="en-US" sz="3600" smtClean="0">
                <a:solidFill>
                  <a:srgbClr val="00FFFF"/>
                </a:solidFill>
              </a:rPr>
              <a:t>  +  </a:t>
            </a:r>
            <a:r>
              <a:rPr lang="en-US" sz="3600" smtClean="0">
                <a:solidFill>
                  <a:schemeClr val="accent1"/>
                </a:solidFill>
              </a:rPr>
              <a:t>NO</a:t>
            </a:r>
            <a:r>
              <a:rPr lang="en-US" sz="3600" baseline="-25000" smtClean="0">
                <a:solidFill>
                  <a:schemeClr val="accent1"/>
                </a:solidFill>
              </a:rPr>
              <a:t>3</a:t>
            </a:r>
            <a:r>
              <a:rPr lang="en-US" sz="3600" baseline="30000" smtClean="0">
                <a:solidFill>
                  <a:schemeClr val="accent1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 +  </a:t>
            </a:r>
            <a:r>
              <a:rPr lang="en-US" sz="3600" smtClean="0">
                <a:solidFill>
                  <a:schemeClr val="accent1"/>
                </a:solidFill>
              </a:rPr>
              <a:t>K</a:t>
            </a:r>
            <a:r>
              <a:rPr lang="en-US" sz="3600" baseline="30000" smtClean="0">
                <a:solidFill>
                  <a:schemeClr val="accent1"/>
                </a:solidFill>
              </a:rPr>
              <a:t>+</a:t>
            </a:r>
            <a:endParaRPr lang="en-US" sz="3600" baseline="300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endParaRPr lang="en-US" sz="3600" baseline="30000" smtClean="0">
              <a:solidFill>
                <a:srgbClr val="00FFFF"/>
              </a:solidFill>
            </a:endParaRPr>
          </a:p>
          <a:p>
            <a:pPr algn="ctr"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Ag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+ 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             </a:t>
            </a:r>
            <a:r>
              <a:rPr lang="en-US" sz="3600" smtClean="0">
                <a:solidFill>
                  <a:srgbClr val="FF0000"/>
                </a:solidFill>
              </a:rPr>
              <a:t>AgCl(s)</a:t>
            </a:r>
            <a:endParaRPr lang="en-US" sz="3600" smtClean="0">
              <a:solidFill>
                <a:srgbClr val="00FFFF"/>
              </a:solidFill>
            </a:endParaRPr>
          </a:p>
        </p:txBody>
      </p:sp>
      <p:sp>
        <p:nvSpPr>
          <p:cNvPr id="1799172" name="AutoShape 4"/>
          <p:cNvSpPr>
            <a:spLocks noChangeArrowheads="1"/>
          </p:cNvSpPr>
          <p:nvPr/>
        </p:nvSpPr>
        <p:spPr bwMode="auto">
          <a:xfrm>
            <a:off x="4191000" y="1447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9173" name="AutoShape 5"/>
          <p:cNvSpPr>
            <a:spLocks noChangeArrowheads="1"/>
          </p:cNvSpPr>
          <p:nvPr/>
        </p:nvSpPr>
        <p:spPr bwMode="auto">
          <a:xfrm>
            <a:off x="6248400" y="2819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9174" name="AutoShape 6"/>
          <p:cNvSpPr>
            <a:spLocks noChangeArrowheads="1"/>
          </p:cNvSpPr>
          <p:nvPr/>
        </p:nvSpPr>
        <p:spPr bwMode="auto">
          <a:xfrm>
            <a:off x="4800600" y="45720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2514600" y="1905000"/>
            <a:ext cx="373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chemeClr val="folHlink"/>
                </a:solidFill>
              </a:rPr>
              <a:t>Formula equation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2590800" y="3886200"/>
            <a:ext cx="373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66FF"/>
                </a:solidFill>
              </a:rPr>
              <a:t>Total ionic equation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2667000" y="5257800"/>
            <a:ext cx="373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66FF33"/>
                </a:solidFill>
              </a:rPr>
              <a:t>Net ionic equation</a:t>
            </a:r>
          </a:p>
        </p:txBody>
      </p:sp>
      <p:sp>
        <p:nvSpPr>
          <p:cNvPr id="1799178" name="Rectangle 10"/>
          <p:cNvSpPr>
            <a:spLocks noChangeArrowheads="1"/>
          </p:cNvSpPr>
          <p:nvPr/>
        </p:nvSpPr>
        <p:spPr bwMode="auto">
          <a:xfrm>
            <a:off x="914400" y="1143000"/>
            <a:ext cx="7543800" cy="1371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9179" name="Rectangle 11"/>
          <p:cNvSpPr>
            <a:spLocks noChangeArrowheads="1"/>
          </p:cNvSpPr>
          <p:nvPr/>
        </p:nvSpPr>
        <p:spPr bwMode="auto">
          <a:xfrm>
            <a:off x="914400" y="2590800"/>
            <a:ext cx="7543800" cy="1828800"/>
          </a:xfrm>
          <a:prstGeom prst="rect">
            <a:avLst/>
          </a:prstGeom>
          <a:noFill/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99180" name="Rectangle 12"/>
          <p:cNvSpPr>
            <a:spLocks noChangeArrowheads="1"/>
          </p:cNvSpPr>
          <p:nvPr/>
        </p:nvSpPr>
        <p:spPr bwMode="auto">
          <a:xfrm>
            <a:off x="914400" y="4495800"/>
            <a:ext cx="7543800" cy="12954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2. Formation of a Gas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Dissolution of Ionic Salts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If ionic compounds are to be dissolved, </a:t>
            </a:r>
            <a:r>
              <a:rPr lang="en-US" smtClean="0">
                <a:solidFill>
                  <a:srgbClr val="66FF33"/>
                </a:solidFill>
              </a:rPr>
              <a:t>chemical bonds</a:t>
            </a:r>
            <a:r>
              <a:rPr lang="en-US" smtClean="0"/>
              <a:t> must be broken</a:t>
            </a:r>
          </a:p>
        </p:txBody>
      </p:sp>
      <p:grpSp>
        <p:nvGrpSpPr>
          <p:cNvPr id="89092" name="Group 4"/>
          <p:cNvGrpSpPr>
            <a:grpSpLocks/>
          </p:cNvGrpSpPr>
          <p:nvPr/>
        </p:nvGrpSpPr>
        <p:grpSpPr bwMode="auto">
          <a:xfrm>
            <a:off x="1524000" y="3657600"/>
            <a:ext cx="1219200" cy="1066800"/>
            <a:chOff x="960" y="2304"/>
            <a:chExt cx="768" cy="672"/>
          </a:xfrm>
        </p:grpSpPr>
        <p:sp>
          <p:nvSpPr>
            <p:cNvPr id="89131" name="Oval 5"/>
            <p:cNvSpPr>
              <a:spLocks noChangeArrowheads="1"/>
            </p:cNvSpPr>
            <p:nvPr/>
          </p:nvSpPr>
          <p:spPr bwMode="auto">
            <a:xfrm>
              <a:off x="960" y="2304"/>
              <a:ext cx="768" cy="67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9132" name="Text Box 6"/>
            <p:cNvSpPr txBox="1">
              <a:spLocks noChangeArrowheads="1"/>
            </p:cNvSpPr>
            <p:nvPr/>
          </p:nvSpPr>
          <p:spPr bwMode="auto">
            <a:xfrm>
              <a:off x="1152" y="2496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Cl</a:t>
              </a:r>
              <a:r>
                <a:rPr lang="en-US" b="1" baseline="30000">
                  <a:solidFill>
                    <a:schemeClr val="bg1"/>
                  </a:solidFill>
                </a:rPr>
                <a:t>-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89093" name="Group 7"/>
          <p:cNvGrpSpPr>
            <a:grpSpLocks/>
          </p:cNvGrpSpPr>
          <p:nvPr/>
        </p:nvGrpSpPr>
        <p:grpSpPr bwMode="auto">
          <a:xfrm>
            <a:off x="2743200" y="3886200"/>
            <a:ext cx="685800" cy="609600"/>
            <a:chOff x="1968" y="2640"/>
            <a:chExt cx="432" cy="384"/>
          </a:xfrm>
        </p:grpSpPr>
        <p:sp>
          <p:nvSpPr>
            <p:cNvPr id="89129" name="Oval 8"/>
            <p:cNvSpPr>
              <a:spLocks noChangeArrowheads="1"/>
            </p:cNvSpPr>
            <p:nvPr/>
          </p:nvSpPr>
          <p:spPr bwMode="auto">
            <a:xfrm>
              <a:off x="1968" y="2640"/>
              <a:ext cx="384" cy="3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9130" name="Text Box 9"/>
            <p:cNvSpPr txBox="1">
              <a:spLocks noChangeArrowheads="1"/>
            </p:cNvSpPr>
            <p:nvPr/>
          </p:nvSpPr>
          <p:spPr bwMode="auto">
            <a:xfrm>
              <a:off x="1968" y="2688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Na</a:t>
              </a:r>
              <a:r>
                <a:rPr lang="en-US" b="1" baseline="30000">
                  <a:solidFill>
                    <a:schemeClr val="bg1"/>
                  </a:solidFill>
                </a:rPr>
                <a:t>+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89094" name="Group 10"/>
          <p:cNvGrpSpPr>
            <a:grpSpLocks/>
          </p:cNvGrpSpPr>
          <p:nvPr/>
        </p:nvGrpSpPr>
        <p:grpSpPr bwMode="auto">
          <a:xfrm>
            <a:off x="3352800" y="3657600"/>
            <a:ext cx="1219200" cy="1066800"/>
            <a:chOff x="960" y="2304"/>
            <a:chExt cx="768" cy="672"/>
          </a:xfrm>
        </p:grpSpPr>
        <p:sp>
          <p:nvSpPr>
            <p:cNvPr id="89127" name="Oval 11"/>
            <p:cNvSpPr>
              <a:spLocks noChangeArrowheads="1"/>
            </p:cNvSpPr>
            <p:nvPr/>
          </p:nvSpPr>
          <p:spPr bwMode="auto">
            <a:xfrm>
              <a:off x="960" y="2304"/>
              <a:ext cx="768" cy="67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9128" name="Text Box 12"/>
            <p:cNvSpPr txBox="1">
              <a:spLocks noChangeArrowheads="1"/>
            </p:cNvSpPr>
            <p:nvPr/>
          </p:nvSpPr>
          <p:spPr bwMode="auto">
            <a:xfrm>
              <a:off x="1152" y="2496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Cl</a:t>
              </a:r>
              <a:r>
                <a:rPr lang="en-US" b="1" baseline="30000">
                  <a:solidFill>
                    <a:schemeClr val="bg1"/>
                  </a:solidFill>
                </a:rPr>
                <a:t>-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89095" name="Group 13"/>
          <p:cNvGrpSpPr>
            <a:grpSpLocks/>
          </p:cNvGrpSpPr>
          <p:nvPr/>
        </p:nvGrpSpPr>
        <p:grpSpPr bwMode="auto">
          <a:xfrm>
            <a:off x="4572000" y="3886200"/>
            <a:ext cx="685800" cy="609600"/>
            <a:chOff x="1968" y="2640"/>
            <a:chExt cx="432" cy="384"/>
          </a:xfrm>
        </p:grpSpPr>
        <p:sp>
          <p:nvSpPr>
            <p:cNvPr id="89125" name="Oval 14"/>
            <p:cNvSpPr>
              <a:spLocks noChangeArrowheads="1"/>
            </p:cNvSpPr>
            <p:nvPr/>
          </p:nvSpPr>
          <p:spPr bwMode="auto">
            <a:xfrm>
              <a:off x="1968" y="2640"/>
              <a:ext cx="384" cy="3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9126" name="Text Box 15"/>
            <p:cNvSpPr txBox="1">
              <a:spLocks noChangeArrowheads="1"/>
            </p:cNvSpPr>
            <p:nvPr/>
          </p:nvSpPr>
          <p:spPr bwMode="auto">
            <a:xfrm>
              <a:off x="1968" y="2688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Na</a:t>
              </a:r>
              <a:r>
                <a:rPr lang="en-US" b="1" baseline="30000">
                  <a:solidFill>
                    <a:schemeClr val="bg1"/>
                  </a:solidFill>
                </a:rPr>
                <a:t>+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89096" name="Group 16"/>
          <p:cNvGrpSpPr>
            <a:grpSpLocks/>
          </p:cNvGrpSpPr>
          <p:nvPr/>
        </p:nvGrpSpPr>
        <p:grpSpPr bwMode="auto">
          <a:xfrm>
            <a:off x="2438400" y="4495800"/>
            <a:ext cx="1219200" cy="1066800"/>
            <a:chOff x="960" y="2304"/>
            <a:chExt cx="768" cy="672"/>
          </a:xfrm>
        </p:grpSpPr>
        <p:sp>
          <p:nvSpPr>
            <p:cNvPr id="89123" name="Oval 17"/>
            <p:cNvSpPr>
              <a:spLocks noChangeArrowheads="1"/>
            </p:cNvSpPr>
            <p:nvPr/>
          </p:nvSpPr>
          <p:spPr bwMode="auto">
            <a:xfrm>
              <a:off x="960" y="2304"/>
              <a:ext cx="768" cy="67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9124" name="Text Box 18"/>
            <p:cNvSpPr txBox="1">
              <a:spLocks noChangeArrowheads="1"/>
            </p:cNvSpPr>
            <p:nvPr/>
          </p:nvSpPr>
          <p:spPr bwMode="auto">
            <a:xfrm>
              <a:off x="1152" y="2496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Cl</a:t>
              </a:r>
              <a:r>
                <a:rPr lang="en-US" b="1" baseline="30000">
                  <a:solidFill>
                    <a:schemeClr val="bg1"/>
                  </a:solidFill>
                </a:rPr>
                <a:t>-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89097" name="Group 19"/>
          <p:cNvGrpSpPr>
            <a:grpSpLocks/>
          </p:cNvGrpSpPr>
          <p:nvPr/>
        </p:nvGrpSpPr>
        <p:grpSpPr bwMode="auto">
          <a:xfrm>
            <a:off x="1828800" y="4724400"/>
            <a:ext cx="685800" cy="609600"/>
            <a:chOff x="1968" y="2640"/>
            <a:chExt cx="432" cy="384"/>
          </a:xfrm>
        </p:grpSpPr>
        <p:sp>
          <p:nvSpPr>
            <p:cNvPr id="89121" name="Oval 20"/>
            <p:cNvSpPr>
              <a:spLocks noChangeArrowheads="1"/>
            </p:cNvSpPr>
            <p:nvPr/>
          </p:nvSpPr>
          <p:spPr bwMode="auto">
            <a:xfrm>
              <a:off x="1968" y="2640"/>
              <a:ext cx="384" cy="3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9122" name="Text Box 21"/>
            <p:cNvSpPr txBox="1">
              <a:spLocks noChangeArrowheads="1"/>
            </p:cNvSpPr>
            <p:nvPr/>
          </p:nvSpPr>
          <p:spPr bwMode="auto">
            <a:xfrm>
              <a:off x="1968" y="2688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Na</a:t>
              </a:r>
              <a:r>
                <a:rPr lang="en-US" b="1" baseline="30000">
                  <a:solidFill>
                    <a:schemeClr val="bg1"/>
                  </a:solidFill>
                </a:rPr>
                <a:t>+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89098" name="Group 22"/>
          <p:cNvGrpSpPr>
            <a:grpSpLocks/>
          </p:cNvGrpSpPr>
          <p:nvPr/>
        </p:nvGrpSpPr>
        <p:grpSpPr bwMode="auto">
          <a:xfrm>
            <a:off x="3657600" y="4724400"/>
            <a:ext cx="685800" cy="609600"/>
            <a:chOff x="1968" y="2640"/>
            <a:chExt cx="432" cy="384"/>
          </a:xfrm>
        </p:grpSpPr>
        <p:sp>
          <p:nvSpPr>
            <p:cNvPr id="89119" name="Oval 23"/>
            <p:cNvSpPr>
              <a:spLocks noChangeArrowheads="1"/>
            </p:cNvSpPr>
            <p:nvPr/>
          </p:nvSpPr>
          <p:spPr bwMode="auto">
            <a:xfrm>
              <a:off x="1968" y="2640"/>
              <a:ext cx="384" cy="3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9120" name="Text Box 24"/>
            <p:cNvSpPr txBox="1">
              <a:spLocks noChangeArrowheads="1"/>
            </p:cNvSpPr>
            <p:nvPr/>
          </p:nvSpPr>
          <p:spPr bwMode="auto">
            <a:xfrm>
              <a:off x="1968" y="2688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Na</a:t>
              </a:r>
              <a:r>
                <a:rPr lang="en-US" b="1" baseline="30000">
                  <a:solidFill>
                    <a:schemeClr val="bg1"/>
                  </a:solidFill>
                </a:rPr>
                <a:t>+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89099" name="Group 25"/>
          <p:cNvGrpSpPr>
            <a:grpSpLocks/>
          </p:cNvGrpSpPr>
          <p:nvPr/>
        </p:nvGrpSpPr>
        <p:grpSpPr bwMode="auto">
          <a:xfrm>
            <a:off x="4267200" y="4495800"/>
            <a:ext cx="1219200" cy="1066800"/>
            <a:chOff x="960" y="2304"/>
            <a:chExt cx="768" cy="672"/>
          </a:xfrm>
        </p:grpSpPr>
        <p:sp>
          <p:nvSpPr>
            <p:cNvPr id="89117" name="Oval 26"/>
            <p:cNvSpPr>
              <a:spLocks noChangeArrowheads="1"/>
            </p:cNvSpPr>
            <p:nvPr/>
          </p:nvSpPr>
          <p:spPr bwMode="auto">
            <a:xfrm>
              <a:off x="960" y="2304"/>
              <a:ext cx="768" cy="67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9118" name="Text Box 27"/>
            <p:cNvSpPr txBox="1">
              <a:spLocks noChangeArrowheads="1"/>
            </p:cNvSpPr>
            <p:nvPr/>
          </p:nvSpPr>
          <p:spPr bwMode="auto">
            <a:xfrm>
              <a:off x="1152" y="2496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Cl</a:t>
              </a:r>
              <a:r>
                <a:rPr lang="en-US" b="1" baseline="30000">
                  <a:solidFill>
                    <a:schemeClr val="bg1"/>
                  </a:solidFill>
                </a:rPr>
                <a:t>-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89100" name="Group 28"/>
          <p:cNvGrpSpPr>
            <a:grpSpLocks/>
          </p:cNvGrpSpPr>
          <p:nvPr/>
        </p:nvGrpSpPr>
        <p:grpSpPr bwMode="auto">
          <a:xfrm>
            <a:off x="1524000" y="5334000"/>
            <a:ext cx="1219200" cy="1066800"/>
            <a:chOff x="960" y="2304"/>
            <a:chExt cx="768" cy="672"/>
          </a:xfrm>
        </p:grpSpPr>
        <p:sp>
          <p:nvSpPr>
            <p:cNvPr id="89115" name="Oval 29"/>
            <p:cNvSpPr>
              <a:spLocks noChangeArrowheads="1"/>
            </p:cNvSpPr>
            <p:nvPr/>
          </p:nvSpPr>
          <p:spPr bwMode="auto">
            <a:xfrm>
              <a:off x="960" y="2304"/>
              <a:ext cx="768" cy="67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9116" name="Text Box 30"/>
            <p:cNvSpPr txBox="1">
              <a:spLocks noChangeArrowheads="1"/>
            </p:cNvSpPr>
            <p:nvPr/>
          </p:nvSpPr>
          <p:spPr bwMode="auto">
            <a:xfrm>
              <a:off x="1152" y="2496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Cl</a:t>
              </a:r>
              <a:r>
                <a:rPr lang="en-US" b="1" baseline="30000">
                  <a:solidFill>
                    <a:schemeClr val="bg1"/>
                  </a:solidFill>
                </a:rPr>
                <a:t>-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89101" name="Group 31"/>
          <p:cNvGrpSpPr>
            <a:grpSpLocks/>
          </p:cNvGrpSpPr>
          <p:nvPr/>
        </p:nvGrpSpPr>
        <p:grpSpPr bwMode="auto">
          <a:xfrm>
            <a:off x="2743200" y="5562600"/>
            <a:ext cx="685800" cy="609600"/>
            <a:chOff x="1968" y="2640"/>
            <a:chExt cx="432" cy="384"/>
          </a:xfrm>
        </p:grpSpPr>
        <p:sp>
          <p:nvSpPr>
            <p:cNvPr id="89113" name="Oval 32"/>
            <p:cNvSpPr>
              <a:spLocks noChangeArrowheads="1"/>
            </p:cNvSpPr>
            <p:nvPr/>
          </p:nvSpPr>
          <p:spPr bwMode="auto">
            <a:xfrm>
              <a:off x="1968" y="2640"/>
              <a:ext cx="384" cy="3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9114" name="Text Box 33"/>
            <p:cNvSpPr txBox="1">
              <a:spLocks noChangeArrowheads="1"/>
            </p:cNvSpPr>
            <p:nvPr/>
          </p:nvSpPr>
          <p:spPr bwMode="auto">
            <a:xfrm>
              <a:off x="1968" y="2688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Na</a:t>
              </a:r>
              <a:r>
                <a:rPr lang="en-US" b="1" baseline="30000">
                  <a:solidFill>
                    <a:schemeClr val="bg1"/>
                  </a:solidFill>
                </a:rPr>
                <a:t>+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89102" name="Group 34"/>
          <p:cNvGrpSpPr>
            <a:grpSpLocks/>
          </p:cNvGrpSpPr>
          <p:nvPr/>
        </p:nvGrpSpPr>
        <p:grpSpPr bwMode="auto">
          <a:xfrm>
            <a:off x="3352800" y="5334000"/>
            <a:ext cx="1219200" cy="1066800"/>
            <a:chOff x="960" y="2304"/>
            <a:chExt cx="768" cy="672"/>
          </a:xfrm>
        </p:grpSpPr>
        <p:sp>
          <p:nvSpPr>
            <p:cNvPr id="89111" name="Oval 35"/>
            <p:cNvSpPr>
              <a:spLocks noChangeArrowheads="1"/>
            </p:cNvSpPr>
            <p:nvPr/>
          </p:nvSpPr>
          <p:spPr bwMode="auto">
            <a:xfrm>
              <a:off x="960" y="2304"/>
              <a:ext cx="768" cy="67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9112" name="Text Box 36"/>
            <p:cNvSpPr txBox="1">
              <a:spLocks noChangeArrowheads="1"/>
            </p:cNvSpPr>
            <p:nvPr/>
          </p:nvSpPr>
          <p:spPr bwMode="auto">
            <a:xfrm>
              <a:off x="1152" y="2496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Cl</a:t>
              </a:r>
              <a:r>
                <a:rPr lang="en-US" b="1" baseline="30000">
                  <a:solidFill>
                    <a:schemeClr val="bg1"/>
                  </a:solidFill>
                </a:rPr>
                <a:t>-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89103" name="Group 37"/>
          <p:cNvGrpSpPr>
            <a:grpSpLocks/>
          </p:cNvGrpSpPr>
          <p:nvPr/>
        </p:nvGrpSpPr>
        <p:grpSpPr bwMode="auto">
          <a:xfrm>
            <a:off x="4572000" y="5562600"/>
            <a:ext cx="685800" cy="609600"/>
            <a:chOff x="1968" y="2640"/>
            <a:chExt cx="432" cy="384"/>
          </a:xfrm>
        </p:grpSpPr>
        <p:sp>
          <p:nvSpPr>
            <p:cNvPr id="89109" name="Oval 38"/>
            <p:cNvSpPr>
              <a:spLocks noChangeArrowheads="1"/>
            </p:cNvSpPr>
            <p:nvPr/>
          </p:nvSpPr>
          <p:spPr bwMode="auto">
            <a:xfrm>
              <a:off x="1968" y="2640"/>
              <a:ext cx="384" cy="3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9110" name="Text Box 39"/>
            <p:cNvSpPr txBox="1">
              <a:spLocks noChangeArrowheads="1"/>
            </p:cNvSpPr>
            <p:nvPr/>
          </p:nvSpPr>
          <p:spPr bwMode="auto">
            <a:xfrm>
              <a:off x="1968" y="2688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Na</a:t>
              </a:r>
              <a:r>
                <a:rPr lang="en-US" b="1" baseline="30000">
                  <a:solidFill>
                    <a:schemeClr val="bg1"/>
                  </a:solidFill>
                </a:rPr>
                <a:t>+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89104" name="Text Box 40"/>
          <p:cNvSpPr txBox="1">
            <a:spLocks noChangeArrowheads="1"/>
          </p:cNvSpPr>
          <p:nvPr/>
        </p:nvSpPr>
        <p:spPr bwMode="auto">
          <a:xfrm>
            <a:off x="6400800" y="4648200"/>
            <a:ext cx="2362200" cy="155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folHlink"/>
                </a:solidFill>
              </a:rPr>
              <a:t>Ionic bonds must be broken</a:t>
            </a:r>
          </a:p>
        </p:txBody>
      </p:sp>
      <p:sp>
        <p:nvSpPr>
          <p:cNvPr id="89105" name="Line 41"/>
          <p:cNvSpPr>
            <a:spLocks noChangeShapeType="1"/>
          </p:cNvSpPr>
          <p:nvPr/>
        </p:nvSpPr>
        <p:spPr bwMode="auto">
          <a:xfrm flipH="1" flipV="1">
            <a:off x="5105400" y="4495800"/>
            <a:ext cx="1524000" cy="457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06" name="Line 42"/>
          <p:cNvSpPr>
            <a:spLocks noChangeShapeType="1"/>
          </p:cNvSpPr>
          <p:nvPr/>
        </p:nvSpPr>
        <p:spPr bwMode="auto">
          <a:xfrm flipH="1">
            <a:off x="5029200" y="4953000"/>
            <a:ext cx="16002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07" name="Line 43"/>
          <p:cNvSpPr>
            <a:spLocks noChangeShapeType="1"/>
          </p:cNvSpPr>
          <p:nvPr/>
        </p:nvSpPr>
        <p:spPr bwMode="auto">
          <a:xfrm flipH="1" flipV="1">
            <a:off x="2286000" y="4724400"/>
            <a:ext cx="4267200" cy="228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08" name="Line 44"/>
          <p:cNvSpPr>
            <a:spLocks noChangeShapeType="1"/>
          </p:cNvSpPr>
          <p:nvPr/>
        </p:nvSpPr>
        <p:spPr bwMode="auto">
          <a:xfrm flipH="1">
            <a:off x="3124200" y="4953000"/>
            <a:ext cx="34290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HCl   +   NaHCO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endParaRPr lang="en-US" sz="3600" smtClean="0">
              <a:solidFill>
                <a:srgbClr val="00FFFF"/>
              </a:solidFill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2. Formation of a Gas</a:t>
            </a:r>
          </a:p>
        </p:txBody>
      </p:sp>
      <p:sp>
        <p:nvSpPr>
          <p:cNvPr id="1664004" name="AutoShape 4"/>
          <p:cNvSpPr>
            <a:spLocks noChangeArrowheads="1"/>
          </p:cNvSpPr>
          <p:nvPr/>
        </p:nvSpPr>
        <p:spPr bwMode="auto">
          <a:xfrm>
            <a:off x="47244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HCl   +   NaHCO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  </a:t>
            </a:r>
            <a:r>
              <a:rPr lang="en-US" sz="3600" smtClean="0">
                <a:solidFill>
                  <a:srgbClr val="FF0000"/>
                </a:solidFill>
              </a:rPr>
              <a:t>CO</a:t>
            </a:r>
            <a:r>
              <a:rPr lang="en-US" sz="3600" baseline="-25000" smtClean="0">
                <a:solidFill>
                  <a:srgbClr val="FF0000"/>
                </a:solidFill>
              </a:rPr>
              <a:t>2</a:t>
            </a:r>
            <a:r>
              <a:rPr lang="en-US" sz="3600" smtClean="0">
                <a:solidFill>
                  <a:srgbClr val="FF0000"/>
                </a:solidFill>
              </a:rPr>
              <a:t>(g)</a:t>
            </a:r>
            <a:r>
              <a:rPr lang="en-US" sz="3600" smtClean="0">
                <a:solidFill>
                  <a:srgbClr val="00FFFF"/>
                </a:solidFill>
              </a:rPr>
              <a:t>  + 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  +  NaCl(aq)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2. Formation of a Gas</a:t>
            </a:r>
          </a:p>
        </p:txBody>
      </p:sp>
      <p:sp>
        <p:nvSpPr>
          <p:cNvPr id="1666052" name="AutoShape 4"/>
          <p:cNvSpPr>
            <a:spLocks noChangeArrowheads="1"/>
          </p:cNvSpPr>
          <p:nvPr/>
        </p:nvSpPr>
        <p:spPr bwMode="auto">
          <a:xfrm>
            <a:off x="47244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286000" y="13716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chemeClr val="folHlink"/>
                </a:solidFill>
              </a:rPr>
              <a:t>Formula equation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HCl   +   NaHCO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</a:t>
            </a: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</a:t>
            </a:r>
            <a:r>
              <a:rPr lang="en-US" sz="3600" smtClean="0">
                <a:solidFill>
                  <a:srgbClr val="FF0000"/>
                </a:solidFill>
              </a:rPr>
              <a:t>CO</a:t>
            </a:r>
            <a:r>
              <a:rPr lang="en-US" sz="3600" baseline="-25000" smtClean="0">
                <a:solidFill>
                  <a:srgbClr val="FF0000"/>
                </a:solidFill>
              </a:rPr>
              <a:t>2</a:t>
            </a:r>
            <a:r>
              <a:rPr lang="en-US" sz="3600" smtClean="0">
                <a:solidFill>
                  <a:srgbClr val="FF0000"/>
                </a:solidFill>
              </a:rPr>
              <a:t>(g)</a:t>
            </a:r>
            <a:r>
              <a:rPr lang="en-US" sz="3600" smtClean="0">
                <a:solidFill>
                  <a:srgbClr val="00FFFF"/>
                </a:solidFill>
              </a:rPr>
              <a:t>  + 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  +  NaCl(aq)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2. Formation of a Gas</a:t>
            </a:r>
          </a:p>
        </p:txBody>
      </p:sp>
      <p:sp>
        <p:nvSpPr>
          <p:cNvPr id="1668100" name="AutoShape 4"/>
          <p:cNvSpPr>
            <a:spLocks noChangeArrowheads="1"/>
          </p:cNvSpPr>
          <p:nvPr/>
        </p:nvSpPr>
        <p:spPr bwMode="auto">
          <a:xfrm>
            <a:off x="47244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8101" name="Text Box 5"/>
          <p:cNvSpPr txBox="1">
            <a:spLocks noChangeArrowheads="1"/>
          </p:cNvSpPr>
          <p:nvPr/>
        </p:nvSpPr>
        <p:spPr bwMode="auto">
          <a:xfrm>
            <a:off x="685800" y="2514600"/>
            <a:ext cx="1828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stomach acid</a:t>
            </a:r>
          </a:p>
        </p:txBody>
      </p:sp>
      <p:sp>
        <p:nvSpPr>
          <p:cNvPr id="1668102" name="Text Box 6"/>
          <p:cNvSpPr txBox="1">
            <a:spLocks noChangeArrowheads="1"/>
          </p:cNvSpPr>
          <p:nvPr/>
        </p:nvSpPr>
        <p:spPr bwMode="auto">
          <a:xfrm>
            <a:off x="2590800" y="26670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Alka-Seltzer</a:t>
            </a:r>
          </a:p>
        </p:txBody>
      </p:sp>
      <p:sp>
        <p:nvSpPr>
          <p:cNvPr id="1668103" name="AutoShape 7"/>
          <p:cNvSpPr>
            <a:spLocks noChangeArrowheads="1"/>
          </p:cNvSpPr>
          <p:nvPr/>
        </p:nvSpPr>
        <p:spPr bwMode="auto">
          <a:xfrm>
            <a:off x="5638800" y="1295400"/>
            <a:ext cx="2819400" cy="1447800"/>
          </a:xfrm>
          <a:prstGeom prst="wedgeEllipseCallout">
            <a:avLst>
              <a:gd name="adj1" fmla="val -102926"/>
              <a:gd name="adj2" fmla="val 9649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68104" name="Text Box 8"/>
          <p:cNvSpPr txBox="1">
            <a:spLocks noChangeArrowheads="1"/>
          </p:cNvSpPr>
          <p:nvPr/>
        </p:nvSpPr>
        <p:spPr bwMode="auto">
          <a:xfrm>
            <a:off x="6096000" y="1447800"/>
            <a:ext cx="2667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60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Burp!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HCl   +   NaHCO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  </a:t>
            </a:r>
            <a:r>
              <a:rPr lang="en-US" sz="3600" smtClean="0">
                <a:solidFill>
                  <a:srgbClr val="FF0000"/>
                </a:solidFill>
              </a:rPr>
              <a:t>CO</a:t>
            </a:r>
            <a:r>
              <a:rPr lang="en-US" sz="3600" baseline="-25000" smtClean="0">
                <a:solidFill>
                  <a:srgbClr val="FF0000"/>
                </a:solidFill>
              </a:rPr>
              <a:t>2</a:t>
            </a:r>
            <a:r>
              <a:rPr lang="en-US" sz="3600" smtClean="0">
                <a:solidFill>
                  <a:srgbClr val="FF0000"/>
                </a:solidFill>
              </a:rPr>
              <a:t>(g)</a:t>
            </a:r>
            <a:r>
              <a:rPr lang="en-US" sz="3600" smtClean="0">
                <a:solidFill>
                  <a:srgbClr val="00FFFF"/>
                </a:solidFill>
              </a:rPr>
              <a:t>  + 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  +  NaCl(aq)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2. Formation of a Gas</a:t>
            </a:r>
          </a:p>
        </p:txBody>
      </p:sp>
      <p:sp>
        <p:nvSpPr>
          <p:cNvPr id="1670148" name="AutoShape 4"/>
          <p:cNvSpPr>
            <a:spLocks noChangeArrowheads="1"/>
          </p:cNvSpPr>
          <p:nvPr/>
        </p:nvSpPr>
        <p:spPr bwMode="auto">
          <a:xfrm>
            <a:off x="47244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286000" y="13716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chemeClr val="folHlink"/>
                </a:solidFill>
              </a:rPr>
              <a:t>Formula equation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2819400" y="4038600"/>
            <a:ext cx="3733800" cy="107632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rgbClr val="00FFFF"/>
                </a:solidFill>
              </a:rPr>
              <a:t>Dissociated aqueous ionic species?</a:t>
            </a:r>
            <a:endParaRPr lang="en-US" sz="320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smtClean="0"/>
              <a:t>Which of these is/are ionic?</a:t>
            </a:r>
          </a:p>
        </p:txBody>
      </p:sp>
      <p:sp>
        <p:nvSpPr>
          <p:cNvPr id="59395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/>
              <a:t>HCl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NaHCO</a:t>
            </a:r>
            <a:r>
              <a:rPr lang="en-US" baseline="-25000" smtClean="0"/>
              <a:t>3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CO</a:t>
            </a:r>
            <a:r>
              <a:rPr lang="en-US" baseline="-25000" smtClean="0"/>
              <a:t>2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H</a:t>
            </a:r>
            <a:r>
              <a:rPr lang="en-US" baseline="-25000" smtClean="0"/>
              <a:t>2</a:t>
            </a:r>
            <a:r>
              <a:rPr lang="en-US" smtClean="0"/>
              <a:t>O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NaCl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smtClean="0"/>
              <a:t>Which of these is/are ionic?</a:t>
            </a:r>
          </a:p>
        </p:txBody>
      </p:sp>
      <p:sp>
        <p:nvSpPr>
          <p:cNvPr id="60419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/>
              <a:t>HCl</a:t>
            </a:r>
          </a:p>
          <a:p>
            <a:pPr marL="609600" indent="-609600">
              <a:buFontTx/>
              <a:buAutoNum type="arabicPeriod"/>
            </a:pPr>
            <a:r>
              <a:rPr lang="en-US" smtClean="0">
                <a:solidFill>
                  <a:srgbClr val="66FF33"/>
                </a:solidFill>
              </a:rPr>
              <a:t>NaHCO</a:t>
            </a:r>
            <a:r>
              <a:rPr lang="en-US" baseline="-25000" smtClean="0">
                <a:solidFill>
                  <a:srgbClr val="66FF33"/>
                </a:solidFill>
              </a:rPr>
              <a:t>3</a:t>
            </a:r>
            <a:endParaRPr lang="en-US" smtClean="0">
              <a:solidFill>
                <a:srgbClr val="66FF33"/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en-US" smtClean="0"/>
              <a:t>CO</a:t>
            </a:r>
            <a:r>
              <a:rPr lang="en-US" baseline="-25000" smtClean="0"/>
              <a:t>2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H</a:t>
            </a:r>
            <a:r>
              <a:rPr lang="en-US" baseline="-25000" smtClean="0"/>
              <a:t>2</a:t>
            </a:r>
            <a:r>
              <a:rPr lang="en-US" smtClean="0"/>
              <a:t>O</a:t>
            </a:r>
          </a:p>
          <a:p>
            <a:pPr marL="609600" indent="-609600">
              <a:buFontTx/>
              <a:buAutoNum type="arabicPeriod"/>
            </a:pPr>
            <a:r>
              <a:rPr lang="en-US" smtClean="0">
                <a:solidFill>
                  <a:srgbClr val="66FF33"/>
                </a:solidFill>
              </a:rPr>
              <a:t>NaCl</a:t>
            </a:r>
          </a:p>
        </p:txBody>
      </p:sp>
      <p:sp>
        <p:nvSpPr>
          <p:cNvPr id="1803268" name="Rectangle 4"/>
          <p:cNvSpPr>
            <a:spLocks noChangeArrowheads="1"/>
          </p:cNvSpPr>
          <p:nvPr/>
        </p:nvSpPr>
        <p:spPr bwMode="auto">
          <a:xfrm>
            <a:off x="304800" y="2057400"/>
            <a:ext cx="2514600" cy="8382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3269" name="Rectangle 5"/>
          <p:cNvSpPr>
            <a:spLocks noChangeArrowheads="1"/>
          </p:cNvSpPr>
          <p:nvPr/>
        </p:nvSpPr>
        <p:spPr bwMode="auto">
          <a:xfrm>
            <a:off x="304800" y="3886200"/>
            <a:ext cx="2514600" cy="8382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HCl   +   NaHCO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  </a:t>
            </a:r>
            <a:r>
              <a:rPr lang="en-US" sz="3600" smtClean="0">
                <a:solidFill>
                  <a:srgbClr val="FF0000"/>
                </a:solidFill>
              </a:rPr>
              <a:t>CO</a:t>
            </a:r>
            <a:r>
              <a:rPr lang="en-US" sz="3600" baseline="-25000" smtClean="0">
                <a:solidFill>
                  <a:srgbClr val="FF0000"/>
                </a:solidFill>
              </a:rPr>
              <a:t>2</a:t>
            </a:r>
            <a:r>
              <a:rPr lang="en-US" sz="3600" smtClean="0">
                <a:solidFill>
                  <a:srgbClr val="FF0000"/>
                </a:solidFill>
              </a:rPr>
              <a:t>(g)</a:t>
            </a:r>
            <a:r>
              <a:rPr lang="en-US" sz="3600" smtClean="0">
                <a:solidFill>
                  <a:srgbClr val="00FFFF"/>
                </a:solidFill>
              </a:rPr>
              <a:t>  + 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  +  NaCl(aq)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2. Formation of a Gas</a:t>
            </a:r>
          </a:p>
        </p:txBody>
      </p:sp>
      <p:sp>
        <p:nvSpPr>
          <p:cNvPr id="1674244" name="AutoShape 4"/>
          <p:cNvSpPr>
            <a:spLocks noChangeArrowheads="1"/>
          </p:cNvSpPr>
          <p:nvPr/>
        </p:nvSpPr>
        <p:spPr bwMode="auto">
          <a:xfrm>
            <a:off x="47244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2286000" y="13716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chemeClr val="folHlink"/>
                </a:solidFill>
              </a:rPr>
              <a:t>Formula equation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2819400" y="4038600"/>
            <a:ext cx="3733800" cy="107632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rgbClr val="00FFFF"/>
                </a:solidFill>
              </a:rPr>
              <a:t>Dissociated aqueous ionic species</a:t>
            </a:r>
            <a:endParaRPr lang="en-US" sz="3200"/>
          </a:p>
        </p:txBody>
      </p:sp>
      <p:sp>
        <p:nvSpPr>
          <p:cNvPr id="1674247" name="Line 7"/>
          <p:cNvSpPr>
            <a:spLocks noChangeShapeType="1"/>
          </p:cNvSpPr>
          <p:nvPr/>
        </p:nvSpPr>
        <p:spPr bwMode="auto">
          <a:xfrm flipH="1" flipV="1">
            <a:off x="3733800" y="2590800"/>
            <a:ext cx="381000" cy="14478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4248" name="Line 8"/>
          <p:cNvSpPr>
            <a:spLocks noChangeShapeType="1"/>
          </p:cNvSpPr>
          <p:nvPr/>
        </p:nvSpPr>
        <p:spPr bwMode="auto">
          <a:xfrm flipV="1">
            <a:off x="6324600" y="3276600"/>
            <a:ext cx="685800" cy="7620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HCl   +   NaHCO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  </a:t>
            </a:r>
            <a:r>
              <a:rPr lang="en-US" sz="3600" smtClean="0">
                <a:solidFill>
                  <a:srgbClr val="FF0000"/>
                </a:solidFill>
              </a:rPr>
              <a:t>CO</a:t>
            </a:r>
            <a:r>
              <a:rPr lang="en-US" sz="3600" baseline="-25000" smtClean="0">
                <a:solidFill>
                  <a:srgbClr val="FF0000"/>
                </a:solidFill>
              </a:rPr>
              <a:t>2</a:t>
            </a:r>
            <a:r>
              <a:rPr lang="en-US" sz="3600" smtClean="0">
                <a:solidFill>
                  <a:srgbClr val="FF0000"/>
                </a:solidFill>
              </a:rPr>
              <a:t>(g)</a:t>
            </a:r>
            <a:r>
              <a:rPr lang="en-US" sz="3600" smtClean="0">
                <a:solidFill>
                  <a:srgbClr val="00FFFF"/>
                </a:solidFill>
              </a:rPr>
              <a:t>  + 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  +  NaCl(aq)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2. Formation of a Gas</a:t>
            </a:r>
          </a:p>
        </p:txBody>
      </p:sp>
      <p:sp>
        <p:nvSpPr>
          <p:cNvPr id="1676292" name="AutoShape 4"/>
          <p:cNvSpPr>
            <a:spLocks noChangeArrowheads="1"/>
          </p:cNvSpPr>
          <p:nvPr/>
        </p:nvSpPr>
        <p:spPr bwMode="auto">
          <a:xfrm>
            <a:off x="47244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286000" y="13716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chemeClr val="folHlink"/>
                </a:solidFill>
              </a:rPr>
              <a:t>Formula equation</a:t>
            </a:r>
          </a:p>
        </p:txBody>
      </p:sp>
      <p:sp>
        <p:nvSpPr>
          <p:cNvPr id="1676294" name="Line 6"/>
          <p:cNvSpPr>
            <a:spLocks noChangeShapeType="1"/>
          </p:cNvSpPr>
          <p:nvPr/>
        </p:nvSpPr>
        <p:spPr bwMode="auto">
          <a:xfrm flipH="1" flipV="1">
            <a:off x="1524000" y="2514600"/>
            <a:ext cx="0" cy="3810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2819400" y="4038600"/>
            <a:ext cx="3733800" cy="107632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rgbClr val="00FFFF"/>
                </a:solidFill>
              </a:rPr>
              <a:t>Dissociated aqueous species</a:t>
            </a:r>
            <a:endParaRPr lang="en-US" sz="3200"/>
          </a:p>
        </p:txBody>
      </p:sp>
      <p:sp>
        <p:nvSpPr>
          <p:cNvPr id="1676296" name="Line 8"/>
          <p:cNvSpPr>
            <a:spLocks noChangeShapeType="1"/>
          </p:cNvSpPr>
          <p:nvPr/>
        </p:nvSpPr>
        <p:spPr bwMode="auto">
          <a:xfrm flipH="1" flipV="1">
            <a:off x="3733800" y="2590800"/>
            <a:ext cx="381000" cy="14478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6297" name="Line 9"/>
          <p:cNvSpPr>
            <a:spLocks noChangeShapeType="1"/>
          </p:cNvSpPr>
          <p:nvPr/>
        </p:nvSpPr>
        <p:spPr bwMode="auto">
          <a:xfrm flipV="1">
            <a:off x="6324600" y="3276600"/>
            <a:ext cx="685800" cy="7620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6298" name="Text Box 10"/>
          <p:cNvSpPr txBox="1">
            <a:spLocks noChangeArrowheads="1"/>
          </p:cNvSpPr>
          <p:nvPr/>
        </p:nvSpPr>
        <p:spPr bwMode="auto">
          <a:xfrm>
            <a:off x="304800" y="2895600"/>
            <a:ext cx="2590800" cy="26574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NOTE:  HCl is a </a:t>
            </a:r>
            <a:r>
              <a:rPr lang="en-US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strong acid</a:t>
            </a:r>
            <a:r>
              <a:rPr lang="en-US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 Strong acids are the only covalent compounds that completely dissociate in water.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HCl   +   NaHCO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  </a:t>
            </a:r>
            <a:r>
              <a:rPr lang="en-US" sz="3600" smtClean="0">
                <a:solidFill>
                  <a:srgbClr val="FF0000"/>
                </a:solidFill>
              </a:rPr>
              <a:t>CO</a:t>
            </a:r>
            <a:r>
              <a:rPr lang="en-US" sz="3600" baseline="-25000" smtClean="0">
                <a:solidFill>
                  <a:srgbClr val="FF0000"/>
                </a:solidFill>
              </a:rPr>
              <a:t>2</a:t>
            </a:r>
            <a:r>
              <a:rPr lang="en-US" sz="3600" smtClean="0">
                <a:solidFill>
                  <a:srgbClr val="FF0000"/>
                </a:solidFill>
              </a:rPr>
              <a:t>(g)</a:t>
            </a:r>
            <a:r>
              <a:rPr lang="en-US" sz="3600" smtClean="0">
                <a:solidFill>
                  <a:srgbClr val="00FFFF"/>
                </a:solidFill>
              </a:rPr>
              <a:t>  + 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  +  NaCl(aq)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2. Formation of a Gas</a:t>
            </a:r>
          </a:p>
        </p:txBody>
      </p:sp>
      <p:sp>
        <p:nvSpPr>
          <p:cNvPr id="1678340" name="AutoShape 4"/>
          <p:cNvSpPr>
            <a:spLocks noChangeArrowheads="1"/>
          </p:cNvSpPr>
          <p:nvPr/>
        </p:nvSpPr>
        <p:spPr bwMode="auto">
          <a:xfrm>
            <a:off x="47244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2286000" y="13716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chemeClr val="folHlink"/>
                </a:solidFill>
              </a:rPr>
              <a:t>Formula equation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2819400" y="4038600"/>
            <a:ext cx="3733800" cy="107632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rgbClr val="00FFFF"/>
                </a:solidFill>
              </a:rPr>
              <a:t>Dissociated aqueous species</a:t>
            </a:r>
            <a:endParaRPr lang="en-US" sz="3200"/>
          </a:p>
        </p:txBody>
      </p:sp>
      <p:sp>
        <p:nvSpPr>
          <p:cNvPr id="1678343" name="Line 7"/>
          <p:cNvSpPr>
            <a:spLocks noChangeShapeType="1"/>
          </p:cNvSpPr>
          <p:nvPr/>
        </p:nvSpPr>
        <p:spPr bwMode="auto">
          <a:xfrm flipH="1" flipV="1">
            <a:off x="1676400" y="2590800"/>
            <a:ext cx="1524000" cy="14478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8344" name="Line 8"/>
          <p:cNvSpPr>
            <a:spLocks noChangeShapeType="1"/>
          </p:cNvSpPr>
          <p:nvPr/>
        </p:nvSpPr>
        <p:spPr bwMode="auto">
          <a:xfrm flipH="1" flipV="1">
            <a:off x="3733800" y="2590800"/>
            <a:ext cx="381000" cy="14478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8345" name="Line 9"/>
          <p:cNvSpPr>
            <a:spLocks noChangeShapeType="1"/>
          </p:cNvSpPr>
          <p:nvPr/>
        </p:nvSpPr>
        <p:spPr bwMode="auto">
          <a:xfrm flipV="1">
            <a:off x="6324600" y="3276600"/>
            <a:ext cx="685800" cy="7620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8346" name="Text Box 10"/>
          <p:cNvSpPr txBox="1">
            <a:spLocks noChangeArrowheads="1"/>
          </p:cNvSpPr>
          <p:nvPr/>
        </p:nvSpPr>
        <p:spPr bwMode="auto">
          <a:xfrm>
            <a:off x="533400" y="2895600"/>
            <a:ext cx="1828800" cy="22923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Strong acids include:  HCl, HBr, HI, HNO</a:t>
            </a:r>
            <a:r>
              <a:rPr lang="en-US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H</a:t>
            </a:r>
            <a:r>
              <a:rPr lang="en-US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</a:t>
            </a:r>
            <a:r>
              <a:rPr lang="en-US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HClO</a:t>
            </a:r>
            <a:r>
              <a:rPr lang="en-US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endParaRPr lang="en-US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+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  +   Na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HCO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baseline="-250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  </a:t>
            </a:r>
            <a:r>
              <a:rPr lang="en-US" sz="3600" smtClean="0">
                <a:solidFill>
                  <a:srgbClr val="FF0000"/>
                </a:solidFill>
              </a:rPr>
              <a:t>CO</a:t>
            </a:r>
            <a:r>
              <a:rPr lang="en-US" sz="3600" baseline="-25000" smtClean="0">
                <a:solidFill>
                  <a:srgbClr val="FF0000"/>
                </a:solidFill>
              </a:rPr>
              <a:t>2</a:t>
            </a:r>
            <a:r>
              <a:rPr lang="en-US" sz="3600" smtClean="0">
                <a:solidFill>
                  <a:srgbClr val="FF0000"/>
                </a:solidFill>
              </a:rPr>
              <a:t>(g)</a:t>
            </a:r>
            <a:r>
              <a:rPr lang="en-US" sz="3600" smtClean="0">
                <a:solidFill>
                  <a:srgbClr val="00FFFF"/>
                </a:solidFill>
              </a:rPr>
              <a:t>  + 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  +  Na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+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2. Formation of a Gas</a:t>
            </a:r>
          </a:p>
        </p:txBody>
      </p:sp>
      <p:sp>
        <p:nvSpPr>
          <p:cNvPr id="1678340" name="AutoShape 4"/>
          <p:cNvSpPr>
            <a:spLocks noChangeArrowheads="1"/>
          </p:cNvSpPr>
          <p:nvPr/>
        </p:nvSpPr>
        <p:spPr bwMode="auto">
          <a:xfrm>
            <a:off x="64770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2286000" y="13716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99CC"/>
                </a:solidFill>
              </a:rPr>
              <a:t>Total ionic equation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2819400" y="4038600"/>
            <a:ext cx="3733800" cy="107632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rgbClr val="00FFFF"/>
                </a:solidFill>
              </a:rPr>
              <a:t>Dissociated aqueous species</a:t>
            </a:r>
            <a:endParaRPr lang="en-US" sz="320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Dissolution of Ionic Salts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mtClean="0"/>
              <a:t>If ionic compounds are to be dissolved, </a:t>
            </a:r>
            <a:r>
              <a:rPr lang="en-US" smtClean="0">
                <a:solidFill>
                  <a:srgbClr val="66FF33"/>
                </a:solidFill>
              </a:rPr>
              <a:t>chemical bonds</a:t>
            </a:r>
            <a:r>
              <a:rPr lang="en-US" smtClean="0"/>
              <a:t> must be broken</a:t>
            </a:r>
          </a:p>
        </p:txBody>
      </p:sp>
      <p:grpSp>
        <p:nvGrpSpPr>
          <p:cNvPr id="90116" name="Group 4"/>
          <p:cNvGrpSpPr>
            <a:grpSpLocks/>
          </p:cNvGrpSpPr>
          <p:nvPr/>
        </p:nvGrpSpPr>
        <p:grpSpPr bwMode="auto">
          <a:xfrm>
            <a:off x="685800" y="3429000"/>
            <a:ext cx="1219200" cy="1066800"/>
            <a:chOff x="960" y="2304"/>
            <a:chExt cx="768" cy="672"/>
          </a:xfrm>
        </p:grpSpPr>
        <p:sp>
          <p:nvSpPr>
            <p:cNvPr id="90150" name="Oval 5"/>
            <p:cNvSpPr>
              <a:spLocks noChangeArrowheads="1"/>
            </p:cNvSpPr>
            <p:nvPr/>
          </p:nvSpPr>
          <p:spPr bwMode="auto">
            <a:xfrm>
              <a:off x="960" y="2304"/>
              <a:ext cx="768" cy="67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0151" name="Text Box 6"/>
            <p:cNvSpPr txBox="1">
              <a:spLocks noChangeArrowheads="1"/>
            </p:cNvSpPr>
            <p:nvPr/>
          </p:nvSpPr>
          <p:spPr bwMode="auto">
            <a:xfrm>
              <a:off x="1152" y="2496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Cl</a:t>
              </a:r>
              <a:r>
                <a:rPr lang="en-US" b="1" baseline="30000">
                  <a:solidFill>
                    <a:schemeClr val="bg1"/>
                  </a:solidFill>
                </a:rPr>
                <a:t>-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90117" name="Group 7"/>
          <p:cNvGrpSpPr>
            <a:grpSpLocks/>
          </p:cNvGrpSpPr>
          <p:nvPr/>
        </p:nvGrpSpPr>
        <p:grpSpPr bwMode="auto">
          <a:xfrm>
            <a:off x="4343400" y="4800600"/>
            <a:ext cx="685800" cy="609600"/>
            <a:chOff x="1968" y="2640"/>
            <a:chExt cx="432" cy="384"/>
          </a:xfrm>
        </p:grpSpPr>
        <p:sp>
          <p:nvSpPr>
            <p:cNvPr id="90148" name="Oval 8"/>
            <p:cNvSpPr>
              <a:spLocks noChangeArrowheads="1"/>
            </p:cNvSpPr>
            <p:nvPr/>
          </p:nvSpPr>
          <p:spPr bwMode="auto">
            <a:xfrm>
              <a:off x="1968" y="2640"/>
              <a:ext cx="384" cy="3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0149" name="Text Box 9"/>
            <p:cNvSpPr txBox="1">
              <a:spLocks noChangeArrowheads="1"/>
            </p:cNvSpPr>
            <p:nvPr/>
          </p:nvSpPr>
          <p:spPr bwMode="auto">
            <a:xfrm>
              <a:off x="1968" y="2688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Na</a:t>
              </a:r>
              <a:r>
                <a:rPr lang="en-US" b="1" baseline="30000">
                  <a:solidFill>
                    <a:schemeClr val="bg1"/>
                  </a:solidFill>
                </a:rPr>
                <a:t>+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90118" name="Group 10"/>
          <p:cNvGrpSpPr>
            <a:grpSpLocks/>
          </p:cNvGrpSpPr>
          <p:nvPr/>
        </p:nvGrpSpPr>
        <p:grpSpPr bwMode="auto">
          <a:xfrm>
            <a:off x="4419600" y="3352800"/>
            <a:ext cx="1219200" cy="1066800"/>
            <a:chOff x="960" y="2304"/>
            <a:chExt cx="768" cy="672"/>
          </a:xfrm>
        </p:grpSpPr>
        <p:sp>
          <p:nvSpPr>
            <p:cNvPr id="90146" name="Oval 11"/>
            <p:cNvSpPr>
              <a:spLocks noChangeArrowheads="1"/>
            </p:cNvSpPr>
            <p:nvPr/>
          </p:nvSpPr>
          <p:spPr bwMode="auto">
            <a:xfrm>
              <a:off x="960" y="2304"/>
              <a:ext cx="768" cy="67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0147" name="Text Box 12"/>
            <p:cNvSpPr txBox="1">
              <a:spLocks noChangeArrowheads="1"/>
            </p:cNvSpPr>
            <p:nvPr/>
          </p:nvSpPr>
          <p:spPr bwMode="auto">
            <a:xfrm>
              <a:off x="1152" y="2496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Cl</a:t>
              </a:r>
              <a:r>
                <a:rPr lang="en-US" b="1" baseline="30000">
                  <a:solidFill>
                    <a:schemeClr val="bg1"/>
                  </a:solidFill>
                </a:rPr>
                <a:t>-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90119" name="Group 13"/>
          <p:cNvGrpSpPr>
            <a:grpSpLocks/>
          </p:cNvGrpSpPr>
          <p:nvPr/>
        </p:nvGrpSpPr>
        <p:grpSpPr bwMode="auto">
          <a:xfrm>
            <a:off x="7696200" y="3429000"/>
            <a:ext cx="685800" cy="609600"/>
            <a:chOff x="1968" y="2640"/>
            <a:chExt cx="432" cy="384"/>
          </a:xfrm>
        </p:grpSpPr>
        <p:sp>
          <p:nvSpPr>
            <p:cNvPr id="90144" name="Oval 14"/>
            <p:cNvSpPr>
              <a:spLocks noChangeArrowheads="1"/>
            </p:cNvSpPr>
            <p:nvPr/>
          </p:nvSpPr>
          <p:spPr bwMode="auto">
            <a:xfrm>
              <a:off x="1968" y="2640"/>
              <a:ext cx="384" cy="3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0145" name="Text Box 15"/>
            <p:cNvSpPr txBox="1">
              <a:spLocks noChangeArrowheads="1"/>
            </p:cNvSpPr>
            <p:nvPr/>
          </p:nvSpPr>
          <p:spPr bwMode="auto">
            <a:xfrm>
              <a:off x="1968" y="2688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Na</a:t>
              </a:r>
              <a:r>
                <a:rPr lang="en-US" b="1" baseline="30000">
                  <a:solidFill>
                    <a:schemeClr val="bg1"/>
                  </a:solidFill>
                </a:rPr>
                <a:t>+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90120" name="Group 16"/>
          <p:cNvGrpSpPr>
            <a:grpSpLocks/>
          </p:cNvGrpSpPr>
          <p:nvPr/>
        </p:nvGrpSpPr>
        <p:grpSpPr bwMode="auto">
          <a:xfrm>
            <a:off x="2438400" y="4495800"/>
            <a:ext cx="1219200" cy="1066800"/>
            <a:chOff x="960" y="2304"/>
            <a:chExt cx="768" cy="672"/>
          </a:xfrm>
        </p:grpSpPr>
        <p:sp>
          <p:nvSpPr>
            <p:cNvPr id="90142" name="Oval 17"/>
            <p:cNvSpPr>
              <a:spLocks noChangeArrowheads="1"/>
            </p:cNvSpPr>
            <p:nvPr/>
          </p:nvSpPr>
          <p:spPr bwMode="auto">
            <a:xfrm>
              <a:off x="960" y="2304"/>
              <a:ext cx="768" cy="67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0143" name="Text Box 18"/>
            <p:cNvSpPr txBox="1">
              <a:spLocks noChangeArrowheads="1"/>
            </p:cNvSpPr>
            <p:nvPr/>
          </p:nvSpPr>
          <p:spPr bwMode="auto">
            <a:xfrm>
              <a:off x="1152" y="2496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Cl</a:t>
              </a:r>
              <a:r>
                <a:rPr lang="en-US" b="1" baseline="30000">
                  <a:solidFill>
                    <a:schemeClr val="bg1"/>
                  </a:solidFill>
                </a:rPr>
                <a:t>-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90121" name="Group 19"/>
          <p:cNvGrpSpPr>
            <a:grpSpLocks/>
          </p:cNvGrpSpPr>
          <p:nvPr/>
        </p:nvGrpSpPr>
        <p:grpSpPr bwMode="auto">
          <a:xfrm>
            <a:off x="1143000" y="4800600"/>
            <a:ext cx="685800" cy="609600"/>
            <a:chOff x="1968" y="2640"/>
            <a:chExt cx="432" cy="384"/>
          </a:xfrm>
        </p:grpSpPr>
        <p:sp>
          <p:nvSpPr>
            <p:cNvPr id="90140" name="Oval 20"/>
            <p:cNvSpPr>
              <a:spLocks noChangeArrowheads="1"/>
            </p:cNvSpPr>
            <p:nvPr/>
          </p:nvSpPr>
          <p:spPr bwMode="auto">
            <a:xfrm>
              <a:off x="1968" y="2640"/>
              <a:ext cx="384" cy="3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0141" name="Text Box 21"/>
            <p:cNvSpPr txBox="1">
              <a:spLocks noChangeArrowheads="1"/>
            </p:cNvSpPr>
            <p:nvPr/>
          </p:nvSpPr>
          <p:spPr bwMode="auto">
            <a:xfrm>
              <a:off x="1968" y="2688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Na</a:t>
              </a:r>
              <a:r>
                <a:rPr lang="en-US" b="1" baseline="30000">
                  <a:solidFill>
                    <a:schemeClr val="bg1"/>
                  </a:solidFill>
                </a:rPr>
                <a:t>+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90122" name="Group 22"/>
          <p:cNvGrpSpPr>
            <a:grpSpLocks/>
          </p:cNvGrpSpPr>
          <p:nvPr/>
        </p:nvGrpSpPr>
        <p:grpSpPr bwMode="auto">
          <a:xfrm>
            <a:off x="3657600" y="3657600"/>
            <a:ext cx="685800" cy="609600"/>
            <a:chOff x="1968" y="2640"/>
            <a:chExt cx="432" cy="384"/>
          </a:xfrm>
        </p:grpSpPr>
        <p:sp>
          <p:nvSpPr>
            <p:cNvPr id="90138" name="Oval 23"/>
            <p:cNvSpPr>
              <a:spLocks noChangeArrowheads="1"/>
            </p:cNvSpPr>
            <p:nvPr/>
          </p:nvSpPr>
          <p:spPr bwMode="auto">
            <a:xfrm>
              <a:off x="1968" y="2640"/>
              <a:ext cx="384" cy="3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0139" name="Text Box 24"/>
            <p:cNvSpPr txBox="1">
              <a:spLocks noChangeArrowheads="1"/>
            </p:cNvSpPr>
            <p:nvPr/>
          </p:nvSpPr>
          <p:spPr bwMode="auto">
            <a:xfrm>
              <a:off x="1968" y="2688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Na</a:t>
              </a:r>
              <a:r>
                <a:rPr lang="en-US" b="1" baseline="30000">
                  <a:solidFill>
                    <a:schemeClr val="bg1"/>
                  </a:solidFill>
                </a:rPr>
                <a:t>+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90123" name="Group 25"/>
          <p:cNvGrpSpPr>
            <a:grpSpLocks/>
          </p:cNvGrpSpPr>
          <p:nvPr/>
        </p:nvGrpSpPr>
        <p:grpSpPr bwMode="auto">
          <a:xfrm>
            <a:off x="7315200" y="4495800"/>
            <a:ext cx="1219200" cy="1066800"/>
            <a:chOff x="960" y="2304"/>
            <a:chExt cx="768" cy="672"/>
          </a:xfrm>
        </p:grpSpPr>
        <p:sp>
          <p:nvSpPr>
            <p:cNvPr id="90136" name="Oval 26"/>
            <p:cNvSpPr>
              <a:spLocks noChangeArrowheads="1"/>
            </p:cNvSpPr>
            <p:nvPr/>
          </p:nvSpPr>
          <p:spPr bwMode="auto">
            <a:xfrm>
              <a:off x="960" y="2304"/>
              <a:ext cx="768" cy="67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0137" name="Text Box 27"/>
            <p:cNvSpPr txBox="1">
              <a:spLocks noChangeArrowheads="1"/>
            </p:cNvSpPr>
            <p:nvPr/>
          </p:nvSpPr>
          <p:spPr bwMode="auto">
            <a:xfrm>
              <a:off x="1152" y="2496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Cl</a:t>
              </a:r>
              <a:r>
                <a:rPr lang="en-US" b="1" baseline="30000">
                  <a:solidFill>
                    <a:schemeClr val="bg1"/>
                  </a:solidFill>
                </a:rPr>
                <a:t>-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90124" name="Group 28"/>
          <p:cNvGrpSpPr>
            <a:grpSpLocks/>
          </p:cNvGrpSpPr>
          <p:nvPr/>
        </p:nvGrpSpPr>
        <p:grpSpPr bwMode="auto">
          <a:xfrm>
            <a:off x="0" y="5334000"/>
            <a:ext cx="1219200" cy="1066800"/>
            <a:chOff x="960" y="2304"/>
            <a:chExt cx="768" cy="672"/>
          </a:xfrm>
        </p:grpSpPr>
        <p:sp>
          <p:nvSpPr>
            <p:cNvPr id="90134" name="Oval 29"/>
            <p:cNvSpPr>
              <a:spLocks noChangeArrowheads="1"/>
            </p:cNvSpPr>
            <p:nvPr/>
          </p:nvSpPr>
          <p:spPr bwMode="auto">
            <a:xfrm>
              <a:off x="960" y="2304"/>
              <a:ext cx="768" cy="67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0135" name="Text Box 30"/>
            <p:cNvSpPr txBox="1">
              <a:spLocks noChangeArrowheads="1"/>
            </p:cNvSpPr>
            <p:nvPr/>
          </p:nvSpPr>
          <p:spPr bwMode="auto">
            <a:xfrm>
              <a:off x="1152" y="2496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Cl</a:t>
              </a:r>
              <a:r>
                <a:rPr lang="en-US" b="1" baseline="30000">
                  <a:solidFill>
                    <a:schemeClr val="bg1"/>
                  </a:solidFill>
                </a:rPr>
                <a:t>-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90125" name="Group 31"/>
          <p:cNvGrpSpPr>
            <a:grpSpLocks/>
          </p:cNvGrpSpPr>
          <p:nvPr/>
        </p:nvGrpSpPr>
        <p:grpSpPr bwMode="auto">
          <a:xfrm>
            <a:off x="2971800" y="5943600"/>
            <a:ext cx="685800" cy="609600"/>
            <a:chOff x="1968" y="2640"/>
            <a:chExt cx="432" cy="384"/>
          </a:xfrm>
        </p:grpSpPr>
        <p:sp>
          <p:nvSpPr>
            <p:cNvPr id="90132" name="Oval 32"/>
            <p:cNvSpPr>
              <a:spLocks noChangeArrowheads="1"/>
            </p:cNvSpPr>
            <p:nvPr/>
          </p:nvSpPr>
          <p:spPr bwMode="auto">
            <a:xfrm>
              <a:off x="1968" y="2640"/>
              <a:ext cx="384" cy="3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0133" name="Text Box 33"/>
            <p:cNvSpPr txBox="1">
              <a:spLocks noChangeArrowheads="1"/>
            </p:cNvSpPr>
            <p:nvPr/>
          </p:nvSpPr>
          <p:spPr bwMode="auto">
            <a:xfrm>
              <a:off x="1968" y="2688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Na</a:t>
              </a:r>
              <a:r>
                <a:rPr lang="en-US" b="1" baseline="30000">
                  <a:solidFill>
                    <a:schemeClr val="bg1"/>
                  </a:solidFill>
                </a:rPr>
                <a:t>+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90126" name="Group 34"/>
          <p:cNvGrpSpPr>
            <a:grpSpLocks/>
          </p:cNvGrpSpPr>
          <p:nvPr/>
        </p:nvGrpSpPr>
        <p:grpSpPr bwMode="auto">
          <a:xfrm>
            <a:off x="4800600" y="5334000"/>
            <a:ext cx="1219200" cy="1066800"/>
            <a:chOff x="960" y="2304"/>
            <a:chExt cx="768" cy="672"/>
          </a:xfrm>
        </p:grpSpPr>
        <p:sp>
          <p:nvSpPr>
            <p:cNvPr id="90130" name="Oval 35"/>
            <p:cNvSpPr>
              <a:spLocks noChangeArrowheads="1"/>
            </p:cNvSpPr>
            <p:nvPr/>
          </p:nvSpPr>
          <p:spPr bwMode="auto">
            <a:xfrm>
              <a:off x="960" y="2304"/>
              <a:ext cx="768" cy="672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0131" name="Text Box 36"/>
            <p:cNvSpPr txBox="1">
              <a:spLocks noChangeArrowheads="1"/>
            </p:cNvSpPr>
            <p:nvPr/>
          </p:nvSpPr>
          <p:spPr bwMode="auto">
            <a:xfrm>
              <a:off x="1152" y="2496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Cl</a:t>
              </a:r>
              <a:r>
                <a:rPr lang="en-US" b="1" baseline="30000">
                  <a:solidFill>
                    <a:schemeClr val="bg1"/>
                  </a:solidFill>
                </a:rPr>
                <a:t>-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90127" name="Group 37"/>
          <p:cNvGrpSpPr>
            <a:grpSpLocks/>
          </p:cNvGrpSpPr>
          <p:nvPr/>
        </p:nvGrpSpPr>
        <p:grpSpPr bwMode="auto">
          <a:xfrm>
            <a:off x="6248400" y="4724400"/>
            <a:ext cx="685800" cy="609600"/>
            <a:chOff x="1968" y="2640"/>
            <a:chExt cx="432" cy="384"/>
          </a:xfrm>
        </p:grpSpPr>
        <p:sp>
          <p:nvSpPr>
            <p:cNvPr id="90128" name="Oval 38"/>
            <p:cNvSpPr>
              <a:spLocks noChangeArrowheads="1"/>
            </p:cNvSpPr>
            <p:nvPr/>
          </p:nvSpPr>
          <p:spPr bwMode="auto">
            <a:xfrm>
              <a:off x="1968" y="2640"/>
              <a:ext cx="384" cy="38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0129" name="Text Box 39"/>
            <p:cNvSpPr txBox="1">
              <a:spLocks noChangeArrowheads="1"/>
            </p:cNvSpPr>
            <p:nvPr/>
          </p:nvSpPr>
          <p:spPr bwMode="auto">
            <a:xfrm>
              <a:off x="1968" y="2688"/>
              <a:ext cx="432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Na</a:t>
              </a:r>
              <a:r>
                <a:rPr lang="en-US" b="1" baseline="30000">
                  <a:solidFill>
                    <a:schemeClr val="bg1"/>
                  </a:solidFill>
                </a:rPr>
                <a:t>+</a:t>
              </a:r>
              <a:endParaRPr lang="en-US" b="1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HCl   +   NaHCO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  </a:t>
            </a:r>
            <a:r>
              <a:rPr lang="en-US" sz="3600" smtClean="0">
                <a:solidFill>
                  <a:srgbClr val="FF0000"/>
                </a:solidFill>
              </a:rPr>
              <a:t>CO</a:t>
            </a:r>
            <a:r>
              <a:rPr lang="en-US" sz="3600" baseline="-25000" smtClean="0">
                <a:solidFill>
                  <a:srgbClr val="FF0000"/>
                </a:solidFill>
              </a:rPr>
              <a:t>2</a:t>
            </a:r>
            <a:r>
              <a:rPr lang="en-US" sz="3600" smtClean="0">
                <a:solidFill>
                  <a:srgbClr val="FF0000"/>
                </a:solidFill>
              </a:rPr>
              <a:t>(g)</a:t>
            </a:r>
            <a:r>
              <a:rPr lang="en-US" sz="3600" smtClean="0">
                <a:solidFill>
                  <a:srgbClr val="00FFFF"/>
                </a:solidFill>
              </a:rPr>
              <a:t>  + 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  +  NaCl(aq)</a:t>
            </a: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  +   Na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 HCO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baseline="-250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</a:t>
            </a:r>
            <a:r>
              <a:rPr lang="en-US" sz="3600" smtClean="0">
                <a:solidFill>
                  <a:srgbClr val="FF0000"/>
                </a:solidFill>
              </a:rPr>
              <a:t>CO</a:t>
            </a:r>
            <a:r>
              <a:rPr lang="en-US" sz="3600" baseline="-25000" smtClean="0">
                <a:solidFill>
                  <a:srgbClr val="FF0000"/>
                </a:solidFill>
              </a:rPr>
              <a:t>2</a:t>
            </a:r>
            <a:r>
              <a:rPr lang="en-US" sz="3600" smtClean="0">
                <a:solidFill>
                  <a:srgbClr val="FF0000"/>
                </a:solidFill>
              </a:rPr>
              <a:t>(g)</a:t>
            </a:r>
            <a:r>
              <a:rPr lang="en-US" sz="3600" smtClean="0">
                <a:solidFill>
                  <a:srgbClr val="00FFFF"/>
                </a:solidFill>
              </a:rPr>
              <a:t>  + 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  +  Na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2. Formation of a Gas</a:t>
            </a:r>
          </a:p>
        </p:txBody>
      </p:sp>
      <p:sp>
        <p:nvSpPr>
          <p:cNvPr id="1680388" name="AutoShape 4"/>
          <p:cNvSpPr>
            <a:spLocks noChangeArrowheads="1"/>
          </p:cNvSpPr>
          <p:nvPr/>
        </p:nvSpPr>
        <p:spPr bwMode="auto">
          <a:xfrm>
            <a:off x="47244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2286000" y="13716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chemeClr val="folHlink"/>
                </a:solidFill>
              </a:rPr>
              <a:t>Formula equation</a:t>
            </a:r>
          </a:p>
        </p:txBody>
      </p:sp>
      <p:sp>
        <p:nvSpPr>
          <p:cNvPr id="1680390" name="AutoShape 6"/>
          <p:cNvSpPr>
            <a:spLocks noChangeArrowheads="1"/>
          </p:cNvSpPr>
          <p:nvPr/>
        </p:nvSpPr>
        <p:spPr bwMode="auto">
          <a:xfrm>
            <a:off x="7086600" y="4114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2438400" y="33528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66FF"/>
                </a:solidFill>
              </a:rPr>
              <a:t>Total ionic equation</a:t>
            </a:r>
          </a:p>
        </p:txBody>
      </p:sp>
      <p:sp>
        <p:nvSpPr>
          <p:cNvPr id="1680392" name="Rectangle 8"/>
          <p:cNvSpPr>
            <a:spLocks noChangeArrowheads="1"/>
          </p:cNvSpPr>
          <p:nvPr/>
        </p:nvSpPr>
        <p:spPr bwMode="auto">
          <a:xfrm>
            <a:off x="914400" y="1371600"/>
            <a:ext cx="7620000" cy="1981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80393" name="Rectangle 9"/>
          <p:cNvSpPr>
            <a:spLocks noChangeArrowheads="1"/>
          </p:cNvSpPr>
          <p:nvPr/>
        </p:nvSpPr>
        <p:spPr bwMode="auto">
          <a:xfrm>
            <a:off x="914400" y="3429000"/>
            <a:ext cx="7620000" cy="1905000"/>
          </a:xfrm>
          <a:prstGeom prst="rect">
            <a:avLst/>
          </a:prstGeom>
          <a:noFill/>
          <a:ln w="952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  +   Na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 HCO</a:t>
            </a:r>
            <a:r>
              <a:rPr lang="en-US" sz="3600" baseline="-25000" smtClean="0">
                <a:solidFill>
                  <a:srgbClr val="00FFFF"/>
                </a:solidFill>
              </a:rPr>
              <a:t>3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baseline="-250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</a:t>
            </a:r>
            <a:r>
              <a:rPr lang="en-US" sz="3600" smtClean="0">
                <a:solidFill>
                  <a:srgbClr val="FF0000"/>
                </a:solidFill>
              </a:rPr>
              <a:t>CO</a:t>
            </a:r>
            <a:r>
              <a:rPr lang="en-US" sz="3600" baseline="-25000" smtClean="0">
                <a:solidFill>
                  <a:srgbClr val="FF0000"/>
                </a:solidFill>
              </a:rPr>
              <a:t>2</a:t>
            </a:r>
            <a:r>
              <a:rPr lang="en-US" sz="3600" smtClean="0">
                <a:solidFill>
                  <a:srgbClr val="FF0000"/>
                </a:solidFill>
              </a:rPr>
              <a:t>(g)</a:t>
            </a:r>
            <a:r>
              <a:rPr lang="en-US" sz="3600" smtClean="0">
                <a:solidFill>
                  <a:srgbClr val="00FFFF"/>
                </a:solidFill>
              </a:rPr>
              <a:t>  + 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  +  Na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2. Formation of a Gas</a:t>
            </a:r>
          </a:p>
        </p:txBody>
      </p:sp>
      <p:sp>
        <p:nvSpPr>
          <p:cNvPr id="1682436" name="AutoShape 4"/>
          <p:cNvSpPr>
            <a:spLocks noChangeArrowheads="1"/>
          </p:cNvSpPr>
          <p:nvPr/>
        </p:nvSpPr>
        <p:spPr bwMode="auto">
          <a:xfrm>
            <a:off x="68580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2286000" y="13716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66FF"/>
                </a:solidFill>
              </a:rPr>
              <a:t>Total ionic equation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2514600" y="3962400"/>
            <a:ext cx="4495800" cy="588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chemeClr val="accent1"/>
                </a:solidFill>
              </a:rPr>
              <a:t>Spectator ions?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27038"/>
            <a:ext cx="7848600" cy="1782762"/>
          </a:xfrm>
        </p:spPr>
        <p:txBody>
          <a:bodyPr/>
          <a:lstStyle/>
          <a:p>
            <a:r>
              <a:rPr lang="en-US" sz="3200" smtClean="0">
                <a:solidFill>
                  <a:schemeClr val="accent1"/>
                </a:solidFill>
              </a:rPr>
              <a:t>Spectator ions?</a:t>
            </a:r>
            <a:r>
              <a:rPr lang="en-US" sz="3200" smtClean="0">
                <a:solidFill>
                  <a:srgbClr val="00FFFF"/>
                </a:solidFill>
              </a:rPr>
              <a:t/>
            </a:r>
            <a:br>
              <a:rPr lang="en-US" sz="3200" smtClean="0">
                <a:solidFill>
                  <a:srgbClr val="00FFFF"/>
                </a:solidFill>
              </a:rPr>
            </a:br>
            <a:r>
              <a:rPr lang="en-US" sz="3200" smtClean="0">
                <a:solidFill>
                  <a:srgbClr val="00FFFF"/>
                </a:solidFill>
              </a:rPr>
              <a:t>H</a:t>
            </a:r>
            <a:r>
              <a:rPr lang="en-US" sz="3200" baseline="30000" smtClean="0">
                <a:solidFill>
                  <a:srgbClr val="00FFFF"/>
                </a:solidFill>
              </a:rPr>
              <a:t>+</a:t>
            </a:r>
            <a:r>
              <a:rPr lang="en-US" sz="3200" smtClean="0">
                <a:solidFill>
                  <a:srgbClr val="00FFFF"/>
                </a:solidFill>
              </a:rPr>
              <a:t>  +  Cl</a:t>
            </a:r>
            <a:r>
              <a:rPr lang="en-US" sz="3200" baseline="30000" smtClean="0">
                <a:solidFill>
                  <a:srgbClr val="00FFFF"/>
                </a:solidFill>
              </a:rPr>
              <a:t>-</a:t>
            </a:r>
            <a:r>
              <a:rPr lang="en-US" sz="3200" smtClean="0">
                <a:solidFill>
                  <a:srgbClr val="00FFFF"/>
                </a:solidFill>
              </a:rPr>
              <a:t>   +   Na</a:t>
            </a:r>
            <a:r>
              <a:rPr lang="en-US" sz="3200" baseline="30000" smtClean="0">
                <a:solidFill>
                  <a:srgbClr val="00FFFF"/>
                </a:solidFill>
              </a:rPr>
              <a:t>+</a:t>
            </a:r>
            <a:r>
              <a:rPr lang="en-US" sz="3200" smtClean="0">
                <a:solidFill>
                  <a:srgbClr val="00FFFF"/>
                </a:solidFill>
              </a:rPr>
              <a:t>  +   HCO</a:t>
            </a:r>
            <a:r>
              <a:rPr lang="en-US" sz="3200" baseline="-25000" smtClean="0">
                <a:solidFill>
                  <a:srgbClr val="00FFFF"/>
                </a:solidFill>
              </a:rPr>
              <a:t>3</a:t>
            </a:r>
            <a:r>
              <a:rPr lang="en-US" sz="3200" baseline="30000" smtClean="0">
                <a:solidFill>
                  <a:srgbClr val="00FFFF"/>
                </a:solidFill>
              </a:rPr>
              <a:t>-</a:t>
            </a:r>
            <a:r>
              <a:rPr lang="en-US" sz="3200" baseline="-25000" smtClean="0">
                <a:solidFill>
                  <a:srgbClr val="00FFFF"/>
                </a:solidFill>
              </a:rPr>
              <a:t/>
            </a:r>
            <a:br>
              <a:rPr lang="en-US" sz="3200" baseline="-25000" smtClean="0">
                <a:solidFill>
                  <a:srgbClr val="00FFFF"/>
                </a:solidFill>
              </a:rPr>
            </a:br>
            <a:r>
              <a:rPr lang="en-US" sz="3200" smtClean="0">
                <a:solidFill>
                  <a:srgbClr val="00FFFF"/>
                </a:solidFill>
              </a:rPr>
              <a:t>               </a:t>
            </a:r>
            <a:r>
              <a:rPr lang="en-US" sz="3200" smtClean="0">
                <a:solidFill>
                  <a:srgbClr val="FF0000"/>
                </a:solidFill>
              </a:rPr>
              <a:t>CO</a:t>
            </a:r>
            <a:r>
              <a:rPr lang="en-US" sz="3200" baseline="-25000" smtClean="0">
                <a:solidFill>
                  <a:srgbClr val="FF0000"/>
                </a:solidFill>
              </a:rPr>
              <a:t>2</a:t>
            </a:r>
            <a:r>
              <a:rPr lang="en-US" sz="3200" smtClean="0">
                <a:solidFill>
                  <a:srgbClr val="FF0000"/>
                </a:solidFill>
              </a:rPr>
              <a:t>(g)</a:t>
            </a:r>
            <a:r>
              <a:rPr lang="en-US" sz="3200" smtClean="0">
                <a:solidFill>
                  <a:srgbClr val="00FFFF"/>
                </a:solidFill>
              </a:rPr>
              <a:t>  +  H</a:t>
            </a:r>
            <a:r>
              <a:rPr lang="en-US" sz="3200" baseline="-25000" smtClean="0">
                <a:solidFill>
                  <a:srgbClr val="00FFFF"/>
                </a:solidFill>
              </a:rPr>
              <a:t>2</a:t>
            </a:r>
            <a:r>
              <a:rPr lang="en-US" sz="3200" smtClean="0">
                <a:solidFill>
                  <a:srgbClr val="00FFFF"/>
                </a:solidFill>
              </a:rPr>
              <a:t>O  +  Na</a:t>
            </a:r>
            <a:r>
              <a:rPr lang="en-US" sz="3200" baseline="30000" smtClean="0">
                <a:solidFill>
                  <a:srgbClr val="00FFFF"/>
                </a:solidFill>
              </a:rPr>
              <a:t>+</a:t>
            </a:r>
            <a:r>
              <a:rPr lang="en-US" sz="3200" smtClean="0">
                <a:solidFill>
                  <a:srgbClr val="00FFFF"/>
                </a:solidFill>
              </a:rPr>
              <a:t>  + Cl</a:t>
            </a:r>
            <a:r>
              <a:rPr lang="en-US" sz="3200" baseline="30000" smtClean="0">
                <a:solidFill>
                  <a:srgbClr val="00FFFF"/>
                </a:solidFill>
              </a:rPr>
              <a:t>-</a:t>
            </a:r>
            <a:r>
              <a:rPr lang="en-US" sz="3200" smtClean="0">
                <a:solidFill>
                  <a:srgbClr val="00FFFF"/>
                </a:solidFill>
              </a:rPr>
              <a:t/>
            </a:r>
            <a:br>
              <a:rPr lang="en-US" sz="3200" smtClean="0">
                <a:solidFill>
                  <a:srgbClr val="00FFFF"/>
                </a:solidFill>
              </a:rPr>
            </a:br>
            <a:endParaRPr lang="en-US" sz="3200" smtClean="0">
              <a:solidFill>
                <a:srgbClr val="00FFFF"/>
              </a:solidFill>
            </a:endParaRPr>
          </a:p>
        </p:txBody>
      </p:sp>
      <p:sp>
        <p:nvSpPr>
          <p:cNvPr id="67587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25146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/>
              <a:t>H</a:t>
            </a:r>
            <a:r>
              <a:rPr lang="en-US" baseline="30000" smtClean="0"/>
              <a:t>+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Cl</a:t>
            </a:r>
            <a:r>
              <a:rPr lang="en-US" baseline="30000" smtClean="0"/>
              <a:t>-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Na</a:t>
            </a:r>
            <a:r>
              <a:rPr lang="en-US" baseline="30000" smtClean="0"/>
              <a:t>+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HCO</a:t>
            </a:r>
            <a:r>
              <a:rPr lang="en-US" baseline="-25000" smtClean="0"/>
              <a:t>3</a:t>
            </a:r>
            <a:r>
              <a:rPr lang="en-US" baseline="30000" smtClean="0"/>
              <a:t>-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CO</a:t>
            </a:r>
            <a:r>
              <a:rPr lang="en-US" baseline="-25000" smtClean="0"/>
              <a:t>2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H</a:t>
            </a:r>
            <a:r>
              <a:rPr lang="en-US" baseline="-25000" smtClean="0"/>
              <a:t>2</a:t>
            </a:r>
            <a:r>
              <a:rPr lang="en-US" smtClean="0"/>
              <a:t>O</a:t>
            </a:r>
          </a:p>
        </p:txBody>
      </p:sp>
      <p:sp>
        <p:nvSpPr>
          <p:cNvPr id="1684485" name="AutoShape 5"/>
          <p:cNvSpPr>
            <a:spLocks noChangeArrowheads="1"/>
          </p:cNvSpPr>
          <p:nvPr/>
        </p:nvSpPr>
        <p:spPr bwMode="auto">
          <a:xfrm>
            <a:off x="7086600" y="990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27038"/>
            <a:ext cx="7848600" cy="1782762"/>
          </a:xfrm>
        </p:spPr>
        <p:txBody>
          <a:bodyPr/>
          <a:lstStyle/>
          <a:p>
            <a:r>
              <a:rPr lang="en-US" sz="3200" smtClean="0">
                <a:solidFill>
                  <a:schemeClr val="accent1"/>
                </a:solidFill>
              </a:rPr>
              <a:t>Spectator ions?</a:t>
            </a:r>
            <a:r>
              <a:rPr lang="en-US" sz="3200" smtClean="0">
                <a:solidFill>
                  <a:srgbClr val="00FFFF"/>
                </a:solidFill>
              </a:rPr>
              <a:t/>
            </a:r>
            <a:br>
              <a:rPr lang="en-US" sz="3200" smtClean="0">
                <a:solidFill>
                  <a:srgbClr val="00FFFF"/>
                </a:solidFill>
              </a:rPr>
            </a:br>
            <a:r>
              <a:rPr lang="en-US" sz="3200" smtClean="0">
                <a:solidFill>
                  <a:srgbClr val="00FFFF"/>
                </a:solidFill>
              </a:rPr>
              <a:t>H</a:t>
            </a:r>
            <a:r>
              <a:rPr lang="en-US" sz="3200" baseline="30000" smtClean="0">
                <a:solidFill>
                  <a:srgbClr val="00FFFF"/>
                </a:solidFill>
              </a:rPr>
              <a:t>+</a:t>
            </a:r>
            <a:r>
              <a:rPr lang="en-US" sz="3200" smtClean="0">
                <a:solidFill>
                  <a:srgbClr val="00FFFF"/>
                </a:solidFill>
              </a:rPr>
              <a:t>  +  Cl</a:t>
            </a:r>
            <a:r>
              <a:rPr lang="en-US" sz="3200" baseline="30000" smtClean="0">
                <a:solidFill>
                  <a:srgbClr val="00FFFF"/>
                </a:solidFill>
              </a:rPr>
              <a:t>-</a:t>
            </a:r>
            <a:r>
              <a:rPr lang="en-US" sz="3200" smtClean="0">
                <a:solidFill>
                  <a:srgbClr val="00FFFF"/>
                </a:solidFill>
              </a:rPr>
              <a:t>   +   Na</a:t>
            </a:r>
            <a:r>
              <a:rPr lang="en-US" sz="3200" baseline="30000" smtClean="0">
                <a:solidFill>
                  <a:srgbClr val="00FFFF"/>
                </a:solidFill>
              </a:rPr>
              <a:t>+</a:t>
            </a:r>
            <a:r>
              <a:rPr lang="en-US" sz="3200" smtClean="0">
                <a:solidFill>
                  <a:srgbClr val="00FFFF"/>
                </a:solidFill>
              </a:rPr>
              <a:t>  +   HCO</a:t>
            </a:r>
            <a:r>
              <a:rPr lang="en-US" sz="3200" baseline="-25000" smtClean="0">
                <a:solidFill>
                  <a:srgbClr val="00FFFF"/>
                </a:solidFill>
              </a:rPr>
              <a:t>3</a:t>
            </a:r>
            <a:r>
              <a:rPr lang="en-US" sz="3200" baseline="30000" smtClean="0">
                <a:solidFill>
                  <a:srgbClr val="00FFFF"/>
                </a:solidFill>
              </a:rPr>
              <a:t>-</a:t>
            </a:r>
            <a:r>
              <a:rPr lang="en-US" sz="3200" baseline="-25000" smtClean="0">
                <a:solidFill>
                  <a:srgbClr val="00FFFF"/>
                </a:solidFill>
              </a:rPr>
              <a:t/>
            </a:r>
            <a:br>
              <a:rPr lang="en-US" sz="3200" baseline="-25000" smtClean="0">
                <a:solidFill>
                  <a:srgbClr val="00FFFF"/>
                </a:solidFill>
              </a:rPr>
            </a:br>
            <a:r>
              <a:rPr lang="en-US" sz="3200" smtClean="0">
                <a:solidFill>
                  <a:srgbClr val="00FFFF"/>
                </a:solidFill>
              </a:rPr>
              <a:t>               </a:t>
            </a:r>
            <a:r>
              <a:rPr lang="en-US" sz="3200" smtClean="0">
                <a:solidFill>
                  <a:srgbClr val="FF0000"/>
                </a:solidFill>
              </a:rPr>
              <a:t>CO</a:t>
            </a:r>
            <a:r>
              <a:rPr lang="en-US" sz="3200" baseline="-25000" smtClean="0">
                <a:solidFill>
                  <a:srgbClr val="FF0000"/>
                </a:solidFill>
              </a:rPr>
              <a:t>2</a:t>
            </a:r>
            <a:r>
              <a:rPr lang="en-US" sz="3200" smtClean="0">
                <a:solidFill>
                  <a:srgbClr val="FF0000"/>
                </a:solidFill>
              </a:rPr>
              <a:t>(g)</a:t>
            </a:r>
            <a:r>
              <a:rPr lang="en-US" sz="3200" smtClean="0">
                <a:solidFill>
                  <a:srgbClr val="00FFFF"/>
                </a:solidFill>
              </a:rPr>
              <a:t>  +  H</a:t>
            </a:r>
            <a:r>
              <a:rPr lang="en-US" sz="3200" baseline="-25000" smtClean="0">
                <a:solidFill>
                  <a:srgbClr val="00FFFF"/>
                </a:solidFill>
              </a:rPr>
              <a:t>2</a:t>
            </a:r>
            <a:r>
              <a:rPr lang="en-US" sz="3200" smtClean="0">
                <a:solidFill>
                  <a:srgbClr val="00FFFF"/>
                </a:solidFill>
              </a:rPr>
              <a:t>O  +  Na</a:t>
            </a:r>
            <a:r>
              <a:rPr lang="en-US" sz="3200" baseline="30000" smtClean="0">
                <a:solidFill>
                  <a:srgbClr val="00FFFF"/>
                </a:solidFill>
              </a:rPr>
              <a:t>+</a:t>
            </a:r>
            <a:r>
              <a:rPr lang="en-US" sz="3200" smtClean="0">
                <a:solidFill>
                  <a:srgbClr val="00FFFF"/>
                </a:solidFill>
              </a:rPr>
              <a:t>  + Cl</a:t>
            </a:r>
            <a:r>
              <a:rPr lang="en-US" sz="3200" baseline="30000" smtClean="0">
                <a:solidFill>
                  <a:srgbClr val="00FFFF"/>
                </a:solidFill>
              </a:rPr>
              <a:t>-</a:t>
            </a:r>
            <a:r>
              <a:rPr lang="en-US" sz="3200" smtClean="0">
                <a:solidFill>
                  <a:srgbClr val="00FFFF"/>
                </a:solidFill>
              </a:rPr>
              <a:t/>
            </a:r>
            <a:br>
              <a:rPr lang="en-US" sz="3200" smtClean="0">
                <a:solidFill>
                  <a:srgbClr val="00FFFF"/>
                </a:solidFill>
              </a:rPr>
            </a:br>
            <a:endParaRPr lang="en-US" sz="3200" smtClean="0">
              <a:solidFill>
                <a:srgbClr val="00FFFF"/>
              </a:solidFill>
            </a:endParaRPr>
          </a:p>
        </p:txBody>
      </p:sp>
      <p:sp>
        <p:nvSpPr>
          <p:cNvPr id="68611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25146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/>
              <a:t>H</a:t>
            </a:r>
            <a:r>
              <a:rPr lang="en-US" baseline="30000" smtClean="0"/>
              <a:t>+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>
                <a:solidFill>
                  <a:srgbClr val="66FF33"/>
                </a:solidFill>
              </a:rPr>
              <a:t>Cl</a:t>
            </a:r>
            <a:r>
              <a:rPr lang="en-US" baseline="30000" smtClean="0">
                <a:solidFill>
                  <a:srgbClr val="66FF33"/>
                </a:solidFill>
              </a:rPr>
              <a:t>-</a:t>
            </a:r>
            <a:endParaRPr lang="en-US" smtClean="0">
              <a:solidFill>
                <a:srgbClr val="66FF33"/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en-US" smtClean="0">
                <a:solidFill>
                  <a:srgbClr val="66FF33"/>
                </a:solidFill>
              </a:rPr>
              <a:t>Na</a:t>
            </a:r>
            <a:r>
              <a:rPr lang="en-US" baseline="30000" smtClean="0">
                <a:solidFill>
                  <a:srgbClr val="66FF33"/>
                </a:solidFill>
              </a:rPr>
              <a:t>+</a:t>
            </a:r>
            <a:endParaRPr lang="en-US" smtClean="0">
              <a:solidFill>
                <a:srgbClr val="66FF33"/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en-US" smtClean="0"/>
              <a:t>HCO</a:t>
            </a:r>
            <a:r>
              <a:rPr lang="en-US" baseline="-25000" smtClean="0"/>
              <a:t>3</a:t>
            </a:r>
            <a:r>
              <a:rPr lang="en-US" baseline="30000" smtClean="0"/>
              <a:t>-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CO</a:t>
            </a:r>
            <a:r>
              <a:rPr lang="en-US" baseline="-25000" smtClean="0"/>
              <a:t>2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H</a:t>
            </a:r>
            <a:r>
              <a:rPr lang="en-US" baseline="-25000" smtClean="0"/>
              <a:t>2</a:t>
            </a:r>
            <a:r>
              <a:rPr lang="en-US" smtClean="0"/>
              <a:t>O</a:t>
            </a:r>
          </a:p>
        </p:txBody>
      </p:sp>
      <p:sp>
        <p:nvSpPr>
          <p:cNvPr id="1805316" name="AutoShape 4"/>
          <p:cNvSpPr>
            <a:spLocks noChangeArrowheads="1"/>
          </p:cNvSpPr>
          <p:nvPr/>
        </p:nvSpPr>
        <p:spPr bwMode="auto">
          <a:xfrm>
            <a:off x="7086600" y="990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5317" name="Rectangle 5"/>
          <p:cNvSpPr>
            <a:spLocks noChangeArrowheads="1"/>
          </p:cNvSpPr>
          <p:nvPr/>
        </p:nvSpPr>
        <p:spPr bwMode="auto">
          <a:xfrm>
            <a:off x="381000" y="3048000"/>
            <a:ext cx="2057400" cy="609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5318" name="Rectangle 6"/>
          <p:cNvSpPr>
            <a:spLocks noChangeArrowheads="1"/>
          </p:cNvSpPr>
          <p:nvPr/>
        </p:nvSpPr>
        <p:spPr bwMode="auto">
          <a:xfrm>
            <a:off x="381000" y="3657600"/>
            <a:ext cx="2057400" cy="609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3. Acid-Base Neutralization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HCl   +   NaOH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3. Acid-Base Neutralization</a:t>
            </a:r>
          </a:p>
        </p:txBody>
      </p:sp>
      <p:sp>
        <p:nvSpPr>
          <p:cNvPr id="1692676" name="AutoShape 4"/>
          <p:cNvSpPr>
            <a:spLocks noChangeArrowheads="1"/>
          </p:cNvSpPr>
          <p:nvPr/>
        </p:nvSpPr>
        <p:spPr bwMode="auto">
          <a:xfrm>
            <a:off x="47244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92677" name="Text Box 5"/>
          <p:cNvSpPr txBox="1">
            <a:spLocks noChangeArrowheads="1"/>
          </p:cNvSpPr>
          <p:nvPr/>
        </p:nvSpPr>
        <p:spPr bwMode="auto">
          <a:xfrm>
            <a:off x="457200" y="2514600"/>
            <a:ext cx="2209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hydrochloric acid</a:t>
            </a:r>
          </a:p>
        </p:txBody>
      </p:sp>
      <p:sp>
        <p:nvSpPr>
          <p:cNvPr id="1692678" name="Text Box 6"/>
          <p:cNvSpPr txBox="1">
            <a:spLocks noChangeArrowheads="1"/>
          </p:cNvSpPr>
          <p:nvPr/>
        </p:nvSpPr>
        <p:spPr bwMode="auto">
          <a:xfrm>
            <a:off x="2362200" y="26670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lye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HCl   +   NaOH</a:t>
            </a:r>
            <a:endParaRPr lang="en-US" sz="3600" baseline="-250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</a:t>
            </a: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         NaCl(aq)  + 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3. Acid-Base Neutralization</a:t>
            </a:r>
          </a:p>
        </p:txBody>
      </p:sp>
      <p:sp>
        <p:nvSpPr>
          <p:cNvPr id="1694724" name="AutoShape 4"/>
          <p:cNvSpPr>
            <a:spLocks noChangeArrowheads="1"/>
          </p:cNvSpPr>
          <p:nvPr/>
        </p:nvSpPr>
        <p:spPr bwMode="auto">
          <a:xfrm>
            <a:off x="47244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94725" name="Text Box 5"/>
          <p:cNvSpPr txBox="1">
            <a:spLocks noChangeArrowheads="1"/>
          </p:cNvSpPr>
          <p:nvPr/>
        </p:nvSpPr>
        <p:spPr bwMode="auto">
          <a:xfrm>
            <a:off x="457200" y="2514600"/>
            <a:ext cx="2209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hydrochloric acid</a:t>
            </a:r>
          </a:p>
        </p:txBody>
      </p:sp>
      <p:sp>
        <p:nvSpPr>
          <p:cNvPr id="1694726" name="Text Box 6"/>
          <p:cNvSpPr txBox="1">
            <a:spLocks noChangeArrowheads="1"/>
          </p:cNvSpPr>
          <p:nvPr/>
        </p:nvSpPr>
        <p:spPr bwMode="auto">
          <a:xfrm>
            <a:off x="2362200" y="26670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lye</a:t>
            </a:r>
          </a:p>
        </p:txBody>
      </p:sp>
      <p:sp>
        <p:nvSpPr>
          <p:cNvPr id="1694727" name="Text Box 7"/>
          <p:cNvSpPr txBox="1">
            <a:spLocks noChangeArrowheads="1"/>
          </p:cNvSpPr>
          <p:nvPr/>
        </p:nvSpPr>
        <p:spPr bwMode="auto">
          <a:xfrm>
            <a:off x="3581400" y="38862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a salt</a:t>
            </a:r>
          </a:p>
        </p:txBody>
      </p:sp>
      <p:sp>
        <p:nvSpPr>
          <p:cNvPr id="1694728" name="Text Box 8"/>
          <p:cNvSpPr txBox="1">
            <a:spLocks noChangeArrowheads="1"/>
          </p:cNvSpPr>
          <p:nvPr/>
        </p:nvSpPr>
        <p:spPr bwMode="auto">
          <a:xfrm>
            <a:off x="5562600" y="38862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water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HCl   +   NaOH</a:t>
            </a:r>
            <a:endParaRPr lang="en-US" sz="3600" baseline="-250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         NaCl(aq)  + 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3. Acid-Base Neutralization</a:t>
            </a:r>
          </a:p>
        </p:txBody>
      </p:sp>
      <p:sp>
        <p:nvSpPr>
          <p:cNvPr id="1696772" name="AutoShape 4"/>
          <p:cNvSpPr>
            <a:spLocks noChangeArrowheads="1"/>
          </p:cNvSpPr>
          <p:nvPr/>
        </p:nvSpPr>
        <p:spPr bwMode="auto">
          <a:xfrm>
            <a:off x="47244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2286000" y="13716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chemeClr val="folHlink"/>
                </a:solidFill>
              </a:rPr>
              <a:t>Formula equation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2819400" y="4038600"/>
            <a:ext cx="3733800" cy="107632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rgbClr val="00FFFF"/>
                </a:solidFill>
              </a:rPr>
              <a:t>Dissociated aqueous species?</a:t>
            </a:r>
            <a:endParaRPr lang="en-US" sz="320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smtClean="0"/>
              <a:t>Dissociated aqueous species?</a:t>
            </a:r>
          </a:p>
        </p:txBody>
      </p:sp>
      <p:sp>
        <p:nvSpPr>
          <p:cNvPr id="75779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/>
              <a:t>HCl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NaOH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NaCl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H</a:t>
            </a:r>
            <a:r>
              <a:rPr lang="en-US" baseline="-25000" smtClean="0"/>
              <a:t>2</a:t>
            </a:r>
            <a:r>
              <a:rPr lang="en-US" smtClean="0"/>
              <a:t>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smtClean="0"/>
              <a:t>Dissociated aqueous species?</a:t>
            </a:r>
          </a:p>
        </p:txBody>
      </p:sp>
      <p:sp>
        <p:nvSpPr>
          <p:cNvPr id="76803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1600200"/>
            <a:ext cx="70866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>
                <a:solidFill>
                  <a:srgbClr val="66FF33"/>
                </a:solidFill>
              </a:rPr>
              <a:t>HCl          covalent - a strong acid</a:t>
            </a:r>
          </a:p>
          <a:p>
            <a:pPr marL="609600" indent="-609600">
              <a:buFontTx/>
              <a:buAutoNum type="arabicPeriod"/>
            </a:pPr>
            <a:r>
              <a:rPr lang="en-US" smtClean="0">
                <a:solidFill>
                  <a:srgbClr val="66FF33"/>
                </a:solidFill>
              </a:rPr>
              <a:t>NaOH      ionic – starts with a metal</a:t>
            </a:r>
          </a:p>
          <a:p>
            <a:pPr marL="609600" indent="-609600">
              <a:buFontTx/>
              <a:buAutoNum type="arabicPeriod"/>
            </a:pPr>
            <a:r>
              <a:rPr lang="en-US" smtClean="0">
                <a:solidFill>
                  <a:srgbClr val="66FF33"/>
                </a:solidFill>
              </a:rPr>
              <a:t>NaCl        ionic – starts with a metal</a:t>
            </a:r>
          </a:p>
          <a:p>
            <a:pPr marL="609600" indent="-609600">
              <a:buFontTx/>
              <a:buAutoNum type="arabicPeriod"/>
            </a:pPr>
            <a:r>
              <a:rPr lang="en-US" smtClean="0"/>
              <a:t>H</a:t>
            </a:r>
            <a:r>
              <a:rPr lang="en-US" baseline="-25000" smtClean="0"/>
              <a:t>2</a:t>
            </a:r>
            <a:r>
              <a:rPr lang="en-US" smtClean="0"/>
              <a:t>O         covalent – not a strong acid</a:t>
            </a:r>
          </a:p>
        </p:txBody>
      </p:sp>
      <p:sp>
        <p:nvSpPr>
          <p:cNvPr id="1807364" name="Rectangle 4"/>
          <p:cNvSpPr>
            <a:spLocks noChangeArrowheads="1"/>
          </p:cNvSpPr>
          <p:nvPr/>
        </p:nvSpPr>
        <p:spPr bwMode="auto">
          <a:xfrm>
            <a:off x="304800" y="1600200"/>
            <a:ext cx="2209800" cy="609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7365" name="Rectangle 5"/>
          <p:cNvSpPr>
            <a:spLocks noChangeArrowheads="1"/>
          </p:cNvSpPr>
          <p:nvPr/>
        </p:nvSpPr>
        <p:spPr bwMode="auto">
          <a:xfrm>
            <a:off x="304800" y="2209800"/>
            <a:ext cx="2209800" cy="609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7366" name="Rectangle 6"/>
          <p:cNvSpPr>
            <a:spLocks noChangeArrowheads="1"/>
          </p:cNvSpPr>
          <p:nvPr/>
        </p:nvSpPr>
        <p:spPr bwMode="auto">
          <a:xfrm>
            <a:off x="304800" y="2819400"/>
            <a:ext cx="2209800" cy="609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Dissolution of Ionic Salts</a:t>
            </a:r>
          </a:p>
        </p:txBody>
      </p:sp>
      <p:grpSp>
        <p:nvGrpSpPr>
          <p:cNvPr id="91139" name="Group 3"/>
          <p:cNvGrpSpPr>
            <a:grpSpLocks/>
          </p:cNvGrpSpPr>
          <p:nvPr/>
        </p:nvGrpSpPr>
        <p:grpSpPr bwMode="auto">
          <a:xfrm rot="-1962266">
            <a:off x="2057400" y="4114800"/>
            <a:ext cx="1828800" cy="685800"/>
            <a:chOff x="576" y="2112"/>
            <a:chExt cx="1152" cy="432"/>
          </a:xfrm>
        </p:grpSpPr>
        <p:sp>
          <p:nvSpPr>
            <p:cNvPr id="91169" name="Oval 4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1170" name="Text Box 5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1171" name="Text Box 6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1172" name="Text Box 7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1173" name="Line 8"/>
            <p:cNvSpPr>
              <a:spLocks noChangeShapeType="1"/>
            </p:cNvSpPr>
            <p:nvPr/>
          </p:nvSpPr>
          <p:spPr bwMode="auto">
            <a:xfrm flipV="1">
              <a:off x="912" y="2302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74" name="Line 9"/>
            <p:cNvSpPr>
              <a:spLocks noChangeShapeType="1"/>
            </p:cNvSpPr>
            <p:nvPr/>
          </p:nvSpPr>
          <p:spPr bwMode="auto">
            <a:xfrm flipH="1" flipV="1">
              <a:off x="1199" y="2302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140" name="Group 10"/>
          <p:cNvGrpSpPr>
            <a:grpSpLocks/>
          </p:cNvGrpSpPr>
          <p:nvPr/>
        </p:nvGrpSpPr>
        <p:grpSpPr bwMode="auto">
          <a:xfrm>
            <a:off x="1066800" y="3505200"/>
            <a:ext cx="1828800" cy="685800"/>
            <a:chOff x="576" y="2112"/>
            <a:chExt cx="1152" cy="432"/>
          </a:xfrm>
        </p:grpSpPr>
        <p:sp>
          <p:nvSpPr>
            <p:cNvPr id="91163" name="Oval 11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1164" name="Text Box 12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1165" name="Text Box 13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1166" name="Text Box 14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1167" name="Line 15"/>
            <p:cNvSpPr>
              <a:spLocks noChangeShapeType="1"/>
            </p:cNvSpPr>
            <p:nvPr/>
          </p:nvSpPr>
          <p:spPr bwMode="auto">
            <a:xfrm flipV="1">
              <a:off x="912" y="2304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8" name="Line 16"/>
            <p:cNvSpPr>
              <a:spLocks noChangeShapeType="1"/>
            </p:cNvSpPr>
            <p:nvPr/>
          </p:nvSpPr>
          <p:spPr bwMode="auto">
            <a:xfrm flipH="1" flipV="1">
              <a:off x="1200" y="2304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141" name="Group 17"/>
          <p:cNvGrpSpPr>
            <a:grpSpLocks/>
          </p:cNvGrpSpPr>
          <p:nvPr/>
        </p:nvGrpSpPr>
        <p:grpSpPr bwMode="auto">
          <a:xfrm rot="-6997711">
            <a:off x="3238500" y="3467100"/>
            <a:ext cx="1828800" cy="685800"/>
            <a:chOff x="576" y="2112"/>
            <a:chExt cx="1152" cy="432"/>
          </a:xfrm>
        </p:grpSpPr>
        <p:sp>
          <p:nvSpPr>
            <p:cNvPr id="91157" name="Oval 18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1158" name="Text Box 19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1159" name="Text Box 20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1160" name="Text Box 21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1161" name="Line 22"/>
            <p:cNvSpPr>
              <a:spLocks noChangeShapeType="1"/>
            </p:cNvSpPr>
            <p:nvPr/>
          </p:nvSpPr>
          <p:spPr bwMode="auto">
            <a:xfrm flipV="1">
              <a:off x="912" y="2304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2" name="Line 23"/>
            <p:cNvSpPr>
              <a:spLocks noChangeShapeType="1"/>
            </p:cNvSpPr>
            <p:nvPr/>
          </p:nvSpPr>
          <p:spPr bwMode="auto">
            <a:xfrm flipH="1" flipV="1">
              <a:off x="1202" y="2304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142" name="Group 24"/>
          <p:cNvGrpSpPr>
            <a:grpSpLocks/>
          </p:cNvGrpSpPr>
          <p:nvPr/>
        </p:nvGrpSpPr>
        <p:grpSpPr bwMode="auto">
          <a:xfrm rot="-1719654">
            <a:off x="3886200" y="4648200"/>
            <a:ext cx="1828800" cy="685800"/>
            <a:chOff x="576" y="2112"/>
            <a:chExt cx="1152" cy="432"/>
          </a:xfrm>
        </p:grpSpPr>
        <p:sp>
          <p:nvSpPr>
            <p:cNvPr id="91151" name="Oval 25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1152" name="Text Box 26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1153" name="Text Box 27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1154" name="Text Box 28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1155" name="Line 29"/>
            <p:cNvSpPr>
              <a:spLocks noChangeShapeType="1"/>
            </p:cNvSpPr>
            <p:nvPr/>
          </p:nvSpPr>
          <p:spPr bwMode="auto">
            <a:xfrm flipV="1">
              <a:off x="912" y="2302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6" name="Line 30"/>
            <p:cNvSpPr>
              <a:spLocks noChangeShapeType="1"/>
            </p:cNvSpPr>
            <p:nvPr/>
          </p:nvSpPr>
          <p:spPr bwMode="auto">
            <a:xfrm flipH="1" flipV="1">
              <a:off x="1200" y="2302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143" name="Group 31"/>
          <p:cNvGrpSpPr>
            <a:grpSpLocks/>
          </p:cNvGrpSpPr>
          <p:nvPr/>
        </p:nvGrpSpPr>
        <p:grpSpPr bwMode="auto">
          <a:xfrm rot="1248848">
            <a:off x="1219200" y="5105400"/>
            <a:ext cx="1828800" cy="685800"/>
            <a:chOff x="576" y="2112"/>
            <a:chExt cx="1152" cy="432"/>
          </a:xfrm>
        </p:grpSpPr>
        <p:sp>
          <p:nvSpPr>
            <p:cNvPr id="91145" name="Oval 32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1146" name="Text Box 33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1147" name="Text Box 34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1148" name="Text Box 35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1149" name="Line 36"/>
            <p:cNvSpPr>
              <a:spLocks noChangeShapeType="1"/>
            </p:cNvSpPr>
            <p:nvPr/>
          </p:nvSpPr>
          <p:spPr bwMode="auto">
            <a:xfrm flipV="1">
              <a:off x="911" y="2303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0" name="Line 37"/>
            <p:cNvSpPr>
              <a:spLocks noChangeShapeType="1"/>
            </p:cNvSpPr>
            <p:nvPr/>
          </p:nvSpPr>
          <p:spPr bwMode="auto">
            <a:xfrm flipH="1" flipV="1">
              <a:off x="1199" y="2303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1144" name="Text Box 38"/>
          <p:cNvSpPr txBox="1">
            <a:spLocks noChangeArrowheads="1"/>
          </p:cNvSpPr>
          <p:nvPr/>
        </p:nvSpPr>
        <p:spPr bwMode="auto">
          <a:xfrm>
            <a:off x="6172200" y="2133600"/>
            <a:ext cx="251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chemeClr val="folHlink"/>
                </a:solidFill>
              </a:rPr>
              <a:t>Now consider water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HCl   +   NaOH</a:t>
            </a:r>
            <a:endParaRPr lang="en-US" sz="3600" baseline="-250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         NaCl(aq)  + 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3. Acid-Base Neutralization</a:t>
            </a:r>
          </a:p>
        </p:txBody>
      </p:sp>
      <p:sp>
        <p:nvSpPr>
          <p:cNvPr id="1700868" name="AutoShape 4"/>
          <p:cNvSpPr>
            <a:spLocks noChangeArrowheads="1"/>
          </p:cNvSpPr>
          <p:nvPr/>
        </p:nvSpPr>
        <p:spPr bwMode="auto">
          <a:xfrm>
            <a:off x="47244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2286000" y="13716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chemeClr val="folHlink"/>
                </a:solidFill>
              </a:rPr>
              <a:t>Formula equation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2819400" y="4038600"/>
            <a:ext cx="3733800" cy="107632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rgbClr val="00FFFF"/>
                </a:solidFill>
              </a:rPr>
              <a:t>Dissociated aqueous species?</a:t>
            </a:r>
            <a:endParaRPr lang="en-US" sz="3200"/>
          </a:p>
        </p:txBody>
      </p:sp>
      <p:sp>
        <p:nvSpPr>
          <p:cNvPr id="1700871" name="Text Box 7"/>
          <p:cNvSpPr txBox="1">
            <a:spLocks noChangeArrowheads="1"/>
          </p:cNvSpPr>
          <p:nvPr/>
        </p:nvSpPr>
        <p:spPr bwMode="auto">
          <a:xfrm>
            <a:off x="533400" y="2895600"/>
            <a:ext cx="1828800" cy="22923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Strong acids include:  HCl, HBr, HI, HNO</a:t>
            </a:r>
            <a:r>
              <a:rPr lang="en-US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H</a:t>
            </a:r>
            <a:r>
              <a:rPr lang="en-US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</a:t>
            </a:r>
            <a:r>
              <a:rPr lang="en-US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HClO</a:t>
            </a:r>
            <a:r>
              <a:rPr lang="en-US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endParaRPr lang="en-US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HCl   +   NaOH</a:t>
            </a:r>
            <a:endParaRPr lang="en-US" sz="3600" baseline="-250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         NaCl(aq)  + 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3. Acid-Base Neutralization</a:t>
            </a:r>
          </a:p>
        </p:txBody>
      </p:sp>
      <p:sp>
        <p:nvSpPr>
          <p:cNvPr id="1702916" name="AutoShape 4"/>
          <p:cNvSpPr>
            <a:spLocks noChangeArrowheads="1"/>
          </p:cNvSpPr>
          <p:nvPr/>
        </p:nvSpPr>
        <p:spPr bwMode="auto">
          <a:xfrm>
            <a:off x="47244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2286000" y="13716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chemeClr val="folHlink"/>
                </a:solidFill>
              </a:rPr>
              <a:t>Formula equation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819400" y="4038600"/>
            <a:ext cx="3733800" cy="107632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rgbClr val="00FFFF"/>
                </a:solidFill>
              </a:rPr>
              <a:t>Dissociated aqueous species</a:t>
            </a:r>
            <a:endParaRPr lang="en-US" sz="3200"/>
          </a:p>
        </p:txBody>
      </p:sp>
      <p:sp>
        <p:nvSpPr>
          <p:cNvPr id="1702919" name="Line 7"/>
          <p:cNvSpPr>
            <a:spLocks noChangeShapeType="1"/>
          </p:cNvSpPr>
          <p:nvPr/>
        </p:nvSpPr>
        <p:spPr bwMode="auto">
          <a:xfrm flipH="1" flipV="1">
            <a:off x="1828800" y="2667000"/>
            <a:ext cx="1447800" cy="13716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02920" name="Line 8"/>
          <p:cNvSpPr>
            <a:spLocks noChangeShapeType="1"/>
          </p:cNvSpPr>
          <p:nvPr/>
        </p:nvSpPr>
        <p:spPr bwMode="auto">
          <a:xfrm flipH="1" flipV="1">
            <a:off x="3429000" y="2667000"/>
            <a:ext cx="381000" cy="13716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02921" name="Line 9"/>
          <p:cNvSpPr>
            <a:spLocks noChangeShapeType="1"/>
          </p:cNvSpPr>
          <p:nvPr/>
        </p:nvSpPr>
        <p:spPr bwMode="auto">
          <a:xfrm flipH="1" flipV="1">
            <a:off x="4648200" y="3200400"/>
            <a:ext cx="228600" cy="8382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HCl   +   NaOH</a:t>
            </a:r>
            <a:endParaRPr lang="en-US" sz="3600" baseline="-250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         NaCl(aq)  + 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 +  Na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OH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         Na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 + 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3. Acid-Base Neutralization</a:t>
            </a:r>
          </a:p>
        </p:txBody>
      </p:sp>
      <p:sp>
        <p:nvSpPr>
          <p:cNvPr id="1704964" name="AutoShape 4"/>
          <p:cNvSpPr>
            <a:spLocks noChangeArrowheads="1"/>
          </p:cNvSpPr>
          <p:nvPr/>
        </p:nvSpPr>
        <p:spPr bwMode="auto">
          <a:xfrm>
            <a:off x="47244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2286000" y="13716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chemeClr val="folHlink"/>
                </a:solidFill>
              </a:rPr>
              <a:t>Formula equation</a:t>
            </a:r>
          </a:p>
        </p:txBody>
      </p:sp>
      <p:sp>
        <p:nvSpPr>
          <p:cNvPr id="1704966" name="AutoShape 6"/>
          <p:cNvSpPr>
            <a:spLocks noChangeArrowheads="1"/>
          </p:cNvSpPr>
          <p:nvPr/>
        </p:nvSpPr>
        <p:spPr bwMode="auto">
          <a:xfrm>
            <a:off x="6096000" y="4114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2362200" y="33528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66FF"/>
                </a:solidFill>
              </a:rPr>
              <a:t>Total ionic equation</a:t>
            </a:r>
          </a:p>
        </p:txBody>
      </p:sp>
      <p:sp>
        <p:nvSpPr>
          <p:cNvPr id="1704968" name="Rectangle 8"/>
          <p:cNvSpPr>
            <a:spLocks noChangeArrowheads="1"/>
          </p:cNvSpPr>
          <p:nvPr/>
        </p:nvSpPr>
        <p:spPr bwMode="auto">
          <a:xfrm>
            <a:off x="609600" y="1371600"/>
            <a:ext cx="7696200" cy="19812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04969" name="Rectangle 9"/>
          <p:cNvSpPr>
            <a:spLocks noChangeArrowheads="1"/>
          </p:cNvSpPr>
          <p:nvPr/>
        </p:nvSpPr>
        <p:spPr bwMode="auto">
          <a:xfrm>
            <a:off x="609600" y="3429000"/>
            <a:ext cx="7696200" cy="1981200"/>
          </a:xfrm>
          <a:prstGeom prst="rect">
            <a:avLst/>
          </a:prstGeom>
          <a:noFill/>
          <a:ln w="2857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 +  Na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OH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         Na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Cl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 + 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3. Acid-Base Neutralization</a:t>
            </a:r>
          </a:p>
        </p:txBody>
      </p:sp>
      <p:sp>
        <p:nvSpPr>
          <p:cNvPr id="1707012" name="AutoShape 4"/>
          <p:cNvSpPr>
            <a:spLocks noChangeArrowheads="1"/>
          </p:cNvSpPr>
          <p:nvPr/>
        </p:nvSpPr>
        <p:spPr bwMode="auto">
          <a:xfrm>
            <a:off x="60198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2362200" y="12192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66FF"/>
                </a:solidFill>
              </a:rPr>
              <a:t>Total ionic equation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2514600" y="3962400"/>
            <a:ext cx="4495800" cy="588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chemeClr val="accent1"/>
                </a:solidFill>
              </a:rPr>
              <a:t>Spectator ions?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27038"/>
            <a:ext cx="7848600" cy="1782762"/>
          </a:xfrm>
        </p:spPr>
        <p:txBody>
          <a:bodyPr/>
          <a:lstStyle/>
          <a:p>
            <a:r>
              <a:rPr lang="en-US" sz="3200" smtClean="0">
                <a:solidFill>
                  <a:schemeClr val="accent1"/>
                </a:solidFill>
              </a:rPr>
              <a:t>Spectator ions?</a:t>
            </a:r>
            <a:r>
              <a:rPr lang="en-US" sz="3200" smtClean="0">
                <a:solidFill>
                  <a:srgbClr val="00FFFF"/>
                </a:solidFill>
              </a:rPr>
              <a:t/>
            </a:r>
            <a:br>
              <a:rPr lang="en-US" sz="3200" smtClean="0">
                <a:solidFill>
                  <a:srgbClr val="00FFFF"/>
                </a:solidFill>
              </a:rPr>
            </a:br>
            <a:r>
              <a:rPr lang="en-US" sz="3200" baseline="-25000" smtClean="0">
                <a:solidFill>
                  <a:srgbClr val="00FFFF"/>
                </a:solidFill>
              </a:rPr>
              <a:t/>
            </a:r>
            <a:br>
              <a:rPr lang="en-US" sz="3200" baseline="-25000" smtClean="0">
                <a:solidFill>
                  <a:srgbClr val="00FFFF"/>
                </a:solidFill>
              </a:rPr>
            </a:br>
            <a:r>
              <a:rPr lang="en-US" sz="3200" smtClean="0">
                <a:solidFill>
                  <a:srgbClr val="00FFFF"/>
                </a:solidFill>
              </a:rPr>
              <a:t> H</a:t>
            </a:r>
            <a:r>
              <a:rPr lang="en-US" sz="3200" baseline="30000" smtClean="0">
                <a:solidFill>
                  <a:srgbClr val="00FFFF"/>
                </a:solidFill>
              </a:rPr>
              <a:t>+</a:t>
            </a:r>
            <a:r>
              <a:rPr lang="en-US" sz="3200" smtClean="0">
                <a:solidFill>
                  <a:srgbClr val="00FFFF"/>
                </a:solidFill>
              </a:rPr>
              <a:t>  +  Cl</a:t>
            </a:r>
            <a:r>
              <a:rPr lang="en-US" sz="3200" baseline="30000" smtClean="0">
                <a:solidFill>
                  <a:srgbClr val="00FFFF"/>
                </a:solidFill>
              </a:rPr>
              <a:t>-</a:t>
            </a:r>
            <a:r>
              <a:rPr lang="en-US" sz="3200" smtClean="0">
                <a:solidFill>
                  <a:srgbClr val="00FFFF"/>
                </a:solidFill>
              </a:rPr>
              <a:t>  +  Na</a:t>
            </a:r>
            <a:r>
              <a:rPr lang="en-US" sz="3200" baseline="30000" smtClean="0">
                <a:solidFill>
                  <a:srgbClr val="00FFFF"/>
                </a:solidFill>
              </a:rPr>
              <a:t>+</a:t>
            </a:r>
            <a:r>
              <a:rPr lang="en-US" sz="3200" smtClean="0">
                <a:solidFill>
                  <a:srgbClr val="00FFFF"/>
                </a:solidFill>
              </a:rPr>
              <a:t>  +  OH</a:t>
            </a:r>
            <a:r>
              <a:rPr lang="en-US" sz="3200" baseline="30000" smtClean="0">
                <a:solidFill>
                  <a:srgbClr val="00FFFF"/>
                </a:solidFill>
              </a:rPr>
              <a:t>-</a:t>
            </a:r>
            <a:r>
              <a:rPr lang="en-US" sz="3200" smtClean="0">
                <a:solidFill>
                  <a:srgbClr val="00FFFF"/>
                </a:solidFill>
              </a:rPr>
              <a:t/>
            </a:r>
            <a:br>
              <a:rPr lang="en-US" sz="3200" smtClean="0">
                <a:solidFill>
                  <a:srgbClr val="00FFFF"/>
                </a:solidFill>
              </a:rPr>
            </a:br>
            <a:r>
              <a:rPr lang="en-US" sz="3200" smtClean="0">
                <a:solidFill>
                  <a:srgbClr val="00FFFF"/>
                </a:solidFill>
              </a:rPr>
              <a:t>                         H</a:t>
            </a:r>
            <a:r>
              <a:rPr lang="en-US" sz="3200" baseline="-25000" smtClean="0">
                <a:solidFill>
                  <a:srgbClr val="00FFFF"/>
                </a:solidFill>
              </a:rPr>
              <a:t>2</a:t>
            </a:r>
            <a:r>
              <a:rPr lang="en-US" sz="3200" smtClean="0">
                <a:solidFill>
                  <a:srgbClr val="00FFFF"/>
                </a:solidFill>
              </a:rPr>
              <a:t>O  +  Na</a:t>
            </a:r>
            <a:r>
              <a:rPr lang="en-US" sz="3200" baseline="30000" smtClean="0">
                <a:solidFill>
                  <a:srgbClr val="00FFFF"/>
                </a:solidFill>
              </a:rPr>
              <a:t>+</a:t>
            </a:r>
            <a:r>
              <a:rPr lang="en-US" sz="3200" smtClean="0">
                <a:solidFill>
                  <a:srgbClr val="00FFFF"/>
                </a:solidFill>
              </a:rPr>
              <a:t>  + Cl</a:t>
            </a:r>
            <a:r>
              <a:rPr lang="en-US" sz="3200" baseline="30000" smtClean="0">
                <a:solidFill>
                  <a:srgbClr val="00FFFF"/>
                </a:solidFill>
              </a:rPr>
              <a:t>-</a:t>
            </a:r>
            <a:r>
              <a:rPr lang="en-US" sz="3200" smtClean="0">
                <a:solidFill>
                  <a:srgbClr val="00FFFF"/>
                </a:solidFill>
              </a:rPr>
              <a:t/>
            </a:r>
            <a:br>
              <a:rPr lang="en-US" sz="3200" smtClean="0">
                <a:solidFill>
                  <a:srgbClr val="00FFFF"/>
                </a:solidFill>
              </a:rPr>
            </a:br>
            <a:endParaRPr lang="en-US" sz="3200" smtClean="0">
              <a:solidFill>
                <a:srgbClr val="00FFFF"/>
              </a:solidFill>
            </a:endParaRPr>
          </a:p>
        </p:txBody>
      </p:sp>
      <p:sp>
        <p:nvSpPr>
          <p:cNvPr id="1709060" name="AutoShape 4"/>
          <p:cNvSpPr>
            <a:spLocks noChangeArrowheads="1"/>
          </p:cNvSpPr>
          <p:nvPr/>
        </p:nvSpPr>
        <p:spPr bwMode="auto">
          <a:xfrm>
            <a:off x="6858000" y="1066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24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25146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/>
              <a:t>H</a:t>
            </a:r>
            <a:r>
              <a:rPr lang="en-US" baseline="30000" smtClean="0"/>
              <a:t>+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Cl</a:t>
            </a:r>
            <a:r>
              <a:rPr lang="en-US" baseline="30000" smtClean="0"/>
              <a:t>-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Na</a:t>
            </a:r>
            <a:r>
              <a:rPr lang="en-US" baseline="30000" smtClean="0"/>
              <a:t>+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OH</a:t>
            </a:r>
            <a:r>
              <a:rPr lang="en-US" baseline="30000" smtClean="0"/>
              <a:t>-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H</a:t>
            </a:r>
            <a:r>
              <a:rPr lang="en-US" baseline="-25000" smtClean="0"/>
              <a:t>2</a:t>
            </a:r>
            <a:r>
              <a:rPr lang="en-US" smtClean="0"/>
              <a:t>O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PQuestion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27038"/>
            <a:ext cx="7848600" cy="1782762"/>
          </a:xfrm>
        </p:spPr>
        <p:txBody>
          <a:bodyPr/>
          <a:lstStyle/>
          <a:p>
            <a:r>
              <a:rPr lang="en-US" sz="3200" smtClean="0">
                <a:solidFill>
                  <a:schemeClr val="accent1"/>
                </a:solidFill>
              </a:rPr>
              <a:t>Spectator ions?</a:t>
            </a:r>
            <a:r>
              <a:rPr lang="en-US" sz="3200" smtClean="0">
                <a:solidFill>
                  <a:srgbClr val="00FFFF"/>
                </a:solidFill>
              </a:rPr>
              <a:t/>
            </a:r>
            <a:br>
              <a:rPr lang="en-US" sz="3200" smtClean="0">
                <a:solidFill>
                  <a:srgbClr val="00FFFF"/>
                </a:solidFill>
              </a:rPr>
            </a:br>
            <a:r>
              <a:rPr lang="en-US" sz="3200" baseline="-25000" smtClean="0">
                <a:solidFill>
                  <a:srgbClr val="00FFFF"/>
                </a:solidFill>
              </a:rPr>
              <a:t/>
            </a:r>
            <a:br>
              <a:rPr lang="en-US" sz="3200" baseline="-25000" smtClean="0">
                <a:solidFill>
                  <a:srgbClr val="00FFFF"/>
                </a:solidFill>
              </a:rPr>
            </a:br>
            <a:r>
              <a:rPr lang="en-US" sz="3200" smtClean="0">
                <a:solidFill>
                  <a:srgbClr val="00FFFF"/>
                </a:solidFill>
              </a:rPr>
              <a:t> H</a:t>
            </a:r>
            <a:r>
              <a:rPr lang="en-US" sz="3200" baseline="30000" smtClean="0">
                <a:solidFill>
                  <a:srgbClr val="00FFFF"/>
                </a:solidFill>
              </a:rPr>
              <a:t>+</a:t>
            </a:r>
            <a:r>
              <a:rPr lang="en-US" sz="3200" smtClean="0">
                <a:solidFill>
                  <a:srgbClr val="00FFFF"/>
                </a:solidFill>
              </a:rPr>
              <a:t>  +  Cl</a:t>
            </a:r>
            <a:r>
              <a:rPr lang="en-US" sz="3200" baseline="30000" smtClean="0">
                <a:solidFill>
                  <a:srgbClr val="00FFFF"/>
                </a:solidFill>
              </a:rPr>
              <a:t>-</a:t>
            </a:r>
            <a:r>
              <a:rPr lang="en-US" sz="3200" smtClean="0">
                <a:solidFill>
                  <a:srgbClr val="00FFFF"/>
                </a:solidFill>
              </a:rPr>
              <a:t>  +  Na</a:t>
            </a:r>
            <a:r>
              <a:rPr lang="en-US" sz="3200" baseline="30000" smtClean="0">
                <a:solidFill>
                  <a:srgbClr val="00FFFF"/>
                </a:solidFill>
              </a:rPr>
              <a:t>+</a:t>
            </a:r>
            <a:r>
              <a:rPr lang="en-US" sz="3200" smtClean="0">
                <a:solidFill>
                  <a:srgbClr val="00FFFF"/>
                </a:solidFill>
              </a:rPr>
              <a:t>  +  OH</a:t>
            </a:r>
            <a:r>
              <a:rPr lang="en-US" sz="3200" baseline="30000" smtClean="0">
                <a:solidFill>
                  <a:srgbClr val="00FFFF"/>
                </a:solidFill>
              </a:rPr>
              <a:t>-</a:t>
            </a:r>
            <a:r>
              <a:rPr lang="en-US" sz="3200" smtClean="0">
                <a:solidFill>
                  <a:srgbClr val="00FFFF"/>
                </a:solidFill>
              </a:rPr>
              <a:t/>
            </a:r>
            <a:br>
              <a:rPr lang="en-US" sz="3200" smtClean="0">
                <a:solidFill>
                  <a:srgbClr val="00FFFF"/>
                </a:solidFill>
              </a:rPr>
            </a:br>
            <a:r>
              <a:rPr lang="en-US" sz="3200" smtClean="0">
                <a:solidFill>
                  <a:srgbClr val="00FFFF"/>
                </a:solidFill>
              </a:rPr>
              <a:t>                         H</a:t>
            </a:r>
            <a:r>
              <a:rPr lang="en-US" sz="3200" baseline="-25000" smtClean="0">
                <a:solidFill>
                  <a:srgbClr val="00FFFF"/>
                </a:solidFill>
              </a:rPr>
              <a:t>2</a:t>
            </a:r>
            <a:r>
              <a:rPr lang="en-US" sz="3200" smtClean="0">
                <a:solidFill>
                  <a:srgbClr val="00FFFF"/>
                </a:solidFill>
              </a:rPr>
              <a:t>O  +  Na</a:t>
            </a:r>
            <a:r>
              <a:rPr lang="en-US" sz="3200" baseline="30000" smtClean="0">
                <a:solidFill>
                  <a:srgbClr val="00FFFF"/>
                </a:solidFill>
              </a:rPr>
              <a:t>+</a:t>
            </a:r>
            <a:r>
              <a:rPr lang="en-US" sz="3200" smtClean="0">
                <a:solidFill>
                  <a:srgbClr val="00FFFF"/>
                </a:solidFill>
              </a:rPr>
              <a:t>  + Cl</a:t>
            </a:r>
            <a:r>
              <a:rPr lang="en-US" sz="3200" baseline="30000" smtClean="0">
                <a:solidFill>
                  <a:srgbClr val="00FFFF"/>
                </a:solidFill>
              </a:rPr>
              <a:t>-</a:t>
            </a:r>
            <a:r>
              <a:rPr lang="en-US" sz="3200" smtClean="0">
                <a:solidFill>
                  <a:srgbClr val="00FFFF"/>
                </a:solidFill>
              </a:rPr>
              <a:t/>
            </a:r>
            <a:br>
              <a:rPr lang="en-US" sz="3200" smtClean="0">
                <a:solidFill>
                  <a:srgbClr val="00FFFF"/>
                </a:solidFill>
              </a:rPr>
            </a:br>
            <a:endParaRPr lang="en-US" sz="3200" smtClean="0">
              <a:solidFill>
                <a:srgbClr val="00FFFF"/>
              </a:solidFill>
            </a:endParaRPr>
          </a:p>
        </p:txBody>
      </p:sp>
      <p:sp>
        <p:nvSpPr>
          <p:cNvPr id="1809411" name="AutoShape 3"/>
          <p:cNvSpPr>
            <a:spLocks noChangeArrowheads="1"/>
          </p:cNvSpPr>
          <p:nvPr/>
        </p:nvSpPr>
        <p:spPr bwMode="auto">
          <a:xfrm>
            <a:off x="6858000" y="1066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948" name="TPAnswers"/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457200" y="2514600"/>
            <a:ext cx="4114800" cy="41148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mtClean="0"/>
              <a:t>H</a:t>
            </a:r>
            <a:r>
              <a:rPr lang="en-US" baseline="30000" smtClean="0"/>
              <a:t>+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>
                <a:solidFill>
                  <a:srgbClr val="66FF33"/>
                </a:solidFill>
              </a:rPr>
              <a:t>Cl</a:t>
            </a:r>
            <a:r>
              <a:rPr lang="en-US" baseline="30000" smtClean="0">
                <a:solidFill>
                  <a:srgbClr val="66FF33"/>
                </a:solidFill>
              </a:rPr>
              <a:t>-</a:t>
            </a:r>
            <a:endParaRPr lang="en-US" smtClean="0">
              <a:solidFill>
                <a:srgbClr val="66FF33"/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en-US" smtClean="0">
                <a:solidFill>
                  <a:srgbClr val="66FF33"/>
                </a:solidFill>
              </a:rPr>
              <a:t>Na</a:t>
            </a:r>
            <a:r>
              <a:rPr lang="en-US" baseline="30000" smtClean="0">
                <a:solidFill>
                  <a:srgbClr val="66FF33"/>
                </a:solidFill>
              </a:rPr>
              <a:t>+</a:t>
            </a:r>
            <a:endParaRPr lang="en-US" smtClean="0">
              <a:solidFill>
                <a:srgbClr val="66FF33"/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en-US" smtClean="0"/>
              <a:t>OH</a:t>
            </a:r>
            <a:r>
              <a:rPr lang="en-US" baseline="30000" smtClean="0"/>
              <a:t>-</a:t>
            </a:r>
            <a:endParaRPr lang="en-US" smtClean="0"/>
          </a:p>
          <a:p>
            <a:pPr marL="609600" indent="-609600">
              <a:buFontTx/>
              <a:buAutoNum type="arabicPeriod"/>
            </a:pPr>
            <a:r>
              <a:rPr lang="en-US" smtClean="0"/>
              <a:t>H</a:t>
            </a:r>
            <a:r>
              <a:rPr lang="en-US" baseline="-25000" smtClean="0"/>
              <a:t>2</a:t>
            </a:r>
            <a:r>
              <a:rPr lang="en-US" smtClean="0"/>
              <a:t>O</a:t>
            </a:r>
          </a:p>
        </p:txBody>
      </p:sp>
      <p:sp>
        <p:nvSpPr>
          <p:cNvPr id="1809413" name="Rectangle 5"/>
          <p:cNvSpPr>
            <a:spLocks noChangeArrowheads="1"/>
          </p:cNvSpPr>
          <p:nvPr/>
        </p:nvSpPr>
        <p:spPr bwMode="auto">
          <a:xfrm>
            <a:off x="304800" y="3048000"/>
            <a:ext cx="2209800" cy="609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09414" name="Rectangle 6"/>
          <p:cNvSpPr>
            <a:spLocks noChangeArrowheads="1"/>
          </p:cNvSpPr>
          <p:nvPr/>
        </p:nvSpPr>
        <p:spPr bwMode="auto">
          <a:xfrm>
            <a:off x="304800" y="3657600"/>
            <a:ext cx="2209800" cy="6096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</a:t>
            </a:r>
            <a:r>
              <a:rPr lang="en-US" sz="3600" smtClean="0">
                <a:solidFill>
                  <a:schemeClr val="accent1"/>
                </a:solidFill>
              </a:rPr>
              <a:t>Cl</a:t>
            </a:r>
            <a:r>
              <a:rPr lang="en-US" sz="3600" baseline="30000" smtClean="0">
                <a:solidFill>
                  <a:schemeClr val="accent1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 +  </a:t>
            </a:r>
            <a:r>
              <a:rPr lang="en-US" sz="3600" smtClean="0">
                <a:solidFill>
                  <a:schemeClr val="accent1"/>
                </a:solidFill>
              </a:rPr>
              <a:t>Na</a:t>
            </a:r>
            <a:r>
              <a:rPr lang="en-US" sz="3600" baseline="30000" smtClean="0">
                <a:solidFill>
                  <a:schemeClr val="accent1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OH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         </a:t>
            </a:r>
            <a:r>
              <a:rPr lang="en-US" sz="3600" smtClean="0">
                <a:solidFill>
                  <a:schemeClr val="accent1"/>
                </a:solidFill>
              </a:rPr>
              <a:t>Na</a:t>
            </a:r>
            <a:r>
              <a:rPr lang="en-US" sz="3600" baseline="30000" smtClean="0">
                <a:solidFill>
                  <a:schemeClr val="accent1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</a:t>
            </a:r>
            <a:r>
              <a:rPr lang="en-US" sz="3600" smtClean="0">
                <a:solidFill>
                  <a:schemeClr val="accent1"/>
                </a:solidFill>
              </a:rPr>
              <a:t>Cl</a:t>
            </a:r>
            <a:r>
              <a:rPr lang="en-US" sz="3600" baseline="30000" smtClean="0">
                <a:solidFill>
                  <a:schemeClr val="accent1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 + 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3. Acid-Base Neutralization</a:t>
            </a:r>
          </a:p>
        </p:txBody>
      </p:sp>
      <p:sp>
        <p:nvSpPr>
          <p:cNvPr id="1711108" name="AutoShape 4"/>
          <p:cNvSpPr>
            <a:spLocks noChangeArrowheads="1"/>
          </p:cNvSpPr>
          <p:nvPr/>
        </p:nvSpPr>
        <p:spPr bwMode="auto">
          <a:xfrm>
            <a:off x="60198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2362200" y="12192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66FF"/>
                </a:solidFill>
              </a:rPr>
              <a:t>Total ionic equation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2514600" y="3962400"/>
            <a:ext cx="4495800" cy="588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chemeClr val="accent1"/>
                </a:solidFill>
              </a:rPr>
              <a:t>Spectator ions?</a:t>
            </a:r>
          </a:p>
        </p:txBody>
      </p:sp>
      <p:sp>
        <p:nvSpPr>
          <p:cNvPr id="1711111" name="Line 7"/>
          <p:cNvSpPr>
            <a:spLocks noChangeShapeType="1"/>
          </p:cNvSpPr>
          <p:nvPr/>
        </p:nvSpPr>
        <p:spPr bwMode="auto">
          <a:xfrm flipV="1">
            <a:off x="3733800" y="2514600"/>
            <a:ext cx="0" cy="1447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11112" name="Line 8"/>
          <p:cNvSpPr>
            <a:spLocks noChangeShapeType="1"/>
          </p:cNvSpPr>
          <p:nvPr/>
        </p:nvSpPr>
        <p:spPr bwMode="auto">
          <a:xfrm flipV="1">
            <a:off x="4114800" y="3200400"/>
            <a:ext cx="0" cy="762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11113" name="Line 9"/>
          <p:cNvSpPr>
            <a:spLocks noChangeShapeType="1"/>
          </p:cNvSpPr>
          <p:nvPr/>
        </p:nvSpPr>
        <p:spPr bwMode="auto">
          <a:xfrm flipH="1" flipV="1">
            <a:off x="2590800" y="2590800"/>
            <a:ext cx="228600" cy="1371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11114" name="Line 10"/>
          <p:cNvSpPr>
            <a:spLocks noChangeShapeType="1"/>
          </p:cNvSpPr>
          <p:nvPr/>
        </p:nvSpPr>
        <p:spPr bwMode="auto">
          <a:xfrm flipV="1">
            <a:off x="5486400" y="3200400"/>
            <a:ext cx="0" cy="762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</a:t>
            </a:r>
            <a:r>
              <a:rPr lang="en-US" sz="3600" smtClean="0">
                <a:solidFill>
                  <a:schemeClr val="accent1"/>
                </a:solidFill>
              </a:rPr>
              <a:t>Cl</a:t>
            </a:r>
            <a:r>
              <a:rPr lang="en-US" sz="3600" baseline="30000" smtClean="0">
                <a:solidFill>
                  <a:schemeClr val="accent1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 +  </a:t>
            </a:r>
            <a:r>
              <a:rPr lang="en-US" sz="3600" smtClean="0">
                <a:solidFill>
                  <a:schemeClr val="accent1"/>
                </a:solidFill>
              </a:rPr>
              <a:t>Na</a:t>
            </a:r>
            <a:r>
              <a:rPr lang="en-US" sz="3600" baseline="30000" smtClean="0">
                <a:solidFill>
                  <a:schemeClr val="accent1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OH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         </a:t>
            </a:r>
            <a:r>
              <a:rPr lang="en-US" sz="3600" smtClean="0">
                <a:solidFill>
                  <a:schemeClr val="accent1"/>
                </a:solidFill>
              </a:rPr>
              <a:t>Na</a:t>
            </a:r>
            <a:r>
              <a:rPr lang="en-US" sz="3600" baseline="30000" smtClean="0">
                <a:solidFill>
                  <a:schemeClr val="accent1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</a:t>
            </a:r>
            <a:r>
              <a:rPr lang="en-US" sz="3600" smtClean="0">
                <a:solidFill>
                  <a:schemeClr val="accent1"/>
                </a:solidFill>
              </a:rPr>
              <a:t>Cl</a:t>
            </a:r>
            <a:r>
              <a:rPr lang="en-US" sz="3600" baseline="30000" smtClean="0">
                <a:solidFill>
                  <a:schemeClr val="accent1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 + 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OH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           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3. Acid-Base Neutralization</a:t>
            </a:r>
          </a:p>
        </p:txBody>
      </p:sp>
      <p:sp>
        <p:nvSpPr>
          <p:cNvPr id="1713156" name="AutoShape 4"/>
          <p:cNvSpPr>
            <a:spLocks noChangeArrowheads="1"/>
          </p:cNvSpPr>
          <p:nvPr/>
        </p:nvSpPr>
        <p:spPr bwMode="auto">
          <a:xfrm>
            <a:off x="60198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2362200" y="12192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66FF"/>
                </a:solidFill>
              </a:rPr>
              <a:t>Total ionic equation</a:t>
            </a:r>
          </a:p>
        </p:txBody>
      </p:sp>
      <p:sp>
        <p:nvSpPr>
          <p:cNvPr id="1713158" name="AutoShape 6"/>
          <p:cNvSpPr>
            <a:spLocks noChangeArrowheads="1"/>
          </p:cNvSpPr>
          <p:nvPr/>
        </p:nvSpPr>
        <p:spPr bwMode="auto">
          <a:xfrm>
            <a:off x="3581400" y="4114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2286000" y="35052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66FF33"/>
                </a:solidFill>
              </a:rPr>
              <a:t>Net ionic equation</a:t>
            </a:r>
          </a:p>
        </p:txBody>
      </p:sp>
      <p:sp>
        <p:nvSpPr>
          <p:cNvPr id="1713160" name="Rectangle 8"/>
          <p:cNvSpPr>
            <a:spLocks noChangeArrowheads="1"/>
          </p:cNvSpPr>
          <p:nvPr/>
        </p:nvSpPr>
        <p:spPr bwMode="auto">
          <a:xfrm>
            <a:off x="533400" y="1066800"/>
            <a:ext cx="8229600" cy="2362200"/>
          </a:xfrm>
          <a:prstGeom prst="rect">
            <a:avLst/>
          </a:prstGeom>
          <a:noFill/>
          <a:ln w="2857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13161" name="Rectangle 9"/>
          <p:cNvSpPr>
            <a:spLocks noChangeArrowheads="1"/>
          </p:cNvSpPr>
          <p:nvPr/>
        </p:nvSpPr>
        <p:spPr bwMode="auto">
          <a:xfrm>
            <a:off x="533400" y="3505200"/>
            <a:ext cx="8229600" cy="2362200"/>
          </a:xfrm>
          <a:prstGeom prst="rect">
            <a:avLst/>
          </a:prstGeom>
          <a:noFill/>
          <a:ln w="2857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202" name="Rectangle 2"/>
          <p:cNvSpPr>
            <a:spLocks noChangeArrowheads="1"/>
          </p:cNvSpPr>
          <p:nvPr/>
        </p:nvSpPr>
        <p:spPr bwMode="auto">
          <a:xfrm>
            <a:off x="533400" y="3505200"/>
            <a:ext cx="8229600" cy="2362200"/>
          </a:xfrm>
          <a:prstGeom prst="rect">
            <a:avLst/>
          </a:prstGeom>
          <a:noFill/>
          <a:ln w="2857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</a:t>
            </a:r>
            <a:r>
              <a:rPr lang="en-US" sz="3600" smtClean="0">
                <a:solidFill>
                  <a:schemeClr val="accent1"/>
                </a:solidFill>
              </a:rPr>
              <a:t>Cl</a:t>
            </a:r>
            <a:r>
              <a:rPr lang="en-US" sz="3600" baseline="30000" smtClean="0">
                <a:solidFill>
                  <a:schemeClr val="accent1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 +  </a:t>
            </a:r>
            <a:r>
              <a:rPr lang="en-US" sz="3600" smtClean="0">
                <a:solidFill>
                  <a:schemeClr val="accent1"/>
                </a:solidFill>
              </a:rPr>
              <a:t>Na</a:t>
            </a:r>
            <a:r>
              <a:rPr lang="en-US" sz="3600" baseline="30000" smtClean="0">
                <a:solidFill>
                  <a:schemeClr val="accent1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OH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         </a:t>
            </a:r>
            <a:r>
              <a:rPr lang="en-US" sz="3600" smtClean="0">
                <a:solidFill>
                  <a:schemeClr val="accent1"/>
                </a:solidFill>
              </a:rPr>
              <a:t>Na</a:t>
            </a:r>
            <a:r>
              <a:rPr lang="en-US" sz="3600" baseline="30000" smtClean="0">
                <a:solidFill>
                  <a:schemeClr val="accent1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</a:t>
            </a:r>
            <a:r>
              <a:rPr lang="en-US" sz="3600" smtClean="0">
                <a:solidFill>
                  <a:schemeClr val="accent1"/>
                </a:solidFill>
              </a:rPr>
              <a:t>Cl</a:t>
            </a:r>
            <a:r>
              <a:rPr lang="en-US" sz="3600" baseline="30000" smtClean="0">
                <a:solidFill>
                  <a:schemeClr val="accent1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 + 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+  OH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           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3. Acid-Base Neutralization</a:t>
            </a:r>
          </a:p>
        </p:txBody>
      </p:sp>
      <p:sp>
        <p:nvSpPr>
          <p:cNvPr id="1715205" name="AutoShape 5"/>
          <p:cNvSpPr>
            <a:spLocks noChangeArrowheads="1"/>
          </p:cNvSpPr>
          <p:nvPr/>
        </p:nvSpPr>
        <p:spPr bwMode="auto">
          <a:xfrm>
            <a:off x="60198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2362200" y="12192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FF66FF"/>
                </a:solidFill>
              </a:rPr>
              <a:t>Total ionic equation</a:t>
            </a:r>
          </a:p>
        </p:txBody>
      </p:sp>
      <p:sp>
        <p:nvSpPr>
          <p:cNvPr id="1715207" name="AutoShape 7"/>
          <p:cNvSpPr>
            <a:spLocks noChangeArrowheads="1"/>
          </p:cNvSpPr>
          <p:nvPr/>
        </p:nvSpPr>
        <p:spPr bwMode="auto">
          <a:xfrm>
            <a:off x="3581400" y="4114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2286000" y="3505200"/>
            <a:ext cx="449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66FF33"/>
                </a:solidFill>
              </a:rPr>
              <a:t>Net ionic equation</a:t>
            </a:r>
          </a:p>
        </p:txBody>
      </p:sp>
      <p:sp>
        <p:nvSpPr>
          <p:cNvPr id="1715209" name="Text Box 9"/>
          <p:cNvSpPr txBox="1">
            <a:spLocks noChangeArrowheads="1"/>
          </p:cNvSpPr>
          <p:nvPr/>
        </p:nvSpPr>
        <p:spPr bwMode="auto">
          <a:xfrm>
            <a:off x="1219200" y="4724400"/>
            <a:ext cx="6934200" cy="1382713"/>
          </a:xfrm>
          <a:prstGeom prst="rect">
            <a:avLst/>
          </a:prstGeom>
          <a:solidFill>
            <a:schemeClr val="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NOTE:  This is ALWAYS the net ionic equation for an acid-base neutralization reaction!</a:t>
            </a:r>
          </a:p>
        </p:txBody>
      </p:sp>
      <p:sp>
        <p:nvSpPr>
          <p:cNvPr id="1715210" name="Rectangle 10"/>
          <p:cNvSpPr>
            <a:spLocks noChangeArrowheads="1"/>
          </p:cNvSpPr>
          <p:nvPr/>
        </p:nvSpPr>
        <p:spPr bwMode="auto">
          <a:xfrm>
            <a:off x="533400" y="1066800"/>
            <a:ext cx="8229600" cy="2362200"/>
          </a:xfrm>
          <a:prstGeom prst="rect">
            <a:avLst/>
          </a:prstGeom>
          <a:noFill/>
          <a:ln w="28575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4. Oxidation-Reduction (Redox)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Dissolution of Ionic Salts</a:t>
            </a:r>
          </a:p>
        </p:txBody>
      </p:sp>
      <p:grpSp>
        <p:nvGrpSpPr>
          <p:cNvPr id="92163" name="Group 3"/>
          <p:cNvGrpSpPr>
            <a:grpSpLocks/>
          </p:cNvGrpSpPr>
          <p:nvPr/>
        </p:nvGrpSpPr>
        <p:grpSpPr bwMode="auto">
          <a:xfrm rot="-1962266">
            <a:off x="2057400" y="4114800"/>
            <a:ext cx="1828800" cy="685800"/>
            <a:chOff x="576" y="2112"/>
            <a:chExt cx="1152" cy="432"/>
          </a:xfrm>
        </p:grpSpPr>
        <p:sp>
          <p:nvSpPr>
            <p:cNvPr id="92193" name="Oval 4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2194" name="Text Box 5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2195" name="Text Box 6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2196" name="Text Box 7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2197" name="Line 8"/>
            <p:cNvSpPr>
              <a:spLocks noChangeShapeType="1"/>
            </p:cNvSpPr>
            <p:nvPr/>
          </p:nvSpPr>
          <p:spPr bwMode="auto">
            <a:xfrm flipV="1">
              <a:off x="912" y="2302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98" name="Line 9"/>
            <p:cNvSpPr>
              <a:spLocks noChangeShapeType="1"/>
            </p:cNvSpPr>
            <p:nvPr/>
          </p:nvSpPr>
          <p:spPr bwMode="auto">
            <a:xfrm flipH="1" flipV="1">
              <a:off x="1199" y="2302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164" name="Group 10"/>
          <p:cNvGrpSpPr>
            <a:grpSpLocks/>
          </p:cNvGrpSpPr>
          <p:nvPr/>
        </p:nvGrpSpPr>
        <p:grpSpPr bwMode="auto">
          <a:xfrm>
            <a:off x="1066800" y="3505200"/>
            <a:ext cx="1828800" cy="685800"/>
            <a:chOff x="576" y="2112"/>
            <a:chExt cx="1152" cy="432"/>
          </a:xfrm>
        </p:grpSpPr>
        <p:sp>
          <p:nvSpPr>
            <p:cNvPr id="92187" name="Oval 11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2188" name="Text Box 12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2189" name="Text Box 13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2190" name="Text Box 14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2191" name="Line 15"/>
            <p:cNvSpPr>
              <a:spLocks noChangeShapeType="1"/>
            </p:cNvSpPr>
            <p:nvPr/>
          </p:nvSpPr>
          <p:spPr bwMode="auto">
            <a:xfrm flipV="1">
              <a:off x="912" y="2304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92" name="Line 16"/>
            <p:cNvSpPr>
              <a:spLocks noChangeShapeType="1"/>
            </p:cNvSpPr>
            <p:nvPr/>
          </p:nvSpPr>
          <p:spPr bwMode="auto">
            <a:xfrm flipH="1" flipV="1">
              <a:off x="1200" y="2304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165" name="Group 17"/>
          <p:cNvGrpSpPr>
            <a:grpSpLocks/>
          </p:cNvGrpSpPr>
          <p:nvPr/>
        </p:nvGrpSpPr>
        <p:grpSpPr bwMode="auto">
          <a:xfrm rot="-6997711">
            <a:off x="3238500" y="3467100"/>
            <a:ext cx="1828800" cy="685800"/>
            <a:chOff x="576" y="2112"/>
            <a:chExt cx="1152" cy="432"/>
          </a:xfrm>
        </p:grpSpPr>
        <p:sp>
          <p:nvSpPr>
            <p:cNvPr id="92181" name="Oval 18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2182" name="Text Box 19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2183" name="Text Box 20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2184" name="Text Box 21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2185" name="Line 22"/>
            <p:cNvSpPr>
              <a:spLocks noChangeShapeType="1"/>
            </p:cNvSpPr>
            <p:nvPr/>
          </p:nvSpPr>
          <p:spPr bwMode="auto">
            <a:xfrm flipV="1">
              <a:off x="912" y="2304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86" name="Line 23"/>
            <p:cNvSpPr>
              <a:spLocks noChangeShapeType="1"/>
            </p:cNvSpPr>
            <p:nvPr/>
          </p:nvSpPr>
          <p:spPr bwMode="auto">
            <a:xfrm flipH="1" flipV="1">
              <a:off x="1202" y="2304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166" name="Group 24"/>
          <p:cNvGrpSpPr>
            <a:grpSpLocks/>
          </p:cNvGrpSpPr>
          <p:nvPr/>
        </p:nvGrpSpPr>
        <p:grpSpPr bwMode="auto">
          <a:xfrm rot="-1719654">
            <a:off x="3886200" y="4648200"/>
            <a:ext cx="1828800" cy="685800"/>
            <a:chOff x="576" y="2112"/>
            <a:chExt cx="1152" cy="432"/>
          </a:xfrm>
        </p:grpSpPr>
        <p:sp>
          <p:nvSpPr>
            <p:cNvPr id="92175" name="Oval 25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2176" name="Text Box 26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2177" name="Text Box 27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2178" name="Text Box 28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2179" name="Line 29"/>
            <p:cNvSpPr>
              <a:spLocks noChangeShapeType="1"/>
            </p:cNvSpPr>
            <p:nvPr/>
          </p:nvSpPr>
          <p:spPr bwMode="auto">
            <a:xfrm flipV="1">
              <a:off x="912" y="2302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80" name="Line 30"/>
            <p:cNvSpPr>
              <a:spLocks noChangeShapeType="1"/>
            </p:cNvSpPr>
            <p:nvPr/>
          </p:nvSpPr>
          <p:spPr bwMode="auto">
            <a:xfrm flipH="1" flipV="1">
              <a:off x="1200" y="2302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167" name="Group 31"/>
          <p:cNvGrpSpPr>
            <a:grpSpLocks/>
          </p:cNvGrpSpPr>
          <p:nvPr/>
        </p:nvGrpSpPr>
        <p:grpSpPr bwMode="auto">
          <a:xfrm rot="1248848">
            <a:off x="1219200" y="5105400"/>
            <a:ext cx="1828800" cy="685800"/>
            <a:chOff x="576" y="2112"/>
            <a:chExt cx="1152" cy="432"/>
          </a:xfrm>
        </p:grpSpPr>
        <p:sp>
          <p:nvSpPr>
            <p:cNvPr id="92169" name="Oval 32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2170" name="Text Box 33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2171" name="Text Box 34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2172" name="Text Box 35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2173" name="Line 36"/>
            <p:cNvSpPr>
              <a:spLocks noChangeShapeType="1"/>
            </p:cNvSpPr>
            <p:nvPr/>
          </p:nvSpPr>
          <p:spPr bwMode="auto">
            <a:xfrm flipV="1">
              <a:off x="911" y="2303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4" name="Line 37"/>
            <p:cNvSpPr>
              <a:spLocks noChangeShapeType="1"/>
            </p:cNvSpPr>
            <p:nvPr/>
          </p:nvSpPr>
          <p:spPr bwMode="auto">
            <a:xfrm flipH="1" flipV="1">
              <a:off x="1199" y="2303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168" name="Text Box 38"/>
          <p:cNvSpPr txBox="1">
            <a:spLocks noChangeArrowheads="1"/>
          </p:cNvSpPr>
          <p:nvPr/>
        </p:nvSpPr>
        <p:spPr bwMode="auto">
          <a:xfrm>
            <a:off x="6172200" y="2133600"/>
            <a:ext cx="2514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chemeClr val="folHlink"/>
                </a:solidFill>
              </a:rPr>
              <a:t>Now consider water</a:t>
            </a:r>
          </a:p>
          <a:p>
            <a:pPr>
              <a:spcBef>
                <a:spcPct val="50000"/>
              </a:spcBef>
            </a:pPr>
            <a:r>
              <a:rPr lang="en-US" sz="3200" b="1">
                <a:solidFill>
                  <a:schemeClr val="folHlink"/>
                </a:solidFill>
              </a:rPr>
              <a:t>Separate the molecules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8 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+  5 Fe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 +  MnO</a:t>
            </a:r>
            <a:r>
              <a:rPr lang="en-US" sz="3600" baseline="-25000" smtClean="0">
                <a:solidFill>
                  <a:srgbClr val="00FFFF"/>
                </a:solidFill>
              </a:rPr>
              <a:t>4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4. Oxidation-Reduction (Redox)</a:t>
            </a:r>
          </a:p>
        </p:txBody>
      </p:sp>
      <p:sp>
        <p:nvSpPr>
          <p:cNvPr id="1719300" name="AutoShape 4"/>
          <p:cNvSpPr>
            <a:spLocks noChangeArrowheads="1"/>
          </p:cNvSpPr>
          <p:nvPr/>
        </p:nvSpPr>
        <p:spPr bwMode="auto">
          <a:xfrm>
            <a:off x="67056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19301" name="Text Box 5"/>
          <p:cNvSpPr txBox="1">
            <a:spLocks noChangeArrowheads="1"/>
          </p:cNvSpPr>
          <p:nvPr/>
        </p:nvSpPr>
        <p:spPr bwMode="auto">
          <a:xfrm>
            <a:off x="2286000" y="25146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iron(II)</a:t>
            </a:r>
          </a:p>
        </p:txBody>
      </p:sp>
      <p:sp>
        <p:nvSpPr>
          <p:cNvPr id="1719302" name="Text Box 6"/>
          <p:cNvSpPr txBox="1">
            <a:spLocks noChangeArrowheads="1"/>
          </p:cNvSpPr>
          <p:nvPr/>
        </p:nvSpPr>
        <p:spPr bwMode="auto">
          <a:xfrm>
            <a:off x="4419600" y="25146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permanganate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8 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+  5 Fe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 +  </a:t>
            </a:r>
            <a:r>
              <a:rPr lang="en-US" sz="3600" smtClean="0">
                <a:solidFill>
                  <a:srgbClr val="FF66FF"/>
                </a:solidFill>
              </a:rPr>
              <a:t>MnO</a:t>
            </a:r>
            <a:r>
              <a:rPr lang="en-US" sz="3600" baseline="-25000" smtClean="0">
                <a:solidFill>
                  <a:srgbClr val="FF66FF"/>
                </a:solidFill>
              </a:rPr>
              <a:t>4</a:t>
            </a:r>
            <a:r>
              <a:rPr lang="en-US" sz="3600" baseline="30000" smtClean="0">
                <a:solidFill>
                  <a:srgbClr val="FF66FF"/>
                </a:solidFill>
              </a:rPr>
              <a:t>-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4. Oxidation-Reduction (Redox)</a:t>
            </a:r>
          </a:p>
        </p:txBody>
      </p:sp>
      <p:sp>
        <p:nvSpPr>
          <p:cNvPr id="1721348" name="AutoShape 4"/>
          <p:cNvSpPr>
            <a:spLocks noChangeArrowheads="1"/>
          </p:cNvSpPr>
          <p:nvPr/>
        </p:nvSpPr>
        <p:spPr bwMode="auto">
          <a:xfrm>
            <a:off x="67056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21349" name="Text Box 5"/>
          <p:cNvSpPr txBox="1">
            <a:spLocks noChangeArrowheads="1"/>
          </p:cNvSpPr>
          <p:nvPr/>
        </p:nvSpPr>
        <p:spPr bwMode="auto">
          <a:xfrm>
            <a:off x="2286000" y="25146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iron(II)</a:t>
            </a:r>
          </a:p>
        </p:txBody>
      </p:sp>
      <p:sp>
        <p:nvSpPr>
          <p:cNvPr id="1721350" name="Text Box 6"/>
          <p:cNvSpPr txBox="1">
            <a:spLocks noChangeArrowheads="1"/>
          </p:cNvSpPr>
          <p:nvPr/>
        </p:nvSpPr>
        <p:spPr bwMode="auto">
          <a:xfrm>
            <a:off x="4419600" y="25146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permanganate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3962400" y="1447800"/>
            <a:ext cx="2819400" cy="466725"/>
          </a:xfrm>
          <a:prstGeom prst="rect">
            <a:avLst/>
          </a:prstGeom>
          <a:noFill/>
          <a:ln w="9525">
            <a:solidFill>
              <a:srgbClr val="FF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66FF"/>
                </a:solidFill>
              </a:rPr>
              <a:t>Purple solution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8 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+  5 Fe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 +  </a:t>
            </a:r>
            <a:r>
              <a:rPr lang="en-US" sz="3600" smtClean="0">
                <a:solidFill>
                  <a:srgbClr val="FF66FF"/>
                </a:solidFill>
              </a:rPr>
              <a:t>MnO</a:t>
            </a:r>
            <a:r>
              <a:rPr lang="en-US" sz="3600" baseline="-25000" smtClean="0">
                <a:solidFill>
                  <a:srgbClr val="FF66FF"/>
                </a:solidFill>
              </a:rPr>
              <a:t>4</a:t>
            </a:r>
            <a:r>
              <a:rPr lang="en-US" sz="3600" baseline="30000" smtClean="0">
                <a:solidFill>
                  <a:srgbClr val="FF66FF"/>
                </a:solidFill>
              </a:rPr>
              <a:t>-</a:t>
            </a:r>
            <a:endParaRPr lang="en-US" sz="3600" baseline="-250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</a:t>
            </a: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5 Fe</a:t>
            </a:r>
            <a:r>
              <a:rPr lang="en-US" sz="3600" baseline="30000" smtClean="0">
                <a:solidFill>
                  <a:srgbClr val="00FFFF"/>
                </a:solidFill>
              </a:rPr>
              <a:t>3+</a:t>
            </a:r>
            <a:r>
              <a:rPr lang="en-US" sz="3600" smtClean="0">
                <a:solidFill>
                  <a:srgbClr val="00FFFF"/>
                </a:solidFill>
              </a:rPr>
              <a:t>     +      Mn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+  4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4. Oxidation-Reduction (Redox)</a:t>
            </a:r>
          </a:p>
        </p:txBody>
      </p:sp>
      <p:sp>
        <p:nvSpPr>
          <p:cNvPr id="1723396" name="AutoShape 4"/>
          <p:cNvSpPr>
            <a:spLocks noChangeArrowheads="1"/>
          </p:cNvSpPr>
          <p:nvPr/>
        </p:nvSpPr>
        <p:spPr bwMode="auto">
          <a:xfrm>
            <a:off x="67056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23397" name="Text Box 5"/>
          <p:cNvSpPr txBox="1">
            <a:spLocks noChangeArrowheads="1"/>
          </p:cNvSpPr>
          <p:nvPr/>
        </p:nvSpPr>
        <p:spPr bwMode="auto">
          <a:xfrm>
            <a:off x="2286000" y="25146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iron(II)</a:t>
            </a:r>
          </a:p>
        </p:txBody>
      </p:sp>
      <p:sp>
        <p:nvSpPr>
          <p:cNvPr id="1723398" name="Text Box 6"/>
          <p:cNvSpPr txBox="1">
            <a:spLocks noChangeArrowheads="1"/>
          </p:cNvSpPr>
          <p:nvPr/>
        </p:nvSpPr>
        <p:spPr bwMode="auto">
          <a:xfrm>
            <a:off x="4419600" y="25146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permanganate</a:t>
            </a:r>
          </a:p>
        </p:txBody>
      </p:sp>
      <p:sp>
        <p:nvSpPr>
          <p:cNvPr id="1723399" name="Text Box 7"/>
          <p:cNvSpPr txBox="1">
            <a:spLocks noChangeArrowheads="1"/>
          </p:cNvSpPr>
          <p:nvPr/>
        </p:nvSpPr>
        <p:spPr bwMode="auto">
          <a:xfrm>
            <a:off x="2209800" y="39624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iron(III)</a:t>
            </a:r>
          </a:p>
        </p:txBody>
      </p:sp>
      <p:sp>
        <p:nvSpPr>
          <p:cNvPr id="1723400" name="Text Box 8"/>
          <p:cNvSpPr txBox="1">
            <a:spLocks noChangeArrowheads="1"/>
          </p:cNvSpPr>
          <p:nvPr/>
        </p:nvSpPr>
        <p:spPr bwMode="auto">
          <a:xfrm>
            <a:off x="4572000" y="3962400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manganese (II)</a:t>
            </a: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3962400" y="1447800"/>
            <a:ext cx="2819400" cy="466725"/>
          </a:xfrm>
          <a:prstGeom prst="rect">
            <a:avLst/>
          </a:prstGeom>
          <a:noFill/>
          <a:ln w="9525">
            <a:solidFill>
              <a:srgbClr val="FF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66FF"/>
                </a:solidFill>
              </a:rPr>
              <a:t>Purple solution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8 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+  5 Fe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 +  </a:t>
            </a:r>
            <a:r>
              <a:rPr lang="en-US" sz="3600" smtClean="0">
                <a:solidFill>
                  <a:srgbClr val="FF66FF"/>
                </a:solidFill>
              </a:rPr>
              <a:t>MnO</a:t>
            </a:r>
            <a:r>
              <a:rPr lang="en-US" sz="3600" baseline="-25000" smtClean="0">
                <a:solidFill>
                  <a:srgbClr val="FF66FF"/>
                </a:solidFill>
              </a:rPr>
              <a:t>4</a:t>
            </a:r>
            <a:r>
              <a:rPr lang="en-US" sz="3600" baseline="30000" smtClean="0">
                <a:solidFill>
                  <a:srgbClr val="FF66FF"/>
                </a:solidFill>
              </a:rPr>
              <a:t>-</a:t>
            </a:r>
            <a:endParaRPr lang="en-US" sz="3600" baseline="-250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</a:t>
            </a: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</a:t>
            </a:r>
            <a:r>
              <a:rPr lang="en-US" sz="3600" smtClean="0">
                <a:solidFill>
                  <a:schemeClr val="accent1"/>
                </a:solidFill>
              </a:rPr>
              <a:t>5 Fe</a:t>
            </a:r>
            <a:r>
              <a:rPr lang="en-US" sz="3600" baseline="30000" smtClean="0">
                <a:solidFill>
                  <a:schemeClr val="accent1"/>
                </a:solidFill>
              </a:rPr>
              <a:t>3+</a:t>
            </a:r>
            <a:r>
              <a:rPr lang="en-US" sz="3600" smtClean="0">
                <a:solidFill>
                  <a:srgbClr val="00FFFF"/>
                </a:solidFill>
              </a:rPr>
              <a:t>     +      Mn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+  4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4. Oxidation-Reduction (Redox)</a:t>
            </a:r>
          </a:p>
        </p:txBody>
      </p:sp>
      <p:sp>
        <p:nvSpPr>
          <p:cNvPr id="1725444" name="AutoShape 4"/>
          <p:cNvSpPr>
            <a:spLocks noChangeArrowheads="1"/>
          </p:cNvSpPr>
          <p:nvPr/>
        </p:nvSpPr>
        <p:spPr bwMode="auto">
          <a:xfrm>
            <a:off x="67056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25445" name="Text Box 5"/>
          <p:cNvSpPr txBox="1">
            <a:spLocks noChangeArrowheads="1"/>
          </p:cNvSpPr>
          <p:nvPr/>
        </p:nvSpPr>
        <p:spPr bwMode="auto">
          <a:xfrm>
            <a:off x="2286000" y="25146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iron(II)</a:t>
            </a:r>
          </a:p>
        </p:txBody>
      </p:sp>
      <p:sp>
        <p:nvSpPr>
          <p:cNvPr id="1725446" name="Text Box 6"/>
          <p:cNvSpPr txBox="1">
            <a:spLocks noChangeArrowheads="1"/>
          </p:cNvSpPr>
          <p:nvPr/>
        </p:nvSpPr>
        <p:spPr bwMode="auto">
          <a:xfrm>
            <a:off x="4419600" y="25146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permanganate</a:t>
            </a:r>
          </a:p>
        </p:txBody>
      </p:sp>
      <p:sp>
        <p:nvSpPr>
          <p:cNvPr id="1725447" name="Text Box 7"/>
          <p:cNvSpPr txBox="1">
            <a:spLocks noChangeArrowheads="1"/>
          </p:cNvSpPr>
          <p:nvPr/>
        </p:nvSpPr>
        <p:spPr bwMode="auto">
          <a:xfrm>
            <a:off x="2209800" y="39624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iron(III)</a:t>
            </a:r>
          </a:p>
        </p:txBody>
      </p:sp>
      <p:sp>
        <p:nvSpPr>
          <p:cNvPr id="1725448" name="Text Box 8"/>
          <p:cNvSpPr txBox="1">
            <a:spLocks noChangeArrowheads="1"/>
          </p:cNvSpPr>
          <p:nvPr/>
        </p:nvSpPr>
        <p:spPr bwMode="auto">
          <a:xfrm>
            <a:off x="4572000" y="3962400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manganese (II)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3962400" y="1447800"/>
            <a:ext cx="2819400" cy="466725"/>
          </a:xfrm>
          <a:prstGeom prst="rect">
            <a:avLst/>
          </a:prstGeom>
          <a:noFill/>
          <a:ln w="9525">
            <a:solidFill>
              <a:srgbClr val="FF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66FF"/>
                </a:solidFill>
              </a:rPr>
              <a:t>Purple solution</a:t>
            </a: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1981200" y="4800600"/>
            <a:ext cx="2819400" cy="4667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Orange solution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8 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+  5 Fe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 +  </a:t>
            </a:r>
            <a:r>
              <a:rPr lang="en-US" sz="3600" smtClean="0">
                <a:solidFill>
                  <a:srgbClr val="FF66FF"/>
                </a:solidFill>
              </a:rPr>
              <a:t>MnO</a:t>
            </a:r>
            <a:r>
              <a:rPr lang="en-US" sz="3600" baseline="-25000" smtClean="0">
                <a:solidFill>
                  <a:srgbClr val="FF66FF"/>
                </a:solidFill>
              </a:rPr>
              <a:t>4</a:t>
            </a:r>
            <a:r>
              <a:rPr lang="en-US" sz="3600" baseline="30000" smtClean="0">
                <a:solidFill>
                  <a:srgbClr val="FF66FF"/>
                </a:solidFill>
              </a:rPr>
              <a:t>-</a:t>
            </a:r>
            <a:endParaRPr lang="en-US" sz="3600" baseline="-250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</a:t>
            </a: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</a:t>
            </a:r>
            <a:r>
              <a:rPr lang="en-US" sz="3600" smtClean="0">
                <a:solidFill>
                  <a:schemeClr val="accent1"/>
                </a:solidFill>
              </a:rPr>
              <a:t>5 Fe</a:t>
            </a:r>
            <a:r>
              <a:rPr lang="en-US" sz="3600" baseline="30000" smtClean="0">
                <a:solidFill>
                  <a:schemeClr val="accent1"/>
                </a:solidFill>
              </a:rPr>
              <a:t>3+</a:t>
            </a:r>
            <a:r>
              <a:rPr lang="en-US" sz="3600" smtClean="0">
                <a:solidFill>
                  <a:srgbClr val="00FFFF"/>
                </a:solidFill>
              </a:rPr>
              <a:t>     +      Mn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+  4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4. Oxidation-Reduction (Redox)</a:t>
            </a:r>
          </a:p>
        </p:txBody>
      </p:sp>
      <p:sp>
        <p:nvSpPr>
          <p:cNvPr id="1725444" name="AutoShape 4"/>
          <p:cNvSpPr>
            <a:spLocks noChangeArrowheads="1"/>
          </p:cNvSpPr>
          <p:nvPr/>
        </p:nvSpPr>
        <p:spPr bwMode="auto">
          <a:xfrm>
            <a:off x="67056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25445" name="Text Box 5"/>
          <p:cNvSpPr txBox="1">
            <a:spLocks noChangeArrowheads="1"/>
          </p:cNvSpPr>
          <p:nvPr/>
        </p:nvSpPr>
        <p:spPr bwMode="auto">
          <a:xfrm>
            <a:off x="2286000" y="25146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iron(II)</a:t>
            </a:r>
          </a:p>
        </p:txBody>
      </p:sp>
      <p:sp>
        <p:nvSpPr>
          <p:cNvPr id="1725446" name="Text Box 6"/>
          <p:cNvSpPr txBox="1">
            <a:spLocks noChangeArrowheads="1"/>
          </p:cNvSpPr>
          <p:nvPr/>
        </p:nvSpPr>
        <p:spPr bwMode="auto">
          <a:xfrm>
            <a:off x="4419600" y="25146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permanganate</a:t>
            </a:r>
          </a:p>
        </p:txBody>
      </p:sp>
      <p:sp>
        <p:nvSpPr>
          <p:cNvPr id="1725447" name="Text Box 7"/>
          <p:cNvSpPr txBox="1">
            <a:spLocks noChangeArrowheads="1"/>
          </p:cNvSpPr>
          <p:nvPr/>
        </p:nvSpPr>
        <p:spPr bwMode="auto">
          <a:xfrm>
            <a:off x="2209800" y="39624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iron(III)</a:t>
            </a:r>
          </a:p>
        </p:txBody>
      </p:sp>
      <p:sp>
        <p:nvSpPr>
          <p:cNvPr id="1725448" name="Text Box 8"/>
          <p:cNvSpPr txBox="1">
            <a:spLocks noChangeArrowheads="1"/>
          </p:cNvSpPr>
          <p:nvPr/>
        </p:nvSpPr>
        <p:spPr bwMode="auto">
          <a:xfrm>
            <a:off x="4572000" y="3962400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manganese (II)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962400" y="1447800"/>
            <a:ext cx="2819400" cy="466725"/>
          </a:xfrm>
          <a:prstGeom prst="rect">
            <a:avLst/>
          </a:prstGeom>
          <a:noFill/>
          <a:ln w="9525">
            <a:solidFill>
              <a:srgbClr val="FF66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66FF"/>
                </a:solidFill>
              </a:rPr>
              <a:t>Purple solution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1981200" y="4800600"/>
            <a:ext cx="2819400" cy="4667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Orange solution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8 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+  5 Fe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 +  MnO</a:t>
            </a:r>
            <a:r>
              <a:rPr lang="en-US" sz="3600" baseline="-25000" smtClean="0">
                <a:solidFill>
                  <a:srgbClr val="00FFFF"/>
                </a:solidFill>
              </a:rPr>
              <a:t>4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5 Fe</a:t>
            </a:r>
            <a:r>
              <a:rPr lang="en-US" sz="3600" baseline="30000" smtClean="0">
                <a:solidFill>
                  <a:srgbClr val="00FFFF"/>
                </a:solidFill>
              </a:rPr>
              <a:t>3+</a:t>
            </a:r>
            <a:r>
              <a:rPr lang="en-US" sz="3600" smtClean="0">
                <a:solidFill>
                  <a:srgbClr val="00FFFF"/>
                </a:solidFill>
              </a:rPr>
              <a:t>     +      Mn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+  4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4. Oxidation-Reduction (Redox)</a:t>
            </a:r>
          </a:p>
        </p:txBody>
      </p:sp>
      <p:sp>
        <p:nvSpPr>
          <p:cNvPr id="1727492" name="AutoShape 4"/>
          <p:cNvSpPr>
            <a:spLocks noChangeArrowheads="1"/>
          </p:cNvSpPr>
          <p:nvPr/>
        </p:nvSpPr>
        <p:spPr bwMode="auto">
          <a:xfrm>
            <a:off x="67056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8 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+  5 Fe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 +  MnO</a:t>
            </a:r>
            <a:r>
              <a:rPr lang="en-US" sz="3600" baseline="-25000" smtClean="0">
                <a:solidFill>
                  <a:srgbClr val="00FFFF"/>
                </a:solidFill>
              </a:rPr>
              <a:t>4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5 Fe</a:t>
            </a:r>
            <a:r>
              <a:rPr lang="en-US" sz="3600" baseline="30000" smtClean="0">
                <a:solidFill>
                  <a:srgbClr val="00FFFF"/>
                </a:solidFill>
              </a:rPr>
              <a:t>3+</a:t>
            </a:r>
            <a:r>
              <a:rPr lang="en-US" sz="3600" smtClean="0">
                <a:solidFill>
                  <a:srgbClr val="00FFFF"/>
                </a:solidFill>
              </a:rPr>
              <a:t>     +      Mn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+  4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4. Oxidation-Reduction (Redox)</a:t>
            </a:r>
          </a:p>
        </p:txBody>
      </p:sp>
      <p:sp>
        <p:nvSpPr>
          <p:cNvPr id="1729540" name="AutoShape 4"/>
          <p:cNvSpPr>
            <a:spLocks noChangeArrowheads="1"/>
          </p:cNvSpPr>
          <p:nvPr/>
        </p:nvSpPr>
        <p:spPr bwMode="auto">
          <a:xfrm>
            <a:off x="67056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914400" y="3505200"/>
            <a:ext cx="609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folHlink"/>
                </a:solidFill>
              </a:rPr>
              <a:t>Each iron(II) loses an electron...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8 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+  5 Fe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 +  MnO</a:t>
            </a:r>
            <a:r>
              <a:rPr lang="en-US" sz="3600" baseline="-25000" smtClean="0">
                <a:solidFill>
                  <a:srgbClr val="00FFFF"/>
                </a:solidFill>
              </a:rPr>
              <a:t>4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5 Fe</a:t>
            </a:r>
            <a:r>
              <a:rPr lang="en-US" sz="3600" baseline="30000" smtClean="0">
                <a:solidFill>
                  <a:srgbClr val="00FFFF"/>
                </a:solidFill>
              </a:rPr>
              <a:t>3+</a:t>
            </a:r>
            <a:r>
              <a:rPr lang="en-US" sz="3600" smtClean="0">
                <a:solidFill>
                  <a:srgbClr val="00FFFF"/>
                </a:solidFill>
              </a:rPr>
              <a:t>     +      Mn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+  4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Fe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            Fe</a:t>
            </a:r>
            <a:r>
              <a:rPr lang="en-US" sz="3600" baseline="30000" smtClean="0">
                <a:solidFill>
                  <a:srgbClr val="00FFFF"/>
                </a:solidFill>
              </a:rPr>
              <a:t>3+</a:t>
            </a:r>
            <a:r>
              <a:rPr lang="en-US" sz="3600" smtClean="0">
                <a:solidFill>
                  <a:srgbClr val="00FFFF"/>
                </a:solidFill>
              </a:rPr>
              <a:t>  +  e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4. Oxidation-Reduction (Redox)</a:t>
            </a:r>
          </a:p>
        </p:txBody>
      </p:sp>
      <p:sp>
        <p:nvSpPr>
          <p:cNvPr id="1731588" name="AutoShape 4"/>
          <p:cNvSpPr>
            <a:spLocks noChangeArrowheads="1"/>
          </p:cNvSpPr>
          <p:nvPr/>
        </p:nvSpPr>
        <p:spPr bwMode="auto">
          <a:xfrm>
            <a:off x="67056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914400" y="3505200"/>
            <a:ext cx="609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folHlink"/>
                </a:solidFill>
              </a:rPr>
              <a:t>Each iron(II) loses an electron...</a:t>
            </a:r>
          </a:p>
        </p:txBody>
      </p:sp>
      <p:sp>
        <p:nvSpPr>
          <p:cNvPr id="1731590" name="AutoShape 6"/>
          <p:cNvSpPr>
            <a:spLocks noChangeArrowheads="1"/>
          </p:cNvSpPr>
          <p:nvPr/>
        </p:nvSpPr>
        <p:spPr bwMode="auto">
          <a:xfrm>
            <a:off x="2362200" y="4724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8 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+  5 Fe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 +  MnO</a:t>
            </a:r>
            <a:r>
              <a:rPr lang="en-US" sz="3600" baseline="-25000" smtClean="0">
                <a:solidFill>
                  <a:srgbClr val="00FFFF"/>
                </a:solidFill>
              </a:rPr>
              <a:t>4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5 Fe</a:t>
            </a:r>
            <a:r>
              <a:rPr lang="en-US" sz="3600" baseline="30000" smtClean="0">
                <a:solidFill>
                  <a:srgbClr val="00FFFF"/>
                </a:solidFill>
              </a:rPr>
              <a:t>3+</a:t>
            </a:r>
            <a:r>
              <a:rPr lang="en-US" sz="3600" smtClean="0">
                <a:solidFill>
                  <a:srgbClr val="00FFFF"/>
                </a:solidFill>
              </a:rPr>
              <a:t>     +      Mn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+  4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Fe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            Fe</a:t>
            </a:r>
            <a:r>
              <a:rPr lang="en-US" sz="3600" baseline="30000" smtClean="0">
                <a:solidFill>
                  <a:srgbClr val="00FFFF"/>
                </a:solidFill>
              </a:rPr>
              <a:t>3+</a:t>
            </a:r>
            <a:r>
              <a:rPr lang="en-US" sz="3600" smtClean="0">
                <a:solidFill>
                  <a:srgbClr val="00FFFF"/>
                </a:solidFill>
              </a:rPr>
              <a:t>  +  e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4. Oxidation-Reduction (Redox)</a:t>
            </a:r>
          </a:p>
        </p:txBody>
      </p:sp>
      <p:sp>
        <p:nvSpPr>
          <p:cNvPr id="1733636" name="AutoShape 4"/>
          <p:cNvSpPr>
            <a:spLocks noChangeArrowheads="1"/>
          </p:cNvSpPr>
          <p:nvPr/>
        </p:nvSpPr>
        <p:spPr bwMode="auto">
          <a:xfrm>
            <a:off x="67056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14400" y="3505200"/>
            <a:ext cx="609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folHlink"/>
                </a:solidFill>
              </a:rPr>
              <a:t>Each iron(II) loses an electron...</a:t>
            </a:r>
          </a:p>
        </p:txBody>
      </p:sp>
      <p:sp>
        <p:nvSpPr>
          <p:cNvPr id="1733638" name="AutoShape 6"/>
          <p:cNvSpPr>
            <a:spLocks noChangeArrowheads="1"/>
          </p:cNvSpPr>
          <p:nvPr/>
        </p:nvSpPr>
        <p:spPr bwMode="auto">
          <a:xfrm>
            <a:off x="2362200" y="4724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638800" y="4648200"/>
            <a:ext cx="350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66FF33"/>
                </a:solidFill>
              </a:rPr>
              <a:t>Oxidation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8 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+  5 Fe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 +  MnO</a:t>
            </a:r>
            <a:r>
              <a:rPr lang="en-US" sz="3600" baseline="-25000" smtClean="0">
                <a:solidFill>
                  <a:srgbClr val="00FFFF"/>
                </a:solidFill>
              </a:rPr>
              <a:t>4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5 Fe</a:t>
            </a:r>
            <a:r>
              <a:rPr lang="en-US" sz="3600" baseline="30000" smtClean="0">
                <a:solidFill>
                  <a:srgbClr val="00FFFF"/>
                </a:solidFill>
              </a:rPr>
              <a:t>3+</a:t>
            </a:r>
            <a:r>
              <a:rPr lang="en-US" sz="3600" smtClean="0">
                <a:solidFill>
                  <a:srgbClr val="00FFFF"/>
                </a:solidFill>
              </a:rPr>
              <a:t>     +      Mn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+  4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4. Oxidation-Reduction (Redox)</a:t>
            </a:r>
          </a:p>
        </p:txBody>
      </p:sp>
      <p:sp>
        <p:nvSpPr>
          <p:cNvPr id="1735684" name="AutoShape 4"/>
          <p:cNvSpPr>
            <a:spLocks noChangeArrowheads="1"/>
          </p:cNvSpPr>
          <p:nvPr/>
        </p:nvSpPr>
        <p:spPr bwMode="auto">
          <a:xfrm>
            <a:off x="67056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914400" y="3505200"/>
            <a:ext cx="609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folHlink"/>
                </a:solidFill>
              </a:rPr>
              <a:t>Permanganate gains 5 electrons...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mtClean="0"/>
              <a:t>Dissolution of Ionic Salts</a:t>
            </a:r>
          </a:p>
        </p:txBody>
      </p:sp>
      <p:grpSp>
        <p:nvGrpSpPr>
          <p:cNvPr id="93187" name="Group 3"/>
          <p:cNvGrpSpPr>
            <a:grpSpLocks/>
          </p:cNvGrpSpPr>
          <p:nvPr/>
        </p:nvGrpSpPr>
        <p:grpSpPr bwMode="auto">
          <a:xfrm rot="-1962266">
            <a:off x="2057400" y="4114800"/>
            <a:ext cx="1828800" cy="685800"/>
            <a:chOff x="576" y="2112"/>
            <a:chExt cx="1152" cy="432"/>
          </a:xfrm>
        </p:grpSpPr>
        <p:sp>
          <p:nvSpPr>
            <p:cNvPr id="93221" name="Oval 4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3222" name="Text Box 5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3223" name="Text Box 6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3224" name="Text Box 7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3225" name="Line 8"/>
            <p:cNvSpPr>
              <a:spLocks noChangeShapeType="1"/>
            </p:cNvSpPr>
            <p:nvPr/>
          </p:nvSpPr>
          <p:spPr bwMode="auto">
            <a:xfrm flipV="1">
              <a:off x="912" y="2302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26" name="Line 9"/>
            <p:cNvSpPr>
              <a:spLocks noChangeShapeType="1"/>
            </p:cNvSpPr>
            <p:nvPr/>
          </p:nvSpPr>
          <p:spPr bwMode="auto">
            <a:xfrm flipH="1" flipV="1">
              <a:off x="1199" y="2302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188" name="Group 10"/>
          <p:cNvGrpSpPr>
            <a:grpSpLocks/>
          </p:cNvGrpSpPr>
          <p:nvPr/>
        </p:nvGrpSpPr>
        <p:grpSpPr bwMode="auto">
          <a:xfrm>
            <a:off x="1066800" y="3505200"/>
            <a:ext cx="1828800" cy="685800"/>
            <a:chOff x="576" y="2112"/>
            <a:chExt cx="1152" cy="432"/>
          </a:xfrm>
        </p:grpSpPr>
        <p:sp>
          <p:nvSpPr>
            <p:cNvPr id="93215" name="Oval 11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3216" name="Text Box 12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3217" name="Text Box 13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3218" name="Text Box 14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3219" name="Line 15"/>
            <p:cNvSpPr>
              <a:spLocks noChangeShapeType="1"/>
            </p:cNvSpPr>
            <p:nvPr/>
          </p:nvSpPr>
          <p:spPr bwMode="auto">
            <a:xfrm flipV="1">
              <a:off x="912" y="2304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20" name="Line 16"/>
            <p:cNvSpPr>
              <a:spLocks noChangeShapeType="1"/>
            </p:cNvSpPr>
            <p:nvPr/>
          </p:nvSpPr>
          <p:spPr bwMode="auto">
            <a:xfrm flipH="1" flipV="1">
              <a:off x="1200" y="2304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189" name="Group 17"/>
          <p:cNvGrpSpPr>
            <a:grpSpLocks/>
          </p:cNvGrpSpPr>
          <p:nvPr/>
        </p:nvGrpSpPr>
        <p:grpSpPr bwMode="auto">
          <a:xfrm rot="-6997711">
            <a:off x="3238500" y="3467100"/>
            <a:ext cx="1828800" cy="685800"/>
            <a:chOff x="576" y="2112"/>
            <a:chExt cx="1152" cy="432"/>
          </a:xfrm>
        </p:grpSpPr>
        <p:sp>
          <p:nvSpPr>
            <p:cNvPr id="93209" name="Oval 18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3210" name="Text Box 19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3211" name="Text Box 20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3212" name="Text Box 21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3213" name="Line 22"/>
            <p:cNvSpPr>
              <a:spLocks noChangeShapeType="1"/>
            </p:cNvSpPr>
            <p:nvPr/>
          </p:nvSpPr>
          <p:spPr bwMode="auto">
            <a:xfrm flipV="1">
              <a:off x="912" y="2304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4" name="Line 23"/>
            <p:cNvSpPr>
              <a:spLocks noChangeShapeType="1"/>
            </p:cNvSpPr>
            <p:nvPr/>
          </p:nvSpPr>
          <p:spPr bwMode="auto">
            <a:xfrm flipH="1" flipV="1">
              <a:off x="1202" y="2304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190" name="Group 24"/>
          <p:cNvGrpSpPr>
            <a:grpSpLocks/>
          </p:cNvGrpSpPr>
          <p:nvPr/>
        </p:nvGrpSpPr>
        <p:grpSpPr bwMode="auto">
          <a:xfrm rot="-1719654">
            <a:off x="3886200" y="4648200"/>
            <a:ext cx="1828800" cy="685800"/>
            <a:chOff x="576" y="2112"/>
            <a:chExt cx="1152" cy="432"/>
          </a:xfrm>
        </p:grpSpPr>
        <p:sp>
          <p:nvSpPr>
            <p:cNvPr id="93203" name="Oval 25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3204" name="Text Box 26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3205" name="Text Box 27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3206" name="Text Box 28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3207" name="Line 29"/>
            <p:cNvSpPr>
              <a:spLocks noChangeShapeType="1"/>
            </p:cNvSpPr>
            <p:nvPr/>
          </p:nvSpPr>
          <p:spPr bwMode="auto">
            <a:xfrm flipV="1">
              <a:off x="912" y="2302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8" name="Line 30"/>
            <p:cNvSpPr>
              <a:spLocks noChangeShapeType="1"/>
            </p:cNvSpPr>
            <p:nvPr/>
          </p:nvSpPr>
          <p:spPr bwMode="auto">
            <a:xfrm flipH="1" flipV="1">
              <a:off x="1200" y="2302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191" name="Group 31"/>
          <p:cNvGrpSpPr>
            <a:grpSpLocks/>
          </p:cNvGrpSpPr>
          <p:nvPr/>
        </p:nvGrpSpPr>
        <p:grpSpPr bwMode="auto">
          <a:xfrm rot="1248848">
            <a:off x="1219200" y="5105400"/>
            <a:ext cx="1828800" cy="685800"/>
            <a:chOff x="576" y="2112"/>
            <a:chExt cx="1152" cy="432"/>
          </a:xfrm>
        </p:grpSpPr>
        <p:sp>
          <p:nvSpPr>
            <p:cNvPr id="93197" name="Oval 32"/>
            <p:cNvSpPr>
              <a:spLocks noChangeArrowheads="1"/>
            </p:cNvSpPr>
            <p:nvPr/>
          </p:nvSpPr>
          <p:spPr bwMode="auto">
            <a:xfrm>
              <a:off x="576" y="2112"/>
              <a:ext cx="1152" cy="432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3198" name="Text Box 33"/>
            <p:cNvSpPr txBox="1">
              <a:spLocks noChangeArrowheads="1"/>
            </p:cNvSpPr>
            <p:nvPr/>
          </p:nvSpPr>
          <p:spPr bwMode="auto">
            <a:xfrm>
              <a:off x="672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3199" name="Text Box 34"/>
            <p:cNvSpPr txBox="1">
              <a:spLocks noChangeArrowheads="1"/>
            </p:cNvSpPr>
            <p:nvPr/>
          </p:nvSpPr>
          <p:spPr bwMode="auto">
            <a:xfrm>
              <a:off x="1248" y="220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93200" name="Text Box 35"/>
            <p:cNvSpPr txBox="1">
              <a:spLocks noChangeArrowheads="1"/>
            </p:cNvSpPr>
            <p:nvPr/>
          </p:nvSpPr>
          <p:spPr bwMode="auto">
            <a:xfrm>
              <a:off x="960" y="2112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800" b="1">
                  <a:solidFill>
                    <a:schemeClr val="bg2"/>
                  </a:solidFill>
                </a:rPr>
                <a:t>O</a:t>
              </a:r>
            </a:p>
          </p:txBody>
        </p:sp>
        <p:sp>
          <p:nvSpPr>
            <p:cNvPr id="93201" name="Line 36"/>
            <p:cNvSpPr>
              <a:spLocks noChangeShapeType="1"/>
            </p:cNvSpPr>
            <p:nvPr/>
          </p:nvSpPr>
          <p:spPr bwMode="auto">
            <a:xfrm flipV="1">
              <a:off x="911" y="2303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2" name="Line 37"/>
            <p:cNvSpPr>
              <a:spLocks noChangeShapeType="1"/>
            </p:cNvSpPr>
            <p:nvPr/>
          </p:nvSpPr>
          <p:spPr bwMode="auto">
            <a:xfrm flipH="1" flipV="1">
              <a:off x="1199" y="2303"/>
              <a:ext cx="144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192" name="Text Box 38"/>
          <p:cNvSpPr txBox="1">
            <a:spLocks noChangeArrowheads="1"/>
          </p:cNvSpPr>
          <p:nvPr/>
        </p:nvSpPr>
        <p:spPr bwMode="auto">
          <a:xfrm>
            <a:off x="6172200" y="2133600"/>
            <a:ext cx="2514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chemeClr val="folHlink"/>
                </a:solidFill>
              </a:rPr>
              <a:t>Now consider water</a:t>
            </a:r>
          </a:p>
          <a:p>
            <a:pPr>
              <a:spcBef>
                <a:spcPct val="50000"/>
              </a:spcBef>
            </a:pPr>
            <a:r>
              <a:rPr lang="en-US" sz="3200" b="1">
                <a:solidFill>
                  <a:schemeClr val="folHlink"/>
                </a:solidFill>
              </a:rPr>
              <a:t>Separate the molecules</a:t>
            </a:r>
          </a:p>
          <a:p>
            <a:pPr>
              <a:spcBef>
                <a:spcPct val="50000"/>
              </a:spcBef>
            </a:pPr>
            <a:r>
              <a:rPr lang="en-US" sz="3200" b="1">
                <a:solidFill>
                  <a:schemeClr val="folHlink"/>
                </a:solidFill>
              </a:rPr>
              <a:t>Requires energy</a:t>
            </a:r>
          </a:p>
        </p:txBody>
      </p:sp>
      <p:sp>
        <p:nvSpPr>
          <p:cNvPr id="93193" name="AutoShape 39"/>
          <p:cNvSpPr>
            <a:spLocks noChangeArrowheads="1"/>
          </p:cNvSpPr>
          <p:nvPr/>
        </p:nvSpPr>
        <p:spPr bwMode="auto">
          <a:xfrm>
            <a:off x="2819400" y="3352800"/>
            <a:ext cx="838200" cy="457200"/>
          </a:xfrm>
          <a:prstGeom prst="lightningBol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93194" name="AutoShape 40"/>
          <p:cNvSpPr>
            <a:spLocks noChangeArrowheads="1"/>
          </p:cNvSpPr>
          <p:nvPr/>
        </p:nvSpPr>
        <p:spPr bwMode="auto">
          <a:xfrm>
            <a:off x="1219200" y="4495800"/>
            <a:ext cx="838200" cy="457200"/>
          </a:xfrm>
          <a:prstGeom prst="lightningBol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93195" name="AutoShape 41"/>
          <p:cNvSpPr>
            <a:spLocks noChangeArrowheads="1"/>
          </p:cNvSpPr>
          <p:nvPr/>
        </p:nvSpPr>
        <p:spPr bwMode="auto">
          <a:xfrm>
            <a:off x="3505200" y="4267200"/>
            <a:ext cx="838200" cy="457200"/>
          </a:xfrm>
          <a:prstGeom prst="lightningBol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  <p:sp>
        <p:nvSpPr>
          <p:cNvPr id="93196" name="AutoShape 42"/>
          <p:cNvSpPr>
            <a:spLocks noChangeArrowheads="1"/>
          </p:cNvSpPr>
          <p:nvPr/>
        </p:nvSpPr>
        <p:spPr bwMode="auto">
          <a:xfrm>
            <a:off x="1524000" y="3886200"/>
            <a:ext cx="838200" cy="457200"/>
          </a:xfrm>
          <a:prstGeom prst="lightningBol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53340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8 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+  5 Fe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 +  MnO</a:t>
            </a:r>
            <a:r>
              <a:rPr lang="en-US" sz="3600" baseline="-25000" smtClean="0">
                <a:solidFill>
                  <a:srgbClr val="00FFFF"/>
                </a:solidFill>
              </a:rPr>
              <a:t>4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5 Fe</a:t>
            </a:r>
            <a:r>
              <a:rPr lang="en-US" sz="3600" baseline="30000" smtClean="0">
                <a:solidFill>
                  <a:srgbClr val="00FFFF"/>
                </a:solidFill>
              </a:rPr>
              <a:t>3+</a:t>
            </a:r>
            <a:r>
              <a:rPr lang="en-US" sz="3600" smtClean="0">
                <a:solidFill>
                  <a:srgbClr val="00FFFF"/>
                </a:solidFill>
              </a:rPr>
              <a:t>     +      Mn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+  4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8 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+   MnO</a:t>
            </a:r>
            <a:r>
              <a:rPr lang="en-US" sz="3600" baseline="-25000" smtClean="0">
                <a:solidFill>
                  <a:srgbClr val="00FFFF"/>
                </a:solidFill>
              </a:rPr>
              <a:t>4</a:t>
            </a:r>
            <a:r>
              <a:rPr lang="en-US" sz="3600" baseline="30000" smtClean="0">
                <a:solidFill>
                  <a:srgbClr val="00FFFF"/>
                </a:solidFill>
              </a:rPr>
              <a:t>-  </a:t>
            </a:r>
            <a:r>
              <a:rPr lang="en-US" sz="3600" smtClean="0">
                <a:solidFill>
                  <a:srgbClr val="00FFFF"/>
                </a:solidFill>
              </a:rPr>
              <a:t> +   5 e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</a:t>
            </a: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      Mn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 +  4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4. Oxidation-Reduction (Redox)</a:t>
            </a:r>
          </a:p>
        </p:txBody>
      </p:sp>
      <p:sp>
        <p:nvSpPr>
          <p:cNvPr id="1737732" name="AutoShape 4"/>
          <p:cNvSpPr>
            <a:spLocks noChangeArrowheads="1"/>
          </p:cNvSpPr>
          <p:nvPr/>
        </p:nvSpPr>
        <p:spPr bwMode="auto">
          <a:xfrm>
            <a:off x="67056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914400" y="3505200"/>
            <a:ext cx="609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folHlink"/>
                </a:solidFill>
              </a:rPr>
              <a:t>Permanganate gains 5 electrons...</a:t>
            </a:r>
          </a:p>
        </p:txBody>
      </p:sp>
      <p:sp>
        <p:nvSpPr>
          <p:cNvPr id="1737734" name="AutoShape 6"/>
          <p:cNvSpPr>
            <a:spLocks noChangeArrowheads="1"/>
          </p:cNvSpPr>
          <p:nvPr/>
        </p:nvSpPr>
        <p:spPr bwMode="auto">
          <a:xfrm>
            <a:off x="6172200" y="4800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8 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+  5 Fe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 +  MnO</a:t>
            </a:r>
            <a:r>
              <a:rPr lang="en-US" sz="3600" baseline="-25000" smtClean="0">
                <a:solidFill>
                  <a:srgbClr val="00FFFF"/>
                </a:solidFill>
              </a:rPr>
              <a:t>4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5 Fe</a:t>
            </a:r>
            <a:r>
              <a:rPr lang="en-US" sz="3600" baseline="30000" smtClean="0">
                <a:solidFill>
                  <a:srgbClr val="00FFFF"/>
                </a:solidFill>
              </a:rPr>
              <a:t>3+</a:t>
            </a:r>
            <a:r>
              <a:rPr lang="en-US" sz="3600" smtClean="0">
                <a:solidFill>
                  <a:srgbClr val="00FFFF"/>
                </a:solidFill>
              </a:rPr>
              <a:t>     +      Mn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+  4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8 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+   MnO</a:t>
            </a:r>
            <a:r>
              <a:rPr lang="en-US" sz="3600" baseline="-25000" smtClean="0">
                <a:solidFill>
                  <a:srgbClr val="00FFFF"/>
                </a:solidFill>
              </a:rPr>
              <a:t>4</a:t>
            </a:r>
            <a:r>
              <a:rPr lang="en-US" sz="3600" baseline="30000" smtClean="0">
                <a:solidFill>
                  <a:srgbClr val="00FFFF"/>
                </a:solidFill>
              </a:rPr>
              <a:t>-  </a:t>
            </a:r>
            <a:r>
              <a:rPr lang="en-US" sz="3600" smtClean="0">
                <a:solidFill>
                  <a:srgbClr val="00FFFF"/>
                </a:solidFill>
              </a:rPr>
              <a:t> +   5 e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r>
              <a:rPr lang="en-US" sz="3600" smtClean="0">
                <a:solidFill>
                  <a:srgbClr val="00FFFF"/>
                </a:solidFill>
              </a:rPr>
              <a:t> </a:t>
            </a: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      Mn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 +  4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4. Oxidation-Reduction (Redox)</a:t>
            </a:r>
          </a:p>
        </p:txBody>
      </p:sp>
      <p:sp>
        <p:nvSpPr>
          <p:cNvPr id="1739780" name="AutoShape 4"/>
          <p:cNvSpPr>
            <a:spLocks noChangeArrowheads="1"/>
          </p:cNvSpPr>
          <p:nvPr/>
        </p:nvSpPr>
        <p:spPr bwMode="auto">
          <a:xfrm>
            <a:off x="6705600" y="213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14400" y="3505200"/>
            <a:ext cx="609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folHlink"/>
                </a:solidFill>
              </a:rPr>
              <a:t>Permanganate gains 5 electrons...</a:t>
            </a:r>
          </a:p>
        </p:txBody>
      </p:sp>
      <p:sp>
        <p:nvSpPr>
          <p:cNvPr id="1739782" name="AutoShape 6"/>
          <p:cNvSpPr>
            <a:spLocks noChangeArrowheads="1"/>
          </p:cNvSpPr>
          <p:nvPr/>
        </p:nvSpPr>
        <p:spPr bwMode="auto">
          <a:xfrm>
            <a:off x="6172200" y="4800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781800" y="5257800"/>
            <a:ext cx="213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FF0000"/>
                </a:solidFill>
              </a:rPr>
              <a:t>Reduction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8 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+  5 Fe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 +  MnO</a:t>
            </a:r>
            <a:r>
              <a:rPr lang="en-US" sz="3600" baseline="-25000" smtClean="0">
                <a:solidFill>
                  <a:srgbClr val="00FFFF"/>
                </a:solidFill>
              </a:rPr>
              <a:t>4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5 Fe</a:t>
            </a:r>
            <a:r>
              <a:rPr lang="en-US" sz="3600" baseline="30000" smtClean="0">
                <a:solidFill>
                  <a:srgbClr val="00FFFF"/>
                </a:solidFill>
              </a:rPr>
              <a:t>3+</a:t>
            </a:r>
            <a:r>
              <a:rPr lang="en-US" sz="3600" smtClean="0">
                <a:solidFill>
                  <a:srgbClr val="00FFFF"/>
                </a:solidFill>
              </a:rPr>
              <a:t>     +      Mn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+  4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4. Oxidation-Reduction (Redox)</a:t>
            </a:r>
          </a:p>
        </p:txBody>
      </p:sp>
      <p:sp>
        <p:nvSpPr>
          <p:cNvPr id="1741828" name="AutoShape 4"/>
          <p:cNvSpPr>
            <a:spLocks noChangeArrowheads="1"/>
          </p:cNvSpPr>
          <p:nvPr/>
        </p:nvSpPr>
        <p:spPr bwMode="auto">
          <a:xfrm>
            <a:off x="6705600" y="2819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676400" y="1295400"/>
            <a:ext cx="6248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folHlink"/>
                </a:solidFill>
              </a:rPr>
              <a:t>Note how in a net ionic equation, the charges balance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8 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+  5 Fe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 +  MnO</a:t>
            </a:r>
            <a:r>
              <a:rPr lang="en-US" sz="3600" baseline="-25000" smtClean="0">
                <a:solidFill>
                  <a:srgbClr val="00FFFF"/>
                </a:solidFill>
              </a:rPr>
              <a:t>4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5 Fe</a:t>
            </a:r>
            <a:r>
              <a:rPr lang="en-US" sz="3600" baseline="30000" smtClean="0">
                <a:solidFill>
                  <a:srgbClr val="00FFFF"/>
                </a:solidFill>
              </a:rPr>
              <a:t>3+</a:t>
            </a:r>
            <a:r>
              <a:rPr lang="en-US" sz="3600" smtClean="0">
                <a:solidFill>
                  <a:srgbClr val="00FFFF"/>
                </a:solidFill>
              </a:rPr>
              <a:t>     +      Mn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+  4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4. Oxidation-Reduction (Redox)</a:t>
            </a:r>
          </a:p>
        </p:txBody>
      </p:sp>
      <p:sp>
        <p:nvSpPr>
          <p:cNvPr id="1743876" name="AutoShape 4"/>
          <p:cNvSpPr>
            <a:spLocks noChangeArrowheads="1"/>
          </p:cNvSpPr>
          <p:nvPr/>
        </p:nvSpPr>
        <p:spPr bwMode="auto">
          <a:xfrm>
            <a:off x="6705600" y="2819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676400" y="1295400"/>
            <a:ext cx="6248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folHlink"/>
                </a:solidFill>
              </a:rPr>
              <a:t>Note how in a net ionic equation, the charges balance</a:t>
            </a:r>
          </a:p>
        </p:txBody>
      </p:sp>
      <p:sp>
        <p:nvSpPr>
          <p:cNvPr id="1743878" name="Text Box 6"/>
          <p:cNvSpPr txBox="1">
            <a:spLocks noChangeArrowheads="1"/>
          </p:cNvSpPr>
          <p:nvPr/>
        </p:nvSpPr>
        <p:spPr bwMode="auto">
          <a:xfrm>
            <a:off x="1371600" y="45720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8(+1)</a:t>
            </a:r>
          </a:p>
        </p:txBody>
      </p:sp>
      <p:sp>
        <p:nvSpPr>
          <p:cNvPr id="1743879" name="Line 7"/>
          <p:cNvSpPr>
            <a:spLocks noChangeShapeType="1"/>
          </p:cNvSpPr>
          <p:nvPr/>
        </p:nvSpPr>
        <p:spPr bwMode="auto">
          <a:xfrm>
            <a:off x="1524000" y="3200400"/>
            <a:ext cx="3810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8 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+  5 Fe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 +  MnO</a:t>
            </a:r>
            <a:r>
              <a:rPr lang="en-US" sz="3600" baseline="-25000" smtClean="0">
                <a:solidFill>
                  <a:srgbClr val="00FFFF"/>
                </a:solidFill>
              </a:rPr>
              <a:t>4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5 Fe</a:t>
            </a:r>
            <a:r>
              <a:rPr lang="en-US" sz="3600" baseline="30000" smtClean="0">
                <a:solidFill>
                  <a:srgbClr val="00FFFF"/>
                </a:solidFill>
              </a:rPr>
              <a:t>3+</a:t>
            </a:r>
            <a:r>
              <a:rPr lang="en-US" sz="3600" smtClean="0">
                <a:solidFill>
                  <a:srgbClr val="00FFFF"/>
                </a:solidFill>
              </a:rPr>
              <a:t>     +      Mn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+  4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4. Oxidation-Reduction (Redox)</a:t>
            </a:r>
          </a:p>
        </p:txBody>
      </p:sp>
      <p:sp>
        <p:nvSpPr>
          <p:cNvPr id="1745924" name="AutoShape 4"/>
          <p:cNvSpPr>
            <a:spLocks noChangeArrowheads="1"/>
          </p:cNvSpPr>
          <p:nvPr/>
        </p:nvSpPr>
        <p:spPr bwMode="auto">
          <a:xfrm>
            <a:off x="6705600" y="2819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676400" y="1295400"/>
            <a:ext cx="6248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folHlink"/>
                </a:solidFill>
              </a:rPr>
              <a:t>Note how in a net ionic equation, the charges balance</a:t>
            </a:r>
          </a:p>
        </p:txBody>
      </p:sp>
      <p:sp>
        <p:nvSpPr>
          <p:cNvPr id="1745926" name="Text Box 6"/>
          <p:cNvSpPr txBox="1">
            <a:spLocks noChangeArrowheads="1"/>
          </p:cNvSpPr>
          <p:nvPr/>
        </p:nvSpPr>
        <p:spPr bwMode="auto">
          <a:xfrm>
            <a:off x="1371600" y="45720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8(+1)  +  5(+2)</a:t>
            </a:r>
          </a:p>
        </p:txBody>
      </p:sp>
      <p:sp>
        <p:nvSpPr>
          <p:cNvPr id="1745927" name="Line 7"/>
          <p:cNvSpPr>
            <a:spLocks noChangeShapeType="1"/>
          </p:cNvSpPr>
          <p:nvPr/>
        </p:nvSpPr>
        <p:spPr bwMode="auto">
          <a:xfrm>
            <a:off x="3200400" y="3124200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8 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+  5 Fe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 +  MnO</a:t>
            </a:r>
            <a:r>
              <a:rPr lang="en-US" sz="3600" baseline="-25000" smtClean="0">
                <a:solidFill>
                  <a:srgbClr val="00FFFF"/>
                </a:solidFill>
              </a:rPr>
              <a:t>4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5 Fe</a:t>
            </a:r>
            <a:r>
              <a:rPr lang="en-US" sz="3600" baseline="30000" smtClean="0">
                <a:solidFill>
                  <a:srgbClr val="00FFFF"/>
                </a:solidFill>
              </a:rPr>
              <a:t>3+</a:t>
            </a:r>
            <a:r>
              <a:rPr lang="en-US" sz="3600" smtClean="0">
                <a:solidFill>
                  <a:srgbClr val="00FFFF"/>
                </a:solidFill>
              </a:rPr>
              <a:t>     +      Mn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+  4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4. Oxidation-Reduction (Redox)</a:t>
            </a:r>
          </a:p>
        </p:txBody>
      </p:sp>
      <p:sp>
        <p:nvSpPr>
          <p:cNvPr id="1747972" name="AutoShape 4"/>
          <p:cNvSpPr>
            <a:spLocks noChangeArrowheads="1"/>
          </p:cNvSpPr>
          <p:nvPr/>
        </p:nvSpPr>
        <p:spPr bwMode="auto">
          <a:xfrm>
            <a:off x="6705600" y="2819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676400" y="1295400"/>
            <a:ext cx="6248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folHlink"/>
                </a:solidFill>
              </a:rPr>
              <a:t>Note how in a net ionic equation, the charges balance</a:t>
            </a:r>
          </a:p>
        </p:txBody>
      </p:sp>
      <p:sp>
        <p:nvSpPr>
          <p:cNvPr id="1747974" name="Text Box 6"/>
          <p:cNvSpPr txBox="1">
            <a:spLocks noChangeArrowheads="1"/>
          </p:cNvSpPr>
          <p:nvPr/>
        </p:nvSpPr>
        <p:spPr bwMode="auto">
          <a:xfrm>
            <a:off x="1371600" y="45720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8(+1)  +  5(+2)  + (-1)  </a:t>
            </a:r>
          </a:p>
        </p:txBody>
      </p:sp>
      <p:sp>
        <p:nvSpPr>
          <p:cNvPr id="1747975" name="Line 7"/>
          <p:cNvSpPr>
            <a:spLocks noChangeShapeType="1"/>
          </p:cNvSpPr>
          <p:nvPr/>
        </p:nvSpPr>
        <p:spPr bwMode="auto">
          <a:xfrm flipH="1">
            <a:off x="4876800" y="3200400"/>
            <a:ext cx="3048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8 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+  5 Fe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 +  MnO</a:t>
            </a:r>
            <a:r>
              <a:rPr lang="en-US" sz="3600" baseline="-25000" smtClean="0">
                <a:solidFill>
                  <a:srgbClr val="00FFFF"/>
                </a:solidFill>
              </a:rPr>
              <a:t>4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5 Fe</a:t>
            </a:r>
            <a:r>
              <a:rPr lang="en-US" sz="3600" baseline="30000" smtClean="0">
                <a:solidFill>
                  <a:srgbClr val="00FFFF"/>
                </a:solidFill>
              </a:rPr>
              <a:t>3+</a:t>
            </a:r>
            <a:r>
              <a:rPr lang="en-US" sz="3600" smtClean="0">
                <a:solidFill>
                  <a:srgbClr val="00FFFF"/>
                </a:solidFill>
              </a:rPr>
              <a:t>     +      Mn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+  4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4. Oxidation-Reduction (Redox)</a:t>
            </a:r>
          </a:p>
        </p:txBody>
      </p:sp>
      <p:sp>
        <p:nvSpPr>
          <p:cNvPr id="1750020" name="AutoShape 4"/>
          <p:cNvSpPr>
            <a:spLocks noChangeArrowheads="1"/>
          </p:cNvSpPr>
          <p:nvPr/>
        </p:nvSpPr>
        <p:spPr bwMode="auto">
          <a:xfrm>
            <a:off x="6705600" y="2819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676400" y="1295400"/>
            <a:ext cx="6248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folHlink"/>
                </a:solidFill>
              </a:rPr>
              <a:t>Note how in a net ionic equation, the charges balance</a:t>
            </a:r>
          </a:p>
        </p:txBody>
      </p:sp>
      <p:sp>
        <p:nvSpPr>
          <p:cNvPr id="1750022" name="Text Box 6"/>
          <p:cNvSpPr txBox="1">
            <a:spLocks noChangeArrowheads="1"/>
          </p:cNvSpPr>
          <p:nvPr/>
        </p:nvSpPr>
        <p:spPr bwMode="auto">
          <a:xfrm>
            <a:off x="1371600" y="45720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8(+1)  +  5(+2)  + (-1)  =   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8 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+  5 Fe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 +  MnO</a:t>
            </a:r>
            <a:r>
              <a:rPr lang="en-US" sz="3600" baseline="-25000" smtClean="0">
                <a:solidFill>
                  <a:srgbClr val="00FFFF"/>
                </a:solidFill>
              </a:rPr>
              <a:t>4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5 Fe</a:t>
            </a:r>
            <a:r>
              <a:rPr lang="en-US" sz="3600" baseline="30000" smtClean="0">
                <a:solidFill>
                  <a:srgbClr val="00FFFF"/>
                </a:solidFill>
              </a:rPr>
              <a:t>3+</a:t>
            </a:r>
            <a:r>
              <a:rPr lang="en-US" sz="3600" smtClean="0">
                <a:solidFill>
                  <a:srgbClr val="00FFFF"/>
                </a:solidFill>
              </a:rPr>
              <a:t>     +      Mn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+  4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4. Oxidation-Reduction (Redox)</a:t>
            </a:r>
          </a:p>
        </p:txBody>
      </p:sp>
      <p:sp>
        <p:nvSpPr>
          <p:cNvPr id="1752068" name="AutoShape 4"/>
          <p:cNvSpPr>
            <a:spLocks noChangeArrowheads="1"/>
          </p:cNvSpPr>
          <p:nvPr/>
        </p:nvSpPr>
        <p:spPr bwMode="auto">
          <a:xfrm>
            <a:off x="6705600" y="2819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676400" y="1295400"/>
            <a:ext cx="6248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folHlink"/>
                </a:solidFill>
              </a:rPr>
              <a:t>Note how in a net ionic equation, the charges balance</a:t>
            </a:r>
          </a:p>
        </p:txBody>
      </p:sp>
      <p:sp>
        <p:nvSpPr>
          <p:cNvPr id="1752070" name="Text Box 6"/>
          <p:cNvSpPr txBox="1">
            <a:spLocks noChangeArrowheads="1"/>
          </p:cNvSpPr>
          <p:nvPr/>
        </p:nvSpPr>
        <p:spPr bwMode="auto">
          <a:xfrm>
            <a:off x="1371600" y="45720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8(+1)  +  5(+2)  + (-1)  =    5(+3)</a:t>
            </a:r>
          </a:p>
        </p:txBody>
      </p:sp>
      <p:sp>
        <p:nvSpPr>
          <p:cNvPr id="1752071" name="Line 7"/>
          <p:cNvSpPr>
            <a:spLocks noChangeShapeType="1"/>
          </p:cNvSpPr>
          <p:nvPr/>
        </p:nvSpPr>
        <p:spPr bwMode="auto">
          <a:xfrm>
            <a:off x="3505200" y="3810000"/>
            <a:ext cx="2743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8 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+  5 Fe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 +  MnO</a:t>
            </a:r>
            <a:r>
              <a:rPr lang="en-US" sz="3600" baseline="-25000" smtClean="0">
                <a:solidFill>
                  <a:srgbClr val="00FFFF"/>
                </a:solidFill>
              </a:rPr>
              <a:t>4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5 Fe</a:t>
            </a:r>
            <a:r>
              <a:rPr lang="en-US" sz="3600" baseline="30000" smtClean="0">
                <a:solidFill>
                  <a:srgbClr val="00FFFF"/>
                </a:solidFill>
              </a:rPr>
              <a:t>3+</a:t>
            </a:r>
            <a:r>
              <a:rPr lang="en-US" sz="3600" smtClean="0">
                <a:solidFill>
                  <a:srgbClr val="00FFFF"/>
                </a:solidFill>
              </a:rPr>
              <a:t>     +      Mn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+  4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4. Oxidation-Reduction (Redox)</a:t>
            </a:r>
          </a:p>
        </p:txBody>
      </p:sp>
      <p:sp>
        <p:nvSpPr>
          <p:cNvPr id="1754116" name="AutoShape 4"/>
          <p:cNvSpPr>
            <a:spLocks noChangeArrowheads="1"/>
          </p:cNvSpPr>
          <p:nvPr/>
        </p:nvSpPr>
        <p:spPr bwMode="auto">
          <a:xfrm>
            <a:off x="6705600" y="2819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676400" y="1295400"/>
            <a:ext cx="6248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folHlink"/>
                </a:solidFill>
              </a:rPr>
              <a:t>Note how in a net ionic equation, the charges balance</a:t>
            </a:r>
          </a:p>
        </p:txBody>
      </p:sp>
      <p:sp>
        <p:nvSpPr>
          <p:cNvPr id="1754118" name="Text Box 6"/>
          <p:cNvSpPr txBox="1">
            <a:spLocks noChangeArrowheads="1"/>
          </p:cNvSpPr>
          <p:nvPr/>
        </p:nvSpPr>
        <p:spPr bwMode="auto">
          <a:xfrm>
            <a:off x="1371600" y="4572000"/>
            <a:ext cx="685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8(+1)  +  5(+2)  + (-1)  =    5(+3)  +  (+2)</a:t>
            </a:r>
          </a:p>
        </p:txBody>
      </p:sp>
      <p:sp>
        <p:nvSpPr>
          <p:cNvPr id="1754119" name="Line 7"/>
          <p:cNvSpPr>
            <a:spLocks noChangeShapeType="1"/>
          </p:cNvSpPr>
          <p:nvPr/>
        </p:nvSpPr>
        <p:spPr bwMode="auto">
          <a:xfrm>
            <a:off x="6019800" y="3886200"/>
            <a:ext cx="16764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buFontTx/>
              <a:buChar char=" "/>
            </a:pPr>
            <a:endParaRPr lang="en-US" sz="3600" smtClean="0"/>
          </a:p>
          <a:p>
            <a:pPr>
              <a:buFontTx/>
              <a:buChar char=" "/>
            </a:pP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8 H</a:t>
            </a:r>
            <a:r>
              <a:rPr lang="en-US" sz="3600" baseline="30000" smtClean="0">
                <a:solidFill>
                  <a:srgbClr val="00FFFF"/>
                </a:solidFill>
              </a:rPr>
              <a:t>+</a:t>
            </a:r>
            <a:r>
              <a:rPr lang="en-US" sz="3600" smtClean="0">
                <a:solidFill>
                  <a:srgbClr val="00FFFF"/>
                </a:solidFill>
              </a:rPr>
              <a:t>   +  5 Fe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 +  MnO</a:t>
            </a:r>
            <a:r>
              <a:rPr lang="en-US" sz="3600" baseline="-25000" smtClean="0">
                <a:solidFill>
                  <a:srgbClr val="00FFFF"/>
                </a:solidFill>
              </a:rPr>
              <a:t>4</a:t>
            </a:r>
            <a:r>
              <a:rPr lang="en-US" sz="3600" baseline="30000" smtClean="0">
                <a:solidFill>
                  <a:srgbClr val="00FFFF"/>
                </a:solidFill>
              </a:rPr>
              <a:t>-</a:t>
            </a:r>
            <a:endParaRPr lang="en-US" sz="3600" smtClean="0">
              <a:solidFill>
                <a:srgbClr val="00FFFF"/>
              </a:solidFill>
            </a:endParaRPr>
          </a:p>
          <a:p>
            <a:pPr>
              <a:buFontTx/>
              <a:buChar char=" "/>
            </a:pPr>
            <a:r>
              <a:rPr lang="en-US" sz="3600" smtClean="0">
                <a:solidFill>
                  <a:srgbClr val="00FFFF"/>
                </a:solidFill>
              </a:rPr>
              <a:t>               5 Fe</a:t>
            </a:r>
            <a:r>
              <a:rPr lang="en-US" sz="3600" baseline="30000" smtClean="0">
                <a:solidFill>
                  <a:srgbClr val="00FFFF"/>
                </a:solidFill>
              </a:rPr>
              <a:t>3+</a:t>
            </a:r>
            <a:r>
              <a:rPr lang="en-US" sz="3600" smtClean="0">
                <a:solidFill>
                  <a:srgbClr val="00FFFF"/>
                </a:solidFill>
              </a:rPr>
              <a:t>     +      Mn</a:t>
            </a:r>
            <a:r>
              <a:rPr lang="en-US" sz="3600" baseline="30000" smtClean="0">
                <a:solidFill>
                  <a:srgbClr val="00FFFF"/>
                </a:solidFill>
              </a:rPr>
              <a:t>2+</a:t>
            </a:r>
            <a:r>
              <a:rPr lang="en-US" sz="3600" smtClean="0">
                <a:solidFill>
                  <a:srgbClr val="00FFFF"/>
                </a:solidFill>
              </a:rPr>
              <a:t>  +  4 H</a:t>
            </a:r>
            <a:r>
              <a:rPr lang="en-US" sz="3600" baseline="-25000" smtClean="0">
                <a:solidFill>
                  <a:srgbClr val="00FFFF"/>
                </a:solidFill>
              </a:rPr>
              <a:t>2</a:t>
            </a:r>
            <a:r>
              <a:rPr lang="en-US" sz="3600" smtClean="0">
                <a:solidFill>
                  <a:srgbClr val="00FFFF"/>
                </a:solidFill>
              </a:rPr>
              <a:t>O</a:t>
            </a:r>
            <a:endParaRPr lang="en-US" sz="3600" smtClean="0">
              <a:solidFill>
                <a:schemeClr val="bg1"/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143000"/>
          </a:xfrm>
          <a:noFill/>
        </p:spPr>
        <p:txBody>
          <a:bodyPr/>
          <a:lstStyle/>
          <a:p>
            <a:r>
              <a:rPr lang="en-US" smtClean="0"/>
              <a:t>4. Oxidation-Reduction (Redox)</a:t>
            </a:r>
          </a:p>
        </p:txBody>
      </p:sp>
      <p:sp>
        <p:nvSpPr>
          <p:cNvPr id="1756164" name="AutoShape 4"/>
          <p:cNvSpPr>
            <a:spLocks noChangeArrowheads="1"/>
          </p:cNvSpPr>
          <p:nvPr/>
        </p:nvSpPr>
        <p:spPr bwMode="auto">
          <a:xfrm>
            <a:off x="6705600" y="2819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noFill/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676400" y="1295400"/>
            <a:ext cx="6248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folHlink"/>
                </a:solidFill>
              </a:rPr>
              <a:t>Note how in a net ionic equation, the charges balance</a:t>
            </a:r>
          </a:p>
        </p:txBody>
      </p:sp>
      <p:sp>
        <p:nvSpPr>
          <p:cNvPr id="1756166" name="Text Box 6"/>
          <p:cNvSpPr txBox="1">
            <a:spLocks noChangeArrowheads="1"/>
          </p:cNvSpPr>
          <p:nvPr/>
        </p:nvSpPr>
        <p:spPr bwMode="auto">
          <a:xfrm>
            <a:off x="1371600" y="4038600"/>
            <a:ext cx="685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8(+1)  +  5(+2)  + (-1)  =    5(+3)  +  (+2)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SECONDARYMONITOR" val="True"/>
  <p:tag name="BULLETTYPE" val="3"/>
  <p:tag name="RESPCOUNTERSTYLE" val="-1"/>
  <p:tag name="INPUTSOURCE" val="1"/>
  <p:tag name="BACKUPSESSIONS" val="True"/>
  <p:tag name="REVIEWONLY" val="False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CHARTCOLORS" val="0"/>
  <p:tag name="MULTIRESPDIVISOR" val="1"/>
  <p:tag name="CORRECTPOINTVALUE" val="100"/>
  <p:tag name="ADDINALWAYSLOADED" val="False"/>
  <p:tag name="TPVERSION" val="2006"/>
  <p:tag name="DEFAULTPORT" val="1001"/>
  <p:tag name="COUNTDOWNSTYLE" val="-1"/>
  <p:tag name="USEENTERPRISEMANAGER" val="False"/>
  <p:tag name="CHARTVALUEFORMAT" val="0%"/>
  <p:tag name="STDCHART" val="1"/>
  <p:tag name="BUBBLEVALUEFORMAT" val="0.0"/>
  <p:tag name="CUSTOMCELLBACKCOLOR1" val="-657956"/>
  <p:tag name="DISPLAYNAME" val="True"/>
  <p:tag name="GRIDSIZE" val="{Width=800, Height=600}"/>
  <p:tag name="RESETCHARTS" val="True"/>
  <p:tag name="ALLOWUSERFEEDBACK" val="True"/>
  <p:tag name="ZEROBASED" val="False"/>
  <p:tag name="EXPANDSHOWBAR" val="True"/>
  <p:tag name="ANSWERNOWTEXT" val="Answer Now"/>
  <p:tag name="NUMRESPONSES" val="1"/>
  <p:tag name="ROTATIONINTERVAL" val="2"/>
  <p:tag name="BUBBLENAMEVISIBLE" val="True"/>
  <p:tag name="CUSTOMCELLBACKCOLOR2" val="-13395457"/>
  <p:tag name="GRIDOPACITY" val="90"/>
  <p:tag name="CHARTLABELS" val="0"/>
  <p:tag name="INCORRECTPOINTVALUE" val="0"/>
  <p:tag name="CHARTSCALE" val="True"/>
  <p:tag name="ANSWERNOWSTYLE" val="-1"/>
  <p:tag name="ALLOWDUPLICATES" val="False"/>
  <p:tag name="TEAMSINLEADERBOARD" val="5"/>
  <p:tag name="CUSTOMCELLFORECOLOR" val="-16777216"/>
  <p:tag name="GRIDROTATIONINTERVAL" val="2"/>
  <p:tag name="PARTLISTDEFAULT" val="0"/>
  <p:tag name="AUTOADJUSTPARTRANGE" val="True"/>
  <p:tag name="RESPCOUNTERFORMAT" val="0"/>
  <p:tag name="AUTOADVANCE" val="False"/>
  <p:tag name="DEFAULTNUMTEAMS" val="5"/>
  <p:tag name="GRIDPOSITION" val="1"/>
  <p:tag name="REALTIMEBACKUP" val="False"/>
  <p:tag name="REQUIREPASSWORD" val="False"/>
  <p:tag name="AUTOUPDATEALIASES" val="True"/>
  <p:tag name="USESCHEMECOLORS" val="True"/>
  <p:tag name="INCLUDEPPT" val="True"/>
  <p:tag name="RESPTABLESTYLE" val="-1"/>
  <p:tag name="BUBBLEGROUPING" val="3"/>
  <p:tag name="INCLUDENONRESPONDERS" val="False"/>
  <p:tag name="COUNTDOWNSECONDS" val="10"/>
  <p:tag name="DISPLAYDEVICEID" val="True"/>
  <p:tag name="ENABLEPRESENTERVPAD" val="False"/>
  <p:tag name="POLLINGCYCLE" val="2"/>
  <p:tag name="MAXRESPONDERS" val="5"/>
  <p:tag name="BACKUPMAINTENANCE" val="7"/>
  <p:tag name="CUSTOMCELLBACKCOLOR4" val="-8355712"/>
  <p:tag name="SHOWBARVISIBLE" val="True"/>
  <p:tag name="REALTIMEBACKUPPATH" val="(None)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CA879EF29988405481BD6B5CC5FA5B19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2"/>
  <p:tag name="SLIDEGUID" val="8480AB2E68AA446E91F06443547D4B39"/>
  <p:tag name="RESPONSECOUNT" val="46"/>
  <p:tag name="QUESTIONALIAS" val="What kind of Reaction?"/>
  <p:tag name="ANSWERSALIAS" val="Precipitation¤Gas formation¤Acid-base¤Redox"/>
  <p:tag name="RESPONSESGATHERED" val="True"/>
  <p:tag name="TOTALRESPONSES" val="15"/>
  <p:tag name="SLICED" val="False"/>
  <p:tag name="RESPONSES" val="USB[HED999],1,250,3;1;-;1;1;-;1;1;1;1;1;1;1;1;-;1;1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4 0 1 0"/>
  <p:tag name="CHARTSTRINGREV" val="0 1 0 14"/>
  <p:tag name="CHARTSTRINGSTDPER" val="0.933333333333333 0 0.0666666666666667 0"/>
  <p:tag name="CHARTSTRINGREVPER" val="0 0.0666666666666667 0 0.93333333333333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Precipitation&#10;Gas formation&#10;Acid-base&#10;Redox"/>
  <p:tag name="TEXTLENGTH" val="46"/>
  <p:tag name="FONTSIZE" val="32"/>
  <p:tag name="BULLETTYPE" val="ppBulletArabicPeriod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CA879EF29988405481BD6B5CC5FA5B19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2"/>
  <p:tag name="SLIDEGUID" val="8480AB2E68AA446E91F06443547D4B39"/>
  <p:tag name="RESPONSECOUNT" val="46"/>
  <p:tag name="QUESTIONALIAS" val="What kind of Reaction?"/>
  <p:tag name="ANSWERSALIAS" val="Precipitation¤Gas formation¤Acid-base¤Redox"/>
  <p:tag name="RESPONSESGATHERED" val="True"/>
  <p:tag name="TOTALRESPONSES" val="15"/>
  <p:tag name="SLICED" val="False"/>
  <p:tag name="RESPONSES" val="USB[HED999],1,250,3;1;-;1;1;-;1;1;1;1;1;1;1;1;-;1;1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4 0 1 0"/>
  <p:tag name="CHARTSTRINGREV" val="0 1 0 14"/>
  <p:tag name="CHARTSTRINGSTDPER" val="0.933333333333333 0 0.0666666666666667 0"/>
  <p:tag name="CHARTSTRINGREVPER" val="0 0.0666666666666667 0 0.93333333333333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Precipitation&#10;Gas formation&#10;Acid-base&#10;Redox"/>
  <p:tag name="TEXTLENGTH" val="46"/>
  <p:tag name="FONTSIZE" val="32"/>
  <p:tag name="BULLETTYPE" val="ppBulletArabicPerio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CA879EF29988405481BD6B5CC5FA5B19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3"/>
  <p:tag name="SLIDEGUID" val="4C3E477D5B5D4AA282F15D5042A21CA3"/>
  <p:tag name="RESPONSECOUNT" val="39"/>
  <p:tag name="QUESTIONALIAS" val="What dissociates?"/>
  <p:tag name="ANSWERSALIAS" val="H2SO4¤BaCl2¤BaSO4(s)¤HCl¤1, 2 &amp; 4"/>
  <p:tag name="RESPONSESGATHERED" val="True"/>
  <p:tag name="TOTALRESPONSES" val="15"/>
  <p:tag name="SLICED" val="False"/>
  <p:tag name="RESPONSES" val="USB[HED999],1,250,5;2;5;2;2;-;2;5;5;5;5;-;1;1;5;1;5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3 4 0 0 8"/>
  <p:tag name="CHARTSTRINGREV" val="8 0 0 4 3"/>
  <p:tag name="CHARTSTRINGSTDPER" val="0.2 0.266666666666667 0 0 0.533333333333333"/>
  <p:tag name="CHARTSTRINGREVPER" val="0.533333333333333 0 0 0.266666666666667 0.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5"/>
  <p:tag name="ANSWERTEXT" val="H2SO4&#10;BaCl2&#10;BaSO4(s)&#10;HCl&#10;1, 2 &amp; 4"/>
  <p:tag name="TEXTLENGTH" val="37"/>
  <p:tag name="FONTSIZE" val="32"/>
  <p:tag name="BULLETTYPE" val="ppBulletArabicPeriod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CA879EF29988405481BD6B5CC5FA5B19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3"/>
  <p:tag name="SLIDEGUID" val="4C3E477D5B5D4AA282F15D5042A21CA3"/>
  <p:tag name="RESPONSECOUNT" val="39"/>
  <p:tag name="QUESTIONALIAS" val="What dissociates?"/>
  <p:tag name="ANSWERSALIAS" val="H2SO4¤BaCl2¤BaSO4(s)¤HCl¤1, 2 &amp; 4"/>
  <p:tag name="RESPONSESGATHERED" val="True"/>
  <p:tag name="TOTALRESPONSES" val="15"/>
  <p:tag name="SLICED" val="False"/>
  <p:tag name="RESPONSES" val="USB[HED999],1,250,5;2;5;2;2;-;2;5;5;5;5;-;1;1;5;1;5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3 4 0 0 8"/>
  <p:tag name="CHARTSTRINGREV" val="8 0 0 4 3"/>
  <p:tag name="CHARTSTRINGSTDPER" val="0.2 0.266666666666667 0 0 0.533333333333333"/>
  <p:tag name="CHARTSTRINGREVPER" val="0.533333333333333 0 0 0.266666666666667 0.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5"/>
  <p:tag name="ANSWERTEXT" val="H2SO4&#10;BaCl2&#10;BaSO4(s)&#10;HCl&#10;1, 2 &amp; 4"/>
  <p:tag name="TEXTLENGTH" val="37"/>
  <p:tag name="FONTSIZE" val="32"/>
  <p:tag name="BULLETTYPE" val="ppBulletArabicPeriod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CA879EF29988405481BD6B5CC5FA5B19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3"/>
  <p:tag name="SLIDEGUID" val="4C3E477D5B5D4AA282F15D5042A21CA3"/>
  <p:tag name="RESPONSECOUNT" val="39"/>
  <p:tag name="QUESTIONALIAS" val="What dissociates?"/>
  <p:tag name="ANSWERSALIAS" val="H2SO4¤BaCl2¤BaSO4(s)¤HCl¤1, 2 &amp; 4"/>
  <p:tag name="RESPONSESGATHERED" val="True"/>
  <p:tag name="TOTALRESPONSES" val="15"/>
  <p:tag name="SLICED" val="False"/>
  <p:tag name="RESPONSES" val="USB[HED999],1,250,5;2;5;2;2;-;2;5;5;5;5;-;1;1;5;1;5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3 4 0 0 8"/>
  <p:tag name="CHARTSTRINGREV" val="8 0 0 4 3"/>
  <p:tag name="CHARTSTRINGSTDPER" val="0.2 0.266666666666667 0 0 0.533333333333333"/>
  <p:tag name="CHARTSTRINGREVPER" val="0.533333333333333 0 0 0.266666666666667 0.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5"/>
  <p:tag name="ANSWERTEXT" val="H2SO4&#10;BaCl2&#10;BaSO4(s)&#10;HCl&#10;1, 2 &amp; 4"/>
  <p:tag name="TEXTLENGTH" val="37"/>
  <p:tag name="FONTSIZE" val="32"/>
  <p:tag name="BULLETTYPE" val="ppBulletArabicPeriod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CA879EF29988405481BD6B5CC5FA5B19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4"/>
  <p:tag name="SLIDEGUID" val="27AF0D40373840B28330B43F16B8C2FF"/>
  <p:tag name="RESPONSECOUNT" val="40"/>
  <p:tag name="QUESTIONALIAS" val="What does H2SO4 dissociate to?"/>
  <p:tag name="ANSWERSALIAS" val="2 H+ + SO42-¤2 H+ + S2- + 4 O2-¤H22+ + S2- + 4 O2-¤H22+ + SO42-"/>
  <p:tag name="TOTALRESPONSES" val="18"/>
  <p:tag name="SLICED" val="False"/>
  <p:tag name="RESPONSES" val="USB[HED999],1,250,-;-;1;1;1;1;1;-;1;1;1;1;1;1;1;1;1;1;-;1;-;1;-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8 0 0 0"/>
  <p:tag name="CHARTSTRINGREV" val="0 0 0 18"/>
  <p:tag name="CHARTSTRINGSTDPER" val="1 0 0 0"/>
  <p:tag name="CHARTSTRINGREVPER" val="0 0 0 1"/>
  <p:tag name="RESPONSESGATHERED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2 H+ + SO42-&#10;2 H+ + S2- + 4 O2-&#10;H22+ + S2- + 4 O2-&#10;H22+ + SO42-"/>
  <p:tag name="TEXTLENGTH" val="66"/>
  <p:tag name="FONTSIZE" val="32"/>
  <p:tag name="BULLETTYPE" val="ppBulletArabicPerio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CA879EF29988405481BD6B5CC5FA5B19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4"/>
  <p:tag name="SLIDEGUID" val="27AF0D40373840B28330B43F16B8C2FF"/>
  <p:tag name="RESPONSECOUNT" val="40"/>
  <p:tag name="QUESTIONALIAS" val="What does H2SO4 dissociate to?"/>
  <p:tag name="ANSWERSALIAS" val="2 H+ + SO42-¤2 H+ + S2- + 4 O2-¤H22+ + S2- + 4 O2-¤H22+ + SO42-"/>
  <p:tag name="TOTALRESPONSES" val="18"/>
  <p:tag name="SLICED" val="False"/>
  <p:tag name="RESPONSES" val="USB[HED999],1,250,-;-;1;1;1;1;1;-;1;1;1;1;1;1;1;1;1;1;-;1;-;1;-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8 0 0 0"/>
  <p:tag name="CHARTSTRINGREV" val="0 0 0 18"/>
  <p:tag name="CHARTSTRINGSTDPER" val="1 0 0 0"/>
  <p:tag name="CHARTSTRINGREVPER" val="0 0 0 1"/>
  <p:tag name="RESPONSESGATHERED" val="Fals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2 H+ + SO42-&#10;2 H+ + S2- + 4 O2-&#10;H22+ + S2- + 4 O2-&#10;H22+ + SO42-"/>
  <p:tag name="TEXTLENGTH" val="66"/>
  <p:tag name="FONTSIZE" val="32"/>
  <p:tag name="BULLETTYPE" val="ppBulletArabicPeriod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CA879EF29988405481BD6B5CC5FA5B19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5"/>
  <p:tag name="SLIDEGUID" val="76158FFAD7E94CD6A0EB3134BE6F75A5"/>
  <p:tag name="RESPONSECOUNT" val="44"/>
  <p:tag name="TOTALRESPONSES" val="18"/>
  <p:tag name="SLICED" val="False"/>
  <p:tag name="RESPONSES" val="USB[HED999],1,250,-;-;-;3;4;3;3;-;4;4;4;2;3;3;4;3;4;4;-;3;3;4;-;-;-;3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0 1 9 8"/>
  <p:tag name="CHARTSTRINGREV" val="8 9 1 0"/>
  <p:tag name="CHARTSTRINGSTDPER" val="0 0.0555555555555556 0.5 0.444444444444444"/>
  <p:tag name="CHARTSTRINGREVPER" val="0.444444444444444 0.5 0.0555555555555556 0"/>
  <p:tag name="QUESTIONALIAS" val="What does BaCl2 dissociate to?"/>
  <p:tag name="ANSWERSALIAS" val="Ba2+ + Cl22-¤Ba2+ + Cl-¤Ba+ + 2 Cl-¤Ba2+ + 2 Cl-"/>
  <p:tag name="RESPONSESGATHERED" val="Fals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Ba2+ + Cl22-&#10;Ba2+ + Cl-&#10;Ba+ + 2 Cl-&#10;Ba2+ + 2 Cl-"/>
  <p:tag name="TEXTLENGTH" val="51"/>
  <p:tag name="FONTSIZE" val="32"/>
  <p:tag name="BULLETTYPE" val="ppBulletArabicPerio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CA879EF29988405481BD6B5CC5FA5B19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5"/>
  <p:tag name="SLIDEGUID" val="76158FFAD7E94CD6A0EB3134BE6F75A5"/>
  <p:tag name="RESPONSECOUNT" val="44"/>
  <p:tag name="TOTALRESPONSES" val="18"/>
  <p:tag name="SLICED" val="False"/>
  <p:tag name="RESPONSES" val="USB[HED999],1,250,-;-;-;3;4;3;3;-;4;4;4;2;3;3;4;3;4;4;-;3;3;4;-;-;-;3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0 1 9 8"/>
  <p:tag name="CHARTSTRINGREV" val="8 9 1 0"/>
  <p:tag name="CHARTSTRINGSTDPER" val="0 0.0555555555555556 0.5 0.444444444444444"/>
  <p:tag name="CHARTSTRINGREVPER" val="0.444444444444444 0.5 0.0555555555555556 0"/>
  <p:tag name="QUESTIONALIAS" val="What does BaCl2 dissociate to?"/>
  <p:tag name="ANSWERSALIAS" val="Ba2+ + Cl22-¤Ba2+ + Cl-¤Ba+ + 2 Cl-¤Ba2+ + 2 Cl-"/>
  <p:tag name="RESPONSESGATHERED" val="Fals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Ba2+ + Cl22-&#10;Ba2+ + Cl-&#10;Ba+ + 2 Cl-&#10;Ba2+ + 2 Cl-"/>
  <p:tag name="TEXTLENGTH" val="51"/>
  <p:tag name="FONTSIZE" val="32"/>
  <p:tag name="BULLETTYPE" val="ppBulletArabicPeriod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CA879EF29988405481BD6B5CC5FA5B19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4"/>
  <p:tag name="SLIDEGUID" val="33C08CB4326848F288545B31992D6A7F"/>
  <p:tag name="RESPONSECOUNT" val="34"/>
  <p:tag name="QUESTIONALIAS" val="What kind of Reaction?"/>
  <p:tag name="ANSWERSALIAS" val="Precipitation¤Gas formation¤Acid-base¤Redox"/>
  <p:tag name="RESPONSESGATHERED" val="True"/>
  <p:tag name="TOTALRESPONSES" val="14"/>
  <p:tag name="SLICED" val="False"/>
  <p:tag name="RESPONSES" val="USB[HED999],1,250,3;3;-;3;3;3;1;3;3;3;3;4;3;-;3;4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 0 11 2"/>
  <p:tag name="CHARTSTRINGREV" val="2 11 0 1"/>
  <p:tag name="CHARTSTRINGSTDPER" val="0.0714285714285714 0 0.785714285714286 0.142857142857143"/>
  <p:tag name="CHARTSTRINGREVPER" val="0.142857142857143 0.785714285714286 0 0.071428571428571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Precipitation&#10;Gas formation&#10;Acid-base&#10;Redox"/>
  <p:tag name="TEXTLENGTH" val="46"/>
  <p:tag name="FONTSIZE" val="32"/>
  <p:tag name="BULLETTYPE" val="ppBulletArabicPeriod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CA879EF29988405481BD6B5CC5FA5B19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4"/>
  <p:tag name="SLIDEGUID" val="33C08CB4326848F288545B31992D6A7F"/>
  <p:tag name="RESPONSECOUNT" val="34"/>
  <p:tag name="QUESTIONALIAS" val="What kind of Reaction?"/>
  <p:tag name="ANSWERSALIAS" val="Precipitation¤Gas formation¤Acid-base¤Redox"/>
  <p:tag name="RESPONSESGATHERED" val="True"/>
  <p:tag name="TOTALRESPONSES" val="14"/>
  <p:tag name="SLICED" val="False"/>
  <p:tag name="RESPONSES" val="USB[HED999],1,250,3;3;-;3;3;3;1;3;3;3;3;4;3;-;3;4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 0 11 2"/>
  <p:tag name="CHARTSTRINGREV" val="2 11 0 1"/>
  <p:tag name="CHARTSTRINGSTDPER" val="0.0714285714285714 0 0.785714285714286 0.142857142857143"/>
  <p:tag name="CHARTSTRINGREVPER" val="0.142857142857143 0.785714285714286 0 0.071428571428571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Precipitation&#10;Gas formation&#10;Acid-base&#10;Redox"/>
  <p:tag name="TEXTLENGTH" val="46"/>
  <p:tag name="FONTSIZE" val="32"/>
  <p:tag name="BULLETTYPE" val="ppBulletArabicPeriod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CA879EF29988405481BD6B5CC5FA5B19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5"/>
  <p:tag name="SLIDEGUID" val="24D254EDDF9C466B8ABF20A006724E99"/>
  <p:tag name="RESPONSECOUNT" val="30"/>
  <p:tag name="QUESTIONALIAS" val="What dissociates?"/>
  <p:tag name="ANSWERSALIAS" val="H2SO4¤LiOH¤Li2SO4¤H2O¤Everything¤1, 2, &amp; 3"/>
  <p:tag name="RESPONSESGATHERED" val="True"/>
  <p:tag name="TOTALRESPONSES" val="15"/>
  <p:tag name="SLICED" val="False"/>
  <p:tag name="RESPONSES" val="USB[HED999],1,250,5;5;-;6;6;5;4;6;6;6;6;3;6;6;6;6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0 0 1 1 3 10"/>
  <p:tag name="CHARTSTRINGREV" val="10 3 1 1 0 0"/>
  <p:tag name="CHARTSTRINGSTDPER" val="0 0 0.0666666666666667 0.0666666666666667 0.2 0.666666666666667"/>
  <p:tag name="CHARTSTRINGREVPER" val="0.666666666666667 0.2 0.0666666666666667 0.0666666666666667 0 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6"/>
  <p:tag name="ANSWERTEXT" val="H2SO4&#10;LiOH&#10;Li2SO4&#10;H2O&#10;Everything&#10;1, 2, &amp; 3"/>
  <p:tag name="TEXTLENGTH" val="47"/>
  <p:tag name="FONTSIZE" val="32"/>
  <p:tag name="BULLETTYPE" val="ppBulletArabicPeriod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CA879EF29988405481BD6B5CC5FA5B19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5"/>
  <p:tag name="SLIDEGUID" val="24D254EDDF9C466B8ABF20A006724E99"/>
  <p:tag name="RESPONSECOUNT" val="30"/>
  <p:tag name="QUESTIONALIAS" val="What dissociates?"/>
  <p:tag name="ANSWERSALIAS" val="H2SO4¤LiOH¤Li2SO4¤H2O¤Everything¤1, 2, &amp; 3"/>
  <p:tag name="RESPONSESGATHERED" val="True"/>
  <p:tag name="TOTALRESPONSES" val="15"/>
  <p:tag name="SLICED" val="False"/>
  <p:tag name="RESPONSES" val="USB[HED999],1,250,5;5;-;6;6;5;4;6;6;6;6;3;6;6;6;6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0 0 1 1 3 10"/>
  <p:tag name="CHARTSTRINGREV" val="10 3 1 1 0 0"/>
  <p:tag name="CHARTSTRINGSTDPER" val="0 0 0.0666666666666667 0.0666666666666667 0.2 0.666666666666667"/>
  <p:tag name="CHARTSTRINGREVPER" val="0.666666666666667 0.2 0.0666666666666667 0.0666666666666667 0 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6"/>
  <p:tag name="ANSWERTEXT" val="H2SO4&#10;LiOH&#10;Li2SO4&#10;H2O&#10;Everything&#10;1, 2, &amp; 3"/>
  <p:tag name="TEXTLENGTH" val="47"/>
  <p:tag name="FONTSIZE" val="32"/>
  <p:tag name="BULLETTYPE" val="ppBulletArabicPeriod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CA879EF29988405481BD6B5CC5FA5B19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6"/>
  <p:tag name="SLIDEGUID" val="CC1BA8ABC0474BBABC80C5C6B2E5660A"/>
  <p:tag name="RESPONSECOUNT" val="34"/>
  <p:tag name="QUESTIONALIAS" val="What does 2 LiOH dissociate to?"/>
  <p:tag name="ANSWERSALIAS" val="Li+ + OH-¤2 Li+ + 2 OH-¤Li22+ + 2 OH-¤Li2+ + OH2-"/>
  <p:tag name="RESPONSESGATHERED" val="True"/>
  <p:tag name="TOTALRESPONSES" val="13"/>
  <p:tag name="SLICED" val="False"/>
  <p:tag name="RESPONSES" val="USB[HED999],1,250,-;2;-;2;2;2;4;2;-;2;2;-;2;2;2;2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 11 0 1"/>
  <p:tag name="CHARTSTRINGREV" val="1 0 11 1"/>
  <p:tag name="CHARTSTRINGSTDPER" val="0.0769230769230769 0.846153846153846 0 0.0769230769230769"/>
  <p:tag name="CHARTSTRINGREVPER" val="0.0769230769230769 0 0.846153846153846 0.0769230769230769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Li+ + OH-&#10;2 Li+ + 2 OH-&#10;Li22+ + 2 OH-&#10;Li2+ + OH2-"/>
  <p:tag name="TEXTLENGTH" val="52"/>
  <p:tag name="FONTSIZE" val="32"/>
  <p:tag name="BULLETTYPE" val="ppBulletArabicPeriod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CA879EF29988405481BD6B5CC5FA5B19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6"/>
  <p:tag name="SLIDEGUID" val="CC1BA8ABC0474BBABC80C5C6B2E5660A"/>
  <p:tag name="RESPONSECOUNT" val="34"/>
  <p:tag name="QUESTIONALIAS" val="What does 2 LiOH dissociate to?"/>
  <p:tag name="ANSWERSALIAS" val="Li+ + OH-¤2 Li+ + 2 OH-¤Li22+ + 2 OH-¤Li2+ + OH2-"/>
  <p:tag name="RESPONSESGATHERED" val="True"/>
  <p:tag name="TOTALRESPONSES" val="13"/>
  <p:tag name="SLICED" val="False"/>
  <p:tag name="RESPONSES" val="USB[HED999],1,250,-;2;-;2;2;2;4;2;-;2;2;-;2;2;2;2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 11 0 1"/>
  <p:tag name="CHARTSTRINGREV" val="1 0 11 1"/>
  <p:tag name="CHARTSTRINGSTDPER" val="0.0769230769230769 0.846153846153846 0 0.0769230769230769"/>
  <p:tag name="CHARTSTRINGREVPER" val="0.0769230769230769 0 0.846153846153846 0.0769230769230769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Li+ + OH-&#10;2 Li+ + 2 OH-&#10;Li22+ + 2 OH-&#10;Li2+ + OH2-"/>
  <p:tag name="TEXTLENGTH" val="52"/>
  <p:tag name="FONTSIZE" val="32"/>
  <p:tag name="BULLETTYPE" val="ppBulletArabicPerio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CA879EF29988405481BD6B5CC5FA5B19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5"/>
  <p:tag name="SLIDEGUID" val="C62F091811A44C33AC2EFC9CBF7AF075"/>
  <p:tag name="RESPONSECOUNT" val="36"/>
  <p:tag name="QUESTIONALIAS" val="What kind of Reaction?"/>
  <p:tag name="ANSWERSALIAS" val="Precipitation¤Gas formation¤Acid-base¤Redox"/>
  <p:tag name="RESPONSESGATHERED" val="True"/>
  <p:tag name="TOTALRESPONSES" val="14"/>
  <p:tag name="SLICED" val="False"/>
  <p:tag name="RESPONSES" val="USB[HED999],1,250,4;4;-;4;4;4;3;4;4;4;4;-;4;-;4;3;-;4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0 0 2 12"/>
  <p:tag name="CHARTSTRINGREV" val="12 2 0 0"/>
  <p:tag name="CHARTSTRINGSTDPER" val="0 0 0.142857142857143 0.857142857142857"/>
  <p:tag name="CHARTSTRINGREVPER" val="0.857142857142857 0.142857142857143 0 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Precipitation&#10;Gas formation&#10;Acid-base&#10;Redox"/>
  <p:tag name="TEXTLENGTH" val="46"/>
  <p:tag name="FONTSIZE" val="32"/>
  <p:tag name="BULLETTYPE" val="ppBulletArabicPeriod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CA879EF29988405481BD6B5CC5FA5B19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5"/>
  <p:tag name="SLIDEGUID" val="C62F091811A44C33AC2EFC9CBF7AF075"/>
  <p:tag name="RESPONSECOUNT" val="36"/>
  <p:tag name="QUESTIONALIAS" val="What kind of Reaction?"/>
  <p:tag name="ANSWERSALIAS" val="Precipitation¤Gas formation¤Acid-base¤Redox"/>
  <p:tag name="RESPONSESGATHERED" val="True"/>
  <p:tag name="TOTALRESPONSES" val="14"/>
  <p:tag name="SLICED" val="False"/>
  <p:tag name="RESPONSES" val="USB[HED999],1,250,4;4;-;4;4;4;3;4;4;4;4;-;4;-;4;3;-;4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0 0 2 12"/>
  <p:tag name="CHARTSTRINGREV" val="12 2 0 0"/>
  <p:tag name="CHARTSTRINGSTDPER" val="0 0 0.142857142857143 0.857142857142857"/>
  <p:tag name="CHARTSTRINGREVPER" val="0.857142857142857 0.142857142857143 0 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Precipitation&#10;Gas formation&#10;Acid-base&#10;Redox"/>
  <p:tag name="TEXTLENGTH" val="46"/>
  <p:tag name="FONTSIZE" val="32"/>
  <p:tag name="BULLETTYPE" val="ppBulletArabicPeriod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CA879EF29988405481BD6B5CC5FA5B19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4"/>
  <p:tag name="SLIDEGUID" val="3035B3B45A44464CAF7157313CB82743"/>
  <p:tag name="RESPONSECOUNT" val="36"/>
  <p:tag name="QUESTIONALIAS" val="What dissociates?"/>
  <p:tag name="ANSWERSALIAS" val="Cl2¤KBr¤Br2¤KCl¤1 &amp; 3¤2 &amp; 4¤Everything"/>
  <p:tag name="RESPONSESGATHERED" val="True"/>
  <p:tag name="TOTALRESPONSES" val="14"/>
  <p:tag name="SLICED" val="False"/>
  <p:tag name="RESPONSES" val="USB[HED999],1,250,-;6;6;5;6;6;7;6;6;6;6;5;6;-;-;6;-;5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0 0 0 0 3 10 1"/>
  <p:tag name="CHARTSTRINGREV" val="1 10 3 0 0 0 0"/>
  <p:tag name="CHARTSTRINGSTDPER" val="0 0 0 0 0.214285714285714 0.714285714285714 0.0714285714285714"/>
  <p:tag name="CHARTSTRINGREVPER" val="0.0714285714285714 0.714285714285714 0.214285714285714 0 0 0 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7"/>
  <p:tag name="ANSWERTEXT" val="Cl2&#10;KBr&#10;Br2&#10;KCl&#10;1 &amp; 3&#10;2 &amp; 4&#10;Everything"/>
  <p:tag name="TEXTLENGTH" val="44"/>
  <p:tag name="FONTSIZE" val="32"/>
  <p:tag name="BULLETTYPE" val="ppBulletArabicPeriod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CA879EF29988405481BD6B5CC5FA5B19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4"/>
  <p:tag name="SLIDEGUID" val="3035B3B45A44464CAF7157313CB82743"/>
  <p:tag name="RESPONSECOUNT" val="36"/>
  <p:tag name="QUESTIONALIAS" val="What dissociates?"/>
  <p:tag name="ANSWERSALIAS" val="Cl2¤KBr¤Br2¤KCl¤1 &amp; 3¤2 &amp; 4¤Everything"/>
  <p:tag name="RESPONSESGATHERED" val="True"/>
  <p:tag name="TOTALRESPONSES" val="14"/>
  <p:tag name="SLICED" val="False"/>
  <p:tag name="RESPONSES" val="USB[HED999],1,250,-;6;6;5;6;6;7;6;6;6;6;5;6;-;-;6;-;5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0 0 0 0 3 10 1"/>
  <p:tag name="CHARTSTRINGREV" val="1 10 3 0 0 0 0"/>
  <p:tag name="CHARTSTRINGSTDPER" val="0 0 0 0 0.214285714285714 0.714285714285714 0.0714285714285714"/>
  <p:tag name="CHARTSTRINGREVPER" val="0.0714285714285714 0.714285714285714 0.214285714285714 0 0 0 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7"/>
  <p:tag name="ANSWERTEXT" val="Cl2&#10;KBr&#10;Br2&#10;KCl&#10;1 &amp; 3&#10;2 &amp; 4&#10;Everything"/>
  <p:tag name="TEXTLENGTH" val="44"/>
  <p:tag name="FONTSIZE" val="32"/>
  <p:tag name="BULLETTYPE" val="ppBulletArabicPeriod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9D2D97F0B9E543C4B43BFA76A9A3E84C"/>
  <p:tag name="SLIDEID" val="9D2D97F0B9E543C4B43BFA76A9A3E84C"/>
  <p:tag name="SLIDEORDER" val="1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36"/>
  <p:tag name="QUESTIONALIAS" val="Is PbSO4 soluble?"/>
  <p:tag name="ANSWERSALIAS" val="Yes¤No"/>
  <p:tag name="RESPONSESGATHERED" val="True"/>
  <p:tag name="TOTALRESPONSES" val="10"/>
  <p:tag name="SLICED" val="False"/>
  <p:tag name="RESPONSES" val="USB[HED999],1,250,-;2;-;1;1;-;1;2;-;1;2;1;2;-;2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5 5"/>
  <p:tag name="CHARTSTRINGREV" val="5 5"/>
  <p:tag name="CHARTSTRINGSTDPER" val="0.5 0.5"/>
  <p:tag name="CHARTSTRINGREVPER" val="0.5 0.5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2"/>
  <p:tag name="ANSWERTEXT" val="Yes&#10;No"/>
  <p:tag name="TEXTLENGTH" val="7"/>
  <p:tag name="FONTSIZE" val="32"/>
  <p:tag name="BULLETTYPE" val="ppBulletArabicPeriod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9D2D97F0B9E543C4B43BFA76A9A3E84C"/>
  <p:tag name="SLIDEID" val="9D2D97F0B9E543C4B43BFA76A9A3E84C"/>
  <p:tag name="SLIDEORDER" val="1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36"/>
  <p:tag name="QUESTIONALIAS" val="Is PbSO4 soluble?"/>
  <p:tag name="ANSWERSALIAS" val="Yes¤No"/>
  <p:tag name="RESPONSESGATHERED" val="True"/>
  <p:tag name="TOTALRESPONSES" val="10"/>
  <p:tag name="SLICED" val="False"/>
  <p:tag name="RESPONSES" val="USB[HED999],1,250,-;2;-;1;1;-;1;2;-;1;2;1;2;-;2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5 5"/>
  <p:tag name="CHARTSTRINGREV" val="5 5"/>
  <p:tag name="CHARTSTRINGSTDPER" val="0.5 0.5"/>
  <p:tag name="CHARTSTRINGREVPER" val="0.5 0.5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2"/>
  <p:tag name="ANSWERTEXT" val="Yes&#10;No"/>
  <p:tag name="TEXTLENGTH" val="7"/>
  <p:tag name="FONTSIZE" val="32"/>
  <p:tag name="BULLETTYPE" val="ppBulletArabicPeriod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0FCBCB8C88524AE0B8C5C474A2322517"/>
  <p:tag name="SLIDEID" val="0FCBCB8C88524AE0B8C5C474A2322517"/>
  <p:tag name="SLIDEORDER" val="1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28"/>
  <p:tag name="QUESTIONALIAS" val="Na2S(aq)  +  Zn(NO3)2(aq)  =&gt; ?  ppt"/>
  <p:tag name="ANSWERSALIAS" val="Na2Zn¤NaNO3¤S(NO3)2¤ZnS"/>
  <p:tag name="RESPONSESGATHERED" val="True"/>
  <p:tag name="TOTALRESPONSES" val="11"/>
  <p:tag name="SLICED" val="False"/>
  <p:tag name="RESPONSES" val="USB[HED999],1,250,4;4;-;-;2;3;3;4;-;4;3;2;4;-;4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0 2 3 6"/>
  <p:tag name="CHARTSTRINGREV" val="6 3 2 0"/>
  <p:tag name="CHARTSTRINGSTDPER" val="0 0.181818181818182 0.272727272727273 0.545454545454545"/>
  <p:tag name="CHARTSTRINGREVPER" val="0.545454545454545 0.272727272727273 0.181818181818182 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Na2Zn&#10;NaNO3&#10;S(NO3)2&#10;ZnS"/>
  <p:tag name="TEXTLENGTH" val="26"/>
  <p:tag name="FONTSIZE" val="32"/>
  <p:tag name="BULLETTYPE" val="ppBulletArabicPeriod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Na2Zn&#10;NaNO3&#10;S(NO3)2&#10;ZnS"/>
  <p:tag name="TEXTLENGTH" val="26"/>
  <p:tag name="FONTSIZE" val="32"/>
  <p:tag name="BULLETTYPE" val="ppBulletArabicPeriod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Na2Zn&#10;NaNO3&#10;S(NO3)2&#10;ZnS"/>
  <p:tag name="TEXTLENGTH" val="26"/>
  <p:tag name="FONTSIZE" val="32"/>
  <p:tag name="BULLETTYPE" val="ppBulletArabicPerio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2FA7DA7C2B9040D8880669E877AE3691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2"/>
  <p:tag name="SLIDEGUID" val="80A7D43FBD7D4FFB8CF41E9282808712"/>
  <p:tag name="RESPONSECOUNT" val="40"/>
  <p:tag name="RESPONSESGATHERED" val="True"/>
  <p:tag name="TOTALRESPONSES" val="13"/>
  <p:tag name="SLICED" val="False"/>
  <p:tag name="RESPONSES" val="USB[HED999],1,250,-;3;3;3;4;3;3;4;2;3;-;4;4;-;3;3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0 1 8 4"/>
  <p:tag name="CHARTSTRINGREV" val="4 8 1 0"/>
  <p:tag name="CHARTSTRINGSTDPER" val="0 0.0769230769230769 0.615384615384615 0.307692307692308"/>
  <p:tag name="CHARTSTRINGREVPER" val="0.307692307692308 0.615384615384615 0.0769230769230769 0"/>
  <p:tag name="QUESTIONALIAS" val="What’s the reaction?"/>
  <p:tag name="ANSWERSALIAS" val="Ag+ + K+ =&gt; AgK¤NO3- + Cl- =&gt; NO3Cl¤K+ + NO3- =&gt; KNO3¤Ag+ + Cl- =&gt; AgC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Na2Zn&#10;NaNO3&#10;S(NO3)2&#10;ZnS"/>
  <p:tag name="TEXTLENGTH" val="26"/>
  <p:tag name="FONTSIZE" val="32"/>
  <p:tag name="BULLETTYPE" val="ppBulletArabicPeriod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Na2Zn&#10;NaNO3&#10;S(NO3)2&#10;ZnS"/>
  <p:tag name="TEXTLENGTH" val="26"/>
  <p:tag name="FONTSIZE" val="32"/>
  <p:tag name="BULLETTYPE" val="ppBulletArabicPeriod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Na2Zn&#10;NaNO3&#10;S(NO3)2&#10;ZnS"/>
  <p:tag name="TEXTLENGTH" val="26"/>
  <p:tag name="FONTSIZE" val="32"/>
  <p:tag name="BULLETTYPE" val="ppBulletArabicPeriod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TEXT" val="Ag+ + K+ =&gt; AgK&#10;NO3- + Cl- =&gt; NO3Cl&#10;K+ + NO3- =&gt; KNO3&#10;Ag+ + Cl- =&gt; AgCl"/>
  <p:tag name="OLDNUMANSWERS" val="4"/>
  <p:tag name="TEXTLENGTH" val="74"/>
  <p:tag name="FONTSIZE" val="32"/>
  <p:tag name="BULLETTYPE" val="ppBulletArabicPeriod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8C95B1D2754B4C0EA993DB70D1A621A2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2"/>
  <p:tag name="SLIDEGUID" val="3CD1A50DF5054B6F871C67F12C63B5F2"/>
  <p:tag name="RESPONSECOUNT" val="31"/>
  <p:tag name="QUESTIONALIAS" val="What’s the oxidation number of Br in Br2?"/>
  <p:tag name="ANSWERSALIAS" val="-2¤-1¤0¤+1"/>
  <p:tag name="RESPONSESGATHERED" val="True"/>
  <p:tag name="TOTALRESPONSES" val="9"/>
  <p:tag name="SLICED" val="False"/>
  <p:tag name="RESPONSES" val="USB[HED999],1,250,3;3;3;3;3;3;1;4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2 0 6 1"/>
  <p:tag name="CHARTSTRINGREV" val="1 6 0 2"/>
  <p:tag name="CHARTSTRINGSTDPER" val="0.222222222222222 0 0.666666666666667 0.111111111111111"/>
  <p:tag name="CHARTSTRINGREVPER" val="0.111111111111111 0.666666666666667 0 0.22222222222222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-2&#10;-1&#10;0&#10;+1"/>
  <p:tag name="TEXTLENGTH" val="13"/>
  <p:tag name="FONTSIZE" val="32"/>
  <p:tag name="BULLETTYPE" val="ppBulletArabicPeriod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8C95B1D2754B4C0EA993DB70D1A621A2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2"/>
  <p:tag name="SLIDEGUID" val="3CD1A50DF5054B6F871C67F12C63B5F2"/>
  <p:tag name="RESPONSECOUNT" val="31"/>
  <p:tag name="QUESTIONALIAS" val="What’s the oxidation number of Br in Br2?"/>
  <p:tag name="ANSWERSALIAS" val="-2¤-1¤0¤+1"/>
  <p:tag name="RESPONSESGATHERED" val="True"/>
  <p:tag name="TOTALRESPONSES" val="9"/>
  <p:tag name="SLICED" val="False"/>
  <p:tag name="RESPONSES" val="USB[HED999],1,250,3;3;3;3;3;3;1;4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2 0 6 1"/>
  <p:tag name="CHARTSTRINGREV" val="1 6 0 2"/>
  <p:tag name="CHARTSTRINGSTDPER" val="0.222222222222222 0 0.666666666666667 0.111111111111111"/>
  <p:tag name="CHARTSTRINGREVPER" val="0.111111111111111 0.666666666666667 0 0.22222222222222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-2&#10;-1&#10;0&#10;+1"/>
  <p:tag name="TEXTLENGTH" val="13"/>
  <p:tag name="FONTSIZE" val="32"/>
  <p:tag name="BULLETTYPE" val="ppBulletArabicPeriod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2FA7DA7C2B9040D8880669E877AE3691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2"/>
  <p:tag name="SLIDEGUID" val="80A7D43FBD7D4FFB8CF41E9282808712"/>
  <p:tag name="RESPONSECOUNT" val="40"/>
  <p:tag name="RESPONSESGATHERED" val="True"/>
  <p:tag name="TOTALRESPONSES" val="13"/>
  <p:tag name="SLICED" val="False"/>
  <p:tag name="RESPONSES" val="USB[HED999],1,250,-;3;3;3;4;3;3;4;2;3;-;4;4;-;3;3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0 1 8 4"/>
  <p:tag name="CHARTSTRINGREV" val="4 8 1 0"/>
  <p:tag name="CHARTSTRINGSTDPER" val="0 0.0769230769230769 0.615384615384615 0.307692307692308"/>
  <p:tag name="CHARTSTRINGREVPER" val="0.307692307692308 0.615384615384615 0.0769230769230769 0"/>
  <p:tag name="QUESTIONALIAS" val="What’s the reaction?"/>
  <p:tag name="ANSWERSALIAS" val="Ag+ + K+ =&gt; AgK¤NO3- + Cl- =&gt; NO3Cl¤K+ + NO3- =&gt; KNO3¤Ag+ + Cl- =&gt; AgC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7EDC9BC976E34A4A84C6391BF24DCF4A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2"/>
  <p:tag name="SLIDEGUID" val="464587A0509D4F23AAB177999765CD78"/>
  <p:tag name="RESPONSECOUNT" val="25"/>
  <p:tag name="QUESTIONALIAS" val="What’s the oxidation number of Na in NaCl?"/>
  <p:tag name="ANSWERSALIAS" val="-1¤0¤+1¤+2"/>
  <p:tag name="RESPONSESGATHERED" val="True"/>
  <p:tag name="TOTALRESPONSES" val="10"/>
  <p:tag name="SLICED" val="False"/>
  <p:tag name="RESPONSES" val="USB[HED999],1,250,3;2;2;4;3;3;2;3;2;3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0 4 5 1"/>
  <p:tag name="CHARTSTRINGREV" val="1 5 4 0"/>
  <p:tag name="CHARTSTRINGSTDPER" val="0 0.4 0.5 0.1"/>
  <p:tag name="CHARTSTRINGREVPER" val="0.1 0.5 0.4 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-1&#10;0&#10;+1&#10;+2"/>
  <p:tag name="TEXTLENGTH" val="13"/>
  <p:tag name="FONTSIZE" val="32"/>
  <p:tag name="BULLETTYPE" val="ppBulletArabicPeriod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7EDC9BC976E34A4A84C6391BF24DCF4A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2"/>
  <p:tag name="SLIDEGUID" val="464587A0509D4F23AAB177999765CD78"/>
  <p:tag name="RESPONSECOUNT" val="25"/>
  <p:tag name="QUESTIONALIAS" val="What’s the oxidation number of Na in NaCl?"/>
  <p:tag name="ANSWERSALIAS" val="-1¤0¤+1¤+2"/>
  <p:tag name="RESPONSESGATHERED" val="True"/>
  <p:tag name="TOTALRESPONSES" val="10"/>
  <p:tag name="SLICED" val="False"/>
  <p:tag name="RESPONSES" val="USB[HED999],1,250,3;2;2;4;3;3;2;3;2;3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0 4 5 1"/>
  <p:tag name="CHARTSTRINGREV" val="1 5 4 0"/>
  <p:tag name="CHARTSTRINGSTDPER" val="0 0.4 0.5 0.1"/>
  <p:tag name="CHARTSTRINGREVPER" val="0.1 0.5 0.4 0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-1&#10;0&#10;+1&#10;+2"/>
  <p:tag name="TEXTLENGTH" val="13"/>
  <p:tag name="FONTSIZE" val="32"/>
  <p:tag name="BULLETTYPE" val="ppBulletArabicPeriod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7EDC9BC976E34A4A84C6391BF24DCF4A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29"/>
  <p:tag name="SLIDEORDER" val="3"/>
  <p:tag name="SLIDEGUID" val="8F101C485BC440B8B751BECBB5D55F49"/>
  <p:tag name="QUESTIONALIAS" val="What’s the oxidation number of S in Na2S?"/>
  <p:tag name="ANSWERSALIAS" val="-2¤-1¤0¤+2"/>
  <p:tag name="RESPONSESGATHERED" val="True"/>
  <p:tag name="TOTALRESPONSES" val="10"/>
  <p:tag name="SLICED" val="False"/>
  <p:tag name="RESPONSES" val="USB[HED999],1,250,1;1;1;-;4;1;3;1;4;1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7 0 1 2"/>
  <p:tag name="CHARTSTRINGREV" val="2 1 0 7"/>
  <p:tag name="CHARTSTRINGSTDPER" val="0.7 0 0.1 0.2"/>
  <p:tag name="CHARTSTRINGREVPER" val="0.2 0.1 0 0.7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-2&#10;-1&#10;0&#10;+2"/>
  <p:tag name="TEXTLENGTH" val="13"/>
  <p:tag name="FONTSIZE" val="32"/>
  <p:tag name="BULLETTYPE" val="ppBulletArabicPeriod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7EDC9BC976E34A4A84C6391BF24DCF4A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29"/>
  <p:tag name="SLIDEORDER" val="3"/>
  <p:tag name="SLIDEGUID" val="8F101C485BC440B8B751BECBB5D55F49"/>
  <p:tag name="QUESTIONALIAS" val="What’s the oxidation number of S in Na2S?"/>
  <p:tag name="ANSWERSALIAS" val="-2¤-1¤0¤+2"/>
  <p:tag name="RESPONSESGATHERED" val="True"/>
  <p:tag name="TOTALRESPONSES" val="10"/>
  <p:tag name="SLICED" val="False"/>
  <p:tag name="RESPONSES" val="USB[HED999],1,250,1;1;1;-;4;1;3;1;4;1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7 0 1 2"/>
  <p:tag name="CHARTSTRINGREV" val="2 1 0 7"/>
  <p:tag name="CHARTSTRINGSTDPER" val="0.7 0 0.1 0.2"/>
  <p:tag name="CHARTSTRINGREVPER" val="0.2 0.1 0 0.7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-2&#10;-1&#10;0&#10;+2"/>
  <p:tag name="TEXTLENGTH" val="13"/>
  <p:tag name="FONTSIZE" val="32"/>
  <p:tag name="BULLETTYPE" val="ppBulletArabicPeriod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TEXT" val="Ag+ + K+ =&gt; AgK&#10;NO3- + Cl- =&gt; NO3Cl&#10;K+ + NO3- =&gt; KNO3&#10;Ag+ + Cl- =&gt; AgCl"/>
  <p:tag name="OLDNUMANSWERS" val="4"/>
  <p:tag name="TEXTLENGTH" val="74"/>
  <p:tag name="FONTSIZE" val="32"/>
  <p:tag name="BULLETTYPE" val="ppBulletArabicPeriod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0030B3B538F34E31B52FF6AEB4388502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2"/>
  <p:tag name="SLIDEGUID" val="42062AC67F2348B0989794C2A86C8EA8"/>
  <p:tag name="RESPONSECOUNT" val="26"/>
  <p:tag name="QUESTIONALIAS" val="What’s the oxidation number of O in H2O2, hydrogen peroxide?"/>
  <p:tag name="ANSWERSALIAS" val="-2¤-1¤0¤+1"/>
  <p:tag name="RESPONSESGATHERED" val="True"/>
  <p:tag name="TOTALRESPONSES" val="11"/>
  <p:tag name="SLICED" val="False"/>
  <p:tag name="RESPONSES" val="USB[HED999],1,250,2;3;2;1;3;2;3;-;2;3;2;2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 6 4 0"/>
  <p:tag name="CHARTSTRINGREV" val="0 4 6 1"/>
  <p:tag name="CHARTSTRINGSTDPER" val="0.0909090909090909 0.545454545454545 0.363636363636364 0"/>
  <p:tag name="CHARTSTRINGREVPER" val="0 0.363636363636364 0.545454545454545 0.0909090909090909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-2&#10;-1&#10;0&#10;+1"/>
  <p:tag name="TEXTLENGTH" val="13"/>
  <p:tag name="FONTSIZE" val="32"/>
  <p:tag name="BULLETTYPE" val="ppBulletArabicPeriod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0030B3B538F34E31B52FF6AEB4388502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2"/>
  <p:tag name="SLIDEGUID" val="42062AC67F2348B0989794C2A86C8EA8"/>
  <p:tag name="RESPONSECOUNT" val="26"/>
  <p:tag name="QUESTIONALIAS" val="What’s the oxidation number of O in H2O2, hydrogen peroxide?"/>
  <p:tag name="ANSWERSALIAS" val="-2¤-1¤0¤+1"/>
  <p:tag name="RESPONSESGATHERED" val="True"/>
  <p:tag name="TOTALRESPONSES" val="11"/>
  <p:tag name="SLICED" val="False"/>
  <p:tag name="RESPONSES" val="USB[HED999],1,250,2;3;2;1;3;2;3;-;2;3;2;2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 6 4 0"/>
  <p:tag name="CHARTSTRINGREV" val="0 4 6 1"/>
  <p:tag name="CHARTSTRINGSTDPER" val="0.0909090909090909 0.545454545454545 0.363636363636364 0"/>
  <p:tag name="CHARTSTRINGREVPER" val="0 0.363636363636364 0.545454545454545 0.0909090909090909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-2&#10;-1&#10;0&#10;+1"/>
  <p:tag name="TEXTLENGTH" val="13"/>
  <p:tag name="FONTSIZE" val="32"/>
  <p:tag name="BULLETTYPE" val="ppBulletArabicPeriod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0030B3B538F34E31B52FF6AEB4388502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2"/>
  <p:tag name="SLIDEGUID" val="42062AC67F2348B0989794C2A86C8EA8"/>
  <p:tag name="RESPONSECOUNT" val="26"/>
  <p:tag name="QUESTIONALIAS" val="What’s the oxidation number of O in H2O2, hydrogen peroxide?"/>
  <p:tag name="ANSWERSALIAS" val="-2¤-1¤0¤+1"/>
  <p:tag name="RESPONSESGATHERED" val="True"/>
  <p:tag name="TOTALRESPONSES" val="11"/>
  <p:tag name="SLICED" val="False"/>
  <p:tag name="RESPONSES" val="USB[HED999],1,250,2;3;2;1;3;2;3;-;2;3;2;2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 6 4 0"/>
  <p:tag name="CHARTSTRINGREV" val="0 4 6 1"/>
  <p:tag name="CHARTSTRINGSTDPER" val="0.0909090909090909 0.545454545454545 0.363636363636364 0"/>
  <p:tag name="CHARTSTRINGREVPER" val="0 0.363636363636364 0.545454545454545 0.0909090909090909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-2&#10;-1&#10;0&#10;+1"/>
  <p:tag name="TEXTLENGTH" val="13"/>
  <p:tag name="FONTSIZE" val="32"/>
  <p:tag name="BULLETTYPE" val="ppBulletArabicPeriod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0B8C2EA4E16047288F1ABCCB3AD9C9F0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2"/>
  <p:tag name="SLIDEGUID" val="78E2158797944AC98ECA1206D43925E5"/>
  <p:tag name="RESPONSECOUNT" val="32"/>
  <p:tag name="QUESTIONALIAS" val="What’s the oxidation number of H in H2O2 (hydrogen peroxide)?"/>
  <p:tag name="ANSWERSALIAS" val="-1¤0¤+1¤+2"/>
  <p:tag name="RESPONSESGATHERED" val="True"/>
  <p:tag name="TOTALRESPONSES" val="11"/>
  <p:tag name="SLICED" val="False"/>
  <p:tag name="RESPONSES" val="USB[HED999],1,250,3;1;3;2;1;3;2;3;4;3;-;3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2 2 6 1"/>
  <p:tag name="CHARTSTRINGREV" val="1 6 2 2"/>
  <p:tag name="CHARTSTRINGSTDPER" val="0.181818181818182 0.181818181818182 0.545454545454545 0.0909090909090909"/>
  <p:tag name="CHARTSTRINGREVPER" val="0.0909090909090909 0.545454545454545 0.181818181818182 0.18181818181818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-1&#10;0&#10;+1&#10;+2"/>
  <p:tag name="TEXTLENGTH" val="13"/>
  <p:tag name="FONTSIZE" val="32"/>
  <p:tag name="BULLETTYPE" val="ppBulletArabicPeriod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0B8C2EA4E16047288F1ABCCB3AD9C9F0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2"/>
  <p:tag name="SLIDEGUID" val="78E2158797944AC98ECA1206D43925E5"/>
  <p:tag name="RESPONSECOUNT" val="32"/>
  <p:tag name="QUESTIONALIAS" val="What’s the oxidation number of H in H2O2 (hydrogen peroxide)?"/>
  <p:tag name="ANSWERSALIAS" val="-1¤0¤+1¤+2"/>
  <p:tag name="RESPONSESGATHERED" val="True"/>
  <p:tag name="TOTALRESPONSES" val="11"/>
  <p:tag name="SLICED" val="False"/>
  <p:tag name="RESPONSES" val="USB[HED999],1,250,3;1;3;2;1;3;2;3;4;3;-;3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2 2 6 1"/>
  <p:tag name="CHARTSTRINGREV" val="1 6 2 2"/>
  <p:tag name="CHARTSTRINGSTDPER" val="0.181818181818182 0.181818181818182 0.545454545454545 0.0909090909090909"/>
  <p:tag name="CHARTSTRINGREVPER" val="0.0909090909090909 0.545454545454545 0.181818181818182 0.18181818181818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-1&#10;0&#10;+1&#10;+2"/>
  <p:tag name="TEXTLENGTH" val="13"/>
  <p:tag name="FONTSIZE" val="32"/>
  <p:tag name="BULLETTYPE" val="ppBulletArabicPeriod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0B8C2EA4E16047288F1ABCCB3AD9C9F0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2"/>
  <p:tag name="SLIDEGUID" val="78E2158797944AC98ECA1206D43925E5"/>
  <p:tag name="RESPONSECOUNT" val="32"/>
  <p:tag name="QUESTIONALIAS" val="What’s the oxidation number of H in H2O2 (hydrogen peroxide)?"/>
  <p:tag name="ANSWERSALIAS" val="-1¤0¤+1¤+2"/>
  <p:tag name="RESPONSESGATHERED" val="True"/>
  <p:tag name="TOTALRESPONSES" val="11"/>
  <p:tag name="SLICED" val="False"/>
  <p:tag name="RESPONSES" val="USB[HED999],1,250,3;1;3;2;1;3;2;3;4;3;-;3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2 2 6 1"/>
  <p:tag name="CHARTSTRINGREV" val="1 6 2 2"/>
  <p:tag name="CHARTSTRINGSTDPER" val="0.181818181818182 0.181818181818182 0.545454545454545 0.0909090909090909"/>
  <p:tag name="CHARTSTRINGREVPER" val="0.0909090909090909 0.545454545454545 0.181818181818182 0.18181818181818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-1&#10;0&#10;+1&#10;+2"/>
  <p:tag name="TEXTLENGTH" val="13"/>
  <p:tag name="FONTSIZE" val="32"/>
  <p:tag name="BULLETTYPE" val="ppBulletArabicPeriod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8C95B1D2754B4C0EA993DB70D1A621A2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32"/>
  <p:tag name="SLIDEORDER" val="3"/>
  <p:tag name="SLIDEGUID" val="C8B7D824E7A847C192B14AB337416327"/>
  <p:tag name="QUESTIONALIAS" val="What’s the oxidation number of Au in Au(s)?"/>
  <p:tag name="ANSWERSALIAS" val="-2¤0¤+1¤+2"/>
  <p:tag name="RESPONSESGATHERED" val="True"/>
  <p:tag name="TOTALRESPONSES" val="12"/>
  <p:tag name="SLICED" val="False"/>
  <p:tag name="RESPONSES" val="USB[HED999],1,250,2;3;2;2;2;2;4;2;4;2;2;2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0 9 1 2"/>
  <p:tag name="CHARTSTRINGREV" val="2 1 9 0"/>
  <p:tag name="CHARTSTRINGSTDPER" val="0 0.75 0.0833333333333333 0.166666666666667"/>
  <p:tag name="CHARTSTRINGREVPER" val="0.166666666666667 0.0833333333333333 0.75 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-2&#10;0&#10;+1&#10;+2"/>
  <p:tag name="TEXTLENGTH" val="13"/>
  <p:tag name="FONTSIZE" val="32"/>
  <p:tag name="BULLETTYPE" val="ppBulletArabicPeriod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8C95B1D2754B4C0EA993DB70D1A621A2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32"/>
  <p:tag name="SLIDEORDER" val="3"/>
  <p:tag name="SLIDEGUID" val="C8B7D824E7A847C192B14AB337416327"/>
  <p:tag name="QUESTIONALIAS" val="What’s the oxidation number of Au in Au(s)?"/>
  <p:tag name="ANSWERSALIAS" val="-2¤0¤+1¤+2"/>
  <p:tag name="RESPONSESGATHERED" val="True"/>
  <p:tag name="TOTALRESPONSES" val="12"/>
  <p:tag name="SLICED" val="False"/>
  <p:tag name="RESPONSES" val="USB[HED999],1,250,2;3;2;2;2;2;4;2;4;2;2;2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0 9 1 2"/>
  <p:tag name="CHARTSTRINGREV" val="2 1 9 0"/>
  <p:tag name="CHARTSTRINGSTDPER" val="0 0.75 0.0833333333333333 0.166666666666667"/>
  <p:tag name="CHARTSTRINGREVPER" val="0.166666666666667 0.0833333333333333 0.75 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-2&#10;0&#10;+1&#10;+2"/>
  <p:tag name="TEXTLENGTH" val="13"/>
  <p:tag name="FONTSIZE" val="32"/>
  <p:tag name="BULLETTYPE" val="ppBulletArabicPeriod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0B8C2EA4E16047288F1ABCCB3AD9C9F0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39"/>
  <p:tag name="SLIDEORDER" val="3"/>
  <p:tag name="SLIDEGUID" val="F624C345ECD84220BC82EC1AF8A4AFBA"/>
  <p:tag name="QUESTIONALIAS" val="What’s the oxidation number of H in NH3?"/>
  <p:tag name="ANSWERSALIAS" val="-1¤0¤+1¤+2"/>
  <p:tag name="RESPONSESGATHERED" val="True"/>
  <p:tag name="TOTALRESPONSES" val="12"/>
  <p:tag name="SLICED" val="False"/>
  <p:tag name="RESPONSES" val="USB[HED999],1,250,3;3;3;1;3;3;4;1;3;1;1;3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4 0 7 1"/>
  <p:tag name="CHARTSTRINGREV" val="1 7 0 4"/>
  <p:tag name="CHARTSTRINGSTDPER" val="0.333333333333333 0 0.583333333333333 0.0833333333333333"/>
  <p:tag name="CHARTSTRINGREVPER" val="0.0833333333333333 0.583333333333333 0 0.33333333333333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-1&#10;0&#10;+1&#10;+2"/>
  <p:tag name="TEXTLENGTH" val="13"/>
  <p:tag name="FONTSIZE" val="32"/>
  <p:tag name="BULLETTYPE" val="ppBulletArabicPeriod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0B8C2EA4E16047288F1ABCCB3AD9C9F0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39"/>
  <p:tag name="SLIDEORDER" val="3"/>
  <p:tag name="SLIDEGUID" val="F624C345ECD84220BC82EC1AF8A4AFBA"/>
  <p:tag name="QUESTIONALIAS" val="What’s the oxidation number of H in NH3?"/>
  <p:tag name="ANSWERSALIAS" val="-1¤0¤+1¤+2"/>
  <p:tag name="RESPONSESGATHERED" val="True"/>
  <p:tag name="TOTALRESPONSES" val="12"/>
  <p:tag name="SLICED" val="False"/>
  <p:tag name="RESPONSES" val="USB[HED999],1,250,3;3;3;1;3;3;4;1;3;1;1;3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4 0 7 1"/>
  <p:tag name="CHARTSTRINGREV" val="1 7 0 4"/>
  <p:tag name="CHARTSTRINGSTDPER" val="0.333333333333333 0 0.583333333333333 0.0833333333333333"/>
  <p:tag name="CHARTSTRINGREVPER" val="0.0833333333333333 0.583333333333333 0 0.33333333333333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-1&#10;0&#10;+1&#10;+2"/>
  <p:tag name="TEXTLENGTH" val="13"/>
  <p:tag name="FONTSIZE" val="32"/>
  <p:tag name="BULLETTYPE" val="ppBulletArabicPeriod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0030B3B538F34E31B52FF6AEB4388502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39"/>
  <p:tag name="SLIDEORDER" val="3"/>
  <p:tag name="SLIDEGUID" val="EC104163996B48F89509E793C7DA253F"/>
  <p:tag name="QUESTIONALIAS" val="What’s the oxidation number of O in C6H12O6, glucose?"/>
  <p:tag name="ANSWERSALIAS" val="-2¤-1¤0¤+6"/>
  <p:tag name="RESPONSESGATHERED" val="True"/>
  <p:tag name="TOTALRESPONSES" val="12"/>
  <p:tag name="SLICED" val="False"/>
  <p:tag name="RESPONSES" val="USB[HED999],1,250,1;1;1;2;4;1;4;1;1;1;2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8 2 0 2"/>
  <p:tag name="CHARTSTRINGREV" val="2 0 2 8"/>
  <p:tag name="CHARTSTRINGSTDPER" val="0.666666666666667 0.166666666666667 0 0.166666666666667"/>
  <p:tag name="CHARTSTRINGREVPER" val="0.166666666666667 0 0.166666666666667 0.666666666666667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-2&#10;-1&#10;0&#10;+6"/>
  <p:tag name="TEXTLENGTH" val="13"/>
  <p:tag name="FONTSIZE" val="32"/>
  <p:tag name="BULLETTYPE" val="ppBulletArabicPeriod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0030B3B538F34E31B52FF6AEB4388502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39"/>
  <p:tag name="SLIDEORDER" val="3"/>
  <p:tag name="SLIDEGUID" val="EC104163996B48F89509E793C7DA253F"/>
  <p:tag name="QUESTIONALIAS" val="What’s the oxidation number of O in C6H12O6, glucose?"/>
  <p:tag name="ANSWERSALIAS" val="-2¤-1¤0¤+6"/>
  <p:tag name="RESPONSESGATHERED" val="True"/>
  <p:tag name="TOTALRESPONSES" val="12"/>
  <p:tag name="SLICED" val="False"/>
  <p:tag name="RESPONSES" val="USB[HED999],1,250,1;1;1;2;4;1;4;1;1;1;2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8 2 0 2"/>
  <p:tag name="CHARTSTRINGREV" val="2 0 2 8"/>
  <p:tag name="CHARTSTRINGSTDPER" val="0.666666666666667 0.166666666666667 0 0.166666666666667"/>
  <p:tag name="CHARTSTRINGREVPER" val="0.166666666666667 0 0.166666666666667 0.666666666666667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-2&#10;-1&#10;0&#10;+6"/>
  <p:tag name="TEXTLENGTH" val="13"/>
  <p:tag name="FONTSIZE" val="32"/>
  <p:tag name="BULLETTYPE" val="ppBulletArabicPeriod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  <p:tag name="NOPREFERENCE" val="Fals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9B9A253E780E4C969A4F08B5C10CEDA7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44"/>
  <p:tag name="SLIDEORDER" val="2"/>
  <p:tag name="SLIDEGUID" val="13E25F807CF54AE288220DAA40C6FB00"/>
  <p:tag name="QUESTIONALIAS" val="What is the oxidation number of S in SO32-?"/>
  <p:tag name="ANSWERSALIAS" val="0¤+2¤+4¤+6"/>
  <p:tag name="RESPONSESGATHERED" val="True"/>
  <p:tag name="TOTALRESPONSES" val="10"/>
  <p:tag name="SLICED" val="False"/>
  <p:tag name="RESPONSES" val="USB[HED999],1,250,-;3;3;-;4;3;1;3;3;3;3;3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 0 8 1"/>
  <p:tag name="CHARTSTRINGREV" val="1 8 0 1"/>
  <p:tag name="CHARTSTRINGSTDPER" val="0.1 0 0.8 0.1"/>
  <p:tag name="CHARTSTRINGREVPER" val="0.1 0.8 0 0.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0&#10;+2&#10;+4&#10;+6"/>
  <p:tag name="TEXTLENGTH" val="13"/>
  <p:tag name="FONTSIZE" val="32"/>
  <p:tag name="BULLETTYPE" val="ppBulletArabicPeriod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0030B3B538F34E31B52FF6AEB4388502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39"/>
  <p:tag name="SLIDEORDER" val="3"/>
  <p:tag name="SLIDEGUID" val="EC104163996B48F89509E793C7DA253F"/>
  <p:tag name="QUESTIONALIAS" val="What’s the oxidation number of O in C6H12O6, glucose?"/>
  <p:tag name="ANSWERSALIAS" val="-2¤-1¤0¤+6"/>
  <p:tag name="RESPONSESGATHERED" val="True"/>
  <p:tag name="TOTALRESPONSES" val="12"/>
  <p:tag name="SLICED" val="False"/>
  <p:tag name="RESPONSES" val="USB[HED999],1,250,1;1;1;2;4;1;4;1;1;1;2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8 2 0 2"/>
  <p:tag name="CHARTSTRINGREV" val="2 0 2 8"/>
  <p:tag name="CHARTSTRINGSTDPER" val="0.666666666666667 0.166666666666667 0 0.166666666666667"/>
  <p:tag name="CHARTSTRINGREVPER" val="0.166666666666667 0 0.166666666666667 0.666666666666667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-2&#10;-1&#10;0&#10;+6"/>
  <p:tag name="TEXTLENGTH" val="13"/>
  <p:tag name="FONTSIZE" val="32"/>
  <p:tag name="BULLETTYPE" val="ppBulletArabicPeriod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0030B3B538F34E31B52FF6AEB4388502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39"/>
  <p:tag name="SLIDEORDER" val="3"/>
  <p:tag name="SLIDEGUID" val="EC104163996B48F89509E793C7DA253F"/>
  <p:tag name="QUESTIONALIAS" val="What’s the oxidation number of O in C6H12O6, glucose?"/>
  <p:tag name="ANSWERSALIAS" val="-2¤-1¤0¤+6"/>
  <p:tag name="RESPONSESGATHERED" val="True"/>
  <p:tag name="TOTALRESPONSES" val="12"/>
  <p:tag name="SLICED" val="False"/>
  <p:tag name="RESPONSES" val="USB[HED999],1,250,1;1;1;2;4;1;4;1;1;1;2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8 2 0 2"/>
  <p:tag name="CHARTSTRINGREV" val="2 0 2 8"/>
  <p:tag name="CHARTSTRINGSTDPER" val="0.666666666666667 0.166666666666667 0 0.166666666666667"/>
  <p:tag name="CHARTSTRINGREVPER" val="0.166666666666667 0 0.166666666666667 0.66666666666666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-2&#10;-1&#10;0&#10;+6"/>
  <p:tag name="TEXTLENGTH" val="13"/>
  <p:tag name="FONTSIZE" val="32"/>
  <p:tag name="BULLETTYPE" val="ppBulletArabicPeriod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0030B3B538F34E31B52FF6AEB4388502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39"/>
  <p:tag name="SLIDEORDER" val="3"/>
  <p:tag name="SLIDEGUID" val="EC104163996B48F89509E793C7DA253F"/>
  <p:tag name="QUESTIONALIAS" val="What’s the oxidation number of O in C6H12O6, glucose?"/>
  <p:tag name="ANSWERSALIAS" val="-2¤-1¤0¤+6"/>
  <p:tag name="RESPONSESGATHERED" val="True"/>
  <p:tag name="TOTALRESPONSES" val="12"/>
  <p:tag name="SLICED" val="False"/>
  <p:tag name="RESPONSES" val="USB[HED999],1,250,1;1;1;2;4;1;4;1;1;1;2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8 2 0 2"/>
  <p:tag name="CHARTSTRINGREV" val="2 0 2 8"/>
  <p:tag name="CHARTSTRINGSTDPER" val="0.666666666666667 0.166666666666667 0 0.166666666666667"/>
  <p:tag name="CHARTSTRINGREVPER" val="0.166666666666667 0 0.166666666666667 0.666666666666667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-2&#10;-1&#10;0&#10;+6"/>
  <p:tag name="TEXTLENGTH" val="13"/>
  <p:tag name="FONTSIZE" val="32"/>
  <p:tag name="BULLETTYPE" val="ppBulletArabicPeriod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0030B3B538F34E31B52FF6AEB4388502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39"/>
  <p:tag name="SLIDEORDER" val="3"/>
  <p:tag name="SLIDEGUID" val="EC104163996B48F89509E793C7DA253F"/>
  <p:tag name="QUESTIONALIAS" val="What’s the oxidation number of O in C6H12O6, glucose?"/>
  <p:tag name="ANSWERSALIAS" val="-2¤-1¤0¤+6"/>
  <p:tag name="RESPONSESGATHERED" val="True"/>
  <p:tag name="TOTALRESPONSES" val="12"/>
  <p:tag name="SLICED" val="False"/>
  <p:tag name="RESPONSES" val="USB[HED999],1,250,1;1;1;2;4;1;4;1;1;1;2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8 2 0 2"/>
  <p:tag name="CHARTSTRINGREV" val="2 0 2 8"/>
  <p:tag name="CHARTSTRINGSTDPER" val="0.666666666666667 0.166666666666667 0 0.166666666666667"/>
  <p:tag name="CHARTSTRINGREVPER" val="0.166666666666667 0 0.166666666666667 0.666666666666667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-2&#10;-1&#10;0&#10;+6"/>
  <p:tag name="TEXTLENGTH" val="13"/>
  <p:tag name="FONTSIZE" val="32"/>
  <p:tag name="BULLETTYPE" val="ppBulletArabicPeriod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0030B3B538F34E31B52FF6AEB4388502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39"/>
  <p:tag name="SLIDEORDER" val="3"/>
  <p:tag name="SLIDEGUID" val="EC104163996B48F89509E793C7DA253F"/>
  <p:tag name="QUESTIONALIAS" val="What’s the oxidation number of O in C6H12O6, glucose?"/>
  <p:tag name="ANSWERSALIAS" val="-2¤-1¤0¤+6"/>
  <p:tag name="RESPONSESGATHERED" val="True"/>
  <p:tag name="TOTALRESPONSES" val="12"/>
  <p:tag name="SLICED" val="False"/>
  <p:tag name="RESPONSES" val="USB[HED999],1,250,1;1;1;2;4;1;4;1;1;1;2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8 2 0 2"/>
  <p:tag name="CHARTSTRINGREV" val="2 0 2 8"/>
  <p:tag name="CHARTSTRINGSTDPER" val="0.666666666666667 0.166666666666667 0 0.166666666666667"/>
  <p:tag name="CHARTSTRINGREVPER" val="0.166666666666667 0 0.166666666666667 0.666666666666667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-2&#10;-1&#10;0&#10;+6"/>
  <p:tag name="TEXTLENGTH" val="13"/>
  <p:tag name="FONTSIZE" val="32"/>
  <p:tag name="BULLETTYPE" val="ppBulletArabicPeriod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0030B3B538F34E31B52FF6AEB4388502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39"/>
  <p:tag name="SLIDEORDER" val="3"/>
  <p:tag name="SLIDEGUID" val="EC104163996B48F89509E793C7DA253F"/>
  <p:tag name="QUESTIONALIAS" val="What’s the oxidation number of O in C6H12O6, glucose?"/>
  <p:tag name="ANSWERSALIAS" val="-2¤-1¤0¤+6"/>
  <p:tag name="RESPONSESGATHERED" val="True"/>
  <p:tag name="TOTALRESPONSES" val="12"/>
  <p:tag name="SLICED" val="False"/>
  <p:tag name="RESPONSES" val="USB[HED999],1,250,1;1;1;2;4;1;4;1;1;1;2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8 2 0 2"/>
  <p:tag name="CHARTSTRINGREV" val="2 0 2 8"/>
  <p:tag name="CHARTSTRINGSTDPER" val="0.666666666666667 0.166666666666667 0 0.166666666666667"/>
  <p:tag name="CHARTSTRINGREVPER" val="0.166666666666667 0 0.166666666666667 0.666666666666667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-2&#10;-1&#10;0&#10;+6"/>
  <p:tag name="TEXTLENGTH" val="13"/>
  <p:tag name="FONTSIZE" val="32"/>
  <p:tag name="BULLETTYPE" val="ppBulletArabicPeriod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0030B3B538F34E31B52FF6AEB4388502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39"/>
  <p:tag name="SLIDEORDER" val="3"/>
  <p:tag name="SLIDEGUID" val="EC104163996B48F89509E793C7DA253F"/>
  <p:tag name="QUESTIONALIAS" val="What’s the oxidation number of O in C6H12O6, glucose?"/>
  <p:tag name="ANSWERSALIAS" val="-2¤-1¤0¤+6"/>
  <p:tag name="RESPONSESGATHERED" val="True"/>
  <p:tag name="TOTALRESPONSES" val="12"/>
  <p:tag name="SLICED" val="False"/>
  <p:tag name="RESPONSES" val="USB[HED999],1,250,1;1;1;2;4;1;4;1;1;1;2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8 2 0 2"/>
  <p:tag name="CHARTSTRINGREV" val="2 0 2 8"/>
  <p:tag name="CHARTSTRINGSTDPER" val="0.666666666666667 0.166666666666667 0 0.166666666666667"/>
  <p:tag name="CHARTSTRINGREVPER" val="0.166666666666667 0 0.166666666666667 0.66666666666666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-2&#10;-1&#10;0&#10;+6"/>
  <p:tag name="TEXTLENGTH" val="13"/>
  <p:tag name="FONTSIZE" val="32"/>
  <p:tag name="BULLETTYPE" val="ppBulletArabicPeriod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39F075E565F641659B20431DF90E2D1A"/>
  <p:tag name="SLIDEID" val="39F075E565F641659B20431DF90E2D1A"/>
  <p:tag name="SLIDEORDER" val="1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RESPONSECOUNT" val="32"/>
  <p:tag name="RESPONSESGATHERED" val="True"/>
  <p:tag name="TOTALRESPONSES" val="22"/>
  <p:tag name="SLICED" val="False"/>
  <p:tag name="RESPONSES" val="USB[HED999],1,250,2;2;2;2;2;2;4;2;2;2;2;2;2;2;4;3;1;2;2;2;2;2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 18 1 2"/>
  <p:tag name="CHARTSTRINGREV" val="2 1 18 1"/>
  <p:tag name="CHARTSTRINGSTDPER" val="0.0454545454545455 0.818181818181818 0.0454545454545455 0.0909090909090909"/>
  <p:tag name="CHARTSTRINGREVPER" val="0.0909090909090909 0.0454545454545455 0.818181818181818 0.0454545454545455"/>
  <p:tag name="QUESTIONALIAS" val="What’s the oxidation number of C2?"/>
  <p:tag name="ANSWERSALIAS" val="-4¤-3¤-2¤0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-4&#10;-3&#10;-2&#10;0"/>
  <p:tag name="TEXTLENGTH" val="13"/>
  <p:tag name="FONTSIZE" val="32"/>
  <p:tag name="BULLETTYPE" val="ppBulletArabicPeriod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2C5378E99EA546109967D509DB4D9583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3"/>
  <p:tag name="SLIDEGUID" val="0835BDC7DD764405AAAE40F990FC4C17"/>
  <p:tag name="RESPONSECOUNT" val="28"/>
  <p:tag name="QUESTIONALIAS" val="Which of these is/are ionic?"/>
  <p:tag name="ANSWERSALIAS" val="HCl¤NaHCO3¤CO2¤H2O¤NaCl"/>
  <p:tag name="RESPONSESGATHERED" val="True"/>
  <p:tag name="TOTALRESPONSES" val="11"/>
  <p:tag name="SLICED" val="False"/>
  <p:tag name="RESPONSES" val="USB[HED999],1,250,5;2;2;2;5;3;2;2;5;5;2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0 6 1 0 4"/>
  <p:tag name="CHARTSTRINGREV" val="4 0 1 6 0"/>
  <p:tag name="CHARTSTRINGSTDPER" val="0 0.545454545454545 0.0909090909090909 0 0.363636363636364"/>
  <p:tag name="CHARTSTRINGREVPER" val="0.363636363636364 0 0.0909090909090909 0.545454545454545 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TEXT" val="HCl&#10;NaHCO3&#10;CO2&#10;H2O&#10;NaCl"/>
  <p:tag name="OLDNUMANSWERS" val="5"/>
  <p:tag name="TEXTLENGTH" val="27"/>
  <p:tag name="FONTSIZE" val="32"/>
  <p:tag name="BULLETTYPE" val="ppBulletArabicPeriod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2C5378E99EA546109967D509DB4D9583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3"/>
  <p:tag name="SLIDEGUID" val="0835BDC7DD764405AAAE40F990FC4C17"/>
  <p:tag name="RESPONSECOUNT" val="28"/>
  <p:tag name="QUESTIONALIAS" val="Which of these is/are ionic?"/>
  <p:tag name="ANSWERSALIAS" val="HCl¤NaHCO3¤CO2¤H2O¤NaCl"/>
  <p:tag name="RESPONSESGATHERED" val="True"/>
  <p:tag name="TOTALRESPONSES" val="11"/>
  <p:tag name="SLICED" val="False"/>
  <p:tag name="RESPONSES" val="USB[HED999],1,250,5;2;2;2;5;3;2;2;5;5;2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0 6 1 0 4"/>
  <p:tag name="CHARTSTRINGREV" val="4 0 1 6 0"/>
  <p:tag name="CHARTSTRINGSTDPER" val="0 0.545454545454545 0.0909090909090909 0 0.363636363636364"/>
  <p:tag name="CHARTSTRINGREVPER" val="0.363636363636364 0 0.0909090909090909 0.545454545454545 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TEXT" val="HCl&#10;NaHCO3&#10;CO2&#10;H2O&#10;NaCl"/>
  <p:tag name="OLDNUMANSWERS" val="5"/>
  <p:tag name="TEXTLENGTH" val="27"/>
  <p:tag name="FONTSIZE" val="32"/>
  <p:tag name="BULLETTYPE" val="ppBulletArabicPerio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2C5378E99EA546109967D509DB4D9583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4"/>
  <p:tag name="SLIDEGUID" val="5AD4FDDC782F4F1F870BD087916EAA10"/>
  <p:tag name="RESPONSECOUNT" val="30"/>
  <p:tag name="QUESTIONALIAS" val="Spectator ions?H+  +  Cl-   +   Na+  +   HCO3-               CO2(g)  +  H2O  +  Na+  + Cl-"/>
  <p:tag name="ANSWERSALIAS" val="H+¤Cl-¤Na+¤HCO3-¤CO2¤H2O"/>
  <p:tag name="RESPONSESGATHERED" val="True"/>
  <p:tag name="TOTALRESPONSES" val="14"/>
  <p:tag name="SLICED" val="False"/>
  <p:tag name="RESPONSES" val="USB[HED999],1,250,1;2;3;2;6;3;4;2;3;3;-;2;2;2;3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 6 5 1 0 1"/>
  <p:tag name="CHARTSTRINGREV" val="1 0 1 5 6 1"/>
  <p:tag name="CHARTSTRINGSTDPER" val="0.0714285714285714 0.428571428571429 0.357142857142857 0.0714285714285714 0 0.0714285714285714"/>
  <p:tag name="CHARTSTRINGREVPER" val="0.0714285714285714 0 0.0714285714285714 0.357142857142857 0.428571428571429 0.071428571428571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TEXT" val="H+&#10;Cl-&#10;Na+&#10;HCO3-&#10;CO2&#10;H2O"/>
  <p:tag name="OLDNUMANSWERS" val="6"/>
  <p:tag name="TEXTLENGTH" val="29"/>
  <p:tag name="FONTSIZE" val="32"/>
  <p:tag name="BULLETTYPE" val="ppBulletArabicPeriod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2C5378E99EA546109967D509DB4D9583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4"/>
  <p:tag name="SLIDEGUID" val="5AD4FDDC782F4F1F870BD087916EAA10"/>
  <p:tag name="RESPONSECOUNT" val="30"/>
  <p:tag name="QUESTIONALIAS" val="Spectator ions?H+  +  Cl-   +   Na+  +   HCO3-               CO2(g)  +  H2O  +  Na+  + Cl-"/>
  <p:tag name="ANSWERSALIAS" val="H+¤Cl-¤Na+¤HCO3-¤CO2¤H2O"/>
  <p:tag name="RESPONSESGATHERED" val="True"/>
  <p:tag name="TOTALRESPONSES" val="14"/>
  <p:tag name="SLICED" val="False"/>
  <p:tag name="RESPONSES" val="USB[HED999],1,250,1;2;3;2;6;3;4;2;3;3;-;2;2;2;3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1 6 5 1 0 1"/>
  <p:tag name="CHARTSTRINGREV" val="1 0 1 5 6 1"/>
  <p:tag name="CHARTSTRINGSTDPER" val="0.0714285714285714 0.428571428571429 0.357142857142857 0.0714285714285714 0 0.0714285714285714"/>
  <p:tag name="CHARTSTRINGREVPER" val="0.0714285714285714 0 0.0714285714285714 0.357142857142857 0.428571428571429 0.071428571428571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TEXT" val="H+&#10;Cl-&#10;Na+&#10;HCO3-&#10;CO2&#10;H2O"/>
  <p:tag name="OLDNUMANSWERS" val="6"/>
  <p:tag name="TEXTLENGTH" val="29"/>
  <p:tag name="FONTSIZE" val="32"/>
  <p:tag name="BULLETTYPE" val="ppBulletArabicPerio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2C5378E99EA546109967D509DB4D9583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3"/>
  <p:tag name="SLIDEGUID" val="C007682701F44EAEA6804AE321AA31B3"/>
  <p:tag name="RESPONSECOUNT" val="39"/>
  <p:tag name="QUESTIONALIAS" val="Dissociated aqueous species?"/>
  <p:tag name="ANSWERSALIAS" val="HCl¤NaOH¤NaCl¤H2O"/>
  <p:tag name="RESPONSESGATHERED" val="True"/>
  <p:tag name="TOTALRESPONSES" val="14"/>
  <p:tag name="SLICED" val="False"/>
  <p:tag name="RESPONSES" val="USB[HED999],1,250,1;2;3;1;1;4;2;1;1;2;3;2;2;-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6 5 2 1"/>
  <p:tag name="CHARTSTRINGREV" val="1 2 5 6"/>
  <p:tag name="CHARTSTRINGSTDPER" val="0.428571428571429 0.357142857142857 0.142857142857143 0.0714285714285714"/>
  <p:tag name="CHARTSTRINGREVPER" val="0.0714285714285714 0.142857142857143 0.357142857142857 0.42857142857142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HCl&#10;NaOH&#10;NaCl&#10;H2O"/>
  <p:tag name="TEXTLENGTH" val="20"/>
  <p:tag name="FONTSIZE" val="32"/>
  <p:tag name="BULLETTYPE" val="ppBulletArabicPeriod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2C5378E99EA546109967D509DB4D9583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3"/>
  <p:tag name="SLIDEGUID" val="C007682701F44EAEA6804AE321AA31B3"/>
  <p:tag name="RESPONSECOUNT" val="39"/>
  <p:tag name="QUESTIONALIAS" val="Dissociated aqueous species?"/>
  <p:tag name="ANSWERSALIAS" val="HCl¤NaOH¤NaCl¤H2O"/>
  <p:tag name="RESPONSESGATHERED" val="True"/>
  <p:tag name="TOTALRESPONSES" val="14"/>
  <p:tag name="SLICED" val="False"/>
  <p:tag name="RESPONSES" val="USB[HED999],1,250,1;2;3;1;1;4;2;1;1;2;3;2;2;-;1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6 5 2 1"/>
  <p:tag name="CHARTSTRINGREV" val="1 2 5 6"/>
  <p:tag name="CHARTSTRINGSTDPER" val="0.428571428571429 0.357142857142857 0.142857142857143 0.0714285714285714"/>
  <p:tag name="CHARTSTRINGREVPER" val="0.0714285714285714 0.142857142857143 0.357142857142857 0.42857142857142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ANSWERTEXT" val="HCl&#10;NaOH&#10;NaCl&#10;H2O"/>
  <p:tag name="TEXTLENGTH" val="20"/>
  <p:tag name="FONTSIZE" val="32"/>
  <p:tag name="BULLETTYPE" val="ppBulletArabicPeriod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2C5378E99EA546109967D509DB4D9583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4"/>
  <p:tag name="SLIDEGUID" val="1A9F3D9FF84A4ECBA269449C629A767F"/>
  <p:tag name="RESPONSECOUNT" val="43"/>
  <p:tag name="QUESTIONALIAS" val="Spectator ions? H+  +  Cl-  +  Na+  +  OH-                         H2O  +  Na+  + Cl-"/>
  <p:tag name="ANSWERSALIAS" val="H+¤Cl-¤Na+¤OH-¤H2O"/>
  <p:tag name="RESPONSESGATHERED" val="True"/>
  <p:tag name="TOTALRESPONSES" val="16"/>
  <p:tag name="SLICED" val="False"/>
  <p:tag name="RESPONSES" val="USB[HED999],1,250,3;3;3;2;3;2;2;2;3;2;2;2;3;-;3;3;2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0 8 8 0 0"/>
  <p:tag name="CHARTSTRINGREV" val="0 0 8 8 0"/>
  <p:tag name="CHARTSTRINGSTDPER" val="0 0.5 0.5 0 0"/>
  <p:tag name="CHARTSTRINGREVPER" val="0 0 0.5 0.5 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5"/>
  <p:tag name="ANSWERTEXT" val="H+&#10;Cl-&#10;Na+&#10;OH-&#10;H2O"/>
  <p:tag name="TEXTLENGTH" val="22"/>
  <p:tag name="FONTSIZE" val="32"/>
  <p:tag name="BULLETTYPE" val="ppBulletArabicPeriod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2C5378E99EA546109967D509DB4D9583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4"/>
  <p:tag name="SLIDEGUID" val="1A9F3D9FF84A4ECBA269449C629A767F"/>
  <p:tag name="RESPONSECOUNT" val="43"/>
  <p:tag name="QUESTIONALIAS" val="Spectator ions? H+  +  Cl-  +  Na+  +  OH-                         H2O  +  Na+  + Cl-"/>
  <p:tag name="ANSWERSALIAS" val="H+¤Cl-¤Na+¤OH-¤H2O"/>
  <p:tag name="RESPONSESGATHERED" val="True"/>
  <p:tag name="TOTALRESPONSES" val="16"/>
  <p:tag name="SLICED" val="False"/>
  <p:tag name="RESPONSES" val="USB[HED999],1,250,3;3;3;2;3;2;2;2;3;2;2;2;3;-;3;3;2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-;"/>
  <p:tag name="CHARTSTRINGSTD" val="0 8 8 0 0"/>
  <p:tag name="CHARTSTRINGREV" val="0 0 8 8 0"/>
  <p:tag name="CHARTSTRINGSTDPER" val="0 0.5 0.5 0 0"/>
  <p:tag name="CHARTSTRINGREVPER" val="0 0 0.5 0.5 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5"/>
  <p:tag name="ANSWERTEXT" val="H+&#10;Cl-&#10;Na+&#10;OH-&#10;H2O"/>
  <p:tag name="TEXTLENGTH" val="22"/>
  <p:tag name="FONTSIZE" val="32"/>
  <p:tag name="BULLETTYPE" val="ppBulletArabicPeriod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Pulse">
  <a:themeElements>
    <a:clrScheme name="Puls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uls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8545</TotalTime>
  <Words>8191</Words>
  <Application>Microsoft Office PowerPoint</Application>
  <PresentationFormat>On-screen Show (4:3)</PresentationFormat>
  <Paragraphs>2063</Paragraphs>
  <Slides>310</Slides>
  <Notes>308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310</vt:i4>
      </vt:variant>
    </vt:vector>
  </HeadingPairs>
  <TitlesOfParts>
    <vt:vector size="311" baseType="lpstr">
      <vt:lpstr>Pulse</vt:lpstr>
      <vt:lpstr>PowerPoint Presentation</vt:lpstr>
      <vt:lpstr>Reactions in aqueous solutions</vt:lpstr>
      <vt:lpstr>Dissolution of Ionic Salts</vt:lpstr>
      <vt:lpstr>Dissolution of Ionic Salts</vt:lpstr>
      <vt:lpstr>Dissolution of Ionic Salts</vt:lpstr>
      <vt:lpstr>Dissolution of Ionic Salts</vt:lpstr>
      <vt:lpstr>Dissolution of Ionic Salts</vt:lpstr>
      <vt:lpstr>Dissolution of Ionic Salts</vt:lpstr>
      <vt:lpstr>Dissolution of Ionic Salts</vt:lpstr>
      <vt:lpstr>Dissolution of Ionic Salts</vt:lpstr>
      <vt:lpstr>Dissolution of Ionic Salts</vt:lpstr>
      <vt:lpstr>Dissolution of Ionic Salts</vt:lpstr>
      <vt:lpstr>Dissolution of Ionic Salts</vt:lpstr>
      <vt:lpstr>Dissolution of Ionic Salts</vt:lpstr>
      <vt:lpstr>Two Examples</vt:lpstr>
      <vt:lpstr>Two Examples</vt:lpstr>
      <vt:lpstr>Two Examples</vt:lpstr>
      <vt:lpstr>Solutions</vt:lpstr>
      <vt:lpstr>What Happened!</vt:lpstr>
      <vt:lpstr>What Happened!</vt:lpstr>
      <vt:lpstr>What Happened!</vt:lpstr>
      <vt:lpstr>What Happened!</vt:lpstr>
      <vt:lpstr>What Happened!</vt:lpstr>
      <vt:lpstr>What’s the reaction?</vt:lpstr>
      <vt:lpstr>What’s the reaction?</vt:lpstr>
      <vt:lpstr>What Happened!</vt:lpstr>
      <vt:lpstr>What Happened!</vt:lpstr>
      <vt:lpstr>What Happened!</vt:lpstr>
      <vt:lpstr>What Happened!</vt:lpstr>
      <vt:lpstr>What Happened!</vt:lpstr>
      <vt:lpstr>What Happened!</vt:lpstr>
      <vt:lpstr>What Happened!</vt:lpstr>
      <vt:lpstr>How about the K+ and NO3-?</vt:lpstr>
      <vt:lpstr>How about the K+ and NO3-?</vt:lpstr>
      <vt:lpstr>How about the K+ and NO3-?</vt:lpstr>
      <vt:lpstr>How about the K+ and NO3-?</vt:lpstr>
      <vt:lpstr>How about the K+ and NO3-?</vt:lpstr>
      <vt:lpstr>How about the K+ and NO3-?</vt:lpstr>
      <vt:lpstr>How about the K+ and NO3-?</vt:lpstr>
      <vt:lpstr>How about the K+ and NO3-?</vt:lpstr>
      <vt:lpstr>How about the K+ and NO3-?</vt:lpstr>
      <vt:lpstr>Four Kinds of Reactions</vt:lpstr>
      <vt:lpstr>1. Precipitation Reaction</vt:lpstr>
      <vt:lpstr>1. Precipitation Reaction</vt:lpstr>
      <vt:lpstr>1. Precipitation Reaction</vt:lpstr>
      <vt:lpstr>1. Precipitation Reaction</vt:lpstr>
      <vt:lpstr>1. Precipitation Reaction</vt:lpstr>
      <vt:lpstr>1. Precipitation Reaction</vt:lpstr>
      <vt:lpstr>2. Formation of a Gas</vt:lpstr>
      <vt:lpstr>2. Formation of a Gas</vt:lpstr>
      <vt:lpstr>2. Formation of a Gas</vt:lpstr>
      <vt:lpstr>2. Formation of a Gas</vt:lpstr>
      <vt:lpstr>2. Formation of a Gas</vt:lpstr>
      <vt:lpstr>Which of these is/are ionic?</vt:lpstr>
      <vt:lpstr>Which of these is/are ionic?</vt:lpstr>
      <vt:lpstr>2. Formation of a Gas</vt:lpstr>
      <vt:lpstr>2. Formation of a Gas</vt:lpstr>
      <vt:lpstr>2. Formation of a Gas</vt:lpstr>
      <vt:lpstr>2. Formation of a Gas</vt:lpstr>
      <vt:lpstr>2. Formation of a Gas</vt:lpstr>
      <vt:lpstr>2. Formation of a Gas</vt:lpstr>
      <vt:lpstr>Spectator ions? H+  +  Cl-   +   Na+  +   HCO3-                CO2(g)  +  H2O  +  Na+  + Cl- </vt:lpstr>
      <vt:lpstr>Spectator ions? H+  +  Cl-   +   Na+  +   HCO3-                CO2(g)  +  H2O  +  Na+  + Cl- </vt:lpstr>
      <vt:lpstr>3. Acid-Base Neutralization</vt:lpstr>
      <vt:lpstr>3. Acid-Base Neutralization</vt:lpstr>
      <vt:lpstr>3. Acid-Base Neutralization</vt:lpstr>
      <vt:lpstr>3. Acid-Base Neutralization</vt:lpstr>
      <vt:lpstr>Dissociated aqueous species?</vt:lpstr>
      <vt:lpstr>Dissociated aqueous species?</vt:lpstr>
      <vt:lpstr>3. Acid-Base Neutralization</vt:lpstr>
      <vt:lpstr>3. Acid-Base Neutralization</vt:lpstr>
      <vt:lpstr>3. Acid-Base Neutralization</vt:lpstr>
      <vt:lpstr>3. Acid-Base Neutralization</vt:lpstr>
      <vt:lpstr>Spectator ions?   H+  +  Cl-  +  Na+  +  OH-                          H2O  +  Na+  + Cl- </vt:lpstr>
      <vt:lpstr>Spectator ions?   H+  +  Cl-  +  Na+  +  OH-                          H2O  +  Na+  + Cl- </vt:lpstr>
      <vt:lpstr>3. Acid-Base Neutralization</vt:lpstr>
      <vt:lpstr>3. Acid-Base Neutralization</vt:lpstr>
      <vt:lpstr>3. Acid-Base Neutralization</vt:lpstr>
      <vt:lpstr>4. Oxidation-Reduction (Redox)</vt:lpstr>
      <vt:lpstr>4. Oxidation-Reduction (Redox)</vt:lpstr>
      <vt:lpstr>4. Oxidation-Reduction (Redox)</vt:lpstr>
      <vt:lpstr>4. Oxidation-Reduction (Redox)</vt:lpstr>
      <vt:lpstr>4. Oxidation-Reduction (Redox)</vt:lpstr>
      <vt:lpstr>4. Oxidation-Reduction (Redox)</vt:lpstr>
      <vt:lpstr>4. Oxidation-Reduction (Redox)</vt:lpstr>
      <vt:lpstr>4. Oxidation-Reduction (Redox)</vt:lpstr>
      <vt:lpstr>4. Oxidation-Reduction (Redox)</vt:lpstr>
      <vt:lpstr>4. Oxidation-Reduction (Redox)</vt:lpstr>
      <vt:lpstr>4. Oxidation-Reduction (Redox)</vt:lpstr>
      <vt:lpstr>4. Oxidation-Reduction (Redox)</vt:lpstr>
      <vt:lpstr>4. Oxidation-Reduction (Redox)</vt:lpstr>
      <vt:lpstr>4. Oxidation-Reduction (Redox)</vt:lpstr>
      <vt:lpstr>4. Oxidation-Reduction (Redox)</vt:lpstr>
      <vt:lpstr>4. Oxidation-Reduction (Redox)</vt:lpstr>
      <vt:lpstr>4. Oxidation-Reduction (Redox)</vt:lpstr>
      <vt:lpstr>4. Oxidation-Reduction (Redox)</vt:lpstr>
      <vt:lpstr>4. Oxidation-Reduction (Redox)</vt:lpstr>
      <vt:lpstr>4. Oxidation-Reduction (Redox)</vt:lpstr>
      <vt:lpstr>4. Oxidation-Reduction (Redox)</vt:lpstr>
      <vt:lpstr>4. Oxidation-Reduction (Redox)</vt:lpstr>
      <vt:lpstr>4. Oxidation-Reduction (Redox)</vt:lpstr>
      <vt:lpstr>Identifying reaction types</vt:lpstr>
      <vt:lpstr>Identifying reaction types</vt:lpstr>
      <vt:lpstr>Identifying reaction types</vt:lpstr>
      <vt:lpstr>Hints on Ionic Equations</vt:lpstr>
      <vt:lpstr>What kind of Reaction?</vt:lpstr>
      <vt:lpstr>What kind of Reaction?</vt:lpstr>
      <vt:lpstr>What kind of reaction?</vt:lpstr>
      <vt:lpstr>What dissociates?</vt:lpstr>
      <vt:lpstr>What dissociates?</vt:lpstr>
      <vt:lpstr>What dissociates?</vt:lpstr>
      <vt:lpstr>Precipitation reaction</vt:lpstr>
      <vt:lpstr>Precipitation reaction</vt:lpstr>
      <vt:lpstr>What does H2SO4 dissociate to?</vt:lpstr>
      <vt:lpstr>What does H2SO4 dissociate to?</vt:lpstr>
      <vt:lpstr>What does BaCl2 dissociate to?</vt:lpstr>
      <vt:lpstr>What does BaCl2 dissociate to?</vt:lpstr>
      <vt:lpstr>Precipitation reaction</vt:lpstr>
      <vt:lpstr>Precipitation reaction</vt:lpstr>
      <vt:lpstr>Precipitation reaction</vt:lpstr>
      <vt:lpstr>What kind of Reaction?</vt:lpstr>
      <vt:lpstr>What kind of Reaction?</vt:lpstr>
      <vt:lpstr>What kind of reaction?</vt:lpstr>
      <vt:lpstr>What kind of reaction?</vt:lpstr>
      <vt:lpstr>What kind of reaction?</vt:lpstr>
      <vt:lpstr>Acid-Base Neutralization</vt:lpstr>
      <vt:lpstr>Acid-Base Neutralization</vt:lpstr>
      <vt:lpstr>What dissociates?</vt:lpstr>
      <vt:lpstr>What dissociates?</vt:lpstr>
      <vt:lpstr>Acid-Base Neutralization</vt:lpstr>
      <vt:lpstr>Acid-Base Neutralization</vt:lpstr>
      <vt:lpstr>Acid-Base Neutralization</vt:lpstr>
      <vt:lpstr>What does 2 LiOH dissociate to?</vt:lpstr>
      <vt:lpstr>What does 2 LiOH dissociate to?</vt:lpstr>
      <vt:lpstr>Acid-Base Neutralization</vt:lpstr>
      <vt:lpstr>Acid-Base Neutralization</vt:lpstr>
      <vt:lpstr>Acid-Base Neutralization</vt:lpstr>
      <vt:lpstr>Acid-Base Neutralization</vt:lpstr>
      <vt:lpstr>What kind of Reaction?</vt:lpstr>
      <vt:lpstr>What kind of Reaction?</vt:lpstr>
      <vt:lpstr>What Kind of Reaction?</vt:lpstr>
      <vt:lpstr>What Kind of Reaction?</vt:lpstr>
      <vt:lpstr>What Kind of Reaction?</vt:lpstr>
      <vt:lpstr>What Kind of Reaction?</vt:lpstr>
      <vt:lpstr>Redox reaction</vt:lpstr>
      <vt:lpstr>What dissociates?</vt:lpstr>
      <vt:lpstr>What dissociates?</vt:lpstr>
      <vt:lpstr>Hints on Ionic Equations</vt:lpstr>
      <vt:lpstr>Hints on Ionic Equations</vt:lpstr>
      <vt:lpstr>Hints on Ionic Equations</vt:lpstr>
      <vt:lpstr>Hints on Ionic Equations</vt:lpstr>
      <vt:lpstr>PowerPoint Presentation</vt:lpstr>
      <vt:lpstr>Solubility Rules</vt:lpstr>
      <vt:lpstr>Solubility Rules</vt:lpstr>
      <vt:lpstr>Solubility Rules</vt:lpstr>
      <vt:lpstr>Solubility Rules</vt:lpstr>
      <vt:lpstr>Solubility Rules</vt:lpstr>
      <vt:lpstr>Solubility Rules</vt:lpstr>
      <vt:lpstr>Solubility Rules</vt:lpstr>
      <vt:lpstr>Applying Solubility Rules</vt:lpstr>
      <vt:lpstr>Applying Solubility Rules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Is PbSO4 soluble?</vt:lpstr>
      <vt:lpstr>Is PbSO4 soluble?</vt:lpstr>
      <vt:lpstr>Examples</vt:lpstr>
      <vt:lpstr>Examples</vt:lpstr>
      <vt:lpstr>Examples</vt:lpstr>
      <vt:lpstr>Examples</vt:lpstr>
      <vt:lpstr>Solubility Rules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2 NaOH(aq)  +  Cu(NO3)2(aq)        ?  ppt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Examples</vt:lpstr>
      <vt:lpstr>Examples</vt:lpstr>
      <vt:lpstr>Examples</vt:lpstr>
      <vt:lpstr>Oxidation-Reduction (Redox)</vt:lpstr>
      <vt:lpstr>Redox needs a cast of two</vt:lpstr>
      <vt:lpstr>Redox needs a cast of two</vt:lpstr>
      <vt:lpstr>Common Redox Processes</vt:lpstr>
      <vt:lpstr>Oxidation Numbers</vt:lpstr>
      <vt:lpstr>Oxidation Numbers - Rule 1</vt:lpstr>
      <vt:lpstr>What’s the oxidation number of Br in Br2(l)?</vt:lpstr>
      <vt:lpstr>What’s the oxidation number of Br in Br2(l)?</vt:lpstr>
      <vt:lpstr>Oxidation Numbers - Rule 2</vt:lpstr>
      <vt:lpstr>What’s the oxidation number of Na in NaCl?</vt:lpstr>
      <vt:lpstr>What’s the oxidation number of Na in NaCl?</vt:lpstr>
      <vt:lpstr>What’s the oxidation number of S in Na2S?</vt:lpstr>
      <vt:lpstr>What’s the oxidation number of S in Na2S?</vt:lpstr>
      <vt:lpstr>Oxidation Numbers - Rule 3</vt:lpstr>
      <vt:lpstr>What’s the oxidation number of O in H2O2, hydrogen peroxide?</vt:lpstr>
      <vt:lpstr>What’s the oxidation number of O in H2O2, hydrogen peroxide?</vt:lpstr>
      <vt:lpstr>What’s the oxidation number of O in H2O2, hydrogen peroxide?</vt:lpstr>
      <vt:lpstr>Oxidation Numbers - Rule 4</vt:lpstr>
      <vt:lpstr>What’s the oxidation number of H in H2O2 (hydrogen peroxide)?</vt:lpstr>
      <vt:lpstr>What’s the oxidation number of H in H2O2 (hydrogen peroxide)?</vt:lpstr>
      <vt:lpstr>What’s the oxidation number of H in H2O2 (hydrogen peroxide)?</vt:lpstr>
      <vt:lpstr>What’s the oxidation number of Au in Au(s)?</vt:lpstr>
      <vt:lpstr>What’s the oxidation number of Au in Au(s)?</vt:lpstr>
      <vt:lpstr>What’s the oxidation number of H in NH3?</vt:lpstr>
      <vt:lpstr>What’s the oxidation number of H in NH3?</vt:lpstr>
      <vt:lpstr>What’s the oxidation number of O in C6H12O6, glucose?</vt:lpstr>
      <vt:lpstr>What’s the oxidation number of O in C6H12O6, glucose?</vt:lpstr>
      <vt:lpstr>Oxidation Numbers - Rule 5</vt:lpstr>
      <vt:lpstr>Rule 5 Examples</vt:lpstr>
      <vt:lpstr>Rule 5 Examples</vt:lpstr>
      <vt:lpstr>Rule 5 Examples</vt:lpstr>
      <vt:lpstr>Rule 5 Examples</vt:lpstr>
      <vt:lpstr>Rule 5 Examples</vt:lpstr>
      <vt:lpstr>Rule 5 Examples</vt:lpstr>
      <vt:lpstr>Rule 5 Examples</vt:lpstr>
      <vt:lpstr>Rule 5 Examples</vt:lpstr>
      <vt:lpstr>Rule 5 Examples</vt:lpstr>
      <vt:lpstr>Rule 5 Examples</vt:lpstr>
      <vt:lpstr>Rule 5 Examples</vt:lpstr>
      <vt:lpstr>Rule 5 Examples</vt:lpstr>
      <vt:lpstr>Rule 5 Examples</vt:lpstr>
      <vt:lpstr>Rule 5 Examples</vt:lpstr>
      <vt:lpstr>Rule 5 Examples</vt:lpstr>
      <vt:lpstr>Rule 5 Examples</vt:lpstr>
      <vt:lpstr>Rule 5 Examples</vt:lpstr>
      <vt:lpstr>Rule 5 Examples</vt:lpstr>
      <vt:lpstr>Rule 5 Examples</vt:lpstr>
      <vt:lpstr>What is the oxidation number of S in SO32-?</vt:lpstr>
      <vt:lpstr>Rule 5 Examples</vt:lpstr>
      <vt:lpstr>Rule 5 Examples</vt:lpstr>
      <vt:lpstr>Rule 5 Examples</vt:lpstr>
      <vt:lpstr>Rule 5 Examples</vt:lpstr>
      <vt:lpstr>Rule 5 Examples</vt:lpstr>
      <vt:lpstr>Rule 5 Examples</vt:lpstr>
      <vt:lpstr>Rule 5 Examples</vt:lpstr>
      <vt:lpstr>Rule 5 Examples</vt:lpstr>
      <vt:lpstr>Rule 5 Examples</vt:lpstr>
      <vt:lpstr>Rule 5 Examples</vt:lpstr>
      <vt:lpstr>Rule 5 Examples</vt:lpstr>
      <vt:lpstr>Rule 5 Examples</vt:lpstr>
      <vt:lpstr>Aha!</vt:lpstr>
      <vt:lpstr>Rule 5 Examples</vt:lpstr>
      <vt:lpstr>Rule 5 Examples</vt:lpstr>
      <vt:lpstr>Rule 5 Examples</vt:lpstr>
      <vt:lpstr>Rule 5 Examples</vt:lpstr>
      <vt:lpstr>Rule 5 Examples</vt:lpstr>
      <vt:lpstr>Rule 5 Examples</vt:lpstr>
      <vt:lpstr>Rule 5 Examples</vt:lpstr>
      <vt:lpstr>What’s the oxidation number of Na in Na2CrO4?</vt:lpstr>
      <vt:lpstr>What’s the oxidation number of Na in Na2CrO4?</vt:lpstr>
      <vt:lpstr>What’s the oxidation number of O in Na2CrO4?</vt:lpstr>
      <vt:lpstr>What’s the oxidation number of O in Na2CrO4?</vt:lpstr>
      <vt:lpstr>What’s the oxidation number of Cr in Na2CrO4?</vt:lpstr>
      <vt:lpstr>What’s the oxidation number of Cr in Na2CrO4?</vt:lpstr>
      <vt:lpstr>What’s the oxidation number of Cr in Na2CrO4?</vt:lpstr>
      <vt:lpstr>Oxidation Number Rule 6</vt:lpstr>
      <vt:lpstr>Oxidation Number Rule 6</vt:lpstr>
      <vt:lpstr>Example:  Carbon Dioxide</vt:lpstr>
      <vt:lpstr>Example:  Carbon Dioxide</vt:lpstr>
      <vt:lpstr>Example:  Carbon Dioxide</vt:lpstr>
      <vt:lpstr>Example:  Carbon Dioxide</vt:lpstr>
      <vt:lpstr>Example:  Carbon Dioxide</vt:lpstr>
      <vt:lpstr>Example:  Carbon Dioxide</vt:lpstr>
      <vt:lpstr>Example:  Carbon Dioxide</vt:lpstr>
      <vt:lpstr>Example:  Carbon Dioxide</vt:lpstr>
      <vt:lpstr>Example:  Carbon Dioxide</vt:lpstr>
      <vt:lpstr>Example:  Carbon Dioxide</vt:lpstr>
      <vt:lpstr>Example:  Carbon Dioxide</vt:lpstr>
      <vt:lpstr>Example:  Carbon Dioxide</vt:lpstr>
      <vt:lpstr>Example:  Carbon Dioxide</vt:lpstr>
      <vt:lpstr>Example:  Carbon Dioxide</vt:lpstr>
      <vt:lpstr>Example:  Carbon Dioxide</vt:lpstr>
      <vt:lpstr>Example:  Carbon Dioxide</vt:lpstr>
      <vt:lpstr>Example:  Carbon Dioxide</vt:lpstr>
      <vt:lpstr>Example:  Carbon Dioxide</vt:lpstr>
      <vt:lpstr>Example:  Carbon Dioxide</vt:lpstr>
      <vt:lpstr>What’s the oxidation number of C2?</vt:lpstr>
    </vt:vector>
  </TitlesOfParts>
  <Company>University of Montana Chemistry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Relationships</dc:title>
  <dc:creator>Dr. Garon C. Smith</dc:creator>
  <cp:lastModifiedBy>mainul</cp:lastModifiedBy>
  <cp:revision>224</cp:revision>
  <dcterms:created xsi:type="dcterms:W3CDTF">2000-03-01T03:08:43Z</dcterms:created>
  <dcterms:modified xsi:type="dcterms:W3CDTF">2020-01-17T05:41:53Z</dcterms:modified>
</cp:coreProperties>
</file>