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63.xml" ContentType="application/vnd.openxmlformats-officedocument.presentationml.notesSlide+xml"/>
  <Override PartName="/ppt/tags/tag85.xml" ContentType="application/vnd.openxmlformats-officedocument.presentationml.tags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tags/tag63.xml" ContentType="application/vnd.openxmlformats-officedocument.presentationml.tags+xml"/>
  <Override PartName="/ppt/slides/slide158.xml" ContentType="application/vnd.openxmlformats-officedocument.presentationml.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157.xml" ContentType="application/vnd.openxmlformats-officedocument.presentationml.notesSlide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notesSlides/notesSlide135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notesSlides/notesSlide79.xml" ContentType="application/vnd.openxmlformats-officedocument.presentationml.notesSlide+xml"/>
  <Override PartName="/ppt/tags/tag112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57.xml" ContentType="application/vnd.openxmlformats-officedocument.presentationml.notesSlide+xml"/>
  <Override PartName="/ppt/tags/tag79.xml" ContentType="application/vnd.openxmlformats-officedocument.presentationml.tags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2.xml" ContentType="application/vnd.openxmlformats-officedocument.presentationml.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ppt/notesSlides/notesSlide8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tags/tag82.xml" ContentType="application/vnd.openxmlformats-officedocument.presentationml.tags+xml"/>
  <Override PartName="/ppt/slides/slide177.xml" ContentType="application/vnd.openxmlformats-officedocument.presentationml.slide+xml"/>
  <Override PartName="/ppt/tags/tag128.xml" ContentType="application/vnd.openxmlformats-officedocument.presentationml.tags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7.xml" ContentType="application/vnd.openxmlformats-officedocument.presentationml.notesSlide+xml"/>
  <Override PartName="/ppt/tags/tag153.xml" ContentType="application/vnd.openxmlformats-officedocument.presentationml.tags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98.xml" ContentType="application/vnd.openxmlformats-officedocument.presentationml.notesSlide+xml"/>
  <Override PartName="/ppt/tags/tag131.xml" ContentType="application/vnd.openxmlformats-officedocument.presentationml.tags+xml"/>
  <Override PartName="/ppt/notesSlides/notesSlide132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98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54.xml" ContentType="application/vnd.openxmlformats-officedocument.presentationml.notesSlide+xml"/>
  <Override PartName="/ppt/tags/tag76.xml" ContentType="application/vnd.openxmlformats-officedocument.presentationml.tags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147.xml" ContentType="application/vnd.openxmlformats-officedocument.presentationml.tags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notesSlides/notesSlide126.xml" ContentType="application/vnd.openxmlformats-officedocument.presentationml.notesSlide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4.xml" ContentType="application/vnd.openxmlformats-officedocument.presentationml.notesSlide+xml"/>
  <Override PartName="/ppt/tags/tag150.xml" ContentType="application/vnd.openxmlformats-officedocument.presentationml.tags+xml"/>
  <Override PartName="/ppt/notesSlides/notesSlide151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notesSlides/notesSlide73.xml" ContentType="application/vnd.openxmlformats-officedocument.presentationml.notesSlide+xml"/>
  <Override PartName="/ppt/tags/tag95.xml" ContentType="application/vnd.openxmlformats-officedocument.presentationml.tags+xml"/>
  <Override PartName="/ppt/slides/slide168.xml" ContentType="application/vnd.openxmlformats-officedocument.presentationml.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tags/tag73.xml" ContentType="application/vnd.openxmlformats-officedocument.presentationml.tags+xml"/>
  <Override PartName="/ppt/slides/slide157.xml" ContentType="application/vnd.openxmlformats-officedocument.presentationml.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167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notesSlides/notesSlide109.xml" ContentType="application/vnd.openxmlformats-officedocument.presentationml.notesSlide+xml"/>
  <Override PartName="/ppt/tags/tag155.xml" ContentType="application/vnd.openxmlformats-officedocument.presentationml.tags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tags/tag122.xml" ContentType="application/vnd.openxmlformats-officedocument.presentationml.tags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70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67.xml" ContentType="application/vnd.openxmlformats-officedocument.presentationml.notesSlide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78.xml" ContentType="application/vnd.openxmlformats-officedocument.presentationml.tags+xml"/>
  <Override PartName="/ppt/notesSlides/notesSlide92.xml" ContentType="application/vnd.openxmlformats-officedocument.presentationml.notesSlide+xml"/>
  <Override PartName="/ppt/tags/tag100.xml" ContentType="application/vnd.openxmlformats-officedocument.presentationml.tags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70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notesSlides/notesSlide128.xml" ContentType="application/vnd.openxmlformats-officedocument.presentationml.notesSlide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tags/tag152.xml" ContentType="application/vnd.openxmlformats-officedocument.presentationml.tags+xml"/>
  <Override PartName="/ppt/notesSlides/notesSlide153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tags/tag141.xml" ContentType="application/vnd.openxmlformats-officedocument.presentationml.tags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130.xml" ContentType="application/vnd.openxmlformats-officedocument.presentationml.tags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notesSlides/notesSlide169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69.xml" ContentType="application/vnd.openxmlformats-officedocument.presentationml.notesSlide+xml"/>
  <Override PartName="/ppt/tags/tag113.xml" ContentType="application/vnd.openxmlformats-officedocument.presentationml.tags+xml"/>
  <Override PartName="/ppt/notesSlides/notesSlide114.xml" ContentType="application/vnd.openxmlformats-officedocument.presentationml.notesSlide+xml"/>
  <Override PartName="/ppt/tags/tag160.xml" ContentType="application/vnd.openxmlformats-officedocument.presentationml.tags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tags/tag102.xml" ContentType="application/vnd.openxmlformats-officedocument.presentationml.tags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72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tags/tag83.xml" ContentType="application/vnd.openxmlformats-officedocument.presentationml.tags+xml"/>
  <Override PartName="/ppt/slides/slide167.xml" ContentType="application/vnd.openxmlformats-officedocument.presentationml.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54.xml" ContentType="application/vnd.openxmlformats-officedocument.presentationml.tags+xml"/>
  <Override PartName="/ppt/notesSlides/notesSlide155.xml" ContentType="application/vnd.openxmlformats-officedocument.presentationml.notesSlide+xml"/>
  <Override PartName="/ppt/notesSlides/notesSlide166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tags/tag143.xml" ContentType="application/vnd.openxmlformats-officedocument.presentationml.tags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tags/tag132.xml" ContentType="application/vnd.openxmlformats-officedocument.presentationml.tags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55.xml" ContentType="application/vnd.openxmlformats-officedocument.presentationml.notesSlide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notesSlides/notesSlide44.xml" ContentType="application/vnd.openxmlformats-officedocument.presentationml.notesSlide+xml"/>
  <Override PartName="/ppt/tags/tag66.xml" ContentType="application/vnd.openxmlformats-officedocument.presentationml.tags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80.xml" ContentType="application/vnd.openxmlformats-officedocument.presentationml.notesSlide+xml"/>
  <Override PartName="/ppt/tags/tag159.xml" ContentType="application/vnd.openxmlformats-officedocument.presentationml.tags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49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notesSlides/notesSlide116.xml" ContentType="application/vnd.openxmlformats-officedocument.presentationml.notesSlide+xml"/>
  <Override PartName="/ppt/tags/tag162.xml" ContentType="application/vnd.openxmlformats-officedocument.presentationml.tags+xml"/>
  <Override PartName="/ppt/notesSlides/notesSlide163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5.xml" ContentType="application/vnd.openxmlformats-officedocument.presentationml.notesSlide+xml"/>
  <Override PartName="/ppt/tags/tag151.xml" ContentType="application/vnd.openxmlformats-officedocument.presentationml.tags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Override PartName="/ppt/notesSlides/notesSlide74.xml" ContentType="application/vnd.openxmlformats-officedocument.presentationml.notesSlide+xml"/>
  <Override PartName="/ppt/tags/tag96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notesSlides/notesSlide52.xml" ContentType="application/vnd.openxmlformats-officedocument.presentationml.notesSlide+xml"/>
  <Override PartName="/ppt/tags/tag74.xml" ContentType="application/vnd.openxmlformats-officedocument.presentationml.tags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168.xml" ContentType="application/vnd.openxmlformats-officedocument.presentationml.notesSlide+xml"/>
  <Override PartName="/ppt/slides/slide99.xml" ContentType="application/vnd.openxmlformats-officedocument.presentationml.slide+xml"/>
  <Override PartName="/ppt/tags/tag145.xml" ContentType="application/vnd.openxmlformats-officedocument.presentationml.tags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tags/tag123.xml" ContentType="application/vnd.openxmlformats-officedocument.presentationml.tags+xml"/>
  <Override PartName="/ppt/notesSlides/notesSlide124.xml" ContentType="application/vnd.openxmlformats-officedocument.presentationml.notesSlide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notesSlides/notesSlide46.xml" ContentType="application/vnd.openxmlformats-officedocument.presentationml.notesSlide+xml"/>
  <Override PartName="/ppt/tags/tag68.xml" ContentType="application/vnd.openxmlformats-officedocument.presentationml.tags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17.xml" ContentType="application/vnd.openxmlformats-officedocument.presentationml.tags+xml"/>
  <Override PartName="/ppt/notesSlides/notesSlide118.xml" ContentType="application/vnd.openxmlformats-officedocument.presentationml.notesSlide+xml"/>
  <Override PartName="/ppt/tags/tag164.xml" ContentType="application/vnd.openxmlformats-officedocument.presentationml.tags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tags/tag142.xml" ContentType="application/vnd.openxmlformats-officedocument.presentationml.tags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87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159.xml" ContentType="application/vnd.openxmlformats-officedocument.presentationml.notesSlide+xml"/>
  <Override PartName="/ppt/tags/tag136.xml" ContentType="application/vnd.openxmlformats-officedocument.presentationml.tags+xml"/>
  <Override PartName="/ppt/notesSlides/notesSlide137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slides/slide141.xml" ContentType="application/vnd.openxmlformats-officedocument.presentationml.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notesSlides/notesSlide8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tags/tag84.xml" ContentType="application/vnd.openxmlformats-officedocument.presentationml.tags+xml"/>
  <Override PartName="/ppt/slides/slide1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88"/>
  </p:notesMasterIdLst>
  <p:sldIdLst>
    <p:sldId id="1189" r:id="rId2"/>
    <p:sldId id="1649" r:id="rId3"/>
    <p:sldId id="1388" r:id="rId4"/>
    <p:sldId id="1434" r:id="rId5"/>
    <p:sldId id="1435" r:id="rId6"/>
    <p:sldId id="1650" r:id="rId7"/>
    <p:sldId id="1450" r:id="rId8"/>
    <p:sldId id="1451" r:id="rId9"/>
    <p:sldId id="1452" r:id="rId10"/>
    <p:sldId id="1453" r:id="rId11"/>
    <p:sldId id="1454" r:id="rId12"/>
    <p:sldId id="1455" r:id="rId13"/>
    <p:sldId id="1456" r:id="rId14"/>
    <p:sldId id="1457" r:id="rId15"/>
    <p:sldId id="1458" r:id="rId16"/>
    <p:sldId id="1459" r:id="rId17"/>
    <p:sldId id="1460" r:id="rId18"/>
    <p:sldId id="1461" r:id="rId19"/>
    <p:sldId id="1462" r:id="rId20"/>
    <p:sldId id="1464" r:id="rId21"/>
    <p:sldId id="1471" r:id="rId22"/>
    <p:sldId id="1631" r:id="rId23"/>
    <p:sldId id="1632" r:id="rId24"/>
    <p:sldId id="1633" r:id="rId25"/>
    <p:sldId id="1634" r:id="rId26"/>
    <p:sldId id="1635" r:id="rId27"/>
    <p:sldId id="1636" r:id="rId28"/>
    <p:sldId id="1637" r:id="rId29"/>
    <p:sldId id="1638" r:id="rId30"/>
    <p:sldId id="1639" r:id="rId31"/>
    <p:sldId id="1640" r:id="rId32"/>
    <p:sldId id="1641" r:id="rId33"/>
    <p:sldId id="1642" r:id="rId34"/>
    <p:sldId id="1643" r:id="rId35"/>
    <p:sldId id="1644" r:id="rId36"/>
    <p:sldId id="1645" r:id="rId37"/>
    <p:sldId id="1646" r:id="rId38"/>
    <p:sldId id="1648" r:id="rId39"/>
    <p:sldId id="1473" r:id="rId40"/>
    <p:sldId id="1474" r:id="rId41"/>
    <p:sldId id="1475" r:id="rId42"/>
    <p:sldId id="1476" r:id="rId43"/>
    <p:sldId id="1477" r:id="rId44"/>
    <p:sldId id="1478" r:id="rId45"/>
    <p:sldId id="1479" r:id="rId46"/>
    <p:sldId id="1480" r:id="rId47"/>
    <p:sldId id="1481" r:id="rId48"/>
    <p:sldId id="1482" r:id="rId49"/>
    <p:sldId id="1483" r:id="rId50"/>
    <p:sldId id="1484" r:id="rId51"/>
    <p:sldId id="1494" r:id="rId52"/>
    <p:sldId id="1495" r:id="rId53"/>
    <p:sldId id="1496" r:id="rId54"/>
    <p:sldId id="1497" r:id="rId55"/>
    <p:sldId id="1498" r:id="rId56"/>
    <p:sldId id="1499" r:id="rId57"/>
    <p:sldId id="1500" r:id="rId58"/>
    <p:sldId id="1501" r:id="rId59"/>
    <p:sldId id="1502" r:id="rId60"/>
    <p:sldId id="1503" r:id="rId61"/>
    <p:sldId id="1504" r:id="rId62"/>
    <p:sldId id="1505" r:id="rId63"/>
    <p:sldId id="1506" r:id="rId64"/>
    <p:sldId id="1507" r:id="rId65"/>
    <p:sldId id="1509" r:id="rId66"/>
    <p:sldId id="1510" r:id="rId67"/>
    <p:sldId id="1511" r:id="rId68"/>
    <p:sldId id="1512" r:id="rId69"/>
    <p:sldId id="1513" r:id="rId70"/>
    <p:sldId id="1514" r:id="rId71"/>
    <p:sldId id="1515" r:id="rId72"/>
    <p:sldId id="1516" r:id="rId73"/>
    <p:sldId id="1517" r:id="rId74"/>
    <p:sldId id="1518" r:id="rId75"/>
    <p:sldId id="1519" r:id="rId76"/>
    <p:sldId id="1520" r:id="rId77"/>
    <p:sldId id="1521" r:id="rId78"/>
    <p:sldId id="1522" r:id="rId79"/>
    <p:sldId id="1523" r:id="rId80"/>
    <p:sldId id="1524" r:id="rId81"/>
    <p:sldId id="1525" r:id="rId82"/>
    <p:sldId id="1526" r:id="rId83"/>
    <p:sldId id="1527" r:id="rId84"/>
    <p:sldId id="1528" r:id="rId85"/>
    <p:sldId id="1529" r:id="rId86"/>
    <p:sldId id="1530" r:id="rId87"/>
    <p:sldId id="1531" r:id="rId88"/>
    <p:sldId id="1532" r:id="rId89"/>
    <p:sldId id="1533" r:id="rId90"/>
    <p:sldId id="1534" r:id="rId91"/>
    <p:sldId id="1535" r:id="rId92"/>
    <p:sldId id="1536" r:id="rId93"/>
    <p:sldId id="1537" r:id="rId94"/>
    <p:sldId id="1538" r:id="rId95"/>
    <p:sldId id="1539" r:id="rId96"/>
    <p:sldId id="1540" r:id="rId97"/>
    <p:sldId id="1541" r:id="rId98"/>
    <p:sldId id="1542" r:id="rId99"/>
    <p:sldId id="1543" r:id="rId100"/>
    <p:sldId id="1544" r:id="rId101"/>
    <p:sldId id="1545" r:id="rId102"/>
    <p:sldId id="1546" r:id="rId103"/>
    <p:sldId id="1547" r:id="rId104"/>
    <p:sldId id="1548" r:id="rId105"/>
    <p:sldId id="1549" r:id="rId106"/>
    <p:sldId id="1550" r:id="rId107"/>
    <p:sldId id="1551" r:id="rId108"/>
    <p:sldId id="1552" r:id="rId109"/>
    <p:sldId id="1553" r:id="rId110"/>
    <p:sldId id="1554" r:id="rId111"/>
    <p:sldId id="1555" r:id="rId112"/>
    <p:sldId id="1556" r:id="rId113"/>
    <p:sldId id="1557" r:id="rId114"/>
    <p:sldId id="1558" r:id="rId115"/>
    <p:sldId id="1559" r:id="rId116"/>
    <p:sldId id="1560" r:id="rId117"/>
    <p:sldId id="1561" r:id="rId118"/>
    <p:sldId id="1562" r:id="rId119"/>
    <p:sldId id="1563" r:id="rId120"/>
    <p:sldId id="1564" r:id="rId121"/>
    <p:sldId id="1565" r:id="rId122"/>
    <p:sldId id="1566" r:id="rId123"/>
    <p:sldId id="1567" r:id="rId124"/>
    <p:sldId id="1568" r:id="rId125"/>
    <p:sldId id="1569" r:id="rId126"/>
    <p:sldId id="1570" r:id="rId127"/>
    <p:sldId id="1571" r:id="rId128"/>
    <p:sldId id="1572" r:id="rId129"/>
    <p:sldId id="1573" r:id="rId130"/>
    <p:sldId id="1574" r:id="rId131"/>
    <p:sldId id="1575" r:id="rId132"/>
    <p:sldId id="1576" r:id="rId133"/>
    <p:sldId id="1577" r:id="rId134"/>
    <p:sldId id="1578" r:id="rId135"/>
    <p:sldId id="1579" r:id="rId136"/>
    <p:sldId id="1580" r:id="rId137"/>
    <p:sldId id="1581" r:id="rId138"/>
    <p:sldId id="1582" r:id="rId139"/>
    <p:sldId id="1583" r:id="rId140"/>
    <p:sldId id="1584" r:id="rId141"/>
    <p:sldId id="1585" r:id="rId142"/>
    <p:sldId id="1586" r:id="rId143"/>
    <p:sldId id="1587" r:id="rId144"/>
    <p:sldId id="1588" r:id="rId145"/>
    <p:sldId id="1589" r:id="rId146"/>
    <p:sldId id="1590" r:id="rId147"/>
    <p:sldId id="1591" r:id="rId148"/>
    <p:sldId id="1592" r:id="rId149"/>
    <p:sldId id="1593" r:id="rId150"/>
    <p:sldId id="1594" r:id="rId151"/>
    <p:sldId id="1595" r:id="rId152"/>
    <p:sldId id="1596" r:id="rId153"/>
    <p:sldId id="1597" r:id="rId154"/>
    <p:sldId id="1598" r:id="rId155"/>
    <p:sldId id="1599" r:id="rId156"/>
    <p:sldId id="1600" r:id="rId157"/>
    <p:sldId id="1601" r:id="rId158"/>
    <p:sldId id="1602" r:id="rId159"/>
    <p:sldId id="1603" r:id="rId160"/>
    <p:sldId id="1604" r:id="rId161"/>
    <p:sldId id="1605" r:id="rId162"/>
    <p:sldId id="1606" r:id="rId163"/>
    <p:sldId id="1607" r:id="rId164"/>
    <p:sldId id="1608" r:id="rId165"/>
    <p:sldId id="1609" r:id="rId166"/>
    <p:sldId id="1610" r:id="rId167"/>
    <p:sldId id="1611" r:id="rId168"/>
    <p:sldId id="1612" r:id="rId169"/>
    <p:sldId id="1613" r:id="rId170"/>
    <p:sldId id="1614" r:id="rId171"/>
    <p:sldId id="1615" r:id="rId172"/>
    <p:sldId id="1616" r:id="rId173"/>
    <p:sldId id="1617" r:id="rId174"/>
    <p:sldId id="1618" r:id="rId175"/>
    <p:sldId id="1619" r:id="rId176"/>
    <p:sldId id="1620" r:id="rId177"/>
    <p:sldId id="1621" r:id="rId178"/>
    <p:sldId id="1622" r:id="rId179"/>
    <p:sldId id="1623" r:id="rId180"/>
    <p:sldId id="1624" r:id="rId181"/>
    <p:sldId id="1625" r:id="rId182"/>
    <p:sldId id="1626" r:id="rId183"/>
    <p:sldId id="1627" r:id="rId184"/>
    <p:sldId id="1628" r:id="rId185"/>
    <p:sldId id="1629" r:id="rId186"/>
    <p:sldId id="1630" r:id="rId187"/>
  </p:sldIdLst>
  <p:sldSz cx="9144000" cy="6858000" type="screen4x3"/>
  <p:notesSz cx="6858000" cy="9144000"/>
  <p:custDataLst>
    <p:tags r:id="rId18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FF"/>
    <a:srgbClr val="FFFF00"/>
    <a:srgbClr val="66FF33"/>
    <a:srgbClr val="FF9900"/>
    <a:srgbClr val="FF9999"/>
    <a:srgbClr val="FFFF66"/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64" autoAdjust="0"/>
  </p:normalViewPr>
  <p:slideViewPr>
    <p:cSldViewPr>
      <p:cViewPr varScale="1">
        <p:scale>
          <a:sx n="65" d="100"/>
          <a:sy n="65" d="100"/>
        </p:scale>
        <p:origin x="-12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45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409313DC-8D16-4C3F-96FA-651DD5588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0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94D43B-1594-48A8-A158-1AFBF6C9AC12}" type="slidenum">
              <a:rPr lang="en-US" altLang="en-US" sz="1200" i="0"/>
              <a:pPr algn="r"/>
              <a:t>1</a:t>
            </a:fld>
            <a:endParaRPr lang="en-US" altLang="en-US" sz="1200" i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7029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77F4B3-61DC-4B8D-A934-C28734E2E23E}" type="slidenum">
              <a:rPr lang="en-US" altLang="en-US" sz="1200" i="0"/>
              <a:pPr algn="r"/>
              <a:t>10</a:t>
            </a:fld>
            <a:endParaRPr lang="en-US" altLang="en-US" sz="1200" i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762550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478188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983738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951122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9684428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7553482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628853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154127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4556432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455914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790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5627D3-E398-4CA2-87B8-74EDB82C98CB}" type="slidenum">
              <a:rPr lang="en-US" altLang="en-US" sz="1200" i="0"/>
              <a:pPr algn="r"/>
              <a:t>11</a:t>
            </a:fld>
            <a:endParaRPr lang="en-US" altLang="en-US" sz="120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58330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291006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116156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40826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2599680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423665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808950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4905713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0494427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0605750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4927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FFF292-E91D-4A17-BBBF-0D1D86D3B22D}" type="slidenum">
              <a:rPr lang="en-US" altLang="en-US" sz="1200" i="0"/>
              <a:pPr algn="r"/>
              <a:t>12</a:t>
            </a:fld>
            <a:endParaRPr lang="en-US" altLang="en-US" sz="1200" i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0132244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09084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8515098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726973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113393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9080016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6592753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9723919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6239792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3641496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8988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069096-D16D-4739-B43C-26754DA58BEA}" type="slidenum">
              <a:rPr lang="en-US" altLang="en-US" sz="1200" i="0"/>
              <a:pPr algn="r"/>
              <a:t>13</a:t>
            </a:fld>
            <a:endParaRPr lang="en-US" altLang="en-US" sz="1200" i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5172876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374621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611141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691196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2788240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0327701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1885864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8774279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764852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894080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27750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B38C42-76E7-438C-BDF7-7D2807B3E02E}" type="slidenum">
              <a:rPr lang="en-US" altLang="en-US" sz="1200" i="0"/>
              <a:pPr algn="r"/>
              <a:t>14</a:t>
            </a:fld>
            <a:endParaRPr lang="en-US" altLang="en-US" sz="1200" i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573217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63328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4229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9891018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7013614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998226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1171404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75602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2105353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1269939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953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8F19F16-E937-4A44-9EBA-7FD1425B5822}" type="slidenum">
              <a:rPr lang="en-US" altLang="en-US" sz="1200" i="0"/>
              <a:pPr algn="r"/>
              <a:t>15</a:t>
            </a:fld>
            <a:endParaRPr lang="en-US" altLang="en-US" sz="1200" i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573758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4619573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7358267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7128231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565558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894190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6721490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01508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005072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0184127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8990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26C0E0-2039-40C0-89F3-1ADB2F5F5EB0}" type="slidenum">
              <a:rPr lang="en-US" altLang="en-US" sz="1200" i="0"/>
              <a:pPr algn="r"/>
              <a:t>16</a:t>
            </a:fld>
            <a:endParaRPr lang="en-US" altLang="en-US" sz="1200" i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1263778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3882909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1850427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353038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566333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1188383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6538362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639665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8908178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149607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1152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00D528-913E-4856-A0EE-2D98AF809B6F}" type="slidenum">
              <a:rPr lang="en-US" altLang="en-US" sz="1200" i="0"/>
              <a:pPr algn="r"/>
              <a:t>17</a:t>
            </a:fld>
            <a:endParaRPr lang="en-US" altLang="en-US" sz="1200" i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3903116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41614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58FFAE-BC6F-4A49-A0C0-49D8048CBF43}" type="slidenum">
              <a:rPr lang="en-US" altLang="en-US" sz="1200" i="0"/>
              <a:pPr algn="r"/>
              <a:t>18</a:t>
            </a:fld>
            <a:endParaRPr lang="en-US" altLang="en-US" sz="1200" i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17415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DA4D39-9FBA-42E8-90F3-77A87EEB5F92}" type="slidenum">
              <a:rPr lang="en-US" altLang="en-US" sz="1200" i="0"/>
              <a:pPr algn="r"/>
              <a:t>19</a:t>
            </a:fld>
            <a:endParaRPr lang="en-US" altLang="en-US" sz="1200" i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2981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38CEDF-6A5C-4390-A91F-668292C1F217}" type="slidenum">
              <a:rPr lang="en-US" altLang="en-US" sz="1200" i="0"/>
              <a:pPr algn="r"/>
              <a:t>2</a:t>
            </a:fld>
            <a:endParaRPr lang="en-US" altLang="en-US" sz="1200" i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25256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C4650E-DFD7-439A-A40E-5AD840B16D11}" type="slidenum">
              <a:rPr lang="en-US" altLang="en-US" sz="1200" i="0"/>
              <a:pPr algn="r"/>
              <a:t>20</a:t>
            </a:fld>
            <a:endParaRPr lang="en-US" altLang="en-US" sz="120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6429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001B42-ECB1-46F6-B21D-2EB2B942F368}" type="slidenum">
              <a:rPr lang="en-US" altLang="en-US" sz="1200" i="0"/>
              <a:pPr algn="r"/>
              <a:t>21</a:t>
            </a:fld>
            <a:endParaRPr lang="en-US" altLang="en-US" sz="120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2409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737DA9-B3B8-4438-B4AE-F521B026FE5D}" type="slidenum">
              <a:rPr lang="en-US" altLang="en-US" sz="1200" i="0"/>
              <a:pPr algn="r"/>
              <a:t>38</a:t>
            </a:fld>
            <a:endParaRPr lang="en-US" altLang="en-US" sz="1200" i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76877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3BB10F-B8D2-4CBF-870B-E5820A8D90A0}" type="slidenum">
              <a:rPr lang="en-US" altLang="en-US" sz="1200" i="0"/>
              <a:pPr algn="r"/>
              <a:t>39</a:t>
            </a:fld>
            <a:endParaRPr lang="en-US" altLang="en-US" sz="1200" i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5300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724531-2285-4C3C-8A20-D7379C38FEDF}" type="slidenum">
              <a:rPr lang="en-US" altLang="en-US" sz="1200" i="0"/>
              <a:pPr algn="r"/>
              <a:t>40</a:t>
            </a:fld>
            <a:endParaRPr lang="en-US" altLang="en-US" sz="1200" i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77875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D90F3B-030E-4FEF-82DF-DA11450EDA12}" type="slidenum">
              <a:rPr lang="en-US" altLang="en-US" sz="1200" i="0"/>
              <a:pPr algn="r"/>
              <a:t>41</a:t>
            </a:fld>
            <a:endParaRPr lang="en-US" altLang="en-US" sz="1200" i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8998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BCC514-0471-4BA8-A42C-2A07CC0445BB}" type="slidenum">
              <a:rPr lang="en-US" altLang="en-US" sz="1200" i="0"/>
              <a:pPr algn="r"/>
              <a:t>42</a:t>
            </a:fld>
            <a:endParaRPr lang="en-US" altLang="en-US" sz="1200" i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33530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0E272B-6195-4A44-88E6-C5496CD903F9}" type="slidenum">
              <a:rPr lang="en-US" altLang="en-US" sz="1200" i="0"/>
              <a:pPr algn="r"/>
              <a:t>43</a:t>
            </a:fld>
            <a:endParaRPr lang="en-US" altLang="en-US" sz="1200" i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972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815F90-9FA6-4093-BE46-01CB71FA6323}" type="slidenum">
              <a:rPr lang="en-US" altLang="en-US" sz="1200" i="0"/>
              <a:pPr algn="r"/>
              <a:t>44</a:t>
            </a:fld>
            <a:endParaRPr lang="en-US" altLang="en-US" sz="1200" i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48460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960E4D-A835-4A2C-BE1F-E24027140A04}" type="slidenum">
              <a:rPr lang="en-US" altLang="en-US" sz="1200" i="0"/>
              <a:pPr algn="r"/>
              <a:t>45</a:t>
            </a:fld>
            <a:endParaRPr lang="en-US" altLang="en-US" sz="1200" i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09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167BF6-3F82-4A13-8258-43EE9512B9D5}" type="slidenum">
              <a:rPr lang="en-US" altLang="en-US" sz="1200" i="0"/>
              <a:pPr algn="r"/>
              <a:t>3</a:t>
            </a:fld>
            <a:endParaRPr lang="en-US" altLang="en-US" sz="1200" i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70000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06A56B-A0D4-47E7-AD5E-EBD2FD4CF1D5}" type="slidenum">
              <a:rPr lang="en-US" altLang="en-US" sz="1200" i="0"/>
              <a:pPr algn="r"/>
              <a:t>46</a:t>
            </a:fld>
            <a:endParaRPr lang="en-US" altLang="en-US" sz="1200" i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3054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3875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56204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09391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22481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13415B-342B-495B-98C5-21DF26E46981}" type="slidenum">
              <a:rPr lang="en-US" altLang="en-US" sz="1200" i="0"/>
              <a:pPr algn="r"/>
              <a:t>51</a:t>
            </a:fld>
            <a:endParaRPr lang="en-US" altLang="en-US" sz="1200" i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86329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52DC82-2D73-4233-965E-5668EA44BC42}" type="slidenum">
              <a:rPr lang="en-US" altLang="en-US" sz="1200" i="0"/>
              <a:pPr algn="r"/>
              <a:t>52</a:t>
            </a:fld>
            <a:endParaRPr lang="en-US" altLang="en-US" sz="1200" i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98740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1F259B-60FC-4D08-8EA7-7A650DF8F198}" type="slidenum">
              <a:rPr lang="en-US" altLang="en-US" sz="1200" i="0"/>
              <a:pPr algn="r"/>
              <a:t>53</a:t>
            </a:fld>
            <a:endParaRPr lang="en-US" altLang="en-US" sz="1200" i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83593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9DDF7D-D24E-40FC-8B57-76E78011FDDC}" type="slidenum">
              <a:rPr lang="en-US" altLang="en-US" sz="1200" i="0"/>
              <a:pPr algn="r"/>
              <a:t>54</a:t>
            </a:fld>
            <a:endParaRPr lang="en-US" altLang="en-US" sz="1200" i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37385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5E2055-5A90-4378-B035-F96324E917D6}" type="slidenum">
              <a:rPr lang="en-US" altLang="en-US" sz="1200" i="0"/>
              <a:pPr algn="r"/>
              <a:t>55</a:t>
            </a:fld>
            <a:endParaRPr lang="en-US" altLang="en-US" sz="1200" i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9158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B8B400-4792-4C42-9B20-A78F9AAA9B8E}" type="slidenum">
              <a:rPr lang="en-US" altLang="en-US" sz="1200" i="0"/>
              <a:pPr algn="r"/>
              <a:t>4</a:t>
            </a:fld>
            <a:endParaRPr lang="en-US" altLang="en-US" sz="1200" i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231300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2D7F4E-0BAA-4A87-8CF3-EDC90B3A806A}" type="slidenum">
              <a:rPr lang="en-US" altLang="en-US" sz="1200" i="0"/>
              <a:pPr algn="r"/>
              <a:t>56</a:t>
            </a:fld>
            <a:endParaRPr lang="en-US" altLang="en-US" sz="1200" i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5599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4671EF-4931-4094-B062-1C0DF431F9C7}" type="slidenum">
              <a:rPr lang="en-US" altLang="en-US" sz="1200" i="0"/>
              <a:pPr algn="r"/>
              <a:t>57</a:t>
            </a:fld>
            <a:endParaRPr lang="en-US" altLang="en-US" sz="1200" i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21779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A7BEEFD-2DB9-49C4-9309-42E32B331DBD}" type="slidenum">
              <a:rPr lang="en-US" altLang="en-US" sz="1200" i="0"/>
              <a:pPr algn="r"/>
              <a:t>58</a:t>
            </a:fld>
            <a:endParaRPr lang="en-US" altLang="en-US" sz="1200" i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85376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6CFA1D-6C43-48D7-B2CD-5EE306EC6DC0}" type="slidenum">
              <a:rPr lang="en-US" altLang="en-US" sz="1200" i="0"/>
              <a:pPr algn="r"/>
              <a:t>59</a:t>
            </a:fld>
            <a:endParaRPr lang="en-US" altLang="en-US" sz="1200" i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24572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096B1E-B4C7-4244-B0EA-521AFD1A80EF}" type="slidenum">
              <a:rPr lang="en-US" altLang="en-US" sz="1200" i="0"/>
              <a:pPr algn="r"/>
              <a:t>60</a:t>
            </a:fld>
            <a:endParaRPr lang="en-US" altLang="en-US" sz="1200" i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03572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925628-DED5-4D6C-B029-C1C39D20A79C}" type="slidenum">
              <a:rPr lang="en-US" altLang="en-US" sz="1200" i="0"/>
              <a:pPr algn="r"/>
              <a:t>61</a:t>
            </a:fld>
            <a:endParaRPr lang="en-US" altLang="en-US" sz="1200" i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844574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9F5CFA-E739-4F6B-B144-654F336EA25D}" type="slidenum">
              <a:rPr lang="en-US" altLang="en-US" sz="1200" i="0"/>
              <a:pPr algn="r"/>
              <a:t>62</a:t>
            </a:fld>
            <a:endParaRPr lang="en-US" altLang="en-US" sz="1200" i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32709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62B08C-1168-412E-A85C-B3E9A64D5FC3}" type="slidenum">
              <a:rPr lang="en-US" altLang="en-US" sz="1200" i="0"/>
              <a:pPr algn="r"/>
              <a:t>63</a:t>
            </a:fld>
            <a:endParaRPr lang="en-US" altLang="en-US" sz="1200" i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49572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C8A062-ABB2-45C4-BFC1-8986E794A16F}" type="slidenum">
              <a:rPr lang="en-US" altLang="en-US" sz="1200" i="0"/>
              <a:pPr algn="r"/>
              <a:t>64</a:t>
            </a:fld>
            <a:endParaRPr lang="en-US" altLang="en-US" sz="1200" i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76344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2F0D9E-D100-43EB-9C8E-B64248F85785}" type="slidenum">
              <a:rPr lang="en-US" altLang="en-US" sz="1200" i="0"/>
              <a:pPr algn="r"/>
              <a:t>65</a:t>
            </a:fld>
            <a:endParaRPr lang="en-US" altLang="en-US" sz="1200" i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47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B0C78-ACA0-4A2A-89F1-0B8DE3752F90}" type="slidenum">
              <a:rPr lang="en-US" altLang="en-US" sz="1200" i="0"/>
              <a:pPr algn="r"/>
              <a:t>5</a:t>
            </a:fld>
            <a:endParaRPr lang="en-US" altLang="en-US" sz="1200" i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89558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190915-7AAD-422D-A186-6993CEFDBD66}" type="slidenum">
              <a:rPr lang="en-US" altLang="en-US" sz="1200" i="0"/>
              <a:pPr algn="r"/>
              <a:t>66</a:t>
            </a:fld>
            <a:endParaRPr lang="en-US" altLang="en-US" sz="1200" i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9925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D1ABEC-4E6D-4D10-A462-D6E4C5AF8C84}" type="slidenum">
              <a:rPr lang="en-US" altLang="en-US" sz="1200" i="0"/>
              <a:pPr algn="r"/>
              <a:t>67</a:t>
            </a:fld>
            <a:endParaRPr lang="en-US" altLang="en-US" sz="1200" i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9511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D91F1D-809D-4D3E-ACF3-A953D07FE9E1}" type="slidenum">
              <a:rPr lang="en-US" altLang="en-US" sz="1200" i="0"/>
              <a:pPr algn="r"/>
              <a:t>68</a:t>
            </a:fld>
            <a:endParaRPr lang="en-US" altLang="en-US" sz="1200" i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8253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603904-6F3C-4A0B-B9BC-BA481F800114}" type="slidenum">
              <a:rPr lang="en-US" altLang="en-US" sz="1200" i="0"/>
              <a:pPr algn="r"/>
              <a:t>69</a:t>
            </a:fld>
            <a:endParaRPr lang="en-US" altLang="en-US" sz="1200" i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349040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F200C1-E373-4D9C-B7E6-AE7FD9C01250}" type="slidenum">
              <a:rPr lang="en-US" altLang="en-US" sz="1200" i="0"/>
              <a:pPr algn="r"/>
              <a:t>70</a:t>
            </a:fld>
            <a:endParaRPr lang="en-US" altLang="en-US" sz="1200" i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12694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10D574-94FE-432D-A11A-D45C7B082894}" type="slidenum">
              <a:rPr lang="en-US" altLang="en-US" sz="1200" i="0"/>
              <a:pPr algn="r"/>
              <a:t>71</a:t>
            </a:fld>
            <a:endParaRPr lang="en-US" altLang="en-US" sz="1200" i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310385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41F6B49-0FBA-49EF-B5FB-70A1FB9E0BA4}" type="slidenum">
              <a:rPr lang="en-US" altLang="en-US" sz="1200" i="0"/>
              <a:pPr algn="r"/>
              <a:t>72</a:t>
            </a:fld>
            <a:endParaRPr lang="en-US" altLang="en-US" sz="1200" i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7212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8B9638-07AB-45FC-AC4E-5CC5876E3EE8}" type="slidenum">
              <a:rPr lang="en-US" altLang="en-US" sz="1200" i="0"/>
              <a:pPr algn="r"/>
              <a:t>73</a:t>
            </a:fld>
            <a:endParaRPr lang="en-US" altLang="en-US" sz="1200" i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9367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00AAA6-CA99-4AD3-AC69-2806CE1A7D94}" type="slidenum">
              <a:rPr lang="en-US" altLang="en-US" sz="1200" i="0"/>
              <a:pPr algn="r"/>
              <a:t>74</a:t>
            </a:fld>
            <a:endParaRPr lang="en-US" altLang="en-US" sz="1200" i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109661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22B18B-EB17-4559-AE81-1D7C8CFC4D43}" type="slidenum">
              <a:rPr lang="en-US" altLang="en-US" sz="1200" i="0"/>
              <a:pPr algn="r"/>
              <a:t>75</a:t>
            </a:fld>
            <a:endParaRPr lang="en-US" altLang="en-US" sz="1200" i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0218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5BA463-C069-4516-909A-F2B857115E7B}" type="slidenum">
              <a:rPr lang="en-US" altLang="en-US" sz="1200" i="0"/>
              <a:pPr algn="r"/>
              <a:t>6</a:t>
            </a:fld>
            <a:endParaRPr lang="en-US" altLang="en-US" sz="1200" i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96482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177C2E-2C48-4A9C-8463-E0A5C5DA39C0}" type="slidenum">
              <a:rPr lang="en-US" altLang="en-US" sz="1200" i="0"/>
              <a:pPr algn="r"/>
              <a:t>76</a:t>
            </a:fld>
            <a:endParaRPr lang="en-US" altLang="en-US" sz="1200" i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2110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D76B2E-CCAB-4FD4-9374-A46D2C6F2F03}" type="slidenum">
              <a:rPr lang="en-US" altLang="en-US" sz="1200" i="0"/>
              <a:pPr algn="r"/>
              <a:t>77</a:t>
            </a:fld>
            <a:endParaRPr lang="en-US" altLang="en-US" sz="1200" i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204732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EADCE8-8851-4889-BE1D-D19B93DE5CD9}" type="slidenum">
              <a:rPr lang="en-US" altLang="en-US" sz="1200" i="0"/>
              <a:pPr algn="r"/>
              <a:t>78</a:t>
            </a:fld>
            <a:endParaRPr lang="en-US" altLang="en-US" sz="1200" i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421030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C9CF50-2B1A-42BA-9C1F-D37757BDDCEE}" type="slidenum">
              <a:rPr lang="en-US" altLang="en-US" sz="1200" i="0"/>
              <a:pPr algn="r"/>
              <a:t>79</a:t>
            </a:fld>
            <a:endParaRPr lang="en-US" altLang="en-US" sz="1200" i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723902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619DD1-CA48-40ED-8CE3-DF4E60C2627B}" type="slidenum">
              <a:rPr lang="en-US" altLang="en-US" sz="1200" i="0"/>
              <a:pPr algn="r"/>
              <a:t>80</a:t>
            </a:fld>
            <a:endParaRPr lang="en-US" altLang="en-US" sz="1200" i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656013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F02CD4-82C1-476B-917D-CD9810A1595A}" type="slidenum">
              <a:rPr lang="en-US" altLang="en-US" sz="1200" i="0"/>
              <a:pPr algn="r"/>
              <a:t>81</a:t>
            </a:fld>
            <a:endParaRPr lang="en-US" altLang="en-US" sz="1200" i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610506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ABD197-73CD-4976-863C-B9FD5DC0F321}" type="slidenum">
              <a:rPr lang="en-US" altLang="en-US" sz="1200" i="0"/>
              <a:pPr algn="r"/>
              <a:t>82</a:t>
            </a:fld>
            <a:endParaRPr lang="en-US" altLang="en-US" sz="1200" i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98566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F7FDACB-CFC8-43B0-9536-C35EE910D90A}" type="slidenum">
              <a:rPr lang="en-US" altLang="en-US" sz="1200" i="0"/>
              <a:pPr algn="r"/>
              <a:t>83</a:t>
            </a:fld>
            <a:endParaRPr lang="en-US" altLang="en-US" sz="1200" i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486432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2707A6E-9F99-4B4D-8F64-D3D25A75F3DB}" type="slidenum">
              <a:rPr lang="en-US" altLang="en-US" sz="1200" i="0"/>
              <a:pPr algn="r"/>
              <a:t>84</a:t>
            </a:fld>
            <a:endParaRPr lang="en-US" altLang="en-US" sz="1200" i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10843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3B1816-6B0E-41E7-A0CE-AE95EEF3DD35}" type="slidenum">
              <a:rPr lang="en-US" altLang="en-US" sz="1200" i="0"/>
              <a:pPr algn="r"/>
              <a:t>85</a:t>
            </a:fld>
            <a:endParaRPr lang="en-US" altLang="en-US" sz="1200" i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1385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5BA463-C069-4516-909A-F2B857115E7B}" type="slidenum">
              <a:rPr lang="en-US" altLang="en-US" sz="1200" i="0"/>
              <a:pPr algn="r"/>
              <a:t>7</a:t>
            </a:fld>
            <a:endParaRPr lang="en-US" altLang="en-US" sz="1200" i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09135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F72855-D654-4444-8926-695E8A35F88C}" type="slidenum">
              <a:rPr lang="en-US" altLang="en-US" sz="1200" i="0"/>
              <a:pPr algn="r"/>
              <a:t>86</a:t>
            </a:fld>
            <a:endParaRPr lang="en-US" altLang="en-US" sz="1200" i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556018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D5887B-6768-4CA1-A1BA-0E157704082C}" type="slidenum">
              <a:rPr lang="en-US" altLang="en-US" sz="1200" i="0"/>
              <a:pPr algn="r"/>
              <a:t>87</a:t>
            </a:fld>
            <a:endParaRPr lang="en-US" altLang="en-US" sz="1200" i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940887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506576-8944-48C2-B321-687377187AC4}" type="slidenum">
              <a:rPr lang="en-US" altLang="en-US" sz="1200" i="0"/>
              <a:pPr algn="r"/>
              <a:t>88</a:t>
            </a:fld>
            <a:endParaRPr lang="en-US" altLang="en-US" sz="1200" i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720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BF1D05D-4781-4FA8-8C81-307F59C8F5ED}" type="slidenum">
              <a:rPr lang="en-US" altLang="en-US" sz="1200" i="0"/>
              <a:pPr algn="r"/>
              <a:t>89</a:t>
            </a:fld>
            <a:endParaRPr lang="en-US" altLang="en-US" sz="1200" i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154623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E66F12-9CCC-4F0D-91CB-C5C2E94825E4}" type="slidenum">
              <a:rPr lang="en-US" altLang="en-US" sz="1200" i="0"/>
              <a:pPr algn="r"/>
              <a:t>90</a:t>
            </a:fld>
            <a:endParaRPr lang="en-US" altLang="en-US" sz="1200" i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008008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CE0891-CE42-4092-85AF-41DE558D8796}" type="slidenum">
              <a:rPr lang="en-US" altLang="en-US" sz="1200" i="0"/>
              <a:pPr algn="r"/>
              <a:t>91</a:t>
            </a:fld>
            <a:endParaRPr lang="en-US" altLang="en-US" sz="1200" i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48405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6D7555-80C4-497D-932A-DD140236C61B}" type="slidenum">
              <a:rPr lang="en-US" altLang="en-US" sz="1200" i="0"/>
              <a:pPr algn="r"/>
              <a:t>92</a:t>
            </a:fld>
            <a:endParaRPr lang="en-US" altLang="en-US" sz="1200" i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889836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2202BE-FBD5-4A59-9EA3-3253D2BA20E4}" type="slidenum">
              <a:rPr lang="en-US" altLang="en-US" sz="1200" i="0"/>
              <a:pPr algn="r"/>
              <a:t>93</a:t>
            </a:fld>
            <a:endParaRPr lang="en-US" altLang="en-US" sz="1200" i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634361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F96635-F90E-4CF4-8248-0DC8EE0067DE}" type="slidenum">
              <a:rPr lang="en-US" altLang="en-US" sz="1200" i="0"/>
              <a:pPr algn="r"/>
              <a:t>94</a:t>
            </a:fld>
            <a:endParaRPr lang="en-US" altLang="en-US" sz="1200" i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22953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C3F421-4DF2-4BD2-9D67-C230962CEFD0}" type="slidenum">
              <a:rPr lang="en-US" altLang="en-US" sz="1200" i="0"/>
              <a:pPr algn="r"/>
              <a:t>95</a:t>
            </a:fld>
            <a:endParaRPr lang="en-US" altLang="en-US" sz="1200" i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1605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4D8F69-5871-4DBE-A18E-9363AB355D75}" type="slidenum">
              <a:rPr lang="en-US" altLang="en-US" sz="1200" i="0"/>
              <a:pPr algn="r"/>
              <a:t>8</a:t>
            </a:fld>
            <a:endParaRPr lang="en-US" altLang="en-US" sz="1200" i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723843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43A7A3-1A7E-4F04-9C07-E271A9B57E51}" type="slidenum">
              <a:rPr lang="en-US" altLang="en-US" sz="1200" i="0"/>
              <a:pPr algn="r"/>
              <a:t>96</a:t>
            </a:fld>
            <a:endParaRPr lang="en-US" altLang="en-US" sz="1200" i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802480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4D3F3F-9D4C-429D-9A4C-CC8255090802}" type="slidenum">
              <a:rPr lang="en-US" altLang="en-US" sz="1200" i="0"/>
              <a:pPr algn="r"/>
              <a:t>97</a:t>
            </a:fld>
            <a:endParaRPr lang="en-US" altLang="en-US" sz="1200" i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2194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C74F2E-E4F1-4BB2-850A-25811BA17E75}" type="slidenum">
              <a:rPr lang="en-US" altLang="en-US" sz="1200" i="0"/>
              <a:pPr algn="r"/>
              <a:t>98</a:t>
            </a:fld>
            <a:endParaRPr lang="en-US" altLang="en-US" sz="1200" i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674209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0B0669-A295-4470-922E-F9B36910CA46}" type="slidenum">
              <a:rPr lang="en-US" altLang="en-US" sz="1200" i="0"/>
              <a:pPr algn="r"/>
              <a:t>99</a:t>
            </a:fld>
            <a:endParaRPr lang="en-US" altLang="en-US" sz="1200" i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611294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2CBFFD-EE30-4EFA-B5D4-07C414289C11}" type="slidenum">
              <a:rPr lang="en-US" altLang="en-US" sz="1200" i="0"/>
              <a:pPr algn="r"/>
              <a:t>100</a:t>
            </a:fld>
            <a:endParaRPr lang="en-US" altLang="en-US" sz="1200" i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496538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0F5CEA-1AD4-404F-AEA0-B0E1E0488280}" type="slidenum">
              <a:rPr lang="en-US" altLang="en-US" sz="1200" i="0"/>
              <a:pPr algn="r"/>
              <a:t>101</a:t>
            </a:fld>
            <a:endParaRPr lang="en-US" altLang="en-US" sz="1200" i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21183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736AA9-00E4-4934-9E9A-CF9942186CBB}" type="slidenum">
              <a:rPr lang="en-US" altLang="en-US" sz="1200" i="0"/>
              <a:pPr algn="r"/>
              <a:t>102</a:t>
            </a:fld>
            <a:endParaRPr lang="en-US" altLang="en-US" sz="1200" i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132666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BA5E082-6934-4623-8D25-426A5D251397}" type="slidenum">
              <a:rPr lang="en-US" altLang="en-US" sz="1200" i="0"/>
              <a:pPr algn="r"/>
              <a:t>103</a:t>
            </a:fld>
            <a:endParaRPr lang="en-US" altLang="en-US" sz="1200" i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42487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3F58DF-A69D-457B-8F93-82D60342414E}" type="slidenum">
              <a:rPr lang="en-US" altLang="en-US" sz="1200" i="0"/>
              <a:pPr algn="r"/>
              <a:t>104</a:t>
            </a:fld>
            <a:endParaRPr lang="en-US" altLang="en-US" sz="1200" i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053270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21F93D-4C01-417C-918C-999E76C7AA16}" type="slidenum">
              <a:rPr lang="en-US" altLang="en-US" sz="1200" i="0"/>
              <a:pPr algn="r"/>
              <a:t>105</a:t>
            </a:fld>
            <a:endParaRPr lang="en-US" altLang="en-US" sz="1200" i="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3115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4A0914-E795-46C2-8267-10590E45D9ED}" type="slidenum">
              <a:rPr lang="en-US" altLang="en-US" sz="1200" i="0"/>
              <a:pPr algn="r"/>
              <a:t>9</a:t>
            </a:fld>
            <a:endParaRPr lang="en-US" altLang="en-US" sz="1200" i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21226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05C777-05A8-414E-9064-7091DF1B7C19}" type="slidenum">
              <a:rPr lang="en-US" altLang="en-US" sz="1200" i="0"/>
              <a:pPr algn="r"/>
              <a:t>106</a:t>
            </a:fld>
            <a:endParaRPr lang="en-US" altLang="en-US" sz="1200" i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68600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365303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010372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174968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291552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8749117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123042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4328338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303242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177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818F6-EC0B-4252-8740-98D89DF5E1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343F8-EBA6-4C29-BA25-951290D31E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07E7-8655-49C4-8B60-DF0315D95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9796D-14A7-423D-AD0B-D81D069E21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56B65-5ACE-4CF7-BF3B-2E7433CBB2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DA0E9-B250-4197-BDC3-4DE98BE1F5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89619-3DC6-413B-92B2-7801E2E2EA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20EFD-E63E-49CE-BCA8-624A17B66A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92735-7807-4DFE-A5CE-4881639E94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83725-A387-4EA4-A5A6-1CA3F5D9B6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endParaRPr lang="en-US" altLang="en-US" smtClean="0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</a:defRPr>
            </a:lvl1pPr>
          </a:lstStyle>
          <a:p>
            <a:fld id="{2F354374-24F6-4267-A0F1-4B3D8AF49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10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10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1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notesSlide" Target="../notesSlides/notesSlide11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119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120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5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8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9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8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9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0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5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9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0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5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8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9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0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algn="ctr"/>
            <a:r>
              <a:rPr lang="en-US" altLang="en-US" i="0" smtClean="0"/>
              <a:t>Chapter 5</a:t>
            </a:r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609600" y="3200400"/>
            <a:ext cx="82296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Gases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Gas Pressure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772400" cy="5257800"/>
          </a:xfrm>
        </p:spPr>
        <p:txBody>
          <a:bodyPr/>
          <a:lstStyle/>
          <a:p>
            <a:r>
              <a:rPr lang="en-US" altLang="en-US" smtClean="0"/>
              <a:t>Lots of ways to express pressure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1 atmosphere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is the average pressure measured at sea level at a temperature of </a:t>
            </a:r>
            <a:r>
              <a:rPr lang="en-US" altLang="en-US" smtClean="0">
                <a:solidFill>
                  <a:srgbClr val="66FF33"/>
                </a:solidFill>
              </a:rPr>
              <a:t>0</a:t>
            </a:r>
            <a:r>
              <a:rPr lang="en-US" altLang="en-US" baseline="30000" smtClean="0">
                <a:solidFill>
                  <a:srgbClr val="66FF33"/>
                </a:solidFill>
              </a:rPr>
              <a:t>o</a:t>
            </a:r>
            <a:r>
              <a:rPr lang="en-US" altLang="en-US" smtClean="0">
                <a:solidFill>
                  <a:srgbClr val="66FF33"/>
                </a:solidFill>
              </a:rPr>
              <a:t>C</a:t>
            </a:r>
            <a:endParaRPr lang="en-US" altLang="en-US" smtClean="0">
              <a:solidFill>
                <a:schemeClr val="tx2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tx2"/>
                </a:solidFill>
              </a:rPr>
              <a:t>These conditions used to be known as </a:t>
            </a:r>
            <a:r>
              <a:rPr lang="en-US" altLang="en-US" smtClean="0">
                <a:solidFill>
                  <a:srgbClr val="66FF33"/>
                </a:solidFill>
              </a:rPr>
              <a:t>STP</a:t>
            </a:r>
            <a:r>
              <a:rPr lang="en-US" altLang="en-US" smtClean="0">
                <a:solidFill>
                  <a:schemeClr val="tx2"/>
                </a:solidFill>
              </a:rPr>
              <a:t>, </a:t>
            </a:r>
            <a:r>
              <a:rPr lang="en-US" altLang="en-US" smtClean="0">
                <a:solidFill>
                  <a:srgbClr val="66FF33"/>
                </a:solidFill>
              </a:rPr>
              <a:t>s</a:t>
            </a:r>
            <a:r>
              <a:rPr lang="en-US" altLang="en-US" smtClean="0">
                <a:solidFill>
                  <a:schemeClr val="tx2"/>
                </a:solidFill>
              </a:rPr>
              <a:t>tandard </a:t>
            </a:r>
            <a:r>
              <a:rPr lang="en-US" altLang="en-US" smtClean="0">
                <a:solidFill>
                  <a:srgbClr val="66FF33"/>
                </a:solidFill>
              </a:rPr>
              <a:t>t</a:t>
            </a:r>
            <a:r>
              <a:rPr lang="en-US" altLang="en-US" smtClean="0">
                <a:solidFill>
                  <a:schemeClr val="tx2"/>
                </a:solidFill>
              </a:rPr>
              <a:t>emperature and </a:t>
            </a:r>
            <a:r>
              <a:rPr lang="en-US" altLang="en-US" smtClean="0">
                <a:solidFill>
                  <a:srgbClr val="66FF33"/>
                </a:solidFill>
              </a:rPr>
              <a:t>p</a:t>
            </a:r>
            <a:r>
              <a:rPr lang="en-US" altLang="en-US" smtClean="0">
                <a:solidFill>
                  <a:schemeClr val="tx2"/>
                </a:solidFill>
              </a:rPr>
              <a:t>ressure.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tx2"/>
                </a:solidFill>
              </a:rPr>
              <a:t>(Currently STP is </a:t>
            </a:r>
            <a:r>
              <a:rPr lang="en-US" altLang="en-US" smtClean="0">
                <a:solidFill>
                  <a:srgbClr val="00FFFF"/>
                </a:solidFill>
              </a:rPr>
              <a:t>1 bar</a:t>
            </a:r>
            <a:r>
              <a:rPr lang="en-US" altLang="en-US" smtClean="0">
                <a:solidFill>
                  <a:schemeClr val="tx2"/>
                </a:solidFill>
              </a:rPr>
              <a:t> and </a:t>
            </a:r>
            <a:r>
              <a:rPr lang="en-US" altLang="en-US" smtClean="0">
                <a:solidFill>
                  <a:srgbClr val="00FFFF"/>
                </a:solidFill>
              </a:rPr>
              <a:t>0</a:t>
            </a:r>
            <a:r>
              <a:rPr lang="en-US" altLang="en-US" baseline="30000" smtClean="0">
                <a:solidFill>
                  <a:srgbClr val="00FFFF"/>
                </a:solidFill>
              </a:rPr>
              <a:t>o</a:t>
            </a:r>
            <a:r>
              <a:rPr lang="en-US" altLang="en-US" smtClean="0">
                <a:solidFill>
                  <a:srgbClr val="00FFFF"/>
                </a:solidFill>
              </a:rPr>
              <a:t>C</a:t>
            </a:r>
            <a:r>
              <a:rPr lang="en-US" altLang="en-US" smtClean="0">
                <a:solidFill>
                  <a:schemeClr val="tx2"/>
                </a:solidFill>
              </a:rPr>
              <a:t>)</a:t>
            </a:r>
          </a:p>
          <a:p>
            <a:r>
              <a:rPr lang="en-US" altLang="en-US" smtClean="0"/>
              <a:t>The average pressure on top of Mt. Everest is 0.349 atm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7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1143000" y="2895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4800600" y="2895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42672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3058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1143000" y="2895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4800600" y="2895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42672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305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remembering to “flip over” as you “ship over”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(370 torr)</a:t>
            </a:r>
            <a:r>
              <a:rPr lang="en-US" altLang="en-US" sz="3600" i="0">
                <a:solidFill>
                  <a:srgbClr val="FF9999"/>
                </a:solidFill>
              </a:rPr>
              <a:t>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 </a:t>
            </a:r>
            <a:r>
              <a:rPr lang="en-US" altLang="en-US" sz="3600" i="0">
                <a:solidFill>
                  <a:srgbClr val="FF9999"/>
                </a:solidFill>
              </a:rPr>
              <a:t>(370 torr) 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1143000" y="2895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4800600" y="28956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672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305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remembering to “flip over” as you “ship over” </a:t>
            </a:r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1981200" y="2438400"/>
            <a:ext cx="4267200" cy="6858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(370 torr)</a:t>
            </a:r>
            <a:r>
              <a:rPr lang="en-US" altLang="en-US" sz="3600" i="0">
                <a:solidFill>
                  <a:srgbClr val="FF9999"/>
                </a:solidFill>
              </a:rPr>
              <a:t>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(370 torr) </a:t>
            </a: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2819400" y="2895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4800600" y="28956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2672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305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remembering to “flip over” as you “ship over” </a:t>
            </a:r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1981200" y="2590800"/>
            <a:ext cx="4419600" cy="6096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   V</a:t>
            </a:r>
            <a:r>
              <a:rPr lang="en-US" altLang="en-US" sz="3600" i="0" baseline="-25000">
                <a:solidFill>
                  <a:schemeClr val="bg1"/>
                </a:solidFill>
              </a:rPr>
              <a:t>2</a:t>
            </a:r>
            <a:r>
              <a:rPr lang="en-US" altLang="en-US" sz="3600" i="0" baseline="-25000">
                <a:solidFill>
                  <a:schemeClr val="hlink"/>
                </a:solidFill>
              </a:rPr>
              <a:t> </a:t>
            </a:r>
            <a:r>
              <a:rPr lang="en-US" altLang="en-US" sz="3600" i="0"/>
              <a:t>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(740 torr) 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(10 m</a:t>
            </a:r>
            <a:r>
              <a:rPr lang="en-US" altLang="en-US" sz="3600" i="0" baseline="30000">
                <a:solidFill>
                  <a:schemeClr val="bg1"/>
                </a:solidFill>
              </a:rPr>
              <a:t>3</a:t>
            </a:r>
            <a:r>
              <a:rPr lang="en-US" altLang="en-US" sz="3600" i="0">
                <a:solidFill>
                  <a:schemeClr val="bg1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(370 torr) 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3048000" y="28956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5146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3400" y="3962400"/>
            <a:ext cx="8305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remembering to “flip over” as you “ship over” 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 flipV="1">
            <a:off x="2057400" y="2590800"/>
            <a:ext cx="4267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   V</a:t>
            </a:r>
            <a:r>
              <a:rPr lang="en-US" altLang="en-US" sz="3600" i="0" baseline="-25000">
                <a:solidFill>
                  <a:schemeClr val="bg1"/>
                </a:solidFill>
              </a:rPr>
              <a:t>2</a:t>
            </a:r>
            <a:r>
              <a:rPr lang="en-US" altLang="en-US" sz="3600" i="0" baseline="-25000">
                <a:solidFill>
                  <a:schemeClr val="hlink"/>
                </a:solidFill>
              </a:rPr>
              <a:t> </a:t>
            </a:r>
            <a:r>
              <a:rPr lang="en-US" altLang="en-US" sz="3600" i="0"/>
              <a:t>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(740 torr) 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(10 m</a:t>
            </a:r>
            <a:r>
              <a:rPr lang="en-US" altLang="en-US" sz="3600" i="0" baseline="30000">
                <a:solidFill>
                  <a:schemeClr val="bg1"/>
                </a:solidFill>
              </a:rPr>
              <a:t>3</a:t>
            </a:r>
            <a:r>
              <a:rPr lang="en-US" altLang="en-US" sz="3600" i="0">
                <a:solidFill>
                  <a:schemeClr val="bg1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(370 torr) </a:t>
            </a: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3048000" y="28956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25146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33400" y="3962400"/>
            <a:ext cx="8305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Isolate your unknown by moving values to the other side of the equation…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remembering to “flip over” as you “ship over” 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   V</a:t>
            </a:r>
            <a:r>
              <a:rPr lang="en-US" altLang="en-US" sz="3600" i="0" baseline="-25000">
                <a:solidFill>
                  <a:schemeClr val="bg1"/>
                </a:solidFill>
              </a:rPr>
              <a:t>2</a:t>
            </a:r>
            <a:r>
              <a:rPr lang="en-US" altLang="en-US" sz="3600" i="0" baseline="-25000">
                <a:solidFill>
                  <a:schemeClr val="hlink"/>
                </a:solidFill>
              </a:rPr>
              <a:t> </a:t>
            </a:r>
            <a:r>
              <a:rPr lang="en-US" altLang="en-US" sz="3600" i="0"/>
              <a:t>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(740 torr) 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chemeClr val="bg1"/>
                </a:solidFill>
              </a:rPr>
              <a:t>(10 m</a:t>
            </a:r>
            <a:r>
              <a:rPr lang="en-US" altLang="en-US" sz="3600" i="0" baseline="30000">
                <a:solidFill>
                  <a:schemeClr val="bg1"/>
                </a:solidFill>
              </a:rPr>
              <a:t>3</a:t>
            </a:r>
            <a:r>
              <a:rPr lang="en-US" altLang="en-US" sz="3600" i="0">
                <a:solidFill>
                  <a:schemeClr val="bg1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r>
              <a:rPr lang="en-US" altLang="en-US" sz="3600" i="0">
                <a:solidFill>
                  <a:srgbClr val="0000FF"/>
                </a:solidFill>
              </a:rPr>
              <a:t> </a:t>
            </a:r>
            <a:r>
              <a:rPr lang="en-US" altLang="en-US" sz="3600" i="0">
                <a:solidFill>
                  <a:srgbClr val="FF9999"/>
                </a:solidFill>
              </a:rPr>
              <a:t>(370 torr) </a:t>
            </a:r>
          </a:p>
        </p:txBody>
      </p:sp>
      <p:sp>
        <p:nvSpPr>
          <p:cNvPr id="239621" name="Line 5"/>
          <p:cNvSpPr>
            <a:spLocks noChangeShapeType="1"/>
          </p:cNvSpPr>
          <p:nvPr/>
        </p:nvSpPr>
        <p:spPr bwMode="auto">
          <a:xfrm>
            <a:off x="3048000" y="28956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25146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1143000" y="3733800"/>
            <a:ext cx="434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</a:t>
            </a:r>
            <a:r>
              <a:rPr lang="en-US" altLang="en-US" sz="3200" i="0">
                <a:solidFill>
                  <a:schemeClr val="hlink"/>
                </a:solidFill>
              </a:rPr>
              <a:t> 17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endParaRPr lang="en-US" altLang="en-US" sz="3200" i="0">
              <a:solidFill>
                <a:schemeClr val="hlink"/>
              </a:solidFill>
            </a:endParaRP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3962400" y="2362200"/>
            <a:ext cx="3810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>
            <a:off x="3962400" y="2971800"/>
            <a:ext cx="3810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5410200" y="2438400"/>
            <a:ext cx="685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Line 13"/>
          <p:cNvSpPr>
            <a:spLocks noChangeShapeType="1"/>
          </p:cNvSpPr>
          <p:nvPr/>
        </p:nvSpPr>
        <p:spPr bwMode="auto">
          <a:xfrm>
            <a:off x="5410200" y="3048000"/>
            <a:ext cx="685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A third variation of the ideal gas law substitutes mass and formula weight information in place of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A third variation of the ideal gas law substitutes mass and formula weight information in place of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endParaRPr lang="en-US" smtClean="0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  </a:t>
            </a:r>
            <a:r>
              <a:rPr lang="en-US" sz="3200" i="0">
                <a:solidFill>
                  <a:srgbClr val="FF9900"/>
                </a:solidFill>
              </a:rPr>
              <a:t>n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A third variation of the ideal gas law substitutes mass and formula weight information in place of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endParaRPr lang="en-US" smtClean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FF9999"/>
                </a:solidFill>
              </a:rPr>
              <a:t>P</a:t>
            </a:r>
            <a:r>
              <a:rPr lang="en-US" sz="3200" i="0" dirty="0">
                <a:solidFill>
                  <a:schemeClr val="hlink"/>
                </a:solidFill>
              </a:rPr>
              <a:t>V</a:t>
            </a:r>
            <a:r>
              <a:rPr lang="en-US" sz="3200" i="0" dirty="0"/>
              <a:t> =  </a:t>
            </a:r>
            <a:r>
              <a:rPr lang="en-US" sz="3200" i="0" dirty="0" err="1">
                <a:solidFill>
                  <a:srgbClr val="FF9900"/>
                </a:solidFill>
              </a:rPr>
              <a:t>n</a:t>
            </a:r>
            <a:r>
              <a:rPr lang="en-US" sz="3200" i="0" dirty="0" err="1">
                <a:solidFill>
                  <a:srgbClr val="FFFF00"/>
                </a:solidFill>
              </a:rPr>
              <a:t>R</a:t>
            </a:r>
            <a:r>
              <a:rPr lang="en-US" sz="3200" i="0" dirty="0" err="1">
                <a:solidFill>
                  <a:srgbClr val="00FFFF"/>
                </a:solidFill>
              </a:rPr>
              <a:t>T</a:t>
            </a:r>
            <a:endParaRPr lang="en-US" sz="3200" i="0" dirty="0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143000" y="44196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/>
              <a:t>but </a:t>
            </a:r>
            <a:r>
              <a:rPr lang="en-US" sz="3200" i="0">
                <a:solidFill>
                  <a:srgbClr val="FF9900"/>
                </a:solidFill>
              </a:rPr>
              <a:t>n (mol)</a:t>
            </a:r>
            <a:r>
              <a:rPr lang="en-US" sz="3200" i="0"/>
              <a:t>  =  </a:t>
            </a:r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3962400" y="4800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267200" y="42672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m(g)</a:t>
            </a:r>
            <a:endParaRPr lang="en-US" sz="3200" i="0"/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3810000" y="48006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f.w.(g/mol)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Gas Pressure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1 atmosphere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  </a:t>
            </a:r>
            <a:r>
              <a:rPr lang="en-US" altLang="en-US" sz="3600" smtClean="0">
                <a:solidFill>
                  <a:srgbClr val="00FFFF"/>
                </a:solidFill>
              </a:rPr>
              <a:t>=  760 mm Hg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                =  760 torr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                =  29.92 inches Hg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                =  14.7 psi (lbs/in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2</a:t>
            </a:r>
            <a:r>
              <a:rPr lang="en-US" altLang="en-US" sz="3600" smtClean="0">
                <a:solidFill>
                  <a:srgbClr val="00FFFF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4000" smtClean="0">
                <a:solidFill>
                  <a:srgbClr val="00FFFF"/>
                </a:solidFill>
              </a:rPr>
              <a:t>			</a:t>
            </a:r>
            <a:r>
              <a:rPr lang="en-US" altLang="en-US" sz="3600" smtClean="0">
                <a:solidFill>
                  <a:srgbClr val="00FFFF"/>
                </a:solidFill>
              </a:rPr>
              <a:t>   =  1.013 bar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4000" smtClean="0">
                <a:solidFill>
                  <a:srgbClr val="00FFFF"/>
                </a:solidFill>
              </a:rPr>
              <a:t> 			   </a:t>
            </a:r>
            <a:r>
              <a:rPr lang="en-US" altLang="en-US" sz="3600" smtClean="0">
                <a:solidFill>
                  <a:srgbClr val="00FFFF"/>
                </a:solidFill>
              </a:rPr>
              <a:t>=  1013 mbar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                =  101,325 Pa (pascals)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smtClean="0">
                <a:solidFill>
                  <a:srgbClr val="00FFFF"/>
                </a:solidFill>
              </a:rPr>
              <a:t> 	</a:t>
            </a:r>
            <a:r>
              <a:rPr lang="en-US" altLang="en-US" sz="3600" smtClean="0"/>
              <a:t>We can use these as conversion factors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A third variation of the ideal gas law substitutes mass and formula weight information in place of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endParaRPr lang="en-US" smtClean="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47813" name="Line 5"/>
          <p:cNvSpPr>
            <a:spLocks noChangeShapeType="1"/>
          </p:cNvSpPr>
          <p:nvPr/>
        </p:nvSpPr>
        <p:spPr bwMode="auto">
          <a:xfrm>
            <a:off x="27432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2590800" y="29718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5.0 grams of CO</a:t>
            </a:r>
            <a:r>
              <a:rPr lang="en-US" baseline="-25000" smtClean="0"/>
              <a:t>2</a:t>
            </a:r>
            <a:r>
              <a:rPr lang="en-US" smtClean="0"/>
              <a:t> gas are placed in a 10-L vessel at 350 K, what is the pressure?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27432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2590800" y="29718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2590800" y="29718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10-L vessel at 350 K, what is the pressure?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2743200" y="3505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2514600" y="1752600"/>
            <a:ext cx="6096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2590800" y="29718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7432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10-L vessel at 350 K, what is the pressure?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743200" y="3505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 flipH="1" flipV="1">
            <a:off x="5257800" y="3962400"/>
            <a:ext cx="18288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371600" y="4495800"/>
            <a:ext cx="662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 = (12.01 g) + 2(16.00 g)  =  44.01g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5814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350 K, what is the pressure?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  <a:r>
              <a:rPr lang="en-US" sz="3200" i="0"/>
              <a:t> =</a:t>
            </a:r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>
            <a:off x="3581400" y="3505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>
            <a:off x="2667000" y="1752600"/>
            <a:ext cx="48006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  <a:endParaRPr lang="en-US" sz="3200" i="0"/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5814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</a:t>
            </a:r>
            <a:r>
              <a:rPr lang="en-US" smtClean="0">
                <a:solidFill>
                  <a:srgbClr val="00FFFF"/>
                </a:solidFill>
              </a:rPr>
              <a:t>350 K</a:t>
            </a:r>
            <a:r>
              <a:rPr lang="en-US" smtClean="0"/>
              <a:t>, what is the pressure?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  <a:r>
              <a:rPr lang="en-US" sz="3200" i="0"/>
              <a:t> =</a:t>
            </a:r>
          </a:p>
        </p:txBody>
      </p:sp>
      <p:sp>
        <p:nvSpPr>
          <p:cNvPr id="258056" name="Line 8"/>
          <p:cNvSpPr>
            <a:spLocks noChangeShapeType="1"/>
          </p:cNvSpPr>
          <p:nvPr/>
        </p:nvSpPr>
        <p:spPr bwMode="auto">
          <a:xfrm>
            <a:off x="3581400" y="35052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>
            <a:off x="3276600" y="2362200"/>
            <a:ext cx="2209800" cy="685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  <a:endParaRPr lang="en-US" sz="3200" i="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5814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</a:t>
            </a:r>
            <a:r>
              <a:rPr lang="en-US" smtClean="0">
                <a:solidFill>
                  <a:srgbClr val="00FFFF"/>
                </a:solidFill>
              </a:rPr>
              <a:t>350 K</a:t>
            </a:r>
            <a:r>
              <a:rPr lang="en-US" smtClean="0"/>
              <a:t>, what is the pressure?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  <a:r>
              <a:rPr lang="en-US" sz="3200" i="0"/>
              <a:t> =</a:t>
            </a:r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3581400" y="35052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524000" y="4800600"/>
            <a:ext cx="5486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FF00"/>
                </a:solidFill>
              </a:rPr>
              <a:t>Pressure determines which R to use, let’s use atmospheres...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(0.0821            )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  <a:endParaRPr lang="en-US" sz="3200" i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6482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</a:t>
            </a:r>
            <a:r>
              <a:rPr lang="en-US" smtClean="0">
                <a:solidFill>
                  <a:srgbClr val="00FFFF"/>
                </a:solidFill>
              </a:rPr>
              <a:t>350 K</a:t>
            </a:r>
            <a:r>
              <a:rPr lang="en-US" smtClean="0"/>
              <a:t>, what is the pressure?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  <a:r>
              <a:rPr lang="en-US" sz="3200" i="0"/>
              <a:t> =</a:t>
            </a:r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3581400" y="35052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524000" y="4800600"/>
            <a:ext cx="5486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FF00"/>
                </a:solidFill>
              </a:rPr>
              <a:t>Pressure determines which R to use, let’s use atmospheres...</a:t>
            </a:r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5943600" y="3200400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6019800" y="28194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5972175" y="31638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262157" name="Oval 13"/>
          <p:cNvSpPr>
            <a:spLocks noChangeArrowheads="1"/>
          </p:cNvSpPr>
          <p:nvPr/>
        </p:nvSpPr>
        <p:spPr bwMode="auto">
          <a:xfrm>
            <a:off x="6353175" y="30114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158" name="Oval 14"/>
          <p:cNvSpPr>
            <a:spLocks noChangeArrowheads="1"/>
          </p:cNvSpPr>
          <p:nvPr/>
        </p:nvSpPr>
        <p:spPr bwMode="auto">
          <a:xfrm>
            <a:off x="6543675" y="33559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(0.0821            )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4648200" y="3505200"/>
            <a:ext cx="2514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</a:t>
            </a:r>
            <a:r>
              <a:rPr lang="en-US" smtClean="0">
                <a:solidFill>
                  <a:srgbClr val="00FFFF"/>
                </a:solidFill>
              </a:rPr>
              <a:t>350 K</a:t>
            </a:r>
            <a:r>
              <a:rPr lang="en-US" smtClean="0"/>
              <a:t>, what is the pressure?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  <a:r>
              <a:rPr lang="en-US" sz="3200" i="0"/>
              <a:t> =</a:t>
            </a: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3581400" y="35052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5943600" y="3200400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6019800" y="28194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5972175" y="31638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264204" name="Oval 12"/>
          <p:cNvSpPr>
            <a:spLocks noChangeArrowheads="1"/>
          </p:cNvSpPr>
          <p:nvPr/>
        </p:nvSpPr>
        <p:spPr bwMode="auto">
          <a:xfrm>
            <a:off x="6353175" y="30114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6543675" y="33559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905000" y="4495800"/>
            <a:ext cx="6096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chemeClr val="hlink"/>
                </a:solidFill>
              </a:rPr>
              <a:t>Isolate the unknown variable by shipping over the 10 L volume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(0.0821            )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  <a:endParaRPr lang="en-US" sz="3200" i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4038600" y="3505200"/>
            <a:ext cx="3810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 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9900"/>
                </a:solidFill>
              </a:rPr>
              <a:t>5.0 grams</a:t>
            </a:r>
            <a:r>
              <a:rPr lang="en-US" dirty="0" smtClean="0"/>
              <a:t> of CO</a:t>
            </a:r>
            <a:r>
              <a:rPr lang="en-US" baseline="-25000" dirty="0" smtClean="0"/>
              <a:t>2</a:t>
            </a:r>
            <a:r>
              <a:rPr lang="en-US" dirty="0" smtClean="0"/>
              <a:t> gas are placed in a </a:t>
            </a:r>
            <a:r>
              <a:rPr lang="en-US" dirty="0" smtClean="0">
                <a:solidFill>
                  <a:schemeClr val="hlink"/>
                </a:solidFill>
              </a:rPr>
              <a:t>10-L</a:t>
            </a:r>
            <a:r>
              <a:rPr lang="en-US" dirty="0" smtClean="0"/>
              <a:t> vessel at </a:t>
            </a:r>
            <a:r>
              <a:rPr lang="en-US" dirty="0" smtClean="0">
                <a:solidFill>
                  <a:srgbClr val="00FFFF"/>
                </a:solidFill>
              </a:rPr>
              <a:t>350 K</a:t>
            </a:r>
            <a:r>
              <a:rPr lang="en-US" dirty="0" smtClean="0"/>
              <a:t>, what is the pressure?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bg1"/>
                </a:solidFill>
              </a:rPr>
              <a:t> L)</a:t>
            </a:r>
            <a:r>
              <a:rPr lang="en-US" sz="3200" i="0">
                <a:solidFill>
                  <a:schemeClr val="hlink"/>
                </a:solidFill>
              </a:rPr>
              <a:t> </a:t>
            </a:r>
            <a:r>
              <a:rPr lang="en-US" sz="3200" i="0"/>
              <a:t> =</a:t>
            </a:r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3581400" y="35052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5943600" y="3200400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6019800" y="28194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5972175" y="31638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266252" name="Oval 12"/>
          <p:cNvSpPr>
            <a:spLocks noChangeArrowheads="1"/>
          </p:cNvSpPr>
          <p:nvPr/>
        </p:nvSpPr>
        <p:spPr bwMode="auto">
          <a:xfrm>
            <a:off x="6353175" y="30114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6543675" y="33559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1905000" y="4495800"/>
            <a:ext cx="6096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chemeClr val="hlink"/>
                </a:solidFill>
              </a:rPr>
              <a:t>Isolate the unknown variable by shipping over the 10 L volume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7543800" y="137160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429000" y="29718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(5.0 g)</a:t>
            </a:r>
            <a:r>
              <a:rPr lang="en-US" sz="3200" i="0">
                <a:solidFill>
                  <a:srgbClr val="FFFF00"/>
                </a:solidFill>
              </a:rPr>
              <a:t>(0.0821            )</a:t>
            </a:r>
            <a:r>
              <a:rPr lang="en-US" sz="3200" i="0">
                <a:solidFill>
                  <a:srgbClr val="00FFFF"/>
                </a:solidFill>
              </a:rPr>
              <a:t>(350 K)</a:t>
            </a:r>
            <a:endParaRPr lang="en-US" sz="3200" i="0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038600" y="3505200"/>
            <a:ext cx="3810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(44.01 g/mol) </a:t>
            </a:r>
            <a:r>
              <a:rPr lang="en-US" sz="3200" i="0">
                <a:solidFill>
                  <a:schemeClr val="hlink"/>
                </a:solidFill>
              </a:rPr>
              <a:t>(10 L) </a:t>
            </a: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Mass/Formula Weight Problem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smtClean="0">
                <a:solidFill>
                  <a:srgbClr val="FF9900"/>
                </a:solidFill>
              </a:rPr>
              <a:t>5.0 grams</a:t>
            </a:r>
            <a:r>
              <a:rPr lang="en-US" smtClean="0"/>
              <a:t> of CO</a:t>
            </a:r>
            <a:r>
              <a:rPr lang="en-US" baseline="-25000" smtClean="0"/>
              <a:t>2</a:t>
            </a:r>
            <a:r>
              <a:rPr lang="en-US" smtClean="0"/>
              <a:t> gas are placed in a </a:t>
            </a:r>
            <a:r>
              <a:rPr lang="en-US" smtClean="0">
                <a:solidFill>
                  <a:schemeClr val="hlink"/>
                </a:solidFill>
              </a:rPr>
              <a:t>10-L</a:t>
            </a:r>
            <a:r>
              <a:rPr lang="en-US" smtClean="0"/>
              <a:t> vessel at </a:t>
            </a:r>
            <a:r>
              <a:rPr lang="en-US" smtClean="0">
                <a:solidFill>
                  <a:srgbClr val="00FFFF"/>
                </a:solidFill>
              </a:rPr>
              <a:t>350 K</a:t>
            </a:r>
            <a:r>
              <a:rPr lang="en-US" smtClean="0"/>
              <a:t>, what is the pressure?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bg1"/>
                </a:solidFill>
              </a:rPr>
              <a:t> L)</a:t>
            </a:r>
            <a:r>
              <a:rPr lang="en-US" sz="3200" i="0">
                <a:solidFill>
                  <a:schemeClr val="hlink"/>
                </a:solidFill>
              </a:rPr>
              <a:t> </a:t>
            </a:r>
            <a:r>
              <a:rPr lang="en-US" sz="3200" i="0"/>
              <a:t> =</a:t>
            </a: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3581400" y="35052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>
            <a:off x="5943600" y="3200400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6019800" y="28194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5972175" y="31638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268300" name="Oval 12"/>
          <p:cNvSpPr>
            <a:spLocks noChangeArrowheads="1"/>
          </p:cNvSpPr>
          <p:nvPr/>
        </p:nvSpPr>
        <p:spPr bwMode="auto">
          <a:xfrm>
            <a:off x="6353175" y="30114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8301" name="Oval 13"/>
          <p:cNvSpPr>
            <a:spLocks noChangeArrowheads="1"/>
          </p:cNvSpPr>
          <p:nvPr/>
        </p:nvSpPr>
        <p:spPr bwMode="auto">
          <a:xfrm>
            <a:off x="6543675" y="33559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1752600" y="4495800"/>
            <a:ext cx="342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/>
              <a:t>= </a:t>
            </a:r>
            <a:r>
              <a:rPr lang="en-US" sz="3200" i="0">
                <a:solidFill>
                  <a:schemeClr val="hlink"/>
                </a:solidFill>
              </a:rPr>
              <a:t>  </a:t>
            </a:r>
            <a:r>
              <a:rPr lang="en-US" sz="3200" i="0">
                <a:solidFill>
                  <a:srgbClr val="FF9999"/>
                </a:solidFill>
              </a:rPr>
              <a:t>0.33 atm</a:t>
            </a:r>
            <a:endParaRPr lang="en-US" sz="3200" i="0">
              <a:solidFill>
                <a:schemeClr val="hlink"/>
              </a:solidFill>
            </a:endParaRP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>
            <a:off x="5715000" y="3733800"/>
            <a:ext cx="6858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096000" y="3276600"/>
            <a:ext cx="381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5" name="Line 17"/>
          <p:cNvSpPr>
            <a:spLocks noChangeShapeType="1"/>
          </p:cNvSpPr>
          <p:nvPr/>
        </p:nvSpPr>
        <p:spPr bwMode="auto">
          <a:xfrm>
            <a:off x="4267200" y="32004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5334000" y="37338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>
            <a:off x="7162800" y="3657600"/>
            <a:ext cx="304800" cy="304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6096000" y="2895600"/>
            <a:ext cx="2286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>
            <a:off x="8077200" y="3124200"/>
            <a:ext cx="304800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6629400" y="3276600"/>
            <a:ext cx="2286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i="0" smtClean="0"/>
              <a:t>Gas Law Problem Summary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FFFF"/>
                </a:solidFill>
              </a:rPr>
              <a:t>1-State:</a:t>
            </a:r>
            <a:r>
              <a:rPr lang="en-US" smtClean="0"/>
              <a:t>  Knowing the values of any three variables, solve for the fourth </a:t>
            </a:r>
            <a:r>
              <a:rPr lang="en-US" smtClean="0">
                <a:solidFill>
                  <a:srgbClr val="00FFFF"/>
                </a:solidFill>
              </a:rPr>
              <a:t>(3 variables given)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66FF33"/>
                </a:solidFill>
              </a:rPr>
              <a:t>2-State:</a:t>
            </a:r>
            <a:r>
              <a:rPr lang="en-US" smtClean="0"/>
              <a:t>  A sample of gas undergoes a change; find the value of the unknown variable in one of the states (usually the “after” state) </a:t>
            </a:r>
            <a:r>
              <a:rPr lang="en-US" smtClean="0">
                <a:solidFill>
                  <a:srgbClr val="66FF33"/>
                </a:solidFill>
              </a:rPr>
              <a:t>(2 values of same kind)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9900"/>
                </a:solidFill>
              </a:rPr>
              <a:t>Mass/f.w.:</a:t>
            </a:r>
            <a:r>
              <a:rPr lang="en-US" smtClean="0"/>
              <a:t>  A 1-state problem where n is replaced by m/f.w. </a:t>
            </a:r>
            <a:r>
              <a:rPr lang="en-US" smtClean="0">
                <a:solidFill>
                  <a:srgbClr val="FF9900"/>
                </a:solidFill>
              </a:rPr>
              <a:t>(grams in problem)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72387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8.00-g sample of a gas occupies 22.4 liters at 2.00 atm and 273K.  What is the molecular weight of the gas?</a:t>
            </a:r>
          </a:p>
        </p:txBody>
      </p:sp>
      <p:sp>
        <p:nvSpPr>
          <p:cNvPr id="272388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1910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74435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8.00-g sample of a gas occupies 22.4 liters at 2.00 atm and 273K.  What is the molecular weight of the gas?</a:t>
            </a:r>
          </a:p>
        </p:txBody>
      </p:sp>
      <p:sp>
        <p:nvSpPr>
          <p:cNvPr id="274436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1910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81000" y="5334000"/>
            <a:ext cx="2514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76483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</a:t>
            </a:r>
            <a:r>
              <a:rPr lang="en-US" sz="2800" i="0">
                <a:solidFill>
                  <a:srgbClr val="FF9900"/>
                </a:solidFill>
              </a:rPr>
              <a:t>8.00-g</a:t>
            </a:r>
            <a:r>
              <a:rPr lang="en-US" sz="2800" i="0"/>
              <a:t> sample of a gas occupies 22.4 liters at 2.00 atm and 273K.  What is the molecular weight of the gas?</a:t>
            </a:r>
          </a:p>
        </p:txBody>
      </p:sp>
      <p:sp>
        <p:nvSpPr>
          <p:cNvPr id="276484" name="Text Box 6"/>
          <p:cNvSpPr txBox="1">
            <a:spLocks noChangeArrowheads="1"/>
          </p:cNvSpPr>
          <p:nvPr/>
        </p:nvSpPr>
        <p:spPr bwMode="auto">
          <a:xfrm>
            <a:off x="533400" y="4435475"/>
            <a:ext cx="4419600" cy="1095375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It’s got grams, so it’s a mass/f.w. problem</a:t>
            </a:r>
          </a:p>
        </p:txBody>
      </p:sp>
      <p:sp>
        <p:nvSpPr>
          <p:cNvPr id="276485" name="Rectangle 7"/>
          <p:cNvSpPr>
            <a:spLocks noChangeArrowheads="1"/>
          </p:cNvSpPr>
          <p:nvPr/>
        </p:nvSpPr>
        <p:spPr bwMode="auto">
          <a:xfrm>
            <a:off x="1981200" y="1295400"/>
            <a:ext cx="1143000" cy="6096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486" name="Line 8"/>
          <p:cNvSpPr>
            <a:spLocks noChangeShapeType="1"/>
          </p:cNvSpPr>
          <p:nvPr/>
        </p:nvSpPr>
        <p:spPr bwMode="auto">
          <a:xfrm flipV="1">
            <a:off x="2438400" y="1981200"/>
            <a:ext cx="0" cy="24384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</a:t>
            </a:r>
            <a:r>
              <a:rPr lang="en-US" sz="2800" i="0">
                <a:solidFill>
                  <a:srgbClr val="FF9900"/>
                </a:solidFill>
              </a:rPr>
              <a:t>8.00-g</a:t>
            </a:r>
            <a:r>
              <a:rPr lang="en-US" sz="2800" i="0"/>
              <a:t> sample of a gas occupies </a:t>
            </a:r>
            <a:r>
              <a:rPr lang="en-US" sz="2800" i="0">
                <a:solidFill>
                  <a:schemeClr val="hlink"/>
                </a:solidFill>
              </a:rPr>
              <a:t>22.4 liters</a:t>
            </a:r>
            <a:r>
              <a:rPr lang="en-US" sz="2800" i="0"/>
              <a:t> at </a:t>
            </a:r>
            <a:r>
              <a:rPr lang="en-US" sz="2800" i="0">
                <a:solidFill>
                  <a:srgbClr val="FF9999"/>
                </a:solidFill>
              </a:rPr>
              <a:t>2.00 atm</a:t>
            </a:r>
            <a:r>
              <a:rPr lang="en-US" sz="2800" i="0"/>
              <a:t> and </a:t>
            </a:r>
            <a:r>
              <a:rPr lang="en-US" sz="2800" i="0">
                <a:solidFill>
                  <a:srgbClr val="00FFFF"/>
                </a:solidFill>
              </a:rPr>
              <a:t>273K</a:t>
            </a:r>
            <a:r>
              <a:rPr lang="en-US" sz="2800" i="0"/>
              <a:t>.  What is the molecular weight of the gas?</a:t>
            </a:r>
          </a:p>
        </p:txBody>
      </p:sp>
      <p:sp>
        <p:nvSpPr>
          <p:cNvPr id="278532" name="Text Box 7"/>
          <p:cNvSpPr txBox="1">
            <a:spLocks noChangeArrowheads="1"/>
          </p:cNvSpPr>
          <p:nvPr/>
        </p:nvSpPr>
        <p:spPr bwMode="auto">
          <a:xfrm>
            <a:off x="5181600" y="25146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78533" name="Line 8"/>
          <p:cNvSpPr>
            <a:spLocks noChangeShapeType="1"/>
          </p:cNvSpPr>
          <p:nvPr/>
        </p:nvSpPr>
        <p:spPr bwMode="auto">
          <a:xfrm>
            <a:off x="6477000" y="281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Text Box 9"/>
          <p:cNvSpPr txBox="1">
            <a:spLocks noChangeArrowheads="1"/>
          </p:cNvSpPr>
          <p:nvPr/>
        </p:nvSpPr>
        <p:spPr bwMode="auto">
          <a:xfrm>
            <a:off x="6324600" y="22860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78535" name="Text Box 10"/>
          <p:cNvSpPr txBox="1">
            <a:spLocks noChangeArrowheads="1"/>
          </p:cNvSpPr>
          <p:nvPr/>
        </p:nvSpPr>
        <p:spPr bwMode="auto">
          <a:xfrm>
            <a:off x="6477000" y="2819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05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80580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</a:t>
            </a:r>
            <a:r>
              <a:rPr lang="en-US" sz="2800" i="0">
                <a:solidFill>
                  <a:srgbClr val="FF9900"/>
                </a:solidFill>
              </a:rPr>
              <a:t>8.00-g</a:t>
            </a:r>
            <a:r>
              <a:rPr lang="en-US" sz="2800" i="0"/>
              <a:t> sample of a gas occupies </a:t>
            </a:r>
            <a:r>
              <a:rPr lang="en-US" sz="2800" i="0">
                <a:solidFill>
                  <a:schemeClr val="hlink"/>
                </a:solidFill>
              </a:rPr>
              <a:t>22.4 liters</a:t>
            </a:r>
            <a:r>
              <a:rPr lang="en-US" sz="2800" i="0"/>
              <a:t> at </a:t>
            </a:r>
            <a:r>
              <a:rPr lang="en-US" sz="2800" i="0">
                <a:solidFill>
                  <a:srgbClr val="FF9999"/>
                </a:solidFill>
              </a:rPr>
              <a:t>2.00 atm</a:t>
            </a:r>
            <a:r>
              <a:rPr lang="en-US" sz="2800" i="0"/>
              <a:t> and </a:t>
            </a:r>
            <a:r>
              <a:rPr lang="en-US" sz="2800" i="0">
                <a:solidFill>
                  <a:srgbClr val="00FFFF"/>
                </a:solidFill>
              </a:rPr>
              <a:t>273K</a:t>
            </a:r>
            <a:r>
              <a:rPr lang="en-US" sz="2800" i="0"/>
              <a:t>.  What is the molecular weight of the gas?</a:t>
            </a:r>
          </a:p>
        </p:txBody>
      </p:sp>
      <p:sp>
        <p:nvSpPr>
          <p:cNvPr id="280581" name="Text Box 6"/>
          <p:cNvSpPr txBox="1">
            <a:spLocks noChangeArrowheads="1"/>
          </p:cNvSpPr>
          <p:nvPr/>
        </p:nvSpPr>
        <p:spPr bwMode="auto">
          <a:xfrm>
            <a:off x="5181600" y="25146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80582" name="Line 7"/>
          <p:cNvSpPr>
            <a:spLocks noChangeShapeType="1"/>
          </p:cNvSpPr>
          <p:nvPr/>
        </p:nvSpPr>
        <p:spPr bwMode="auto">
          <a:xfrm>
            <a:off x="6477000" y="281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3" name="Text Box 8"/>
          <p:cNvSpPr txBox="1">
            <a:spLocks noChangeArrowheads="1"/>
          </p:cNvSpPr>
          <p:nvPr/>
        </p:nvSpPr>
        <p:spPr bwMode="auto">
          <a:xfrm>
            <a:off x="6324600" y="22860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80584" name="Text Box 9"/>
          <p:cNvSpPr txBox="1">
            <a:spLocks noChangeArrowheads="1"/>
          </p:cNvSpPr>
          <p:nvPr/>
        </p:nvSpPr>
        <p:spPr bwMode="auto">
          <a:xfrm>
            <a:off x="6477000" y="2819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0585" name="Text Box 10"/>
          <p:cNvSpPr txBox="1">
            <a:spLocks noChangeArrowheads="1"/>
          </p:cNvSpPr>
          <p:nvPr/>
        </p:nvSpPr>
        <p:spPr bwMode="auto">
          <a:xfrm>
            <a:off x="76200" y="3992563"/>
            <a:ext cx="297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(2.00 atm)</a:t>
            </a:r>
            <a:r>
              <a:rPr lang="en-US" sz="2800" i="0">
                <a:solidFill>
                  <a:schemeClr val="hlink"/>
                </a:solidFill>
              </a:rPr>
              <a:t>(22.4 L)</a:t>
            </a:r>
            <a:r>
              <a:rPr lang="en-US" sz="2800" i="0"/>
              <a:t> </a:t>
            </a:r>
          </a:p>
        </p:txBody>
      </p:sp>
      <p:sp>
        <p:nvSpPr>
          <p:cNvPr id="280586" name="Line 11"/>
          <p:cNvSpPr>
            <a:spLocks noChangeShapeType="1"/>
          </p:cNvSpPr>
          <p:nvPr/>
        </p:nvSpPr>
        <p:spPr bwMode="auto">
          <a:xfrm>
            <a:off x="3505200" y="42672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7" name="Text Box 12"/>
          <p:cNvSpPr txBox="1">
            <a:spLocks noChangeArrowheads="1"/>
          </p:cNvSpPr>
          <p:nvPr/>
        </p:nvSpPr>
        <p:spPr bwMode="auto">
          <a:xfrm>
            <a:off x="3200400" y="3733800"/>
            <a:ext cx="594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(8.00 g)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(273 K)</a:t>
            </a:r>
            <a:endParaRPr lang="en-US" sz="2800" i="0"/>
          </a:p>
        </p:txBody>
      </p:sp>
      <p:sp>
        <p:nvSpPr>
          <p:cNvPr id="280588" name="Text Box 16"/>
          <p:cNvSpPr txBox="1">
            <a:spLocks noChangeArrowheads="1"/>
          </p:cNvSpPr>
          <p:nvPr/>
        </p:nvSpPr>
        <p:spPr bwMode="auto">
          <a:xfrm>
            <a:off x="2667000" y="4038600"/>
            <a:ext cx="76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3200400" y="4754563"/>
            <a:ext cx="5943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(8.00 g)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(273 K)</a:t>
            </a:r>
            <a:endParaRPr lang="en-US" sz="2800" i="0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</a:t>
            </a:r>
            <a:r>
              <a:rPr lang="en-US" sz="2800" i="0">
                <a:solidFill>
                  <a:srgbClr val="FF9900"/>
                </a:solidFill>
              </a:rPr>
              <a:t>8.00-g</a:t>
            </a:r>
            <a:r>
              <a:rPr lang="en-US" sz="2800" i="0"/>
              <a:t> sample of a gas occupies </a:t>
            </a:r>
            <a:r>
              <a:rPr lang="en-US" sz="2800" i="0">
                <a:solidFill>
                  <a:schemeClr val="hlink"/>
                </a:solidFill>
              </a:rPr>
              <a:t>22.4 liters</a:t>
            </a:r>
            <a:r>
              <a:rPr lang="en-US" sz="2800" i="0"/>
              <a:t> at </a:t>
            </a:r>
            <a:r>
              <a:rPr lang="en-US" sz="2800" i="0">
                <a:solidFill>
                  <a:srgbClr val="FF9999"/>
                </a:solidFill>
              </a:rPr>
              <a:t>2.00 atm</a:t>
            </a:r>
            <a:r>
              <a:rPr lang="en-US" sz="2800" i="0"/>
              <a:t> and </a:t>
            </a:r>
            <a:r>
              <a:rPr lang="en-US" sz="2800" i="0">
                <a:solidFill>
                  <a:srgbClr val="00FFFF"/>
                </a:solidFill>
              </a:rPr>
              <a:t>273K</a:t>
            </a:r>
            <a:r>
              <a:rPr lang="en-US" sz="2800" i="0"/>
              <a:t>.  What is the molecular weight of the gas?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5181600" y="25146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6477000" y="281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6324600" y="22860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6477000" y="2819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76200" y="3992563"/>
            <a:ext cx="297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(2.00 atm)</a:t>
            </a:r>
            <a:r>
              <a:rPr lang="en-US" sz="2800" i="0">
                <a:solidFill>
                  <a:schemeClr val="hlink"/>
                </a:solidFill>
              </a:rPr>
              <a:t>(22.4 L)</a:t>
            </a:r>
            <a:r>
              <a:rPr lang="en-US" sz="2800" i="0"/>
              <a:t> </a:t>
            </a:r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3505200" y="42672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3200400" y="3733800"/>
            <a:ext cx="594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(8.00 g)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(273 K)</a:t>
            </a:r>
            <a:endParaRPr lang="en-US" sz="2800" i="0"/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905000" y="49069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4572000" y="5348288"/>
            <a:ext cx="3124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(2.00 atm)</a:t>
            </a:r>
            <a:r>
              <a:rPr lang="en-US" sz="2800" i="0">
                <a:solidFill>
                  <a:schemeClr val="hlink"/>
                </a:solidFill>
              </a:rPr>
              <a:t>(22.4 L)</a:t>
            </a:r>
            <a:r>
              <a:rPr lang="en-US" sz="2800" i="0"/>
              <a:t> </a:t>
            </a:r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3505200" y="5287963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2667000" y="4038600"/>
            <a:ext cx="76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2667000" y="4967288"/>
            <a:ext cx="76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3200400" y="4754563"/>
            <a:ext cx="5943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(8.00 g)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(273 K)</a:t>
            </a:r>
            <a:endParaRPr lang="en-US" sz="2800" i="0"/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5.39  An </a:t>
            </a:r>
            <a:r>
              <a:rPr lang="en-US" sz="2800" i="0">
                <a:solidFill>
                  <a:srgbClr val="FF9900"/>
                </a:solidFill>
              </a:rPr>
              <a:t>8.00-g</a:t>
            </a:r>
            <a:r>
              <a:rPr lang="en-US" sz="2800" i="0"/>
              <a:t> sample of a gas occupies </a:t>
            </a:r>
            <a:r>
              <a:rPr lang="en-US" sz="2800" i="0">
                <a:solidFill>
                  <a:schemeClr val="hlink"/>
                </a:solidFill>
              </a:rPr>
              <a:t>22.4 liters</a:t>
            </a:r>
            <a:r>
              <a:rPr lang="en-US" sz="2800" i="0"/>
              <a:t> at </a:t>
            </a:r>
            <a:r>
              <a:rPr lang="en-US" sz="2800" i="0">
                <a:solidFill>
                  <a:srgbClr val="FF9999"/>
                </a:solidFill>
              </a:rPr>
              <a:t>2.00 atm</a:t>
            </a:r>
            <a:r>
              <a:rPr lang="en-US" sz="2800" i="0"/>
              <a:t> and </a:t>
            </a:r>
            <a:r>
              <a:rPr lang="en-US" sz="2800" i="0">
                <a:solidFill>
                  <a:srgbClr val="00FFFF"/>
                </a:solidFill>
              </a:rPr>
              <a:t>273K</a:t>
            </a:r>
            <a:r>
              <a:rPr lang="en-US" sz="2800" i="0"/>
              <a:t>.  What is the molecular weight of the gas?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5181600" y="25146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>
            <a:off x="6477000" y="281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324600" y="22860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m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6477000" y="2819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76200" y="3992563"/>
            <a:ext cx="297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(2.00 atm)</a:t>
            </a:r>
            <a:r>
              <a:rPr lang="en-US" sz="2800" i="0">
                <a:solidFill>
                  <a:schemeClr val="hlink"/>
                </a:solidFill>
              </a:rPr>
              <a:t>(22.4 L)</a:t>
            </a:r>
            <a:r>
              <a:rPr lang="en-US" sz="2800" i="0"/>
              <a:t> </a:t>
            </a:r>
          </a:p>
        </p:txBody>
      </p:sp>
      <p:sp>
        <p:nvSpPr>
          <p:cNvPr id="284683" name="Line 11"/>
          <p:cNvSpPr>
            <a:spLocks noChangeShapeType="1"/>
          </p:cNvSpPr>
          <p:nvPr/>
        </p:nvSpPr>
        <p:spPr bwMode="auto">
          <a:xfrm>
            <a:off x="3505200" y="42672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200400" y="3733800"/>
            <a:ext cx="594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(8.00 g)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(273 K)</a:t>
            </a:r>
            <a:endParaRPr lang="en-US" sz="2800" i="0"/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1905000" y="49069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f.w.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572000" y="5348288"/>
            <a:ext cx="3124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(2.00 atm)</a:t>
            </a:r>
            <a:r>
              <a:rPr lang="en-US" sz="2800" i="0">
                <a:solidFill>
                  <a:schemeClr val="hlink"/>
                </a:solidFill>
              </a:rPr>
              <a:t>(22.4 L)</a:t>
            </a:r>
            <a:r>
              <a:rPr lang="en-US" sz="2800" i="0"/>
              <a:t> </a:t>
            </a:r>
          </a:p>
        </p:txBody>
      </p:sp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3505200" y="5287963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2667000" y="4038600"/>
            <a:ext cx="76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2667000" y="4967288"/>
            <a:ext cx="76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2667000" y="5957888"/>
            <a:ext cx="76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=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3276600" y="5897563"/>
            <a:ext cx="48768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4.00 g/mol (it’s helium!)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2.50 moles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25</a:t>
            </a:r>
            <a:r>
              <a:rPr lang="en-US" sz="2800" i="0" baseline="30000"/>
              <a:t>o</a:t>
            </a:r>
            <a:r>
              <a:rPr lang="en-US" sz="2800" i="0"/>
              <a:t>C and 0.895 atm pressure?</a:t>
            </a:r>
          </a:p>
        </p:txBody>
      </p:sp>
      <p:sp>
        <p:nvSpPr>
          <p:cNvPr id="286724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1910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2.50 moles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25</a:t>
            </a:r>
            <a:r>
              <a:rPr lang="en-US" sz="2800" i="0" baseline="30000"/>
              <a:t>o</a:t>
            </a:r>
            <a:r>
              <a:rPr lang="en-US" sz="2800" i="0"/>
              <a:t>C and 0.895 atm pressure?</a:t>
            </a:r>
          </a:p>
        </p:txBody>
      </p:sp>
      <p:sp>
        <p:nvSpPr>
          <p:cNvPr id="288772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1910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381000" y="4114800"/>
            <a:ext cx="2514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868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</a:t>
            </a:r>
            <a:r>
              <a:rPr lang="en-US" sz="2800" i="0">
                <a:solidFill>
                  <a:srgbClr val="FF9900"/>
                </a:solidFill>
              </a:rPr>
              <a:t>2.50 moles</a:t>
            </a:r>
            <a:r>
              <a:rPr lang="en-US" sz="2800" i="0"/>
              <a:t>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</a:t>
            </a:r>
            <a:r>
              <a:rPr lang="en-US" sz="2800" i="0">
                <a:solidFill>
                  <a:srgbClr val="00FFFF"/>
                </a:solidFill>
              </a:rPr>
              <a:t>25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and </a:t>
            </a:r>
            <a:r>
              <a:rPr lang="en-US" sz="2800" i="0">
                <a:solidFill>
                  <a:srgbClr val="FF9999"/>
                </a:solidFill>
              </a:rPr>
              <a:t>0.895 atm</a:t>
            </a:r>
            <a:r>
              <a:rPr lang="en-US" sz="2800" i="0"/>
              <a:t> pressure?</a:t>
            </a:r>
          </a:p>
          <a:p>
            <a:pPr>
              <a:spcBef>
                <a:spcPct val="50000"/>
              </a:spcBef>
            </a:pPr>
            <a:endParaRPr lang="en-US" sz="2800" i="0"/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533400" y="4435475"/>
            <a:ext cx="4419600" cy="1582738"/>
          </a:xfrm>
          <a:prstGeom prst="rect">
            <a:avLst/>
          </a:prstGeom>
          <a:noFill/>
          <a:ln w="28575">
            <a:solidFill>
              <a:srgbClr val="FFFF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FF00"/>
                </a:solidFill>
              </a:rPr>
              <a:t>It’s got 3 variables, none doubled, so it’s a 1-state problem</a:t>
            </a:r>
          </a:p>
        </p:txBody>
      </p:sp>
      <p:sp>
        <p:nvSpPr>
          <p:cNvPr id="290821" name="Line 6"/>
          <p:cNvSpPr>
            <a:spLocks noChangeShapeType="1"/>
          </p:cNvSpPr>
          <p:nvPr/>
        </p:nvSpPr>
        <p:spPr bwMode="auto">
          <a:xfrm flipV="1">
            <a:off x="2895600" y="2286000"/>
            <a:ext cx="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0822" name="Line 7"/>
          <p:cNvSpPr>
            <a:spLocks noChangeShapeType="1"/>
          </p:cNvSpPr>
          <p:nvPr/>
        </p:nvSpPr>
        <p:spPr bwMode="auto">
          <a:xfrm flipV="1">
            <a:off x="3276600" y="3124200"/>
            <a:ext cx="0" cy="1295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0823" name="Line 8"/>
          <p:cNvSpPr>
            <a:spLocks noChangeShapeType="1"/>
          </p:cNvSpPr>
          <p:nvPr/>
        </p:nvSpPr>
        <p:spPr bwMode="auto">
          <a:xfrm flipV="1">
            <a:off x="1447800" y="3657600"/>
            <a:ext cx="0" cy="7620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868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</a:t>
            </a:r>
            <a:r>
              <a:rPr lang="en-US" sz="2800" i="0">
                <a:solidFill>
                  <a:srgbClr val="FF9900"/>
                </a:solidFill>
              </a:rPr>
              <a:t>2.50 moles</a:t>
            </a:r>
            <a:r>
              <a:rPr lang="en-US" sz="2800" i="0"/>
              <a:t>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</a:t>
            </a:r>
            <a:r>
              <a:rPr lang="en-US" sz="2800" i="0">
                <a:solidFill>
                  <a:srgbClr val="00FFFF"/>
                </a:solidFill>
              </a:rPr>
              <a:t>25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and </a:t>
            </a:r>
            <a:r>
              <a:rPr lang="en-US" sz="2800" i="0">
                <a:solidFill>
                  <a:srgbClr val="FF9999"/>
                </a:solidFill>
              </a:rPr>
              <a:t>0.895 atm</a:t>
            </a:r>
            <a:r>
              <a:rPr lang="en-US" sz="2800" i="0"/>
              <a:t> pressure?</a:t>
            </a:r>
          </a:p>
          <a:p>
            <a:pPr>
              <a:spcBef>
                <a:spcPct val="50000"/>
              </a:spcBef>
            </a:pPr>
            <a:endParaRPr lang="en-US" sz="2800" i="0"/>
          </a:p>
        </p:txBody>
      </p:sp>
      <p:sp>
        <p:nvSpPr>
          <p:cNvPr id="292868" name="Text Box 8"/>
          <p:cNvSpPr txBox="1">
            <a:spLocks noChangeArrowheads="1"/>
          </p:cNvSpPr>
          <p:nvPr/>
        </p:nvSpPr>
        <p:spPr bwMode="auto">
          <a:xfrm>
            <a:off x="5410200" y="28495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92869" name="Line 9"/>
          <p:cNvSpPr>
            <a:spLocks noChangeShapeType="1"/>
          </p:cNvSpPr>
          <p:nvPr/>
        </p:nvSpPr>
        <p:spPr bwMode="auto">
          <a:xfrm>
            <a:off x="6248400" y="315436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Text Box 10"/>
          <p:cNvSpPr txBox="1">
            <a:spLocks noChangeArrowheads="1"/>
          </p:cNvSpPr>
          <p:nvPr/>
        </p:nvSpPr>
        <p:spPr bwMode="auto">
          <a:xfrm>
            <a:off x="6400800" y="26209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n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92871" name="Text Box 11"/>
          <p:cNvSpPr txBox="1">
            <a:spLocks noChangeArrowheads="1"/>
          </p:cNvSpPr>
          <p:nvPr/>
        </p:nvSpPr>
        <p:spPr bwMode="auto">
          <a:xfrm>
            <a:off x="6400800" y="31543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endParaRPr 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868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</a:t>
            </a:r>
            <a:r>
              <a:rPr lang="en-US" sz="2800" i="0">
                <a:solidFill>
                  <a:srgbClr val="FF9900"/>
                </a:solidFill>
              </a:rPr>
              <a:t>2.50 moles</a:t>
            </a:r>
            <a:r>
              <a:rPr lang="en-US" sz="2800" i="0"/>
              <a:t>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</a:t>
            </a:r>
            <a:r>
              <a:rPr lang="en-US" sz="2800" i="0">
                <a:solidFill>
                  <a:srgbClr val="00FFFF"/>
                </a:solidFill>
              </a:rPr>
              <a:t>25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and </a:t>
            </a:r>
            <a:r>
              <a:rPr lang="en-US" sz="2800" i="0">
                <a:solidFill>
                  <a:srgbClr val="FF9999"/>
                </a:solidFill>
              </a:rPr>
              <a:t>0.895 atm</a:t>
            </a:r>
            <a:r>
              <a:rPr lang="en-US" sz="2800" i="0"/>
              <a:t> pressure?</a:t>
            </a:r>
          </a:p>
          <a:p>
            <a:pPr>
              <a:spcBef>
                <a:spcPct val="50000"/>
              </a:spcBef>
            </a:pPr>
            <a:endParaRPr lang="en-US" sz="2800" i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5410200" y="28495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6248400" y="315436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6400800" y="26209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n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6400800" y="31543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endParaRPr lang="en-US" sz="3200" i="0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762000" y="40687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447800" y="3840163"/>
            <a:ext cx="678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(2.50 mol)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</a:t>
            </a:r>
            <a:r>
              <a:rPr lang="en-US" sz="2800"/>
              <a:t> </a:t>
            </a:r>
            <a:r>
              <a:rPr lang="en-US" sz="2800" i="0">
                <a:solidFill>
                  <a:srgbClr val="00FFFF"/>
                </a:solidFill>
              </a:rPr>
              <a:t>298 K)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52600" y="4373563"/>
            <a:ext cx="563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(0.895 atm)</a:t>
            </a:r>
            <a:endParaRPr lang="en-US" sz="2800" i="0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1828800" y="44196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962400" cy="2868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How much volume is occupied by </a:t>
            </a:r>
            <a:r>
              <a:rPr lang="en-US" sz="2800" i="0">
                <a:solidFill>
                  <a:srgbClr val="FF9900"/>
                </a:solidFill>
              </a:rPr>
              <a:t>2.50 moles</a:t>
            </a:r>
            <a:r>
              <a:rPr lang="en-US" sz="2800" i="0"/>
              <a:t> of O</a:t>
            </a:r>
            <a:r>
              <a:rPr lang="en-US" sz="2800" i="0" baseline="-25000"/>
              <a:t>2</a:t>
            </a:r>
            <a:r>
              <a:rPr lang="en-US" sz="2800" i="0"/>
              <a:t> gas at a room temperature of </a:t>
            </a:r>
            <a:r>
              <a:rPr lang="en-US" sz="2800" i="0">
                <a:solidFill>
                  <a:srgbClr val="00FFFF"/>
                </a:solidFill>
              </a:rPr>
              <a:t>25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and </a:t>
            </a:r>
            <a:r>
              <a:rPr lang="en-US" sz="2800" i="0">
                <a:solidFill>
                  <a:srgbClr val="FF9999"/>
                </a:solidFill>
              </a:rPr>
              <a:t>0.895 atm</a:t>
            </a:r>
            <a:r>
              <a:rPr lang="en-US" sz="2800" i="0"/>
              <a:t> pressure?</a:t>
            </a:r>
          </a:p>
          <a:p>
            <a:pPr>
              <a:spcBef>
                <a:spcPct val="50000"/>
              </a:spcBef>
            </a:pPr>
            <a:endParaRPr lang="en-US" sz="2800" i="0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5410200" y="28495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6248400" y="315436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6400800" y="26209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00"/>
                </a:solidFill>
              </a:rPr>
              <a:t>n</a:t>
            </a:r>
            <a:r>
              <a:rPr lang="en-US" sz="3200" i="0">
                <a:solidFill>
                  <a:srgbClr val="FFFF00"/>
                </a:solidFill>
              </a:rPr>
              <a:t>R</a:t>
            </a:r>
            <a:r>
              <a:rPr lang="en-US" sz="3200" i="0">
                <a:solidFill>
                  <a:srgbClr val="00FFFF"/>
                </a:solidFill>
              </a:rPr>
              <a:t>T</a:t>
            </a:r>
            <a:endParaRPr lang="en-US" sz="3200" i="0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6400800" y="31543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FF9999"/>
                </a:solidFill>
              </a:rPr>
              <a:t>P</a:t>
            </a:r>
            <a:endParaRPr lang="en-US" sz="3200" i="0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762000" y="4068763"/>
            <a:ext cx="990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V</a:t>
            </a:r>
            <a:r>
              <a:rPr lang="en-US" sz="3200" i="0"/>
              <a:t> =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447800" y="3840163"/>
            <a:ext cx="678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(2.50 mol)</a:t>
            </a:r>
            <a:r>
              <a:rPr lang="en-US" sz="2800" i="0">
                <a:solidFill>
                  <a:srgbClr val="FFFF00"/>
                </a:solidFill>
              </a:rPr>
              <a:t>(0.0821 L atm/mol K)</a:t>
            </a:r>
            <a:r>
              <a:rPr lang="en-US" sz="2800" i="0">
                <a:solidFill>
                  <a:srgbClr val="00FFFF"/>
                </a:solidFill>
              </a:rPr>
              <a:t>(</a:t>
            </a:r>
            <a:r>
              <a:rPr lang="en-US" sz="2800"/>
              <a:t> </a:t>
            </a:r>
            <a:r>
              <a:rPr lang="en-US" sz="2800" i="0">
                <a:solidFill>
                  <a:srgbClr val="00FFFF"/>
                </a:solidFill>
              </a:rPr>
              <a:t>298 K)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1752600" y="4373563"/>
            <a:ext cx="563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(0.895 atm)</a:t>
            </a:r>
            <a:endParaRPr lang="en-US" sz="2800" i="0"/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>
            <a:off x="1828800" y="44196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990600" y="49530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=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1752600" y="4983163"/>
            <a:ext cx="14478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chemeClr val="hlink"/>
                </a:solidFill>
              </a:rPr>
              <a:t>68.3 L</a:t>
            </a:r>
            <a:endParaRPr lang="en-US" sz="3200" i="0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2819400" y="3962400"/>
            <a:ext cx="5334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5562600" y="3962400"/>
            <a:ext cx="5334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4724400" y="4495800"/>
            <a:ext cx="533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876800" y="3962400"/>
            <a:ext cx="533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7315200" y="3962400"/>
            <a:ext cx="5334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6019800" y="3962400"/>
            <a:ext cx="5334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100.0 </a:t>
            </a:r>
            <a:r>
              <a:rPr lang="en-US" sz="2800" i="0" baseline="30000"/>
              <a:t>o</a:t>
            </a:r>
            <a:r>
              <a:rPr lang="en-US" sz="2800" i="0"/>
              <a:t>C.  What pressure setting is needed to obtain 165</a:t>
            </a:r>
            <a:r>
              <a:rPr lang="en-US" sz="2800" i="0" baseline="30000"/>
              <a:t>o</a:t>
            </a:r>
            <a:r>
              <a:rPr lang="en-US" sz="2800" i="0"/>
              <a:t>C for sterilizing surgical instruments? </a:t>
            </a:r>
          </a:p>
        </p:txBody>
      </p:sp>
      <p:sp>
        <p:nvSpPr>
          <p:cNvPr id="299012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3434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100.0 </a:t>
            </a:r>
            <a:r>
              <a:rPr lang="en-US" sz="2800" i="0" baseline="30000"/>
              <a:t>o</a:t>
            </a:r>
            <a:r>
              <a:rPr lang="en-US" sz="2800" i="0"/>
              <a:t>C.  What pressure setting is needed to obtain 165</a:t>
            </a:r>
            <a:r>
              <a:rPr lang="en-US" sz="2800" i="0" baseline="30000"/>
              <a:t>o</a:t>
            </a:r>
            <a:r>
              <a:rPr lang="en-US" sz="2800" i="0"/>
              <a:t>C for sterilizing surgical instruments? </a:t>
            </a:r>
          </a:p>
        </p:txBody>
      </p:sp>
      <p:sp>
        <p:nvSpPr>
          <p:cNvPr id="301060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343400"/>
            <a:ext cx="4114800" cy="1981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1-state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2-state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Mass/f.w.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381000" y="4876800"/>
            <a:ext cx="2514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03107" name="Line 6"/>
          <p:cNvSpPr>
            <a:spLocks noChangeShapeType="1"/>
          </p:cNvSpPr>
          <p:nvPr/>
        </p:nvSpPr>
        <p:spPr bwMode="auto">
          <a:xfrm flipV="1">
            <a:off x="1828800" y="3657600"/>
            <a:ext cx="0" cy="1143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3108" name="Text Box 8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03109" name="Line 9"/>
          <p:cNvSpPr>
            <a:spLocks noChangeShapeType="1"/>
          </p:cNvSpPr>
          <p:nvPr/>
        </p:nvSpPr>
        <p:spPr bwMode="auto">
          <a:xfrm flipV="1">
            <a:off x="4191000" y="2819400"/>
            <a:ext cx="0" cy="1905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3110" name="Text Box 4"/>
          <p:cNvSpPr txBox="1">
            <a:spLocks noChangeArrowheads="1"/>
          </p:cNvSpPr>
          <p:nvPr/>
        </p:nvSpPr>
        <p:spPr bwMode="auto">
          <a:xfrm>
            <a:off x="533400" y="4772025"/>
            <a:ext cx="4419600" cy="1095375"/>
          </a:xfrm>
          <a:prstGeom prst="rect">
            <a:avLst/>
          </a:prstGeom>
          <a:solidFill>
            <a:srgbClr val="0000FF"/>
          </a:solidFill>
          <a:ln w="28575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0">
                <a:solidFill>
                  <a:srgbClr val="00FFFF"/>
                </a:solidFill>
              </a:rPr>
              <a:t>It’s got 2 temperatures, so it’s a 2-state problem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05155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05156" name="Text Box 16"/>
          <p:cNvSpPr txBox="1">
            <a:spLocks noChangeArrowheads="1"/>
          </p:cNvSpPr>
          <p:nvPr/>
        </p:nvSpPr>
        <p:spPr bwMode="auto">
          <a:xfrm>
            <a:off x="5791200" y="1111250"/>
            <a:ext cx="2743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2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05157" name="Text Box 17"/>
          <p:cNvSpPr txBox="1">
            <a:spLocks noChangeArrowheads="1"/>
          </p:cNvSpPr>
          <p:nvPr/>
        </p:nvSpPr>
        <p:spPr bwMode="auto">
          <a:xfrm>
            <a:off x="5791200" y="1720850"/>
            <a:ext cx="2895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1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5158" name="Line 18"/>
          <p:cNvSpPr>
            <a:spLocks noChangeShapeType="1"/>
          </p:cNvSpPr>
          <p:nvPr/>
        </p:nvSpPr>
        <p:spPr bwMode="auto">
          <a:xfrm>
            <a:off x="5791200" y="17970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59" name="Line 19"/>
          <p:cNvSpPr>
            <a:spLocks noChangeShapeType="1"/>
          </p:cNvSpPr>
          <p:nvPr/>
        </p:nvSpPr>
        <p:spPr bwMode="auto">
          <a:xfrm>
            <a:off x="7239000" y="17970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60" name="Text Box 20"/>
          <p:cNvSpPr txBox="1">
            <a:spLocks noChangeArrowheads="1"/>
          </p:cNvSpPr>
          <p:nvPr/>
        </p:nvSpPr>
        <p:spPr bwMode="auto">
          <a:xfrm>
            <a:off x="6781800" y="14922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=</a:t>
            </a:r>
          </a:p>
        </p:txBody>
      </p:sp>
      <p:sp>
        <p:nvSpPr>
          <p:cNvPr id="305161" name="Text Box 21"/>
          <p:cNvSpPr txBox="1">
            <a:spLocks noChangeArrowheads="1"/>
          </p:cNvSpPr>
          <p:nvPr/>
        </p:nvSpPr>
        <p:spPr bwMode="auto">
          <a:xfrm>
            <a:off x="7162800" y="172085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1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5162" name="Text Box 22"/>
          <p:cNvSpPr txBox="1">
            <a:spLocks noChangeArrowheads="1"/>
          </p:cNvSpPr>
          <p:nvPr/>
        </p:nvSpPr>
        <p:spPr bwMode="auto">
          <a:xfrm>
            <a:off x="7162800" y="111125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2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334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07204" name="Text Box 9"/>
          <p:cNvSpPr txBox="1">
            <a:spLocks noChangeArrowheads="1"/>
          </p:cNvSpPr>
          <p:nvPr/>
        </p:nvSpPr>
        <p:spPr bwMode="auto">
          <a:xfrm>
            <a:off x="5334000" y="26670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1</a:t>
            </a:r>
            <a:r>
              <a:rPr lang="en-US" i="0">
                <a:solidFill>
                  <a:srgbClr val="00FFFF"/>
                </a:solidFill>
              </a:rPr>
              <a:t> = 100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373 K</a:t>
            </a:r>
          </a:p>
        </p:txBody>
      </p:sp>
      <p:sp>
        <p:nvSpPr>
          <p:cNvPr id="307205" name="Text Box 10"/>
          <p:cNvSpPr txBox="1">
            <a:spLocks noChangeArrowheads="1"/>
          </p:cNvSpPr>
          <p:nvPr/>
        </p:nvSpPr>
        <p:spPr bwMode="auto">
          <a:xfrm>
            <a:off x="5334000" y="32004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2</a:t>
            </a:r>
            <a:r>
              <a:rPr lang="en-US" i="0">
                <a:solidFill>
                  <a:srgbClr val="00FFFF"/>
                </a:solidFill>
              </a:rPr>
              <a:t> = 165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438 K</a:t>
            </a:r>
          </a:p>
        </p:txBody>
      </p:sp>
      <p:sp>
        <p:nvSpPr>
          <p:cNvPr id="307206" name="Text Box 11"/>
          <p:cNvSpPr txBox="1">
            <a:spLocks noChangeArrowheads="1"/>
          </p:cNvSpPr>
          <p:nvPr/>
        </p:nvSpPr>
        <p:spPr bwMode="auto">
          <a:xfrm>
            <a:off x="5791200" y="1111250"/>
            <a:ext cx="2743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2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07207" name="Text Box 12"/>
          <p:cNvSpPr txBox="1">
            <a:spLocks noChangeArrowheads="1"/>
          </p:cNvSpPr>
          <p:nvPr/>
        </p:nvSpPr>
        <p:spPr bwMode="auto">
          <a:xfrm>
            <a:off x="5791200" y="1720850"/>
            <a:ext cx="2895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1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7208" name="Line 13"/>
          <p:cNvSpPr>
            <a:spLocks noChangeShapeType="1"/>
          </p:cNvSpPr>
          <p:nvPr/>
        </p:nvSpPr>
        <p:spPr bwMode="auto">
          <a:xfrm>
            <a:off x="5791200" y="17970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Line 14"/>
          <p:cNvSpPr>
            <a:spLocks noChangeShapeType="1"/>
          </p:cNvSpPr>
          <p:nvPr/>
        </p:nvSpPr>
        <p:spPr bwMode="auto">
          <a:xfrm>
            <a:off x="7239000" y="17970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Text Box 15"/>
          <p:cNvSpPr txBox="1">
            <a:spLocks noChangeArrowheads="1"/>
          </p:cNvSpPr>
          <p:nvPr/>
        </p:nvSpPr>
        <p:spPr bwMode="auto">
          <a:xfrm>
            <a:off x="6781800" y="14922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=</a:t>
            </a:r>
          </a:p>
        </p:txBody>
      </p:sp>
      <p:sp>
        <p:nvSpPr>
          <p:cNvPr id="307211" name="Text Box 16"/>
          <p:cNvSpPr txBox="1">
            <a:spLocks noChangeArrowheads="1"/>
          </p:cNvSpPr>
          <p:nvPr/>
        </p:nvSpPr>
        <p:spPr bwMode="auto">
          <a:xfrm>
            <a:off x="7162800" y="172085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1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7212" name="Text Box 17"/>
          <p:cNvSpPr txBox="1">
            <a:spLocks noChangeArrowheads="1"/>
          </p:cNvSpPr>
          <p:nvPr/>
        </p:nvSpPr>
        <p:spPr bwMode="auto">
          <a:xfrm>
            <a:off x="7162800" y="111125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2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334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5791200" y="1111250"/>
            <a:ext cx="2743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2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5791200" y="1720850"/>
            <a:ext cx="2895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1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5791200" y="17970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7239000" y="17970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6781800" y="14922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=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5334000" y="26670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1</a:t>
            </a:r>
            <a:r>
              <a:rPr lang="en-US" i="0">
                <a:solidFill>
                  <a:srgbClr val="00FFFF"/>
                </a:solidFill>
              </a:rPr>
              <a:t> = 100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373 K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5334000" y="32004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2</a:t>
            </a:r>
            <a:r>
              <a:rPr lang="en-US" i="0">
                <a:solidFill>
                  <a:srgbClr val="00FFFF"/>
                </a:solidFill>
              </a:rPr>
              <a:t> = 165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438 K</a:t>
            </a:r>
          </a:p>
        </p:txBody>
      </p:sp>
      <p:sp>
        <p:nvSpPr>
          <p:cNvPr id="309259" name="Text Box 16"/>
          <p:cNvSpPr txBox="1">
            <a:spLocks noChangeArrowheads="1"/>
          </p:cNvSpPr>
          <p:nvPr/>
        </p:nvSpPr>
        <p:spPr bwMode="auto">
          <a:xfrm>
            <a:off x="7162800" y="172085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1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09260" name="Text Box 17"/>
          <p:cNvSpPr txBox="1">
            <a:spLocks noChangeArrowheads="1"/>
          </p:cNvSpPr>
          <p:nvPr/>
        </p:nvSpPr>
        <p:spPr bwMode="auto">
          <a:xfrm>
            <a:off x="7162800" y="111125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2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09261" name="Text Box 20"/>
          <p:cNvSpPr txBox="1">
            <a:spLocks noChangeArrowheads="1"/>
          </p:cNvSpPr>
          <p:nvPr/>
        </p:nvSpPr>
        <p:spPr bwMode="auto">
          <a:xfrm>
            <a:off x="5334000" y="3733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chemeClr val="hlink"/>
                </a:solidFill>
              </a:rPr>
              <a:t>V</a:t>
            </a:r>
            <a:r>
              <a:rPr lang="en-US" i="0" baseline="-25000">
                <a:solidFill>
                  <a:schemeClr val="hlink"/>
                </a:solidFill>
              </a:rPr>
              <a:t>1</a:t>
            </a:r>
            <a:r>
              <a:rPr lang="en-US" i="0">
                <a:solidFill>
                  <a:schemeClr val="hlink"/>
                </a:solidFill>
              </a:rPr>
              <a:t> = V</a:t>
            </a:r>
            <a:r>
              <a:rPr lang="en-US" i="0" baseline="-25000">
                <a:solidFill>
                  <a:schemeClr val="hlink"/>
                </a:solidFill>
              </a:rPr>
              <a:t>2   </a:t>
            </a:r>
            <a:r>
              <a:rPr lang="en-US" i="0">
                <a:solidFill>
                  <a:srgbClr val="00FFFF"/>
                </a:solidFill>
              </a:rPr>
              <a:t> </a:t>
            </a:r>
            <a:r>
              <a:rPr lang="en-US" i="0"/>
              <a:t>(rigid container)</a:t>
            </a:r>
            <a:endParaRPr lang="en-US" i="0">
              <a:solidFill>
                <a:srgbClr val="FF9900"/>
              </a:solidFill>
            </a:endParaRPr>
          </a:p>
        </p:txBody>
      </p:sp>
      <p:sp>
        <p:nvSpPr>
          <p:cNvPr id="309262" name="Text Box 21"/>
          <p:cNvSpPr txBox="1">
            <a:spLocks noChangeArrowheads="1"/>
          </p:cNvSpPr>
          <p:nvPr/>
        </p:nvSpPr>
        <p:spPr bwMode="auto">
          <a:xfrm>
            <a:off x="5410200" y="4114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and</a:t>
            </a:r>
            <a:r>
              <a:rPr lang="en-US" i="0">
                <a:solidFill>
                  <a:srgbClr val="00FFFF"/>
                </a:solidFill>
              </a:rPr>
              <a:t>  </a:t>
            </a:r>
            <a:r>
              <a:rPr lang="en-US" i="0">
                <a:solidFill>
                  <a:srgbClr val="FF9900"/>
                </a:solidFill>
              </a:rPr>
              <a:t>n</a:t>
            </a:r>
            <a:r>
              <a:rPr lang="en-US" i="0" baseline="-25000">
                <a:solidFill>
                  <a:srgbClr val="FF9900"/>
                </a:solidFill>
              </a:rPr>
              <a:t>2</a:t>
            </a:r>
            <a:r>
              <a:rPr lang="en-US" i="0">
                <a:solidFill>
                  <a:srgbClr val="FF9900"/>
                </a:solidFill>
              </a:rPr>
              <a:t> = n</a:t>
            </a:r>
            <a:r>
              <a:rPr lang="en-US" i="0" baseline="-25000">
                <a:solidFill>
                  <a:srgbClr val="FF9900"/>
                </a:solidFill>
              </a:rPr>
              <a:t>1</a:t>
            </a:r>
            <a:r>
              <a:rPr lang="en-US" i="0">
                <a:solidFill>
                  <a:srgbClr val="FF9900"/>
                </a:solidFill>
              </a:rPr>
              <a:t>  </a:t>
            </a:r>
            <a:r>
              <a:rPr lang="en-US" i="0"/>
              <a:t>(closed system)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5791200" y="1111250"/>
            <a:ext cx="2743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2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5791200" y="1720850"/>
            <a:ext cx="2895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1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>
            <a:off x="5791200" y="17970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7239000" y="17970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6781800" y="14922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=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5334000" y="26670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1</a:t>
            </a:r>
            <a:r>
              <a:rPr lang="en-US" i="0">
                <a:solidFill>
                  <a:srgbClr val="00FFFF"/>
                </a:solidFill>
              </a:rPr>
              <a:t> = 100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373 K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5334000" y="32004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2</a:t>
            </a:r>
            <a:r>
              <a:rPr lang="en-US" i="0">
                <a:solidFill>
                  <a:srgbClr val="00FFFF"/>
                </a:solidFill>
              </a:rPr>
              <a:t> = 165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438 K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1066800" y="4295775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P</a:t>
            </a:r>
            <a:r>
              <a:rPr lang="en-US" sz="2800" i="0" baseline="-25000">
                <a:solidFill>
                  <a:srgbClr val="FF9999"/>
                </a:solidFill>
              </a:rPr>
              <a:t>2</a:t>
            </a:r>
            <a:r>
              <a:rPr lang="en-US" sz="2800" i="0">
                <a:solidFill>
                  <a:schemeClr val="hlink"/>
                </a:solidFill>
              </a:rPr>
              <a:t>V</a:t>
            </a:r>
            <a:r>
              <a:rPr lang="en-US" sz="2800" i="0" baseline="-25000">
                <a:solidFill>
                  <a:schemeClr val="hlink"/>
                </a:solidFill>
              </a:rPr>
              <a:t>2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09600" y="4814888"/>
            <a:ext cx="3886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(1.00 atm)</a:t>
            </a:r>
            <a:r>
              <a:rPr lang="en-US" sz="2800" i="0">
                <a:solidFill>
                  <a:schemeClr val="hlink"/>
                </a:solidFill>
              </a:rPr>
              <a:t>V</a:t>
            </a:r>
            <a:r>
              <a:rPr lang="en-US" sz="2800" i="0" baseline="-25000">
                <a:solidFill>
                  <a:schemeClr val="hlink"/>
                </a:solidFill>
              </a:rPr>
              <a:t>1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609600" y="48910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3048000" y="4891088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2590800" y="4586288"/>
            <a:ext cx="457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=</a:t>
            </a: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7162800" y="172085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1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7162800" y="111125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2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11314" name="Text Box 18"/>
          <p:cNvSpPr txBox="1">
            <a:spLocks noChangeArrowheads="1"/>
          </p:cNvSpPr>
          <p:nvPr/>
        </p:nvSpPr>
        <p:spPr bwMode="auto">
          <a:xfrm>
            <a:off x="3124200" y="4814888"/>
            <a:ext cx="182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n</a:t>
            </a:r>
            <a:r>
              <a:rPr lang="en-US" sz="2800" i="0" baseline="-25000">
                <a:solidFill>
                  <a:srgbClr val="FF9900"/>
                </a:solidFill>
              </a:rPr>
              <a:t>1</a:t>
            </a:r>
            <a:r>
              <a:rPr lang="en-US" sz="2800" i="0">
                <a:solidFill>
                  <a:srgbClr val="00FFFF"/>
                </a:solidFill>
              </a:rPr>
              <a:t>(373 K)</a:t>
            </a:r>
            <a:r>
              <a:rPr lang="en-US" sz="28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3124200" y="4295775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n</a:t>
            </a:r>
            <a:r>
              <a:rPr lang="en-US" sz="2800" i="0" baseline="-25000">
                <a:solidFill>
                  <a:srgbClr val="FF9900"/>
                </a:solidFill>
              </a:rPr>
              <a:t>2</a:t>
            </a:r>
            <a:r>
              <a:rPr lang="en-US" sz="2800" i="0">
                <a:solidFill>
                  <a:srgbClr val="00FFFF"/>
                </a:solidFill>
              </a:rPr>
              <a:t>(438 K)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1316" name="Text Box 20"/>
          <p:cNvSpPr txBox="1">
            <a:spLocks noChangeArrowheads="1"/>
          </p:cNvSpPr>
          <p:nvPr/>
        </p:nvSpPr>
        <p:spPr bwMode="auto">
          <a:xfrm>
            <a:off x="5334000" y="3733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chemeClr val="hlink"/>
                </a:solidFill>
              </a:rPr>
              <a:t>V</a:t>
            </a:r>
            <a:r>
              <a:rPr lang="en-US" i="0" baseline="-25000">
                <a:solidFill>
                  <a:schemeClr val="hlink"/>
                </a:solidFill>
              </a:rPr>
              <a:t>1</a:t>
            </a:r>
            <a:r>
              <a:rPr lang="en-US" i="0">
                <a:solidFill>
                  <a:schemeClr val="hlink"/>
                </a:solidFill>
              </a:rPr>
              <a:t> = V</a:t>
            </a:r>
            <a:r>
              <a:rPr lang="en-US" i="0" baseline="-25000">
                <a:solidFill>
                  <a:schemeClr val="hlink"/>
                </a:solidFill>
              </a:rPr>
              <a:t>2   </a:t>
            </a:r>
            <a:r>
              <a:rPr lang="en-US" i="0">
                <a:solidFill>
                  <a:srgbClr val="00FFFF"/>
                </a:solidFill>
              </a:rPr>
              <a:t> </a:t>
            </a:r>
            <a:r>
              <a:rPr lang="en-US" i="0"/>
              <a:t>(rigid container)</a:t>
            </a:r>
            <a:endParaRPr lang="en-US" i="0">
              <a:solidFill>
                <a:srgbClr val="FF9900"/>
              </a:solidFill>
            </a:endParaRP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5410200" y="4114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and</a:t>
            </a:r>
            <a:r>
              <a:rPr lang="en-US" i="0">
                <a:solidFill>
                  <a:srgbClr val="00FFFF"/>
                </a:solidFill>
              </a:rPr>
              <a:t>  </a:t>
            </a:r>
            <a:r>
              <a:rPr lang="en-US" i="0">
                <a:solidFill>
                  <a:srgbClr val="FF9900"/>
                </a:solidFill>
              </a:rPr>
              <a:t>n</a:t>
            </a:r>
            <a:r>
              <a:rPr lang="en-US" i="0" baseline="-25000">
                <a:solidFill>
                  <a:srgbClr val="FF9900"/>
                </a:solidFill>
              </a:rPr>
              <a:t>2</a:t>
            </a:r>
            <a:r>
              <a:rPr lang="en-US" i="0">
                <a:solidFill>
                  <a:srgbClr val="FF9900"/>
                </a:solidFill>
              </a:rPr>
              <a:t> = n</a:t>
            </a:r>
            <a:r>
              <a:rPr lang="en-US" i="0" baseline="-25000">
                <a:solidFill>
                  <a:srgbClr val="FF9900"/>
                </a:solidFill>
              </a:rPr>
              <a:t>1</a:t>
            </a:r>
            <a:r>
              <a:rPr lang="en-US" i="0">
                <a:solidFill>
                  <a:srgbClr val="FF9900"/>
                </a:solidFill>
              </a:rPr>
              <a:t>  </a:t>
            </a:r>
            <a:r>
              <a:rPr lang="en-US" i="0"/>
              <a:t>(closed system)</a:t>
            </a:r>
          </a:p>
        </p:txBody>
      </p:sp>
      <p:sp>
        <p:nvSpPr>
          <p:cNvPr id="311318" name="Line 22"/>
          <p:cNvSpPr>
            <a:spLocks noChangeShapeType="1"/>
          </p:cNvSpPr>
          <p:nvPr/>
        </p:nvSpPr>
        <p:spPr bwMode="auto">
          <a:xfrm>
            <a:off x="1447800" y="4495800"/>
            <a:ext cx="381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1319" name="Line 23"/>
          <p:cNvSpPr>
            <a:spLocks noChangeShapeType="1"/>
          </p:cNvSpPr>
          <p:nvPr/>
        </p:nvSpPr>
        <p:spPr bwMode="auto">
          <a:xfrm>
            <a:off x="2133600" y="4953000"/>
            <a:ext cx="381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>
            <a:off x="3124200" y="4495800"/>
            <a:ext cx="3810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1321" name="Line 25"/>
          <p:cNvSpPr>
            <a:spLocks noChangeShapeType="1"/>
          </p:cNvSpPr>
          <p:nvPr/>
        </p:nvSpPr>
        <p:spPr bwMode="auto">
          <a:xfrm>
            <a:off x="3124200" y="5029200"/>
            <a:ext cx="3810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pPr algn="l"/>
            <a:r>
              <a:rPr lang="en-US" sz="4000" i="0" smtClean="0"/>
              <a:t>What kind of problem is this?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4102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An autoclave is a heavy steel chamber into which steam is injected.  Under 1.00 atm pressure, the steam temperature is </a:t>
            </a:r>
            <a:r>
              <a:rPr lang="en-US" sz="2800" i="0">
                <a:solidFill>
                  <a:srgbClr val="00FFFF"/>
                </a:solidFill>
              </a:rPr>
              <a:t>100.0 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.  What pressure setting is needed to obtain </a:t>
            </a:r>
            <a:r>
              <a:rPr lang="en-US" sz="2800" i="0">
                <a:solidFill>
                  <a:srgbClr val="00FFFF"/>
                </a:solidFill>
              </a:rPr>
              <a:t>165</a:t>
            </a:r>
            <a:r>
              <a:rPr lang="en-US" sz="2800" i="0" baseline="30000">
                <a:solidFill>
                  <a:srgbClr val="00FFFF"/>
                </a:solidFill>
              </a:rPr>
              <a:t>o</a:t>
            </a:r>
            <a:r>
              <a:rPr lang="en-US" sz="2800" i="0">
                <a:solidFill>
                  <a:srgbClr val="00FFFF"/>
                </a:solidFill>
              </a:rPr>
              <a:t>C</a:t>
            </a:r>
            <a:r>
              <a:rPr lang="en-US" sz="2800" i="0"/>
              <a:t> for sterilizing surgical instruments? 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5791200" y="1111250"/>
            <a:ext cx="2743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2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5791200" y="1720850"/>
            <a:ext cx="2895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99"/>
                </a:solidFill>
              </a:rPr>
              <a:t>P</a:t>
            </a:r>
            <a:r>
              <a:rPr lang="en-US" sz="3600" i="0" baseline="-25000">
                <a:solidFill>
                  <a:srgbClr val="FF9999"/>
                </a:solidFill>
              </a:rPr>
              <a:t>1</a:t>
            </a:r>
            <a:r>
              <a:rPr lang="en-US" sz="3600" i="0">
                <a:solidFill>
                  <a:schemeClr val="hlink"/>
                </a:solidFill>
              </a:rPr>
              <a:t>V</a:t>
            </a:r>
            <a:r>
              <a:rPr lang="en-US" sz="3600" i="0" baseline="-25000">
                <a:solidFill>
                  <a:schemeClr val="hlink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5791200" y="17970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1" name="Line 7"/>
          <p:cNvSpPr>
            <a:spLocks noChangeShapeType="1"/>
          </p:cNvSpPr>
          <p:nvPr/>
        </p:nvSpPr>
        <p:spPr bwMode="auto">
          <a:xfrm>
            <a:off x="7239000" y="17970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6781800" y="14922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=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5334000" y="26670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1</a:t>
            </a:r>
            <a:r>
              <a:rPr lang="en-US" i="0">
                <a:solidFill>
                  <a:srgbClr val="00FFFF"/>
                </a:solidFill>
              </a:rPr>
              <a:t> = 100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373 K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5334000" y="32004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rgbClr val="00FFFF"/>
                </a:solidFill>
              </a:rPr>
              <a:t>T</a:t>
            </a:r>
            <a:r>
              <a:rPr lang="en-US" i="0" baseline="-25000">
                <a:solidFill>
                  <a:srgbClr val="00FFFF"/>
                </a:solidFill>
              </a:rPr>
              <a:t>2</a:t>
            </a:r>
            <a:r>
              <a:rPr lang="en-US" i="0">
                <a:solidFill>
                  <a:srgbClr val="00FFFF"/>
                </a:solidFill>
              </a:rPr>
              <a:t> = 165</a:t>
            </a:r>
            <a:r>
              <a:rPr lang="en-US" i="0" baseline="30000">
                <a:solidFill>
                  <a:srgbClr val="00FFFF"/>
                </a:solidFill>
              </a:rPr>
              <a:t>o</a:t>
            </a:r>
            <a:r>
              <a:rPr lang="en-US" i="0">
                <a:solidFill>
                  <a:srgbClr val="00FFFF"/>
                </a:solidFill>
              </a:rPr>
              <a:t>C + 273 = 438 K</a:t>
            </a: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1066800" y="4295775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P</a:t>
            </a:r>
            <a:r>
              <a:rPr lang="en-US" sz="2800" i="0" baseline="-25000">
                <a:solidFill>
                  <a:srgbClr val="FF9999"/>
                </a:solidFill>
              </a:rPr>
              <a:t>2</a:t>
            </a:r>
            <a:r>
              <a:rPr lang="en-US" sz="2800" i="0">
                <a:solidFill>
                  <a:schemeClr val="hlink"/>
                </a:solidFill>
              </a:rPr>
              <a:t>V</a:t>
            </a:r>
            <a:r>
              <a:rPr lang="en-US" sz="2800" i="0" baseline="-25000">
                <a:solidFill>
                  <a:schemeClr val="hlink"/>
                </a:solidFill>
              </a:rPr>
              <a:t>2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3356" name="Text Box 12"/>
          <p:cNvSpPr txBox="1">
            <a:spLocks noChangeArrowheads="1"/>
          </p:cNvSpPr>
          <p:nvPr/>
        </p:nvSpPr>
        <p:spPr bwMode="auto">
          <a:xfrm>
            <a:off x="609600" y="4814888"/>
            <a:ext cx="3886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(1.00 atm)</a:t>
            </a:r>
            <a:r>
              <a:rPr lang="en-US" sz="2800" i="0">
                <a:solidFill>
                  <a:schemeClr val="hlink"/>
                </a:solidFill>
              </a:rPr>
              <a:t>V</a:t>
            </a:r>
            <a:r>
              <a:rPr lang="en-US" sz="2800" i="0" baseline="-25000">
                <a:solidFill>
                  <a:schemeClr val="hlink"/>
                </a:solidFill>
              </a:rPr>
              <a:t>1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609600" y="48910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3048000" y="4891088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2590800" y="4586288"/>
            <a:ext cx="457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=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7162800" y="172085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1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1</a:t>
            </a:r>
            <a:r>
              <a:rPr lang="en-US" sz="36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7162800" y="111125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FF9900"/>
                </a:solidFill>
              </a:rPr>
              <a:t>n</a:t>
            </a:r>
            <a:r>
              <a:rPr lang="en-US" sz="3600" i="0" baseline="-25000">
                <a:solidFill>
                  <a:srgbClr val="FF9900"/>
                </a:solidFill>
              </a:rPr>
              <a:t>2</a:t>
            </a:r>
            <a:r>
              <a:rPr lang="en-US" sz="3600" i="0">
                <a:solidFill>
                  <a:srgbClr val="00FFFF"/>
                </a:solidFill>
              </a:rPr>
              <a:t>T</a:t>
            </a:r>
            <a:r>
              <a:rPr lang="en-US" sz="3600" i="0" baseline="-25000">
                <a:solidFill>
                  <a:srgbClr val="00FFFF"/>
                </a:solidFill>
              </a:rPr>
              <a:t>2</a:t>
            </a:r>
            <a:endParaRPr lang="en-US" sz="3600" i="0">
              <a:solidFill>
                <a:srgbClr val="0000FF"/>
              </a:solidFill>
            </a:endParaRPr>
          </a:p>
        </p:txBody>
      </p: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3124200" y="4814888"/>
            <a:ext cx="182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n</a:t>
            </a:r>
            <a:r>
              <a:rPr lang="en-US" sz="2800" i="0" baseline="-25000">
                <a:solidFill>
                  <a:srgbClr val="FF9900"/>
                </a:solidFill>
              </a:rPr>
              <a:t>1</a:t>
            </a:r>
            <a:r>
              <a:rPr lang="en-US" sz="2800" i="0">
                <a:solidFill>
                  <a:srgbClr val="00FFFF"/>
                </a:solidFill>
              </a:rPr>
              <a:t>(373 K)</a:t>
            </a:r>
            <a:r>
              <a:rPr lang="en-US" sz="28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3363" name="Text Box 19"/>
          <p:cNvSpPr txBox="1">
            <a:spLocks noChangeArrowheads="1"/>
          </p:cNvSpPr>
          <p:nvPr/>
        </p:nvSpPr>
        <p:spPr bwMode="auto">
          <a:xfrm>
            <a:off x="3124200" y="4295775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00"/>
                </a:solidFill>
              </a:rPr>
              <a:t>n</a:t>
            </a:r>
            <a:r>
              <a:rPr lang="en-US" sz="2800" i="0" baseline="-25000">
                <a:solidFill>
                  <a:srgbClr val="FF9900"/>
                </a:solidFill>
              </a:rPr>
              <a:t>2</a:t>
            </a:r>
            <a:r>
              <a:rPr lang="en-US" sz="2800" i="0">
                <a:solidFill>
                  <a:srgbClr val="00FFFF"/>
                </a:solidFill>
              </a:rPr>
              <a:t>(438 K)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5334000" y="3733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solidFill>
                  <a:schemeClr val="hlink"/>
                </a:solidFill>
              </a:rPr>
              <a:t>V</a:t>
            </a:r>
            <a:r>
              <a:rPr lang="en-US" i="0" baseline="-25000">
                <a:solidFill>
                  <a:schemeClr val="hlink"/>
                </a:solidFill>
              </a:rPr>
              <a:t>1</a:t>
            </a:r>
            <a:r>
              <a:rPr lang="en-US" i="0">
                <a:solidFill>
                  <a:schemeClr val="hlink"/>
                </a:solidFill>
              </a:rPr>
              <a:t> = V</a:t>
            </a:r>
            <a:r>
              <a:rPr lang="en-US" i="0" baseline="-25000">
                <a:solidFill>
                  <a:schemeClr val="hlink"/>
                </a:solidFill>
              </a:rPr>
              <a:t>2   </a:t>
            </a:r>
            <a:r>
              <a:rPr lang="en-US" i="0">
                <a:solidFill>
                  <a:srgbClr val="00FFFF"/>
                </a:solidFill>
              </a:rPr>
              <a:t> </a:t>
            </a:r>
            <a:r>
              <a:rPr lang="en-US" i="0"/>
              <a:t>(rigid container)</a:t>
            </a:r>
            <a:endParaRPr lang="en-US" i="0">
              <a:solidFill>
                <a:srgbClr val="FF9900"/>
              </a:solidFill>
            </a:endParaRPr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5410200" y="4114800"/>
            <a:ext cx="3810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and</a:t>
            </a:r>
            <a:r>
              <a:rPr lang="en-US" i="0">
                <a:solidFill>
                  <a:srgbClr val="00FFFF"/>
                </a:solidFill>
              </a:rPr>
              <a:t>  </a:t>
            </a:r>
            <a:r>
              <a:rPr lang="en-US" i="0">
                <a:solidFill>
                  <a:srgbClr val="FF9900"/>
                </a:solidFill>
              </a:rPr>
              <a:t>n</a:t>
            </a:r>
            <a:r>
              <a:rPr lang="en-US" i="0" baseline="-25000">
                <a:solidFill>
                  <a:srgbClr val="FF9900"/>
                </a:solidFill>
              </a:rPr>
              <a:t>2</a:t>
            </a:r>
            <a:r>
              <a:rPr lang="en-US" i="0">
                <a:solidFill>
                  <a:srgbClr val="FF9900"/>
                </a:solidFill>
              </a:rPr>
              <a:t> = n</a:t>
            </a:r>
            <a:r>
              <a:rPr lang="en-US" i="0" baseline="-25000">
                <a:solidFill>
                  <a:srgbClr val="FF9900"/>
                </a:solidFill>
              </a:rPr>
              <a:t>1</a:t>
            </a:r>
            <a:r>
              <a:rPr lang="en-US" i="0">
                <a:solidFill>
                  <a:srgbClr val="FF9900"/>
                </a:solidFill>
              </a:rPr>
              <a:t>  </a:t>
            </a:r>
            <a:r>
              <a:rPr lang="en-US" i="0"/>
              <a:t>(closed system)</a:t>
            </a:r>
          </a:p>
        </p:txBody>
      </p:sp>
      <p:sp>
        <p:nvSpPr>
          <p:cNvPr id="313366" name="Line 22"/>
          <p:cNvSpPr>
            <a:spLocks noChangeShapeType="1"/>
          </p:cNvSpPr>
          <p:nvPr/>
        </p:nvSpPr>
        <p:spPr bwMode="auto">
          <a:xfrm>
            <a:off x="1447800" y="4495800"/>
            <a:ext cx="381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3367" name="Line 23"/>
          <p:cNvSpPr>
            <a:spLocks noChangeShapeType="1"/>
          </p:cNvSpPr>
          <p:nvPr/>
        </p:nvSpPr>
        <p:spPr bwMode="auto">
          <a:xfrm>
            <a:off x="2133600" y="4953000"/>
            <a:ext cx="381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3368" name="Line 24"/>
          <p:cNvSpPr>
            <a:spLocks noChangeShapeType="1"/>
          </p:cNvSpPr>
          <p:nvPr/>
        </p:nvSpPr>
        <p:spPr bwMode="auto">
          <a:xfrm>
            <a:off x="3124200" y="4495800"/>
            <a:ext cx="3810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3369" name="Line 25"/>
          <p:cNvSpPr>
            <a:spLocks noChangeShapeType="1"/>
          </p:cNvSpPr>
          <p:nvPr/>
        </p:nvSpPr>
        <p:spPr bwMode="auto">
          <a:xfrm>
            <a:off x="3124200" y="5029200"/>
            <a:ext cx="3810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1447800" y="56388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P</a:t>
            </a:r>
            <a:r>
              <a:rPr lang="en-US" sz="2800" i="0" baseline="-25000">
                <a:solidFill>
                  <a:srgbClr val="FF9999"/>
                </a:solidFill>
              </a:rPr>
              <a:t>2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1905000" y="5715000"/>
            <a:ext cx="457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=</a:t>
            </a:r>
          </a:p>
        </p:txBody>
      </p:sp>
      <p:sp>
        <p:nvSpPr>
          <p:cNvPr id="313372" name="Line 28"/>
          <p:cNvSpPr>
            <a:spLocks noChangeShapeType="1"/>
          </p:cNvSpPr>
          <p:nvPr/>
        </p:nvSpPr>
        <p:spPr bwMode="auto">
          <a:xfrm flipV="1">
            <a:off x="2362200" y="6019800"/>
            <a:ext cx="281940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73" name="Text Box 29"/>
          <p:cNvSpPr txBox="1">
            <a:spLocks noChangeArrowheads="1"/>
          </p:cNvSpPr>
          <p:nvPr/>
        </p:nvSpPr>
        <p:spPr bwMode="auto">
          <a:xfrm>
            <a:off x="3048000" y="5957888"/>
            <a:ext cx="1828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00FFFF"/>
                </a:solidFill>
              </a:rPr>
              <a:t>(373 K)</a:t>
            </a:r>
            <a:r>
              <a:rPr lang="en-US" sz="2800" i="0">
                <a:solidFill>
                  <a:srgbClr val="0000FF"/>
                </a:solidFill>
              </a:rPr>
              <a:t>     </a:t>
            </a:r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2438400" y="5438775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00FFFF"/>
                </a:solidFill>
              </a:rPr>
              <a:t>(438 K)</a:t>
            </a:r>
            <a:r>
              <a:rPr lang="en-US" sz="2800" i="0">
                <a:solidFill>
                  <a:srgbClr val="FF9999"/>
                </a:solidFill>
              </a:rPr>
              <a:t>(1.00 atm)</a:t>
            </a:r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5334000" y="5715000"/>
            <a:ext cx="457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/>
              <a:t>=</a:t>
            </a:r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5791200" y="5638800"/>
            <a:ext cx="1600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FF9999"/>
                </a:solidFill>
              </a:rPr>
              <a:t>1.17 atm</a:t>
            </a:r>
            <a:endParaRPr lang="en-US" sz="28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Essentially no attractive forces between gas particles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Each atom or molecule acts independently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Thus, gas mixtures obey the ideal gas law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Total pressure is simply the sum of the individual components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Pressure contributed by each component is its </a:t>
            </a:r>
            <a:r>
              <a:rPr lang="en-US" altLang="en-US" smtClean="0">
                <a:solidFill>
                  <a:srgbClr val="66FF33"/>
                </a:solidFill>
              </a:rPr>
              <a:t>partial pressure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78%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 build="p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78%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78%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680 torr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1548" name="Text Box 12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78%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0386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2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28194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N</a:t>
            </a:r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680 torr</a:t>
            </a:r>
          </a:p>
        </p:txBody>
      </p: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45720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23597" name="Text Box 13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3598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3599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23600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3601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3604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40386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2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28194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N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680 torr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45720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5653" name="Line 21"/>
          <p:cNvSpPr>
            <a:spLocks noChangeShapeType="1"/>
          </p:cNvSpPr>
          <p:nvPr/>
        </p:nvSpPr>
        <p:spPr bwMode="auto">
          <a:xfrm flipH="1">
            <a:off x="3886200" y="1905000"/>
            <a:ext cx="1371600" cy="16002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680 torr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45720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 flipH="1">
            <a:off x="3886200" y="1905000"/>
            <a:ext cx="1371600" cy="16002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410200" y="19050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   680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680 torr</a:t>
            </a: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45720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29745" name="Text Box 17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29746" name="Text Box 18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29747" name="Text Box 19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45720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 flipV="1">
            <a:off x="5181600" y="4114800"/>
            <a:ext cx="304800" cy="19812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1793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 flipV="1">
            <a:off x="5181600" y="4114800"/>
            <a:ext cx="304800" cy="19812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35889" name="Text Box 17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7930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 torr</a:t>
            </a: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37939" name="Text Box 19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 torr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 flipH="1" flipV="1">
            <a:off x="3657600" y="3124200"/>
            <a:ext cx="152400" cy="1219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(0.78)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 torr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42035" name="Text Box 19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21%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O</a:t>
            </a:r>
            <a:r>
              <a:rPr lang="en-US" altLang="en-US" sz="3600" i="0" baseline="-25000"/>
              <a:t>2</a:t>
            </a:r>
            <a:endParaRPr lang="en-US" altLang="en-US" sz="3600" i="0"/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P</a:t>
            </a:r>
            <a:r>
              <a:rPr lang="en-US" altLang="en-US" sz="3600" i="0" baseline="-25000">
                <a:solidFill>
                  <a:srgbClr val="FFFF00"/>
                </a:solidFill>
              </a:rPr>
              <a:t>total</a:t>
            </a:r>
            <a:endParaRPr lang="en-US" altLang="en-US" sz="3600" i="0">
              <a:solidFill>
                <a:srgbClr val="FFFF00"/>
              </a:solidFill>
            </a:endParaRP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44081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O</a:t>
            </a:r>
            <a:r>
              <a:rPr lang="en-US" altLang="en-US" sz="3600" i="0" baseline="-25000"/>
              <a:t>2</a:t>
            </a:r>
            <a:endParaRPr lang="en-US" altLang="en-US" sz="3600" i="0"/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P</a:t>
            </a:r>
            <a:r>
              <a:rPr lang="en-US" altLang="en-US" sz="3600" i="0" baseline="-25000">
                <a:solidFill>
                  <a:srgbClr val="FFFF00"/>
                </a:solidFill>
              </a:rPr>
              <a:t>total</a:t>
            </a:r>
            <a:endParaRPr lang="en-US" altLang="en-US" sz="3600" i="0">
              <a:solidFill>
                <a:srgbClr val="FFFF00"/>
              </a:solidFill>
            </a:endParaRPr>
          </a:p>
        </p:txBody>
      </p:sp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6128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6130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H="1">
            <a:off x="3962400" y="1828800"/>
            <a:ext cx="2895600" cy="1676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48171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P</a:t>
            </a:r>
            <a:r>
              <a:rPr lang="en-US" altLang="en-US" sz="3600" i="0" baseline="-25000">
                <a:solidFill>
                  <a:srgbClr val="FFFF00"/>
                </a:solidFill>
              </a:rPr>
              <a:t>total</a:t>
            </a:r>
            <a:endParaRPr lang="en-US" altLang="en-US" sz="3600" i="0">
              <a:solidFill>
                <a:srgbClr val="FFFF00"/>
              </a:solidFill>
            </a:endParaRPr>
          </a:p>
        </p:txBody>
      </p:sp>
      <p:sp>
        <p:nvSpPr>
          <p:cNvPr id="348172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48173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48174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48175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48177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8178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H="1">
            <a:off x="3962400" y="1828800"/>
            <a:ext cx="2895600" cy="1676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410200" y="19050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   680 torr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048000" y="3581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971800" y="2971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1 atm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3528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P</a:t>
            </a:r>
            <a:r>
              <a:rPr lang="en-US" altLang="en-US" sz="3600" i="0" baseline="-25000">
                <a:solidFill>
                  <a:srgbClr val="FFFF00"/>
                </a:solidFill>
              </a:rPr>
              <a:t>total</a:t>
            </a:r>
            <a:endParaRPr lang="en-US" altLang="en-US" sz="3600" i="0">
              <a:solidFill>
                <a:srgbClr val="FFFF00"/>
              </a:solidFill>
            </a:endParaRPr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P</a:t>
            </a:r>
            <a:r>
              <a:rPr lang="en-US" altLang="en-US" sz="3600" i="0" baseline="-25000">
                <a:solidFill>
                  <a:srgbClr val="FFFF00"/>
                </a:solidFill>
              </a:rPr>
              <a:t>total</a:t>
            </a:r>
            <a:endParaRPr lang="en-US" altLang="en-US" sz="3600" i="0">
              <a:solidFill>
                <a:srgbClr val="FFFF00"/>
              </a:solidFill>
            </a:endParaRP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 flipV="1">
            <a:off x="5257800" y="4114800"/>
            <a:ext cx="381000" cy="2057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 flipV="1">
            <a:off x="5257800" y="4114800"/>
            <a:ext cx="381000" cy="2057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8410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58420" name="Text Box 20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0467" name="Text Box 19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 torr</a:t>
            </a:r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 flipV="1">
            <a:off x="3962400" y="2971800"/>
            <a:ext cx="1143000" cy="1371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(0.21)</a:t>
            </a: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4550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Ar</a:t>
            </a:r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64558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4560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frac Ar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66606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6607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6608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6609" name="Line 17"/>
          <p:cNvSpPr>
            <a:spLocks noChangeShapeType="1"/>
          </p:cNvSpPr>
          <p:nvPr/>
        </p:nvSpPr>
        <p:spPr bwMode="auto">
          <a:xfrm>
            <a:off x="2438400" y="2286000"/>
            <a:ext cx="1143000" cy="12192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8656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2438400" y="2286000"/>
            <a:ext cx="1143000" cy="12192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410200" y="19050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   680 torr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048000" y="3581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971800" y="2971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1 atm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3528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5334000" y="3276600"/>
            <a:ext cx="3048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  =   0.895 atm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70701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70702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0703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0704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endParaRPr lang="en-US" altLang="en-US" sz="3600" i="0"/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2752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 flipV="1">
            <a:off x="5105400" y="4038600"/>
            <a:ext cx="533400" cy="2209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 flipV="1">
            <a:off x="5105400" y="4038600"/>
            <a:ext cx="533400" cy="2209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76845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76846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6848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78894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78897" name="Text Box 17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78898" name="Text Box 18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0939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80941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80942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380943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0944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0946" name="Text Box 18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 torr</a:t>
            </a:r>
          </a:p>
        </p:txBody>
      </p:sp>
      <p:sp>
        <p:nvSpPr>
          <p:cNvPr id="380947" name="Line 19"/>
          <p:cNvSpPr>
            <a:spLocks noChangeShapeType="1"/>
          </p:cNvSpPr>
          <p:nvPr/>
        </p:nvSpPr>
        <p:spPr bwMode="auto">
          <a:xfrm flipV="1">
            <a:off x="4267200" y="2971800"/>
            <a:ext cx="2133600" cy="14478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(0.01)</a:t>
            </a:r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82988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82990" name="Text Box 14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2992" name="Text Box 16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3276600" y="3429000"/>
            <a:ext cx="2438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</a:t>
            </a:r>
            <a:r>
              <a:rPr lang="en-US" altLang="en-US" sz="3600" smtClean="0">
                <a:solidFill>
                  <a:srgbClr val="00FFFF"/>
                </a:solidFill>
              </a:rPr>
              <a:t>78%</a:t>
            </a:r>
            <a:r>
              <a:rPr lang="en-US" altLang="en-US" sz="3600" smtClean="0"/>
              <a:t>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66FF33"/>
                </a:solidFill>
              </a:rPr>
              <a:t>21%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and </a:t>
            </a:r>
            <a:r>
              <a:rPr lang="en-US" altLang="en-US" sz="3600" smtClean="0">
                <a:solidFill>
                  <a:srgbClr val="FF9999"/>
                </a:solidFill>
              </a:rPr>
              <a:t>1%</a:t>
            </a:r>
            <a:r>
              <a:rPr lang="en-US" altLang="en-US" sz="3600" smtClean="0"/>
              <a:t> Ar gas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In Missoula,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530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66FF33"/>
                </a:solidFill>
              </a:rPr>
              <a:t>143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3276600" y="3429000"/>
            <a:ext cx="2438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680 torr</a:t>
            </a:r>
          </a:p>
        </p:txBody>
      </p:sp>
      <p:sp>
        <p:nvSpPr>
          <p:cNvPr id="387086" name="Line 14"/>
          <p:cNvSpPr>
            <a:spLocks noChangeShapeType="1"/>
          </p:cNvSpPr>
          <p:nvPr/>
        </p:nvSpPr>
        <p:spPr bwMode="auto">
          <a:xfrm>
            <a:off x="3962400" y="4038600"/>
            <a:ext cx="1066800" cy="2057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i="0" smtClean="0"/>
              <a:t>Dalton’s Law in Carbonated Beverages</a:t>
            </a:r>
          </a:p>
        </p:txBody>
      </p:sp>
      <p:sp>
        <p:nvSpPr>
          <p:cNvPr id="389123" name="AutoShape 3"/>
          <p:cNvSpPr>
            <a:spLocks noChangeArrowheads="1"/>
          </p:cNvSpPr>
          <p:nvPr/>
        </p:nvSpPr>
        <p:spPr bwMode="auto">
          <a:xfrm>
            <a:off x="2057400" y="4724400"/>
            <a:ext cx="1752600" cy="1676400"/>
          </a:xfrm>
          <a:prstGeom prst="can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24" name="AutoShape 4"/>
          <p:cNvSpPr>
            <a:spLocks noChangeArrowheads="1"/>
          </p:cNvSpPr>
          <p:nvPr/>
        </p:nvSpPr>
        <p:spPr bwMode="auto">
          <a:xfrm>
            <a:off x="2057400" y="3505200"/>
            <a:ext cx="1752600" cy="1676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25" name="Line 5"/>
          <p:cNvSpPr>
            <a:spLocks noChangeShapeType="1"/>
          </p:cNvSpPr>
          <p:nvPr/>
        </p:nvSpPr>
        <p:spPr bwMode="auto">
          <a:xfrm flipV="1">
            <a:off x="20574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H="1" flipV="1">
            <a:off x="31242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>
            <a:off x="2743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128" name="Line 8"/>
          <p:cNvSpPr>
            <a:spLocks noChangeShapeType="1"/>
          </p:cNvSpPr>
          <p:nvPr/>
        </p:nvSpPr>
        <p:spPr bwMode="auto">
          <a:xfrm>
            <a:off x="3124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2667000" y="1752600"/>
            <a:ext cx="533400" cy="381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0" name="Oval 10"/>
          <p:cNvSpPr>
            <a:spLocks noChangeArrowheads="1"/>
          </p:cNvSpPr>
          <p:nvPr/>
        </p:nvSpPr>
        <p:spPr bwMode="auto">
          <a:xfrm>
            <a:off x="26670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2819400" y="57912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29718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3" name="Oval 13"/>
          <p:cNvSpPr>
            <a:spLocks noChangeArrowheads="1"/>
          </p:cNvSpPr>
          <p:nvPr/>
        </p:nvSpPr>
        <p:spPr bwMode="auto">
          <a:xfrm>
            <a:off x="31242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3429000" y="5715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5" name="Oval 15"/>
          <p:cNvSpPr>
            <a:spLocks noChangeArrowheads="1"/>
          </p:cNvSpPr>
          <p:nvPr/>
        </p:nvSpPr>
        <p:spPr bwMode="auto">
          <a:xfrm>
            <a:off x="3581400" y="6096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22860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7" name="Oval 17"/>
          <p:cNvSpPr>
            <a:spLocks noChangeArrowheads="1"/>
          </p:cNvSpPr>
          <p:nvPr/>
        </p:nvSpPr>
        <p:spPr bwMode="auto">
          <a:xfrm>
            <a:off x="2286000" y="58674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9138" name="Text Box 18"/>
          <p:cNvSpPr txBox="1">
            <a:spLocks noChangeArrowheads="1"/>
          </p:cNvSpPr>
          <p:nvPr/>
        </p:nvSpPr>
        <p:spPr bwMode="auto">
          <a:xfrm>
            <a:off x="4648200" y="3429000"/>
            <a:ext cx="35052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When open, gas in a soda bottle is at the same pressure as outside air. </a:t>
            </a: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609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>
            <a:off x="2514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410200" y="19050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   680 torr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048000" y="3581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971800" y="2971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1 atm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3528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334000" y="3276600"/>
            <a:ext cx="3048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  =   0.895 atm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81000" y="4724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048000" y="5105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971800" y="4495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29.92 in Hg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3352800" y="5105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i="0" smtClean="0"/>
              <a:t>Dalton’s Law in Carbonated Beverages</a:t>
            </a:r>
          </a:p>
        </p:txBody>
      </p:sp>
      <p:sp>
        <p:nvSpPr>
          <p:cNvPr id="391171" name="AutoShape 3"/>
          <p:cNvSpPr>
            <a:spLocks noChangeArrowheads="1"/>
          </p:cNvSpPr>
          <p:nvPr/>
        </p:nvSpPr>
        <p:spPr bwMode="auto">
          <a:xfrm>
            <a:off x="2057400" y="4724400"/>
            <a:ext cx="1752600" cy="1676400"/>
          </a:xfrm>
          <a:prstGeom prst="can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72" name="AutoShape 4"/>
          <p:cNvSpPr>
            <a:spLocks noChangeArrowheads="1"/>
          </p:cNvSpPr>
          <p:nvPr/>
        </p:nvSpPr>
        <p:spPr bwMode="auto">
          <a:xfrm>
            <a:off x="2057400" y="3505200"/>
            <a:ext cx="1752600" cy="1676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 flipV="1">
            <a:off x="20574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 flipH="1" flipV="1">
            <a:off x="31242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2743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1176" name="Line 8"/>
          <p:cNvSpPr>
            <a:spLocks noChangeShapeType="1"/>
          </p:cNvSpPr>
          <p:nvPr/>
        </p:nvSpPr>
        <p:spPr bwMode="auto">
          <a:xfrm>
            <a:off x="3124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3505200" y="1524000"/>
            <a:ext cx="533400" cy="381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26670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79" name="Oval 11"/>
          <p:cNvSpPr>
            <a:spLocks noChangeArrowheads="1"/>
          </p:cNvSpPr>
          <p:nvPr/>
        </p:nvSpPr>
        <p:spPr bwMode="auto">
          <a:xfrm>
            <a:off x="2819400" y="57912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29718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1" name="Oval 13"/>
          <p:cNvSpPr>
            <a:spLocks noChangeArrowheads="1"/>
          </p:cNvSpPr>
          <p:nvPr/>
        </p:nvSpPr>
        <p:spPr bwMode="auto">
          <a:xfrm>
            <a:off x="31242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3429000" y="5715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3" name="Oval 15"/>
          <p:cNvSpPr>
            <a:spLocks noChangeArrowheads="1"/>
          </p:cNvSpPr>
          <p:nvPr/>
        </p:nvSpPr>
        <p:spPr bwMode="auto">
          <a:xfrm>
            <a:off x="3581400" y="6096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4" name="Oval 16"/>
          <p:cNvSpPr>
            <a:spLocks noChangeArrowheads="1"/>
          </p:cNvSpPr>
          <p:nvPr/>
        </p:nvSpPr>
        <p:spPr bwMode="auto">
          <a:xfrm>
            <a:off x="22860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5" name="Oval 17"/>
          <p:cNvSpPr>
            <a:spLocks noChangeArrowheads="1"/>
          </p:cNvSpPr>
          <p:nvPr/>
        </p:nvSpPr>
        <p:spPr bwMode="auto">
          <a:xfrm>
            <a:off x="2286000" y="58674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1186" name="Text Box 18"/>
          <p:cNvSpPr txBox="1">
            <a:spLocks noChangeArrowheads="1"/>
          </p:cNvSpPr>
          <p:nvPr/>
        </p:nvSpPr>
        <p:spPr bwMode="auto">
          <a:xfrm>
            <a:off x="4648200" y="3429000"/>
            <a:ext cx="35052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Any off-gassing of CO</a:t>
            </a:r>
            <a:r>
              <a:rPr lang="en-US" altLang="en-US" sz="2800" i="0" baseline="-25000"/>
              <a:t>2</a:t>
            </a:r>
            <a:r>
              <a:rPr lang="en-US" altLang="en-US" sz="2800" i="0"/>
              <a:t> pushes out the top to keep the pressure equalized </a:t>
            </a:r>
          </a:p>
        </p:txBody>
      </p:sp>
      <p:sp>
        <p:nvSpPr>
          <p:cNvPr id="391187" name="AutoShape 19"/>
          <p:cNvSpPr>
            <a:spLocks noChangeArrowheads="1"/>
          </p:cNvSpPr>
          <p:nvPr/>
        </p:nvSpPr>
        <p:spPr bwMode="auto">
          <a:xfrm>
            <a:off x="2895600" y="25146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391188" name="Text Box 20"/>
          <p:cNvSpPr txBox="1">
            <a:spLocks noChangeArrowheads="1"/>
          </p:cNvSpPr>
          <p:nvPr/>
        </p:nvSpPr>
        <p:spPr bwMode="auto">
          <a:xfrm>
            <a:off x="609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  <p:sp>
        <p:nvSpPr>
          <p:cNvPr id="391189" name="Text Box 21"/>
          <p:cNvSpPr txBox="1">
            <a:spLocks noChangeArrowheads="1"/>
          </p:cNvSpPr>
          <p:nvPr/>
        </p:nvSpPr>
        <p:spPr bwMode="auto">
          <a:xfrm>
            <a:off x="2514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i="0" smtClean="0"/>
              <a:t>Dalton’s Law in Carbonated Beverages</a:t>
            </a:r>
          </a:p>
        </p:txBody>
      </p:sp>
      <p:sp>
        <p:nvSpPr>
          <p:cNvPr id="393219" name="AutoShape 3"/>
          <p:cNvSpPr>
            <a:spLocks noChangeArrowheads="1"/>
          </p:cNvSpPr>
          <p:nvPr/>
        </p:nvSpPr>
        <p:spPr bwMode="auto">
          <a:xfrm>
            <a:off x="2057400" y="4724400"/>
            <a:ext cx="1752600" cy="1676400"/>
          </a:xfrm>
          <a:prstGeom prst="can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0" name="AutoShape 4"/>
          <p:cNvSpPr>
            <a:spLocks noChangeArrowheads="1"/>
          </p:cNvSpPr>
          <p:nvPr/>
        </p:nvSpPr>
        <p:spPr bwMode="auto">
          <a:xfrm>
            <a:off x="2057400" y="3505200"/>
            <a:ext cx="1752600" cy="1676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1" name="Line 5"/>
          <p:cNvSpPr>
            <a:spLocks noChangeShapeType="1"/>
          </p:cNvSpPr>
          <p:nvPr/>
        </p:nvSpPr>
        <p:spPr bwMode="auto">
          <a:xfrm flipV="1">
            <a:off x="20574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3222" name="Line 6"/>
          <p:cNvSpPr>
            <a:spLocks noChangeShapeType="1"/>
          </p:cNvSpPr>
          <p:nvPr/>
        </p:nvSpPr>
        <p:spPr bwMode="auto">
          <a:xfrm flipH="1" flipV="1">
            <a:off x="31242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3223" name="Line 7"/>
          <p:cNvSpPr>
            <a:spLocks noChangeShapeType="1"/>
          </p:cNvSpPr>
          <p:nvPr/>
        </p:nvSpPr>
        <p:spPr bwMode="auto">
          <a:xfrm>
            <a:off x="2743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3224" name="Line 8"/>
          <p:cNvSpPr>
            <a:spLocks noChangeShapeType="1"/>
          </p:cNvSpPr>
          <p:nvPr/>
        </p:nvSpPr>
        <p:spPr bwMode="auto">
          <a:xfrm>
            <a:off x="3124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2667000" y="2057400"/>
            <a:ext cx="533400" cy="381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26670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2819400" y="57912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8" name="Oval 12"/>
          <p:cNvSpPr>
            <a:spLocks noChangeArrowheads="1"/>
          </p:cNvSpPr>
          <p:nvPr/>
        </p:nvSpPr>
        <p:spPr bwMode="auto">
          <a:xfrm>
            <a:off x="29718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29" name="Oval 13"/>
          <p:cNvSpPr>
            <a:spLocks noChangeArrowheads="1"/>
          </p:cNvSpPr>
          <p:nvPr/>
        </p:nvSpPr>
        <p:spPr bwMode="auto">
          <a:xfrm>
            <a:off x="31242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30" name="Oval 14"/>
          <p:cNvSpPr>
            <a:spLocks noChangeArrowheads="1"/>
          </p:cNvSpPr>
          <p:nvPr/>
        </p:nvSpPr>
        <p:spPr bwMode="auto">
          <a:xfrm>
            <a:off x="3429000" y="5715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31" name="Oval 15"/>
          <p:cNvSpPr>
            <a:spLocks noChangeArrowheads="1"/>
          </p:cNvSpPr>
          <p:nvPr/>
        </p:nvSpPr>
        <p:spPr bwMode="auto">
          <a:xfrm>
            <a:off x="3581400" y="6096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22860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33" name="Oval 17"/>
          <p:cNvSpPr>
            <a:spLocks noChangeArrowheads="1"/>
          </p:cNvSpPr>
          <p:nvPr/>
        </p:nvSpPr>
        <p:spPr bwMode="auto">
          <a:xfrm>
            <a:off x="2286000" y="58674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4648200" y="3429000"/>
            <a:ext cx="35052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When capped, any new CO</a:t>
            </a:r>
            <a:r>
              <a:rPr lang="en-US" altLang="en-US" sz="2800" i="0" baseline="-25000"/>
              <a:t>2</a:t>
            </a:r>
            <a:r>
              <a:rPr lang="en-US" altLang="en-US" sz="2800" i="0"/>
              <a:t> adds to what was previously the ambient pressure </a:t>
            </a:r>
          </a:p>
        </p:txBody>
      </p:sp>
      <p:sp>
        <p:nvSpPr>
          <p:cNvPr id="393235" name="AutoShape 19"/>
          <p:cNvSpPr>
            <a:spLocks noChangeArrowheads="1"/>
          </p:cNvSpPr>
          <p:nvPr/>
        </p:nvSpPr>
        <p:spPr bwMode="auto">
          <a:xfrm>
            <a:off x="2743200" y="44196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609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1981200" y="3886200"/>
            <a:ext cx="1828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 </a:t>
            </a:r>
            <a:r>
              <a:rPr lang="en-US" altLang="en-US" sz="2800" i="0"/>
              <a:t>+ P</a:t>
            </a:r>
            <a:r>
              <a:rPr lang="en-US" altLang="en-US" sz="2800" i="0" baseline="-25000"/>
              <a:t>CO</a:t>
            </a:r>
            <a:endParaRPr lang="en-US" altLang="en-US" sz="2800" i="0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3505200" y="4191000"/>
            <a:ext cx="381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i="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i="0" smtClean="0"/>
              <a:t>Dalton’s Law in Carbonated Beverages</a:t>
            </a:r>
          </a:p>
        </p:txBody>
      </p:sp>
      <p:sp>
        <p:nvSpPr>
          <p:cNvPr id="395267" name="AutoShape 3"/>
          <p:cNvSpPr>
            <a:spLocks noChangeArrowheads="1"/>
          </p:cNvSpPr>
          <p:nvPr/>
        </p:nvSpPr>
        <p:spPr bwMode="auto">
          <a:xfrm>
            <a:off x="2057400" y="4724400"/>
            <a:ext cx="1752600" cy="1676400"/>
          </a:xfrm>
          <a:prstGeom prst="can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68" name="AutoShape 4"/>
          <p:cNvSpPr>
            <a:spLocks noChangeArrowheads="1"/>
          </p:cNvSpPr>
          <p:nvPr/>
        </p:nvSpPr>
        <p:spPr bwMode="auto">
          <a:xfrm>
            <a:off x="2057400" y="3505200"/>
            <a:ext cx="1752600" cy="16764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69" name="Line 5"/>
          <p:cNvSpPr>
            <a:spLocks noChangeShapeType="1"/>
          </p:cNvSpPr>
          <p:nvPr/>
        </p:nvSpPr>
        <p:spPr bwMode="auto">
          <a:xfrm flipV="1">
            <a:off x="20574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 flipH="1" flipV="1">
            <a:off x="3124200" y="25146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5271" name="Line 7"/>
          <p:cNvSpPr>
            <a:spLocks noChangeShapeType="1"/>
          </p:cNvSpPr>
          <p:nvPr/>
        </p:nvSpPr>
        <p:spPr bwMode="auto">
          <a:xfrm>
            <a:off x="2743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5272" name="Line 8"/>
          <p:cNvSpPr>
            <a:spLocks noChangeShapeType="1"/>
          </p:cNvSpPr>
          <p:nvPr/>
        </p:nvSpPr>
        <p:spPr bwMode="auto">
          <a:xfrm>
            <a:off x="31242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2667000" y="1600200"/>
            <a:ext cx="533400" cy="381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4" name="Oval 10"/>
          <p:cNvSpPr>
            <a:spLocks noChangeArrowheads="1"/>
          </p:cNvSpPr>
          <p:nvPr/>
        </p:nvSpPr>
        <p:spPr bwMode="auto">
          <a:xfrm>
            <a:off x="26670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5" name="Oval 11"/>
          <p:cNvSpPr>
            <a:spLocks noChangeArrowheads="1"/>
          </p:cNvSpPr>
          <p:nvPr/>
        </p:nvSpPr>
        <p:spPr bwMode="auto">
          <a:xfrm>
            <a:off x="2819400" y="57912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6" name="Oval 12"/>
          <p:cNvSpPr>
            <a:spLocks noChangeArrowheads="1"/>
          </p:cNvSpPr>
          <p:nvPr/>
        </p:nvSpPr>
        <p:spPr bwMode="auto">
          <a:xfrm>
            <a:off x="29718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7" name="Oval 13"/>
          <p:cNvSpPr>
            <a:spLocks noChangeArrowheads="1"/>
          </p:cNvSpPr>
          <p:nvPr/>
        </p:nvSpPr>
        <p:spPr bwMode="auto">
          <a:xfrm>
            <a:off x="3124200" y="5334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8" name="Oval 14"/>
          <p:cNvSpPr>
            <a:spLocks noChangeArrowheads="1"/>
          </p:cNvSpPr>
          <p:nvPr/>
        </p:nvSpPr>
        <p:spPr bwMode="auto">
          <a:xfrm>
            <a:off x="3429000" y="5715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79" name="Oval 15"/>
          <p:cNvSpPr>
            <a:spLocks noChangeArrowheads="1"/>
          </p:cNvSpPr>
          <p:nvPr/>
        </p:nvSpPr>
        <p:spPr bwMode="auto">
          <a:xfrm>
            <a:off x="3581400" y="6096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80" name="Oval 16"/>
          <p:cNvSpPr>
            <a:spLocks noChangeArrowheads="1"/>
          </p:cNvSpPr>
          <p:nvPr/>
        </p:nvSpPr>
        <p:spPr bwMode="auto">
          <a:xfrm>
            <a:off x="2286000" y="49530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81" name="Oval 17"/>
          <p:cNvSpPr>
            <a:spLocks noChangeArrowheads="1"/>
          </p:cNvSpPr>
          <p:nvPr/>
        </p:nvSpPr>
        <p:spPr bwMode="auto">
          <a:xfrm>
            <a:off x="2286000" y="5867400"/>
            <a:ext cx="7620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4648200" y="3429000"/>
            <a:ext cx="350520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We hear a hiss as the higher pressure is released on upcapping. </a:t>
            </a:r>
          </a:p>
        </p:txBody>
      </p:sp>
      <p:sp>
        <p:nvSpPr>
          <p:cNvPr id="395283" name="AutoShape 19"/>
          <p:cNvSpPr>
            <a:spLocks noChangeArrowheads="1"/>
          </p:cNvSpPr>
          <p:nvPr/>
        </p:nvSpPr>
        <p:spPr bwMode="auto">
          <a:xfrm>
            <a:off x="2743200" y="44196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609600" y="4129088"/>
            <a:ext cx="99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</a:t>
            </a:r>
            <a:endParaRPr lang="en-US" altLang="en-US" sz="2800" i="0"/>
          </a:p>
        </p:txBody>
      </p:sp>
      <p:sp>
        <p:nvSpPr>
          <p:cNvPr id="395285" name="Text Box 21"/>
          <p:cNvSpPr txBox="1">
            <a:spLocks noChangeArrowheads="1"/>
          </p:cNvSpPr>
          <p:nvPr/>
        </p:nvSpPr>
        <p:spPr bwMode="auto">
          <a:xfrm>
            <a:off x="1981200" y="3886200"/>
            <a:ext cx="1828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P</a:t>
            </a:r>
            <a:r>
              <a:rPr lang="en-US" altLang="en-US" sz="2800" i="0" baseline="-25000"/>
              <a:t>amb </a:t>
            </a:r>
            <a:r>
              <a:rPr lang="en-US" altLang="en-US" sz="2800" i="0"/>
              <a:t>+ P</a:t>
            </a:r>
            <a:r>
              <a:rPr lang="en-US" altLang="en-US" sz="2800" i="0" baseline="-25000"/>
              <a:t>CO</a:t>
            </a:r>
            <a:endParaRPr lang="en-US" altLang="en-US" sz="2800" i="0"/>
          </a:p>
        </p:txBody>
      </p:sp>
      <p:sp>
        <p:nvSpPr>
          <p:cNvPr id="395286" name="Text Box 22"/>
          <p:cNvSpPr txBox="1">
            <a:spLocks noChangeArrowheads="1"/>
          </p:cNvSpPr>
          <p:nvPr/>
        </p:nvSpPr>
        <p:spPr bwMode="auto">
          <a:xfrm>
            <a:off x="3505200" y="4191000"/>
            <a:ext cx="381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i="0"/>
              <a:t>2</a:t>
            </a:r>
          </a:p>
        </p:txBody>
      </p:sp>
      <p:sp>
        <p:nvSpPr>
          <p:cNvPr id="395287" name="AutoShape 23"/>
          <p:cNvSpPr>
            <a:spLocks noChangeArrowheads="1"/>
          </p:cNvSpPr>
          <p:nvPr/>
        </p:nvSpPr>
        <p:spPr bwMode="auto">
          <a:xfrm>
            <a:off x="3124200" y="2057400"/>
            <a:ext cx="685800" cy="381000"/>
          </a:xfrm>
          <a:prstGeom prst="curvedUp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88" name="AutoShape 24"/>
          <p:cNvSpPr>
            <a:spLocks noChangeArrowheads="1"/>
          </p:cNvSpPr>
          <p:nvPr/>
        </p:nvSpPr>
        <p:spPr bwMode="auto">
          <a:xfrm flipH="1">
            <a:off x="2057400" y="2057400"/>
            <a:ext cx="685800" cy="381000"/>
          </a:xfrm>
          <a:prstGeom prst="curvedUp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95289" name="AutoShape 25"/>
          <p:cNvSpPr>
            <a:spLocks noChangeArrowheads="1"/>
          </p:cNvSpPr>
          <p:nvPr/>
        </p:nvSpPr>
        <p:spPr bwMode="auto">
          <a:xfrm>
            <a:off x="3276600" y="1143000"/>
            <a:ext cx="2362200" cy="762000"/>
          </a:xfrm>
          <a:prstGeom prst="cloudCallout">
            <a:avLst>
              <a:gd name="adj1" fmla="val -45361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Pfushhht…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534400" cy="685800"/>
          </a:xfrm>
        </p:spPr>
        <p:txBody>
          <a:bodyPr/>
          <a:lstStyle/>
          <a:p>
            <a:r>
              <a:rPr lang="en-US" altLang="en-US" i="0" smtClean="0"/>
              <a:t>Dalton’s  Law of Partial Pressure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smtClean="0"/>
              <a:t>Air is a mixture of  78% N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, </a:t>
            </a:r>
            <a:r>
              <a:rPr lang="en-US" altLang="en-US" sz="3600" smtClean="0">
                <a:solidFill>
                  <a:srgbClr val="00FFFF"/>
                </a:solidFill>
              </a:rPr>
              <a:t>21% O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3600" smtClean="0"/>
              <a:t> and 1% Ar gas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28800" y="38544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24384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1660525" y="3546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endParaRPr lang="en-US" altLang="en-US" i="0"/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2971800" y="3429000"/>
            <a:ext cx="160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(0.21)</a:t>
            </a:r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1600200" y="5638800"/>
            <a:ext cx="5715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66FF33"/>
                </a:solidFill>
              </a:rPr>
              <a:t>At sea level the average total pressure is </a:t>
            </a:r>
            <a:r>
              <a:rPr lang="en-US" altLang="en-US" sz="3200" i="0">
                <a:solidFill>
                  <a:srgbClr val="FFFF00"/>
                </a:solidFill>
              </a:rPr>
              <a:t>760 torr</a:t>
            </a:r>
          </a:p>
        </p:txBody>
      </p:sp>
      <p:sp>
        <p:nvSpPr>
          <p:cNvPr id="397322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x</a:t>
            </a:r>
          </a:p>
        </p:txBody>
      </p:sp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4876800" y="34290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FFFF00"/>
                </a:solidFill>
              </a:rPr>
              <a:t>760 torr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2438400" y="423545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397325" name="Text Box 13"/>
          <p:cNvSpPr txBox="1">
            <a:spLocks noChangeArrowheads="1"/>
          </p:cNvSpPr>
          <p:nvPr/>
        </p:nvSpPr>
        <p:spPr bwMode="auto">
          <a:xfrm>
            <a:off x="2971800" y="4235450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>
                <a:solidFill>
                  <a:srgbClr val="00FFFF"/>
                </a:solidFill>
              </a:rPr>
              <a:t>159 torr</a:t>
            </a:r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36576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97327" name="Text Box 15"/>
          <p:cNvSpPr txBox="1">
            <a:spLocks noChangeArrowheads="1"/>
          </p:cNvSpPr>
          <p:nvPr/>
        </p:nvSpPr>
        <p:spPr bwMode="auto">
          <a:xfrm>
            <a:off x="5257800" y="28956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i="0"/>
              <a:t>2</a:t>
            </a: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295400" y="2438400"/>
            <a:ext cx="1828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total</a:t>
            </a:r>
            <a:r>
              <a:rPr lang="en-US" altLang="en-US" sz="3600" i="0"/>
              <a:t> =</a:t>
            </a:r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31242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N</a:t>
            </a:r>
            <a:endParaRPr lang="en-US" altLang="en-US" sz="3600" i="0"/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4724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O</a:t>
            </a:r>
            <a:endParaRPr lang="en-US" altLang="en-US" sz="3600" i="0"/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6248400" y="2438400"/>
            <a:ext cx="1066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P</a:t>
            </a:r>
            <a:r>
              <a:rPr lang="en-US" altLang="en-US" sz="3600" i="0" baseline="-25000"/>
              <a:t>Ar</a:t>
            </a:r>
            <a:endParaRPr lang="en-US" altLang="en-US" sz="3600" i="0"/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4191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5715000" y="24384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i="0"/>
              <a:t>+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Blood Gases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6934200" cy="3725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i="0"/>
              <a:t>Outside	Arterial	Tissues	Venous</a:t>
            </a:r>
          </a:p>
          <a:p>
            <a:pPr>
              <a:spcBef>
                <a:spcPct val="50000"/>
              </a:spcBef>
            </a:pPr>
            <a:r>
              <a:rPr lang="en-US" altLang="en-US" sz="2800" i="0"/>
              <a:t>   Air             Blood                                Blood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159 torr	100 torr	  30 torr	  40 torr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0.3 torr 	40 torr	  60 torr	  46 torr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304800" y="33528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O</a:t>
            </a:r>
            <a:r>
              <a:rPr lang="en-US" altLang="en-US" sz="3200" i="0" baseline="-25000">
                <a:solidFill>
                  <a:srgbClr val="FF9999"/>
                </a:solidFill>
              </a:rPr>
              <a:t>2</a:t>
            </a:r>
            <a:endParaRPr lang="en-US" altLang="en-US" sz="3200" i="0">
              <a:solidFill>
                <a:srgbClr val="FF9999"/>
              </a:solidFill>
            </a:endParaRP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1066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0000FF"/>
                </a:solidFill>
              </a:rPr>
              <a:t>CO</a:t>
            </a:r>
            <a:r>
              <a:rPr lang="en-US" altLang="en-US" sz="3200" i="0" baseline="-25000">
                <a:solidFill>
                  <a:srgbClr val="0000FF"/>
                </a:solidFill>
              </a:rPr>
              <a:t>2</a:t>
            </a:r>
            <a:endParaRPr lang="en-US" altLang="en-US" sz="32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Blood Gases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6934200" cy="3725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i="0"/>
              <a:t>Outside	Arterial	Tissues	Venous</a:t>
            </a:r>
          </a:p>
          <a:p>
            <a:pPr>
              <a:spcBef>
                <a:spcPct val="50000"/>
              </a:spcBef>
            </a:pPr>
            <a:r>
              <a:rPr lang="en-US" altLang="en-US" sz="2800" i="0"/>
              <a:t>   Air             Blood                                Blood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159 torr	100 torr	  30 torr	  40 torr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0.3 torr 	40 torr	  60 torr	  46 torr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304800" y="33528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O</a:t>
            </a:r>
            <a:r>
              <a:rPr lang="en-US" altLang="en-US" sz="3200" i="0" baseline="-25000">
                <a:solidFill>
                  <a:srgbClr val="FF9999"/>
                </a:solidFill>
              </a:rPr>
              <a:t>2</a:t>
            </a:r>
            <a:endParaRPr lang="en-US" altLang="en-US" sz="3200" i="0">
              <a:solidFill>
                <a:srgbClr val="FF9999"/>
              </a:solidFill>
            </a:endParaRP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1066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0000FF"/>
                </a:solidFill>
              </a:rPr>
              <a:t>CO</a:t>
            </a:r>
            <a:r>
              <a:rPr lang="en-US" altLang="en-US" sz="3200" i="0" baseline="-25000">
                <a:solidFill>
                  <a:srgbClr val="0000FF"/>
                </a:solidFill>
              </a:rPr>
              <a:t>2</a:t>
            </a:r>
            <a:endParaRPr lang="en-US" altLang="en-US" sz="3200" i="0">
              <a:solidFill>
                <a:srgbClr val="0000FF"/>
              </a:solidFill>
            </a:endParaRP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1524000" y="3962400"/>
            <a:ext cx="3810000" cy="3810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9999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 flipH="1">
            <a:off x="6172200" y="3962400"/>
            <a:ext cx="1676400" cy="4572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9999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Blood Gases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6934200" cy="3725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i="0"/>
              <a:t>Outside	Arterial	Tissues	Venous</a:t>
            </a:r>
          </a:p>
          <a:p>
            <a:pPr>
              <a:spcBef>
                <a:spcPct val="50000"/>
              </a:spcBef>
            </a:pPr>
            <a:r>
              <a:rPr lang="en-US" altLang="en-US" sz="2800" i="0"/>
              <a:t>   Air             Blood                                Blood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159 torr	100 torr	  30 torr	  40 torr</a:t>
            </a:r>
          </a:p>
          <a:p>
            <a:pPr>
              <a:spcBef>
                <a:spcPct val="50000"/>
              </a:spcBef>
            </a:pPr>
            <a:endParaRPr lang="en-US" altLang="en-US" sz="2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0.3 torr 	40 torr	  60 torr	  46 torr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304800" y="33528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O</a:t>
            </a:r>
            <a:r>
              <a:rPr lang="en-US" altLang="en-US" sz="3200" i="0" baseline="-25000">
                <a:solidFill>
                  <a:srgbClr val="FF9999"/>
                </a:solidFill>
              </a:rPr>
              <a:t>2</a:t>
            </a:r>
            <a:endParaRPr lang="en-US" altLang="en-US" sz="3200" i="0">
              <a:solidFill>
                <a:srgbClr val="FF9999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1066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0000FF"/>
                </a:solidFill>
              </a:rPr>
              <a:t>CO</a:t>
            </a:r>
            <a:r>
              <a:rPr lang="en-US" altLang="en-US" sz="3200" i="0" baseline="-25000">
                <a:solidFill>
                  <a:srgbClr val="0000FF"/>
                </a:solidFill>
              </a:rPr>
              <a:t>2</a:t>
            </a:r>
            <a:endParaRPr lang="en-US" altLang="en-US" sz="3200" i="0">
              <a:solidFill>
                <a:srgbClr val="0000FF"/>
              </a:solidFill>
            </a:endParaRP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1524000" y="3962400"/>
            <a:ext cx="3810000" cy="3810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9999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 flipH="1">
            <a:off x="6172200" y="3962400"/>
            <a:ext cx="1676400" cy="4572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9999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03464" name="AutoShape 8"/>
          <p:cNvSpPr>
            <a:spLocks noChangeArrowheads="1"/>
          </p:cNvSpPr>
          <p:nvPr/>
        </p:nvSpPr>
        <p:spPr bwMode="auto">
          <a:xfrm flipH="1">
            <a:off x="1600200" y="5334000"/>
            <a:ext cx="3810000" cy="3810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0000FF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03465" name="AutoShape 9"/>
          <p:cNvSpPr>
            <a:spLocks noChangeArrowheads="1"/>
          </p:cNvSpPr>
          <p:nvPr/>
        </p:nvSpPr>
        <p:spPr bwMode="auto">
          <a:xfrm>
            <a:off x="6172200" y="525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solidFill>
            <a:srgbClr val="0000FF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l"/>
            <a:r>
              <a:rPr lang="en-US" altLang="en-US" i="0" smtClean="0"/>
              <a:t>Usually 680 mm Hg in Missoula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48000" y="2209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971800" y="16002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torr</a:t>
            </a: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3352800" y="220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410200" y="19050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=   680 torr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048000" y="3581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971800" y="2971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1 atm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3528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334000" y="3276600"/>
            <a:ext cx="3048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  =   0.895 atm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81000" y="4724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680 mm Hg  x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3048000" y="51054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760 mm Hg  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971800" y="4495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/>
              <a:t>29.92 in Hg</a:t>
            </a: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3352800" y="5105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5334000" y="4800600"/>
            <a:ext cx="342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  =   26.77 in Hg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altLang="en-US" i="0" smtClean="0"/>
              <a:t>  Introduction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There are three states of matters</a:t>
            </a:r>
          </a:p>
          <a:p>
            <a:r>
              <a:rPr lang="en-US" altLang="en-US" dirty="0" smtClean="0"/>
              <a:t>Solids</a:t>
            </a:r>
          </a:p>
          <a:p>
            <a:r>
              <a:rPr lang="en-US" altLang="en-US" dirty="0" smtClean="0"/>
              <a:t>Liquids and</a:t>
            </a:r>
          </a:p>
          <a:p>
            <a:r>
              <a:rPr lang="en-US" altLang="en-US" dirty="0" smtClean="0"/>
              <a:t>Gases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76200"/>
            <a:ext cx="7772400" cy="3048000"/>
          </a:xfrm>
        </p:spPr>
        <p:txBody>
          <a:bodyPr/>
          <a:lstStyle/>
          <a:p>
            <a:pPr algn="l"/>
            <a:r>
              <a:rPr lang="en-US" altLang="en-US" sz="3200" i="0" smtClean="0">
                <a:solidFill>
                  <a:schemeClr val="tx1"/>
                </a:solidFill>
              </a:rPr>
              <a:t>During fall 2005, a hurricane hunter plane, flying through the eye of Hurricane Wilma, measured an Atlantic Ocean record low pressure of 882 millibars.  What is this in atmospheres?</a:t>
            </a:r>
          </a:p>
        </p:txBody>
      </p:sp>
      <p:sp>
        <p:nvSpPr>
          <p:cNvPr id="614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3429000"/>
            <a:ext cx="4114800" cy="2590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0.871 atm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0.882 atm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0.862 atm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0.894 atm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Gas Laws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848600" cy="5486400"/>
          </a:xfrm>
        </p:spPr>
        <p:txBody>
          <a:bodyPr/>
          <a:lstStyle/>
          <a:p>
            <a:r>
              <a:rPr lang="en-US" altLang="en-US" sz="3600" smtClean="0"/>
              <a:t>Four “constants” with ideal gases</a:t>
            </a:r>
            <a:endParaRPr lang="en-US" altLang="en-US" sz="3600" smtClean="0">
              <a:solidFill>
                <a:srgbClr val="0000FF"/>
              </a:solidFill>
            </a:endParaRP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9999"/>
                </a:solidFill>
              </a:rPr>
              <a:t>Boyle’s Law:  PV = a constant</a:t>
            </a:r>
            <a:r>
              <a:rPr lang="en-US" altLang="en-US" sz="3600" smtClean="0">
                <a:solidFill>
                  <a:schemeClr val="bg1"/>
                </a:solidFill>
              </a:rPr>
              <a:t>.    </a:t>
            </a:r>
            <a:r>
              <a:rPr lang="en-US" altLang="en-US" sz="3600" smtClean="0">
                <a:solidFill>
                  <a:srgbClr val="FF9999"/>
                </a:solidFill>
              </a:rPr>
              <a:t> </a:t>
            </a:r>
            <a:r>
              <a:rPr lang="en-US" altLang="en-US" sz="3600" smtClean="0">
                <a:solidFill>
                  <a:schemeClr val="bg1"/>
                </a:solidFill>
              </a:rPr>
              <a:t>..</a:t>
            </a:r>
            <a:r>
              <a:rPr lang="en-US" altLang="en-US" sz="2400" smtClean="0">
                <a:solidFill>
                  <a:srgbClr val="FF9999"/>
                </a:solidFill>
              </a:rPr>
              <a:t>(1662)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FF00"/>
                </a:solidFill>
              </a:rPr>
              <a:t>Charles’s Law:  V/T = a constant. </a:t>
            </a:r>
            <a:r>
              <a:rPr lang="en-US" altLang="en-US" sz="3600" smtClean="0">
                <a:solidFill>
                  <a:schemeClr val="bg1"/>
                </a:solidFill>
              </a:rPr>
              <a:t>..</a:t>
            </a:r>
            <a:r>
              <a:rPr lang="en-US" altLang="en-US" sz="2400" smtClean="0">
                <a:solidFill>
                  <a:srgbClr val="FFFF00"/>
                </a:solidFill>
              </a:rPr>
              <a:t>(1787)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9900"/>
                </a:solidFill>
              </a:rPr>
              <a:t>Gay-Lussac’s Law:  P/T = a constant  </a:t>
            </a:r>
            <a:r>
              <a:rPr lang="en-US" altLang="en-US" sz="3600" smtClean="0">
                <a:solidFill>
                  <a:schemeClr val="bg1"/>
                </a:solidFill>
              </a:rPr>
              <a:t>..</a:t>
            </a:r>
            <a:r>
              <a:rPr lang="en-US" altLang="en-US" sz="2400" smtClean="0">
                <a:solidFill>
                  <a:srgbClr val="FF9900"/>
                </a:solidFill>
              </a:rPr>
              <a:t>(1802)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Avogadro’s Law:  V/n  = a constant</a:t>
            </a:r>
            <a:r>
              <a:rPr lang="en-US" altLang="en-US" sz="3600" smtClean="0">
                <a:solidFill>
                  <a:schemeClr val="bg1"/>
                </a:solidFill>
              </a:rPr>
              <a:t>.</a:t>
            </a:r>
            <a:r>
              <a:rPr lang="en-US" altLang="en-US" sz="3600" smtClean="0">
                <a:solidFill>
                  <a:srgbClr val="00FFFF"/>
                </a:solidFill>
              </a:rPr>
              <a:t> </a:t>
            </a:r>
            <a:r>
              <a:rPr lang="en-US" altLang="en-US" sz="3600" smtClean="0">
                <a:solidFill>
                  <a:schemeClr val="bg1"/>
                </a:solidFill>
              </a:rPr>
              <a:t>..</a:t>
            </a:r>
            <a:r>
              <a:rPr lang="en-US" altLang="en-US" sz="2400" smtClean="0">
                <a:solidFill>
                  <a:srgbClr val="00FFFF"/>
                </a:solidFill>
              </a:rPr>
              <a:t>(1811)</a:t>
            </a: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0" dirty="0" smtClean="0">
                <a:latin typeface="Arial" charset="0"/>
                <a:cs typeface="Arial" charset="0"/>
              </a:rPr>
              <a:t>Pressure-Volume relationship: Boyles Law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30438"/>
            <a:ext cx="4419600" cy="3200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rgbClr val="0070C0"/>
                </a:solidFill>
                <a:latin typeface="Arial" charset="0"/>
                <a:cs typeface="Arial" charset="0"/>
              </a:rPr>
              <a:t>Robert Boyle</a:t>
            </a:r>
            <a:r>
              <a:rPr lang="en-US" smtClean="0">
                <a:latin typeface="Arial" charset="0"/>
                <a:cs typeface="Arial" charset="0"/>
              </a:rPr>
              <a:t> (1627 –  1691). British chemist and natural philosopher.  Wrote the book “</a:t>
            </a:r>
            <a:r>
              <a:rPr lang="en-US" i="1" smtClean="0">
                <a:solidFill>
                  <a:srgbClr val="0070C0"/>
                </a:solidFill>
                <a:latin typeface="Arial" charset="0"/>
                <a:cs typeface="Arial" charset="0"/>
              </a:rPr>
              <a:t>The Skeptical Chymist (1661)</a:t>
            </a:r>
            <a:r>
              <a:rPr lang="en-US" i="1" smtClean="0">
                <a:latin typeface="Arial" charset="0"/>
                <a:cs typeface="Arial" charset="0"/>
              </a:rPr>
              <a:t>”</a:t>
            </a:r>
            <a:r>
              <a:rPr lang="en-US" smtClean="0">
                <a:latin typeface="Arial" charset="0"/>
                <a:cs typeface="Arial" charset="0"/>
              </a:rPr>
              <a:t>  influenced generation of chemists.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E16D1E1F-EC82-48CD-8746-913781489912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2662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62575" y="2209800"/>
            <a:ext cx="2500313" cy="31702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55D963D-E3C7-4D3F-8CEA-CF0A5082900F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17675" y="6248400"/>
            <a:ext cx="267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latin typeface="Arial" charset="0"/>
              </a:rPr>
              <a:t>As P (h) increases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105400" y="6246813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solidFill>
                  <a:srgbClr val="FF0000"/>
                </a:solidFill>
                <a:latin typeface="Arial" charset="0"/>
              </a:rPr>
              <a:t>V decreases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630238" y="76200"/>
            <a:ext cx="74644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600" i="0" dirty="0">
                <a:latin typeface="Arial" charset="0"/>
              </a:rPr>
              <a:t>Apparatus for Studying the Relationship Between</a:t>
            </a:r>
          </a:p>
          <a:p>
            <a:pPr algn="ctr" eaLnBrk="1" hangingPunct="1"/>
            <a:r>
              <a:rPr lang="en-US" sz="2600" i="0" dirty="0">
                <a:latin typeface="Arial" charset="0"/>
              </a:rPr>
              <a:t>Pressure and Volume of a Gas</a:t>
            </a:r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2819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914400"/>
            <a:ext cx="28067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914400"/>
            <a:ext cx="35814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AC7195AC-7CED-4A0E-9617-EB257654477C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43000" y="4800600"/>
            <a:ext cx="137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latin typeface="Arial" charset="0"/>
              </a:rPr>
              <a:t>P </a:t>
            </a:r>
            <a:r>
              <a:rPr lang="en-US" sz="2800" i="0" dirty="0">
                <a:latin typeface="Symbol" pitchFamily="18" charset="2"/>
              </a:rPr>
              <a:t>a</a:t>
            </a:r>
            <a:r>
              <a:rPr lang="en-US" sz="2800" i="0" dirty="0">
                <a:latin typeface="Arial" charset="0"/>
              </a:rPr>
              <a:t> 1/V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79425" y="5186363"/>
            <a:ext cx="2782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latin typeface="Arial" charset="0"/>
              </a:rPr>
              <a:t>P x V = constant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5719763"/>
            <a:ext cx="2824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latin typeface="Arial" charset="0"/>
              </a:rPr>
              <a:t>P</a:t>
            </a:r>
            <a:r>
              <a:rPr lang="en-US" sz="2800" i="0" baseline="-25000" dirty="0">
                <a:latin typeface="Arial" charset="0"/>
              </a:rPr>
              <a:t>1</a:t>
            </a:r>
            <a:r>
              <a:rPr lang="en-US" sz="2800" i="0" dirty="0">
                <a:latin typeface="Arial" charset="0"/>
              </a:rPr>
              <a:t> x V</a:t>
            </a:r>
            <a:r>
              <a:rPr lang="en-US" sz="2800" i="0" baseline="-25000" dirty="0">
                <a:latin typeface="Arial" charset="0"/>
              </a:rPr>
              <a:t>1</a:t>
            </a:r>
            <a:r>
              <a:rPr lang="en-US" sz="2800" i="0" dirty="0">
                <a:latin typeface="Arial" charset="0"/>
              </a:rPr>
              <a:t> = P</a:t>
            </a:r>
            <a:r>
              <a:rPr lang="en-US" sz="2800" i="0" baseline="-25000" dirty="0">
                <a:latin typeface="Arial" charset="0"/>
              </a:rPr>
              <a:t>2</a:t>
            </a:r>
            <a:r>
              <a:rPr lang="en-US" sz="2800" i="0" dirty="0">
                <a:latin typeface="Arial" charset="0"/>
              </a:rPr>
              <a:t> x V</a:t>
            </a:r>
            <a:r>
              <a:rPr lang="en-US" sz="2800" i="0" baseline="-25000" dirty="0">
                <a:latin typeface="Arial" charset="0"/>
              </a:rPr>
              <a:t>2</a:t>
            </a:r>
            <a:endParaRPr lang="en-US" sz="2800" i="0" dirty="0">
              <a:latin typeface="Arial" charset="0"/>
            </a:endParaRPr>
          </a:p>
        </p:txBody>
      </p:sp>
      <p:sp>
        <p:nvSpPr>
          <p:cNvPr id="67590" name="Text Box 13"/>
          <p:cNvSpPr txBox="1">
            <a:spLocks noChangeArrowheads="1"/>
          </p:cNvSpPr>
          <p:nvPr/>
        </p:nvSpPr>
        <p:spPr bwMode="auto">
          <a:xfrm>
            <a:off x="3400425" y="92075"/>
            <a:ext cx="235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 i="0" dirty="0">
                <a:latin typeface="Arial" charset="0"/>
              </a:rPr>
              <a:t>Boyle’s Law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78425" y="5013325"/>
            <a:ext cx="4003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Arial" charset="0"/>
              </a:rPr>
              <a:t>Constant temperature</a:t>
            </a:r>
            <a:br>
              <a:rPr lang="en-US" sz="2800" i="0" dirty="0">
                <a:latin typeface="Arial" charset="0"/>
              </a:rPr>
            </a:br>
            <a:r>
              <a:rPr lang="en-US" sz="2800" i="0" dirty="0">
                <a:latin typeface="Arial" charset="0"/>
              </a:rPr>
              <a:t>Constant amount of gas</a:t>
            </a:r>
          </a:p>
        </p:txBody>
      </p:sp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66F2FE6-F785-4249-BF67-92E34F87A789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763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0" dirty="0">
                <a:solidFill>
                  <a:schemeClr val="accent2"/>
                </a:solidFill>
                <a:latin typeface="Arial" charset="0"/>
              </a:rPr>
              <a:t>A sample of chlorine gas occupies a volume of 946 </a:t>
            </a:r>
            <a:r>
              <a:rPr lang="en-US" i="0" dirty="0" err="1">
                <a:solidFill>
                  <a:schemeClr val="accent2"/>
                </a:solidFill>
                <a:latin typeface="Arial" charset="0"/>
              </a:rPr>
              <a:t>mL</a:t>
            </a:r>
            <a:r>
              <a:rPr lang="en-US" i="0" dirty="0">
                <a:solidFill>
                  <a:schemeClr val="accent2"/>
                </a:solidFill>
                <a:latin typeface="Arial" charset="0"/>
              </a:rPr>
              <a:t> at a pressure of 726 mmHg.  What is the pressure of the gas (in mmHg) if the volume is reduced at constant temperature to 154 </a:t>
            </a:r>
            <a:r>
              <a:rPr lang="en-US" i="0" dirty="0" err="1">
                <a:solidFill>
                  <a:schemeClr val="accent2"/>
                </a:solidFill>
                <a:latin typeface="Arial" charset="0"/>
              </a:rPr>
              <a:t>mL</a:t>
            </a:r>
            <a:r>
              <a:rPr lang="en-US" i="0" dirty="0">
                <a:solidFill>
                  <a:schemeClr val="accent2"/>
                </a:solidFill>
                <a:latin typeface="Arial" charset="0"/>
              </a:rPr>
              <a:t>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159125" y="2643188"/>
            <a:ext cx="2824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latin typeface="Arial" charset="0"/>
              </a:rPr>
              <a:t>P</a:t>
            </a:r>
            <a:r>
              <a:rPr lang="en-US" sz="2800" i="0" baseline="-25000" dirty="0">
                <a:latin typeface="Arial" charset="0"/>
              </a:rPr>
              <a:t>1</a:t>
            </a:r>
            <a:r>
              <a:rPr lang="en-US" sz="2800" i="0" dirty="0">
                <a:latin typeface="Arial" charset="0"/>
              </a:rPr>
              <a:t> x V</a:t>
            </a:r>
            <a:r>
              <a:rPr lang="en-US" sz="2800" i="0" baseline="-25000" dirty="0">
                <a:latin typeface="Arial" charset="0"/>
              </a:rPr>
              <a:t>1</a:t>
            </a:r>
            <a:r>
              <a:rPr lang="en-US" sz="2800" i="0" dirty="0">
                <a:latin typeface="Arial" charset="0"/>
              </a:rPr>
              <a:t> = P</a:t>
            </a:r>
            <a:r>
              <a:rPr lang="en-US" sz="2800" i="0" baseline="-25000" dirty="0">
                <a:latin typeface="Arial" charset="0"/>
              </a:rPr>
              <a:t>2</a:t>
            </a:r>
            <a:r>
              <a:rPr lang="en-US" sz="2800" i="0" dirty="0">
                <a:latin typeface="Arial" charset="0"/>
              </a:rPr>
              <a:t> x V</a:t>
            </a:r>
            <a:r>
              <a:rPr lang="en-US" sz="2800" i="0" baseline="-25000" dirty="0">
                <a:latin typeface="Arial" charset="0"/>
              </a:rPr>
              <a:t>2</a:t>
            </a:r>
            <a:endParaRPr lang="en-US" sz="2800" i="0" dirty="0"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24038" y="3259138"/>
            <a:ext cx="2703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P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726 mmHg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24038" y="3932238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946 mL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65725" y="3260725"/>
            <a:ext cx="115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P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?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65725" y="3933825"/>
            <a:ext cx="214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154 mL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41325" y="5146675"/>
            <a:ext cx="960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P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44600" y="4891088"/>
            <a:ext cx="1301750" cy="1052512"/>
            <a:chOff x="1536" y="2928"/>
            <a:chExt cx="820" cy="663"/>
          </a:xfrm>
        </p:grpSpPr>
        <p:sp>
          <p:nvSpPr>
            <p:cNvPr id="68628" name="Text Box 12"/>
            <p:cNvSpPr txBox="1">
              <a:spLocks noChangeArrowheads="1"/>
            </p:cNvSpPr>
            <p:nvPr/>
          </p:nvSpPr>
          <p:spPr bwMode="auto">
            <a:xfrm>
              <a:off x="1536" y="2928"/>
              <a:ext cx="8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P</a:t>
              </a:r>
              <a:r>
                <a:rPr lang="en-US" sz="2800" i="0" baseline="-25000">
                  <a:latin typeface="Arial" charset="0"/>
                </a:rPr>
                <a:t>1</a:t>
              </a:r>
              <a:r>
                <a:rPr lang="en-US" sz="2800" i="0">
                  <a:latin typeface="Arial" charset="0"/>
                </a:rPr>
                <a:t> x V</a:t>
              </a:r>
              <a:r>
                <a:rPr lang="en-US" sz="2800" i="0" baseline="-25000">
                  <a:latin typeface="Arial" charset="0"/>
                </a:rPr>
                <a:t>1</a:t>
              </a:r>
              <a:endParaRPr lang="en-US" sz="2800" i="0">
                <a:latin typeface="Arial" charset="0"/>
              </a:endParaRPr>
            </a:p>
          </p:txBody>
        </p:sp>
        <p:sp>
          <p:nvSpPr>
            <p:cNvPr id="68629" name="Line 13"/>
            <p:cNvSpPr>
              <a:spLocks noChangeShapeType="1"/>
            </p:cNvSpPr>
            <p:nvPr/>
          </p:nvSpPr>
          <p:spPr bwMode="auto">
            <a:xfrm>
              <a:off x="1586" y="3259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0"/>
            </a:p>
          </p:txBody>
        </p:sp>
        <p:sp>
          <p:nvSpPr>
            <p:cNvPr id="68630" name="Text Box 14"/>
            <p:cNvSpPr txBox="1">
              <a:spLocks noChangeArrowheads="1"/>
            </p:cNvSpPr>
            <p:nvPr/>
          </p:nvSpPr>
          <p:spPr bwMode="auto">
            <a:xfrm>
              <a:off x="1771" y="3264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V</a:t>
              </a:r>
              <a:r>
                <a:rPr lang="en-US" sz="2800" i="0" baseline="-25000">
                  <a:latin typeface="Arial" charset="0"/>
                </a:rPr>
                <a:t>2</a:t>
              </a:r>
              <a:endParaRPr lang="en-US" sz="2800" i="0">
                <a:latin typeface="Arial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490788" y="4954588"/>
            <a:ext cx="3895725" cy="925512"/>
            <a:chOff x="2049" y="2896"/>
            <a:chExt cx="2454" cy="583"/>
          </a:xfrm>
        </p:grpSpPr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2304" y="2896"/>
              <a:ext cx="21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726 mmHg x 946 mL</a:t>
              </a:r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348" y="318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0"/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2972" y="3152"/>
              <a:ext cx="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154 mL</a:t>
              </a: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2049" y="3017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=</a:t>
              </a:r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407150" y="5146675"/>
            <a:ext cx="243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= 4460 mmHg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5791200" y="5157788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i="0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4711700" y="5551488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i="0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389313" y="2057400"/>
            <a:ext cx="2782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P x V = 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5" grpId="0" autoUpdateAnimBg="0"/>
      <p:bldP spid="12296" grpId="0" autoUpdateAnimBg="0"/>
      <p:bldP spid="12297" grpId="0" autoUpdateAnimBg="0"/>
      <p:bldP spid="12309" grpId="0" autoUpdateAnimBg="0"/>
      <p:bldP spid="12310" grpId="0" animBg="1"/>
      <p:bldP spid="12311" grpId="0" animBg="1"/>
      <p:bldP spid="123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i="0" dirty="0" smtClean="0">
                <a:latin typeface="Arial" charset="0"/>
                <a:cs typeface="Arial" charset="0"/>
              </a:rPr>
              <a:t>Temperature-Volume Relationship: Charles's and Gay-Lussac’s Law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72000" cy="3733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rgbClr val="0070C0"/>
                </a:solidFill>
                <a:latin typeface="Arial" charset="0"/>
                <a:cs typeface="Arial" charset="0"/>
              </a:rPr>
              <a:t>Jacques Alexandre  Cesar Charles</a:t>
            </a:r>
            <a:r>
              <a:rPr lang="en-US" smtClean="0">
                <a:latin typeface="Arial" charset="0"/>
                <a:cs typeface="Arial" charset="0"/>
              </a:rPr>
              <a:t> (1746 – 1823). French physicist. He was a gifted lecturer, an inventor of scientific apparatus and the first person to use hydrogen to inflate balloons.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4F598B0-64E1-4789-86D0-82E37606E3DC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3072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19750" y="2209800"/>
            <a:ext cx="2381250" cy="32623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latin typeface="Arial" charset="0"/>
                <a:cs typeface="Arial" charset="0"/>
              </a:rPr>
              <a:t>Temperature-Volume Relationship: Charle’s and Gay-Lussac’s Law</a:t>
            </a:r>
            <a:endParaRPr lang="en-US" sz="36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5720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rgbClr val="0070C0"/>
                </a:solidFill>
                <a:latin typeface="Arial" charset="0"/>
                <a:cs typeface="Arial" charset="0"/>
              </a:rPr>
              <a:t>Joseph Louis Gay-Lussac</a:t>
            </a:r>
            <a:r>
              <a:rPr lang="en-US" smtClean="0">
                <a:latin typeface="Arial" charset="0"/>
                <a:cs typeface="Arial" charset="0"/>
              </a:rPr>
              <a:t> (1778 – 1850). French chemist and physicist.  He was a balloon enthusiast. Once he ascended to an altitude of 20,000 ft to collect air samples for analysis.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FF77A3C-34AF-418A-828B-77BC31D89BE3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3174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95950" y="2209800"/>
            <a:ext cx="2152650" cy="36115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0C94E75C-14F1-4BC2-A795-F1CA0CE3E3BC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371600" y="6338887"/>
            <a:ext cx="2538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latin typeface="Arial" charset="0"/>
              </a:rPr>
              <a:t>As T increases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6338887"/>
            <a:ext cx="2044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 dirty="0">
                <a:solidFill>
                  <a:srgbClr val="FF0000"/>
                </a:solidFill>
                <a:latin typeface="Arial" charset="0"/>
              </a:rPr>
              <a:t>V increases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30194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18669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04800" y="0"/>
            <a:ext cx="72811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 i="0" dirty="0">
                <a:latin typeface="Arial" charset="0"/>
              </a:rPr>
              <a:t>Variation in Gas Volume </a:t>
            </a:r>
            <a:endParaRPr lang="en-US" sz="3200" i="0" dirty="0" smtClean="0">
              <a:latin typeface="Arial" charset="0"/>
            </a:endParaRPr>
          </a:p>
          <a:p>
            <a:pPr algn="ctr" eaLnBrk="1" hangingPunct="1"/>
            <a:r>
              <a:rPr lang="en-US" sz="3200" i="0" dirty="0" smtClean="0">
                <a:latin typeface="Arial" charset="0"/>
              </a:rPr>
              <a:t>with </a:t>
            </a:r>
            <a:r>
              <a:rPr lang="en-US" sz="3200" i="0" dirty="0">
                <a:latin typeface="Arial" charset="0"/>
              </a:rPr>
              <a:t>Temperature at Constant Pressure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E193086F-91B8-414C-BE90-D14E48423427}" type="slidenum">
              <a:rPr lang="en-US">
                <a:latin typeface="Times New Roman" pitchFamily="18" charset="0"/>
              </a:rPr>
              <a:pPr eaLnBrk="1" hangingPunct="1"/>
              <a:t>29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1298575"/>
            <a:ext cx="5700712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0" y="0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i="0" dirty="0">
                <a:latin typeface="Arial" charset="0"/>
              </a:rPr>
              <a:t>Variation of Gas Volume with Temperature</a:t>
            </a:r>
          </a:p>
          <a:p>
            <a:pPr algn="ctr" eaLnBrk="1" hangingPunct="1"/>
            <a:r>
              <a:rPr lang="en-US" sz="3600" i="0" dirty="0">
                <a:latin typeface="Arial" charset="0"/>
              </a:rPr>
              <a:t>at Constant Pressure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38200" y="5068888"/>
            <a:ext cx="1058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 </a:t>
            </a:r>
            <a:r>
              <a:rPr lang="en-US" sz="2800" i="0">
                <a:latin typeface="Symbol" pitchFamily="18" charset="2"/>
              </a:rPr>
              <a:t>a</a:t>
            </a:r>
            <a:r>
              <a:rPr lang="en-US" sz="2800" i="0">
                <a:latin typeface="Arial" charset="0"/>
              </a:rPr>
              <a:t> 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8200" y="5510213"/>
            <a:ext cx="2763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 = constant x T</a:t>
            </a:r>
            <a:endParaRPr lang="en-US" sz="2800" i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04863" y="5962650"/>
            <a:ext cx="2300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/T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V</a:t>
            </a:r>
            <a:r>
              <a:rPr lang="en-US" sz="2800" i="0" baseline="-25000">
                <a:latin typeface="Arial" charset="0"/>
              </a:rPr>
              <a:t>2 </a:t>
            </a:r>
            <a:r>
              <a:rPr lang="en-US" sz="2800" i="0">
                <a:latin typeface="Arial" charset="0"/>
              </a:rPr>
              <a:t>/T</a:t>
            </a:r>
            <a:r>
              <a:rPr lang="en-US" sz="2800" i="0" baseline="-25000">
                <a:latin typeface="Arial" charset="0"/>
              </a:rPr>
              <a:t>2</a:t>
            </a:r>
            <a:endParaRPr lang="en-US" sz="2800" i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724400" y="5975350"/>
            <a:ext cx="327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T (K) = t (</a:t>
            </a:r>
            <a:r>
              <a:rPr lang="en-US" i="0" baseline="30000">
                <a:latin typeface="Arial" charset="0"/>
              </a:rPr>
              <a:t>0</a:t>
            </a:r>
            <a:r>
              <a:rPr lang="en-US" i="0">
                <a:latin typeface="Arial" charset="0"/>
              </a:rPr>
              <a:t>C) + 273.15</a:t>
            </a:r>
            <a:r>
              <a:rPr lang="en-US" sz="2800" i="0"/>
              <a:t> 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172200" y="2590800"/>
            <a:ext cx="2590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i="0">
                <a:latin typeface="Arial" charset="0"/>
              </a:rPr>
              <a:t>Charles’ &amp; Gay-Lussac’s Law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86200" y="51054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Arial" charset="0"/>
              </a:rPr>
              <a:t>Temperature </a:t>
            </a:r>
            <a:r>
              <a:rPr lang="en-US" sz="2800" b="1" i="0" dirty="0">
                <a:solidFill>
                  <a:srgbClr val="FF0000"/>
                </a:solidFill>
                <a:latin typeface="Arial" charset="0"/>
              </a:rPr>
              <a:t>must</a:t>
            </a:r>
            <a:r>
              <a:rPr lang="en-US" sz="2800" i="0" dirty="0">
                <a:latin typeface="Arial" charset="0"/>
              </a:rPr>
              <a:t> </a:t>
            </a:r>
            <a:r>
              <a:rPr lang="en-US" sz="2800" i="0" dirty="0" smtClean="0">
                <a:latin typeface="Arial" charset="0"/>
              </a:rPr>
              <a:t>be in </a:t>
            </a:r>
            <a:r>
              <a:rPr lang="en-US" sz="2800" i="0" dirty="0">
                <a:latin typeface="Arial" charset="0"/>
              </a:rPr>
              <a:t>Kelvin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6" grpId="0" autoUpdateAnimBg="0"/>
      <p:bldP spid="15367" grpId="0" autoUpdateAnimBg="0"/>
      <p:bldP spid="15371" grpId="0" autoUpdateAnimBg="0"/>
      <p:bldP spid="15372" grpId="0"/>
      <p:bldP spid="153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Gases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r>
              <a:rPr lang="en-US" altLang="en-US" smtClean="0"/>
              <a:t>Of the three phases gases are the best understood </a:t>
            </a:r>
          </a:p>
          <a:p>
            <a:r>
              <a:rPr lang="en-US" altLang="en-US" smtClean="0"/>
              <a:t>There is a minimum of complicating interactions</a:t>
            </a:r>
          </a:p>
          <a:p>
            <a:r>
              <a:rPr lang="en-US" altLang="en-US" smtClean="0"/>
              <a:t>Gases completely fill whatever space they occupy</a:t>
            </a:r>
          </a:p>
          <a:p>
            <a:r>
              <a:rPr lang="en-US" altLang="en-US" smtClean="0"/>
              <a:t>In so doing they exert a pressure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i="0" dirty="0" smtClean="0">
                <a:latin typeface="Arial" charset="0"/>
                <a:cs typeface="Arial" charset="0"/>
              </a:rPr>
              <a:t>Kelvin Temperature Scale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rgbClr val="0070C0"/>
                </a:solidFill>
                <a:latin typeface="Arial" charset="0"/>
                <a:cs typeface="Arial" charset="0"/>
              </a:rPr>
              <a:t>William Thomson, Lord Kelvin</a:t>
            </a:r>
            <a:r>
              <a:rPr lang="en-US" smtClean="0">
                <a:latin typeface="Arial" charset="0"/>
                <a:cs typeface="Arial" charset="0"/>
              </a:rPr>
              <a:t> (1824 – 1907).  Scottish mathematician and physicist.  Kelvin did important work in many branches of physics.</a:t>
            </a:r>
            <a:endParaRPr lang="en-US" b="1" smtClean="0">
              <a:latin typeface="Arial" charset="0"/>
              <a:cs typeface="Arial" charset="0"/>
            </a:endParaRPr>
          </a:p>
        </p:txBody>
      </p:sp>
      <p:pic>
        <p:nvPicPr>
          <p:cNvPr id="7373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29200" y="2057400"/>
            <a:ext cx="3038475" cy="35941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744ABD4F-C5FB-4739-9992-F827FCE35DAF}" type="slidenum">
              <a:rPr lang="en-US">
                <a:latin typeface="Times New Roman" pitchFamily="18" charset="0"/>
              </a:rPr>
              <a:pPr eaLnBrk="1" hangingPunct="1"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0" dirty="0">
                <a:solidFill>
                  <a:schemeClr val="accent2"/>
                </a:solidFill>
                <a:latin typeface="Arial" charset="0"/>
              </a:rPr>
              <a:t>A sample of carbon monoxide gas occupies 3.20 L at 125 </a:t>
            </a:r>
            <a:r>
              <a:rPr lang="en-US" i="0" baseline="30000" dirty="0">
                <a:solidFill>
                  <a:schemeClr val="accent2"/>
                </a:solidFill>
                <a:latin typeface="Arial" charset="0"/>
              </a:rPr>
              <a:t>0</a:t>
            </a:r>
            <a:r>
              <a:rPr lang="en-US" i="0" dirty="0">
                <a:solidFill>
                  <a:schemeClr val="accent2"/>
                </a:solidFill>
                <a:latin typeface="Arial" charset="0"/>
              </a:rPr>
              <a:t>C.  At what temperature will the gas occupy a volume of 1.54 L if the pressure remains constant?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719263" y="2597150"/>
            <a:ext cx="195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3.20 L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719263" y="3270250"/>
            <a:ext cx="2366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T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398.15 K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65725" y="2598738"/>
            <a:ext cx="1951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1.54 L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175250" y="3271838"/>
            <a:ext cx="113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T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?</a:t>
            </a:r>
            <a:endParaRPr lang="en-US" sz="2800" i="0" baseline="-25000">
              <a:latin typeface="Arial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62000" y="5146675"/>
            <a:ext cx="94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T</a:t>
            </a:r>
            <a:r>
              <a:rPr lang="en-US" sz="2800" i="0" baseline="-25000">
                <a:latin typeface="Arial" charset="0"/>
              </a:rPr>
              <a:t>2</a:t>
            </a:r>
            <a:r>
              <a:rPr lang="en-US" sz="2800" i="0">
                <a:latin typeface="Arial" charset="0"/>
              </a:rPr>
              <a:t>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51000" y="4876800"/>
            <a:ext cx="1282700" cy="1052513"/>
            <a:chOff x="1542" y="2928"/>
            <a:chExt cx="808" cy="663"/>
          </a:xfrm>
        </p:grpSpPr>
        <p:sp>
          <p:nvSpPr>
            <p:cNvPr id="74773" name="Text Box 11"/>
            <p:cNvSpPr txBox="1">
              <a:spLocks noChangeArrowheads="1"/>
            </p:cNvSpPr>
            <p:nvPr/>
          </p:nvSpPr>
          <p:spPr bwMode="auto">
            <a:xfrm>
              <a:off x="1542" y="2928"/>
              <a:ext cx="8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V</a:t>
              </a:r>
              <a:r>
                <a:rPr lang="en-US" sz="2800" i="0" baseline="-25000">
                  <a:latin typeface="Arial" charset="0"/>
                </a:rPr>
                <a:t>2</a:t>
              </a:r>
              <a:r>
                <a:rPr lang="en-US" sz="2800" i="0">
                  <a:latin typeface="Arial" charset="0"/>
                </a:rPr>
                <a:t> x T</a:t>
              </a:r>
              <a:r>
                <a:rPr lang="en-US" sz="2800" i="0" baseline="-25000">
                  <a:latin typeface="Arial" charset="0"/>
                </a:rPr>
                <a:t>1</a:t>
              </a:r>
              <a:endParaRPr lang="en-US" sz="2800" i="0">
                <a:latin typeface="Arial" charset="0"/>
              </a:endParaRPr>
            </a:p>
          </p:txBody>
        </p:sp>
        <p:sp>
          <p:nvSpPr>
            <p:cNvPr id="74774" name="Line 12"/>
            <p:cNvSpPr>
              <a:spLocks noChangeShapeType="1"/>
            </p:cNvSpPr>
            <p:nvPr/>
          </p:nvSpPr>
          <p:spPr bwMode="auto">
            <a:xfrm>
              <a:off x="1586" y="3259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0"/>
            </a:p>
          </p:txBody>
        </p:sp>
        <p:sp>
          <p:nvSpPr>
            <p:cNvPr id="74775" name="Text Box 13"/>
            <p:cNvSpPr txBox="1">
              <a:spLocks noChangeArrowheads="1"/>
            </p:cNvSpPr>
            <p:nvPr/>
          </p:nvSpPr>
          <p:spPr bwMode="auto">
            <a:xfrm>
              <a:off x="1771" y="3264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V</a:t>
              </a:r>
              <a:r>
                <a:rPr lang="en-US" sz="2800" i="0" baseline="-25000">
                  <a:latin typeface="Arial" charset="0"/>
                </a:rPr>
                <a:t>1</a:t>
              </a:r>
              <a:endParaRPr lang="en-US" sz="2800" i="0">
                <a:latin typeface="Arial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887663" y="4954588"/>
            <a:ext cx="3827462" cy="925512"/>
            <a:chOff x="2049" y="2896"/>
            <a:chExt cx="2411" cy="583"/>
          </a:xfrm>
        </p:grpSpPr>
        <p:sp>
          <p:nvSpPr>
            <p:cNvPr id="74769" name="Text Box 15"/>
            <p:cNvSpPr txBox="1">
              <a:spLocks noChangeArrowheads="1"/>
            </p:cNvSpPr>
            <p:nvPr/>
          </p:nvSpPr>
          <p:spPr bwMode="auto">
            <a:xfrm>
              <a:off x="2470" y="2896"/>
              <a:ext cx="18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1.54 L x 398.15 K</a:t>
              </a:r>
            </a:p>
          </p:txBody>
        </p:sp>
        <p:sp>
          <p:nvSpPr>
            <p:cNvPr id="74770" name="Line 16"/>
            <p:cNvSpPr>
              <a:spLocks noChangeShapeType="1"/>
            </p:cNvSpPr>
            <p:nvPr/>
          </p:nvSpPr>
          <p:spPr bwMode="auto">
            <a:xfrm>
              <a:off x="2348" y="318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0"/>
            </a:p>
          </p:txBody>
        </p:sp>
        <p:sp>
          <p:nvSpPr>
            <p:cNvPr id="74771" name="Text Box 17"/>
            <p:cNvSpPr txBox="1">
              <a:spLocks noChangeArrowheads="1"/>
            </p:cNvSpPr>
            <p:nvPr/>
          </p:nvSpPr>
          <p:spPr bwMode="auto">
            <a:xfrm>
              <a:off x="3035" y="3152"/>
              <a:ext cx="7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3.20 L</a:t>
              </a:r>
            </a:p>
          </p:txBody>
        </p:sp>
        <p:sp>
          <p:nvSpPr>
            <p:cNvPr id="74772" name="Text Box 18"/>
            <p:cNvSpPr txBox="1">
              <a:spLocks noChangeArrowheads="1"/>
            </p:cNvSpPr>
            <p:nvPr/>
          </p:nvSpPr>
          <p:spPr bwMode="auto">
            <a:xfrm>
              <a:off x="2049" y="3017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=</a:t>
              </a:r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6748463" y="5146675"/>
            <a:ext cx="1420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= 192 K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4283075" y="5157788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i="0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5197475" y="5551488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i="0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387725" y="1828800"/>
            <a:ext cx="236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1 </a:t>
            </a:r>
            <a:r>
              <a:rPr lang="en-US" sz="2800" i="0">
                <a:latin typeface="Arial" charset="0"/>
              </a:rPr>
              <a:t>/T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V</a:t>
            </a:r>
            <a:r>
              <a:rPr lang="en-US" sz="2800" i="0" baseline="-25000">
                <a:latin typeface="Arial" charset="0"/>
              </a:rPr>
              <a:t>2 </a:t>
            </a:r>
            <a:r>
              <a:rPr lang="en-US" sz="2800" i="0">
                <a:latin typeface="Arial" charset="0"/>
              </a:rPr>
              <a:t>/T</a:t>
            </a:r>
            <a:r>
              <a:rPr lang="en-US" sz="2800" i="0" baseline="-25000">
                <a:latin typeface="Arial" charset="0"/>
              </a:rPr>
              <a:t>2</a:t>
            </a:r>
            <a:endParaRPr lang="en-US" sz="2800" i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3657600" y="3124200"/>
            <a:ext cx="6096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i="0">
              <a:latin typeface="Arial" charset="0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727200" y="3976688"/>
            <a:ext cx="6164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T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125 (</a:t>
            </a:r>
            <a:r>
              <a:rPr lang="en-US" sz="2800" i="0" baseline="30000">
                <a:latin typeface="Arial" charset="0"/>
              </a:rPr>
              <a:t>0</a:t>
            </a:r>
            <a:r>
              <a:rPr lang="en-US" sz="2800" i="0">
                <a:latin typeface="Arial" charset="0"/>
              </a:rPr>
              <a:t>C) + 273.15 (K) = 398.15 K</a:t>
            </a:r>
            <a:endParaRPr lang="en-US" sz="2800" i="0" baseline="-25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1" grpId="0" autoUpdateAnimBg="0"/>
      <p:bldP spid="16392" grpId="0" autoUpdateAnimBg="0"/>
      <p:bldP spid="16393" grpId="0" autoUpdateAnimBg="0"/>
      <p:bldP spid="16403" grpId="0" autoUpdateAnimBg="0"/>
      <p:bldP spid="16404" grpId="0" animBg="1"/>
      <p:bldP spid="16405" grpId="0" animBg="1"/>
      <p:bldP spid="16408" grpId="0" autoUpdateAnimBg="0"/>
      <p:bldP spid="16409" grpId="0" animBg="1"/>
      <p:bldP spid="164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0" dirty="0" smtClean="0">
                <a:latin typeface="Arial" charset="0"/>
                <a:cs typeface="Arial" charset="0"/>
              </a:rPr>
              <a:t>Volume-Amount Relationship: Avogadro’s Law</a:t>
            </a:r>
            <a:endParaRPr lang="en-US" sz="3600" i="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43434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rgbClr val="0070C0"/>
                </a:solidFill>
                <a:latin typeface="Arial" charset="0"/>
                <a:cs typeface="Arial" charset="0"/>
              </a:rPr>
              <a:t>Amedeo Avogadro</a:t>
            </a:r>
            <a:r>
              <a:rPr lang="en-US" smtClean="0">
                <a:latin typeface="Arial" charset="0"/>
                <a:cs typeface="Arial" charset="0"/>
              </a:rPr>
              <a:t> (1776 – 1856).  Italian mathematical physicist. His most famous work, now known as Avogadro’s law, was largely ignored his lifetime.</a:t>
            </a:r>
          </a:p>
        </p:txBody>
      </p:sp>
      <p:pic>
        <p:nvPicPr>
          <p:cNvPr id="3584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81638" y="1981200"/>
            <a:ext cx="2679700" cy="37036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9804ED61-5A3B-4065-8DC9-C0398D229096}" type="slidenum">
              <a:rPr lang="en-US">
                <a:latin typeface="Times New Roman" pitchFamily="18" charset="0"/>
              </a:rPr>
              <a:pPr eaLnBrk="1" hangingPunct="1"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914400"/>
          </a:xfrm>
        </p:spPr>
        <p:txBody>
          <a:bodyPr/>
          <a:lstStyle/>
          <a:p>
            <a:pPr algn="ctr" eaLnBrk="1" hangingPunct="1"/>
            <a:r>
              <a:rPr lang="en-US" sz="3600" i="0" dirty="0" smtClean="0">
                <a:latin typeface="Arial" charset="0"/>
              </a:rPr>
              <a:t>Avogadro’s Law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03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 </a:t>
            </a:r>
            <a:r>
              <a:rPr lang="en-US" sz="2800" i="0">
                <a:latin typeface="Symbol" pitchFamily="18" charset="2"/>
              </a:rPr>
              <a:t>a</a:t>
            </a:r>
            <a:r>
              <a:rPr lang="en-US" sz="2800" i="0">
                <a:latin typeface="Arial" charset="0"/>
              </a:rPr>
              <a:t> number of moles (n)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2744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 = constant x n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8613" y="2279650"/>
            <a:ext cx="252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V</a:t>
            </a:r>
            <a:r>
              <a:rPr lang="en-US" sz="2800" i="0" baseline="-25000">
                <a:latin typeface="Arial" charset="0"/>
              </a:rPr>
              <a:t>1 </a:t>
            </a:r>
            <a:r>
              <a:rPr lang="en-US" sz="2800" i="0">
                <a:latin typeface="Arial" charset="0"/>
              </a:rPr>
              <a:t>/ n</a:t>
            </a:r>
            <a:r>
              <a:rPr lang="en-US" sz="2800" i="0" baseline="-25000">
                <a:latin typeface="Arial" charset="0"/>
              </a:rPr>
              <a:t>1</a:t>
            </a:r>
            <a:r>
              <a:rPr lang="en-US" sz="2800" i="0">
                <a:latin typeface="Arial" charset="0"/>
              </a:rPr>
              <a:t> = V</a:t>
            </a:r>
            <a:r>
              <a:rPr lang="en-US" sz="2800" i="0" baseline="-25000">
                <a:latin typeface="Arial" charset="0"/>
              </a:rPr>
              <a:t>2 </a:t>
            </a:r>
            <a:r>
              <a:rPr lang="en-US" sz="2800" i="0">
                <a:latin typeface="Arial" charset="0"/>
              </a:rPr>
              <a:t>/ n</a:t>
            </a:r>
            <a:r>
              <a:rPr lang="en-US" sz="2800" i="0" baseline="-25000">
                <a:latin typeface="Arial" charset="0"/>
              </a:rPr>
              <a:t>2</a:t>
            </a:r>
            <a:endParaRPr lang="en-US" sz="2800" i="0">
              <a:latin typeface="Arial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407025" y="973138"/>
            <a:ext cx="366553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Constant temperature</a:t>
            </a:r>
            <a:br>
              <a:rPr lang="en-US" sz="2800" i="0">
                <a:latin typeface="Arial" charset="0"/>
              </a:rPr>
            </a:br>
            <a:r>
              <a:rPr lang="en-US" sz="2800" i="0">
                <a:latin typeface="Arial" charset="0"/>
              </a:rPr>
              <a:t>Constant pressure</a:t>
            </a:r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1025"/>
            <a:ext cx="89154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436" grpId="0" autoUpdateAnimBg="0"/>
      <p:bldP spid="184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C3955B0-FBAE-4153-8334-E73ABB542136}" type="slidenum">
              <a:rPr lang="en-US">
                <a:latin typeface="Times New Roman" pitchFamily="18" charset="0"/>
              </a:rPr>
              <a:pPr eaLnBrk="1" hangingPunct="1"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91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0" dirty="0">
                <a:solidFill>
                  <a:schemeClr val="accent2"/>
                </a:solidFill>
                <a:latin typeface="Arial" charset="0"/>
              </a:rPr>
              <a:t>Ammonia burns in oxygen to form nitric oxide (NO) and water vapor.  How many volumes of NO are obtained from one volume of ammonia at the same temperature and pressure?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33588" y="2133600"/>
            <a:ext cx="5033962" cy="519113"/>
            <a:chOff x="1281" y="1344"/>
            <a:chExt cx="3171" cy="327"/>
          </a:xfrm>
        </p:grpSpPr>
        <p:sp>
          <p:nvSpPr>
            <p:cNvPr id="77836" name="Text Box 4"/>
            <p:cNvSpPr txBox="1">
              <a:spLocks noChangeArrowheads="1"/>
            </p:cNvSpPr>
            <p:nvPr/>
          </p:nvSpPr>
          <p:spPr bwMode="auto">
            <a:xfrm>
              <a:off x="1281" y="1344"/>
              <a:ext cx="31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0">
                  <a:latin typeface="Arial" charset="0"/>
                </a:rPr>
                <a:t>4NH</a:t>
              </a:r>
              <a:r>
                <a:rPr lang="en-US" sz="2800" i="0" baseline="-25000">
                  <a:latin typeface="Arial" charset="0"/>
                </a:rPr>
                <a:t>3</a:t>
              </a:r>
              <a:r>
                <a:rPr lang="en-US" sz="2800" i="0">
                  <a:latin typeface="Arial" charset="0"/>
                </a:rPr>
                <a:t> + 5O</a:t>
              </a:r>
              <a:r>
                <a:rPr lang="en-US" sz="2800" i="0" baseline="-25000">
                  <a:latin typeface="Arial" charset="0"/>
                </a:rPr>
                <a:t>2</a:t>
              </a:r>
              <a:r>
                <a:rPr lang="en-US" sz="2800" i="0">
                  <a:latin typeface="Arial" charset="0"/>
                </a:rPr>
                <a:t>          4NO + 6H</a:t>
              </a:r>
              <a:r>
                <a:rPr lang="en-US" sz="2800" i="0" baseline="-25000">
                  <a:latin typeface="Arial" charset="0"/>
                </a:rPr>
                <a:t>2</a:t>
              </a:r>
              <a:r>
                <a:rPr lang="en-US" sz="2800" i="0">
                  <a:latin typeface="Arial" charset="0"/>
                </a:rPr>
                <a:t>O</a:t>
              </a:r>
            </a:p>
          </p:txBody>
        </p:sp>
        <p:sp>
          <p:nvSpPr>
            <p:cNvPr id="77837" name="Line 6"/>
            <p:cNvSpPr>
              <a:spLocks noChangeShapeType="1"/>
            </p:cNvSpPr>
            <p:nvPr/>
          </p:nvSpPr>
          <p:spPr bwMode="auto">
            <a:xfrm>
              <a:off x="2592" y="153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i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71713" y="3062288"/>
            <a:ext cx="4589462" cy="519112"/>
            <a:chOff x="1439" y="1913"/>
            <a:chExt cx="2891" cy="327"/>
          </a:xfrm>
        </p:grpSpPr>
        <p:sp>
          <p:nvSpPr>
            <p:cNvPr id="77834" name="Text Box 8"/>
            <p:cNvSpPr txBox="1">
              <a:spLocks noChangeArrowheads="1"/>
            </p:cNvSpPr>
            <p:nvPr/>
          </p:nvSpPr>
          <p:spPr bwMode="auto">
            <a:xfrm>
              <a:off x="1439" y="1913"/>
              <a:ext cx="28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1 mole NH</a:t>
              </a:r>
              <a:r>
                <a:rPr lang="en-US" sz="2800" i="0" baseline="-25000">
                  <a:latin typeface="Arial" charset="0"/>
                </a:rPr>
                <a:t>3</a:t>
              </a:r>
              <a:r>
                <a:rPr lang="en-US" sz="2800" i="0">
                  <a:latin typeface="Arial" charset="0"/>
                </a:rPr>
                <a:t>         1 mole NO</a:t>
              </a:r>
            </a:p>
          </p:txBody>
        </p:sp>
        <p:sp>
          <p:nvSpPr>
            <p:cNvPr id="77835" name="Line 9"/>
            <p:cNvSpPr>
              <a:spLocks noChangeShapeType="1"/>
            </p:cNvSpPr>
            <p:nvPr/>
          </p:nvSpPr>
          <p:spPr bwMode="auto">
            <a:xfrm>
              <a:off x="2688" y="2077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i="0"/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925763" y="378618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i="0">
                <a:latin typeface="Arial" charset="0"/>
              </a:rPr>
              <a:t>At constant T and P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14525" y="4510088"/>
            <a:ext cx="5341938" cy="519112"/>
            <a:chOff x="1205" y="1913"/>
            <a:chExt cx="3365" cy="327"/>
          </a:xfrm>
        </p:grpSpPr>
        <p:sp>
          <p:nvSpPr>
            <p:cNvPr id="77832" name="Text Box 13"/>
            <p:cNvSpPr txBox="1">
              <a:spLocks noChangeArrowheads="1"/>
            </p:cNvSpPr>
            <p:nvPr/>
          </p:nvSpPr>
          <p:spPr bwMode="auto">
            <a:xfrm>
              <a:off x="1205" y="1913"/>
              <a:ext cx="3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 i="0">
                  <a:latin typeface="Arial" charset="0"/>
                </a:rPr>
                <a:t>1 volume NH</a:t>
              </a:r>
              <a:r>
                <a:rPr lang="en-US" sz="2800" i="0" baseline="-25000">
                  <a:latin typeface="Arial" charset="0"/>
                </a:rPr>
                <a:t>3</a:t>
              </a:r>
              <a:r>
                <a:rPr lang="en-US" sz="2800" i="0">
                  <a:latin typeface="Arial" charset="0"/>
                </a:rPr>
                <a:t>         1 volume NO</a:t>
              </a:r>
            </a:p>
          </p:txBody>
        </p:sp>
        <p:sp>
          <p:nvSpPr>
            <p:cNvPr id="77833" name="Line 14"/>
            <p:cNvSpPr>
              <a:spLocks noChangeShapeType="1"/>
            </p:cNvSpPr>
            <p:nvPr/>
          </p:nvSpPr>
          <p:spPr bwMode="auto">
            <a:xfrm>
              <a:off x="2688" y="2077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i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054A071-2E55-493C-B0FC-4E731005D75B}" type="slidenum">
              <a:rPr lang="en-US">
                <a:latin typeface="Times New Roman" pitchFamily="18" charset="0"/>
              </a:rPr>
              <a:pPr eaLnBrk="1" hangingPunct="1"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2514600" y="0"/>
            <a:ext cx="48526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i="0" dirty="0">
                <a:latin typeface="Arial" charset="0"/>
              </a:rPr>
              <a:t>Summary of Gas Laws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74625" y="990600"/>
            <a:ext cx="181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Boyle’s Law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31884270-5D2C-40DE-B510-07038F9F1963}" type="slidenum">
              <a:rPr lang="en-US">
                <a:latin typeface="Times New Roman" pitchFamily="18" charset="0"/>
              </a:rPr>
              <a:pPr eaLnBrk="1" hangingPunct="1"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124200" y="0"/>
            <a:ext cx="27494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i="0" dirty="0">
                <a:latin typeface="Arial" charset="0"/>
              </a:rPr>
              <a:t>Charles Law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pPr eaLnBrk="1" hangingPunct="1"/>
            <a:fld id="{2CC8B501-3221-41F2-BEF9-2410BD340E5A}" type="slidenum">
              <a:rPr lang="en-US" sz="3600">
                <a:latin typeface="Times New Roman" pitchFamily="18" charset="0"/>
              </a:rPr>
              <a:pPr eaLnBrk="1" hangingPunct="1"/>
              <a:t>37</a:t>
            </a:fld>
            <a:endParaRPr lang="en-US" sz="3600">
              <a:latin typeface="Times New Roman" pitchFamily="18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124200" y="152400"/>
            <a:ext cx="3450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i="0" dirty="0">
                <a:latin typeface="Arial" charset="0"/>
              </a:rPr>
              <a:t>Avogadro’s Law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5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Ideal Gas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3600" smtClean="0"/>
              <a:t>The four individual “constants” can be gathered into a overall combination “constant”</a:t>
            </a:r>
          </a:p>
          <a:p>
            <a:pPr>
              <a:buFontTx/>
              <a:buNone/>
            </a:pPr>
            <a:endParaRPr lang="en-US" altLang="en-US" sz="3600" smtClean="0">
              <a:solidFill>
                <a:srgbClr val="0000FF"/>
              </a:solidFill>
            </a:endParaRPr>
          </a:p>
          <a:p>
            <a:pPr algn="ctr">
              <a:buFontTx/>
              <a:buChar char=" "/>
            </a:pP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Ideal Gas Law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3600" smtClean="0"/>
              <a:t>The four individual “constants” can be gathered into a overall combination “constant”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62400" y="3489325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 a constant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2057400" y="3886200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1336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133600" y="3886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Composition of Air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>
              <a:buFontTx/>
              <a:buChar char=" "/>
            </a:pPr>
            <a:r>
              <a:rPr lang="en-US" altLang="en-US" sz="4000" smtClean="0"/>
              <a:t>78.08 % N</a:t>
            </a:r>
            <a:r>
              <a:rPr lang="en-US" altLang="en-US" sz="4000" baseline="-25000" smtClean="0"/>
              <a:t>2</a:t>
            </a:r>
            <a:endParaRPr lang="en-US" altLang="en-US" sz="4000" smtClean="0"/>
          </a:p>
          <a:p>
            <a:pPr algn="ctr">
              <a:buFontTx/>
              <a:buChar char=" "/>
            </a:pPr>
            <a:r>
              <a:rPr lang="en-US" altLang="en-US" sz="4000" smtClean="0"/>
              <a:t>20.95 % O</a:t>
            </a:r>
            <a:r>
              <a:rPr lang="en-US" altLang="en-US" sz="4000" baseline="-25000" smtClean="0"/>
              <a:t>2</a:t>
            </a:r>
            <a:endParaRPr lang="en-US" altLang="en-US" sz="4000" smtClean="0"/>
          </a:p>
          <a:p>
            <a:pPr algn="ctr">
              <a:buFontTx/>
              <a:buChar char=" "/>
            </a:pPr>
            <a:r>
              <a:rPr lang="en-US" altLang="en-US" sz="4000" smtClean="0"/>
              <a:t>0.93 % Ar</a:t>
            </a:r>
          </a:p>
          <a:p>
            <a:pPr algn="ctr">
              <a:buFontTx/>
              <a:buChar char=" "/>
            </a:pPr>
            <a:r>
              <a:rPr lang="en-US" altLang="en-US" sz="4000" smtClean="0">
                <a:solidFill>
                  <a:srgbClr val="00FFFF"/>
                </a:solidFill>
              </a:rPr>
              <a:t>(up to 4% H</a:t>
            </a:r>
            <a:r>
              <a:rPr lang="en-US" altLang="en-US" sz="40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4000" smtClean="0">
                <a:solidFill>
                  <a:srgbClr val="00FFFF"/>
                </a:solidFill>
              </a:rPr>
              <a:t>O)</a:t>
            </a:r>
            <a:endParaRPr lang="en-US" altLang="en-US" sz="40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Ideal Gas Law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3600" smtClean="0"/>
              <a:t>The four individual “constants” can be gathered into a overall combination “constant”</a:t>
            </a:r>
          </a:p>
          <a:p>
            <a:pPr>
              <a:buFontTx/>
              <a:buNone/>
            </a:pPr>
            <a:endParaRPr lang="en-US" altLang="en-US" sz="3600" smtClean="0">
              <a:solidFill>
                <a:srgbClr val="0000FF"/>
              </a:solidFill>
            </a:endParaRPr>
          </a:p>
          <a:p>
            <a:pPr algn="ctr">
              <a:buFontTx/>
              <a:buChar char=" "/>
            </a:pPr>
            <a:endParaRPr lang="en-US" altLang="en-US" sz="3600" smtClean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962400" y="3489325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 a constant = R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057400" y="3886200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1336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133600" y="3886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Ideal Gas Law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3600" smtClean="0"/>
              <a:t>The four individual “constants” can be gathered into a overall combination “constant”</a:t>
            </a:r>
          </a:p>
          <a:p>
            <a:pPr>
              <a:buFontTx/>
              <a:buNone/>
            </a:pPr>
            <a:endParaRPr lang="en-US" altLang="en-US" sz="3600" smtClean="0">
              <a:solidFill>
                <a:srgbClr val="0000FF"/>
              </a:solidFill>
            </a:endParaRPr>
          </a:p>
          <a:p>
            <a:pPr algn="ctr">
              <a:buFontTx/>
              <a:buChar char=" "/>
            </a:pPr>
            <a:endParaRPr lang="en-US" altLang="en-US" sz="3600" smtClean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962400" y="3489325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 a constant = R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2057400" y="3886200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1336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133600" y="3886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362200" y="4953000"/>
            <a:ext cx="4191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FontTx/>
              <a:buChar char=" "/>
            </a:pPr>
            <a:r>
              <a:rPr lang="en-US" altLang="en-US" sz="4000" i="0"/>
              <a:t>or</a:t>
            </a:r>
            <a:r>
              <a:rPr lang="en-US" altLang="en-US" sz="4000" i="0">
                <a:solidFill>
                  <a:srgbClr val="FF9999"/>
                </a:solidFill>
              </a:rPr>
              <a:t>   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  <a:r>
              <a:rPr lang="en-US" altLang="en-US" sz="4000" i="0"/>
              <a:t> = </a:t>
            </a: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FFFF66"/>
                </a:solidFill>
              </a:rPr>
              <a:t>R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  <a:endParaRPr lang="en-US" altLang="en-US" sz="4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Ideal Gas Law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3600" smtClean="0"/>
              <a:t>All gas law calculations can be boiled down to the </a:t>
            </a:r>
            <a:r>
              <a:rPr lang="en-US" altLang="en-US" sz="3600" smtClean="0">
                <a:solidFill>
                  <a:srgbClr val="66FF33"/>
                </a:solidFill>
              </a:rPr>
              <a:t>ideal gas law</a:t>
            </a:r>
            <a:r>
              <a:rPr lang="en-US" altLang="en-US" sz="3600" smtClean="0"/>
              <a:t> expression</a:t>
            </a:r>
          </a:p>
          <a:p>
            <a:pPr algn="ctr">
              <a:buFontTx/>
              <a:buChar char=" "/>
            </a:pPr>
            <a:r>
              <a:rPr lang="en-US" altLang="en-US" sz="3600" smtClean="0">
                <a:solidFill>
                  <a:srgbClr val="FF9999"/>
                </a:solidFill>
              </a:rPr>
              <a:t>P</a:t>
            </a:r>
            <a:r>
              <a:rPr lang="en-US" altLang="en-US" sz="3600" smtClean="0">
                <a:solidFill>
                  <a:schemeClr val="hlink"/>
                </a:solidFill>
              </a:rPr>
              <a:t>V</a:t>
            </a:r>
            <a:r>
              <a:rPr lang="en-US" altLang="en-US" sz="3600" smtClean="0"/>
              <a:t> = </a:t>
            </a:r>
            <a:r>
              <a:rPr lang="en-US" altLang="en-US" sz="3600" smtClean="0">
                <a:solidFill>
                  <a:srgbClr val="FF9900"/>
                </a:solidFill>
              </a:rPr>
              <a:t>n</a:t>
            </a:r>
            <a:r>
              <a:rPr lang="en-US" altLang="en-US" sz="3600" smtClean="0">
                <a:solidFill>
                  <a:srgbClr val="FFFF66"/>
                </a:solidFill>
              </a:rPr>
              <a:t>R</a:t>
            </a:r>
            <a:r>
              <a:rPr lang="en-US" altLang="en-US" sz="3600" smtClean="0">
                <a:solidFill>
                  <a:srgbClr val="00FFFF"/>
                </a:solidFill>
              </a:rPr>
              <a:t>T</a:t>
            </a:r>
            <a:endParaRPr lang="en-US" altLang="en-US" sz="3600" smtClean="0">
              <a:solidFill>
                <a:srgbClr val="0000FF"/>
              </a:solidFill>
            </a:endParaRP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9999"/>
                </a:solidFill>
              </a:rPr>
              <a:t>P - pressure in atm or torr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chemeClr val="hlink"/>
                </a:solidFill>
              </a:rPr>
              <a:t>V - volume in liters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9900"/>
                </a:solidFill>
              </a:rPr>
              <a:t>n - number of moles</a:t>
            </a:r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T - temperature in kelvin</a:t>
            </a:r>
            <a:endParaRPr lang="en-US" altLang="en-US" sz="3600" smtClean="0">
              <a:solidFill>
                <a:srgbClr val="0000FF"/>
              </a:solidFill>
            </a:endParaRPr>
          </a:p>
          <a:p>
            <a:pPr algn="ctr">
              <a:buFontTx/>
              <a:buChar char=" "/>
            </a:pP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Universal Gas Constant, R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r>
              <a:rPr lang="en-US" altLang="en-US" smtClean="0"/>
              <a:t>Depends on units employed for the four variables</a:t>
            </a:r>
          </a:p>
          <a:p>
            <a:pPr>
              <a:buFontTx/>
              <a:buChar char=" "/>
            </a:pP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Universal Gas Constant, 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r>
              <a:rPr lang="en-US" altLang="en-US" smtClean="0"/>
              <a:t>Depends on units employed for the four variables</a:t>
            </a:r>
          </a:p>
          <a:p>
            <a:pPr>
              <a:buFontTx/>
              <a:buChar char=" "/>
            </a:pPr>
            <a:endParaRPr lang="en-US" altLang="en-US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76400" y="28194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chemeClr val="accent1"/>
                </a:solidFill>
              </a:rPr>
              <a:t>  =  0.0821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572000" y="3200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L  atm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mol  K</a:t>
            </a: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5181600" y="2895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Universal Gas Constant, 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r>
              <a:rPr lang="en-US" altLang="en-US" smtClean="0"/>
              <a:t>Depends on units employed for the four variables</a:t>
            </a:r>
          </a:p>
          <a:p>
            <a:pPr>
              <a:buFontTx/>
              <a:buChar char=" "/>
            </a:pPr>
            <a:endParaRPr lang="en-US" altLang="en-US" smtClean="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676400" y="28194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chemeClr val="accent1"/>
                </a:solidFill>
              </a:rPr>
              <a:t>  =  0.0821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4572000" y="3200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L  atm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mol  K</a:t>
            </a: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5181600" y="2895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676400" y="42672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chemeClr val="tx2"/>
                </a:solidFill>
              </a:rPr>
              <a:t>  =  62.4</a:t>
            </a: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4038600" y="4648200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114800" y="3962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tx2"/>
                </a:solidFill>
              </a:rPr>
              <a:t>L  torr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4038600" y="4648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tx2"/>
                </a:solidFill>
              </a:rPr>
              <a:t>mol  K</a:t>
            </a:r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4953000" y="5029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i="0" smtClean="0"/>
              <a:t>Universal Gas Constant, R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r>
              <a:rPr lang="en-US" altLang="en-US" smtClean="0"/>
              <a:t>Depends on units employed for the four variables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676400" y="28194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chemeClr val="accent1"/>
                </a:solidFill>
              </a:rPr>
              <a:t>  =  0.0821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4572000" y="32004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L  atm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accent1"/>
                </a:solidFill>
              </a:rPr>
              <a:t>mol  K</a:t>
            </a:r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5181600" y="2895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676400" y="42672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chemeClr val="tx2"/>
                </a:solidFill>
              </a:rPr>
              <a:t>  =  62.4</a:t>
            </a: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038600" y="4648200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4114800" y="39624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tx2"/>
                </a:solidFill>
              </a:rPr>
              <a:t>L  torr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4038600" y="46482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tx2"/>
                </a:solidFill>
              </a:rPr>
              <a:t>mol  K</a:t>
            </a: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4953000" y="5029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905000" y="5867400"/>
            <a:ext cx="4876800" cy="55721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/>
              <a:t>0.0821 x 760 = 62.4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i="0" dirty="0" smtClean="0">
                <a:solidFill>
                  <a:srgbClr val="66FF33"/>
                </a:solidFill>
              </a:rPr>
              <a:t>Which weighs most – dry air or moist air?</a:t>
            </a:r>
            <a:endParaRPr lang="en-US" altLang="en-US" i="0" dirty="0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Avogadro’s hypothesis helps explain in part how hurricanes work</a:t>
            </a:r>
          </a:p>
          <a:p>
            <a:r>
              <a:rPr lang="en-US" altLang="en-US" smtClean="0"/>
              <a:t>His hypothesis was:  </a:t>
            </a:r>
            <a:r>
              <a:rPr lang="en-US" altLang="en-US" smtClean="0">
                <a:solidFill>
                  <a:srgbClr val="00FFFF"/>
                </a:solidFill>
              </a:rPr>
              <a:t>Equal volumes of gas at the same temperature and pressure contain equal numbers of molecules</a:t>
            </a:r>
          </a:p>
          <a:p>
            <a:r>
              <a:rPr lang="en-US" altLang="en-US" smtClean="0"/>
              <a:t>Using this thought, answer this question:  </a:t>
            </a:r>
            <a:r>
              <a:rPr lang="en-US" altLang="en-US" smtClean="0">
                <a:solidFill>
                  <a:srgbClr val="66FF33"/>
                </a:solidFill>
              </a:rPr>
              <a:t>Which weighs most – dry air or moist air?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609600" y="1371600"/>
            <a:ext cx="3505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3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Dry air</a:t>
            </a:r>
          </a:p>
        </p:txBody>
      </p:sp>
      <p:sp>
        <p:nvSpPr>
          <p:cNvPr id="102404" name="Oval 8"/>
          <p:cNvSpPr>
            <a:spLocks noChangeArrowheads="1"/>
          </p:cNvSpPr>
          <p:nvPr/>
        </p:nvSpPr>
        <p:spPr bwMode="auto">
          <a:xfrm>
            <a:off x="990600" y="1676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5" name="Oval 9"/>
          <p:cNvSpPr>
            <a:spLocks noChangeArrowheads="1"/>
          </p:cNvSpPr>
          <p:nvPr/>
        </p:nvSpPr>
        <p:spPr bwMode="auto">
          <a:xfrm>
            <a:off x="838200" y="2362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6" name="Oval 10"/>
          <p:cNvSpPr>
            <a:spLocks noChangeArrowheads="1"/>
          </p:cNvSpPr>
          <p:nvPr/>
        </p:nvSpPr>
        <p:spPr bwMode="auto">
          <a:xfrm>
            <a:off x="990600" y="3124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7" name="Oval 11"/>
          <p:cNvSpPr>
            <a:spLocks noChangeArrowheads="1"/>
          </p:cNvSpPr>
          <p:nvPr/>
        </p:nvSpPr>
        <p:spPr bwMode="auto">
          <a:xfrm>
            <a:off x="3352800" y="1981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8" name="Oval 12"/>
          <p:cNvSpPr>
            <a:spLocks noChangeArrowheads="1"/>
          </p:cNvSpPr>
          <p:nvPr/>
        </p:nvSpPr>
        <p:spPr bwMode="auto">
          <a:xfrm>
            <a:off x="2209800" y="1524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09" name="Oval 13"/>
          <p:cNvSpPr>
            <a:spLocks noChangeArrowheads="1"/>
          </p:cNvSpPr>
          <p:nvPr/>
        </p:nvSpPr>
        <p:spPr bwMode="auto">
          <a:xfrm>
            <a:off x="2133600" y="2667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0" name="Oval 14"/>
          <p:cNvSpPr>
            <a:spLocks noChangeArrowheads="1"/>
          </p:cNvSpPr>
          <p:nvPr/>
        </p:nvSpPr>
        <p:spPr bwMode="auto">
          <a:xfrm>
            <a:off x="3429000" y="3048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1" name="Oval 15"/>
          <p:cNvSpPr>
            <a:spLocks noChangeArrowheads="1"/>
          </p:cNvSpPr>
          <p:nvPr/>
        </p:nvSpPr>
        <p:spPr bwMode="auto">
          <a:xfrm>
            <a:off x="2209800" y="36576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2" name="Oval 16"/>
          <p:cNvSpPr>
            <a:spLocks noChangeArrowheads="1"/>
          </p:cNvSpPr>
          <p:nvPr/>
        </p:nvSpPr>
        <p:spPr bwMode="auto">
          <a:xfrm>
            <a:off x="3048000" y="4267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3" name="Oval 17"/>
          <p:cNvSpPr>
            <a:spLocks noChangeArrowheads="1"/>
          </p:cNvSpPr>
          <p:nvPr/>
        </p:nvSpPr>
        <p:spPr bwMode="auto">
          <a:xfrm>
            <a:off x="762000" y="4191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4" name="Oval 38"/>
          <p:cNvSpPr>
            <a:spLocks noChangeArrowheads="1"/>
          </p:cNvSpPr>
          <p:nvPr/>
        </p:nvSpPr>
        <p:spPr bwMode="auto">
          <a:xfrm>
            <a:off x="609600" y="5334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5" name="Text Box 39"/>
          <p:cNvSpPr txBox="1">
            <a:spLocks noChangeArrowheads="1"/>
          </p:cNvSpPr>
          <p:nvPr/>
        </p:nvSpPr>
        <p:spPr bwMode="auto">
          <a:xfrm>
            <a:off x="7620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N</a:t>
            </a:r>
            <a:r>
              <a:rPr lang="en-US" altLang="en-US" i="0" baseline="-25000"/>
              <a:t>2</a:t>
            </a:r>
            <a:r>
              <a:rPr lang="en-US" altLang="en-US" i="0"/>
              <a:t> 28 amu</a:t>
            </a:r>
          </a:p>
        </p:txBody>
      </p:sp>
      <p:sp>
        <p:nvSpPr>
          <p:cNvPr id="102416" name="Oval 40"/>
          <p:cNvSpPr>
            <a:spLocks noChangeArrowheads="1"/>
          </p:cNvSpPr>
          <p:nvPr/>
        </p:nvSpPr>
        <p:spPr bwMode="auto">
          <a:xfrm>
            <a:off x="3429000" y="533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417" name="Text Box 41"/>
          <p:cNvSpPr txBox="1">
            <a:spLocks noChangeArrowheads="1"/>
          </p:cNvSpPr>
          <p:nvPr/>
        </p:nvSpPr>
        <p:spPr bwMode="auto">
          <a:xfrm>
            <a:off x="35814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O</a:t>
            </a:r>
            <a:r>
              <a:rPr lang="en-US" altLang="en-US" i="0" baseline="-25000"/>
              <a:t>2</a:t>
            </a:r>
            <a:r>
              <a:rPr lang="en-US" altLang="en-US" i="0"/>
              <a:t> 32 amu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1371600"/>
            <a:ext cx="3505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105400" y="1371600"/>
            <a:ext cx="3505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066800" y="5105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Dry air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791200" y="5105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Moist air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990600" y="1676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838200" y="2362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990600" y="3124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3352800" y="1981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2209800" y="1524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2133600" y="2667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3429000" y="3048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2209800" y="36576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048000" y="4267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762000" y="4191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4" name="Oval 16"/>
          <p:cNvSpPr>
            <a:spLocks noChangeArrowheads="1"/>
          </p:cNvSpPr>
          <p:nvPr/>
        </p:nvSpPr>
        <p:spPr bwMode="auto">
          <a:xfrm>
            <a:off x="5562600" y="1676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5410200" y="2362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5562600" y="3124200"/>
            <a:ext cx="457200" cy="2286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7924800" y="1981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6781800" y="1524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6705600" y="2667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8001000" y="3048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781800" y="36576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7620000" y="4267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5334000" y="4191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4" name="Oval 26"/>
          <p:cNvSpPr>
            <a:spLocks noChangeArrowheads="1"/>
          </p:cNvSpPr>
          <p:nvPr/>
        </p:nvSpPr>
        <p:spPr bwMode="auto">
          <a:xfrm>
            <a:off x="609600" y="5334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7620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N</a:t>
            </a:r>
            <a:r>
              <a:rPr lang="en-US" altLang="en-US" i="0" baseline="-25000"/>
              <a:t>2</a:t>
            </a:r>
            <a:r>
              <a:rPr lang="en-US" altLang="en-US" i="0"/>
              <a:t> 28 amu</a:t>
            </a:r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3429000" y="533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35814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O</a:t>
            </a:r>
            <a:r>
              <a:rPr lang="en-US" altLang="en-US" i="0" baseline="-25000"/>
              <a:t>2</a:t>
            </a:r>
            <a:r>
              <a:rPr lang="en-US" altLang="en-US" i="0"/>
              <a:t> 32 amu</a:t>
            </a:r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5943600" y="533400"/>
            <a:ext cx="457200" cy="2286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61722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H</a:t>
            </a:r>
            <a:r>
              <a:rPr lang="en-US" altLang="en-US" i="0" baseline="-25000"/>
              <a:t>2</a:t>
            </a:r>
            <a:r>
              <a:rPr lang="en-US" altLang="en-US" i="0"/>
              <a:t>O 18 amu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Liquid N</a:t>
            </a:r>
            <a:r>
              <a:rPr lang="en-US" altLang="en-US" i="0" baseline="-25000" dirty="0" smtClean="0"/>
              <a:t>2</a:t>
            </a:r>
            <a:r>
              <a:rPr lang="en-US" altLang="en-US" i="0" dirty="0" smtClean="0"/>
              <a:t> 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Here’s a common gas in an uncommon state</a:t>
            </a:r>
          </a:p>
          <a:p>
            <a:r>
              <a:rPr lang="en-US" altLang="en-US" sz="3600" dirty="0" smtClean="0"/>
              <a:t>N</a:t>
            </a:r>
            <a:r>
              <a:rPr lang="en-US" altLang="en-US" sz="3600" baseline="-25000" dirty="0" smtClean="0"/>
              <a:t>2</a:t>
            </a:r>
            <a:r>
              <a:rPr lang="en-US" altLang="en-US" sz="3600" dirty="0" smtClean="0"/>
              <a:t>(liquid)  -196 </a:t>
            </a:r>
            <a:r>
              <a:rPr lang="en-US" altLang="en-US" sz="3600" baseline="30000" dirty="0" err="1" smtClean="0"/>
              <a:t>o</a:t>
            </a:r>
            <a:r>
              <a:rPr lang="en-US" altLang="en-US" sz="3600" dirty="0" err="1" smtClean="0"/>
              <a:t>C</a:t>
            </a:r>
            <a:r>
              <a:rPr lang="en-US" altLang="en-US" sz="3600" dirty="0" smtClean="0"/>
              <a:t>  or -321 </a:t>
            </a:r>
            <a:r>
              <a:rPr lang="en-US" altLang="en-US" sz="3600" baseline="30000" dirty="0" err="1" smtClean="0"/>
              <a:t>o</a:t>
            </a:r>
            <a:r>
              <a:rPr lang="en-US" altLang="en-US" sz="3600" dirty="0" err="1" smtClean="0"/>
              <a:t>F</a:t>
            </a:r>
            <a:endParaRPr lang="en-US" altLang="en-US" sz="36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09600" y="1371600"/>
            <a:ext cx="3505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105400" y="1371600"/>
            <a:ext cx="3505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66800" y="5105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Dry air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791200" y="51054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Moist air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990600" y="1676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838200" y="2362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990600" y="3124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3352800" y="1981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6" name="Oval 10"/>
          <p:cNvSpPr>
            <a:spLocks noChangeArrowheads="1"/>
          </p:cNvSpPr>
          <p:nvPr/>
        </p:nvSpPr>
        <p:spPr bwMode="auto">
          <a:xfrm>
            <a:off x="2209800" y="1524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7" name="Oval 11"/>
          <p:cNvSpPr>
            <a:spLocks noChangeArrowheads="1"/>
          </p:cNvSpPr>
          <p:nvPr/>
        </p:nvSpPr>
        <p:spPr bwMode="auto">
          <a:xfrm>
            <a:off x="2133600" y="2667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8" name="Oval 12"/>
          <p:cNvSpPr>
            <a:spLocks noChangeArrowheads="1"/>
          </p:cNvSpPr>
          <p:nvPr/>
        </p:nvSpPr>
        <p:spPr bwMode="auto">
          <a:xfrm>
            <a:off x="3429000" y="3048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2209800" y="36576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0" name="Oval 14"/>
          <p:cNvSpPr>
            <a:spLocks noChangeArrowheads="1"/>
          </p:cNvSpPr>
          <p:nvPr/>
        </p:nvSpPr>
        <p:spPr bwMode="auto">
          <a:xfrm>
            <a:off x="3048000" y="4267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762000" y="4191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5562600" y="1676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362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5562600" y="3124200"/>
            <a:ext cx="457200" cy="2286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5" name="Oval 19"/>
          <p:cNvSpPr>
            <a:spLocks noChangeArrowheads="1"/>
          </p:cNvSpPr>
          <p:nvPr/>
        </p:nvSpPr>
        <p:spPr bwMode="auto">
          <a:xfrm>
            <a:off x="7924800" y="1981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6" name="Oval 20"/>
          <p:cNvSpPr>
            <a:spLocks noChangeArrowheads="1"/>
          </p:cNvSpPr>
          <p:nvPr/>
        </p:nvSpPr>
        <p:spPr bwMode="auto">
          <a:xfrm>
            <a:off x="6781800" y="1524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7" name="Oval 21"/>
          <p:cNvSpPr>
            <a:spLocks noChangeArrowheads="1"/>
          </p:cNvSpPr>
          <p:nvPr/>
        </p:nvSpPr>
        <p:spPr bwMode="auto">
          <a:xfrm>
            <a:off x="6705600" y="2667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8" name="Oval 22"/>
          <p:cNvSpPr>
            <a:spLocks noChangeArrowheads="1"/>
          </p:cNvSpPr>
          <p:nvPr/>
        </p:nvSpPr>
        <p:spPr bwMode="auto">
          <a:xfrm>
            <a:off x="8001000" y="3048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19" name="Oval 23"/>
          <p:cNvSpPr>
            <a:spLocks noChangeArrowheads="1"/>
          </p:cNvSpPr>
          <p:nvPr/>
        </p:nvSpPr>
        <p:spPr bwMode="auto">
          <a:xfrm>
            <a:off x="6781800" y="36576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0" name="Oval 24"/>
          <p:cNvSpPr>
            <a:spLocks noChangeArrowheads="1"/>
          </p:cNvSpPr>
          <p:nvPr/>
        </p:nvSpPr>
        <p:spPr bwMode="auto">
          <a:xfrm>
            <a:off x="7620000" y="42672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1" name="Oval 25"/>
          <p:cNvSpPr>
            <a:spLocks noChangeArrowheads="1"/>
          </p:cNvSpPr>
          <p:nvPr/>
        </p:nvSpPr>
        <p:spPr bwMode="auto">
          <a:xfrm>
            <a:off x="5334000" y="41910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2" name="Oval 26"/>
          <p:cNvSpPr>
            <a:spLocks noChangeArrowheads="1"/>
          </p:cNvSpPr>
          <p:nvPr/>
        </p:nvSpPr>
        <p:spPr bwMode="auto">
          <a:xfrm>
            <a:off x="609600" y="533400"/>
            <a:ext cx="4572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7620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N</a:t>
            </a:r>
            <a:r>
              <a:rPr lang="en-US" altLang="en-US" i="0" baseline="-25000"/>
              <a:t>2</a:t>
            </a:r>
            <a:r>
              <a:rPr lang="en-US" altLang="en-US" i="0"/>
              <a:t> 28 amu</a:t>
            </a:r>
          </a:p>
        </p:txBody>
      </p:sp>
      <p:sp>
        <p:nvSpPr>
          <p:cNvPr id="106524" name="Oval 28"/>
          <p:cNvSpPr>
            <a:spLocks noChangeArrowheads="1"/>
          </p:cNvSpPr>
          <p:nvPr/>
        </p:nvSpPr>
        <p:spPr bwMode="auto">
          <a:xfrm>
            <a:off x="3429000" y="533400"/>
            <a:ext cx="457200" cy="2286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35814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O</a:t>
            </a:r>
            <a:r>
              <a:rPr lang="en-US" altLang="en-US" i="0" baseline="-25000"/>
              <a:t>2</a:t>
            </a:r>
            <a:r>
              <a:rPr lang="en-US" altLang="en-US" i="0"/>
              <a:t> 32 amu</a:t>
            </a:r>
          </a:p>
        </p:txBody>
      </p:sp>
      <p:sp>
        <p:nvSpPr>
          <p:cNvPr id="106526" name="Oval 30"/>
          <p:cNvSpPr>
            <a:spLocks noChangeArrowheads="1"/>
          </p:cNvSpPr>
          <p:nvPr/>
        </p:nvSpPr>
        <p:spPr bwMode="auto">
          <a:xfrm>
            <a:off x="5943600" y="533400"/>
            <a:ext cx="457200" cy="2286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6172200" y="3810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/>
              <a:t>H</a:t>
            </a:r>
            <a:r>
              <a:rPr lang="en-US" altLang="en-US" i="0" baseline="-25000"/>
              <a:t>2</a:t>
            </a:r>
            <a:r>
              <a:rPr lang="en-US" altLang="en-US" i="0"/>
              <a:t>O 18 amu  </a:t>
            </a:r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 flipV="1">
            <a:off x="4572000" y="3505200"/>
            <a:ext cx="1066800" cy="2362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1600200" y="5791200"/>
            <a:ext cx="5562600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>
                <a:solidFill>
                  <a:srgbClr val="00FFFF"/>
                </a:solidFill>
              </a:rPr>
              <a:t>The lighter water molecules make moist air about 2% lighter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R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2057400" y="5241925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2133600" y="45561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133600" y="5241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R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057400" y="5241925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2133600" y="45561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133600" y="5241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81000" y="4860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   </a:t>
            </a:r>
            <a:r>
              <a:rPr lang="en-US" altLang="en-US" sz="4000" i="0"/>
              <a:t>x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953000" y="48006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/>
              <a:t>x</a:t>
            </a:r>
            <a:r>
              <a:rPr lang="en-US" altLang="en-US" sz="4000" i="0">
                <a:solidFill>
                  <a:srgbClr val="FF9900"/>
                </a:solidFill>
              </a:rPr>
              <a:t>  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R</a:t>
            </a:r>
            <a:endParaRPr lang="en-US" altLang="en-US" sz="4000" i="0">
              <a:solidFill>
                <a:schemeClr val="tx2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057400" y="5241925"/>
            <a:ext cx="1828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133600" y="45561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133600" y="5241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81000" y="4860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00FFFF"/>
                </a:solidFill>
              </a:rPr>
              <a:t>T   </a:t>
            </a:r>
            <a:r>
              <a:rPr lang="en-US" altLang="en-US" sz="4000" i="0"/>
              <a:t>x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4953000" y="4800600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/>
              <a:t>x</a:t>
            </a:r>
            <a:r>
              <a:rPr lang="en-US" altLang="en-US" sz="4000" i="0">
                <a:solidFill>
                  <a:srgbClr val="FF9900"/>
                </a:solidFill>
              </a:rPr>
              <a:t>  n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457200" y="4953000"/>
            <a:ext cx="914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2438400" y="5410200"/>
            <a:ext cx="914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</a:t>
            </a: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590800" y="4860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590800" y="55467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FF00"/>
                </a:solidFill>
              </a:rPr>
              <a:t>= </a:t>
            </a:r>
            <a:r>
              <a:rPr lang="en-US" altLang="en-US" sz="4000" i="0">
                <a:solidFill>
                  <a:srgbClr val="FF9900"/>
                </a:solidFill>
              </a:rPr>
              <a:t>n</a:t>
            </a: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590800" y="48609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</a:t>
            </a: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2819400" y="5486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038600" y="55467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4343400" y="5486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3352800" y="5029200"/>
            <a:ext cx="533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124200" y="5715000"/>
            <a:ext cx="533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Isolating variables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</a:t>
            </a:r>
          </a:p>
          <a:p>
            <a:r>
              <a:rPr lang="en-US" altLang="en-US" smtClean="0"/>
              <a:t>Consider how you’d calculate an unknown pressure.</a:t>
            </a:r>
          </a:p>
          <a:p>
            <a:r>
              <a:rPr lang="en-US" altLang="en-US" smtClean="0"/>
              <a:t>You’d isolate the variable P…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962400" y="4845050"/>
            <a:ext cx="4419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i="0">
                <a:solidFill>
                  <a:srgbClr val="FF9900"/>
                </a:solidFill>
              </a:rPr>
              <a:t>   n</a:t>
            </a:r>
            <a:r>
              <a:rPr lang="en-US" altLang="en-US" sz="4000" i="0">
                <a:solidFill>
                  <a:srgbClr val="FFFF00"/>
                </a:solidFill>
              </a:rPr>
              <a:t>R</a:t>
            </a:r>
            <a:r>
              <a:rPr lang="en-US" altLang="en-US" sz="4000" i="0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90800" y="51657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rgbClr val="FF9999"/>
                </a:solidFill>
              </a:rPr>
              <a:t>P  </a:t>
            </a:r>
            <a:r>
              <a:rPr lang="en-US" altLang="en-US" sz="4000" i="0"/>
              <a:t>=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038600" y="5546725"/>
            <a:ext cx="1600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i="0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4343400" y="5486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1-State Problems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fourth...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/>
              <a:t> =</a:t>
            </a: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2860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 algn="l"/>
            <a:r>
              <a:rPr lang="en-US" altLang="en-US" i="0" smtClean="0"/>
              <a:t>If PV = nRT, what does V =?</a:t>
            </a:r>
          </a:p>
        </p:txBody>
      </p:sp>
      <p:sp>
        <p:nvSpPr>
          <p:cNvPr id="14131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362200"/>
            <a:ext cx="4114800" cy="3048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nRTP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nRT/P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P/nRT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nRT-P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 algn="l"/>
            <a:r>
              <a:rPr lang="en-US" altLang="en-US" i="0" smtClean="0"/>
              <a:t>If PV = nRT, what does V =?</a:t>
            </a:r>
          </a:p>
        </p:txBody>
      </p:sp>
      <p:sp>
        <p:nvSpPr>
          <p:cNvPr id="14336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362200"/>
            <a:ext cx="4114800" cy="3048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nRTP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nRT/P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P/nRT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nRT-P</a:t>
            </a:r>
          </a:p>
        </p:txBody>
      </p:sp>
      <p:sp>
        <p:nvSpPr>
          <p:cNvPr id="143364" name="Rectangle 3"/>
          <p:cNvSpPr>
            <a:spLocks noChangeArrowheads="1"/>
          </p:cNvSpPr>
          <p:nvPr/>
        </p:nvSpPr>
        <p:spPr bwMode="auto">
          <a:xfrm>
            <a:off x="381000" y="2895600"/>
            <a:ext cx="2667000" cy="609600"/>
          </a:xfrm>
          <a:prstGeom prst="rect">
            <a:avLst/>
          </a:prstGeom>
          <a:noFill/>
          <a:ln w="38100" algn="ctr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67000"/>
            <a:ext cx="7772400" cy="762000"/>
          </a:xfrm>
        </p:spPr>
        <p:txBody>
          <a:bodyPr/>
          <a:lstStyle/>
          <a:p>
            <a:pPr algn="ctr"/>
            <a:r>
              <a:rPr lang="en-US" altLang="en-US" i="0" dirty="0" smtClean="0"/>
              <a:t>  Kinetic Molecular Theory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1-State Problems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fourth...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/>
              <a:t> =</a:t>
            </a: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22860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6482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r>
              <a:rPr lang="en-US" altLang="en-US" sz="3200" i="0"/>
              <a:t> =</a:t>
            </a:r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54864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6388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56388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smtClean="0"/>
              <a:t>1-State Problems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fourth...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/>
              <a:t> =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22860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46482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r>
              <a:rPr lang="en-US" altLang="en-US" sz="3200" i="0"/>
              <a:t> =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54864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56388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56388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endParaRPr lang="en-US" altLang="en-US" sz="3200" i="0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447800" y="48006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2286000" y="5105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2438400" y="45720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2438400" y="5105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 anchor="ctr"/>
          <a:lstStyle/>
          <a:p>
            <a:pPr algn="ctr"/>
            <a:r>
              <a:rPr lang="en-US" altLang="en-US" i="0" dirty="0" smtClean="0"/>
              <a:t>If PV = </a:t>
            </a:r>
            <a:r>
              <a:rPr lang="en-US" altLang="en-US" i="0" dirty="0" err="1" smtClean="0"/>
              <a:t>nRT</a:t>
            </a:r>
            <a:r>
              <a:rPr lang="en-US" altLang="en-US" i="0" dirty="0" smtClean="0"/>
              <a:t>, what does T =?</a:t>
            </a:r>
          </a:p>
        </p:txBody>
      </p:sp>
      <p:sp>
        <p:nvSpPr>
          <p:cNvPr id="1495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362200"/>
            <a:ext cx="4114800" cy="3048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nR/PV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PVn/R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PVR/n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PV/nR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 anchor="ctr"/>
          <a:lstStyle/>
          <a:p>
            <a:pPr algn="ctr"/>
            <a:r>
              <a:rPr lang="en-US" altLang="en-US" i="0" dirty="0" smtClean="0"/>
              <a:t>If PV = </a:t>
            </a:r>
            <a:r>
              <a:rPr lang="en-US" altLang="en-US" i="0" dirty="0" err="1" smtClean="0"/>
              <a:t>nRT</a:t>
            </a:r>
            <a:r>
              <a:rPr lang="en-US" altLang="en-US" i="0" dirty="0" smtClean="0"/>
              <a:t>, what does T =?</a:t>
            </a:r>
          </a:p>
        </p:txBody>
      </p:sp>
      <p:sp>
        <p:nvSpPr>
          <p:cNvPr id="1515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362200"/>
            <a:ext cx="4114800" cy="3048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nR/PV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PVn/R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PVR/n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PV/nR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381000" y="4114800"/>
            <a:ext cx="2667000" cy="609600"/>
          </a:xfrm>
          <a:prstGeom prst="rect">
            <a:avLst/>
          </a:prstGeom>
          <a:noFill/>
          <a:ln w="38100" algn="ctr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1-State Problems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Knowing the values of any three variables allows one to solve for the fourth...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/>
              <a:t> =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22860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/>
              <a:t>T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4648200" y="3200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hlink"/>
                </a:solidFill>
              </a:rPr>
              <a:t>V</a:t>
            </a:r>
            <a:r>
              <a:rPr lang="en-US" altLang="en-US" sz="3200" i="0"/>
              <a:t> =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5486400" y="3505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638800" y="2971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638800" y="3505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endParaRPr lang="en-US" altLang="en-US" sz="3200" i="0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1447800" y="48006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2286000" y="5105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2438400" y="45720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2438400" y="5105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4648200" y="48006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00FFFF"/>
                </a:solidFill>
              </a:rPr>
              <a:t>T</a:t>
            </a:r>
            <a:r>
              <a:rPr lang="en-US" altLang="en-US" sz="3200" i="0"/>
              <a:t>  =</a:t>
            </a:r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5486400" y="5105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5638800" y="45720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5638800" y="5105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n</a:t>
            </a:r>
            <a:r>
              <a:rPr lang="en-US" altLang="en-US" sz="3200" i="0">
                <a:solidFill>
                  <a:srgbClr val="FFFF00"/>
                </a:solidFill>
              </a:rPr>
              <a:t>R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How many moles of air are in the lungs of an average woman with a vital lung capacity of 3.6 L?  Assume sea level and a body temperature of 37 </a:t>
            </a:r>
            <a:r>
              <a:rPr lang="en-US" altLang="en-US" baseline="30000" smtClean="0"/>
              <a:t>o</a:t>
            </a:r>
            <a:r>
              <a:rPr lang="en-US" altLang="en-US" smtClean="0"/>
              <a:t>C.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3.6 L?  Assume sea level and a body temperature of 37 </a:t>
            </a:r>
            <a:r>
              <a:rPr lang="en-US" altLang="en-US" baseline="30000" smtClean="0"/>
              <a:t>o</a:t>
            </a:r>
            <a:r>
              <a:rPr lang="en-US" altLang="en-US" smtClean="0"/>
              <a:t>C.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905000" y="4267200"/>
            <a:ext cx="4724400" cy="958850"/>
          </a:xfrm>
          <a:prstGeom prst="rect">
            <a:avLst/>
          </a:prstGeom>
          <a:solidFill>
            <a:srgbClr val="0000FF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9900"/>
                </a:solidFill>
              </a:rPr>
              <a:t>Problem asks for moles, so use “n =“  form of the ideal gas law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 flipV="1">
            <a:off x="2514600" y="1828800"/>
            <a:ext cx="304800" cy="24384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3.6 L?  Assume sea level and a body temperature of 37 </a:t>
            </a:r>
            <a:r>
              <a:rPr lang="en-US" altLang="en-US" baseline="30000" smtClean="0"/>
              <a:t>o</a:t>
            </a:r>
            <a:r>
              <a:rPr lang="en-US" altLang="en-US" smtClean="0"/>
              <a:t>C.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3.6 L?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37 </a:t>
            </a:r>
            <a:r>
              <a:rPr lang="en-US" altLang="en-US" baseline="30000" smtClean="0"/>
              <a:t>o</a:t>
            </a:r>
            <a:r>
              <a:rPr lang="en-US" altLang="en-US" smtClean="0"/>
              <a:t>C.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4191000" y="4267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48768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5105400" y="2819400"/>
            <a:ext cx="914400" cy="1066800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</a:t>
            </a:r>
            <a:r>
              <a:rPr lang="en-US" altLang="en-US" smtClean="0">
                <a:solidFill>
                  <a:schemeClr val="hlink"/>
                </a:solidFill>
              </a:rPr>
              <a:t>3.6 L</a:t>
            </a:r>
            <a:r>
              <a:rPr lang="en-US" altLang="en-US" smtClean="0"/>
              <a:t>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37 </a:t>
            </a:r>
            <a:r>
              <a:rPr lang="en-US" altLang="en-US" baseline="30000" smtClean="0"/>
              <a:t>o</a:t>
            </a:r>
            <a:r>
              <a:rPr lang="en-US" altLang="en-US" smtClean="0"/>
              <a:t>C.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4191000" y="4267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1816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3505200" y="2819400"/>
            <a:ext cx="2667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  Kinetic Molecular Theory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Most gases behave almost perfectly with respect to a set of six statements known as the </a:t>
            </a:r>
            <a:r>
              <a:rPr lang="en-US" altLang="en-US" smtClean="0">
                <a:solidFill>
                  <a:srgbClr val="66FF33"/>
                </a:solidFill>
              </a:rPr>
              <a:t>kinetic molecular theory</a:t>
            </a:r>
            <a:endParaRPr lang="en-US" altLang="en-US" smtClean="0"/>
          </a:p>
          <a:p>
            <a:r>
              <a:rPr lang="en-US" altLang="en-US" smtClean="0"/>
              <a:t>These are found on gas chapter of the text</a:t>
            </a:r>
          </a:p>
          <a:p>
            <a:r>
              <a:rPr lang="en-US" altLang="en-US" smtClean="0"/>
              <a:t>Gases that adhere to these statements are called </a:t>
            </a:r>
            <a:r>
              <a:rPr lang="en-US" altLang="en-US" smtClean="0">
                <a:solidFill>
                  <a:srgbClr val="66FF33"/>
                </a:solidFill>
              </a:rPr>
              <a:t>ideal gases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</a:t>
            </a:r>
            <a:r>
              <a:rPr lang="en-US" altLang="en-US" smtClean="0">
                <a:solidFill>
                  <a:schemeClr val="hlink"/>
                </a:solidFill>
              </a:rPr>
              <a:t>3.6 L</a:t>
            </a:r>
            <a:r>
              <a:rPr lang="en-US" altLang="en-US" smtClean="0"/>
              <a:t>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</a:t>
            </a:r>
            <a:r>
              <a:rPr lang="en-US" altLang="en-US" smtClean="0">
                <a:solidFill>
                  <a:srgbClr val="00FFFF"/>
                </a:solidFill>
              </a:rPr>
              <a:t>37 </a:t>
            </a:r>
            <a:r>
              <a:rPr lang="en-US" altLang="en-US" baseline="30000" smtClean="0">
                <a:solidFill>
                  <a:srgbClr val="00FFFF"/>
                </a:solidFill>
              </a:rPr>
              <a:t>o</a:t>
            </a:r>
            <a:r>
              <a:rPr lang="en-US" altLang="en-US" smtClean="0">
                <a:solidFill>
                  <a:srgbClr val="00FFFF"/>
                </a:solidFill>
              </a:rPr>
              <a:t>C</a:t>
            </a:r>
            <a:r>
              <a:rPr lang="en-US" altLang="en-US" smtClean="0"/>
              <a:t>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4191000" y="4267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876800" y="4267200"/>
            <a:ext cx="1752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(310 K)</a:t>
            </a:r>
            <a:endParaRPr lang="en-US" altLang="en-US" sz="3200" i="0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 flipH="1">
            <a:off x="3581400" y="3352800"/>
            <a:ext cx="1143000" cy="1828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2362200" y="5105400"/>
            <a:ext cx="457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00FFFF"/>
                </a:solidFill>
              </a:rPr>
              <a:t>K = 37 </a:t>
            </a:r>
            <a:r>
              <a:rPr lang="en-US" altLang="en-US" sz="3200" i="0" baseline="30000">
                <a:solidFill>
                  <a:srgbClr val="00FFFF"/>
                </a:solidFill>
              </a:rPr>
              <a:t>o</a:t>
            </a:r>
            <a:r>
              <a:rPr lang="en-US" altLang="en-US" sz="3200" i="0">
                <a:solidFill>
                  <a:srgbClr val="00FFFF"/>
                </a:solidFill>
              </a:rPr>
              <a:t>C + 273 = 310 K</a:t>
            </a:r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V="1">
            <a:off x="6096000" y="48006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9900"/>
                </a:solidFill>
              </a:rPr>
              <a:t>How many moles</a:t>
            </a:r>
            <a:r>
              <a:rPr lang="en-US" altLang="en-US" dirty="0" smtClean="0"/>
              <a:t> of air are in the lungs of an average woman with a vital lung capacity of </a:t>
            </a:r>
            <a:r>
              <a:rPr lang="en-US" altLang="en-US" dirty="0" smtClean="0">
                <a:solidFill>
                  <a:schemeClr val="hlink"/>
                </a:solidFill>
              </a:rPr>
              <a:t>3.6 L</a:t>
            </a:r>
            <a:r>
              <a:rPr lang="en-US" altLang="en-US" dirty="0" smtClean="0"/>
              <a:t>?  Assume </a:t>
            </a:r>
            <a:r>
              <a:rPr lang="en-US" altLang="en-US" dirty="0" smtClean="0">
                <a:solidFill>
                  <a:srgbClr val="FF9999"/>
                </a:solidFill>
              </a:rPr>
              <a:t>sea level</a:t>
            </a:r>
            <a:r>
              <a:rPr lang="en-US" altLang="en-US" dirty="0" smtClean="0"/>
              <a:t> and a body temperature of </a:t>
            </a:r>
            <a:r>
              <a:rPr lang="en-US" altLang="en-US" dirty="0" smtClean="0">
                <a:solidFill>
                  <a:srgbClr val="00FFFF"/>
                </a:solidFill>
              </a:rPr>
              <a:t>37 </a:t>
            </a:r>
            <a:r>
              <a:rPr lang="en-US" altLang="en-US" baseline="30000" dirty="0" err="1" smtClean="0">
                <a:solidFill>
                  <a:srgbClr val="00FFFF"/>
                </a:solidFill>
              </a:rPr>
              <a:t>o</a:t>
            </a:r>
            <a:r>
              <a:rPr lang="en-US" altLang="en-US" dirty="0" err="1" smtClean="0">
                <a:solidFill>
                  <a:srgbClr val="00FFFF"/>
                </a:solidFill>
              </a:rPr>
              <a:t>C</a:t>
            </a:r>
            <a:r>
              <a:rPr lang="en-US" altLang="en-US" dirty="0" err="1" smtClean="0"/>
              <a:t>.</a:t>
            </a:r>
            <a:endParaRPr lang="en-US" altLang="en-US" dirty="0" smtClean="0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4191000" y="42672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996363" name="Text Box 11"/>
          <p:cNvSpPr txBox="1">
            <a:spLocks noChangeArrowheads="1"/>
          </p:cNvSpPr>
          <p:nvPr/>
        </p:nvSpPr>
        <p:spPr bwMode="auto">
          <a:xfrm>
            <a:off x="2057400" y="5562600"/>
            <a:ext cx="5181600" cy="469900"/>
          </a:xfrm>
          <a:prstGeom prst="rect">
            <a:avLst/>
          </a:prstGeom>
          <a:solidFill>
            <a:srgbClr val="0066FF"/>
          </a:solidFill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Pressure in atm </a:t>
            </a:r>
            <a:r>
              <a:rPr lang="en-US" b="1" i="0" dirty="0">
                <a:solidFill>
                  <a:srgbClr val="0066FF"/>
                </a:solidFill>
              </a:rPr>
              <a:t>so use 0.0821 for R</a:t>
            </a:r>
            <a:endParaRPr lang="en-US" b="1" i="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 flipV="1">
            <a:off x="3962400" y="4191000"/>
            <a:ext cx="762000" cy="1371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4876800" y="4267200"/>
            <a:ext cx="1752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(310 K)</a:t>
            </a:r>
            <a:endParaRPr lang="en-US" altLang="en-US" sz="3200" i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</a:t>
            </a:r>
            <a:r>
              <a:rPr lang="en-US" altLang="en-US" smtClean="0">
                <a:solidFill>
                  <a:schemeClr val="hlink"/>
                </a:solidFill>
              </a:rPr>
              <a:t>3.6 L</a:t>
            </a:r>
            <a:r>
              <a:rPr lang="en-US" altLang="en-US" smtClean="0"/>
              <a:t>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</a:t>
            </a:r>
            <a:r>
              <a:rPr lang="en-US" altLang="en-US" smtClean="0">
                <a:solidFill>
                  <a:srgbClr val="00FFFF"/>
                </a:solidFill>
              </a:rPr>
              <a:t>37 </a:t>
            </a:r>
            <a:r>
              <a:rPr lang="en-US" altLang="en-US" baseline="30000" smtClean="0">
                <a:solidFill>
                  <a:srgbClr val="00FFFF"/>
                </a:solidFill>
              </a:rPr>
              <a:t>o</a:t>
            </a:r>
            <a:r>
              <a:rPr lang="en-US" altLang="en-US" smtClean="0">
                <a:solidFill>
                  <a:srgbClr val="00FFFF"/>
                </a:solidFill>
              </a:rPr>
              <a:t>C</a:t>
            </a:r>
            <a:r>
              <a:rPr lang="en-US" altLang="en-US" smtClean="0"/>
              <a:t>.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4191000" y="42672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3886200" y="4267200"/>
            <a:ext cx="449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(0.0821             ) </a:t>
            </a:r>
            <a:r>
              <a:rPr lang="en-US" altLang="en-US" sz="3200" i="0">
                <a:solidFill>
                  <a:srgbClr val="00FFFF"/>
                </a:solidFill>
              </a:rPr>
              <a:t>(310 K)</a:t>
            </a:r>
            <a:endParaRPr lang="en-US" altLang="en-US" sz="3200" i="0"/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5334000" y="4611688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381625" y="42672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334000" y="46116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5715000" y="44592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5905500" y="48037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98417" name="Text Box 17"/>
          <p:cNvSpPr txBox="1">
            <a:spLocks noChangeArrowheads="1"/>
          </p:cNvSpPr>
          <p:nvPr/>
        </p:nvSpPr>
        <p:spPr bwMode="auto">
          <a:xfrm>
            <a:off x="2057400" y="5562600"/>
            <a:ext cx="5181600" cy="469900"/>
          </a:xfrm>
          <a:prstGeom prst="rect">
            <a:avLst/>
          </a:prstGeom>
          <a:solidFill>
            <a:srgbClr val="0066FF"/>
          </a:solidFill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Pressure in atm </a:t>
            </a:r>
            <a:r>
              <a:rPr lang="en-US" b="1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use 0.0821 for R</a:t>
            </a: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3962400" y="4800600"/>
            <a:ext cx="685800" cy="762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</a:t>
            </a:r>
            <a:r>
              <a:rPr lang="en-US" altLang="en-US" smtClean="0">
                <a:solidFill>
                  <a:schemeClr val="hlink"/>
                </a:solidFill>
              </a:rPr>
              <a:t>3.6 L</a:t>
            </a:r>
            <a:r>
              <a:rPr lang="en-US" altLang="en-US" smtClean="0"/>
              <a:t>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</a:t>
            </a:r>
            <a:r>
              <a:rPr lang="en-US" altLang="en-US" smtClean="0">
                <a:solidFill>
                  <a:srgbClr val="00FFFF"/>
                </a:solidFill>
              </a:rPr>
              <a:t>37 </a:t>
            </a:r>
            <a:r>
              <a:rPr lang="en-US" altLang="en-US" baseline="30000" smtClean="0">
                <a:solidFill>
                  <a:srgbClr val="00FFFF"/>
                </a:solidFill>
              </a:rPr>
              <a:t>o</a:t>
            </a:r>
            <a:r>
              <a:rPr lang="en-US" altLang="en-US" smtClean="0">
                <a:solidFill>
                  <a:srgbClr val="00FFFF"/>
                </a:solidFill>
              </a:rPr>
              <a:t>C</a:t>
            </a:r>
            <a:r>
              <a:rPr lang="en-US" altLang="en-US" smtClean="0"/>
              <a:t>.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4191000" y="42672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3886200" y="4267200"/>
            <a:ext cx="449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(0.0821             ) </a:t>
            </a:r>
            <a:r>
              <a:rPr lang="en-US" altLang="en-US" sz="3200" i="0">
                <a:solidFill>
                  <a:srgbClr val="00FFFF"/>
                </a:solidFill>
              </a:rPr>
              <a:t>(310 K)</a:t>
            </a:r>
            <a:endParaRPr lang="en-US" altLang="en-US" sz="3200" i="0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5334000" y="4611688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5381625" y="42672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5334000" y="46116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5715000" y="44592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5905500" y="48037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ctr"/>
            <a:r>
              <a:rPr lang="en-US" altLang="en-US" i="0" dirty="0" smtClean="0"/>
              <a:t>Sample 1-State Problem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9900"/>
                </a:solidFill>
              </a:rPr>
              <a:t>How many moles</a:t>
            </a:r>
            <a:r>
              <a:rPr lang="en-US" altLang="en-US" smtClean="0"/>
              <a:t> of air are in the lungs of an average woman with a vital lung capacity of </a:t>
            </a:r>
            <a:r>
              <a:rPr lang="en-US" altLang="en-US" smtClean="0">
                <a:solidFill>
                  <a:schemeClr val="hlink"/>
                </a:solidFill>
              </a:rPr>
              <a:t>3.6 L</a:t>
            </a:r>
            <a:r>
              <a:rPr lang="en-US" altLang="en-US" smtClean="0"/>
              <a:t>?  Assume </a:t>
            </a:r>
            <a:r>
              <a:rPr lang="en-US" altLang="en-US" smtClean="0">
                <a:solidFill>
                  <a:srgbClr val="FF9999"/>
                </a:solidFill>
              </a:rPr>
              <a:t>sea level</a:t>
            </a:r>
            <a:r>
              <a:rPr lang="en-US" altLang="en-US" smtClean="0"/>
              <a:t> and a body temperature of </a:t>
            </a:r>
            <a:r>
              <a:rPr lang="en-US" altLang="en-US" smtClean="0">
                <a:solidFill>
                  <a:srgbClr val="00FFFF"/>
                </a:solidFill>
              </a:rPr>
              <a:t>37 </a:t>
            </a:r>
            <a:r>
              <a:rPr lang="en-US" altLang="en-US" baseline="30000" smtClean="0">
                <a:solidFill>
                  <a:srgbClr val="00FFFF"/>
                </a:solidFill>
              </a:rPr>
              <a:t>o</a:t>
            </a:r>
            <a:r>
              <a:rPr lang="en-US" altLang="en-US" smtClean="0">
                <a:solidFill>
                  <a:srgbClr val="00FFFF"/>
                </a:solidFill>
              </a:rPr>
              <a:t>C</a:t>
            </a:r>
            <a:r>
              <a:rPr lang="en-US" altLang="en-US" smtClean="0"/>
              <a:t>.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chemeClr val="accent1"/>
                </a:solidFill>
              </a:rPr>
              <a:t>n</a:t>
            </a:r>
            <a:r>
              <a:rPr lang="en-US" altLang="en-US" sz="3200" i="0"/>
              <a:t>  =</a:t>
            </a: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19050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P</a:t>
            </a:r>
            <a:r>
              <a:rPr lang="en-US" altLang="en-US" sz="3200" i="0">
                <a:solidFill>
                  <a:schemeClr val="hlink"/>
                </a:solidFill>
              </a:rPr>
              <a:t>V</a:t>
            </a:r>
            <a:endParaRPr lang="en-US" altLang="en-US" sz="3200" i="0"/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99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R</a:t>
            </a:r>
            <a:r>
              <a:rPr lang="en-US" altLang="en-US" sz="3200" i="0">
                <a:solidFill>
                  <a:srgbClr val="00FFFF"/>
                </a:solidFill>
              </a:rPr>
              <a:t>T</a:t>
            </a:r>
            <a:endParaRPr lang="en-US" altLang="en-US" sz="3200" i="0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762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  =</a:t>
            </a:r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4191000" y="42672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4343400" y="37338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9999"/>
                </a:solidFill>
              </a:rPr>
              <a:t>(1 atm)</a:t>
            </a:r>
            <a:r>
              <a:rPr lang="en-US" altLang="en-US" sz="3200" i="0">
                <a:solidFill>
                  <a:schemeClr val="hlink"/>
                </a:solidFill>
              </a:rPr>
              <a:t>(3.6 L)</a:t>
            </a:r>
            <a:endParaRPr lang="en-US" altLang="en-US" sz="3200" i="0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86200" y="4267200"/>
            <a:ext cx="449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0">
                <a:solidFill>
                  <a:srgbClr val="FFFF00"/>
                </a:solidFill>
              </a:rPr>
              <a:t>(0.0821             ) </a:t>
            </a:r>
            <a:r>
              <a:rPr lang="en-US" altLang="en-US" sz="3200" i="0">
                <a:solidFill>
                  <a:srgbClr val="00FFFF"/>
                </a:solidFill>
              </a:rPr>
              <a:t>(310 K)</a:t>
            </a:r>
            <a:endParaRPr lang="en-US" altLang="en-US" sz="3200" i="0"/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>
            <a:off x="5334000" y="4611688"/>
            <a:ext cx="1143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5381625" y="4267200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L  atm</a:t>
            </a: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334000" y="4611688"/>
            <a:ext cx="1000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0">
                <a:solidFill>
                  <a:srgbClr val="FFFF00"/>
                </a:solidFill>
              </a:rPr>
              <a:t>mol  K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5715000" y="4459288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4096" name="Oval 16"/>
          <p:cNvSpPr>
            <a:spLocks noChangeArrowheads="1"/>
          </p:cNvSpPr>
          <p:nvPr/>
        </p:nvSpPr>
        <p:spPr bwMode="auto">
          <a:xfrm>
            <a:off x="5905500" y="4803775"/>
            <a:ext cx="47625" cy="381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2819400" y="51816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FF9900"/>
                </a:solidFill>
              </a:rPr>
              <a:t> = 0.14 mol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dirty="0" smtClean="0"/>
              <a:t>2-State Problems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These are “before” and “after” problems</a:t>
            </a:r>
          </a:p>
          <a:p>
            <a:r>
              <a:rPr lang="en-US" altLang="en-US" smtClean="0"/>
              <a:t>A sample of gas undergoes a change</a:t>
            </a:r>
          </a:p>
          <a:p>
            <a:r>
              <a:rPr lang="en-US" altLang="en-US" smtClean="0"/>
              <a:t>Not all variables may be affected</a:t>
            </a:r>
          </a:p>
          <a:p>
            <a:r>
              <a:rPr lang="en-US" altLang="en-US" smtClean="0"/>
              <a:t>You need to find the value of the unknown variable in one of the states </a:t>
            </a:r>
          </a:p>
          <a:p>
            <a:pPr>
              <a:buFontTx/>
              <a:buChar char=" "/>
            </a:pPr>
            <a:r>
              <a:rPr lang="en-US" altLang="en-US" smtClean="0"/>
              <a:t>(usually it’s in the “after” state)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dirty="0" smtClean="0"/>
              <a:t>2-State Problems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Set these up by writing the ideal gas law two times</a:t>
            </a:r>
          </a:p>
          <a:p>
            <a:r>
              <a:rPr lang="en-US" altLang="en-US" smtClean="0"/>
              <a:t>Once for each state</a:t>
            </a:r>
          </a:p>
          <a:p>
            <a:r>
              <a:rPr lang="en-US" altLang="en-US" smtClean="0"/>
              <a:t>Use subscripts to indicate the “before” and “after” states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Set these up by writing the ideal gas law two times</a:t>
            </a:r>
          </a:p>
          <a:p>
            <a:r>
              <a:rPr lang="en-US" altLang="en-US" smtClean="0"/>
              <a:t>Once for each state</a:t>
            </a:r>
          </a:p>
          <a:p>
            <a:r>
              <a:rPr lang="en-US" altLang="en-US" smtClean="0"/>
              <a:t>Use subscripts to indicate the “before” and “after” states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 dirty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 dirty="0">
                <a:solidFill>
                  <a:srgbClr val="FF9999"/>
                </a:solidFill>
              </a:rPr>
              <a:t>2</a:t>
            </a:r>
            <a:r>
              <a:rPr lang="en-US" altLang="en-US" sz="3600" i="0" dirty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 dirty="0">
                <a:solidFill>
                  <a:schemeClr val="hlink"/>
                </a:solidFill>
              </a:rPr>
              <a:t>2</a:t>
            </a:r>
            <a:r>
              <a:rPr lang="en-US" altLang="en-US" sz="3600" i="0" dirty="0"/>
              <a:t> = </a:t>
            </a:r>
            <a:r>
              <a:rPr lang="en-US" altLang="en-US" sz="3600" i="0" dirty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 dirty="0">
                <a:solidFill>
                  <a:srgbClr val="FF9900"/>
                </a:solidFill>
              </a:rPr>
              <a:t>2</a:t>
            </a:r>
            <a:r>
              <a:rPr lang="en-US" altLang="en-US" sz="3600" i="0" dirty="0">
                <a:solidFill>
                  <a:srgbClr val="FFFF66"/>
                </a:solidFill>
              </a:rPr>
              <a:t>R</a:t>
            </a:r>
            <a:r>
              <a:rPr lang="en-US" altLang="en-US" sz="3600" i="0" dirty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 dirty="0">
                <a:solidFill>
                  <a:srgbClr val="00FFFF"/>
                </a:solidFill>
              </a:rPr>
              <a:t>2</a:t>
            </a:r>
            <a:r>
              <a:rPr lang="en-US" altLang="en-US" sz="3600" i="0" dirty="0">
                <a:solidFill>
                  <a:srgbClr val="0000FF"/>
                </a:solidFill>
              </a:rPr>
              <a:t>     </a:t>
            </a:r>
            <a:r>
              <a:rPr lang="en-US" altLang="en-US" sz="3600" i="0" dirty="0">
                <a:solidFill>
                  <a:srgbClr val="66FF33"/>
                </a:solidFill>
              </a:rPr>
              <a:t>(after state)</a:t>
            </a:r>
            <a:endParaRPr lang="en-US" altLang="en-US" sz="3600" i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Set these up by writing the ideal gas law two times</a:t>
            </a:r>
          </a:p>
          <a:p>
            <a:r>
              <a:rPr lang="en-US" altLang="en-US" smtClean="0"/>
              <a:t>Once for each state</a:t>
            </a:r>
          </a:p>
          <a:p>
            <a:r>
              <a:rPr lang="en-US" altLang="en-US" smtClean="0"/>
              <a:t>Use subscripts to indicate the “before” and “after” states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=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=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Now, ratio the two equations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=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=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Kinetic Molecular Theory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1.  Gases consist of atoms/molecules moving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along </a:t>
            </a:r>
            <a:r>
              <a:rPr lang="en-US" altLang="en-US" smtClean="0">
                <a:solidFill>
                  <a:srgbClr val="00FFFF"/>
                </a:solidFill>
              </a:rPr>
              <a:t>straight lines</a:t>
            </a:r>
            <a:r>
              <a:rPr lang="en-US" altLang="en-US" smtClean="0"/>
              <a:t> in </a:t>
            </a:r>
            <a:r>
              <a:rPr lang="en-US" altLang="en-US" smtClean="0">
                <a:solidFill>
                  <a:srgbClr val="00FFFF"/>
                </a:solidFill>
              </a:rPr>
              <a:t>random directions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00FFFF"/>
                </a:solidFill>
              </a:rPr>
              <a:t>various speeds</a:t>
            </a: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2.  Average </a:t>
            </a:r>
            <a:r>
              <a:rPr lang="en-US" altLang="en-US" smtClean="0">
                <a:solidFill>
                  <a:srgbClr val="66FF33"/>
                </a:solidFill>
              </a:rPr>
              <a:t>kinetic energy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66FF33"/>
                </a:solidFill>
              </a:rPr>
              <a:t>proportional to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>
                <a:solidFill>
                  <a:srgbClr val="66FF33"/>
                </a:solidFill>
              </a:rPr>
              <a:t>temperature</a:t>
            </a:r>
            <a:r>
              <a:rPr lang="en-US" altLang="en-US" smtClean="0"/>
              <a:t> on the </a:t>
            </a:r>
            <a:r>
              <a:rPr lang="en-US" altLang="en-US" smtClean="0">
                <a:solidFill>
                  <a:srgbClr val="66FF33"/>
                </a:solidFill>
              </a:rPr>
              <a:t>kelvin scale</a:t>
            </a: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3.  Atoms/molecules </a:t>
            </a:r>
            <a:r>
              <a:rPr lang="en-US" altLang="en-US" smtClean="0">
                <a:solidFill>
                  <a:srgbClr val="FFFF00"/>
                </a:solidFill>
              </a:rPr>
              <a:t>collide elastically</a:t>
            </a:r>
            <a:r>
              <a:rPr lang="en-US" altLang="en-US" smtClean="0"/>
              <a:t> -- no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energy is lost, it’s just redistributed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59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Now, ratio the two equations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Now, ratio the two equations</a:t>
            </a:r>
          </a:p>
          <a:p>
            <a:r>
              <a:rPr lang="en-US" altLang="en-US" smtClean="0"/>
              <a:t>And cancel the R’s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Now, ratio the two equations</a:t>
            </a:r>
          </a:p>
          <a:p>
            <a:r>
              <a:rPr lang="en-US" altLang="en-US" smtClean="0"/>
              <a:t>And cancel the R’s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FFFF66"/>
                </a:solidFill>
              </a:rPr>
              <a:t>R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4267200" y="4267200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>
            <a:off x="4267200" y="4876800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2-State Problems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Now, ratio the two equations</a:t>
            </a:r>
          </a:p>
          <a:p>
            <a:r>
              <a:rPr lang="en-US" altLang="en-US" smtClean="0"/>
              <a:t>And cancel the R’s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99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9999"/>
                </a:solidFill>
              </a:rPr>
              <a:t>If you see two of anything it’s a 2-state problem!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 </a:t>
            </a:r>
            <a:r>
              <a:rPr lang="en-US" altLang="en-US" sz="3600" i="0">
                <a:solidFill>
                  <a:srgbClr val="0000FF"/>
                </a:solidFill>
              </a:rPr>
              <a:t>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FF0000"/>
                </a:solidFill>
              </a:rPr>
              <a:t>27</a:t>
            </a:r>
            <a:r>
              <a:rPr lang="en-US" altLang="en-US" sz="3200" i="0" baseline="30000">
                <a:solidFill>
                  <a:srgbClr val="FF0000"/>
                </a:solidFill>
              </a:rPr>
              <a:t>o </a:t>
            </a:r>
            <a:r>
              <a:rPr lang="en-US" altLang="en-US" sz="3200" i="0">
                <a:solidFill>
                  <a:srgbClr val="FF0000"/>
                </a:solidFill>
              </a:rPr>
              <a:t>C</a:t>
            </a:r>
            <a:r>
              <a:rPr lang="en-US" altLang="en-US" sz="3200" i="0"/>
              <a:t>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370 torr and the temperature is </a:t>
            </a:r>
            <a:r>
              <a:rPr lang="en-US" altLang="en-US" sz="3200" i="0">
                <a:solidFill>
                  <a:srgbClr val="FF0000"/>
                </a:solidFill>
              </a:rPr>
              <a:t>-23 </a:t>
            </a:r>
            <a:r>
              <a:rPr lang="en-US" altLang="en-US" sz="3200" i="0" baseline="30000">
                <a:solidFill>
                  <a:srgbClr val="FF0000"/>
                </a:solidFill>
              </a:rPr>
              <a:t>o</a:t>
            </a:r>
            <a:r>
              <a:rPr lang="en-US" altLang="en-US" sz="3200" i="0">
                <a:solidFill>
                  <a:srgbClr val="FF0000"/>
                </a:solidFill>
              </a:rPr>
              <a:t>C</a:t>
            </a:r>
            <a:r>
              <a:rPr lang="en-US" altLang="en-US" sz="3200" i="0"/>
              <a:t>?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0000"/>
                </a:solidFill>
              </a:rPr>
              <a:t>Two temperatures!</a:t>
            </a:r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 flipV="1">
            <a:off x="1371600" y="2286000"/>
            <a:ext cx="0" cy="3124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V="1">
            <a:off x="4800600" y="3733800"/>
            <a:ext cx="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</a:t>
            </a:r>
            <a:r>
              <a:rPr lang="en-US" altLang="en-US" sz="3200" i="0">
                <a:solidFill>
                  <a:srgbClr val="FFFF00"/>
                </a:solidFill>
              </a:rPr>
              <a:t>volume</a:t>
            </a:r>
            <a:r>
              <a:rPr lang="en-US" altLang="en-US" sz="3200" i="0"/>
              <a:t>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Here’s our unknown variable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V="1">
            <a:off x="4038600" y="2819400"/>
            <a:ext cx="0" cy="2590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</a:t>
            </a:r>
            <a:r>
              <a:rPr lang="en-US" altLang="en-US" sz="3200" i="0">
                <a:solidFill>
                  <a:srgbClr val="FFFF00"/>
                </a:solidFill>
              </a:rPr>
              <a:t>volume</a:t>
            </a:r>
            <a:r>
              <a:rPr lang="en-US" altLang="en-US" sz="3200" i="0"/>
              <a:t>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Here’s our unknown variable</a:t>
            </a: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 flipV="1">
            <a:off x="4038600" y="2819400"/>
            <a:ext cx="0" cy="2590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 flipH="1">
            <a:off x="3200400" y="2743200"/>
            <a:ext cx="533400" cy="1447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2895600" y="4114800"/>
            <a:ext cx="609600" cy="685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438400" y="4724400"/>
            <a:ext cx="5715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1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24384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740 torr.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Start substituting in the variables provided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i="0" smtClean="0"/>
              <a:t>Kinetic Molecular Theory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4.  </a:t>
            </a:r>
            <a:r>
              <a:rPr lang="en-US" altLang="en-US" smtClean="0">
                <a:solidFill>
                  <a:srgbClr val="00FFFF"/>
                </a:solidFill>
              </a:rPr>
              <a:t>Atoms/molecules are tiny</a:t>
            </a:r>
            <a:r>
              <a:rPr lang="en-US" altLang="en-US" smtClean="0"/>
              <a:t> compared to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distances between them -- gases are mostly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empty space</a:t>
            </a:r>
          </a:p>
          <a:p>
            <a:pPr>
              <a:buFontTx/>
              <a:buNone/>
            </a:pPr>
            <a:r>
              <a:rPr lang="en-US" altLang="en-US" smtClean="0"/>
              <a:t>5.  </a:t>
            </a:r>
            <a:r>
              <a:rPr lang="en-US" altLang="en-US" smtClean="0">
                <a:solidFill>
                  <a:srgbClr val="66FF33"/>
                </a:solidFill>
              </a:rPr>
              <a:t>Atoms/molecules don’t stick</a:t>
            </a:r>
            <a:r>
              <a:rPr lang="en-US" altLang="en-US" smtClean="0"/>
              <a:t> when they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/>
              <a:t>collide; there are no attractive forces</a:t>
            </a:r>
          </a:p>
          <a:p>
            <a:pPr>
              <a:buFontTx/>
              <a:buNone/>
            </a:pPr>
            <a:r>
              <a:rPr lang="en-US" altLang="en-US" smtClean="0"/>
              <a:t>6.  </a:t>
            </a:r>
            <a:r>
              <a:rPr lang="en-US" altLang="en-US" smtClean="0">
                <a:solidFill>
                  <a:srgbClr val="FFFF00"/>
                </a:solidFill>
              </a:rPr>
              <a:t>Collisions</a:t>
            </a:r>
            <a:r>
              <a:rPr lang="en-US" altLang="en-US" smtClean="0"/>
              <a:t> with the wall </a:t>
            </a:r>
            <a:r>
              <a:rPr lang="en-US" altLang="en-US" smtClean="0">
                <a:solidFill>
                  <a:srgbClr val="FFFF00"/>
                </a:solidFill>
              </a:rPr>
              <a:t>give rise to</a:t>
            </a:r>
            <a:r>
              <a:rPr lang="en-US" altLang="en-US" smtClean="0"/>
              <a:t> the </a:t>
            </a:r>
            <a:r>
              <a:rPr lang="en-US" altLang="en-US" smtClean="0">
                <a:solidFill>
                  <a:schemeClr val="bg1"/>
                </a:solidFill>
              </a:rPr>
              <a:t>..</a:t>
            </a:r>
            <a:r>
              <a:rPr lang="en-US" altLang="en-US" smtClean="0">
                <a:solidFill>
                  <a:srgbClr val="FFFF00"/>
                </a:solidFill>
              </a:rPr>
              <a:t>pressure</a:t>
            </a:r>
            <a:r>
              <a:rPr lang="en-US" altLang="en-US" smtClean="0"/>
              <a:t> measured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7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410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P</a:t>
            </a:r>
            <a:r>
              <a:rPr lang="en-US" altLang="en-US" sz="3600" i="0" baseline="-25000">
                <a:solidFill>
                  <a:srgbClr val="FF9999"/>
                </a:solidFill>
              </a:rPr>
              <a:t>2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6858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1219200" y="48006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370 torr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Start substituting in the variables provided</a:t>
            </a: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flipH="1">
            <a:off x="2286000" y="2133600"/>
            <a:ext cx="1066800" cy="27432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6858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1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 state)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1219200" y="48006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>
            <a:off x="38862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4290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10 m</a:t>
            </a:r>
            <a:r>
              <a:rPr lang="en-US" altLang="en-US" sz="3200" i="0" baseline="30000"/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Start substituting in the variables provided</a:t>
            </a:r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 flipH="1">
            <a:off x="2743200" y="3200400"/>
            <a:ext cx="4572000" cy="990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 </a:t>
            </a:r>
            <a:r>
              <a:rPr lang="en-US" altLang="en-US" sz="3600" i="0">
                <a:solidFill>
                  <a:srgbClr val="0000FF"/>
                </a:solidFill>
              </a:rPr>
              <a:t>    </a:t>
            </a:r>
            <a:r>
              <a:rPr lang="en-US" altLang="en-US" sz="3600" i="0">
                <a:solidFill>
                  <a:srgbClr val="66FF33"/>
                </a:solidFill>
              </a:rPr>
              <a:t>(after)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48768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27</a:t>
            </a:r>
            <a:r>
              <a:rPr lang="en-US" altLang="en-US" sz="3200" i="0" baseline="30000"/>
              <a:t>o </a:t>
            </a:r>
            <a:r>
              <a:rPr lang="en-US" altLang="en-US" sz="3200" i="0"/>
              <a:t>C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FF00"/>
                </a:solidFill>
              </a:rPr>
              <a:t>Start substituting in the variables provided</a:t>
            </a:r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>
            <a:off x="1676400" y="2743200"/>
            <a:ext cx="1295400" cy="1981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1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chemeClr val="tx2"/>
                </a:solidFill>
              </a:rPr>
              <a:t>(before)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48768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00FFFF"/>
                </a:solidFill>
              </a:rPr>
              <a:t>T</a:t>
            </a:r>
            <a:r>
              <a:rPr lang="en-US" altLang="en-US" sz="2800" i="0" baseline="-25000">
                <a:solidFill>
                  <a:srgbClr val="00FFFF"/>
                </a:solidFill>
              </a:rPr>
              <a:t>1</a:t>
            </a:r>
            <a:r>
              <a:rPr lang="en-US" altLang="en-US" sz="2800" i="0">
                <a:solidFill>
                  <a:srgbClr val="00FFFF"/>
                </a:solidFill>
              </a:rPr>
              <a:t> = 27 </a:t>
            </a:r>
            <a:r>
              <a:rPr lang="en-US" altLang="en-US" sz="2800" i="0" baseline="30000">
                <a:solidFill>
                  <a:srgbClr val="00FFFF"/>
                </a:solidFill>
              </a:rPr>
              <a:t>o</a:t>
            </a:r>
            <a:r>
              <a:rPr lang="en-US" altLang="en-US" sz="2800" i="0">
                <a:solidFill>
                  <a:srgbClr val="00FFFF"/>
                </a:solidFill>
              </a:rPr>
              <a:t>C + 273 = 300 K</a:t>
            </a:r>
          </a:p>
        </p:txBody>
      </p:sp>
      <p:sp>
        <p:nvSpPr>
          <p:cNvPr id="213002" name="Line 10"/>
          <p:cNvSpPr>
            <a:spLocks noChangeShapeType="1"/>
          </p:cNvSpPr>
          <p:nvPr/>
        </p:nvSpPr>
        <p:spPr bwMode="auto">
          <a:xfrm>
            <a:off x="1752600" y="2209800"/>
            <a:ext cx="1981200" cy="3200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4876800" y="4800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-23 </a:t>
            </a:r>
            <a:r>
              <a:rPr lang="en-US" altLang="en-US" sz="3200" i="0" baseline="30000"/>
              <a:t>o</a:t>
            </a:r>
            <a:r>
              <a:rPr lang="en-US" altLang="en-US" sz="3200" i="0"/>
              <a:t>C?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00FFFF"/>
                </a:solidFill>
              </a:rPr>
              <a:t>T</a:t>
            </a:r>
            <a:r>
              <a:rPr lang="en-US" altLang="en-US" sz="2800" i="0" baseline="-25000">
                <a:solidFill>
                  <a:srgbClr val="00FFFF"/>
                </a:solidFill>
              </a:rPr>
              <a:t>1</a:t>
            </a:r>
            <a:r>
              <a:rPr lang="en-US" altLang="en-US" sz="2800" i="0">
                <a:solidFill>
                  <a:srgbClr val="00FFFF"/>
                </a:solidFill>
              </a:rPr>
              <a:t> = 27 </a:t>
            </a:r>
            <a:r>
              <a:rPr lang="en-US" altLang="en-US" sz="2800" i="0" baseline="30000">
                <a:solidFill>
                  <a:srgbClr val="00FFFF"/>
                </a:solidFill>
              </a:rPr>
              <a:t>o</a:t>
            </a:r>
            <a:r>
              <a:rPr lang="en-US" altLang="en-US" sz="2800" i="0">
                <a:solidFill>
                  <a:srgbClr val="00FFFF"/>
                </a:solidFill>
              </a:rPr>
              <a:t>C + 273 = 300 K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</a:t>
            </a:r>
            <a:r>
              <a:rPr lang="en-US" altLang="en-US" sz="3600" i="0">
                <a:solidFill>
                  <a:srgbClr val="00FFFF"/>
                </a:solidFill>
              </a:rPr>
              <a:t>T</a:t>
            </a:r>
            <a:r>
              <a:rPr lang="en-US" altLang="en-US" sz="3600" i="0" baseline="-25000">
                <a:solidFill>
                  <a:srgbClr val="00FFFF"/>
                </a:solidFill>
              </a:rPr>
              <a:t>2</a:t>
            </a:r>
            <a:r>
              <a:rPr lang="en-US" altLang="en-US" sz="3600" i="0">
                <a:solidFill>
                  <a:srgbClr val="0000FF"/>
                </a:solidFill>
              </a:rPr>
              <a:t>     </a:t>
            </a:r>
            <a:r>
              <a:rPr lang="en-US" altLang="en-US" sz="3600" i="0">
                <a:solidFill>
                  <a:srgbClr val="66FF33"/>
                </a:solidFill>
              </a:rPr>
              <a:t>(after)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4876800" y="4800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</a:t>
            </a:r>
            <a:r>
              <a:rPr lang="en-US" altLang="en-US" sz="3200" i="0">
                <a:solidFill>
                  <a:srgbClr val="00FFFF"/>
                </a:solidFill>
              </a:rPr>
              <a:t>-23 </a:t>
            </a:r>
            <a:r>
              <a:rPr lang="en-US" altLang="en-US" sz="3200" i="0" baseline="30000">
                <a:solidFill>
                  <a:srgbClr val="00FFFF"/>
                </a:solidFill>
              </a:rPr>
              <a:t>o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?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00FFFF"/>
                </a:solidFill>
              </a:rPr>
              <a:t>T</a:t>
            </a:r>
            <a:r>
              <a:rPr lang="en-US" altLang="en-US" sz="2800" i="0" baseline="-25000">
                <a:solidFill>
                  <a:srgbClr val="00FFFF"/>
                </a:solidFill>
              </a:rPr>
              <a:t>2</a:t>
            </a:r>
            <a:r>
              <a:rPr lang="en-US" altLang="en-US" sz="2800" i="0">
                <a:solidFill>
                  <a:srgbClr val="00FFFF"/>
                </a:solidFill>
              </a:rPr>
              <a:t> = -23 </a:t>
            </a:r>
            <a:r>
              <a:rPr lang="en-US" altLang="en-US" sz="2800" i="0" baseline="30000">
                <a:solidFill>
                  <a:srgbClr val="00FFFF"/>
                </a:solidFill>
              </a:rPr>
              <a:t>o</a:t>
            </a:r>
            <a:r>
              <a:rPr lang="en-US" altLang="en-US" sz="2800" i="0">
                <a:solidFill>
                  <a:srgbClr val="00FFFF"/>
                </a:solidFill>
              </a:rPr>
              <a:t>C + 273 = 250 K</a:t>
            </a:r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4114800" y="3657600"/>
            <a:ext cx="1905000" cy="17526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4876800" y="4800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</a:t>
            </a:r>
            <a:r>
              <a:rPr lang="en-US" altLang="en-US" sz="3200" i="0">
                <a:solidFill>
                  <a:srgbClr val="00FFFF"/>
                </a:solidFill>
              </a:rPr>
              <a:t>-23 </a:t>
            </a:r>
            <a:r>
              <a:rPr lang="en-US" altLang="en-US" sz="3200" i="0" baseline="30000">
                <a:solidFill>
                  <a:srgbClr val="00FFFF"/>
                </a:solidFill>
              </a:rPr>
              <a:t>o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?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00FFFF"/>
                </a:solidFill>
              </a:rPr>
              <a:t>T</a:t>
            </a:r>
            <a:r>
              <a:rPr lang="en-US" altLang="en-US" sz="2800" i="0" baseline="-25000">
                <a:solidFill>
                  <a:srgbClr val="00FFFF"/>
                </a:solidFill>
              </a:rPr>
              <a:t>2</a:t>
            </a:r>
            <a:r>
              <a:rPr lang="en-US" altLang="en-US" sz="2800" i="0">
                <a:solidFill>
                  <a:srgbClr val="00FFFF"/>
                </a:solidFill>
              </a:rPr>
              <a:t> = -23 </a:t>
            </a:r>
            <a:r>
              <a:rPr lang="en-US" altLang="en-US" sz="2800" i="0" baseline="30000">
                <a:solidFill>
                  <a:srgbClr val="00FFFF"/>
                </a:solidFill>
              </a:rPr>
              <a:t>o</a:t>
            </a:r>
            <a:r>
              <a:rPr lang="en-US" altLang="en-US" sz="2800" i="0">
                <a:solidFill>
                  <a:srgbClr val="00FFFF"/>
                </a:solidFill>
              </a:rPr>
              <a:t>C + 273 = 250 K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2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 </a:t>
            </a:r>
            <a:r>
              <a:rPr lang="en-US" altLang="en-US" sz="3600" i="0">
                <a:solidFill>
                  <a:srgbClr val="FF9900"/>
                </a:solidFill>
              </a:rPr>
              <a:t>n</a:t>
            </a:r>
            <a:r>
              <a:rPr lang="en-US" altLang="en-US" sz="3600" i="0" baseline="-25000">
                <a:solidFill>
                  <a:srgbClr val="FF9900"/>
                </a:solidFill>
              </a:rPr>
              <a:t>1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4876800" y="4800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</a:t>
            </a:r>
            <a:r>
              <a:rPr lang="en-US" altLang="en-US" sz="3200" i="0">
                <a:solidFill>
                  <a:srgbClr val="00FFFF"/>
                </a:solidFill>
              </a:rPr>
              <a:t>-23 </a:t>
            </a:r>
            <a:r>
              <a:rPr lang="en-US" altLang="en-US" sz="3200" i="0" baseline="30000">
                <a:solidFill>
                  <a:srgbClr val="00FFFF"/>
                </a:solidFill>
              </a:rPr>
              <a:t>o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?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772400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0">
                <a:solidFill>
                  <a:srgbClr val="FF9900"/>
                </a:solidFill>
              </a:rPr>
              <a:t>n</a:t>
            </a:r>
            <a:r>
              <a:rPr lang="en-US" altLang="en-US" sz="2800" i="0" baseline="-25000">
                <a:solidFill>
                  <a:srgbClr val="FF9900"/>
                </a:solidFill>
              </a:rPr>
              <a:t>1</a:t>
            </a:r>
            <a:r>
              <a:rPr lang="en-US" altLang="en-US" sz="2800" i="0">
                <a:solidFill>
                  <a:srgbClr val="FF9900"/>
                </a:solidFill>
              </a:rPr>
              <a:t> = n</a:t>
            </a:r>
            <a:r>
              <a:rPr lang="en-US" altLang="en-US" sz="2800" i="0" baseline="-25000">
                <a:solidFill>
                  <a:srgbClr val="FF9900"/>
                </a:solidFill>
              </a:rPr>
              <a:t>2</a:t>
            </a:r>
            <a:r>
              <a:rPr lang="en-US" altLang="en-US" sz="2800" i="0">
                <a:solidFill>
                  <a:srgbClr val="FF9900"/>
                </a:solidFill>
              </a:rPr>
              <a:t> (closed system), so they cancel</a:t>
            </a:r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4876800" y="4419600"/>
            <a:ext cx="457200" cy="228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4876800" y="5029200"/>
            <a:ext cx="457200" cy="228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1066800" y="4114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1219200" y="4800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4876800" y="4800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4343400" y="4495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A balloon is partially filled with helium at </a:t>
            </a:r>
            <a:r>
              <a:rPr lang="en-US" altLang="en-US" sz="3200" i="0">
                <a:solidFill>
                  <a:srgbClr val="00FFFF"/>
                </a:solidFill>
              </a:rPr>
              <a:t>27</a:t>
            </a:r>
            <a:r>
              <a:rPr lang="en-US" altLang="en-US" sz="3200" i="0" baseline="30000">
                <a:solidFill>
                  <a:srgbClr val="00FFFF"/>
                </a:solidFill>
              </a:rPr>
              <a:t>o 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 and </a:t>
            </a:r>
            <a:r>
              <a:rPr lang="en-US" altLang="en-US" sz="3200" i="0">
                <a:solidFill>
                  <a:srgbClr val="FF9999"/>
                </a:solidFill>
              </a:rPr>
              <a:t>740 torr</a:t>
            </a:r>
            <a:r>
              <a:rPr lang="en-US" altLang="en-US" sz="3200" i="0"/>
              <a:t>.  It’s initial volume is </a:t>
            </a:r>
            <a:r>
              <a:rPr lang="en-US" altLang="en-US" sz="3200" i="0">
                <a:solidFill>
                  <a:schemeClr val="hlink"/>
                </a:solidFill>
              </a:rPr>
              <a:t>10 m</a:t>
            </a:r>
            <a:r>
              <a:rPr lang="en-US" altLang="en-US" sz="3200" i="0" baseline="30000">
                <a:solidFill>
                  <a:schemeClr val="hlink"/>
                </a:solidFill>
              </a:rPr>
              <a:t>3</a:t>
            </a:r>
            <a:r>
              <a:rPr lang="en-US" altLang="en-US" sz="3200" i="0"/>
              <a:t>.  What volume would it have at higher altitude where the pressure is </a:t>
            </a:r>
            <a:r>
              <a:rPr lang="en-US" altLang="en-US" sz="3200" i="0">
                <a:solidFill>
                  <a:srgbClr val="FF9999"/>
                </a:solidFill>
              </a:rPr>
              <a:t>370 torr</a:t>
            </a:r>
            <a:r>
              <a:rPr lang="en-US" altLang="en-US" sz="3200" i="0"/>
              <a:t> and the temperature is </a:t>
            </a:r>
            <a:r>
              <a:rPr lang="en-US" altLang="en-US" sz="3200" i="0">
                <a:solidFill>
                  <a:srgbClr val="00FFFF"/>
                </a:solidFill>
              </a:rPr>
              <a:t>-23 </a:t>
            </a:r>
            <a:r>
              <a:rPr lang="en-US" altLang="en-US" sz="3200" i="0" baseline="30000">
                <a:solidFill>
                  <a:srgbClr val="00FFFF"/>
                </a:solidFill>
              </a:rPr>
              <a:t>o</a:t>
            </a:r>
            <a:r>
              <a:rPr lang="en-US" altLang="en-US" sz="3200" i="0">
                <a:solidFill>
                  <a:srgbClr val="00FFFF"/>
                </a:solidFill>
              </a:rPr>
              <a:t>C</a:t>
            </a:r>
            <a:r>
              <a:rPr lang="en-US" altLang="en-US" sz="3200" i="0"/>
              <a:t>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altLang="en-US" i="0" smtClean="0"/>
              <a:t>Sample 2-State Problem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6781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(370 torr)    </a:t>
            </a:r>
            <a:r>
              <a:rPr lang="en-US" altLang="en-US" sz="3600" i="0">
                <a:solidFill>
                  <a:schemeClr val="hlink"/>
                </a:solidFill>
              </a:rPr>
              <a:t>V</a:t>
            </a:r>
            <a:r>
              <a:rPr lang="en-US" altLang="en-US" sz="3600" i="0" baseline="-25000">
                <a:solidFill>
                  <a:schemeClr val="hlink"/>
                </a:solidFill>
              </a:rPr>
              <a:t>2 </a:t>
            </a:r>
            <a:r>
              <a:rPr lang="en-US" altLang="en-US" sz="3600" i="0"/>
              <a:t>         </a:t>
            </a:r>
            <a:r>
              <a:rPr lang="en-US" altLang="en-US" sz="3600" i="0">
                <a:solidFill>
                  <a:srgbClr val="00FFFF"/>
                </a:solidFill>
              </a:rPr>
              <a:t>(250 K)</a:t>
            </a:r>
            <a:endParaRPr lang="en-US" altLang="en-US" sz="3600" i="0">
              <a:solidFill>
                <a:srgbClr val="0000FF"/>
              </a:solidFill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7086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>
                <a:solidFill>
                  <a:srgbClr val="FF9999"/>
                </a:solidFill>
              </a:rPr>
              <a:t>(740 torr)</a:t>
            </a:r>
            <a:r>
              <a:rPr lang="en-US" altLang="en-US" sz="3600" i="0">
                <a:solidFill>
                  <a:schemeClr val="hlink"/>
                </a:solidFill>
              </a:rPr>
              <a:t>(10 m</a:t>
            </a:r>
            <a:r>
              <a:rPr lang="en-US" altLang="en-US" sz="3600" i="0" baseline="30000">
                <a:solidFill>
                  <a:schemeClr val="hlink"/>
                </a:solidFill>
              </a:rPr>
              <a:t>3</a:t>
            </a:r>
            <a:r>
              <a:rPr lang="en-US" altLang="en-US" sz="3600" i="0">
                <a:solidFill>
                  <a:schemeClr val="hlink"/>
                </a:solidFill>
              </a:rPr>
              <a:t>)</a:t>
            </a:r>
            <a:r>
              <a:rPr lang="en-US" altLang="en-US" sz="3600" i="0"/>
              <a:t> </a:t>
            </a:r>
            <a:r>
              <a:rPr lang="en-US" altLang="en-US" sz="3600" i="0">
                <a:solidFill>
                  <a:schemeClr val="bg1"/>
                </a:solidFill>
              </a:rPr>
              <a:t>=</a:t>
            </a:r>
            <a:r>
              <a:rPr lang="en-US" altLang="en-US" sz="3600" i="0"/>
              <a:t>  </a:t>
            </a:r>
            <a:r>
              <a:rPr lang="en-US" altLang="en-US" sz="3600" i="0">
                <a:solidFill>
                  <a:srgbClr val="00FFFF"/>
                </a:solidFill>
              </a:rPr>
              <a:t>(300 K)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143000" y="2895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>
            <a:off x="4800600" y="2895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4267200" y="2590800"/>
            <a:ext cx="457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i="0"/>
              <a:t>=</a:t>
            </a: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066800" y="1219200"/>
            <a:ext cx="7239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0"/>
              <a:t>Now do the math...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6769227BF9594DF7BBADE3DFB3792701"/>
  <p:tag name="RESPONSECOUNT" val="38"/>
  <p:tag name="QUESTIONALIAS" val="What kind of problem is this?"/>
  <p:tag name="ANSWERSALIAS" val="1-state¤2-state¤Mass/f.w."/>
  <p:tag name="RESPONSESGATHERED" val="True"/>
  <p:tag name="TOTALRESPONSES" val="7"/>
  <p:tag name="SLICED" val="False"/>
  <p:tag name="RESPONSES" val="USB[HED999],1,250,1;3;3;3;-;1;-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4 0 3"/>
  <p:tag name="CHARTSTRINGREV" val="3 0 4"/>
  <p:tag name="CHARTSTRINGSTDPER" val="0.571428571428571 0 0.428571428571429"/>
  <p:tag name="CHARTSTRINGREVPER" val="0.428571428571429 0 0.57142857142857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6769227BF9594DF7BBADE3DFB3792701"/>
  <p:tag name="RESPONSECOUNT" val="38"/>
  <p:tag name="QUESTIONALIAS" val="What kind of problem is this?"/>
  <p:tag name="ANSWERSALIAS" val="1-state¤2-state¤Mass/f.w."/>
  <p:tag name="RESPONSESGATHERED" val="True"/>
  <p:tag name="TOTALRESPONSES" val="7"/>
  <p:tag name="SLICED" val="False"/>
  <p:tag name="RESPONSES" val="USB[HED999],1,250,1;3;3;3;-;1;-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4 0 3"/>
  <p:tag name="CHARTSTRINGREV" val="3 0 4"/>
  <p:tag name="CHARTSTRINGSTDPER" val="0.571428571428571 0 0.428571428571429"/>
  <p:tag name="CHARTSTRINGREVPER" val="0.428571428571429 0 0.57142857142857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6E7D9B332BA042C9A82C1BD31EFC5512"/>
  <p:tag name="RESPONSECOUNT" val="35"/>
  <p:tag name="QUESTIONALIAS" val="What kind of problem is this?"/>
  <p:tag name="ANSWERSALIAS" val="1-state¤2-state¤Mass/f.w."/>
  <p:tag name="RESPONSESGATHERED" val="True"/>
  <p:tag name="TOTALRESPONSES" val="10"/>
  <p:tag name="SLICED" val="False"/>
  <p:tag name="RESPONSES" val="USB[HED999],1,250,2;1;1;1;1;1;1;-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9 1 0"/>
  <p:tag name="CHARTSTRINGREV" val="0 1 9"/>
  <p:tag name="CHARTSTRINGSTDPER" val="0.9 0.1 0"/>
  <p:tag name="CHARTSTRINGREVPER" val="0 0.1 0.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6E7D9B332BA042C9A82C1BD31EFC5512"/>
  <p:tag name="RESPONSECOUNT" val="35"/>
  <p:tag name="QUESTIONALIAS" val="What kind of problem is this?"/>
  <p:tag name="ANSWERSALIAS" val="1-state¤2-state¤Mass/f.w."/>
  <p:tag name="RESPONSESGATHERED" val="True"/>
  <p:tag name="TOTALRESPONSES" val="10"/>
  <p:tag name="SLICED" val="False"/>
  <p:tag name="RESPONSES" val="USB[HED999],1,250,2;1;1;1;1;1;1;-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9 1 0"/>
  <p:tag name="CHARTSTRINGREV" val="0 1 9"/>
  <p:tag name="CHARTSTRINGSTDPER" val="0.9 0.1 0"/>
  <p:tag name="CHARTSTRINGREVPER" val="0 0.1 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EC9E51494F8418EB2E51983A243D38A"/>
  <p:tag name="RESPONSECOUNT" val="37"/>
  <p:tag name="QUESTIONALIAS" val="What kind of problem is this?"/>
  <p:tag name="ANSWERSALIAS" val="1-state¤2-state¤Mass/f.w."/>
  <p:tag name="RESPONSESGATHERED" val="True"/>
  <p:tag name="TOTALRESPONSES" val="9"/>
  <p:tag name="SLICED" val="False"/>
  <p:tag name="RESPONSES" val="USB[HED999],1,250,2;2;2;2;2;2;2;-;-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0"/>
  <p:tag name="CHARTSTRINGREV" val="0 9 0"/>
  <p:tag name="CHARTSTRINGSTDPER" val="0 1 0"/>
  <p:tag name="CHARTSTRINGREVPER" val="0 1 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BF8EC95877C47C6A7D6E9C4A74AACDB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EC9E51494F8418EB2E51983A243D38A"/>
  <p:tag name="RESPONSECOUNT" val="37"/>
  <p:tag name="QUESTIONALIAS" val="What kind of problem is this?"/>
  <p:tag name="ANSWERSALIAS" val="1-state¤2-state¤Mass/f.w."/>
  <p:tag name="RESPONSESGATHERED" val="True"/>
  <p:tag name="TOTALRESPONSES" val="9"/>
  <p:tag name="SLICED" val="False"/>
  <p:tag name="RESPONSES" val="USB[HED999],1,250,2;2;2;2;2;2;2;-;-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0"/>
  <p:tag name="CHARTSTRINGREV" val="0 9 0"/>
  <p:tag name="CHARTSTRINGSTDPER" val="0 1 0"/>
  <p:tag name="CHARTSTRINGREVPER" val="0 1 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ANSWERTEXT" val="1-state&#10;2-state&#10;Mass/f.w."/>
  <p:tag name="TEXTLENGTH" val="27"/>
  <p:tag name="FONTSIZE" val="32"/>
  <p:tag name="BULLETTYPE" val="ppBulletArabicPerio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28FD77D266F4551A1E2D89974E7CCDD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0242E482B8CB489B9112FBD2C792BBFF"/>
  <p:tag name="RESPONSECOUNT" val="27"/>
  <p:tag name="QUESTIONALIAS" val="During fall 2005, a hurricane hunter plane, flying through the eye of Hurricane Wilma, measured an Atlantic Ocean record low pressure of 882 millibars.  What is this in atmospheres?"/>
  <p:tag name="ANSWERSALIAS" val="0.871 atm¤0.882 atm¤0.862 atm¤0.894 atm"/>
  <p:tag name="RESPONSESGATHERED" val="True"/>
  <p:tag name="TOTALRESPONSES" val="10"/>
  <p:tag name="SLICED" val="False"/>
  <p:tag name="RESPONSES" val="USB[HED999],1,250,1;1;1;2;1;1;1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9 1 0 0"/>
  <p:tag name="CHARTSTRINGREV" val="0 0 1 9"/>
  <p:tag name="CHARTSTRINGSTDPER" val="0.9 0.1 0 0"/>
  <p:tag name="CHARTSTRINGREVPER" val="0 0 0.1 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0.871 atm&#10;0.882 atm&#10;0.862 atm&#10;0.894 atm"/>
  <p:tag name="OLDNUMANSWERS" val="4"/>
  <p:tag name="TEXTLENGTH" val="42"/>
  <p:tag name="FONTSIZE" val="32"/>
  <p:tag name="BULLETTYPE" val="ppBulletArabicPerio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E84E8B3EF9A4205AECAA145CF868A8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324480035E24598A6D7DFA8801564A3"/>
  <p:tag name="RESPONSECOUNT" val="33"/>
  <p:tag name="QUESTIONALIAS" val="If PV = nRT, what does V =?"/>
  <p:tag name="ANSWERSALIAS" val="nRTP¤nRT/P¤P/nRT¤nRT-P"/>
  <p:tag name="RESPONSESGATHERED" val="True"/>
  <p:tag name="TOTALRESPONSES" val="22"/>
  <p:tag name="SLICED" val="False"/>
  <p:tag name="RESPONSES" val="USB[HED999],1,250,2;2;2;2;2;2;2;2;2;2;2;2;2;3;2;2;2;2;2;2;1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20 1 0"/>
  <p:tag name="CHARTSTRINGREV" val="0 1 20 1"/>
  <p:tag name="CHARTSTRINGSTDPER" val="0.0454545454545455 0.909090909090909 0.0454545454545455 0"/>
  <p:tag name="CHARTSTRINGREVPER" val="0 0.0454545454545455 0.909090909090909 0.045454545454545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RTP&#10;nRT/P&#10;P/nRT&#10;nRT-P"/>
  <p:tag name="TEXTLENGTH" val="25"/>
  <p:tag name="FONTSIZE" val="32"/>
  <p:tag name="BULLETTYPE" val="ppBulletArabicPerio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E84E8B3EF9A4205AECAA145CF868A8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324480035E24598A6D7DFA8801564A3"/>
  <p:tag name="RESPONSECOUNT" val="33"/>
  <p:tag name="QUESTIONALIAS" val="If PV = nRT, what does V =?"/>
  <p:tag name="ANSWERSALIAS" val="nRTP¤nRT/P¤P/nRT¤nRT-P"/>
  <p:tag name="RESPONSESGATHERED" val="True"/>
  <p:tag name="TOTALRESPONSES" val="22"/>
  <p:tag name="SLICED" val="False"/>
  <p:tag name="RESPONSES" val="USB[HED999],1,250,2;2;2;2;2;2;2;2;2;2;2;2;2;3;2;2;2;2;2;2;1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20 1 0"/>
  <p:tag name="CHARTSTRINGREV" val="0 1 20 1"/>
  <p:tag name="CHARTSTRINGSTDPER" val="0.0454545454545455 0.909090909090909 0.0454545454545455 0"/>
  <p:tag name="CHARTSTRINGREVPER" val="0 0.0454545454545455 0.909090909090909 0.045454545454545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RTP&#10;nRT/P&#10;P/nRT&#10;nRT-P"/>
  <p:tag name="TEXTLENGTH" val="25"/>
  <p:tag name="FONTSIZE" val="32"/>
  <p:tag name="BULLETTYPE" val="ppBulletArabicPerio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E84E8B3EF9A4205AECAA145CF868A8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32CFD3DE4B884E9EA7AA7FB6B2AE456F"/>
  <p:tag name="RESPONSECOUNT" val="31"/>
  <p:tag name="QUESTIONALIAS" val="If PV = nRT, what does T =?"/>
  <p:tag name="ANSWERSALIAS" val="nR/PV¤PVn/R¤PVR/n¤PV/nR"/>
  <p:tag name="RESPONSESGATHERED" val="True"/>
  <p:tag name="TOTALRESPONSES" val="21"/>
  <p:tag name="SLICED" val="False"/>
  <p:tag name="RESPONSES" val="USB[HED999],1,250,4;4;2;4;1;4;4;-;4;4;4;4;4;4;1;4;4;1;4;4;4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1 0 17"/>
  <p:tag name="CHARTSTRINGREV" val="17 0 1 3"/>
  <p:tag name="CHARTSTRINGSTDPER" val="0.142857142857143 0.0476190476190476 0 0.80952380952381"/>
  <p:tag name="CHARTSTRINGREVPER" val="0.80952380952381 0 0.0476190476190476 0.1428571428571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R/PV&#10;PVn/R&#10;PVR/n&#10;PV/nR"/>
  <p:tag name="TEXTLENGTH" val="26"/>
  <p:tag name="FONTSIZE" val="32"/>
  <p:tag name="BULLETTYPE" val="ppBulletArabicPerio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E84E8B3EF9A4205AECAA145CF868A8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32CFD3DE4B884E9EA7AA7FB6B2AE456F"/>
  <p:tag name="RESPONSECOUNT" val="31"/>
  <p:tag name="QUESTIONALIAS" val="If PV = nRT, what does T =?"/>
  <p:tag name="ANSWERSALIAS" val="nR/PV¤PVn/R¤PVR/n¤PV/nR"/>
  <p:tag name="RESPONSESGATHERED" val="True"/>
  <p:tag name="TOTALRESPONSES" val="21"/>
  <p:tag name="SLICED" val="False"/>
  <p:tag name="RESPONSES" val="USB[HED999],1,250,4;4;2;4;1;4;4;-;4;4;4;4;4;4;1;4;4;1;4;4;4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1 0 17"/>
  <p:tag name="CHARTSTRINGREV" val="17 0 1 3"/>
  <p:tag name="CHARTSTRINGSTDPER" val="0.142857142857143 0.0476190476190476 0 0.80952380952381"/>
  <p:tag name="CHARTSTRINGREVPER" val="0.80952380952381 0 0.0476190476190476 0.1428571428571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R/PV&#10;PVn/R&#10;PVR/n&#10;PV/nR"/>
  <p:tag name="TEXTLENGTH" val="26"/>
  <p:tag name="FONTSIZE" val="32"/>
  <p:tag name="BULLETTYPE" val="ppBulletArabicPerio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8800</TotalTime>
  <Words>7909</Words>
  <Application>Microsoft Office PowerPoint</Application>
  <PresentationFormat>On-screen Show (4:3)</PresentationFormat>
  <Paragraphs>1579</Paragraphs>
  <Slides>186</Slides>
  <Notes>170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7" baseType="lpstr">
      <vt:lpstr>Fireball</vt:lpstr>
      <vt:lpstr>Chapter 5</vt:lpstr>
      <vt:lpstr>  Introduction</vt:lpstr>
      <vt:lpstr>Gases</vt:lpstr>
      <vt:lpstr>Composition of Air</vt:lpstr>
      <vt:lpstr>Liquid N2 </vt:lpstr>
      <vt:lpstr>  Kinetic Molecular Theory</vt:lpstr>
      <vt:lpstr>  Kinetic Molecular Theory</vt:lpstr>
      <vt:lpstr>Kinetic Molecular Theory</vt:lpstr>
      <vt:lpstr>Kinetic Molecular Theory</vt:lpstr>
      <vt:lpstr>Gas Pressure</vt:lpstr>
      <vt:lpstr>Gas Pressure</vt:lpstr>
      <vt:lpstr>Usually 680 mm Hg in Missoula</vt:lpstr>
      <vt:lpstr>Usually 680 mm Hg in Missoula</vt:lpstr>
      <vt:lpstr>Usually 680 mm Hg in Missoula</vt:lpstr>
      <vt:lpstr>Usually 680 mm Hg in Missoula</vt:lpstr>
      <vt:lpstr>Usually 680 mm Hg in Missoula</vt:lpstr>
      <vt:lpstr>Usually 680 mm Hg in Missoula</vt:lpstr>
      <vt:lpstr>Usually 680 mm Hg in Missoula</vt:lpstr>
      <vt:lpstr>Usually 680 mm Hg in Missoula</vt:lpstr>
      <vt:lpstr>During fall 2005, a hurricane hunter plane, flying through the eye of Hurricane Wilma, measured an Atlantic Ocean record low pressure of 882 millibars.  What is this in atmospheres?</vt:lpstr>
      <vt:lpstr>Gas Laws</vt:lpstr>
      <vt:lpstr>Pressure-Volume relationship: Boyles Law</vt:lpstr>
      <vt:lpstr>Slide 23</vt:lpstr>
      <vt:lpstr>Slide 24</vt:lpstr>
      <vt:lpstr>Slide 25</vt:lpstr>
      <vt:lpstr>Temperature-Volume Relationship: Charles's and Gay-Lussac’s Law</vt:lpstr>
      <vt:lpstr>Temperature-Volume Relationship: Charle’s and Gay-Lussac’s Law</vt:lpstr>
      <vt:lpstr>Slide 28</vt:lpstr>
      <vt:lpstr>Slide 29</vt:lpstr>
      <vt:lpstr>Kelvin Temperature Scale</vt:lpstr>
      <vt:lpstr>Slide 31</vt:lpstr>
      <vt:lpstr>Volume-Amount Relationship: Avogadro’s Law</vt:lpstr>
      <vt:lpstr>Avogadro’s Law</vt:lpstr>
      <vt:lpstr>Slide 34</vt:lpstr>
      <vt:lpstr>Slide 35</vt:lpstr>
      <vt:lpstr>Slide 36</vt:lpstr>
      <vt:lpstr>Slide 37</vt:lpstr>
      <vt:lpstr>Ideal Gas Law</vt:lpstr>
      <vt:lpstr>Ideal Gas Law</vt:lpstr>
      <vt:lpstr>Ideal Gas Law</vt:lpstr>
      <vt:lpstr>Ideal Gas Law</vt:lpstr>
      <vt:lpstr>Ideal Gas Law</vt:lpstr>
      <vt:lpstr>Universal Gas Constant, R</vt:lpstr>
      <vt:lpstr>Universal Gas Constant, R</vt:lpstr>
      <vt:lpstr>Universal Gas Constant, R</vt:lpstr>
      <vt:lpstr>Universal Gas Constant, R</vt:lpstr>
      <vt:lpstr>Which weighs most – dry air or moist air?</vt:lpstr>
      <vt:lpstr>Slide 48</vt:lpstr>
      <vt:lpstr>Slide 49</vt:lpstr>
      <vt:lpstr>Slide 50</vt:lpstr>
      <vt:lpstr>Isolating variables</vt:lpstr>
      <vt:lpstr>Isolating variables</vt:lpstr>
      <vt:lpstr>Isolating variables</vt:lpstr>
      <vt:lpstr>Isolating variables</vt:lpstr>
      <vt:lpstr>Isolating variables</vt:lpstr>
      <vt:lpstr>Isolating variables</vt:lpstr>
      <vt:lpstr>1-State Problems</vt:lpstr>
      <vt:lpstr>If PV = nRT, what does V =?</vt:lpstr>
      <vt:lpstr>If PV = nRT, what does V =?</vt:lpstr>
      <vt:lpstr>1-State Problems</vt:lpstr>
      <vt:lpstr>1-State Problems</vt:lpstr>
      <vt:lpstr>If PV = nRT, what does T =?</vt:lpstr>
      <vt:lpstr>If PV = nRT, what does T =?</vt:lpstr>
      <vt:lpstr>1-State Problems</vt:lpstr>
      <vt:lpstr>Sample 1-State Problem</vt:lpstr>
      <vt:lpstr>Sample 1-State Problem</vt:lpstr>
      <vt:lpstr>Sample 1-State Problem</vt:lpstr>
      <vt:lpstr>Sample 1-State Problem</vt:lpstr>
      <vt:lpstr>Sample 1-State Problem</vt:lpstr>
      <vt:lpstr>Sample 1-State Problem</vt:lpstr>
      <vt:lpstr>Sample 1-State Problem</vt:lpstr>
      <vt:lpstr>Sample 1-State Problem</vt:lpstr>
      <vt:lpstr>Sample 1-State Problem</vt:lpstr>
      <vt:lpstr>Sample 1-State Problem</vt:lpstr>
      <vt:lpstr>2-State Problems</vt:lpstr>
      <vt:lpstr>2-State Problems</vt:lpstr>
      <vt:lpstr>2-State Problems</vt:lpstr>
      <vt:lpstr>2-State Problems</vt:lpstr>
      <vt:lpstr>2-State Problems</vt:lpstr>
      <vt:lpstr>2-State Problems</vt:lpstr>
      <vt:lpstr>2-State Problems</vt:lpstr>
      <vt:lpstr>2-State Problems</vt:lpstr>
      <vt:lpstr>2-State Problems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Sample 2-State Problem</vt:lpstr>
      <vt:lpstr>Mass/Formula Weight Problems</vt:lpstr>
      <vt:lpstr>Mass/Formula Weight Problems</vt:lpstr>
      <vt:lpstr>Mass/Formula Weight Problems</vt:lpstr>
      <vt:lpstr>Mass/Formula Weight Problems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Mass/Formula Weight Problem</vt:lpstr>
      <vt:lpstr>Gas Law Problem Summary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What kind of problem is this?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 Law of Partial Pressure</vt:lpstr>
      <vt:lpstr>Dalton’s Law in Carbonated Beverages</vt:lpstr>
      <vt:lpstr>Dalton’s Law in Carbonated Beverages</vt:lpstr>
      <vt:lpstr>Dalton’s Law in Carbonated Beverages</vt:lpstr>
      <vt:lpstr>Dalton’s Law in Carbonated Beverages</vt:lpstr>
      <vt:lpstr>Dalton’s  Law of Partial Pressure</vt:lpstr>
      <vt:lpstr>Blood Gases</vt:lpstr>
      <vt:lpstr>Blood Gases</vt:lpstr>
      <vt:lpstr>Blood Gases</vt:lpstr>
    </vt:vector>
  </TitlesOfParts>
  <Company>University of Montana Chemistry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Dr. Garon C. Smith</dc:creator>
  <cp:lastModifiedBy>Mainul</cp:lastModifiedBy>
  <cp:revision>209</cp:revision>
  <dcterms:created xsi:type="dcterms:W3CDTF">2000-03-15T12:37:49Z</dcterms:created>
  <dcterms:modified xsi:type="dcterms:W3CDTF">2018-11-28T05:29:49Z</dcterms:modified>
</cp:coreProperties>
</file>