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1"/>
  </p:notesMasterIdLst>
  <p:sldIdLst>
    <p:sldId id="2206" r:id="rId2"/>
    <p:sldId id="2210" r:id="rId3"/>
    <p:sldId id="2213" r:id="rId4"/>
    <p:sldId id="2214" r:id="rId5"/>
    <p:sldId id="2215" r:id="rId6"/>
    <p:sldId id="2216" r:id="rId7"/>
    <p:sldId id="2217" r:id="rId8"/>
    <p:sldId id="2218" r:id="rId9"/>
    <p:sldId id="2219" r:id="rId10"/>
    <p:sldId id="2220" r:id="rId11"/>
    <p:sldId id="2221" r:id="rId12"/>
    <p:sldId id="2222" r:id="rId13"/>
    <p:sldId id="2223" r:id="rId14"/>
    <p:sldId id="2224" r:id="rId15"/>
    <p:sldId id="2233" r:id="rId16"/>
    <p:sldId id="1998" r:id="rId17"/>
    <p:sldId id="1999" r:id="rId18"/>
    <p:sldId id="2000" r:id="rId19"/>
    <p:sldId id="2001" r:id="rId20"/>
    <p:sldId id="2002" r:id="rId21"/>
    <p:sldId id="2150" r:id="rId22"/>
    <p:sldId id="2151" r:id="rId23"/>
    <p:sldId id="2152" r:id="rId24"/>
    <p:sldId id="2153" r:id="rId25"/>
    <p:sldId id="2154" r:id="rId26"/>
    <p:sldId id="2155" r:id="rId27"/>
    <p:sldId id="2156" r:id="rId28"/>
    <p:sldId id="2157" r:id="rId29"/>
    <p:sldId id="2158" r:id="rId30"/>
    <p:sldId id="2159" r:id="rId31"/>
    <p:sldId id="2160" r:id="rId32"/>
    <p:sldId id="2161" r:id="rId33"/>
    <p:sldId id="2162" r:id="rId34"/>
    <p:sldId id="2163" r:id="rId35"/>
    <p:sldId id="2164" r:id="rId36"/>
    <p:sldId id="2165" r:id="rId37"/>
    <p:sldId id="2166" r:id="rId38"/>
    <p:sldId id="2167" r:id="rId39"/>
    <p:sldId id="2168" r:id="rId40"/>
    <p:sldId id="2169" r:id="rId41"/>
    <p:sldId id="2170" r:id="rId42"/>
    <p:sldId id="2171" r:id="rId43"/>
    <p:sldId id="2172" r:id="rId44"/>
    <p:sldId id="2173" r:id="rId45"/>
    <p:sldId id="2174" r:id="rId46"/>
    <p:sldId id="2185" r:id="rId47"/>
    <p:sldId id="2186" r:id="rId48"/>
    <p:sldId id="2187" r:id="rId49"/>
    <p:sldId id="2188" r:id="rId50"/>
    <p:sldId id="2189" r:id="rId51"/>
    <p:sldId id="2190" r:id="rId52"/>
    <p:sldId id="2191" r:id="rId53"/>
    <p:sldId id="2192" r:id="rId54"/>
    <p:sldId id="2200" r:id="rId55"/>
    <p:sldId id="2201" r:id="rId56"/>
    <p:sldId id="2202" r:id="rId57"/>
    <p:sldId id="2203" r:id="rId58"/>
    <p:sldId id="2204" r:id="rId59"/>
    <p:sldId id="2205" r:id="rId60"/>
  </p:sldIdLst>
  <p:sldSz cx="9144000" cy="6858000" type="screen4x3"/>
  <p:notesSz cx="6858000" cy="9144000"/>
  <p:custDataLst>
    <p:tags r:id="rId6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99"/>
    <a:srgbClr val="FF9900"/>
    <a:srgbClr val="66FF33"/>
    <a:srgbClr val="00FFFF"/>
    <a:srgbClr val="FFFF00"/>
    <a:srgbClr val="FFFF66"/>
    <a:srgbClr val="FF0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30" autoAdjust="0"/>
  </p:normalViewPr>
  <p:slideViewPr>
    <p:cSldViewPr>
      <p:cViewPr>
        <p:scale>
          <a:sx n="78" d="100"/>
          <a:sy n="78" d="100"/>
        </p:scale>
        <p:origin x="-1734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9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5EAF89AC-F199-49DD-B99D-F6DB22632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2878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AF89AC-F199-49DD-B99D-F6DB22632E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16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2F2F60FB-1C24-40CE-ADEF-4B7FA1782171}" type="slidenum">
              <a:rPr lang="en-US" sz="1200" i="0"/>
              <a:pPr algn="r"/>
              <a:t>24</a:t>
            </a:fld>
            <a:endParaRPr lang="en-US" sz="1200" i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396000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D7C2986F-322A-4E81-9A57-44E5694313BF}" type="slidenum">
              <a:rPr lang="en-US" sz="1200" i="0"/>
              <a:pPr algn="r"/>
              <a:t>25</a:t>
            </a:fld>
            <a:endParaRPr lang="en-US" sz="1200" i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60544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39072B79-17B5-4D8D-8268-AE3346DFF2FA}" type="slidenum">
              <a:rPr lang="en-US" sz="1200" i="0"/>
              <a:pPr algn="r"/>
              <a:t>26</a:t>
            </a:fld>
            <a:endParaRPr lang="en-US" sz="1200" i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82208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AD2C8F5B-AABB-4D90-8865-FAA8AA8262B7}" type="slidenum">
              <a:rPr lang="en-US" sz="1200" i="0"/>
              <a:pPr algn="r"/>
              <a:t>27</a:t>
            </a:fld>
            <a:endParaRPr lang="en-US" sz="1200" i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46167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265A3676-D399-45F7-B0FE-12A3C570D9DB}" type="slidenum">
              <a:rPr lang="en-US" sz="1200" i="0"/>
              <a:pPr algn="r"/>
              <a:t>28</a:t>
            </a:fld>
            <a:endParaRPr lang="en-US" sz="1200" i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008034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1CC402C1-BA8D-49A6-B32C-2EC0D7668108}" type="slidenum">
              <a:rPr lang="en-US" sz="1200" i="0"/>
              <a:pPr algn="r"/>
              <a:t>29</a:t>
            </a:fld>
            <a:endParaRPr lang="en-US" sz="1200" i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5246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FB62350B-C03E-414B-B9BA-BDB894885936}" type="slidenum">
              <a:rPr lang="en-US" sz="1200" i="0"/>
              <a:pPr algn="r"/>
              <a:t>30</a:t>
            </a:fld>
            <a:endParaRPr lang="en-US" sz="1200" i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37370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263B19E1-5938-4A1C-93FC-7D751E9B027B}" type="slidenum">
              <a:rPr lang="en-US" sz="1200" i="0"/>
              <a:pPr algn="r"/>
              <a:t>31</a:t>
            </a:fld>
            <a:endParaRPr lang="en-US" sz="1200" i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063442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C0CDE913-25F7-45FF-B383-7B3E9915428D}" type="slidenum">
              <a:rPr lang="en-US" sz="1200" i="0"/>
              <a:pPr algn="r"/>
              <a:t>32</a:t>
            </a:fld>
            <a:endParaRPr lang="en-US" sz="1200" i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080658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445D23A7-AC33-4546-83BB-6B5ABC046F6A}" type="slidenum">
              <a:rPr lang="en-US" sz="1200" i="0"/>
              <a:pPr algn="r"/>
              <a:t>33</a:t>
            </a:fld>
            <a:endParaRPr lang="en-US" sz="1200" i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00159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D9FF54B8-9D34-408D-B1CD-DA6C08933869}" type="slidenum">
              <a:rPr lang="en-US" sz="1200" i="0"/>
              <a:pPr algn="r"/>
              <a:t>16</a:t>
            </a:fld>
            <a:endParaRPr lang="en-US" sz="1200" i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328201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E3A97EB3-4B8B-4C5F-A80A-4A1722418969}" type="slidenum">
              <a:rPr lang="en-US" sz="1200" i="0"/>
              <a:pPr algn="r"/>
              <a:t>34</a:t>
            </a:fld>
            <a:endParaRPr lang="en-US" sz="1200" i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97362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C95127DE-3D01-412E-B265-CFB014EDD7E4}" type="slidenum">
              <a:rPr lang="en-US" sz="1200" i="0"/>
              <a:pPr algn="r"/>
              <a:t>35</a:t>
            </a:fld>
            <a:endParaRPr lang="en-US" sz="1200" i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004933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A1072CD2-2D8A-444F-89AC-B7B24F17117A}" type="slidenum">
              <a:rPr lang="en-US" sz="1200" i="0"/>
              <a:pPr algn="r"/>
              <a:t>36</a:t>
            </a:fld>
            <a:endParaRPr lang="en-US" sz="1200" i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827538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93C221DC-ACF5-4CD6-AFF0-ED85D4A34115}" type="slidenum">
              <a:rPr lang="en-US" sz="1200" i="0"/>
              <a:pPr algn="r"/>
              <a:t>37</a:t>
            </a:fld>
            <a:endParaRPr lang="en-US" sz="1200" i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90362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8A46F249-7FAA-45CE-94C6-BE39C673DE2E}" type="slidenum">
              <a:rPr lang="en-US" sz="1200" i="0"/>
              <a:pPr algn="r"/>
              <a:t>38</a:t>
            </a:fld>
            <a:endParaRPr lang="en-US" sz="1200" i="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00793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B056FCCE-F2F5-4A65-BF50-42AEC9B2A33E}" type="slidenum">
              <a:rPr lang="en-US" sz="1200" i="0"/>
              <a:pPr algn="r"/>
              <a:t>39</a:t>
            </a:fld>
            <a:endParaRPr lang="en-US" sz="1200" i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071841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A021144C-7371-46D2-9AF5-21F103E14AAA}" type="slidenum">
              <a:rPr lang="en-US" sz="1200" i="0"/>
              <a:pPr algn="r"/>
              <a:t>40</a:t>
            </a:fld>
            <a:endParaRPr lang="en-US" sz="1200" i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79936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DB44927F-EE9A-45FF-BE50-547DA3BD31FD}" type="slidenum">
              <a:rPr lang="en-US" sz="1200" i="0"/>
              <a:pPr algn="r"/>
              <a:t>41</a:t>
            </a:fld>
            <a:endParaRPr lang="en-US" sz="1200" i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0234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113B9358-8BF2-4AC2-B2CA-4097FF9E873F}" type="slidenum">
              <a:rPr lang="en-US" sz="1200" i="0"/>
              <a:pPr algn="r"/>
              <a:t>42</a:t>
            </a:fld>
            <a:endParaRPr lang="en-US" sz="1200" i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37401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056F760C-58C4-4E3A-A00E-4FFDFC47E068}" type="slidenum">
              <a:rPr lang="en-US" sz="1200" i="0"/>
              <a:pPr algn="r"/>
              <a:t>43</a:t>
            </a:fld>
            <a:endParaRPr lang="en-US" sz="1200" i="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2993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7A34BEB4-7EDE-4926-9FA2-5D68519AC95E}" type="slidenum">
              <a:rPr lang="en-US" sz="1200" i="0"/>
              <a:pPr algn="r"/>
              <a:t>17</a:t>
            </a:fld>
            <a:endParaRPr lang="en-US" sz="1200" i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845927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56F7D2EF-204D-4420-B8F4-207FFCB88D0C}" type="slidenum">
              <a:rPr lang="en-US" sz="1200" i="0"/>
              <a:pPr algn="r"/>
              <a:t>44</a:t>
            </a:fld>
            <a:endParaRPr lang="en-US" sz="1200" i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343388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66432946-CC86-4702-A29F-57378A08F347}" type="slidenum">
              <a:rPr lang="en-US" sz="1200" i="0"/>
              <a:pPr algn="r"/>
              <a:t>45</a:t>
            </a:fld>
            <a:endParaRPr lang="en-US" sz="1200" i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030324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1D53D8F9-51C6-4236-A4A4-0AEA8DEDEBEB}" type="slidenum">
              <a:rPr lang="en-US" sz="1200" i="0"/>
              <a:pPr algn="r"/>
              <a:t>46</a:t>
            </a:fld>
            <a:endParaRPr lang="en-US" sz="1200" i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197754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0E0D8EA4-3840-444B-8E53-7DDE46812589}" type="slidenum">
              <a:rPr lang="en-US" sz="1200" i="0"/>
              <a:pPr algn="r"/>
              <a:t>47</a:t>
            </a:fld>
            <a:endParaRPr lang="en-US" sz="1200" i="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621481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9D1B80C8-B6A7-4718-86E7-9B56E40A365C}" type="slidenum">
              <a:rPr lang="en-US" sz="1200" i="0"/>
              <a:pPr algn="r"/>
              <a:t>48</a:t>
            </a:fld>
            <a:endParaRPr lang="en-US" sz="1200" i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14037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E9FA5C55-7CF4-4BA0-A564-0A71FBDB43E8}" type="slidenum">
              <a:rPr lang="en-US" sz="1200" i="0"/>
              <a:pPr algn="r"/>
              <a:t>49</a:t>
            </a:fld>
            <a:endParaRPr lang="en-US" sz="1200" i="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730709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6764CE3A-7ACB-4A51-9759-6FD01D533486}" type="slidenum">
              <a:rPr lang="en-US" sz="1200" i="0"/>
              <a:pPr algn="r"/>
              <a:t>50</a:t>
            </a:fld>
            <a:endParaRPr lang="en-US" sz="1200" i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809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6DD0A207-EE7A-4363-B5D2-91B4550EF174}" type="slidenum">
              <a:rPr lang="en-US" sz="1200" i="0"/>
              <a:pPr algn="r"/>
              <a:t>51</a:t>
            </a:fld>
            <a:endParaRPr lang="en-US" sz="1200" i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269080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20D668EA-9BE2-446E-8EEE-6DA5E0AEEF37}" type="slidenum">
              <a:rPr lang="en-US" sz="1200" i="0"/>
              <a:pPr algn="r"/>
              <a:t>52</a:t>
            </a:fld>
            <a:endParaRPr lang="en-US" sz="1200" i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15488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000F8B91-3A71-4942-928B-24CD6C0B4BA2}" type="slidenum">
              <a:rPr lang="en-US" sz="1200" i="0"/>
              <a:pPr algn="r"/>
              <a:t>53</a:t>
            </a:fld>
            <a:endParaRPr lang="en-US" sz="1200" i="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2246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63862A4B-CE55-4DFC-8A9D-682CFB209100}" type="slidenum">
              <a:rPr lang="en-US" sz="1200" i="0"/>
              <a:pPr algn="r"/>
              <a:t>18</a:t>
            </a:fld>
            <a:endParaRPr lang="en-US" sz="1200" i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5673977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4A1CD3FC-EDC4-41A3-9280-E07B9C90E200}" type="slidenum">
              <a:rPr lang="en-US" sz="1200" i="0"/>
              <a:pPr algn="r"/>
              <a:t>54</a:t>
            </a:fld>
            <a:endParaRPr lang="en-US" sz="1200" i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88273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BD6AEA90-D1EE-4FD7-AD48-0C68500D042C}" type="slidenum">
              <a:rPr lang="en-US" sz="1200" i="0"/>
              <a:pPr algn="r"/>
              <a:t>55</a:t>
            </a:fld>
            <a:endParaRPr lang="en-US" sz="1200" i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6969662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10561A53-050C-4733-B553-F7F76DAF4ACD}" type="slidenum">
              <a:rPr lang="en-US" sz="1200" i="0"/>
              <a:pPr algn="r"/>
              <a:t>56</a:t>
            </a:fld>
            <a:endParaRPr lang="en-US" sz="1200" i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049688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9205041B-C2BD-4E13-9218-8F32167BFECF}" type="slidenum">
              <a:rPr lang="en-US" sz="1200" i="0"/>
              <a:pPr algn="r"/>
              <a:t>57</a:t>
            </a:fld>
            <a:endParaRPr lang="en-US" sz="1200" i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854268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07A95DD8-6133-45C0-A82F-8CE64967D6B6}" type="slidenum">
              <a:rPr lang="en-US" sz="1200" i="0"/>
              <a:pPr algn="r"/>
              <a:t>58</a:t>
            </a:fld>
            <a:endParaRPr lang="en-US" sz="1200" i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35747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5BD66513-2EE2-4FA8-B728-9B98230E55A1}" type="slidenum">
              <a:rPr lang="en-US" sz="1200" i="0"/>
              <a:pPr algn="r"/>
              <a:t>59</a:t>
            </a:fld>
            <a:endParaRPr lang="en-US" sz="1200" i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07548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90FC3AF2-3260-4C60-874C-A9B62D68A46E}" type="slidenum">
              <a:rPr lang="en-US" sz="1200" i="0"/>
              <a:pPr algn="r"/>
              <a:t>19</a:t>
            </a:fld>
            <a:endParaRPr lang="en-US" sz="1200" i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66367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B19D834A-243F-4F1B-8BAD-13E334DE00B7}" type="slidenum">
              <a:rPr lang="en-US" sz="1200" i="0"/>
              <a:pPr algn="r"/>
              <a:t>20</a:t>
            </a:fld>
            <a:endParaRPr lang="en-US" sz="1200" i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93323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3E5C4959-6BE7-45C9-8B8A-125DE091CC3E}" type="slidenum">
              <a:rPr lang="en-US" sz="1200" i="0"/>
              <a:pPr algn="r"/>
              <a:t>21</a:t>
            </a:fld>
            <a:endParaRPr lang="en-US" sz="1200" i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066235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1FB75518-FF61-432A-A406-E0229BC72120}" type="slidenum">
              <a:rPr lang="en-US" sz="1200" i="0"/>
              <a:pPr algn="r"/>
              <a:t>22</a:t>
            </a:fld>
            <a:endParaRPr lang="en-US" sz="1200" i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462610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79A6C28C-B46C-4952-853C-FAAA0F3497BF}" type="slidenum">
              <a:rPr lang="en-US" sz="1200" i="0"/>
              <a:pPr algn="r"/>
              <a:t>23</a:t>
            </a:fld>
            <a:endParaRPr lang="en-US" sz="1200" i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6246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8FAAB-49EF-4E52-A135-6F22CBF74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072C3-0D63-41F2-95E5-E989CB92A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DCBDB-798B-4AA0-9903-66C2AC7E6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CB6A1-195B-4016-B21E-24A90474B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1D79-1925-4FF0-B11F-C0A5EA3FE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6597E-2094-46D5-9BE7-0BD3449B5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ADB8F-8E23-4D59-80B4-C54151CD2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B45B1-0C83-4268-BA9B-B8D9760EF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B0413-8CAA-45DD-9A30-335E9052F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34D78-E933-46CD-AD2D-EBE9CA760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D7153-1E80-4412-98CF-998A35ED0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32" name="Arc 3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Arc 5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AutoShape 6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Arial" charset="0"/>
              </a:defRPr>
            </a:lvl1pPr>
          </a:lstStyle>
          <a:p>
            <a:pPr>
              <a:defRPr/>
            </a:pPr>
            <a:fld id="{69B63B36-C2B5-4FB6-9547-53F56B10E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657600"/>
            <a:ext cx="53340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Thermochemistry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724400"/>
            <a:ext cx="6400800" cy="609600"/>
          </a:xfrm>
        </p:spPr>
        <p:txBody>
          <a:bodyPr/>
          <a:lstStyle/>
          <a:p>
            <a:pPr eaLnBrk="1" hangingPunct="1"/>
            <a:r>
              <a:rPr lang="en-US" i="1" smtClean="0">
                <a:latin typeface="Arial" pitchFamily="34" charset="0"/>
              </a:rPr>
              <a:t>Chapter 6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270000" y="6507163"/>
            <a:ext cx="6629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0">
                <a:solidFill>
                  <a:srgbClr val="0000FF"/>
                </a:solidFill>
              </a:rPr>
              <a:t>Copyright © The McGraw-Hill Companies, Inc.  Permission required for reproduction or display.</a:t>
            </a:r>
            <a:endParaRPr lang="en-US" sz="1200" b="0"/>
          </a:p>
        </p:txBody>
      </p:sp>
      <p:pic>
        <p:nvPicPr>
          <p:cNvPr id="307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6004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590800"/>
            <a:ext cx="277018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D75FA3-C32A-490F-8682-3F9FCEED637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333625" y="90488"/>
            <a:ext cx="450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/>
              <a:t>Thermochemical Equations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301875" y="5791200"/>
            <a:ext cx="5665788" cy="469900"/>
            <a:chOff x="1450" y="3648"/>
            <a:chExt cx="3569" cy="29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50" y="3656"/>
              <a:ext cx="1798" cy="288"/>
              <a:chOff x="974" y="3504"/>
              <a:chExt cx="1798" cy="288"/>
            </a:xfrm>
          </p:grpSpPr>
          <p:sp>
            <p:nvSpPr>
              <p:cNvPr id="18448" name="Line 6"/>
              <p:cNvSpPr>
                <a:spLocks noChangeShapeType="1"/>
              </p:cNvSpPr>
              <p:nvPr/>
            </p:nvSpPr>
            <p:spPr bwMode="auto">
              <a:xfrm>
                <a:off x="1696" y="3664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9" name="Text Box 7"/>
              <p:cNvSpPr txBox="1">
                <a:spLocks noChangeArrowheads="1"/>
              </p:cNvSpPr>
              <p:nvPr/>
            </p:nvSpPr>
            <p:spPr bwMode="auto">
              <a:xfrm>
                <a:off x="974" y="3504"/>
                <a:ext cx="17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/>
                  <a:t>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s</a:t>
                </a:r>
                <a:r>
                  <a:rPr lang="en-US" sz="2000" b="0"/>
                  <a:t>)</a:t>
                </a:r>
                <a:r>
                  <a:rPr lang="en-US" b="0"/>
                  <a:t>          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l</a:t>
                </a:r>
                <a:r>
                  <a:rPr lang="en-US" sz="2000" b="0"/>
                  <a:t>)</a:t>
                </a:r>
                <a:endParaRPr lang="en-US" b="0"/>
              </a:p>
            </p:txBody>
          </p:sp>
        </p:grpSp>
        <p:sp>
          <p:nvSpPr>
            <p:cNvPr id="18447" name="Text Box 10"/>
            <p:cNvSpPr txBox="1">
              <a:spLocks noChangeArrowheads="1"/>
            </p:cNvSpPr>
            <p:nvPr/>
          </p:nvSpPr>
          <p:spPr bwMode="auto">
            <a:xfrm>
              <a:off x="3447" y="3648"/>
              <a:ext cx="1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H </a:t>
              </a:r>
              <a:r>
                <a:rPr lang="en-US" b="0"/>
                <a:t>= 6.01 kJ/mol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045075" y="1371600"/>
            <a:ext cx="3794125" cy="2667000"/>
            <a:chOff x="5045075" y="1371600"/>
            <a:chExt cx="3794125" cy="2667000"/>
          </a:xfrm>
        </p:grpSpPr>
        <p:sp>
          <p:nvSpPr>
            <p:cNvPr id="18442" name="Text Box 11"/>
            <p:cNvSpPr txBox="1">
              <a:spLocks noChangeArrowheads="1"/>
            </p:cNvSpPr>
            <p:nvPr/>
          </p:nvSpPr>
          <p:spPr bwMode="auto">
            <a:xfrm>
              <a:off x="5045075" y="1371600"/>
              <a:ext cx="37941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</a:rPr>
                <a:t>Is </a:t>
              </a:r>
              <a:r>
                <a:rPr lang="en-US" b="0">
                  <a:solidFill>
                    <a:schemeClr val="accent2"/>
                  </a:solidFill>
                  <a:latin typeface="Symbol" pitchFamily="18" charset="2"/>
                </a:rPr>
                <a:t>D</a:t>
              </a:r>
              <a:r>
                <a:rPr lang="en-US" b="0" i="1">
                  <a:solidFill>
                    <a:schemeClr val="accent2"/>
                  </a:solidFill>
                </a:rPr>
                <a:t>H</a:t>
              </a:r>
              <a:r>
                <a:rPr lang="en-US" b="0">
                  <a:solidFill>
                    <a:schemeClr val="accent2"/>
                  </a:solidFill>
                </a:rPr>
                <a:t> negative or positive?</a:t>
              </a:r>
            </a:p>
          </p:txBody>
        </p:sp>
        <p:sp>
          <p:nvSpPr>
            <p:cNvPr id="18443" name="Text Box 12"/>
            <p:cNvSpPr txBox="1">
              <a:spLocks noChangeArrowheads="1"/>
            </p:cNvSpPr>
            <p:nvPr/>
          </p:nvSpPr>
          <p:spPr bwMode="auto">
            <a:xfrm>
              <a:off x="5045075" y="2108200"/>
              <a:ext cx="3048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System absorbs heat</a:t>
              </a:r>
            </a:p>
          </p:txBody>
        </p:sp>
        <p:sp>
          <p:nvSpPr>
            <p:cNvPr id="18444" name="Text Box 13"/>
            <p:cNvSpPr txBox="1">
              <a:spLocks noChangeArrowheads="1"/>
            </p:cNvSpPr>
            <p:nvPr/>
          </p:nvSpPr>
          <p:spPr bwMode="auto">
            <a:xfrm>
              <a:off x="5045075" y="2844800"/>
              <a:ext cx="18970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Endothermic</a:t>
              </a:r>
            </a:p>
          </p:txBody>
        </p:sp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5045075" y="3581400"/>
              <a:ext cx="1106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H</a:t>
              </a:r>
              <a:r>
                <a:rPr lang="en-US" b="0"/>
                <a:t> &gt; 0</a:t>
              </a:r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2362200" y="28194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863600" y="4711700"/>
            <a:ext cx="7407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6.01 kJ are absorbed for every 1 mole of ice that melts at 0</a:t>
            </a:r>
            <a:r>
              <a:rPr lang="en-US" b="0" baseline="30000"/>
              <a:t>0</a:t>
            </a:r>
            <a:r>
              <a:rPr lang="en-US" b="0"/>
              <a:t>C and 1 atm.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5410200" y="5715000"/>
            <a:ext cx="2743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pic>
        <p:nvPicPr>
          <p:cNvPr id="22540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71513"/>
            <a:ext cx="3938588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utoUpdateAnimBg="0"/>
      <p:bldP spid="82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1600E-2223-47C5-9C34-E15EB1FED6E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333625" y="90488"/>
            <a:ext cx="450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/>
              <a:t>Thermochemical Equations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81000" y="5765800"/>
            <a:ext cx="8356600" cy="474663"/>
            <a:chOff x="139" y="3688"/>
            <a:chExt cx="5264" cy="299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39" y="3696"/>
              <a:ext cx="3546" cy="291"/>
              <a:chOff x="157" y="3888"/>
              <a:chExt cx="3546" cy="291"/>
            </a:xfrm>
          </p:grpSpPr>
          <p:sp>
            <p:nvSpPr>
              <p:cNvPr id="19472" name="Line 6"/>
              <p:cNvSpPr>
                <a:spLocks noChangeShapeType="1"/>
              </p:cNvSpPr>
              <p:nvPr/>
            </p:nvSpPr>
            <p:spPr bwMode="auto">
              <a:xfrm>
                <a:off x="1688" y="4048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3" name="Text Box 7"/>
              <p:cNvSpPr txBox="1">
                <a:spLocks noChangeArrowheads="1"/>
              </p:cNvSpPr>
              <p:nvPr/>
            </p:nvSpPr>
            <p:spPr bwMode="auto">
              <a:xfrm>
                <a:off x="157" y="3888"/>
                <a:ext cx="35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/>
                  <a:t>CH</a:t>
                </a:r>
                <a:r>
                  <a:rPr lang="en-US" b="0" baseline="-25000"/>
                  <a:t>4</a:t>
                </a:r>
                <a:r>
                  <a:rPr lang="en-US" b="0"/>
                  <a:t> </a:t>
                </a:r>
                <a:r>
                  <a:rPr lang="en-US" sz="2000" b="0"/>
                  <a:t>(</a:t>
                </a:r>
                <a:r>
                  <a:rPr lang="en-US" sz="2000" b="0" i="1"/>
                  <a:t>g</a:t>
                </a:r>
                <a:r>
                  <a:rPr lang="en-US" sz="2000" b="0"/>
                  <a:t>) </a:t>
                </a:r>
                <a:r>
                  <a:rPr lang="en-US" b="0"/>
                  <a:t>+ 2O</a:t>
                </a:r>
                <a:r>
                  <a:rPr lang="en-US" b="0" baseline="-25000"/>
                  <a:t>2</a:t>
                </a:r>
                <a:r>
                  <a:rPr lang="en-US" b="0"/>
                  <a:t> </a:t>
                </a:r>
                <a:r>
                  <a:rPr lang="en-US" sz="2000" b="0"/>
                  <a:t>(</a:t>
                </a:r>
                <a:r>
                  <a:rPr lang="en-US" sz="2000" b="0" i="1"/>
                  <a:t>g)</a:t>
                </a:r>
                <a:r>
                  <a:rPr lang="en-US" b="0"/>
                  <a:t>          CO</a:t>
                </a:r>
                <a:r>
                  <a:rPr lang="en-US" b="0" baseline="-25000"/>
                  <a:t>2</a:t>
                </a:r>
                <a:r>
                  <a:rPr lang="en-US" b="0"/>
                  <a:t> </a:t>
                </a:r>
                <a:r>
                  <a:rPr lang="en-US" sz="2000" b="0"/>
                  <a:t>(</a:t>
                </a:r>
                <a:r>
                  <a:rPr lang="en-US" sz="2000" b="0" i="1"/>
                  <a:t>g)</a:t>
                </a:r>
                <a:r>
                  <a:rPr lang="en-US" b="0" i="1"/>
                  <a:t> + </a:t>
                </a:r>
                <a:r>
                  <a:rPr lang="en-US" b="0"/>
                  <a:t>2H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l</a:t>
                </a:r>
                <a:r>
                  <a:rPr lang="en-US" sz="2000" b="0"/>
                  <a:t>)</a:t>
                </a:r>
                <a:endParaRPr lang="en-US" b="0"/>
              </a:p>
            </p:txBody>
          </p:sp>
        </p:grpSp>
        <p:sp>
          <p:nvSpPr>
            <p:cNvPr id="19471" name="Text Box 8"/>
            <p:cNvSpPr txBox="1">
              <a:spLocks noChangeArrowheads="1"/>
            </p:cNvSpPr>
            <p:nvPr/>
          </p:nvSpPr>
          <p:spPr bwMode="auto">
            <a:xfrm>
              <a:off x="3660" y="3688"/>
              <a:ext cx="1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H </a:t>
              </a:r>
              <a:r>
                <a:rPr lang="en-US" b="0"/>
                <a:t>= -890.4 kJ/mol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045075" y="1371600"/>
            <a:ext cx="3794125" cy="2667000"/>
            <a:chOff x="5045075" y="1371600"/>
            <a:chExt cx="3794125" cy="2667000"/>
          </a:xfrm>
        </p:grpSpPr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5045075" y="1371600"/>
              <a:ext cx="37941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</a:rPr>
                <a:t>Is </a:t>
              </a:r>
              <a:r>
                <a:rPr lang="en-US" b="0">
                  <a:solidFill>
                    <a:schemeClr val="accent2"/>
                  </a:solidFill>
                  <a:latin typeface="Symbol" pitchFamily="18" charset="2"/>
                </a:rPr>
                <a:t>D</a:t>
              </a:r>
              <a:r>
                <a:rPr lang="en-US" b="0" i="1">
                  <a:solidFill>
                    <a:schemeClr val="accent2"/>
                  </a:solidFill>
                </a:rPr>
                <a:t>H</a:t>
              </a:r>
              <a:r>
                <a:rPr lang="en-US" b="0">
                  <a:solidFill>
                    <a:schemeClr val="accent2"/>
                  </a:solidFill>
                </a:rPr>
                <a:t> negative or positive?</a:t>
              </a:r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5045075" y="2108200"/>
              <a:ext cx="3097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System gives off heat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>
              <a:off x="5045075" y="2844800"/>
              <a:ext cx="1709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Exothermic</a:t>
              </a:r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5045075" y="3581400"/>
              <a:ext cx="1106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H</a:t>
              </a:r>
              <a:r>
                <a:rPr lang="en-US" b="0"/>
                <a:t> &lt; 0</a:t>
              </a:r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863600" y="4711700"/>
            <a:ext cx="7407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890.4 kJ are released for every 1 mole of methane that is combusted at 25</a:t>
            </a:r>
            <a:r>
              <a:rPr lang="en-US" b="0" baseline="30000"/>
              <a:t>0</a:t>
            </a:r>
            <a:r>
              <a:rPr lang="en-US" b="0"/>
              <a:t>C and 1 atm.</a:t>
            </a: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5867400" y="5664200"/>
            <a:ext cx="2946400" cy="685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2514600" y="28194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pic>
        <p:nvPicPr>
          <p:cNvPr id="23564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04863"/>
            <a:ext cx="4343400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utoUpdateAnimBg="0"/>
      <p:bldP spid="92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C68CF-D1F0-4B22-82EF-4F08F7ED0F0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27238" y="1984375"/>
            <a:ext cx="5665787" cy="469900"/>
            <a:chOff x="1450" y="3648"/>
            <a:chExt cx="3569" cy="29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450" y="3656"/>
              <a:ext cx="1798" cy="288"/>
              <a:chOff x="974" y="3504"/>
              <a:chExt cx="1798" cy="288"/>
            </a:xfrm>
          </p:grpSpPr>
          <p:sp>
            <p:nvSpPr>
              <p:cNvPr id="20502" name="Line 4"/>
              <p:cNvSpPr>
                <a:spLocks noChangeShapeType="1"/>
              </p:cNvSpPr>
              <p:nvPr/>
            </p:nvSpPr>
            <p:spPr bwMode="auto">
              <a:xfrm>
                <a:off x="1696" y="3664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" name="Text Box 5"/>
              <p:cNvSpPr txBox="1">
                <a:spLocks noChangeArrowheads="1"/>
              </p:cNvSpPr>
              <p:nvPr/>
            </p:nvSpPr>
            <p:spPr bwMode="auto">
              <a:xfrm>
                <a:off x="974" y="3504"/>
                <a:ext cx="17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/>
                  <a:t>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s</a:t>
                </a:r>
                <a:r>
                  <a:rPr lang="en-US" sz="2000" b="0"/>
                  <a:t>)</a:t>
                </a:r>
                <a:r>
                  <a:rPr lang="en-US" b="0"/>
                  <a:t>          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l</a:t>
                </a:r>
                <a:r>
                  <a:rPr lang="en-US" sz="2000" b="0"/>
                  <a:t>)</a:t>
                </a:r>
                <a:endParaRPr lang="en-US" b="0"/>
              </a:p>
            </p:txBody>
          </p:sp>
        </p:grpSp>
        <p:sp>
          <p:nvSpPr>
            <p:cNvPr id="20501" name="Text Box 6"/>
            <p:cNvSpPr txBox="1">
              <a:spLocks noChangeArrowheads="1"/>
            </p:cNvSpPr>
            <p:nvPr/>
          </p:nvSpPr>
          <p:spPr bwMode="auto">
            <a:xfrm>
              <a:off x="3447" y="3648"/>
              <a:ext cx="1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H </a:t>
              </a:r>
              <a:r>
                <a:rPr lang="en-US" b="0"/>
                <a:t>= 6.01 kJ/mol</a:t>
              </a:r>
            </a:p>
          </p:txBody>
        </p:sp>
      </p:grp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04800" y="1085850"/>
            <a:ext cx="853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0"/>
              <a:t>The stoichiometric coefficients always refer to the number of moles of a substance: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2333625" y="90488"/>
            <a:ext cx="450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/>
              <a:t>Thermochemical Equations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04800" y="267335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0"/>
              <a:t>If you reverse a reaction, the sign of </a:t>
            </a:r>
            <a:r>
              <a:rPr lang="en-US" b="0">
                <a:latin typeface="Symbol" pitchFamily="18" charset="2"/>
              </a:rPr>
              <a:t>D</a:t>
            </a:r>
            <a:r>
              <a:rPr lang="en-US" b="0" i="1"/>
              <a:t>H</a:t>
            </a:r>
            <a:r>
              <a:rPr lang="en-US" b="0"/>
              <a:t> changes: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019300" y="3203575"/>
            <a:ext cx="5784850" cy="519113"/>
            <a:chOff x="1450" y="3619"/>
            <a:chExt cx="3644" cy="327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450" y="3656"/>
              <a:ext cx="1798" cy="288"/>
              <a:chOff x="974" y="3504"/>
              <a:chExt cx="1798" cy="288"/>
            </a:xfrm>
          </p:grpSpPr>
          <p:sp>
            <p:nvSpPr>
              <p:cNvPr id="20498" name="Line 12"/>
              <p:cNvSpPr>
                <a:spLocks noChangeShapeType="1"/>
              </p:cNvSpPr>
              <p:nvPr/>
            </p:nvSpPr>
            <p:spPr bwMode="auto">
              <a:xfrm>
                <a:off x="1696" y="3664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9" name="Text Box 13"/>
              <p:cNvSpPr txBox="1">
                <a:spLocks noChangeArrowheads="1"/>
              </p:cNvSpPr>
              <p:nvPr/>
            </p:nvSpPr>
            <p:spPr bwMode="auto">
              <a:xfrm>
                <a:off x="974" y="3504"/>
                <a:ext cx="17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/>
                  <a:t>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l</a:t>
                </a:r>
                <a:r>
                  <a:rPr lang="en-US" sz="2000" b="0"/>
                  <a:t>)</a:t>
                </a:r>
                <a:r>
                  <a:rPr lang="en-US" b="0"/>
                  <a:t>          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s</a:t>
                </a:r>
                <a:r>
                  <a:rPr lang="en-US" sz="2000" b="0"/>
                  <a:t>)</a:t>
                </a:r>
                <a:endParaRPr lang="en-US" b="0"/>
              </a:p>
            </p:txBody>
          </p:sp>
        </p:grp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3447" y="3619"/>
              <a:ext cx="16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H </a:t>
              </a:r>
              <a:r>
                <a:rPr lang="en-US" b="0"/>
                <a:t>= </a:t>
              </a:r>
              <a:r>
                <a:rPr lang="en-US" sz="2800" b="0">
                  <a:solidFill>
                    <a:srgbClr val="FF0000"/>
                  </a:solidFill>
                </a:rPr>
                <a:t>-</a:t>
              </a:r>
              <a:r>
                <a:rPr lang="en-US" b="0">
                  <a:solidFill>
                    <a:srgbClr val="FF0000"/>
                  </a:solidFill>
                </a:rPr>
                <a:t>6.01</a:t>
              </a:r>
              <a:r>
                <a:rPr lang="en-US" b="0"/>
                <a:t> kJ/mol</a:t>
              </a:r>
            </a:p>
          </p:txBody>
        </p:sp>
      </p:grp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04800" y="3906838"/>
            <a:ext cx="8534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0"/>
              <a:t>If you multiply both sides of the equation by a factor </a:t>
            </a:r>
            <a:r>
              <a:rPr lang="en-US" b="0" i="1"/>
              <a:t>n</a:t>
            </a:r>
            <a:r>
              <a:rPr lang="en-US" b="0"/>
              <a:t>, then </a:t>
            </a:r>
            <a:r>
              <a:rPr lang="en-US" b="0">
                <a:latin typeface="Symbol" pitchFamily="18" charset="2"/>
              </a:rPr>
              <a:t>D</a:t>
            </a:r>
            <a:r>
              <a:rPr lang="en-US" b="0" i="1"/>
              <a:t>H</a:t>
            </a:r>
            <a:r>
              <a:rPr lang="en-US" b="0"/>
              <a:t> must change by the same factor </a:t>
            </a:r>
            <a:r>
              <a:rPr lang="en-US" b="0" i="1"/>
              <a:t>n:</a:t>
            </a:r>
            <a:endParaRPr lang="en-US" b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851025" y="4940300"/>
            <a:ext cx="6688138" cy="469900"/>
            <a:chOff x="1344" y="3648"/>
            <a:chExt cx="4213" cy="296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344" y="3656"/>
              <a:ext cx="2012" cy="288"/>
              <a:chOff x="868" y="3504"/>
              <a:chExt cx="2012" cy="288"/>
            </a:xfrm>
          </p:grpSpPr>
          <p:sp>
            <p:nvSpPr>
              <p:cNvPr id="20494" name="Line 18"/>
              <p:cNvSpPr>
                <a:spLocks noChangeShapeType="1"/>
              </p:cNvSpPr>
              <p:nvPr/>
            </p:nvSpPr>
            <p:spPr bwMode="auto">
              <a:xfrm>
                <a:off x="1696" y="3664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5" name="Text Box 19"/>
              <p:cNvSpPr txBox="1">
                <a:spLocks noChangeArrowheads="1"/>
              </p:cNvSpPr>
              <p:nvPr/>
            </p:nvSpPr>
            <p:spPr bwMode="auto">
              <a:xfrm>
                <a:off x="868" y="3504"/>
                <a:ext cx="20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/>
                  <a:t>2H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s</a:t>
                </a:r>
                <a:r>
                  <a:rPr lang="en-US" sz="2000" b="0"/>
                  <a:t>)</a:t>
                </a:r>
                <a:r>
                  <a:rPr lang="en-US" b="0"/>
                  <a:t>          2H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l</a:t>
                </a:r>
                <a:r>
                  <a:rPr lang="en-US" sz="2000" b="0"/>
                  <a:t>)</a:t>
                </a:r>
                <a:endParaRPr lang="en-US" b="0"/>
              </a:p>
            </p:txBody>
          </p:sp>
        </p:grpSp>
        <p:sp>
          <p:nvSpPr>
            <p:cNvPr id="20493" name="Text Box 20"/>
            <p:cNvSpPr txBox="1">
              <a:spLocks noChangeArrowheads="1"/>
            </p:cNvSpPr>
            <p:nvPr/>
          </p:nvSpPr>
          <p:spPr bwMode="auto">
            <a:xfrm>
              <a:off x="3447" y="3648"/>
              <a:ext cx="21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H </a:t>
              </a:r>
              <a:r>
                <a:rPr lang="en-US" b="0"/>
                <a:t>= </a:t>
              </a:r>
              <a:r>
                <a:rPr lang="en-US" b="0">
                  <a:solidFill>
                    <a:srgbClr val="FF0000"/>
                  </a:solidFill>
                </a:rPr>
                <a:t>2 x </a:t>
              </a:r>
              <a:r>
                <a:rPr lang="en-US" b="0"/>
                <a:t>6.01</a:t>
              </a:r>
              <a:r>
                <a:rPr lang="en-US" b="0">
                  <a:solidFill>
                    <a:srgbClr val="FF0000"/>
                  </a:solidFill>
                </a:rPr>
                <a:t> </a:t>
              </a:r>
              <a:r>
                <a:rPr lang="en-US" b="0"/>
                <a:t>= 12.0 kJ</a:t>
              </a:r>
            </a:p>
          </p:txBody>
        </p:sp>
      </p:grp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2667000" y="3340100"/>
            <a:ext cx="4572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4419600" y="3340100"/>
            <a:ext cx="4572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11273" grpId="0" autoUpdateAnimBg="0"/>
      <p:bldP spid="11279" grpId="0" autoUpdateAnimBg="0"/>
      <p:bldP spid="11286" grpId="0" animBg="1"/>
      <p:bldP spid="112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0DEBF-5EE1-46CB-B59C-F6AE61A75E8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27238" y="1984375"/>
            <a:ext cx="5665787" cy="469900"/>
            <a:chOff x="1450" y="3648"/>
            <a:chExt cx="3569" cy="2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50" y="3656"/>
              <a:ext cx="1798" cy="288"/>
              <a:chOff x="974" y="3504"/>
              <a:chExt cx="1798" cy="288"/>
            </a:xfrm>
          </p:grpSpPr>
          <p:sp>
            <p:nvSpPr>
              <p:cNvPr id="21545" name="Line 5"/>
              <p:cNvSpPr>
                <a:spLocks noChangeShapeType="1"/>
              </p:cNvSpPr>
              <p:nvPr/>
            </p:nvSpPr>
            <p:spPr bwMode="auto">
              <a:xfrm>
                <a:off x="1696" y="3664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Text Box 6"/>
              <p:cNvSpPr txBox="1">
                <a:spLocks noChangeArrowheads="1"/>
              </p:cNvSpPr>
              <p:nvPr/>
            </p:nvSpPr>
            <p:spPr bwMode="auto">
              <a:xfrm>
                <a:off x="974" y="3504"/>
                <a:ext cx="17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/>
                  <a:t>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s</a:t>
                </a:r>
                <a:r>
                  <a:rPr lang="en-US" sz="2000" b="0"/>
                  <a:t>)</a:t>
                </a:r>
                <a:r>
                  <a:rPr lang="en-US" b="0"/>
                  <a:t>          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l</a:t>
                </a:r>
                <a:r>
                  <a:rPr lang="en-US" sz="2000" b="0"/>
                  <a:t>)</a:t>
                </a:r>
                <a:endParaRPr lang="en-US" b="0"/>
              </a:p>
            </p:txBody>
          </p:sp>
        </p:grpSp>
        <p:sp>
          <p:nvSpPr>
            <p:cNvPr id="21544" name="Text Box 7"/>
            <p:cNvSpPr txBox="1">
              <a:spLocks noChangeArrowheads="1"/>
            </p:cNvSpPr>
            <p:nvPr/>
          </p:nvSpPr>
          <p:spPr bwMode="auto">
            <a:xfrm>
              <a:off x="3447" y="3648"/>
              <a:ext cx="1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H </a:t>
              </a:r>
              <a:r>
                <a:rPr lang="en-US" b="0"/>
                <a:t>= 6.01 kJ/mol</a:t>
              </a:r>
            </a:p>
          </p:txBody>
        </p:sp>
      </p:grp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266700" y="1047750"/>
            <a:ext cx="853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buFont typeface="Wingdings" pitchFamily="2" charset="2"/>
              <a:buChar char="Ø"/>
            </a:pPr>
            <a:r>
              <a:rPr lang="en-US" b="0"/>
              <a:t>The physical states of all reactants and products must be specified in thermochemical equations.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2333625" y="90488"/>
            <a:ext cx="450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/>
              <a:t>Thermochemical Equations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012950" y="2578100"/>
            <a:ext cx="5672138" cy="469900"/>
            <a:chOff x="1446" y="3648"/>
            <a:chExt cx="3573" cy="296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1446" y="3656"/>
              <a:ext cx="1807" cy="288"/>
              <a:chOff x="970" y="3504"/>
              <a:chExt cx="1807" cy="288"/>
            </a:xfrm>
          </p:grpSpPr>
          <p:sp>
            <p:nvSpPr>
              <p:cNvPr id="21541" name="Line 30"/>
              <p:cNvSpPr>
                <a:spLocks noChangeShapeType="1"/>
              </p:cNvSpPr>
              <p:nvPr/>
            </p:nvSpPr>
            <p:spPr bwMode="auto">
              <a:xfrm>
                <a:off x="1696" y="3664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Text Box 31"/>
              <p:cNvSpPr txBox="1">
                <a:spLocks noChangeArrowheads="1"/>
              </p:cNvSpPr>
              <p:nvPr/>
            </p:nvSpPr>
            <p:spPr bwMode="auto">
              <a:xfrm>
                <a:off x="970" y="3504"/>
                <a:ext cx="18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/>
                  <a:t>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l</a:t>
                </a:r>
                <a:r>
                  <a:rPr lang="en-US" sz="2000" b="0"/>
                  <a:t>)</a:t>
                </a:r>
                <a:r>
                  <a:rPr lang="en-US" b="0"/>
                  <a:t>          H</a:t>
                </a:r>
                <a:r>
                  <a:rPr lang="en-US" b="0" baseline="-25000"/>
                  <a:t>2</a:t>
                </a:r>
                <a:r>
                  <a:rPr lang="en-US" b="0"/>
                  <a:t>O </a:t>
                </a:r>
                <a:r>
                  <a:rPr lang="en-US" sz="2000" b="0"/>
                  <a:t>(</a:t>
                </a:r>
                <a:r>
                  <a:rPr lang="en-US" sz="2000" b="0" i="1"/>
                  <a:t>g</a:t>
                </a:r>
                <a:r>
                  <a:rPr lang="en-US" sz="2000" b="0"/>
                  <a:t>)</a:t>
                </a:r>
                <a:endParaRPr lang="en-US" b="0"/>
              </a:p>
            </p:txBody>
          </p:sp>
        </p:grpSp>
        <p:sp>
          <p:nvSpPr>
            <p:cNvPr id="21540" name="Text Box 32"/>
            <p:cNvSpPr txBox="1">
              <a:spLocks noChangeArrowheads="1"/>
            </p:cNvSpPr>
            <p:nvPr/>
          </p:nvSpPr>
          <p:spPr bwMode="auto">
            <a:xfrm>
              <a:off x="3447" y="3648"/>
              <a:ext cx="1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H </a:t>
              </a:r>
              <a:r>
                <a:rPr lang="en-US" b="0"/>
                <a:t>= 44.0 kJ/mol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692400" y="2667000"/>
            <a:ext cx="2146300" cy="381000"/>
            <a:chOff x="1696" y="1680"/>
            <a:chExt cx="1352" cy="240"/>
          </a:xfrm>
        </p:grpSpPr>
        <p:sp>
          <p:nvSpPr>
            <p:cNvPr id="21537" name="Oval 33"/>
            <p:cNvSpPr>
              <a:spLocks noChangeArrowheads="1"/>
            </p:cNvSpPr>
            <p:nvPr/>
          </p:nvSpPr>
          <p:spPr bwMode="auto">
            <a:xfrm>
              <a:off x="1696" y="1680"/>
              <a:ext cx="24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21538" name="Oval 34"/>
            <p:cNvSpPr>
              <a:spLocks noChangeArrowheads="1"/>
            </p:cNvSpPr>
            <p:nvPr/>
          </p:nvSpPr>
          <p:spPr bwMode="auto">
            <a:xfrm>
              <a:off x="2808" y="1680"/>
              <a:ext cx="24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730500" y="2070100"/>
            <a:ext cx="2146300" cy="381000"/>
            <a:chOff x="1696" y="1680"/>
            <a:chExt cx="1352" cy="240"/>
          </a:xfrm>
        </p:grpSpPr>
        <p:sp>
          <p:nvSpPr>
            <p:cNvPr id="21535" name="Oval 37"/>
            <p:cNvSpPr>
              <a:spLocks noChangeArrowheads="1"/>
            </p:cNvSpPr>
            <p:nvPr/>
          </p:nvSpPr>
          <p:spPr bwMode="auto">
            <a:xfrm>
              <a:off x="1696" y="1680"/>
              <a:ext cx="24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21536" name="Oval 38"/>
            <p:cNvSpPr>
              <a:spLocks noChangeArrowheads="1"/>
            </p:cNvSpPr>
            <p:nvPr/>
          </p:nvSpPr>
          <p:spPr bwMode="auto">
            <a:xfrm>
              <a:off x="2808" y="1680"/>
              <a:ext cx="24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139700" y="3276600"/>
            <a:ext cx="891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>
                <a:solidFill>
                  <a:schemeClr val="accent2"/>
                </a:solidFill>
              </a:rPr>
              <a:t>How much heat is evolved when 266 g of white phosphorus (P</a:t>
            </a:r>
            <a:r>
              <a:rPr lang="en-US" b="0" baseline="-25000">
                <a:solidFill>
                  <a:schemeClr val="accent2"/>
                </a:solidFill>
              </a:rPr>
              <a:t>4</a:t>
            </a:r>
            <a:r>
              <a:rPr lang="en-US" b="0">
                <a:solidFill>
                  <a:schemeClr val="accent2"/>
                </a:solidFill>
              </a:rPr>
              <a:t>) burn in air?</a:t>
            </a: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106488" y="4191000"/>
            <a:ext cx="6972300" cy="457200"/>
            <a:chOff x="687" y="2640"/>
            <a:chExt cx="4392" cy="288"/>
          </a:xfrm>
        </p:grpSpPr>
        <p:sp>
          <p:nvSpPr>
            <p:cNvPr id="21533" name="Text Box 43"/>
            <p:cNvSpPr txBox="1">
              <a:spLocks noChangeArrowheads="1"/>
            </p:cNvSpPr>
            <p:nvPr/>
          </p:nvSpPr>
          <p:spPr bwMode="auto">
            <a:xfrm>
              <a:off x="687" y="2640"/>
              <a:ext cx="4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P</a:t>
              </a:r>
              <a:r>
                <a:rPr lang="en-US" b="0" baseline="-25000"/>
                <a:t>4</a:t>
              </a:r>
              <a:r>
                <a:rPr lang="en-US" b="0"/>
                <a:t> </a:t>
              </a:r>
              <a:r>
                <a:rPr lang="en-US" sz="2000" b="0"/>
                <a:t>(</a:t>
              </a:r>
              <a:r>
                <a:rPr lang="en-US" sz="2000" b="0" i="1"/>
                <a:t>s</a:t>
              </a:r>
              <a:r>
                <a:rPr lang="en-US" sz="2000" b="0"/>
                <a:t>)</a:t>
              </a:r>
              <a:r>
                <a:rPr lang="en-US" b="0"/>
                <a:t> + 5O</a:t>
              </a:r>
              <a:r>
                <a:rPr lang="en-US" b="0" baseline="-25000"/>
                <a:t>2</a:t>
              </a:r>
              <a:r>
                <a:rPr lang="en-US" b="0"/>
                <a:t> </a:t>
              </a:r>
              <a:r>
                <a:rPr lang="en-US" sz="2000" b="0"/>
                <a:t>(</a:t>
              </a:r>
              <a:r>
                <a:rPr lang="en-US" sz="2000" b="0" i="1"/>
                <a:t>g</a:t>
              </a:r>
              <a:r>
                <a:rPr lang="en-US" sz="2000" b="0"/>
                <a:t>)</a:t>
              </a:r>
              <a:r>
                <a:rPr lang="en-US" b="0"/>
                <a:t>         P</a:t>
              </a:r>
              <a:r>
                <a:rPr lang="en-US" b="0" baseline="-25000"/>
                <a:t>4</a:t>
              </a:r>
              <a:r>
                <a:rPr lang="en-US" b="0"/>
                <a:t>O</a:t>
              </a:r>
              <a:r>
                <a:rPr lang="en-US" b="0" baseline="-25000"/>
                <a:t>10</a:t>
              </a:r>
              <a:r>
                <a:rPr lang="en-US" b="0"/>
                <a:t> </a:t>
              </a:r>
              <a:r>
                <a:rPr lang="en-US" sz="2000" b="0"/>
                <a:t>(</a:t>
              </a:r>
              <a:r>
                <a:rPr lang="en-US" sz="2000" b="0" i="1"/>
                <a:t>s</a:t>
              </a:r>
              <a:r>
                <a:rPr lang="en-US" sz="2000" b="0"/>
                <a:t>)</a:t>
              </a:r>
              <a:r>
                <a:rPr lang="en-US" b="0"/>
                <a:t>     </a:t>
              </a:r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H</a:t>
              </a:r>
              <a:r>
                <a:rPr lang="en-US" b="0"/>
                <a:t> = -3013 kJ/mol</a:t>
              </a:r>
              <a:endParaRPr lang="en-US" sz="2000" b="0"/>
            </a:p>
          </p:txBody>
        </p:sp>
        <p:sp>
          <p:nvSpPr>
            <p:cNvPr id="21534" name="Line 44"/>
            <p:cNvSpPr>
              <a:spLocks noChangeShapeType="1"/>
            </p:cNvSpPr>
            <p:nvPr/>
          </p:nvSpPr>
          <p:spPr bwMode="auto">
            <a:xfrm>
              <a:off x="2030" y="281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600200" y="5268913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266 g P</a:t>
            </a:r>
            <a:r>
              <a:rPr lang="en-US" sz="2000" b="0" baseline="-25000"/>
              <a:t>4</a:t>
            </a:r>
            <a:endParaRPr lang="en-US" sz="2000" b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682875" y="5054600"/>
            <a:ext cx="1641475" cy="804863"/>
            <a:chOff x="1216" y="3312"/>
            <a:chExt cx="1034" cy="507"/>
          </a:xfrm>
        </p:grpSpPr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1392" y="3312"/>
              <a:ext cx="858" cy="507"/>
              <a:chOff x="1584" y="3583"/>
              <a:chExt cx="858" cy="507"/>
            </a:xfrm>
          </p:grpSpPr>
          <p:sp>
            <p:nvSpPr>
              <p:cNvPr id="21530" name="Text Box 47"/>
              <p:cNvSpPr txBox="1">
                <a:spLocks noChangeArrowheads="1"/>
              </p:cNvSpPr>
              <p:nvPr/>
            </p:nvSpPr>
            <p:spPr bwMode="auto">
              <a:xfrm>
                <a:off x="1655" y="3583"/>
                <a:ext cx="7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/>
                  <a:t>1 mol P</a:t>
                </a:r>
                <a:r>
                  <a:rPr lang="en-US" sz="2000" b="0" baseline="-25000"/>
                  <a:t>4</a:t>
                </a:r>
                <a:endParaRPr lang="en-US" sz="2000" b="0"/>
              </a:p>
            </p:txBody>
          </p:sp>
          <p:sp>
            <p:nvSpPr>
              <p:cNvPr id="21531" name="Text Box 48"/>
              <p:cNvSpPr txBox="1">
                <a:spLocks noChangeArrowheads="1"/>
              </p:cNvSpPr>
              <p:nvPr/>
            </p:nvSpPr>
            <p:spPr bwMode="auto">
              <a:xfrm>
                <a:off x="1584" y="3840"/>
                <a:ext cx="8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/>
                  <a:t>123.9 g P</a:t>
                </a:r>
                <a:r>
                  <a:rPr lang="en-US" sz="2000" b="0" baseline="-25000"/>
                  <a:t>4</a:t>
                </a:r>
                <a:endParaRPr lang="en-US" sz="2000" b="0"/>
              </a:p>
            </p:txBody>
          </p:sp>
          <p:sp>
            <p:nvSpPr>
              <p:cNvPr id="21532" name="Line 51"/>
              <p:cNvSpPr>
                <a:spLocks noChangeShapeType="1"/>
              </p:cNvSpPr>
              <p:nvPr/>
            </p:nvSpPr>
            <p:spPr bwMode="auto">
              <a:xfrm>
                <a:off x="1629" y="384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29" name="Text Box 55"/>
            <p:cNvSpPr txBox="1">
              <a:spLocks noChangeArrowheads="1"/>
            </p:cNvSpPr>
            <p:nvPr/>
          </p:nvSpPr>
          <p:spPr bwMode="auto">
            <a:xfrm>
              <a:off x="1216" y="34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x</a:t>
              </a:r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4294188" y="5092700"/>
            <a:ext cx="1473200" cy="750888"/>
            <a:chOff x="2992" y="3511"/>
            <a:chExt cx="928" cy="473"/>
          </a:xfrm>
        </p:grpSpPr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3165" y="3511"/>
              <a:ext cx="755" cy="473"/>
              <a:chOff x="3165" y="3511"/>
              <a:chExt cx="755" cy="473"/>
            </a:xfrm>
          </p:grpSpPr>
          <p:sp>
            <p:nvSpPr>
              <p:cNvPr id="21525" name="Text Box 49"/>
              <p:cNvSpPr txBox="1">
                <a:spLocks noChangeArrowheads="1"/>
              </p:cNvSpPr>
              <p:nvPr/>
            </p:nvSpPr>
            <p:spPr bwMode="auto">
              <a:xfrm>
                <a:off x="3185" y="3511"/>
                <a:ext cx="7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/>
                  <a:t>-3013 kJ</a:t>
                </a:r>
              </a:p>
            </p:txBody>
          </p:sp>
          <p:sp>
            <p:nvSpPr>
              <p:cNvPr id="21526" name="Text Box 50"/>
              <p:cNvSpPr txBox="1">
                <a:spLocks noChangeArrowheads="1"/>
              </p:cNvSpPr>
              <p:nvPr/>
            </p:nvSpPr>
            <p:spPr bwMode="auto">
              <a:xfrm>
                <a:off x="3165" y="3734"/>
                <a:ext cx="7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/>
                  <a:t>1 mol P</a:t>
                </a:r>
                <a:r>
                  <a:rPr lang="en-US" sz="2000" b="0" baseline="-25000"/>
                  <a:t>4</a:t>
                </a:r>
                <a:endParaRPr lang="en-US" sz="2000" b="0"/>
              </a:p>
            </p:txBody>
          </p:sp>
          <p:sp>
            <p:nvSpPr>
              <p:cNvPr id="21527" name="Line 52"/>
              <p:cNvSpPr>
                <a:spLocks noChangeShapeType="1"/>
              </p:cNvSpPr>
              <p:nvPr/>
            </p:nvSpPr>
            <p:spPr bwMode="auto">
              <a:xfrm>
                <a:off x="3211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24" name="Text Box 56"/>
            <p:cNvSpPr txBox="1">
              <a:spLocks noChangeArrowheads="1"/>
            </p:cNvSpPr>
            <p:nvPr/>
          </p:nvSpPr>
          <p:spPr bwMode="auto">
            <a:xfrm>
              <a:off x="2992" y="3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x</a:t>
              </a:r>
            </a:p>
          </p:txBody>
        </p:sp>
      </p:grpSp>
      <p:sp>
        <p:nvSpPr>
          <p:cNvPr id="10299" name="Text Box 59"/>
          <p:cNvSpPr txBox="1">
            <a:spLocks noChangeArrowheads="1"/>
          </p:cNvSpPr>
          <p:nvPr/>
        </p:nvSpPr>
        <p:spPr bwMode="auto">
          <a:xfrm>
            <a:off x="5629275" y="5257800"/>
            <a:ext cx="1387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= -6470 kJ</a:t>
            </a:r>
          </a:p>
        </p:txBody>
      </p:sp>
      <p:sp>
        <p:nvSpPr>
          <p:cNvPr id="10300" name="Line 60"/>
          <p:cNvSpPr>
            <a:spLocks noChangeShapeType="1"/>
          </p:cNvSpPr>
          <p:nvPr/>
        </p:nvSpPr>
        <p:spPr bwMode="auto">
          <a:xfrm flipV="1">
            <a:off x="2133600" y="5334000"/>
            <a:ext cx="533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1" name="Line 61"/>
          <p:cNvSpPr>
            <a:spLocks noChangeShapeType="1"/>
          </p:cNvSpPr>
          <p:nvPr/>
        </p:nvSpPr>
        <p:spPr bwMode="auto">
          <a:xfrm flipV="1">
            <a:off x="3670300" y="5524500"/>
            <a:ext cx="533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2" name="Line 62"/>
          <p:cNvSpPr>
            <a:spLocks noChangeShapeType="1"/>
          </p:cNvSpPr>
          <p:nvPr/>
        </p:nvSpPr>
        <p:spPr bwMode="auto">
          <a:xfrm flipV="1">
            <a:off x="3429000" y="5105400"/>
            <a:ext cx="533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3" name="Line 63"/>
          <p:cNvSpPr>
            <a:spLocks noChangeShapeType="1"/>
          </p:cNvSpPr>
          <p:nvPr/>
        </p:nvSpPr>
        <p:spPr bwMode="auto">
          <a:xfrm flipV="1">
            <a:off x="4940300" y="5473700"/>
            <a:ext cx="533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" grpId="0"/>
      <p:bldP spid="10286" grpId="0" autoUpdateAnimBg="0"/>
      <p:bldP spid="10299" grpId="0" autoUpdateAnimBg="0"/>
      <p:bldP spid="10300" grpId="0" animBg="1"/>
      <p:bldP spid="10301" grpId="0" animBg="1"/>
      <p:bldP spid="10302" grpId="0" animBg="1"/>
      <p:bldP spid="103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9E391-9B5E-4502-97E6-BC281BF64F8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0325" y="528638"/>
            <a:ext cx="8686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buFont typeface="Wingdings" pitchFamily="2" charset="2"/>
              <a:buChar char="Ø"/>
            </a:pPr>
            <a:r>
              <a:rPr lang="en-US" sz="2300" b="0"/>
              <a:t>The </a:t>
            </a:r>
            <a:r>
              <a:rPr lang="en-US" sz="2300" i="1"/>
              <a:t>specific heat</a:t>
            </a:r>
            <a:r>
              <a:rPr lang="en-US" sz="2300" b="0"/>
              <a:t> (</a:t>
            </a:r>
            <a:r>
              <a:rPr lang="en-US" sz="2300" i="1"/>
              <a:t>s</a:t>
            </a:r>
            <a:r>
              <a:rPr lang="en-US" sz="2300" b="0"/>
              <a:t>) of a substance is the amount of heat (</a:t>
            </a:r>
            <a:r>
              <a:rPr lang="en-US" sz="2300" b="0" i="1"/>
              <a:t>q</a:t>
            </a:r>
            <a:r>
              <a:rPr lang="en-US" sz="2300" b="0"/>
              <a:t>) required to raise the temperature of </a:t>
            </a:r>
            <a:r>
              <a:rPr lang="en-US" sz="2300"/>
              <a:t>one gram</a:t>
            </a:r>
            <a:r>
              <a:rPr lang="en-US" sz="2300" b="0"/>
              <a:t> of the substance by </a:t>
            </a:r>
            <a:r>
              <a:rPr lang="en-US" sz="2300"/>
              <a:t>one degree</a:t>
            </a:r>
            <a:r>
              <a:rPr lang="en-US" sz="2300" b="0"/>
              <a:t> Celsius.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325" y="1668463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buFont typeface="Wingdings" pitchFamily="2" charset="2"/>
              <a:buChar char="Ø"/>
            </a:pPr>
            <a:r>
              <a:rPr lang="en-US" sz="2300" b="0"/>
              <a:t>The </a:t>
            </a:r>
            <a:r>
              <a:rPr lang="en-US" sz="2300" i="1"/>
              <a:t>heat capacity</a:t>
            </a:r>
            <a:r>
              <a:rPr lang="en-US" sz="2300" b="0"/>
              <a:t> (</a:t>
            </a:r>
            <a:r>
              <a:rPr lang="en-US" sz="2300" i="1"/>
              <a:t>C</a:t>
            </a:r>
            <a:r>
              <a:rPr lang="en-US" sz="2300" b="0"/>
              <a:t>) of a substance is the amount of heat (</a:t>
            </a:r>
            <a:r>
              <a:rPr lang="en-US" sz="2300" b="0" i="1"/>
              <a:t>q</a:t>
            </a:r>
            <a:r>
              <a:rPr lang="en-US" sz="2300" b="0"/>
              <a:t>) required to raise the temperature of </a:t>
            </a:r>
            <a:r>
              <a:rPr lang="en-US" sz="2300"/>
              <a:t>a given quantity</a:t>
            </a:r>
            <a:r>
              <a:rPr lang="en-US" sz="2300" b="0"/>
              <a:t> (</a:t>
            </a:r>
            <a:r>
              <a:rPr lang="en-US" sz="2300" b="0" i="1"/>
              <a:t>m</a:t>
            </a:r>
            <a:r>
              <a:rPr lang="en-US" sz="2300" b="0"/>
              <a:t>) of the substance by </a:t>
            </a:r>
            <a:r>
              <a:rPr lang="en-US" sz="2300"/>
              <a:t>one degree</a:t>
            </a:r>
            <a:r>
              <a:rPr lang="en-US" sz="2300" b="0"/>
              <a:t> Celsius.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651250" y="3065463"/>
            <a:ext cx="147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i="1"/>
              <a:t>C</a:t>
            </a:r>
            <a:r>
              <a:rPr lang="en-US" b="0"/>
              <a:t> = </a:t>
            </a:r>
            <a:r>
              <a:rPr lang="en-US" b="0" i="1"/>
              <a:t>m x 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46600" y="3746500"/>
            <a:ext cx="4338638" cy="2197100"/>
            <a:chOff x="4546600" y="3746500"/>
            <a:chExt cx="4338638" cy="2197100"/>
          </a:xfrm>
        </p:grpSpPr>
        <p:sp>
          <p:nvSpPr>
            <p:cNvPr id="23562" name="Text Box 6"/>
            <p:cNvSpPr txBox="1">
              <a:spLocks noChangeArrowheads="1"/>
            </p:cNvSpPr>
            <p:nvPr/>
          </p:nvSpPr>
          <p:spPr bwMode="auto">
            <a:xfrm>
              <a:off x="4546600" y="3746500"/>
              <a:ext cx="43386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u="sng"/>
                <a:t>Heat (</a:t>
              </a:r>
              <a:r>
                <a:rPr lang="en-US" b="0" i="1" u="sng"/>
                <a:t>q</a:t>
              </a:r>
              <a:r>
                <a:rPr lang="en-US" b="0" u="sng"/>
                <a:t>) absorbed or released:</a:t>
              </a:r>
            </a:p>
          </p:txBody>
        </p:sp>
        <p:sp>
          <p:nvSpPr>
            <p:cNvPr id="23563" name="Text Box 7"/>
            <p:cNvSpPr txBox="1">
              <a:spLocks noChangeArrowheads="1"/>
            </p:cNvSpPr>
            <p:nvPr/>
          </p:nvSpPr>
          <p:spPr bwMode="auto">
            <a:xfrm>
              <a:off x="5805488" y="4419600"/>
              <a:ext cx="20177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i="1"/>
                <a:t>q</a:t>
              </a:r>
              <a:r>
                <a:rPr lang="en-US" b="0"/>
                <a:t> = </a:t>
              </a:r>
              <a:r>
                <a:rPr lang="en-US" b="0" i="1"/>
                <a:t>m x s x </a:t>
              </a:r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t</a:t>
              </a:r>
            </a:p>
          </p:txBody>
        </p:sp>
        <p:sp>
          <p:nvSpPr>
            <p:cNvPr id="23564" name="Text Box 8"/>
            <p:cNvSpPr txBox="1">
              <a:spLocks noChangeArrowheads="1"/>
            </p:cNvSpPr>
            <p:nvPr/>
          </p:nvSpPr>
          <p:spPr bwMode="auto">
            <a:xfrm>
              <a:off x="6057900" y="4953000"/>
              <a:ext cx="1511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i="1"/>
                <a:t>q</a:t>
              </a:r>
              <a:r>
                <a:rPr lang="en-US" b="0"/>
                <a:t> = </a:t>
              </a:r>
              <a:r>
                <a:rPr lang="en-US" b="0" i="1"/>
                <a:t>C x </a:t>
              </a:r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t</a:t>
              </a:r>
            </a:p>
          </p:txBody>
        </p:sp>
        <p:sp>
          <p:nvSpPr>
            <p:cNvPr id="23565" name="Text Box 9"/>
            <p:cNvSpPr txBox="1">
              <a:spLocks noChangeArrowheads="1"/>
            </p:cNvSpPr>
            <p:nvPr/>
          </p:nvSpPr>
          <p:spPr bwMode="auto">
            <a:xfrm>
              <a:off x="5778500" y="5486400"/>
              <a:ext cx="2070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Symbol" pitchFamily="18" charset="2"/>
                </a:rPr>
                <a:t>D</a:t>
              </a:r>
              <a:r>
                <a:rPr lang="en-US" b="0" i="1"/>
                <a:t>t</a:t>
              </a:r>
              <a:r>
                <a:rPr lang="en-US" b="0"/>
                <a:t> = </a:t>
              </a:r>
              <a:r>
                <a:rPr lang="en-US" b="0" i="1"/>
                <a:t>t</a:t>
              </a:r>
              <a:r>
                <a:rPr lang="en-US" b="0" baseline="-25000"/>
                <a:t>final</a:t>
              </a:r>
              <a:r>
                <a:rPr lang="en-US" b="0"/>
                <a:t> - </a:t>
              </a:r>
              <a:r>
                <a:rPr lang="en-US" b="0" i="1"/>
                <a:t>t</a:t>
              </a:r>
              <a:r>
                <a:rPr lang="en-US" b="0" baseline="-25000"/>
                <a:t>initial</a:t>
              </a:r>
              <a:endParaRPr lang="en-US" b="0"/>
            </a:p>
          </p:txBody>
        </p:sp>
      </p:grp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1409700" y="28956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14650"/>
            <a:ext cx="2198688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Text Box 2"/>
          <p:cNvSpPr txBox="1">
            <a:spLocks noChangeArrowheads="1"/>
          </p:cNvSpPr>
          <p:nvPr/>
        </p:nvSpPr>
        <p:spPr bwMode="auto">
          <a:xfrm>
            <a:off x="2263775" y="0"/>
            <a:ext cx="4999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/>
              <a:t>Specific Heat &amp; Heat Capacity</a:t>
            </a:r>
            <a:endParaRPr lang="en-US" sz="2800" b="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12291" grpId="0" autoUpdateAnimBg="0"/>
      <p:bldP spid="122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6A541-0010-4BDD-888A-1F11A6D1D6B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3686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8392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097088" y="1588"/>
            <a:ext cx="49736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/>
              <a:t>The Solution Process for NaCl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61963" y="6172200"/>
            <a:ext cx="571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>
                <a:latin typeface="Symbol" pitchFamily="18" charset="2"/>
              </a:rPr>
              <a:t>D</a:t>
            </a:r>
            <a:r>
              <a:rPr lang="en-US" b="0" i="1"/>
              <a:t>H</a:t>
            </a:r>
            <a:r>
              <a:rPr lang="en-US" b="0" baseline="-25000"/>
              <a:t>soln</a:t>
            </a:r>
            <a:r>
              <a:rPr lang="en-US" b="0"/>
              <a:t> = </a:t>
            </a:r>
            <a:r>
              <a:rPr lang="en-US" sz="2000" b="0"/>
              <a:t>Step 1 + Step 2 = 788 – 784 = 4 kJ/mol</a:t>
            </a:r>
            <a:endParaRPr lang="en-US" sz="2000" b="0" i="1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133600" y="4724400"/>
            <a:ext cx="17526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Freeform 10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Freeform 11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Freeform 11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89438-56A5-4653-8325-504D82E07DA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391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en-US" sz="2800" i="1" dirty="0">
                <a:latin typeface="Arial" charset="0"/>
                <a:cs typeface="+mn-cs"/>
              </a:rPr>
              <a:t>Energy</a:t>
            </a:r>
            <a:r>
              <a:rPr lang="en-US" sz="2800" dirty="0">
                <a:latin typeface="Arial" charset="0"/>
                <a:cs typeface="+mn-cs"/>
              </a:rPr>
              <a:t> </a:t>
            </a:r>
            <a:r>
              <a:rPr lang="en-US" sz="2800" b="0" dirty="0">
                <a:latin typeface="Arial" charset="0"/>
                <a:cs typeface="+mn-cs"/>
              </a:rPr>
              <a:t>is the capacity to do work.</a:t>
            </a:r>
            <a:endParaRPr lang="en-US" sz="2800" b="0" i="1" dirty="0">
              <a:latin typeface="Arial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i="1" dirty="0" smtClean="0">
                <a:latin typeface="Arial" charset="0"/>
                <a:cs typeface="+mn-cs"/>
              </a:rPr>
              <a:t>Thermal </a:t>
            </a:r>
            <a:r>
              <a:rPr lang="en-US" i="1" dirty="0">
                <a:latin typeface="Arial" charset="0"/>
                <a:cs typeface="+mn-cs"/>
              </a:rPr>
              <a:t>energy</a:t>
            </a:r>
            <a:r>
              <a:rPr lang="en-US" b="0" dirty="0">
                <a:latin typeface="Arial" charset="0"/>
                <a:cs typeface="+mn-cs"/>
              </a:rPr>
              <a:t> is the </a:t>
            </a:r>
            <a:r>
              <a:rPr lang="en-US" b="0" dirty="0" smtClean="0">
                <a:latin typeface="Arial" charset="0"/>
                <a:cs typeface="+mn-cs"/>
              </a:rPr>
              <a:t>heat energy </a:t>
            </a:r>
            <a:r>
              <a:rPr lang="en-US" b="0" dirty="0">
                <a:latin typeface="Arial" charset="0"/>
                <a:cs typeface="+mn-cs"/>
              </a:rPr>
              <a:t>associated with the random motion of atoms and molecules</a:t>
            </a:r>
            <a:r>
              <a:rPr lang="en-US" b="0" dirty="0" smtClean="0">
                <a:latin typeface="Arial" charset="0"/>
                <a:cs typeface="+mn-cs"/>
              </a:rPr>
              <a:t>.</a:t>
            </a:r>
            <a:endParaRPr lang="en-US" b="0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Collision Zone Events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Let’s track the events that transpire as a reaction actually occurs</a:t>
            </a:r>
          </a:p>
          <a:p>
            <a:r>
              <a:rPr lang="en-US" smtClean="0"/>
              <a:t>This detailed information is available in the </a:t>
            </a:r>
            <a:r>
              <a:rPr lang="en-US" smtClean="0">
                <a:solidFill>
                  <a:srgbClr val="FF0000"/>
                </a:solidFill>
              </a:rPr>
              <a:t>Collision Zone</a:t>
            </a:r>
            <a:r>
              <a:rPr lang="en-US" smtClean="0"/>
              <a:t> part of our energy diagram...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Freeform 14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5486400" y="2301875"/>
            <a:ext cx="3429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A reaction is about to occur</a:t>
            </a: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 flipH="1">
            <a:off x="3581400" y="26670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4290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Reactant species electron clouds make contact</a:t>
            </a: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5010" name="Oval 18"/>
          <p:cNvSpPr>
            <a:spLocks noChangeArrowheads="1"/>
          </p:cNvSpPr>
          <p:nvPr/>
        </p:nvSpPr>
        <p:spPr bwMode="auto">
          <a:xfrm>
            <a:off x="6477000" y="2362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5011" name="Oval 19"/>
          <p:cNvSpPr>
            <a:spLocks noChangeArrowheads="1"/>
          </p:cNvSpPr>
          <p:nvPr/>
        </p:nvSpPr>
        <p:spPr bwMode="auto">
          <a:xfrm>
            <a:off x="6477000" y="2590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57912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Oval 21"/>
          <p:cNvSpPr>
            <a:spLocks noChangeArrowheads="1"/>
          </p:cNvSpPr>
          <p:nvPr/>
        </p:nvSpPr>
        <p:spPr bwMode="auto">
          <a:xfrm rot="5400000">
            <a:off x="71628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5014" name="Oval 22"/>
          <p:cNvSpPr>
            <a:spLocks noChangeArrowheads="1"/>
          </p:cNvSpPr>
          <p:nvPr/>
        </p:nvSpPr>
        <p:spPr bwMode="auto">
          <a:xfrm rot="5400000">
            <a:off x="73914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H="1">
            <a:off x="79248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 flipH="1">
            <a:off x="3581400" y="26670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Freeform 14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5486400" y="2057400"/>
            <a:ext cx="34290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Reaction begins as electron clouds make contact</a:t>
            </a:r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 flipH="1">
            <a:off x="4038600" y="2667000"/>
            <a:ext cx="1447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4290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Reactant species electron clouds make contact</a:t>
            </a:r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 flipH="1">
            <a:off x="4038600" y="2667000"/>
            <a:ext cx="1447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7059" name="Oval 19"/>
          <p:cNvSpPr>
            <a:spLocks noChangeArrowheads="1"/>
          </p:cNvSpPr>
          <p:nvPr/>
        </p:nvSpPr>
        <p:spPr bwMode="auto">
          <a:xfrm>
            <a:off x="6705600" y="2362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7060" name="Oval 20"/>
          <p:cNvSpPr>
            <a:spLocks noChangeArrowheads="1"/>
          </p:cNvSpPr>
          <p:nvPr/>
        </p:nvSpPr>
        <p:spPr bwMode="auto">
          <a:xfrm>
            <a:off x="6705600" y="2590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7061" name="Line 21"/>
          <p:cNvSpPr>
            <a:spLocks noChangeShapeType="1"/>
          </p:cNvSpPr>
          <p:nvPr/>
        </p:nvSpPr>
        <p:spPr bwMode="auto">
          <a:xfrm>
            <a:off x="60198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Oval 22"/>
          <p:cNvSpPr>
            <a:spLocks noChangeArrowheads="1"/>
          </p:cNvSpPr>
          <p:nvPr/>
        </p:nvSpPr>
        <p:spPr bwMode="auto">
          <a:xfrm rot="5400000">
            <a:off x="70104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7063" name="Oval 23"/>
          <p:cNvSpPr>
            <a:spLocks noChangeArrowheads="1"/>
          </p:cNvSpPr>
          <p:nvPr/>
        </p:nvSpPr>
        <p:spPr bwMode="auto">
          <a:xfrm rot="5400000">
            <a:off x="72390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 flipH="1">
            <a:off x="7772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5486400" y="2057400"/>
            <a:ext cx="3429000" cy="160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Freeform 14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5486400" y="2057400"/>
            <a:ext cx="34290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chemeClr val="accent1"/>
                </a:solidFill>
              </a:rPr>
              <a:t>Transition state</a:t>
            </a:r>
            <a:r>
              <a:rPr lang="en-US" b="1" i="0"/>
              <a:t> (or </a:t>
            </a:r>
            <a:r>
              <a:rPr lang="en-US" b="1" i="0">
                <a:solidFill>
                  <a:schemeClr val="accent1"/>
                </a:solidFill>
              </a:rPr>
              <a:t>activated complex</a:t>
            </a:r>
            <a:r>
              <a:rPr lang="en-US" b="1" i="0"/>
              <a:t>) - maximum compression during collision</a:t>
            </a: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 flipV="1">
            <a:off x="4572000" y="1524000"/>
            <a:ext cx="914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4290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Reactant species electron clouds make contact</a:t>
            </a:r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9106" name="Oval 18"/>
          <p:cNvSpPr>
            <a:spLocks noChangeArrowheads="1"/>
          </p:cNvSpPr>
          <p:nvPr/>
        </p:nvSpPr>
        <p:spPr bwMode="auto">
          <a:xfrm>
            <a:off x="6781800" y="228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9107" name="Oval 19"/>
          <p:cNvSpPr>
            <a:spLocks noChangeArrowheads="1"/>
          </p:cNvSpPr>
          <p:nvPr/>
        </p:nvSpPr>
        <p:spPr bwMode="auto">
          <a:xfrm>
            <a:off x="67818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>
            <a:off x="60960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Oval 21"/>
          <p:cNvSpPr>
            <a:spLocks noChangeArrowheads="1"/>
          </p:cNvSpPr>
          <p:nvPr/>
        </p:nvSpPr>
        <p:spPr bwMode="auto">
          <a:xfrm rot="5400000">
            <a:off x="69342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9110" name="Oval 22"/>
          <p:cNvSpPr>
            <a:spLocks noChangeArrowheads="1"/>
          </p:cNvSpPr>
          <p:nvPr/>
        </p:nvSpPr>
        <p:spPr bwMode="auto">
          <a:xfrm rot="5400000">
            <a:off x="70866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89111" name="Line 23"/>
          <p:cNvSpPr>
            <a:spLocks noChangeShapeType="1"/>
          </p:cNvSpPr>
          <p:nvPr/>
        </p:nvSpPr>
        <p:spPr bwMode="auto">
          <a:xfrm flipH="1">
            <a:off x="76962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Line 24"/>
          <p:cNvSpPr>
            <a:spLocks noChangeShapeType="1"/>
          </p:cNvSpPr>
          <p:nvPr/>
        </p:nvSpPr>
        <p:spPr bwMode="auto">
          <a:xfrm flipH="1" flipV="1">
            <a:off x="4572000" y="1524000"/>
            <a:ext cx="914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Freeform 14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5486400" y="2057400"/>
            <a:ext cx="34290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A rearrangement has occurred!  Product molecules recoil.</a:t>
            </a:r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5334000" y="26670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4290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Reactant species electron clouds make contact</a:t>
            </a: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1154" name="Oval 18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67056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H="1">
            <a:off x="60960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7" name="Oval 21"/>
          <p:cNvSpPr>
            <a:spLocks noChangeArrowheads="1"/>
          </p:cNvSpPr>
          <p:nvPr/>
        </p:nvSpPr>
        <p:spPr bwMode="auto">
          <a:xfrm rot="5400000">
            <a:off x="68580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1158" name="Oval 22"/>
          <p:cNvSpPr>
            <a:spLocks noChangeArrowheads="1"/>
          </p:cNvSpPr>
          <p:nvPr/>
        </p:nvSpPr>
        <p:spPr bwMode="auto">
          <a:xfrm rot="5400000">
            <a:off x="71628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76962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 flipH="1">
            <a:off x="5334000" y="26670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C7154-A1EF-434F-8E82-76CA2428262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03200" y="115888"/>
            <a:ext cx="8534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Thermochemistry</a:t>
            </a:r>
            <a:r>
              <a:rPr lang="en-US" b="0"/>
              <a:t> is the study of heat change in chemical reactions.</a:t>
            </a:r>
            <a:endParaRPr lang="en-US" i="1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3400" y="879475"/>
            <a:ext cx="8191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The </a:t>
            </a:r>
            <a:r>
              <a:rPr lang="en-US" i="1"/>
              <a:t>system</a:t>
            </a:r>
            <a:r>
              <a:rPr lang="en-US" b="0"/>
              <a:t> is the specific part of the universe that is of interest in the study.</a:t>
            </a:r>
            <a:endParaRPr lang="en-US" i="1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801938" y="575151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C00000"/>
                </a:solidFill>
              </a:rPr>
              <a:t>open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125663" y="6172200"/>
            <a:ext cx="2217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C00000"/>
                </a:solidFill>
              </a:rPr>
              <a:t>mass &amp; energy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57200" y="61722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Exchange: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900613" y="574992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70C0"/>
                </a:solidFill>
              </a:rPr>
              <a:t>closed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872038" y="6170613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70C0"/>
                </a:solidFill>
              </a:rPr>
              <a:t>energy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958013" y="5749925"/>
            <a:ext cx="1236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B050"/>
                </a:solidFill>
              </a:rPr>
              <a:t>isolated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980238" y="6170613"/>
            <a:ext cx="1185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B050"/>
                </a:solidFill>
              </a:rPr>
              <a:t>nothing</a:t>
            </a:r>
          </a:p>
        </p:txBody>
      </p:sp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243138"/>
            <a:ext cx="2109788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5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243138"/>
            <a:ext cx="20891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6" name="Picture 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7750" y="2243138"/>
            <a:ext cx="2179638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1813" y="1627188"/>
            <a:ext cx="83073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The </a:t>
            </a:r>
            <a:r>
              <a:rPr lang="en-US" i="1"/>
              <a:t>surroundings </a:t>
            </a:r>
            <a:r>
              <a:rPr lang="en-US" b="0"/>
              <a:t>are the rest of the universe outside the system.</a:t>
            </a:r>
            <a:endParaRPr lang="en-US" i="1"/>
          </a:p>
        </p:txBody>
      </p:sp>
      <p:sp>
        <p:nvSpPr>
          <p:cNvPr id="17" name="Text Box 1050"/>
          <p:cNvSpPr txBox="1">
            <a:spLocks noChangeArrowheads="1"/>
          </p:cNvSpPr>
          <p:nvPr/>
        </p:nvSpPr>
        <p:spPr bwMode="auto">
          <a:xfrm>
            <a:off x="363538" y="3505200"/>
            <a:ext cx="1755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Three types of systems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125" grpId="0" autoUpdateAnimBg="0"/>
      <p:bldP spid="5126" grpId="0" autoUpdateAnimBg="0"/>
      <p:bldP spid="5127" grpId="0" autoUpdateAnimBg="0"/>
      <p:bldP spid="5128" grpId="0" autoUpdateAnimBg="0"/>
      <p:bldP spid="5129" grpId="0" autoUpdateAnimBg="0"/>
      <p:bldP spid="5130" grpId="0" autoUpdateAnimBg="0"/>
      <p:bldP spid="5131" grpId="0" autoUpdateAnimBg="0"/>
      <p:bldP spid="16" grpId="0" autoUpdateAnimBg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Freeform 14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5486400" y="2057400"/>
            <a:ext cx="34290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Contact lost.  Our molecules go on with their new lives</a:t>
            </a:r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>
            <a:off x="5486400" y="2514600"/>
            <a:ext cx="8382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4290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Reactant species electron clouds make contact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6553200" y="228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65532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 flipH="1">
            <a:off x="59436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 rot="5400000">
            <a:off x="67056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 rot="5400000">
            <a:off x="72390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>
            <a:off x="7772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Line 24"/>
          <p:cNvSpPr>
            <a:spLocks noChangeShapeType="1"/>
          </p:cNvSpPr>
          <p:nvPr/>
        </p:nvSpPr>
        <p:spPr bwMode="auto">
          <a:xfrm>
            <a:off x="5486400" y="2514600"/>
            <a:ext cx="8382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Collision Zone Events</a:t>
            </a:r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We’ll watch the movie frames again, without the distracting commentary</a:t>
            </a:r>
          </a:p>
          <a:p>
            <a:r>
              <a:rPr lang="en-US" smtClean="0"/>
              <a:t>That way we can appreciate the fluid grace of a perfect reaction collision!!!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chemeClr val="accent1"/>
                </a:solidFill>
              </a:rPr>
              <a:t>(Laying in on pretty thick, eh?)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6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6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16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19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4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4290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Reactant species electron clouds make contact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5250" name="Oval 18"/>
          <p:cNvSpPr>
            <a:spLocks noChangeArrowheads="1"/>
          </p:cNvSpPr>
          <p:nvPr/>
        </p:nvSpPr>
        <p:spPr bwMode="auto">
          <a:xfrm>
            <a:off x="6477000" y="2362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5251" name="Oval 19"/>
          <p:cNvSpPr>
            <a:spLocks noChangeArrowheads="1"/>
          </p:cNvSpPr>
          <p:nvPr/>
        </p:nvSpPr>
        <p:spPr bwMode="auto">
          <a:xfrm>
            <a:off x="6477000" y="2590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57912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Oval 21"/>
          <p:cNvSpPr>
            <a:spLocks noChangeArrowheads="1"/>
          </p:cNvSpPr>
          <p:nvPr/>
        </p:nvSpPr>
        <p:spPr bwMode="auto">
          <a:xfrm rot="5400000">
            <a:off x="71628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5254" name="Oval 22"/>
          <p:cNvSpPr>
            <a:spLocks noChangeArrowheads="1"/>
          </p:cNvSpPr>
          <p:nvPr/>
        </p:nvSpPr>
        <p:spPr bwMode="auto">
          <a:xfrm rot="5400000">
            <a:off x="73914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 flipH="1">
            <a:off x="79248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 flipH="1">
            <a:off x="3581400" y="26670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4290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Reactant species electron clouds make contact</a:t>
            </a:r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 flipH="1">
            <a:off x="4038600" y="2667000"/>
            <a:ext cx="1447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6705600" y="2362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6276" name="Oval 20"/>
          <p:cNvSpPr>
            <a:spLocks noChangeArrowheads="1"/>
          </p:cNvSpPr>
          <p:nvPr/>
        </p:nvSpPr>
        <p:spPr bwMode="auto">
          <a:xfrm>
            <a:off x="6705600" y="2590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>
            <a:off x="60198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 rot="5400000">
            <a:off x="70104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6279" name="Oval 23"/>
          <p:cNvSpPr>
            <a:spLocks noChangeArrowheads="1"/>
          </p:cNvSpPr>
          <p:nvPr/>
        </p:nvSpPr>
        <p:spPr bwMode="auto">
          <a:xfrm rot="5400000">
            <a:off x="72390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 flipH="1">
            <a:off x="7772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4290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Reactant species electron clouds make contact</a:t>
            </a:r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7298" name="Oval 18"/>
          <p:cNvSpPr>
            <a:spLocks noChangeArrowheads="1"/>
          </p:cNvSpPr>
          <p:nvPr/>
        </p:nvSpPr>
        <p:spPr bwMode="auto">
          <a:xfrm>
            <a:off x="6781800" y="228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7299" name="Oval 19"/>
          <p:cNvSpPr>
            <a:spLocks noChangeArrowheads="1"/>
          </p:cNvSpPr>
          <p:nvPr/>
        </p:nvSpPr>
        <p:spPr bwMode="auto">
          <a:xfrm>
            <a:off x="67818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60960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1" name="Oval 21"/>
          <p:cNvSpPr>
            <a:spLocks noChangeArrowheads="1"/>
          </p:cNvSpPr>
          <p:nvPr/>
        </p:nvSpPr>
        <p:spPr bwMode="auto">
          <a:xfrm rot="5400000">
            <a:off x="69342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7302" name="Oval 22"/>
          <p:cNvSpPr>
            <a:spLocks noChangeArrowheads="1"/>
          </p:cNvSpPr>
          <p:nvPr/>
        </p:nvSpPr>
        <p:spPr bwMode="auto">
          <a:xfrm rot="5400000">
            <a:off x="70866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 flipH="1">
            <a:off x="76962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 flipH="1" flipV="1">
            <a:off x="4572000" y="1524000"/>
            <a:ext cx="914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4290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Reactant species electron clouds make contact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8322" name="Oval 18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8323" name="Oval 19"/>
          <p:cNvSpPr>
            <a:spLocks noChangeArrowheads="1"/>
          </p:cNvSpPr>
          <p:nvPr/>
        </p:nvSpPr>
        <p:spPr bwMode="auto">
          <a:xfrm>
            <a:off x="67056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H="1">
            <a:off x="60960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Oval 21"/>
          <p:cNvSpPr>
            <a:spLocks noChangeArrowheads="1"/>
          </p:cNvSpPr>
          <p:nvPr/>
        </p:nvSpPr>
        <p:spPr bwMode="auto">
          <a:xfrm rot="5400000">
            <a:off x="68580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8326" name="Oval 22"/>
          <p:cNvSpPr>
            <a:spLocks noChangeArrowheads="1"/>
          </p:cNvSpPr>
          <p:nvPr/>
        </p:nvSpPr>
        <p:spPr bwMode="auto">
          <a:xfrm rot="5400000">
            <a:off x="71628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>
            <a:off x="76962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 flipH="1">
            <a:off x="5334000" y="26670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3733800" y="1295400"/>
            <a:ext cx="2286000" cy="426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3429000" y="4343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0000"/>
                </a:solidFill>
              </a:rPr>
              <a:t>Collision zone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4290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Reactant species electron clouds make contact</a:t>
            </a:r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5486400" y="2057400"/>
            <a:ext cx="3429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9346" name="Oval 18"/>
          <p:cNvSpPr>
            <a:spLocks noChangeArrowheads="1"/>
          </p:cNvSpPr>
          <p:nvPr/>
        </p:nvSpPr>
        <p:spPr bwMode="auto">
          <a:xfrm>
            <a:off x="6553200" y="228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9347" name="Oval 19"/>
          <p:cNvSpPr>
            <a:spLocks noChangeArrowheads="1"/>
          </p:cNvSpPr>
          <p:nvPr/>
        </p:nvSpPr>
        <p:spPr bwMode="auto">
          <a:xfrm>
            <a:off x="65532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 flipH="1">
            <a:off x="59436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Oval 21"/>
          <p:cNvSpPr>
            <a:spLocks noChangeArrowheads="1"/>
          </p:cNvSpPr>
          <p:nvPr/>
        </p:nvSpPr>
        <p:spPr bwMode="auto">
          <a:xfrm rot="5400000">
            <a:off x="67056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9350" name="Oval 22"/>
          <p:cNvSpPr>
            <a:spLocks noChangeArrowheads="1"/>
          </p:cNvSpPr>
          <p:nvPr/>
        </p:nvSpPr>
        <p:spPr bwMode="auto">
          <a:xfrm rot="5400000">
            <a:off x="7239000" y="2514600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  <p:sp>
        <p:nvSpPr>
          <p:cNvPr id="99351" name="Line 23"/>
          <p:cNvSpPr>
            <a:spLocks noChangeShapeType="1"/>
          </p:cNvSpPr>
          <p:nvPr/>
        </p:nvSpPr>
        <p:spPr bwMode="auto">
          <a:xfrm>
            <a:off x="7772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5486400" y="2514600"/>
            <a:ext cx="8382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i="0" smtClean="0"/>
              <a:t>Activation Energy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The height of the </a:t>
            </a:r>
            <a:r>
              <a:rPr lang="en-US" smtClean="0">
                <a:solidFill>
                  <a:srgbClr val="00FFFF"/>
                </a:solidFill>
              </a:rPr>
              <a:t>transition state</a:t>
            </a:r>
            <a:r>
              <a:rPr lang="en-US" smtClean="0"/>
              <a:t> (or </a:t>
            </a:r>
            <a:r>
              <a:rPr lang="en-US" smtClean="0">
                <a:solidFill>
                  <a:srgbClr val="66FF33"/>
                </a:solidFill>
              </a:rPr>
              <a:t>activated complex) </a:t>
            </a:r>
            <a:r>
              <a:rPr lang="en-US" smtClean="0"/>
              <a:t>above the starting energy of the reactants is known as the </a:t>
            </a:r>
            <a:r>
              <a:rPr lang="en-US" smtClean="0">
                <a:solidFill>
                  <a:schemeClr val="accent1"/>
                </a:solidFill>
              </a:rPr>
              <a:t>activation energy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8E22F-84AF-418A-99E0-2B797D2A494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52400" y="863600"/>
            <a:ext cx="8839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Exothermic process</a:t>
            </a:r>
            <a:r>
              <a:rPr lang="en-US" b="0"/>
              <a:t> is any process that gives off heat – transfers thermal energy from the system to the surroundings.  </a:t>
            </a:r>
            <a:endParaRPr lang="en-US" i="1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300" y="3597275"/>
            <a:ext cx="8839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Endothermic process</a:t>
            </a:r>
            <a:r>
              <a:rPr lang="en-US" b="0"/>
              <a:t> is any process in which heat has to be supplied to the system from the surroundings.  </a:t>
            </a:r>
            <a:endParaRPr lang="en-US" i="1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1825" y="1944688"/>
            <a:ext cx="5340350" cy="457200"/>
            <a:chOff x="1214" y="889"/>
            <a:chExt cx="3364" cy="288"/>
          </a:xfrm>
        </p:grpSpPr>
        <p:sp>
          <p:nvSpPr>
            <p:cNvPr id="7184" name="Text Box 4"/>
            <p:cNvSpPr txBox="1">
              <a:spLocks noChangeArrowheads="1"/>
            </p:cNvSpPr>
            <p:nvPr/>
          </p:nvSpPr>
          <p:spPr bwMode="auto">
            <a:xfrm>
              <a:off x="1214" y="889"/>
              <a:ext cx="33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2H</a:t>
              </a:r>
              <a:r>
                <a:rPr lang="en-US" b="0" baseline="-25000"/>
                <a:t>2</a:t>
              </a:r>
              <a:r>
                <a:rPr lang="en-US" b="0"/>
                <a:t> </a:t>
              </a:r>
              <a:r>
                <a:rPr lang="en-US" sz="2000" b="0"/>
                <a:t>(</a:t>
              </a:r>
              <a:r>
                <a:rPr lang="en-US" sz="2000" b="0" i="1"/>
                <a:t>g</a:t>
              </a:r>
              <a:r>
                <a:rPr lang="en-US" sz="2000" b="0"/>
                <a:t>)</a:t>
              </a:r>
              <a:r>
                <a:rPr lang="en-US" b="0"/>
                <a:t> + O</a:t>
              </a:r>
              <a:r>
                <a:rPr lang="en-US" b="0" baseline="-25000"/>
                <a:t>2</a:t>
              </a:r>
              <a:r>
                <a:rPr lang="en-US" b="0"/>
                <a:t> </a:t>
              </a:r>
              <a:r>
                <a:rPr lang="en-US" sz="2000" b="0"/>
                <a:t>(</a:t>
              </a:r>
              <a:r>
                <a:rPr lang="en-US" sz="2000" b="0" i="1"/>
                <a:t>g</a:t>
              </a:r>
              <a:r>
                <a:rPr lang="en-US" sz="2000" b="0"/>
                <a:t>)</a:t>
              </a:r>
              <a:r>
                <a:rPr lang="en-US" b="0"/>
                <a:t>          2H</a:t>
              </a:r>
              <a:r>
                <a:rPr lang="en-US" b="0" baseline="-25000"/>
                <a:t>2</a:t>
              </a:r>
              <a:r>
                <a:rPr lang="en-US" b="0"/>
                <a:t>O </a:t>
              </a:r>
              <a:r>
                <a:rPr lang="en-US" sz="2000" b="0"/>
                <a:t>(</a:t>
              </a:r>
              <a:r>
                <a:rPr lang="en-US" sz="2000" b="0" i="1"/>
                <a:t>l</a:t>
              </a:r>
              <a:r>
                <a:rPr lang="en-US" sz="2000" b="0"/>
                <a:t>)</a:t>
              </a:r>
              <a:r>
                <a:rPr lang="en-US" b="0"/>
                <a:t> + energy</a:t>
              </a:r>
            </a:p>
          </p:txBody>
        </p:sp>
        <p:sp>
          <p:nvSpPr>
            <p:cNvPr id="7185" name="Line 5"/>
            <p:cNvSpPr>
              <a:spLocks noChangeShapeType="1"/>
            </p:cNvSpPr>
            <p:nvPr/>
          </p:nvSpPr>
          <p:spPr bwMode="auto">
            <a:xfrm>
              <a:off x="2600" y="1032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98725" y="2743200"/>
            <a:ext cx="4148138" cy="457200"/>
            <a:chOff x="1574" y="1472"/>
            <a:chExt cx="2613" cy="288"/>
          </a:xfrm>
        </p:grpSpPr>
        <p:sp>
          <p:nvSpPr>
            <p:cNvPr id="7182" name="Text Box 6"/>
            <p:cNvSpPr txBox="1">
              <a:spLocks noChangeArrowheads="1"/>
            </p:cNvSpPr>
            <p:nvPr/>
          </p:nvSpPr>
          <p:spPr bwMode="auto">
            <a:xfrm>
              <a:off x="1574" y="1472"/>
              <a:ext cx="26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H</a:t>
              </a:r>
              <a:r>
                <a:rPr lang="en-US" b="0" baseline="-25000"/>
                <a:t>2</a:t>
              </a:r>
              <a:r>
                <a:rPr lang="en-US" b="0"/>
                <a:t>O </a:t>
              </a:r>
              <a:r>
                <a:rPr lang="en-US" sz="2000" b="0"/>
                <a:t>(</a:t>
              </a:r>
              <a:r>
                <a:rPr lang="en-US" sz="2000" b="0" i="1"/>
                <a:t>g</a:t>
              </a:r>
              <a:r>
                <a:rPr lang="en-US" sz="2000" b="0"/>
                <a:t>)</a:t>
              </a:r>
              <a:r>
                <a:rPr lang="en-US" b="0"/>
                <a:t>          H</a:t>
              </a:r>
              <a:r>
                <a:rPr lang="en-US" b="0" baseline="-25000"/>
                <a:t>2</a:t>
              </a:r>
              <a:r>
                <a:rPr lang="en-US" b="0"/>
                <a:t>O </a:t>
              </a:r>
              <a:r>
                <a:rPr lang="en-US" sz="2000" b="0"/>
                <a:t>(</a:t>
              </a:r>
              <a:r>
                <a:rPr lang="en-US" sz="2000" b="0" i="1"/>
                <a:t>l</a:t>
              </a:r>
              <a:r>
                <a:rPr lang="en-US" sz="2000" b="0"/>
                <a:t>)</a:t>
              </a:r>
              <a:r>
                <a:rPr lang="en-US" b="0"/>
                <a:t> + energy</a:t>
              </a:r>
            </a:p>
          </p:txBody>
        </p:sp>
        <p:sp>
          <p:nvSpPr>
            <p:cNvPr id="7183" name="Line 7"/>
            <p:cNvSpPr>
              <a:spLocks noChangeShapeType="1"/>
            </p:cNvSpPr>
            <p:nvPr/>
          </p:nvSpPr>
          <p:spPr bwMode="auto">
            <a:xfrm>
              <a:off x="2322" y="1615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38325" y="4713288"/>
            <a:ext cx="5440363" cy="457200"/>
            <a:chOff x="1182" y="3001"/>
            <a:chExt cx="3427" cy="288"/>
          </a:xfrm>
        </p:grpSpPr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1182" y="3001"/>
              <a:ext cx="34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energy + 2HgO </a:t>
              </a:r>
              <a:r>
                <a:rPr lang="en-US" sz="2000" b="0"/>
                <a:t>(</a:t>
              </a:r>
              <a:r>
                <a:rPr lang="en-US" sz="2000" b="0" i="1"/>
                <a:t>s</a:t>
              </a:r>
              <a:r>
                <a:rPr lang="en-US" sz="2000" b="0"/>
                <a:t>)</a:t>
              </a:r>
              <a:r>
                <a:rPr lang="en-US" b="0"/>
                <a:t>          2Hg </a:t>
              </a:r>
              <a:r>
                <a:rPr lang="en-US" sz="2000" b="0"/>
                <a:t>(</a:t>
              </a:r>
              <a:r>
                <a:rPr lang="en-US" sz="2000" b="0" i="1"/>
                <a:t>l</a:t>
              </a:r>
              <a:r>
                <a:rPr lang="en-US" sz="2000" b="0"/>
                <a:t>)</a:t>
              </a:r>
              <a:r>
                <a:rPr lang="en-US" b="0"/>
                <a:t> + O</a:t>
              </a:r>
              <a:r>
                <a:rPr lang="en-US" b="0" baseline="-25000"/>
                <a:t>2</a:t>
              </a:r>
              <a:r>
                <a:rPr lang="en-US" b="0"/>
                <a:t> </a:t>
              </a:r>
              <a:r>
                <a:rPr lang="en-US" sz="2000" b="0"/>
                <a:t>(</a:t>
              </a:r>
              <a:r>
                <a:rPr lang="en-US" sz="2000" b="0" i="1"/>
                <a:t>g</a:t>
              </a:r>
              <a:r>
                <a:rPr lang="en-US" sz="2000" b="0"/>
                <a:t>)</a:t>
              </a:r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>
              <a:off x="2856" y="3152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01900" y="5486400"/>
            <a:ext cx="4133850" cy="457200"/>
            <a:chOff x="1677" y="3552"/>
            <a:chExt cx="2604" cy="288"/>
          </a:xfrm>
        </p:grpSpPr>
        <p:sp>
          <p:nvSpPr>
            <p:cNvPr id="7178" name="Line 13"/>
            <p:cNvSpPr>
              <a:spLocks noChangeShapeType="1"/>
            </p:cNvSpPr>
            <p:nvPr/>
          </p:nvSpPr>
          <p:spPr bwMode="auto">
            <a:xfrm>
              <a:off x="3216" y="3704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Text Box 15"/>
            <p:cNvSpPr txBox="1">
              <a:spLocks noChangeArrowheads="1"/>
            </p:cNvSpPr>
            <p:nvPr/>
          </p:nvSpPr>
          <p:spPr bwMode="auto">
            <a:xfrm>
              <a:off x="1677" y="3552"/>
              <a:ext cx="2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energy + H</a:t>
              </a:r>
              <a:r>
                <a:rPr lang="en-US" b="0" baseline="-25000"/>
                <a:t>2</a:t>
              </a:r>
              <a:r>
                <a:rPr lang="en-US" b="0"/>
                <a:t>O </a:t>
              </a:r>
              <a:r>
                <a:rPr lang="en-US" sz="2000" b="0"/>
                <a:t>(</a:t>
              </a:r>
              <a:r>
                <a:rPr lang="en-US" sz="2000" b="0" i="1"/>
                <a:t>s</a:t>
              </a:r>
              <a:r>
                <a:rPr lang="en-US" sz="2000" b="0"/>
                <a:t>)</a:t>
              </a:r>
              <a:r>
                <a:rPr lang="en-US" b="0"/>
                <a:t>          H</a:t>
              </a:r>
              <a:r>
                <a:rPr lang="en-US" b="0" baseline="-25000"/>
                <a:t>2</a:t>
              </a:r>
              <a:r>
                <a:rPr lang="en-US" b="0"/>
                <a:t>O </a:t>
              </a:r>
              <a:r>
                <a:rPr lang="en-US" sz="2000" b="0"/>
                <a:t>(</a:t>
              </a:r>
              <a:r>
                <a:rPr lang="en-US" sz="2000" b="0" i="1"/>
                <a:t>l</a:t>
              </a:r>
              <a:r>
                <a:rPr lang="en-US" sz="2000" b="0"/>
                <a:t>)</a:t>
              </a:r>
              <a:endParaRPr lang="en-US" b="0"/>
            </a:p>
          </p:txBody>
        </p:sp>
      </p:grpSp>
      <p:sp>
        <p:nvSpPr>
          <p:cNvPr id="7177" name="Text Box 1026"/>
          <p:cNvSpPr txBox="1">
            <a:spLocks noChangeArrowheads="1"/>
          </p:cNvSpPr>
          <p:nvPr/>
        </p:nvSpPr>
        <p:spPr bwMode="auto">
          <a:xfrm>
            <a:off x="1281113" y="141288"/>
            <a:ext cx="6581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/>
              <a:t>Exothermic and Endothermic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6172200" y="22098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Activation energy</a:t>
            </a:r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3810000" y="35814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4572000" y="1600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 flipV="1">
            <a:off x="7391400" y="1676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7391400" y="3276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6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6172200" y="22399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</a:t>
            </a:r>
            <a:r>
              <a:rPr lang="en-US" sz="3200" i="0" baseline="-25000"/>
              <a:t>act</a:t>
            </a:r>
            <a:endParaRPr lang="en-US" sz="3200" i="0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3810000" y="35814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4572000" y="1600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 flipV="1">
            <a:off x="7391400" y="1676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>
            <a:off x="7391400" y="2971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6172200" y="23923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latin typeface="Symbol" pitchFamily="18" charset="2"/>
              </a:rPr>
              <a:t>D</a:t>
            </a:r>
            <a:r>
              <a:rPr lang="en-US" sz="3200" i="0"/>
              <a:t>H</a:t>
            </a: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3810000" y="35814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4572000" y="1600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 flipV="1">
            <a:off x="7391400" y="1676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7391400" y="2971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7772400" y="2362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7696200" y="2438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7696200" y="2514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i="0" smtClean="0"/>
              <a:t>Activation Energy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The size of the </a:t>
            </a:r>
            <a:r>
              <a:rPr lang="en-US" smtClean="0">
                <a:solidFill>
                  <a:schemeClr val="accent1"/>
                </a:solidFill>
              </a:rPr>
              <a:t>activation energy barrier</a:t>
            </a:r>
            <a:r>
              <a:rPr lang="en-US" smtClean="0"/>
              <a:t> determines how easy it is to initiate a reaction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chemeClr val="accent1"/>
                </a:solidFill>
              </a:rPr>
              <a:t>high barrier</a:t>
            </a:r>
            <a:r>
              <a:rPr lang="en-US" smtClean="0"/>
              <a:t> is associated with a </a:t>
            </a:r>
            <a:r>
              <a:rPr lang="en-US" smtClean="0">
                <a:solidFill>
                  <a:schemeClr val="accent1"/>
                </a:solidFill>
              </a:rPr>
              <a:t>difficult</a:t>
            </a:r>
            <a:r>
              <a:rPr lang="en-US" smtClean="0"/>
              <a:t> reaction to start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rgbClr val="00FF00"/>
                </a:solidFill>
              </a:rPr>
              <a:t>low barrier</a:t>
            </a:r>
            <a:r>
              <a:rPr lang="en-US" smtClean="0"/>
              <a:t> is associated with an easy, </a:t>
            </a:r>
            <a:r>
              <a:rPr lang="en-US" smtClean="0">
                <a:solidFill>
                  <a:srgbClr val="00FF00"/>
                </a:solidFill>
              </a:rPr>
              <a:t>“hair-trigger”</a:t>
            </a:r>
            <a:r>
              <a:rPr lang="en-US" smtClean="0"/>
              <a:t> reaction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6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06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Freeform 11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6172200" y="22098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Activation energy</a:t>
            </a:r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3810000" y="35814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4572000" y="1600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 flipV="1">
            <a:off x="7391400" y="1676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7391400" y="3276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1600200" y="2590800"/>
            <a:ext cx="2667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chemeClr val="accent1"/>
                </a:solidFill>
              </a:rPr>
              <a:t>Relatively high barrier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6248400" y="1676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Activation energy</a:t>
            </a:r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3810000" y="35814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>
            <a:off x="4648200" y="32766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600200" y="2590800"/>
            <a:ext cx="2667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rgbClr val="00FF00"/>
                </a:solidFill>
              </a:rPr>
              <a:t>Relatively low barrier</a:t>
            </a:r>
            <a:endParaRPr lang="en-US" b="1" i="0">
              <a:solidFill>
                <a:srgbClr val="FF0000"/>
              </a:solidFill>
            </a:endParaRPr>
          </a:p>
        </p:txBody>
      </p:sp>
      <p:sp>
        <p:nvSpPr>
          <p:cNvPr id="107535" name="Freeform 15"/>
          <p:cNvSpPr>
            <a:spLocks/>
          </p:cNvSpPr>
          <p:nvPr/>
        </p:nvSpPr>
        <p:spPr bwMode="auto">
          <a:xfrm>
            <a:off x="3810000" y="3225800"/>
            <a:ext cx="2286000" cy="1879600"/>
          </a:xfrm>
          <a:custGeom>
            <a:avLst/>
            <a:gdLst>
              <a:gd name="T0" fmla="*/ 0 w 1440"/>
              <a:gd name="T1" fmla="*/ 2147483647 h 1184"/>
              <a:gd name="T2" fmla="*/ 2147483647 w 1440"/>
              <a:gd name="T3" fmla="*/ 2147483647 h 1184"/>
              <a:gd name="T4" fmla="*/ 2147483647 w 1440"/>
              <a:gd name="T5" fmla="*/ 2147483647 h 1184"/>
              <a:gd name="T6" fmla="*/ 2147483647 w 1440"/>
              <a:gd name="T7" fmla="*/ 2147483647 h 1184"/>
              <a:gd name="T8" fmla="*/ 2147483647 w 1440"/>
              <a:gd name="T9" fmla="*/ 2147483647 h 1184"/>
              <a:gd name="T10" fmla="*/ 2147483647 w 1440"/>
              <a:gd name="T11" fmla="*/ 2147483647 h 11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0"/>
              <a:gd name="T19" fmla="*/ 0 h 1184"/>
              <a:gd name="T20" fmla="*/ 1440 w 1440"/>
              <a:gd name="T21" fmla="*/ 1184 h 11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0" h="1184">
                <a:moveTo>
                  <a:pt x="0" y="224"/>
                </a:moveTo>
                <a:cubicBezTo>
                  <a:pt x="68" y="212"/>
                  <a:pt x="136" y="200"/>
                  <a:pt x="240" y="176"/>
                </a:cubicBezTo>
                <a:cubicBezTo>
                  <a:pt x="344" y="152"/>
                  <a:pt x="512" y="0"/>
                  <a:pt x="624" y="80"/>
                </a:cubicBezTo>
                <a:cubicBezTo>
                  <a:pt x="736" y="160"/>
                  <a:pt x="816" y="488"/>
                  <a:pt x="912" y="656"/>
                </a:cubicBezTo>
                <a:cubicBezTo>
                  <a:pt x="1008" y="824"/>
                  <a:pt x="1112" y="1000"/>
                  <a:pt x="1200" y="1088"/>
                </a:cubicBezTo>
                <a:cubicBezTo>
                  <a:pt x="1288" y="1176"/>
                  <a:pt x="1364" y="1180"/>
                  <a:pt x="1440" y="118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7162800" y="3276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H="1">
            <a:off x="7239000" y="26670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Heat of Reaction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The thermodynamics of the reaction can also be viewed on energy diagrams</a:t>
            </a:r>
          </a:p>
          <a:p>
            <a:r>
              <a:rPr lang="en-US" smtClean="0"/>
              <a:t>Focus on the difference in energy level between reactants and products</a:t>
            </a:r>
          </a:p>
          <a:p>
            <a:r>
              <a:rPr lang="en-US" smtClean="0"/>
              <a:t>This corresponds to the </a:t>
            </a:r>
            <a:r>
              <a:rPr lang="en-US" smtClean="0">
                <a:solidFill>
                  <a:schemeClr val="accent1"/>
                </a:solidFill>
              </a:rPr>
              <a:t>heat of reaction, </a:t>
            </a:r>
            <a:r>
              <a:rPr lang="en-US" smtClean="0">
                <a:solidFill>
                  <a:schemeClr val="accent1"/>
                </a:solidFill>
                <a:latin typeface="Symbol" pitchFamily="18" charset="2"/>
              </a:rPr>
              <a:t>D</a:t>
            </a:r>
            <a:r>
              <a:rPr lang="en-US" smtClean="0">
                <a:solidFill>
                  <a:schemeClr val="accent1"/>
                </a:solidFill>
              </a:rPr>
              <a:t>H</a:t>
            </a:r>
            <a:r>
              <a:rPr lang="en-US" baseline="-25000" smtClean="0">
                <a:solidFill>
                  <a:schemeClr val="accent1"/>
                </a:solidFill>
              </a:rPr>
              <a:t>rxn</a:t>
            </a:r>
            <a:r>
              <a:rPr lang="en-US" smtClean="0"/>
              <a:t>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8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0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3733800" y="3581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3810000" y="5105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2438400" y="38100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Heat of reaction</a:t>
            </a:r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4495800" y="3581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8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3733800" y="3581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>
            <a:off x="3810000" y="5105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2743200" y="39925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latin typeface="Symbol" pitchFamily="18" charset="2"/>
              </a:rPr>
              <a:t>D</a:t>
            </a:r>
            <a:r>
              <a:rPr lang="en-US" sz="3200" i="0"/>
              <a:t>H</a:t>
            </a:r>
            <a:r>
              <a:rPr lang="en-US" sz="3200" i="0" baseline="-25000"/>
              <a:t>rxn</a:t>
            </a:r>
            <a:endParaRPr lang="en-US" sz="3200" i="0"/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>
            <a:off x="4495800" y="3581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B3C10-850C-4598-A724-84AE838BCBDF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7162" y="1524000"/>
            <a:ext cx="517683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5750"/>
            <a:ext cx="4238625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500063" y="304800"/>
            <a:ext cx="81438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600" b="0"/>
              <a:t>Schematic of Exothermic and Endothermic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3733800" y="3581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3810000" y="5105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2743200" y="39925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latin typeface="Symbol" pitchFamily="18" charset="2"/>
              </a:rPr>
              <a:t>D</a:t>
            </a:r>
            <a:r>
              <a:rPr lang="en-US" sz="3200" i="0"/>
              <a:t>H</a:t>
            </a:r>
            <a:r>
              <a:rPr lang="en-US" sz="3200" i="0" baseline="-25000"/>
              <a:t>rxn</a:t>
            </a:r>
            <a:endParaRPr lang="en-US" sz="3200" i="0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4495800" y="3581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5791200" y="1676400"/>
            <a:ext cx="2667000" cy="22955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If the products contain less energy than the reactants, </a:t>
            </a:r>
            <a:r>
              <a:rPr lang="en-US" i="0">
                <a:solidFill>
                  <a:srgbClr val="FF0000"/>
                </a:solidFill>
              </a:rPr>
              <a:t>an exothermic</a:t>
            </a:r>
            <a:r>
              <a:rPr lang="en-US" i="0"/>
              <a:t> reaction has occurred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3733800" y="3581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>
            <a:off x="3810000" y="5105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2743200" y="39925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latin typeface="Symbol" pitchFamily="18" charset="2"/>
              </a:rPr>
              <a:t>D</a:t>
            </a:r>
            <a:r>
              <a:rPr lang="en-US" sz="3200" i="0"/>
              <a:t>H</a:t>
            </a:r>
            <a:r>
              <a:rPr lang="en-US" sz="3200" i="0" baseline="-25000"/>
              <a:t>rxn</a:t>
            </a:r>
            <a:endParaRPr lang="en-US" sz="3200" i="0"/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>
            <a:off x="4495800" y="3581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5791200" y="1676400"/>
            <a:ext cx="2667000" cy="22955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The missing energy has been released to the surrounding environment.  </a:t>
            </a:r>
            <a:r>
              <a:rPr lang="en-US" i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i="0">
                <a:solidFill>
                  <a:srgbClr val="FF0000"/>
                </a:solidFill>
              </a:rPr>
              <a:t>H</a:t>
            </a:r>
            <a:r>
              <a:rPr lang="en-US" i="0"/>
              <a:t> would show a </a:t>
            </a:r>
            <a:r>
              <a:rPr lang="en-US" i="0">
                <a:solidFill>
                  <a:srgbClr val="FF0000"/>
                </a:solidFill>
              </a:rPr>
              <a:t>negative</a:t>
            </a:r>
            <a:r>
              <a:rPr lang="en-US" i="0"/>
              <a:t> value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Freeform 11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172200" y="22098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Activation energy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3810000" y="35814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4572000" y="1600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V="1">
            <a:off x="7391400" y="1676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>
            <a:off x="7391400" y="3276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1524000" y="12192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FF"/>
                </a:solidFill>
              </a:rPr>
              <a:t>Transition state</a:t>
            </a:r>
          </a:p>
        </p:txBody>
      </p:sp>
      <p:sp>
        <p:nvSpPr>
          <p:cNvPr id="114706" name="AutoShape 18"/>
          <p:cNvSpPr>
            <a:spLocks noChangeArrowheads="1"/>
          </p:cNvSpPr>
          <p:nvPr/>
        </p:nvSpPr>
        <p:spPr bwMode="auto">
          <a:xfrm>
            <a:off x="3810000" y="1447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(Exothermic) 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1600200" y="35814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V="1">
            <a:off x="6096000" y="51054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Freeform 12"/>
          <p:cNvSpPr>
            <a:spLocks/>
          </p:cNvSpPr>
          <p:nvPr/>
        </p:nvSpPr>
        <p:spPr bwMode="auto">
          <a:xfrm>
            <a:off x="3810000" y="1384300"/>
            <a:ext cx="2362200" cy="3721100"/>
          </a:xfrm>
          <a:custGeom>
            <a:avLst/>
            <a:gdLst>
              <a:gd name="T0" fmla="*/ 0 w 1488"/>
              <a:gd name="T1" fmla="*/ 2147483647 h 2344"/>
              <a:gd name="T2" fmla="*/ 2147483647 w 1488"/>
              <a:gd name="T3" fmla="*/ 2147483647 h 2344"/>
              <a:gd name="T4" fmla="*/ 2147483647 w 1488"/>
              <a:gd name="T5" fmla="*/ 2147483647 h 2344"/>
              <a:gd name="T6" fmla="*/ 2147483647 w 1488"/>
              <a:gd name="T7" fmla="*/ 2147483647 h 2344"/>
              <a:gd name="T8" fmla="*/ 2147483647 w 1488"/>
              <a:gd name="T9" fmla="*/ 2147483647 h 2344"/>
              <a:gd name="T10" fmla="*/ 2147483647 w 1488"/>
              <a:gd name="T11" fmla="*/ 2147483647 h 2344"/>
              <a:gd name="T12" fmla="*/ 2147483647 w 1488"/>
              <a:gd name="T13" fmla="*/ 2147483647 h 2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8"/>
              <a:gd name="T22" fmla="*/ 0 h 2344"/>
              <a:gd name="T23" fmla="*/ 1488 w 1488"/>
              <a:gd name="T24" fmla="*/ 2344 h 2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8" h="2344">
                <a:moveTo>
                  <a:pt x="0" y="1384"/>
                </a:moveTo>
                <a:cubicBezTo>
                  <a:pt x="44" y="1372"/>
                  <a:pt x="88" y="1360"/>
                  <a:pt x="144" y="1192"/>
                </a:cubicBezTo>
                <a:cubicBezTo>
                  <a:pt x="200" y="1024"/>
                  <a:pt x="264" y="536"/>
                  <a:pt x="336" y="376"/>
                </a:cubicBezTo>
                <a:cubicBezTo>
                  <a:pt x="408" y="216"/>
                  <a:pt x="456" y="0"/>
                  <a:pt x="576" y="232"/>
                </a:cubicBezTo>
                <a:cubicBezTo>
                  <a:pt x="696" y="464"/>
                  <a:pt x="944" y="1432"/>
                  <a:pt x="1056" y="1768"/>
                </a:cubicBezTo>
                <a:cubicBezTo>
                  <a:pt x="1168" y="2104"/>
                  <a:pt x="1176" y="2152"/>
                  <a:pt x="1248" y="2248"/>
                </a:cubicBezTo>
                <a:cubicBezTo>
                  <a:pt x="1320" y="2344"/>
                  <a:pt x="1352" y="2336"/>
                  <a:pt x="1488" y="234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6019800" y="42672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3733800" y="3581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3810000" y="5105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2438400" y="38100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Heat of reaction</a:t>
            </a:r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>
            <a:off x="4495800" y="3581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1524000" y="12192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FF"/>
                </a:solidFill>
              </a:rPr>
              <a:t>Transition state</a:t>
            </a:r>
          </a:p>
        </p:txBody>
      </p:sp>
      <p:sp>
        <p:nvSpPr>
          <p:cNvPr id="115731" name="AutoShape 19"/>
          <p:cNvSpPr>
            <a:spLocks noChangeArrowheads="1"/>
          </p:cNvSpPr>
          <p:nvPr/>
        </p:nvSpPr>
        <p:spPr bwMode="auto">
          <a:xfrm>
            <a:off x="3810000" y="1447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3200" i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(Endothermic)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An endothermic reaction leads to products that contain more energy than the reactants started with</a:t>
            </a:r>
          </a:p>
          <a:p>
            <a:r>
              <a:rPr lang="en-US" smtClean="0"/>
              <a:t>Energy has been stored as chemical potential energy</a:t>
            </a:r>
          </a:p>
          <a:p>
            <a:r>
              <a:rPr lang="en-US" smtClean="0"/>
              <a:t>These would show a positive </a:t>
            </a:r>
            <a:r>
              <a:rPr lang="en-US" smtClean="0">
                <a:latin typeface="Symbol" pitchFamily="18" charset="2"/>
              </a:rPr>
              <a:t>D</a:t>
            </a:r>
            <a:r>
              <a:rPr lang="en-US" smtClean="0"/>
              <a:t>H</a:t>
            </a:r>
            <a:r>
              <a:rPr lang="en-US" baseline="-25000" smtClean="0"/>
              <a:t>rxn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(Endothermic)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524000" y="44497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1676400" y="50292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V="1">
            <a:off x="6096000" y="32766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019800" y="26971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648200" y="3276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886200" y="50292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4572000" y="3581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Heat of reaction</a:t>
            </a: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4953000" y="32766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Freeform 17"/>
          <p:cNvSpPr>
            <a:spLocks/>
          </p:cNvSpPr>
          <p:nvPr/>
        </p:nvSpPr>
        <p:spPr bwMode="auto">
          <a:xfrm>
            <a:off x="3810000" y="1968500"/>
            <a:ext cx="2286000" cy="3073400"/>
          </a:xfrm>
          <a:custGeom>
            <a:avLst/>
            <a:gdLst>
              <a:gd name="T0" fmla="*/ 0 w 1440"/>
              <a:gd name="T1" fmla="*/ 2147483647 h 1936"/>
              <a:gd name="T2" fmla="*/ 2147483647 w 1440"/>
              <a:gd name="T3" fmla="*/ 2147483647 h 1936"/>
              <a:gd name="T4" fmla="*/ 2147483647 w 1440"/>
              <a:gd name="T5" fmla="*/ 2147483647 h 1936"/>
              <a:gd name="T6" fmla="*/ 2147483647 w 1440"/>
              <a:gd name="T7" fmla="*/ 2147483647 h 1936"/>
              <a:gd name="T8" fmla="*/ 2147483647 w 1440"/>
              <a:gd name="T9" fmla="*/ 2147483647 h 19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1936"/>
              <a:gd name="T17" fmla="*/ 1440 w 1440"/>
              <a:gd name="T18" fmla="*/ 1936 h 19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1936">
                <a:moveTo>
                  <a:pt x="0" y="1928"/>
                </a:moveTo>
                <a:cubicBezTo>
                  <a:pt x="52" y="1932"/>
                  <a:pt x="104" y="1936"/>
                  <a:pt x="240" y="1640"/>
                </a:cubicBezTo>
                <a:cubicBezTo>
                  <a:pt x="376" y="1344"/>
                  <a:pt x="648" y="304"/>
                  <a:pt x="816" y="152"/>
                </a:cubicBezTo>
                <a:cubicBezTo>
                  <a:pt x="984" y="0"/>
                  <a:pt x="1144" y="616"/>
                  <a:pt x="1248" y="728"/>
                </a:cubicBezTo>
                <a:cubicBezTo>
                  <a:pt x="1352" y="840"/>
                  <a:pt x="1408" y="840"/>
                  <a:pt x="1440" y="82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(Endothermic)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524000" y="44497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1676400" y="50292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6096000" y="32766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019800" y="26971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648200" y="3276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886200" y="50292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572000" y="3581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Heat of reaction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4953000" y="32766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Freeform 17"/>
          <p:cNvSpPr>
            <a:spLocks/>
          </p:cNvSpPr>
          <p:nvPr/>
        </p:nvSpPr>
        <p:spPr bwMode="auto">
          <a:xfrm>
            <a:off x="3810000" y="1968500"/>
            <a:ext cx="2286000" cy="3073400"/>
          </a:xfrm>
          <a:custGeom>
            <a:avLst/>
            <a:gdLst>
              <a:gd name="T0" fmla="*/ 0 w 1440"/>
              <a:gd name="T1" fmla="*/ 2147483647 h 1936"/>
              <a:gd name="T2" fmla="*/ 2147483647 w 1440"/>
              <a:gd name="T3" fmla="*/ 2147483647 h 1936"/>
              <a:gd name="T4" fmla="*/ 2147483647 w 1440"/>
              <a:gd name="T5" fmla="*/ 2147483647 h 1936"/>
              <a:gd name="T6" fmla="*/ 2147483647 w 1440"/>
              <a:gd name="T7" fmla="*/ 2147483647 h 1936"/>
              <a:gd name="T8" fmla="*/ 2147483647 w 1440"/>
              <a:gd name="T9" fmla="*/ 2147483647 h 19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1936"/>
              <a:gd name="T17" fmla="*/ 1440 w 1440"/>
              <a:gd name="T18" fmla="*/ 1936 h 19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1936">
                <a:moveTo>
                  <a:pt x="0" y="1928"/>
                </a:moveTo>
                <a:cubicBezTo>
                  <a:pt x="52" y="1932"/>
                  <a:pt x="104" y="1936"/>
                  <a:pt x="240" y="1640"/>
                </a:cubicBezTo>
                <a:cubicBezTo>
                  <a:pt x="376" y="1344"/>
                  <a:pt x="648" y="304"/>
                  <a:pt x="816" y="152"/>
                </a:cubicBezTo>
                <a:cubicBezTo>
                  <a:pt x="984" y="0"/>
                  <a:pt x="1144" y="616"/>
                  <a:pt x="1248" y="728"/>
                </a:cubicBezTo>
                <a:cubicBezTo>
                  <a:pt x="1352" y="840"/>
                  <a:pt x="1408" y="840"/>
                  <a:pt x="1440" y="82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1676400" y="1447800"/>
            <a:ext cx="2667000" cy="26606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If the products contain more energy than the reactants, </a:t>
            </a:r>
            <a:r>
              <a:rPr lang="en-US" i="0">
                <a:solidFill>
                  <a:srgbClr val="00FF00"/>
                </a:solidFill>
              </a:rPr>
              <a:t>an endothermic</a:t>
            </a:r>
            <a:r>
              <a:rPr lang="en-US" i="0"/>
              <a:t> reaction has occurred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(Endothermic)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524000" y="44497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676400" y="50292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6096000" y="32766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019800" y="26971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4648200" y="3276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3886200" y="50292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4572000" y="3581400"/>
            <a:ext cx="2438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Heat of reaction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4953000" y="32766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Freeform 17"/>
          <p:cNvSpPr>
            <a:spLocks/>
          </p:cNvSpPr>
          <p:nvPr/>
        </p:nvSpPr>
        <p:spPr bwMode="auto">
          <a:xfrm>
            <a:off x="3810000" y="1968500"/>
            <a:ext cx="2286000" cy="3073400"/>
          </a:xfrm>
          <a:custGeom>
            <a:avLst/>
            <a:gdLst>
              <a:gd name="T0" fmla="*/ 0 w 1440"/>
              <a:gd name="T1" fmla="*/ 2147483647 h 1936"/>
              <a:gd name="T2" fmla="*/ 2147483647 w 1440"/>
              <a:gd name="T3" fmla="*/ 2147483647 h 1936"/>
              <a:gd name="T4" fmla="*/ 2147483647 w 1440"/>
              <a:gd name="T5" fmla="*/ 2147483647 h 1936"/>
              <a:gd name="T6" fmla="*/ 2147483647 w 1440"/>
              <a:gd name="T7" fmla="*/ 2147483647 h 1936"/>
              <a:gd name="T8" fmla="*/ 2147483647 w 1440"/>
              <a:gd name="T9" fmla="*/ 2147483647 h 19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1936"/>
              <a:gd name="T17" fmla="*/ 1440 w 1440"/>
              <a:gd name="T18" fmla="*/ 1936 h 19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1936">
                <a:moveTo>
                  <a:pt x="0" y="1928"/>
                </a:moveTo>
                <a:cubicBezTo>
                  <a:pt x="52" y="1932"/>
                  <a:pt x="104" y="1936"/>
                  <a:pt x="240" y="1640"/>
                </a:cubicBezTo>
                <a:cubicBezTo>
                  <a:pt x="376" y="1344"/>
                  <a:pt x="648" y="304"/>
                  <a:pt x="816" y="152"/>
                </a:cubicBezTo>
                <a:cubicBezTo>
                  <a:pt x="984" y="0"/>
                  <a:pt x="1144" y="616"/>
                  <a:pt x="1248" y="728"/>
                </a:cubicBezTo>
                <a:cubicBezTo>
                  <a:pt x="1352" y="840"/>
                  <a:pt x="1408" y="840"/>
                  <a:pt x="1440" y="82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1676400" y="1600200"/>
            <a:ext cx="2667000" cy="22955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The added energy is stored in the chemical bonds of the products.  </a:t>
            </a:r>
            <a:r>
              <a:rPr lang="en-US" i="0">
                <a:solidFill>
                  <a:srgbClr val="00FF00"/>
                </a:solidFill>
                <a:latin typeface="Symbol" pitchFamily="18" charset="2"/>
              </a:rPr>
              <a:t>D</a:t>
            </a:r>
            <a:r>
              <a:rPr lang="en-US" i="0">
                <a:solidFill>
                  <a:srgbClr val="00FF00"/>
                </a:solidFill>
              </a:rPr>
              <a:t>H</a:t>
            </a:r>
            <a:r>
              <a:rPr lang="en-US" i="0"/>
              <a:t> would show a </a:t>
            </a:r>
            <a:r>
              <a:rPr lang="en-US" i="0">
                <a:solidFill>
                  <a:srgbClr val="00FF00"/>
                </a:solidFill>
              </a:rPr>
              <a:t>positive</a:t>
            </a:r>
            <a:r>
              <a:rPr lang="en-US" i="0"/>
              <a:t> value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(Endothermic) 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524000" y="44497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676400" y="50292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V="1">
            <a:off x="6096000" y="32766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019800" y="26971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46482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886200" y="50292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181600" y="36877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What’s this?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5181600" y="21336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Freeform 17"/>
          <p:cNvSpPr>
            <a:spLocks/>
          </p:cNvSpPr>
          <p:nvPr/>
        </p:nvSpPr>
        <p:spPr bwMode="auto">
          <a:xfrm>
            <a:off x="3810000" y="1968500"/>
            <a:ext cx="2286000" cy="3073400"/>
          </a:xfrm>
          <a:custGeom>
            <a:avLst/>
            <a:gdLst>
              <a:gd name="T0" fmla="*/ 0 w 1440"/>
              <a:gd name="T1" fmla="*/ 2147483647 h 1936"/>
              <a:gd name="T2" fmla="*/ 2147483647 w 1440"/>
              <a:gd name="T3" fmla="*/ 2147483647 h 1936"/>
              <a:gd name="T4" fmla="*/ 2147483647 w 1440"/>
              <a:gd name="T5" fmla="*/ 2147483647 h 1936"/>
              <a:gd name="T6" fmla="*/ 2147483647 w 1440"/>
              <a:gd name="T7" fmla="*/ 2147483647 h 1936"/>
              <a:gd name="T8" fmla="*/ 2147483647 w 1440"/>
              <a:gd name="T9" fmla="*/ 2147483647 h 19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1936"/>
              <a:gd name="T17" fmla="*/ 1440 w 1440"/>
              <a:gd name="T18" fmla="*/ 1936 h 19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1936">
                <a:moveTo>
                  <a:pt x="0" y="1928"/>
                </a:moveTo>
                <a:cubicBezTo>
                  <a:pt x="52" y="1932"/>
                  <a:pt x="104" y="1936"/>
                  <a:pt x="240" y="1640"/>
                </a:cubicBezTo>
                <a:cubicBezTo>
                  <a:pt x="376" y="1344"/>
                  <a:pt x="648" y="304"/>
                  <a:pt x="816" y="152"/>
                </a:cubicBezTo>
                <a:cubicBezTo>
                  <a:pt x="984" y="0"/>
                  <a:pt x="1144" y="616"/>
                  <a:pt x="1248" y="728"/>
                </a:cubicBezTo>
                <a:cubicBezTo>
                  <a:pt x="1352" y="840"/>
                  <a:pt x="1408" y="840"/>
                  <a:pt x="1440" y="82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i="0" smtClean="0"/>
              <a:t>Energy Diagram (Endothermic)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 rot="-5400000">
            <a:off x="-392906" y="3136106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Energy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Progress of reaction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524000" y="44497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Reactants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524000" y="16764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1524000" y="586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69342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667000" y="624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676400" y="5029200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6096000" y="3276600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019800" y="2697163"/>
            <a:ext cx="24384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00FF00"/>
                </a:solidFill>
              </a:rPr>
              <a:t>Products</a:t>
            </a: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46482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886200" y="50292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4572000" y="35814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/>
              <a:t>E</a:t>
            </a:r>
            <a:r>
              <a:rPr lang="en-US" sz="3200" i="0" baseline="-25000"/>
              <a:t>act</a:t>
            </a:r>
            <a:endParaRPr lang="en-US" sz="3200" i="0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5181600" y="21336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Freeform 17"/>
          <p:cNvSpPr>
            <a:spLocks/>
          </p:cNvSpPr>
          <p:nvPr/>
        </p:nvSpPr>
        <p:spPr bwMode="auto">
          <a:xfrm>
            <a:off x="3810000" y="1968500"/>
            <a:ext cx="2286000" cy="3073400"/>
          </a:xfrm>
          <a:custGeom>
            <a:avLst/>
            <a:gdLst>
              <a:gd name="T0" fmla="*/ 0 w 1440"/>
              <a:gd name="T1" fmla="*/ 2147483647 h 1936"/>
              <a:gd name="T2" fmla="*/ 2147483647 w 1440"/>
              <a:gd name="T3" fmla="*/ 2147483647 h 1936"/>
              <a:gd name="T4" fmla="*/ 2147483647 w 1440"/>
              <a:gd name="T5" fmla="*/ 2147483647 h 1936"/>
              <a:gd name="T6" fmla="*/ 2147483647 w 1440"/>
              <a:gd name="T7" fmla="*/ 2147483647 h 1936"/>
              <a:gd name="T8" fmla="*/ 2147483647 w 1440"/>
              <a:gd name="T9" fmla="*/ 2147483647 h 19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1936"/>
              <a:gd name="T17" fmla="*/ 1440 w 1440"/>
              <a:gd name="T18" fmla="*/ 1936 h 19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1936">
                <a:moveTo>
                  <a:pt x="0" y="1928"/>
                </a:moveTo>
                <a:cubicBezTo>
                  <a:pt x="52" y="1932"/>
                  <a:pt x="104" y="1936"/>
                  <a:pt x="240" y="1640"/>
                </a:cubicBezTo>
                <a:cubicBezTo>
                  <a:pt x="376" y="1344"/>
                  <a:pt x="648" y="304"/>
                  <a:pt x="816" y="152"/>
                </a:cubicBezTo>
                <a:cubicBezTo>
                  <a:pt x="984" y="0"/>
                  <a:pt x="1144" y="616"/>
                  <a:pt x="1248" y="728"/>
                </a:cubicBezTo>
                <a:cubicBezTo>
                  <a:pt x="1352" y="840"/>
                  <a:pt x="1408" y="840"/>
                  <a:pt x="1440" y="82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9D109-A454-4AAD-B15F-2BCBEDAF39A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0" y="1524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Thermodynamics</a:t>
            </a:r>
            <a:r>
              <a:rPr lang="en-US" b="0"/>
              <a:t> is the scientific study of the interconversion of heat and other kinds of energy.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0" y="10795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State functions</a:t>
            </a:r>
            <a:r>
              <a:rPr lang="en-US" b="0"/>
              <a:t> are properties that are determined by the state of the system, regardless of how that condition was achieved.</a:t>
            </a:r>
            <a:endParaRPr lang="en-US" i="1"/>
          </a:p>
        </p:txBody>
      </p:sp>
      <p:pic>
        <p:nvPicPr>
          <p:cNvPr id="24581" name="Picture 5" descr="cha56011_0609"/>
          <p:cNvPicPr>
            <a:picLocks noChangeAspect="1" noChangeArrowheads="1"/>
          </p:cNvPicPr>
          <p:nvPr/>
        </p:nvPicPr>
        <p:blipFill>
          <a:blip r:embed="rId2" cstate="print"/>
          <a:srcRect l="3334" b="16853"/>
          <a:stretch>
            <a:fillRect/>
          </a:stretch>
        </p:blipFill>
        <p:spPr bwMode="auto">
          <a:xfrm>
            <a:off x="152400" y="2760663"/>
            <a:ext cx="5303838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49225" y="5530850"/>
            <a:ext cx="5502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Potential energy of </a:t>
            </a:r>
            <a:r>
              <a:rPr lang="en-US" b="0">
                <a:solidFill>
                  <a:schemeClr val="accent2"/>
                </a:solidFill>
              </a:rPr>
              <a:t>hiker 1</a:t>
            </a:r>
            <a:r>
              <a:rPr lang="en-US" b="0"/>
              <a:t> and </a:t>
            </a:r>
            <a:r>
              <a:rPr lang="en-US" b="0">
                <a:solidFill>
                  <a:srgbClr val="FF0000"/>
                </a:solidFill>
              </a:rPr>
              <a:t>hiker 2</a:t>
            </a:r>
            <a:r>
              <a:rPr lang="en-US" b="0"/>
              <a:t> is the same even though they took different paths.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676400" y="2057400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70C0"/>
                </a:solidFill>
              </a:rPr>
              <a:t>energy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581275" y="2057400"/>
            <a:ext cx="450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70C0"/>
                </a:solidFill>
              </a:rPr>
              <a:t>, </a:t>
            </a:r>
            <a:r>
              <a:rPr lang="en-US" b="0">
                <a:solidFill>
                  <a:srgbClr val="C00000"/>
                </a:solidFill>
              </a:rPr>
              <a:t>pressure,</a:t>
            </a:r>
            <a:r>
              <a:rPr lang="en-US" b="0">
                <a:solidFill>
                  <a:srgbClr val="0070C0"/>
                </a:solidFill>
              </a:rPr>
              <a:t> </a:t>
            </a:r>
            <a:r>
              <a:rPr lang="en-US" b="0">
                <a:solidFill>
                  <a:srgbClr val="00B050"/>
                </a:solidFill>
              </a:rPr>
              <a:t>volume,</a:t>
            </a:r>
            <a:r>
              <a:rPr lang="en-US" b="0">
                <a:solidFill>
                  <a:srgbClr val="0070C0"/>
                </a:solidFill>
              </a:rPr>
              <a:t> </a:t>
            </a:r>
            <a:r>
              <a:rPr lang="en-US" b="0">
                <a:solidFill>
                  <a:srgbClr val="FF0000"/>
                </a:solidFill>
              </a:rPr>
              <a:t>temperature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54713" y="2971800"/>
            <a:ext cx="242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i="1" dirty="0">
                <a:solidFill>
                  <a:srgbClr val="0070C0"/>
                </a:solidFill>
                <a:latin typeface="Symbol" pitchFamily="18" charset="2"/>
              </a:rPr>
              <a:t>D</a:t>
            </a:r>
            <a:r>
              <a:rPr lang="en-US" b="0" i="1" dirty="0">
                <a:solidFill>
                  <a:srgbClr val="0070C0"/>
                </a:solidFill>
              </a:rPr>
              <a:t>E</a:t>
            </a:r>
            <a:r>
              <a:rPr lang="en-US" b="0" dirty="0">
                <a:solidFill>
                  <a:srgbClr val="0070C0"/>
                </a:solidFill>
              </a:rPr>
              <a:t> = </a:t>
            </a:r>
            <a:r>
              <a:rPr lang="en-US" b="0" i="1" dirty="0" err="1">
                <a:solidFill>
                  <a:srgbClr val="0070C0"/>
                </a:solidFill>
              </a:rPr>
              <a:t>E</a:t>
            </a:r>
            <a:r>
              <a:rPr lang="en-US" b="0" i="1" baseline="-25000" dirty="0" err="1">
                <a:solidFill>
                  <a:srgbClr val="0070C0"/>
                </a:solidFill>
              </a:rPr>
              <a:t>final</a:t>
            </a:r>
            <a:r>
              <a:rPr lang="en-US" b="0" dirty="0">
                <a:solidFill>
                  <a:srgbClr val="0070C0"/>
                </a:solidFill>
              </a:rPr>
              <a:t> - </a:t>
            </a:r>
            <a:r>
              <a:rPr lang="en-US" b="0" i="1" dirty="0" err="1">
                <a:solidFill>
                  <a:srgbClr val="0070C0"/>
                </a:solidFill>
              </a:rPr>
              <a:t>E</a:t>
            </a:r>
            <a:r>
              <a:rPr lang="en-US" b="0" i="1" baseline="-25000" dirty="0" err="1">
                <a:solidFill>
                  <a:srgbClr val="0070C0"/>
                </a:solidFill>
              </a:rPr>
              <a:t>initial</a:t>
            </a:r>
            <a:endParaRPr lang="en-US" b="0" i="1" dirty="0">
              <a:solidFill>
                <a:srgbClr val="0070C0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943600" y="3581400"/>
            <a:ext cx="2427288" cy="1752600"/>
            <a:chOff x="3744" y="2016"/>
            <a:chExt cx="1529" cy="1104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744" y="2016"/>
              <a:ext cx="15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i="1">
                  <a:solidFill>
                    <a:srgbClr val="C00000"/>
                  </a:solidFill>
                  <a:latin typeface="Symbol" pitchFamily="18" charset="2"/>
                </a:rPr>
                <a:t>D</a:t>
              </a:r>
              <a:r>
                <a:rPr lang="en-US" b="0" i="1">
                  <a:solidFill>
                    <a:srgbClr val="C00000"/>
                  </a:solidFill>
                </a:rPr>
                <a:t>P</a:t>
              </a:r>
              <a:r>
                <a:rPr lang="en-US" b="0">
                  <a:solidFill>
                    <a:srgbClr val="C00000"/>
                  </a:solidFill>
                </a:rPr>
                <a:t> = </a:t>
              </a:r>
              <a:r>
                <a:rPr lang="en-US" b="0" i="1">
                  <a:solidFill>
                    <a:srgbClr val="C00000"/>
                  </a:solidFill>
                </a:rPr>
                <a:t>P</a:t>
              </a:r>
              <a:r>
                <a:rPr lang="en-US" b="0" i="1" baseline="-25000">
                  <a:solidFill>
                    <a:srgbClr val="C00000"/>
                  </a:solidFill>
                </a:rPr>
                <a:t>final</a:t>
              </a:r>
              <a:r>
                <a:rPr lang="en-US" b="0">
                  <a:solidFill>
                    <a:srgbClr val="C00000"/>
                  </a:solidFill>
                </a:rPr>
                <a:t> - </a:t>
              </a:r>
              <a:r>
                <a:rPr lang="en-US" b="0" i="1">
                  <a:solidFill>
                    <a:srgbClr val="C00000"/>
                  </a:solidFill>
                </a:rPr>
                <a:t>P</a:t>
              </a:r>
              <a:r>
                <a:rPr lang="en-US" b="0" i="1" baseline="-25000">
                  <a:solidFill>
                    <a:srgbClr val="C00000"/>
                  </a:solidFill>
                </a:rPr>
                <a:t>initial</a:t>
              </a:r>
              <a:endParaRPr lang="en-US" b="0" i="1">
                <a:solidFill>
                  <a:srgbClr val="C00000"/>
                </a:solidFill>
              </a:endParaRP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3744" y="2448"/>
              <a:ext cx="15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i="1">
                  <a:solidFill>
                    <a:srgbClr val="00B050"/>
                  </a:solidFill>
                  <a:latin typeface="Symbol" pitchFamily="18" charset="2"/>
                </a:rPr>
                <a:t>D</a:t>
              </a:r>
              <a:r>
                <a:rPr lang="en-US" b="0" i="1">
                  <a:solidFill>
                    <a:srgbClr val="00B050"/>
                  </a:solidFill>
                </a:rPr>
                <a:t>V</a:t>
              </a:r>
              <a:r>
                <a:rPr lang="en-US" b="0">
                  <a:solidFill>
                    <a:srgbClr val="00B050"/>
                  </a:solidFill>
                </a:rPr>
                <a:t> = </a:t>
              </a:r>
              <a:r>
                <a:rPr lang="en-US" b="0" i="1">
                  <a:solidFill>
                    <a:srgbClr val="00B050"/>
                  </a:solidFill>
                </a:rPr>
                <a:t>V</a:t>
              </a:r>
              <a:r>
                <a:rPr lang="en-US" b="0" i="1" baseline="-25000">
                  <a:solidFill>
                    <a:srgbClr val="00B050"/>
                  </a:solidFill>
                </a:rPr>
                <a:t>final</a:t>
              </a:r>
              <a:r>
                <a:rPr lang="en-US" b="0">
                  <a:solidFill>
                    <a:srgbClr val="00B050"/>
                  </a:solidFill>
                </a:rPr>
                <a:t> - </a:t>
              </a:r>
              <a:r>
                <a:rPr lang="en-US" b="0" i="1">
                  <a:solidFill>
                    <a:srgbClr val="00B050"/>
                  </a:solidFill>
                </a:rPr>
                <a:t>V</a:t>
              </a:r>
              <a:r>
                <a:rPr lang="en-US" b="0" i="1" baseline="-25000">
                  <a:solidFill>
                    <a:srgbClr val="00B050"/>
                  </a:solidFill>
                </a:rPr>
                <a:t>initial</a:t>
              </a:r>
              <a:endParaRPr lang="en-US" b="0" i="1">
                <a:solidFill>
                  <a:srgbClr val="00B050"/>
                </a:solidFill>
              </a:endParaRP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3744" y="2832"/>
              <a:ext cx="1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i="1">
                  <a:solidFill>
                    <a:srgbClr val="FF0000"/>
                  </a:solidFill>
                  <a:latin typeface="Symbol" pitchFamily="18" charset="2"/>
                </a:rPr>
                <a:t>D</a:t>
              </a:r>
              <a:r>
                <a:rPr lang="en-US" b="0" i="1">
                  <a:solidFill>
                    <a:srgbClr val="FF0000"/>
                  </a:solidFill>
                </a:rPr>
                <a:t>T</a:t>
              </a:r>
              <a:r>
                <a:rPr lang="en-US" b="0">
                  <a:solidFill>
                    <a:srgbClr val="FF0000"/>
                  </a:solidFill>
                </a:rPr>
                <a:t> = </a:t>
              </a:r>
              <a:r>
                <a:rPr lang="en-US" b="0" i="1">
                  <a:solidFill>
                    <a:srgbClr val="FF0000"/>
                  </a:solidFill>
                </a:rPr>
                <a:t>T</a:t>
              </a:r>
              <a:r>
                <a:rPr lang="en-US" b="0" i="1" baseline="-25000">
                  <a:solidFill>
                    <a:srgbClr val="FF0000"/>
                  </a:solidFill>
                </a:rPr>
                <a:t>final</a:t>
              </a:r>
              <a:r>
                <a:rPr lang="en-US" b="0">
                  <a:solidFill>
                    <a:srgbClr val="FF0000"/>
                  </a:solidFill>
                </a:rPr>
                <a:t> - </a:t>
              </a:r>
              <a:r>
                <a:rPr lang="en-US" b="0" i="1">
                  <a:solidFill>
                    <a:srgbClr val="FF0000"/>
                  </a:solidFill>
                </a:rPr>
                <a:t>T</a:t>
              </a:r>
              <a:r>
                <a:rPr lang="en-US" b="0" i="1" baseline="-25000">
                  <a:solidFill>
                    <a:srgbClr val="FF0000"/>
                  </a:solidFill>
                </a:rPr>
                <a:t>initial</a:t>
              </a:r>
              <a:endParaRPr lang="en-US" b="0" i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  <p:bldP spid="24583" grpId="0" autoUpdateAnimBg="0"/>
      <p:bldP spid="24584" grpId="0" autoUpdateAnimBg="0"/>
      <p:bldP spid="2458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EC006-6926-4A0D-AEB9-64D1D16286B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8534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i="1"/>
              <a:t>First law of thermodynamics</a:t>
            </a:r>
            <a:r>
              <a:rPr lang="en-US" sz="2800" b="0"/>
              <a:t> – energy can be converted from one form to another, but cannot be created or destroyed.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765425" y="1752600"/>
            <a:ext cx="364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i="1">
                <a:latin typeface="Symbol" pitchFamily="18" charset="2"/>
              </a:rPr>
              <a:t>D</a:t>
            </a:r>
            <a:r>
              <a:rPr lang="en-US" b="0" i="1"/>
              <a:t>E</a:t>
            </a:r>
            <a:r>
              <a:rPr lang="en-US" b="0" i="1" baseline="-25000"/>
              <a:t>system</a:t>
            </a:r>
            <a:r>
              <a:rPr lang="en-US" b="0"/>
              <a:t> + </a:t>
            </a:r>
            <a:r>
              <a:rPr lang="en-US" b="0" i="1">
                <a:latin typeface="Symbol" pitchFamily="18" charset="2"/>
              </a:rPr>
              <a:t>D</a:t>
            </a:r>
            <a:r>
              <a:rPr lang="en-US" b="0" i="1"/>
              <a:t>E</a:t>
            </a:r>
            <a:r>
              <a:rPr lang="en-US" b="0" i="1" baseline="-25000"/>
              <a:t>surroundings</a:t>
            </a:r>
            <a:r>
              <a:rPr lang="en-US" b="0"/>
              <a:t> = 0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357688" y="22479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or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971800" y="2743200"/>
            <a:ext cx="322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i="1">
                <a:latin typeface="Symbol" pitchFamily="18" charset="2"/>
              </a:rPr>
              <a:t>D</a:t>
            </a:r>
            <a:r>
              <a:rPr lang="en-US" b="0" i="1"/>
              <a:t>E</a:t>
            </a:r>
            <a:r>
              <a:rPr lang="en-US" b="0" i="1" baseline="-25000"/>
              <a:t>system</a:t>
            </a:r>
            <a:r>
              <a:rPr lang="en-US" b="0"/>
              <a:t> = </a:t>
            </a:r>
            <a:r>
              <a:rPr lang="en-US" b="0" i="1"/>
              <a:t>-</a:t>
            </a:r>
            <a:r>
              <a:rPr lang="en-US" b="0" i="1">
                <a:latin typeface="Symbol" pitchFamily="18" charset="2"/>
              </a:rPr>
              <a:t>D</a:t>
            </a:r>
            <a:r>
              <a:rPr lang="en-US" b="0" i="1"/>
              <a:t>E</a:t>
            </a:r>
            <a:r>
              <a:rPr lang="en-US" b="0" i="1" baseline="-25000"/>
              <a:t>surroundings</a:t>
            </a:r>
            <a:endParaRPr lang="en-US" b="0" i="1"/>
          </a:p>
        </p:txBody>
      </p:sp>
      <p:pic>
        <p:nvPicPr>
          <p:cNvPr id="28681" name="Picture 9" descr="06_tap232"/>
          <p:cNvPicPr>
            <a:picLocks noChangeAspect="1" noChangeArrowheads="1"/>
          </p:cNvPicPr>
          <p:nvPr/>
        </p:nvPicPr>
        <p:blipFill>
          <a:blip r:embed="rId2" cstate="print"/>
          <a:srcRect l="28438" t="22501" r="28438"/>
          <a:stretch>
            <a:fillRect/>
          </a:stretch>
        </p:blipFill>
        <p:spPr bwMode="auto">
          <a:xfrm>
            <a:off x="304800" y="3124200"/>
            <a:ext cx="20351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19400" y="4038600"/>
            <a:ext cx="4214813" cy="457200"/>
            <a:chOff x="1910" y="2809"/>
            <a:chExt cx="2655" cy="288"/>
          </a:xfrm>
        </p:grpSpPr>
        <p:sp>
          <p:nvSpPr>
            <p:cNvPr id="10254" name="Text Box 10"/>
            <p:cNvSpPr txBox="1">
              <a:spLocks noChangeArrowheads="1"/>
            </p:cNvSpPr>
            <p:nvPr/>
          </p:nvSpPr>
          <p:spPr bwMode="auto">
            <a:xfrm>
              <a:off x="1910" y="2809"/>
              <a:ext cx="26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C</a:t>
              </a:r>
              <a:r>
                <a:rPr lang="en-US" b="0" baseline="-25000"/>
                <a:t>3</a:t>
              </a:r>
              <a:r>
                <a:rPr lang="en-US" b="0"/>
                <a:t>H</a:t>
              </a:r>
              <a:r>
                <a:rPr lang="en-US" b="0" baseline="-25000"/>
                <a:t>8</a:t>
              </a:r>
              <a:r>
                <a:rPr lang="en-US" b="0"/>
                <a:t> + 5O</a:t>
              </a:r>
              <a:r>
                <a:rPr lang="en-US" b="0" baseline="-25000"/>
                <a:t>2</a:t>
              </a:r>
              <a:r>
                <a:rPr lang="en-US" b="0"/>
                <a:t>        3CO</a:t>
              </a:r>
              <a:r>
                <a:rPr lang="en-US" b="0" baseline="-25000"/>
                <a:t>2</a:t>
              </a:r>
              <a:r>
                <a:rPr lang="en-US" b="0"/>
                <a:t> + 4H</a:t>
              </a:r>
              <a:r>
                <a:rPr lang="en-US" b="0" baseline="-25000"/>
                <a:t>2</a:t>
              </a:r>
              <a:r>
                <a:rPr lang="en-US" b="0"/>
                <a:t>O</a:t>
              </a:r>
            </a:p>
          </p:txBody>
        </p:sp>
        <p:sp>
          <p:nvSpPr>
            <p:cNvPr id="10255" name="Line 11"/>
            <p:cNvSpPr>
              <a:spLocks noChangeShapeType="1"/>
            </p:cNvSpPr>
            <p:nvPr/>
          </p:nvSpPr>
          <p:spPr bwMode="auto">
            <a:xfrm>
              <a:off x="2944" y="29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819400" y="4572000"/>
            <a:ext cx="425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Exothermic chemical reaction!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6200" y="6019800"/>
            <a:ext cx="8991600" cy="701675"/>
            <a:chOff x="48" y="3792"/>
            <a:chExt cx="5664" cy="442"/>
          </a:xfrm>
        </p:grpSpPr>
        <p:sp>
          <p:nvSpPr>
            <p:cNvPr id="10251" name="Text Box 14"/>
            <p:cNvSpPr txBox="1">
              <a:spLocks noChangeArrowheads="1"/>
            </p:cNvSpPr>
            <p:nvPr/>
          </p:nvSpPr>
          <p:spPr bwMode="auto">
            <a:xfrm>
              <a:off x="48" y="3792"/>
              <a:ext cx="56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0"/>
                <a:t>Chemical energy </a:t>
              </a:r>
              <a:r>
                <a:rPr lang="en-US" sz="2000">
                  <a:solidFill>
                    <a:srgbClr val="0070C0"/>
                  </a:solidFill>
                </a:rPr>
                <a:t>lost</a:t>
              </a:r>
              <a:r>
                <a:rPr lang="en-US" sz="2000" b="0"/>
                <a:t> by combustion = Energy </a:t>
              </a:r>
              <a:r>
                <a:rPr lang="en-US" sz="2000">
                  <a:solidFill>
                    <a:srgbClr val="FF0000"/>
                  </a:solidFill>
                </a:rPr>
                <a:t>gained</a:t>
              </a:r>
              <a:r>
                <a:rPr lang="en-US" sz="2000" b="0"/>
                <a:t> by the surroundings</a:t>
              </a:r>
            </a:p>
          </p:txBody>
        </p:sp>
        <p:sp>
          <p:nvSpPr>
            <p:cNvPr id="10252" name="Text Box 19"/>
            <p:cNvSpPr txBox="1">
              <a:spLocks noChangeArrowheads="1"/>
            </p:cNvSpPr>
            <p:nvPr/>
          </p:nvSpPr>
          <p:spPr bwMode="auto">
            <a:xfrm>
              <a:off x="1226" y="3974"/>
              <a:ext cx="6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/>
                <a:t>system</a:t>
              </a:r>
            </a:p>
          </p:txBody>
        </p:sp>
        <p:sp>
          <p:nvSpPr>
            <p:cNvPr id="10253" name="Text Box 20"/>
            <p:cNvSpPr txBox="1">
              <a:spLocks noChangeArrowheads="1"/>
            </p:cNvSpPr>
            <p:nvPr/>
          </p:nvSpPr>
          <p:spPr bwMode="auto">
            <a:xfrm>
              <a:off x="3634" y="3984"/>
              <a:ext cx="10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/>
                <a:t>surroundings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79" grpId="0" autoUpdateAnimBg="0"/>
      <p:bldP spid="28680" grpId="0" autoUpdateAnimBg="0"/>
      <p:bldP spid="286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102B8-3C5F-4D73-BEB6-BC525BBB38C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341438" y="136525"/>
            <a:ext cx="6507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/>
              <a:t>Another form of the </a:t>
            </a:r>
            <a:r>
              <a:rPr lang="en-US" sz="2800" i="1"/>
              <a:t>first law</a:t>
            </a:r>
            <a:r>
              <a:rPr lang="en-US" sz="2800" b="0"/>
              <a:t> for </a:t>
            </a:r>
            <a:r>
              <a:rPr lang="en-US" sz="2800" b="0">
                <a:latin typeface="Symbol" pitchFamily="18" charset="2"/>
              </a:rPr>
              <a:t>D</a:t>
            </a:r>
            <a:r>
              <a:rPr lang="en-US" sz="2800" b="0"/>
              <a:t>E</a:t>
            </a:r>
            <a:r>
              <a:rPr lang="en-US" sz="2800" b="0" baseline="-25000"/>
              <a:t>system</a:t>
            </a:r>
            <a:endParaRPr lang="en-US" sz="2800" b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263" y="838200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latin typeface="Symbol" pitchFamily="18" charset="2"/>
              </a:rPr>
              <a:t>D</a:t>
            </a:r>
            <a:r>
              <a:rPr lang="en-US" b="0" i="1"/>
              <a:t>E</a:t>
            </a:r>
            <a:r>
              <a:rPr lang="en-US" b="0"/>
              <a:t> = </a:t>
            </a:r>
            <a:r>
              <a:rPr lang="en-US" b="0" i="1"/>
              <a:t>q</a:t>
            </a:r>
            <a:r>
              <a:rPr lang="en-US" b="0"/>
              <a:t> + </a:t>
            </a:r>
            <a:r>
              <a:rPr lang="en-US" b="0" i="1"/>
              <a:t>w</a:t>
            </a:r>
            <a:endParaRPr lang="en-US" b="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263" y="1346200"/>
            <a:ext cx="6538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latin typeface="Symbol" pitchFamily="18" charset="2"/>
              </a:rPr>
              <a:t>D</a:t>
            </a:r>
            <a:r>
              <a:rPr lang="en-US" b="0" i="1"/>
              <a:t>E </a:t>
            </a:r>
            <a:r>
              <a:rPr lang="en-US" b="0"/>
              <a:t>is the change in internal energy of a system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8263" y="1854200"/>
            <a:ext cx="8999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q</a:t>
            </a:r>
            <a:r>
              <a:rPr lang="en-US" b="0"/>
              <a:t> is the heat exchange between the system and the surroundings</a:t>
            </a:r>
            <a:endParaRPr lang="en-US" b="0" i="1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8263" y="2362200"/>
            <a:ext cx="565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w</a:t>
            </a:r>
            <a:r>
              <a:rPr lang="en-US" b="0"/>
              <a:t> is the work done on (or by) the system</a:t>
            </a:r>
            <a:endParaRPr lang="en-US" b="0" i="1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76200" y="2819400"/>
            <a:ext cx="906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w</a:t>
            </a:r>
            <a:r>
              <a:rPr lang="en-US" b="0"/>
              <a:t> = -</a:t>
            </a:r>
            <a:r>
              <a:rPr lang="en-US" b="0" i="1"/>
              <a:t>P</a:t>
            </a:r>
            <a:r>
              <a:rPr lang="en-US" b="0" i="1">
                <a:latin typeface="Symbol" pitchFamily="18" charset="2"/>
              </a:rPr>
              <a:t>D</a:t>
            </a:r>
            <a:r>
              <a:rPr lang="en-US" b="0" i="1"/>
              <a:t>V</a:t>
            </a:r>
            <a:r>
              <a:rPr lang="en-US" b="0"/>
              <a:t>  </a:t>
            </a:r>
            <a:r>
              <a:rPr lang="en-US" sz="2300" b="0"/>
              <a:t>when a gas expands against a constant external pressure</a:t>
            </a:r>
            <a:endParaRPr lang="en-US" sz="2300" b="0" i="1"/>
          </a:p>
        </p:txBody>
      </p:sp>
      <p:pic>
        <p:nvPicPr>
          <p:cNvPr id="2561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90913"/>
            <a:ext cx="9144000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06" grpId="0"/>
      <p:bldP spid="25607" grpId="0"/>
      <p:bldP spid="256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364FA-B876-4E2F-9BE6-AF206985738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90500" y="152400"/>
            <a:ext cx="8763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Enthalpy (H)</a:t>
            </a:r>
            <a:r>
              <a:rPr lang="en-US" b="0"/>
              <a:t> is used to quantify the heat flow into or out of a system in a process that occurs at constant pressure.</a:t>
            </a:r>
            <a:endParaRPr lang="en-US" i="1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844675" y="1066800"/>
            <a:ext cx="547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>
                <a:latin typeface="Symbol" pitchFamily="18" charset="2"/>
              </a:rPr>
              <a:t>D</a:t>
            </a:r>
            <a:r>
              <a:rPr lang="en-US" sz="2800" b="0" i="1"/>
              <a:t>H</a:t>
            </a:r>
            <a:r>
              <a:rPr lang="en-US" sz="2800" b="0"/>
              <a:t> = </a:t>
            </a:r>
            <a:r>
              <a:rPr lang="en-US" sz="2800" b="0" i="1"/>
              <a:t>H</a:t>
            </a:r>
            <a:r>
              <a:rPr lang="en-US" sz="2800" b="0"/>
              <a:t> (products) – </a:t>
            </a:r>
            <a:r>
              <a:rPr lang="en-US" sz="2800" b="0" i="1"/>
              <a:t>H</a:t>
            </a:r>
            <a:r>
              <a:rPr lang="en-US" sz="2800" b="0"/>
              <a:t> (reactants)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76250" y="1671638"/>
            <a:ext cx="841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latin typeface="Symbol" pitchFamily="18" charset="2"/>
              </a:rPr>
              <a:t>D</a:t>
            </a:r>
            <a:r>
              <a:rPr lang="en-US" b="0" i="1"/>
              <a:t>H</a:t>
            </a:r>
            <a:r>
              <a:rPr lang="en-US" b="0"/>
              <a:t> = </a:t>
            </a:r>
            <a:r>
              <a:rPr lang="en-US" sz="2000" b="0"/>
              <a:t>heat given off or absorbed during a reaction </a:t>
            </a:r>
            <a:r>
              <a:rPr lang="en-US" sz="2000"/>
              <a:t>at constant pressure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588000" y="5943600"/>
            <a:ext cx="256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H</a:t>
            </a:r>
            <a:r>
              <a:rPr lang="en-US" b="0" baseline="-25000"/>
              <a:t>products </a:t>
            </a:r>
            <a:r>
              <a:rPr lang="en-US" b="0"/>
              <a:t>&lt; </a:t>
            </a:r>
            <a:r>
              <a:rPr lang="en-US" b="0" i="1"/>
              <a:t>H</a:t>
            </a:r>
            <a:r>
              <a:rPr lang="en-US" b="0" baseline="-25000"/>
              <a:t>reactants</a:t>
            </a:r>
            <a:endParaRPr lang="en-US" b="0" i="1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132513" y="6359525"/>
            <a:ext cx="110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latin typeface="Symbol" pitchFamily="18" charset="2"/>
              </a:rPr>
              <a:t>D</a:t>
            </a:r>
            <a:r>
              <a:rPr lang="en-US" b="0" i="1"/>
              <a:t>H</a:t>
            </a:r>
            <a:r>
              <a:rPr lang="en-US" b="0"/>
              <a:t> &lt; 0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270000" y="5943600"/>
            <a:ext cx="256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H</a:t>
            </a:r>
            <a:r>
              <a:rPr lang="en-US" b="0" baseline="-25000"/>
              <a:t>products </a:t>
            </a:r>
            <a:r>
              <a:rPr lang="en-US" b="0"/>
              <a:t>&gt; </a:t>
            </a:r>
            <a:r>
              <a:rPr lang="en-US" b="0" i="1"/>
              <a:t>H</a:t>
            </a:r>
            <a:r>
              <a:rPr lang="en-US" b="0" baseline="-25000"/>
              <a:t>reactants</a:t>
            </a:r>
            <a:endParaRPr lang="en-US" b="0" i="1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841500" y="6359525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latin typeface="Symbol" pitchFamily="18" charset="2"/>
              </a:rPr>
              <a:t>D</a:t>
            </a:r>
            <a:r>
              <a:rPr lang="en-US" b="0" i="1"/>
              <a:t>H</a:t>
            </a:r>
            <a:r>
              <a:rPr lang="en-US" b="0"/>
              <a:t> &gt; 0</a:t>
            </a:r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55838"/>
            <a:ext cx="3405188" cy="330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86000"/>
            <a:ext cx="4114800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TPVERSION" val="2006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ALLOWDUPLICATES" val="False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11409</TotalTime>
  <Words>1770</Words>
  <Application>Microsoft Office PowerPoint</Application>
  <PresentationFormat>On-screen Show (4:3)</PresentationFormat>
  <Paragraphs>421</Paragraphs>
  <Slides>59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Fireball</vt:lpstr>
      <vt:lpstr>Thermochemistry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Energy Diagram </vt:lpstr>
      <vt:lpstr>Energy Diagram (Exothermic) </vt:lpstr>
      <vt:lpstr>Energy Diagram (Exothermic) </vt:lpstr>
      <vt:lpstr>Energy Diagram (Exothermic) </vt:lpstr>
      <vt:lpstr>Energy Diagram (Exothermic) </vt:lpstr>
      <vt:lpstr>Collision Zone Events</vt:lpstr>
      <vt:lpstr>Energy Diagram (Exothermic) </vt:lpstr>
      <vt:lpstr>Energy Diagram (Exothermic) </vt:lpstr>
      <vt:lpstr>Energy Diagram (Exothermic) </vt:lpstr>
      <vt:lpstr>Energy Diagram (Exothermic) </vt:lpstr>
      <vt:lpstr>Energy Diagram (Exothermic) </vt:lpstr>
      <vt:lpstr>Energy Diagram (Exothermic) </vt:lpstr>
      <vt:lpstr>Energy Diagram (Exothermic) </vt:lpstr>
      <vt:lpstr>Energy Diagram (Exothermic) </vt:lpstr>
      <vt:lpstr>Energy Diagram (Exothermic) </vt:lpstr>
      <vt:lpstr>Energy Diagram (Exothermic) </vt:lpstr>
      <vt:lpstr>Collision Zone Events</vt:lpstr>
      <vt:lpstr>Energy Diagram (Exothermic) </vt:lpstr>
      <vt:lpstr>Energy Diagram (Exothermic) </vt:lpstr>
      <vt:lpstr>Energy Diagram (Exothermic) </vt:lpstr>
      <vt:lpstr>Energy Diagram (Exothermic) </vt:lpstr>
      <vt:lpstr>Energy Diagram (Exothermic) </vt:lpstr>
      <vt:lpstr>Activation Energy</vt:lpstr>
      <vt:lpstr>Energy Diagram (Exothermic) </vt:lpstr>
      <vt:lpstr>Energy Diagram (Exothermic) </vt:lpstr>
      <vt:lpstr>Energy Diagram (Exothermic) </vt:lpstr>
      <vt:lpstr>Energy Diagram (Exothermic) </vt:lpstr>
      <vt:lpstr>Activation Energy</vt:lpstr>
      <vt:lpstr>Energy Diagram (Exothermic) </vt:lpstr>
      <vt:lpstr>Energy Diagram (Exothermic) </vt:lpstr>
      <vt:lpstr>Heat of Reaction</vt:lpstr>
      <vt:lpstr>Energy Diagram (Exothermic) </vt:lpstr>
      <vt:lpstr>Energy Diagram (Exothermic) </vt:lpstr>
      <vt:lpstr>Energy Diagram (Exothermic) </vt:lpstr>
      <vt:lpstr>Energy Diagram (Exothermic) </vt:lpstr>
      <vt:lpstr>Energy Diagram (Exothermic) </vt:lpstr>
      <vt:lpstr>Energy Diagram (Exothermic) </vt:lpstr>
      <vt:lpstr>Energy Diagram (Exothermic) </vt:lpstr>
      <vt:lpstr>Energy Diagram (Endothermic)</vt:lpstr>
      <vt:lpstr>Energy Diagram (Endothermic) </vt:lpstr>
      <vt:lpstr>Energy Diagram (Endothermic) </vt:lpstr>
      <vt:lpstr>Energy Diagram (Endothermic) </vt:lpstr>
      <vt:lpstr>Energy Diagram (Endothermic) </vt:lpstr>
      <vt:lpstr>Energy Diagram (Endothermic) </vt:lpstr>
    </vt:vector>
  </TitlesOfParts>
  <Company>University of Montana Chemistry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Dr. Garon C. Smith</dc:creator>
  <cp:lastModifiedBy>HP</cp:lastModifiedBy>
  <cp:revision>241</cp:revision>
  <dcterms:created xsi:type="dcterms:W3CDTF">2000-03-15T12:37:49Z</dcterms:created>
  <dcterms:modified xsi:type="dcterms:W3CDTF">2020-04-18T06:05:29Z</dcterms:modified>
</cp:coreProperties>
</file>