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slides/slide120.xml" ContentType="application/vnd.openxmlformats-officedocument.presentationml.slide+xml"/>
  <Override PartName="/ppt/slides/slide218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notesSlides/notesSlide217.xml" ContentType="application/vnd.openxmlformats-officedocument.presentationml.notesSlide+xml"/>
  <Default Extension="xml" ContentType="application/xml"/>
  <Override PartName="/ppt/slides/slide50.xml" ContentType="application/vnd.openxmlformats-officedocument.presentationml.slide+xml"/>
  <Override PartName="/ppt/slides/slide243.xml" ContentType="application/vnd.openxmlformats-officedocument.presentationml.slide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63.xml" ContentType="application/vnd.openxmlformats-officedocument.presentationml.notesSlide+xml"/>
  <Override PartName="/ppt/tags/tag85.xml" ContentType="application/vnd.openxmlformats-officedocument.presentationml.tags+xml"/>
  <Override PartName="/ppt/slides/slide221.xml" ContentType="application/vnd.openxmlformats-officedocument.presentationml.slide+xml"/>
  <Override PartName="/ppt/tags/tag16.xml" ContentType="application/vnd.openxmlformats-officedocument.presentationml.tags+xml"/>
  <Override PartName="/ppt/notesSlides/notesSlide41.xml" ContentType="application/vnd.openxmlformats-officedocument.presentationml.notesSlide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notesSlides/notesSlide179.xml" ContentType="application/vnd.openxmlformats-officedocument.presentationml.notesSlide+xml"/>
  <Override PartName="/ppt/slides/slide158.xml" ContentType="application/vnd.openxmlformats-officedocument.presentationml.slide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220.xml" ContentType="application/vnd.openxmlformats-officedocument.presentationml.notes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notesSlides/notesSlide157.xml" ContentType="application/vnd.openxmlformats-officedocument.presentationml.notesSlide+xml"/>
  <Override PartName="/ppt/slides/slide88.xml" ContentType="application/vnd.openxmlformats-officedocument.presentationml.slide+xml"/>
  <Override PartName="/ppt/slides/slide259.xml" ContentType="application/vnd.openxmlformats-officedocument.presentationml.slide+xml"/>
  <Override PartName="/ppt/notesSlides/notesSlide135.xml" ContentType="application/vnd.openxmlformats-officedocument.presentationml.notesSlide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notesSlides/notesSlide182.xml" ContentType="application/vnd.openxmlformats-officedocument.presentationml.notes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Override PartName="/ppt/slides/slide161.xml" ContentType="application/vnd.openxmlformats-officedocument.presentationml.slide+xml"/>
  <Override PartName="/ppt/notesSlides/notesSlide79.xml" ContentType="application/vnd.openxmlformats-officedocument.presentationml.notesSlide+xml"/>
  <Default Extension="png" ContentType="image/png"/>
  <Override PartName="/ppt/tags/tag112.xml" ContentType="application/vnd.openxmlformats-officedocument.presentationml.tags+xml"/>
  <Override PartName="/ppt/slides/slide237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57.xml" ContentType="application/vnd.openxmlformats-officedocument.presentationml.notesSlide+xml"/>
  <Override PartName="/ppt/tags/tag79.xml" ContentType="application/vnd.openxmlformats-officedocument.presentationml.tags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62.xml" ContentType="application/vnd.openxmlformats-officedocument.presentationml.slide+xml"/>
  <Default Extension="emf" ContentType="image/x-emf"/>
  <Override PartName="/ppt/tags/tag235.xml" ContentType="application/vnd.openxmlformats-officedocument.presentationml.tags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ppt/notesSlides/notesSlide82.xml" ContentType="application/vnd.openxmlformats-officedocument.presentationml.notesSlide+xml"/>
  <Override PartName="/ppt/tags/tag213.xml" ContentType="application/vnd.openxmlformats-officedocument.presentationml.tags+xml"/>
  <Override PartName="/ppt/notesSlides/notesSlide214.xml" ContentType="application/vnd.openxmlformats-officedocument.presentationml.notesSlide+xml"/>
  <Override PartName="/ppt/slides/slide240.xml" ContentType="application/vnd.openxmlformats-officedocument.presentationml.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notesSlides/notesSlide60.xml" ContentType="application/vnd.openxmlformats-officedocument.presentationml.notesSlide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notesSlides/notesSlide198.xml" ContentType="application/vnd.openxmlformats-officedocument.presentationml.notesSlide+xml"/>
  <Override PartName="/ppt/slides/slide177.xml" ContentType="application/vnd.openxmlformats-officedocument.presentationml.slide+xml"/>
  <Override PartName="/ppt/notesSlides/notesSlide129.xml" ContentType="application/vnd.openxmlformats-officedocument.presentationml.notesSlide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notesSlides/notesSlide176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slides/slide234.xml" ContentType="application/vnd.openxmlformats-officedocument.presentationml.slide+xml"/>
  <Override PartName="/ppt/tags/tag2.xml" ContentType="application/vnd.openxmlformats-officedocument.presentationml.tags+xml"/>
  <Override PartName="/ppt/notesSlides/notesSlide110.xml" ContentType="application/vnd.openxmlformats-officedocument.presentationml.notesSlide+xml"/>
  <Override PartName="/ppt/notesSlides/notesSlide208.xml" ContentType="application/vnd.openxmlformats-officedocument.presentationml.notes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54.xml" ContentType="application/vnd.openxmlformats-officedocument.presentationml.notesSlide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notesSlides/notesSlide148.xml" ContentType="application/vnd.openxmlformats-officedocument.presentationml.notesSlide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notesSlides/notesSlide195.xml" ContentType="application/vnd.openxmlformats-officedocument.presentationml.notesSlide+xml"/>
  <Override PartName="/ppt/notesSlides/notesSlide21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126.xml" ContentType="application/vnd.openxmlformats-officedocument.presentationml.notesSlide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notesSlides/notesSlide173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04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notesSlides/notesSlide151.xml" ContentType="application/vnd.openxmlformats-officedocument.presentationml.notesSlide+xml"/>
  <Override PartName="/ppt/slides/slide130.xml" ContentType="application/vnd.openxmlformats-officedocument.presentationml.slide+xml"/>
  <Override PartName="/ppt/slides/slide228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tags/tag226.xml" ContentType="application/vnd.openxmlformats-officedocument.presentationml.tags+xml"/>
  <Override PartName="/ppt/slides/slide35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53.xml" ContentType="application/vnd.openxmlformats-officedocument.presentationml.slide+xml"/>
  <Override PartName="/ppt/notesSlides/notesSlide227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notesSlides/notesSlide73.xml" ContentType="application/vnd.openxmlformats-officedocument.presentationml.notesSlide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notesSlides/notesSlide205.xml" ContentType="application/vnd.openxmlformats-officedocument.presentationml.notesSlide+xml"/>
  <Override PartName="/ppt/slides/slide168.xml" ContentType="application/vnd.openxmlformats-officedocument.presentationml.slide+xml"/>
  <Override PartName="/ppt/slides/slide231.xml" ContentType="application/vnd.openxmlformats-officedocument.presentationml.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tags/tag73.xml" ContentType="application/vnd.openxmlformats-officedocument.presentationml.tags+xml"/>
  <Override PartName="/ppt/notesSlides/notesSlide189.xml" ContentType="application/vnd.openxmlformats-officedocument.presentationml.notesSlide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notesSlides/notesSlide167.xml" ContentType="application/vnd.openxmlformats-officedocument.presentationml.notesSlide+xml"/>
  <Override PartName="/ppt/notesSlides/notesSlide230.xml" ContentType="application/vnd.openxmlformats-officedocument.presentationml.notes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193.xml" ContentType="application/vnd.openxmlformats-officedocument.presentationml.slide+xml"/>
  <Override PartName="/ppt/tags/tag51.xml" ContentType="application/vnd.openxmlformats-officedocument.presentationml.tags+xml"/>
  <Override PartName="/ppt/slides/slide124.xml" ContentType="application/vnd.openxmlformats-officedocument.presentationml.slide+xml"/>
  <Override PartName="/ppt/slides/slide171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45.xml" ContentType="application/vnd.openxmlformats-officedocument.presentationml.notesSlide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notesSlides/notesSlide192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123.xml" ContentType="application/vnd.openxmlformats-officedocument.presentationml.notesSlide+xml"/>
  <Override PartName="/ppt/tags/tag122.xml" ContentType="application/vnd.openxmlformats-officedocument.presentationml.tags+xml"/>
  <Override PartName="/ppt/notesSlides/notesSlide170.xml" ContentType="application/vnd.openxmlformats-officedocument.presentationml.notesSlide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s/slide102.xml" ContentType="application/vnd.openxmlformats-officedocument.presentationml.slide+xml"/>
  <Override PartName="/ppt/slides/slide247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tags/tag89.xml" ContentType="application/vnd.openxmlformats-officedocument.presentationml.tags+xml"/>
  <Override PartName="/ppt/slides/slide225.xml" ContentType="application/vnd.openxmlformats-officedocument.presentationml.slide+xml"/>
  <Override PartName="/ppt/notesSlides/notesSlide45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notesSlides/notesSlide224.xml" ContentType="application/vnd.openxmlformats-officedocument.presentationml.notesSlide+xml"/>
  <Override PartName="/ppt/slides/slide10.xml" ContentType="application/vnd.openxmlformats-officedocument.presentationml.slide+xml"/>
  <Override PartName="/ppt/slides/slide187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notesSlides/notesSlide70.xml" ContentType="application/vnd.openxmlformats-officedocument.presentationml.notesSlide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notesSlides/notesSlide139.xml" ContentType="application/vnd.openxmlformats-officedocument.presentationml.notesSlide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notesSlides/notesSlide186.xml" ContentType="application/vnd.openxmlformats-officedocument.presentationml.notesSlide+xml"/>
  <Override PartName="/ppt/notesSlides/notesSlide20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slides/slide143.xml" ContentType="application/vnd.openxmlformats-officedocument.presentationml.slide+xml"/>
  <Override PartName="/ppt/slides/slide190.xml" ContentType="application/vnd.openxmlformats-officedocument.presentationml.slide+xml"/>
  <Override PartName="/ppt/tags/tag9.xml" ContentType="application/vnd.openxmlformats-officedocument.presentationml.tags+xml"/>
  <Override PartName="/ppt/notesSlides/notesSlide117.xml" ContentType="application/vnd.openxmlformats-officedocument.presentationml.notesSlide+xml"/>
  <Override PartName="/ppt/notesSlides/notesSlide164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Default Extension="bin" ContentType="application/vnd.openxmlformats-officedocument.oleObject"/>
  <Override PartName="/ppt/notesSlides/notesSlide142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73.xml" ContentType="application/vnd.openxmlformats-officedocument.presentationml.slide+xml"/>
  <Override PartName="/ppt/slides/slide121.xml" ContentType="application/vnd.openxmlformats-officedocument.presentationml.slide+xml"/>
  <Override PartName="/ppt/slides/slide219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tags/tag217.xml" ContentType="application/vnd.openxmlformats-officedocument.presentationml.tags+xml"/>
  <Override PartName="/ppt/notesSlides/notesSlide218.xml" ContentType="application/vnd.openxmlformats-officedocument.presentationml.notesSlide+xml"/>
  <Override PartName="/ppt/slides/slide1.xml" ContentType="application/vnd.openxmlformats-officedocument.presentationml.slide+xml"/>
  <Override PartName="/ppt/slides/slide2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64.xml" ContentType="application/vnd.openxmlformats-officedocument.presentationml.notesSlide+xml"/>
  <Override PartName="/ppt/tags/tag86.xml" ContentType="application/vnd.openxmlformats-officedocument.presentationml.tags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tags/tag179.xml" ContentType="application/vnd.openxmlformats-officedocument.presentationml.tags+xml"/>
  <Override PartName="/ppt/slides/slide159.xml" ContentType="application/vnd.openxmlformats-officedocument.presentationml.slide+xml"/>
  <Override PartName="/ppt/slides/slide222.xml" ContentType="application/vnd.openxmlformats-officedocument.presentationml.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notesSlides/notesSlide221.xml" ContentType="application/vnd.openxmlformats-officedocument.presentationml.notesSlide+xml"/>
  <Override PartName="/ppt/slides/slide20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notesSlides/notesSlide158.xml" ContentType="application/vnd.openxmlformats-officedocument.presentationml.notesSlide+xml"/>
  <Override PartName="/ppt/slides/slide89.xml" ContentType="application/vnd.openxmlformats-officedocument.presentationml.slide+xml"/>
  <Override PartName="/ppt/slides/slide137.xml" ContentType="application/vnd.openxmlformats-officedocument.presentationml.slide+xml"/>
  <Override PartName="/ppt/slides/slide184.xml" ContentType="application/vnd.openxmlformats-officedocument.presentationml.slide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notesSlides/notesSlide136.xml" ContentType="application/vnd.openxmlformats-officedocument.presentationml.notesSlide+xml"/>
  <Override PartName="/ppt/notesSlides/notesSlide183.xml" ContentType="application/vnd.openxmlformats-officedocument.presentationml.notesSlide+xml"/>
  <Override PartName="/ppt/slides/slide67.xml" ContentType="application/vnd.openxmlformats-officedocument.presentationml.slide+xml"/>
  <Override PartName="/ppt/slides/slide238.xml" ContentType="application/vnd.openxmlformats-officedocument.presentationml.slide+xml"/>
  <Override PartName="/ppt/tags/tag6.xml" ContentType="application/vnd.openxmlformats-officedocument.presentationml.tags+xml"/>
  <Override PartName="/ppt/notesSlides/notesSlide114.xml" ContentType="application/vnd.openxmlformats-officedocument.presentationml.notesSlide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notesSlides/notesSlide161.xml" ContentType="application/vnd.openxmlformats-officedocument.presentationml.notesSlide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58.xml" ContentType="application/vnd.openxmlformats-officedocument.presentationml.notesSlide+xml"/>
  <Override PartName="/ppt/tags/tag236.xml" ContentType="application/vnd.openxmlformats-officedocument.presentationml.tags+xml"/>
  <Override PartName="/ppt/slides/slide216.xml" ContentType="application/vnd.openxmlformats-officedocument.presentationml.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Override PartName="/ppt/notesSlides/notesSlide83.xml" ContentType="application/vnd.openxmlformats-officedocument.presentationml.notesSlide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241.xml" ContentType="application/vnd.openxmlformats-officedocument.presentationml.slide+xml"/>
  <Override PartName="/ppt/tags/tag198.xml" ContentType="application/vnd.openxmlformats-officedocument.presentationml.tags+xml"/>
  <Override PartName="/ppt/notesSlides/notesSlide199.xml" ContentType="application/vnd.openxmlformats-officedocument.presentationml.notesSlide+xml"/>
  <Override PartName="/ppt/tags/tag214.xml" ContentType="application/vnd.openxmlformats-officedocument.presentationml.tags+xml"/>
  <Override PartName="/ppt/notesSlides/notesSlide215.xml" ContentType="application/vnd.openxmlformats-officedocument.presentationml.notesSlide+xml"/>
  <Override PartName="/ppt/slides/slide178.xml" ContentType="application/vnd.openxmlformats-officedocument.presentationml.slide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notesSlides/notesSlide177.xml" ContentType="application/vnd.openxmlformats-officedocument.presentationml.notesSlide+xml"/>
  <Override PartName="/ppt/slides/slide109.xml" ContentType="application/vnd.openxmlformats-officedocument.presentationml.slide+xml"/>
  <Override PartName="/ppt/slides/slide156.xml" ContentType="application/vnd.openxmlformats-officedocument.presentationml.slide+xml"/>
  <Override PartName="/ppt/notesSlides/notesSlide108.xml" ContentType="application/vnd.openxmlformats-officedocument.presentationml.notesSlide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155.xml" ContentType="application/vnd.openxmlformats-officedocument.presentationml.notes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39.xml" ContentType="application/vnd.openxmlformats-officedocument.presentationml.slide+xml"/>
  <Override PartName="/ppt/slides/slide86.xml" ContentType="application/vnd.openxmlformats-officedocument.presentationml.slide+xml"/>
  <Override PartName="/ppt/slides/slide257.xml" ContentType="application/vnd.openxmlformats-officedocument.presentationml.slide+xml"/>
  <Override PartName="/ppt/notesSlides/notesSlide133.xml" ContentType="application/vnd.openxmlformats-officedocument.presentationml.notesSlide+xml"/>
  <Override PartName="/ppt/tags/tag132.xml" ContentType="application/vnd.openxmlformats-officedocument.presentationml.tags+xml"/>
  <Override PartName="/ppt/notesSlides/notesSlide180.xml" ContentType="application/vnd.openxmlformats-officedocument.presentationml.notes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12.xml" ContentType="application/vnd.openxmlformats-officedocument.presentationml.slide+xml"/>
  <Override PartName="/ppt/notesSlides/notesSlide77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notesSlides/notesSlide209.xml" ContentType="application/vnd.openxmlformats-officedocument.presentationml.notesSlide+xml"/>
  <Override PartName="/ppt/slides/slide235.xml" ContentType="application/vnd.openxmlformats-officedocument.presentationml.slide+xml"/>
  <Override PartName="/ppt/tags/tag3.xml" ContentType="application/vnd.openxmlformats-officedocument.presentationml.tags+xml"/>
  <Override PartName="/ppt/notesSlides/notesSlide55.xml" ContentType="application/vnd.openxmlformats-officedocument.presentationml.notesSlide+xml"/>
  <Override PartName="/ppt/tags/tag77.xml" ContentType="application/vnd.openxmlformats-officedocument.presentationml.tags+xml"/>
  <Override PartName="/ppt/notesSlides/notesSlide111.xml" ContentType="application/vnd.openxmlformats-officedocument.presentationml.notesSlide+xml"/>
  <Override PartName="/ppt/tags/tag233.xml" ContentType="application/vnd.openxmlformats-officedocument.presentationml.tags+xml"/>
  <Override PartName="/ppt/slides/slide42.xml" ContentType="application/vnd.openxmlformats-officedocument.presentationml.slide+xml"/>
  <Override PartName="/ppt/slides/slide213.xml" ContentType="application/vnd.openxmlformats-officedocument.presentationml.slide+xml"/>
  <Override PartName="/ppt/slides/slide260.xml" ContentType="application/vnd.openxmlformats-officedocument.presentationml.slide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notesSlides/notesSlide80.xml" ContentType="application/vnd.openxmlformats-officedocument.presentationml.notesSlide+xml"/>
  <Override PartName="/ppt/tags/tag211.xml" ContentType="application/vnd.openxmlformats-officedocument.presentationml.tags+xml"/>
  <Override PartName="/ppt/notesSlides/notesSlide212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notesSlides/notesSlide149.xml" ContentType="application/vnd.openxmlformats-officedocument.presentationml.notesSlide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notesSlides/notesSlide196.xml" ContentType="application/vnd.openxmlformats-officedocument.presentationml.notesSlide+xml"/>
  <Override PartName="/ppt/slides/slide128.xml" ContentType="application/vnd.openxmlformats-officedocument.presentationml.slide+xml"/>
  <Override PartName="/ppt/slides/slide175.xml" ContentType="application/vnd.openxmlformats-officedocument.presentationml.slide+xml"/>
  <Override PartName="/ppt/notesSlides/notesSlide127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notesSlides/notesSlide174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tags/tag11.xml" ContentType="application/vnd.openxmlformats-officedocument.presentationml.tags+xml"/>
  <Override PartName="/ppt/notesSlides/notesSlide116.xml" ContentType="application/vnd.openxmlformats-officedocument.presentationml.notesSlide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notesSlides/notesSlide163.xml" ContentType="application/vnd.openxmlformats-officedocument.presentationml.notesSlide+xml"/>
  <Override PartName="/ppt/slides/slide58.xml" ContentType="application/vnd.openxmlformats-officedocument.presentationml.slide+xml"/>
  <Override PartName="/ppt/slides/slide229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notesSlides/notesSlide49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tags/tag227.xml" ContentType="application/vnd.openxmlformats-officedocument.presentationml.tags+xml"/>
  <Override PartName="/ppt/notesSlides/notesSlide228.xml" ContentType="application/vnd.openxmlformats-officedocument.presentationml.notes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Override PartName="/ppt/notesSlides/notesSlide74.xml" ContentType="application/vnd.openxmlformats-officedocument.presentationml.notesSlide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notesSlides/notesSlide206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notesSlides/notesSlide52.xml" ContentType="application/vnd.openxmlformats-officedocument.presentationml.notesSlide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notesSlides/notesSlide231.xml" ContentType="application/vnd.openxmlformats-officedocument.presentationml.notesSlide+xml"/>
  <Override PartName="/ppt/slides/slide147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notesSlides/notesSlide168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146.xml" ContentType="application/vnd.openxmlformats-officedocument.presentationml.notesSlide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notesSlides/notesSlide193.xml" ContentType="application/vnd.openxmlformats-officedocument.presentationml.notesSlide+xml"/>
  <Override PartName="/ppt/slides/slide77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s/slide150.xml" ContentType="application/vnd.openxmlformats-officedocument.presentationml.slide+xml"/>
  <Override PartName="/ppt/slides/slide2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124.xml" ContentType="application/vnd.openxmlformats-officedocument.presentationml.notesSlide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171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102.xml" ContentType="application/vnd.openxmlformats-officedocument.presentationml.notesSlide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slides/slide226.xml" ContentType="application/vnd.openxmlformats-officedocument.presentationml.slide+xml"/>
  <Override PartName="/ppt/notesSlides/notesSlide46.xml" ContentType="application/vnd.openxmlformats-officedocument.presentationml.notesSlide+xml"/>
  <Override PartName="/ppt/tags/tag68.xml" ContentType="application/vnd.openxmlformats-officedocument.presentationml.tags+xml"/>
  <Override PartName="/ppt/notesSlides/notesSlide93.xml" ContentType="application/vnd.openxmlformats-officedocument.presentationml.notesSlide+xml"/>
  <Override PartName="/ppt/tags/tag224.xml" ContentType="application/vnd.openxmlformats-officedocument.presentationml.tags+xml"/>
  <Override PartName="/ppt/notesSlides/notesSlide22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notesSlides/notesSlide203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notesSlides/notesSlide187.xml" ContentType="application/vnd.openxmlformats-officedocument.presentationml.notesSlide+xml"/>
  <Override PartName="/ppt/notesSlides/notesSlide118.xml" ContentType="application/vnd.openxmlformats-officedocument.presentationml.notesSlide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notesSlides/notesSlide165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tags/tag142.xml" ContentType="application/vnd.openxmlformats-officedocument.presentationml.tags+xml"/>
  <Override PartName="/ppt/slides/slide122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90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21.xml" ContentType="application/vnd.openxmlformats-officedocument.presentationml.notesSlide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notesSlides/notesSlide219.xml" ContentType="application/vnd.openxmlformats-officedocument.presentationml.notesSlide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s/slide100.xml" ContentType="application/vnd.openxmlformats-officedocument.presentationml.slide+xml"/>
  <Override PartName="/ppt/slides/slide245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87.xml" ContentType="application/vnd.openxmlformats-officedocument.presentationml.tags+xml"/>
  <Override PartName="/ppt/slides/slide223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notesSlides/notesSlide222.xml" ContentType="application/vnd.openxmlformats-officedocument.presentationml.notes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notesSlides/notesSlide15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137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notesSlides/notesSlide184.xml" ContentType="application/vnd.openxmlformats-officedocument.presentationml.notes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slides/slide141.xml" ContentType="application/vnd.openxmlformats-officedocument.presentationml.slide+xml"/>
  <Override PartName="/ppt/slides/slide239.xml" ContentType="application/vnd.openxmlformats-officedocument.presentationml.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62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217.xml" ContentType="application/vnd.openxmlformats-officedocument.presentationml.slide+xml"/>
  <Override PartName="/ppt/notesSlides/notesSlide140.xml" ContentType="application/vnd.openxmlformats-officedocument.presentationml.notesSlide+xml"/>
  <Override PartName="/ppt/tags/tag237.xml" ContentType="application/vnd.openxmlformats-officedocument.presentationml.tags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notesSlides/notesSlide84.xml" ContentType="application/vnd.openxmlformats-officedocument.presentationml.notesSlide+xml"/>
  <Override PartName="/ppt/tags/tag215.xml" ContentType="application/vnd.openxmlformats-officedocument.presentationml.tags+xml"/>
  <Override PartName="/ppt/notesSlides/notesSlide216.xml" ContentType="application/vnd.openxmlformats-officedocument.presentationml.notesSlide+xml"/>
  <Override PartName="/ppt/slides/slide2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62.xml" ContentType="application/vnd.openxmlformats-officedocument.presentationml.notesSlide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s/slide179.xml" ContentType="application/vnd.openxmlformats-officedocument.presentationml.slide+xml"/>
  <Override PartName="/ppt/tags/tag177.xml" ContentType="application/vnd.openxmlformats-officedocument.presentationml.tags+xml"/>
  <Override PartName="/ppt/notesSlides/notesSlide178.xml" ContentType="application/vnd.openxmlformats-officedocument.presentationml.notesSlide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6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109.xml" ContentType="application/vnd.openxmlformats-officedocument.presentationml.notesSlide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notesSlides/notesSlide156.xml" ContentType="application/vnd.openxmlformats-officedocument.presentationml.notesSlide+xml"/>
  <Override PartName="/ppt/slides/slide87.xml" ContentType="application/vnd.openxmlformats-officedocument.presentationml.slide+xml"/>
  <Override PartName="/ppt/slides/slide135.xml" ContentType="application/vnd.openxmlformats-officedocument.presentationml.slide+xml"/>
  <Override PartName="/ppt/slides/slide182.xml" ContentType="application/vnd.openxmlformats-officedocument.presentationml.slide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81.xml" ContentType="application/vnd.openxmlformats-officedocument.presentationml.notesSlide+xml"/>
  <Override PartName="/ppt/tags/tag209.xml" ContentType="application/vnd.openxmlformats-officedocument.presentationml.tags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slides/slide236.xml" ContentType="application/vnd.openxmlformats-officedocument.presentationml.slide+xml"/>
  <Override PartName="/ppt/tags/tag4.xml" ContentType="application/vnd.openxmlformats-officedocument.presentationml.tags+xml"/>
  <Override PartName="/ppt/notesSlides/notesSlide112.xml" ContentType="application/vnd.openxmlformats-officedocument.presentationml.notesSlide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56.xml" ContentType="application/vnd.openxmlformats-officedocument.presentationml.notesSlid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notesSlides/notesSlide81.xml" ContentType="application/vnd.openxmlformats-officedocument.presentationml.notesSlide+xml"/>
  <Override PartName="/ppt/slides/slide21.xml" ContentType="application/vnd.openxmlformats-officedocument.presentationml.slide+xml"/>
  <Override PartName="/ppt/slides/slide198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notesSlides/notesSlide197.xml" ContentType="application/vnd.openxmlformats-officedocument.presentationml.notesSlide+xml"/>
  <Override PartName="/ppt/tags/tag212.xml" ContentType="application/vnd.openxmlformats-officedocument.presentationml.tags+xml"/>
  <Override PartName="/ppt/notesSlides/notesSlide213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notesSlides/notesSlide128.xml" ContentType="application/vnd.openxmlformats-officedocument.presentationml.notesSlide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notesSlides/notesSlide175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153.xml" ContentType="application/vnd.openxmlformats-officedocument.presentationml.notes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tags/tag228.xml" ContentType="application/vnd.openxmlformats-officedocument.presentationml.tags+xml"/>
  <Override PartName="/ppt/slides/slide37.xml" ContentType="application/vnd.openxmlformats-officedocument.presentationml.slide+xml"/>
  <Override PartName="/ppt/slides/slide84.xml" ContentType="application/vnd.openxmlformats-officedocument.presentationml.slide+xml"/>
  <Override PartName="/ppt/slides/slide208.xml" ContentType="application/vnd.openxmlformats-officedocument.presentationml.slide+xml"/>
  <Override PartName="/ppt/slides/slide255.xml" ContentType="application/vnd.openxmlformats-officedocument.presentationml.slide+xml"/>
  <Override PartName="/ppt/presProps.xml" ContentType="application/vnd.openxmlformats-officedocument.presentationml.presProps+xml"/>
  <Override PartName="/ppt/notesSlides/notesSlide131.xml" ContentType="application/vnd.openxmlformats-officedocument.presentationml.notesSlide+xml"/>
  <Override PartName="/ppt/tags/tag130.xml" ContentType="application/vnd.openxmlformats-officedocument.presentationml.tags+xml"/>
  <Override PartName="/ppt/notesSlides/notesSlide229.xml" ContentType="application/vnd.openxmlformats-officedocument.presentationml.notes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75.xml" ContentType="application/vnd.openxmlformats-officedocument.presentationml.notes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notesSlides/notesSlide207.xml" ContentType="application/vnd.openxmlformats-officedocument.presentationml.notesSlide+xml"/>
  <Override PartName="/ppt/slides/slide233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slides/slide40.xml" ContentType="application/vnd.openxmlformats-officedocument.presentationml.slide+xml"/>
  <Override PartName="/ppt/slides/slide211.xml" ContentType="application/vnd.openxmlformats-officedocument.presentationml.slide+xml"/>
  <Override PartName="/ppt/tags/tag168.xml" ContentType="application/vnd.openxmlformats-officedocument.presentationml.tags+xml"/>
  <Override PartName="/ppt/notesSlides/notesSlide169.xml" ContentType="application/vnd.openxmlformats-officedocument.presentationml.notesSlide+xml"/>
  <Override PartName="/ppt/notesSlides/notesSlide232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tags/tag53.xml" ContentType="application/vnd.openxmlformats-officedocument.presentationml.tags+xml"/>
  <Override PartName="/ppt/notesSlides/notesSlide210.xml" ContentType="application/vnd.openxmlformats-officedocument.presentationml.notesSlide+xml"/>
  <Override PartName="/ppt/slides/slide126.xml" ContentType="application/vnd.openxmlformats-officedocument.presentationml.slide+xml"/>
  <Override PartName="/ppt/slides/slide173.xml" ContentType="application/vnd.openxmlformats-officedocument.presentationml.slide+xml"/>
  <Override PartName="/ppt/tags/tag31.xml" ContentType="application/vnd.openxmlformats-officedocument.presentationml.tags+xml"/>
  <Override PartName="/ppt/notesSlides/notesSlide147.xml" ContentType="application/vnd.openxmlformats-officedocument.presentationml.notesSlide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notesSlides/notesSlide194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125.xml" ContentType="application/vnd.openxmlformats-officedocument.presentationml.notesSlide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notesSlides/notesSlide172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4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27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tags/tag102.xml" ContentType="application/vnd.openxmlformats-officedocument.presentationml.tags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notesSlides/notesSlide226.xml" ContentType="application/vnd.openxmlformats-officedocument.presentationml.notesSlide+xml"/>
  <Default Extension="rels" ContentType="application/vnd.openxmlformats-package.relationships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52.xml" ContentType="application/vnd.openxmlformats-officedocument.presentationml.slide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72.xml" ContentType="application/vnd.openxmlformats-officedocument.presentationml.notesSlide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slides/slide12.xml" ContentType="application/vnd.openxmlformats-officedocument.presentationml.slide+xml"/>
  <Override PartName="/ppt/slides/slide2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notesSlides/notesSlide188.xml" ContentType="application/vnd.openxmlformats-officedocument.presentationml.notesSlide+xml"/>
  <Override PartName="/ppt/notesSlides/notesSlide204.xml" ContentType="application/vnd.openxmlformats-officedocument.presentationml.notesSlide+xml"/>
  <Override PartName="/ppt/slides/slide167.xml" ContentType="application/vnd.openxmlformats-officedocument.presentationml.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slides/slide145.xml" ContentType="application/vnd.openxmlformats-officedocument.presentationml.slide+xml"/>
  <Override PartName="/ppt/slides/slide192.xml" ContentType="application/vnd.openxmlformats-officedocument.presentationml.slide+xml"/>
  <Override PartName="/ppt/tags/tag50.xml" ContentType="application/vnd.openxmlformats-officedocument.presentationml.tags+xml"/>
  <Override PartName="/ppt/notesSlides/notesSlide119.xml" ContentType="application/vnd.openxmlformats-officedocument.presentationml.notesSlide+xml"/>
  <Override PartName="/ppt/notesSlides/notesSlide166.xml" ContentType="application/vnd.openxmlformats-officedocument.presentationml.notesSlide+xml"/>
  <Override PartName="/ppt/slides/slide97.xml" ContentType="application/vnd.openxmlformats-officedocument.presentationml.slide+xml"/>
  <Override PartName="/ppt/notesSlides/notesSlide144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notesSlides/notesSlide191.xml" ContentType="application/vnd.openxmlformats-officedocument.presentationml.notesSlide+xml"/>
  <Override PartName="/ppt/slides/slide28.xml" ContentType="application/vnd.openxmlformats-officedocument.presentationml.slide+xml"/>
  <Override PartName="/ppt/slides/slide75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notesSlides/notesSlide88.xml" ContentType="application/vnd.openxmlformats-officedocument.presentationml.notesSlide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01.xml" ContentType="application/vnd.openxmlformats-officedocument.presentationml.slide+xml"/>
  <Override PartName="/ppt/slides/slide2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22.xml" ContentType="application/vnd.openxmlformats-officedocument.presentationml.notesSlide+xml"/>
  <Override PartName="/ppt/tags/tag121.xml" ContentType="application/vnd.openxmlformats-officedocument.presentationml.tags+xml"/>
  <Override PartName="/ppt/slides/slide53.xml" ContentType="application/vnd.openxmlformats-officedocument.presentationml.slide+xml"/>
  <Default Extension="jpeg" ContentType="image/jpeg"/>
  <Override PartName="/ppt/tags/tag88.xml" ContentType="application/vnd.openxmlformats-officedocument.presentationml.tags+xml"/>
  <Override PartName="/ppt/notesSlides/notesSlide100.xml" ContentType="application/vnd.openxmlformats-officedocument.presentationml.notesSlide+xml"/>
  <Override PartName="/ppt/slides/slide31.xml" ContentType="application/vnd.openxmlformats-officedocument.presentationml.slide+xml"/>
  <Override PartName="/ppt/slides/slide224.xml" ContentType="application/vnd.openxmlformats-officedocument.presentationml.slide+xml"/>
  <Override PartName="/ppt/tags/tag19.xml" ContentType="application/vnd.openxmlformats-officedocument.presentationml.tags+xml"/>
  <Override PartName="/ppt/notesSlides/notesSlide44.xml" ContentType="application/vnd.openxmlformats-officedocument.presentationml.notesSlide+xml"/>
  <Override PartName="/ppt/tags/tag66.xml" ContentType="application/vnd.openxmlformats-officedocument.presentationml.tags+xml"/>
  <Override PartName="/ppt/notesSlides/notesSlide91.xml" ContentType="application/vnd.openxmlformats-officedocument.presentationml.notesSlide+xml"/>
  <Override PartName="/ppt/tags/tag222.xml" ContentType="application/vnd.openxmlformats-officedocument.presentationml.tags+xml"/>
  <Override PartName="/ppt/notesSlides/notesSlide223.xml" ContentType="application/vnd.openxmlformats-officedocument.presentationml.notesSlide+xml"/>
  <Override PartName="/ppt/slides/slide202.xml" ContentType="application/vnd.openxmlformats-officedocument.presentationml.slide+xml"/>
  <Override PartName="/ppt/notesSlides/notesSlide22.xml" ContentType="application/vnd.openxmlformats-officedocument.presentationml.notesSlide+xml"/>
  <Override PartName="/ppt/tags/tag159.xml" ContentType="application/vnd.openxmlformats-officedocument.presentationml.tags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notesSlides/notesSlide201.xml" ContentType="application/vnd.openxmlformats-officedocument.presentationml.notesSlide+xml"/>
  <Override PartName="/ppt/slides/slide117.xml" ContentType="application/vnd.openxmlformats-officedocument.presentationml.slide+xml"/>
  <Override PartName="/ppt/slides/slide164.xml" ContentType="application/vnd.openxmlformats-officedocument.presentationml.slide+xml"/>
  <Override PartName="/ppt/tags/tag22.xml" ContentType="application/vnd.openxmlformats-officedocument.presentationml.tags+xml"/>
  <Override PartName="/ppt/notesSlides/notesSlide138.xml" ContentType="application/vnd.openxmlformats-officedocument.presentationml.notesSlide+xml"/>
  <Override PartName="/ppt/notesSlides/notesSlide18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4"/>
  </p:notesMasterIdLst>
  <p:handoutMasterIdLst>
    <p:handoutMasterId r:id="rId265"/>
  </p:handoutMasterIdLst>
  <p:sldIdLst>
    <p:sldId id="3537" r:id="rId2"/>
    <p:sldId id="3424" r:id="rId3"/>
    <p:sldId id="3426" r:id="rId4"/>
    <p:sldId id="3423" r:id="rId5"/>
    <p:sldId id="3330" r:id="rId6"/>
    <p:sldId id="3331" r:id="rId7"/>
    <p:sldId id="3332" r:id="rId8"/>
    <p:sldId id="3333" r:id="rId9"/>
    <p:sldId id="3334" r:id="rId10"/>
    <p:sldId id="3335" r:id="rId11"/>
    <p:sldId id="3336" r:id="rId12"/>
    <p:sldId id="3337" r:id="rId13"/>
    <p:sldId id="3338" r:id="rId14"/>
    <p:sldId id="3339" r:id="rId15"/>
    <p:sldId id="3340" r:id="rId16"/>
    <p:sldId id="3341" r:id="rId17"/>
    <p:sldId id="3427" r:id="rId18"/>
    <p:sldId id="3342" r:id="rId19"/>
    <p:sldId id="3343" r:id="rId20"/>
    <p:sldId id="3344" r:id="rId21"/>
    <p:sldId id="3345" r:id="rId22"/>
    <p:sldId id="3346" r:id="rId23"/>
    <p:sldId id="3347" r:id="rId24"/>
    <p:sldId id="3348" r:id="rId25"/>
    <p:sldId id="3349" r:id="rId26"/>
    <p:sldId id="3350" r:id="rId27"/>
    <p:sldId id="3351" r:id="rId28"/>
    <p:sldId id="3352" r:id="rId29"/>
    <p:sldId id="3353" r:id="rId30"/>
    <p:sldId id="3354" r:id="rId31"/>
    <p:sldId id="3355" r:id="rId32"/>
    <p:sldId id="3356" r:id="rId33"/>
    <p:sldId id="3357" r:id="rId34"/>
    <p:sldId id="3358" r:id="rId35"/>
    <p:sldId id="3359" r:id="rId36"/>
    <p:sldId id="3360" r:id="rId37"/>
    <p:sldId id="3361" r:id="rId38"/>
    <p:sldId id="3362" r:id="rId39"/>
    <p:sldId id="3363" r:id="rId40"/>
    <p:sldId id="3364" r:id="rId41"/>
    <p:sldId id="3365" r:id="rId42"/>
    <p:sldId id="3366" r:id="rId43"/>
    <p:sldId id="3367" r:id="rId44"/>
    <p:sldId id="3368" r:id="rId45"/>
    <p:sldId id="3369" r:id="rId46"/>
    <p:sldId id="3370" r:id="rId47"/>
    <p:sldId id="3371" r:id="rId48"/>
    <p:sldId id="3372" r:id="rId49"/>
    <p:sldId id="3373" r:id="rId50"/>
    <p:sldId id="3374" r:id="rId51"/>
    <p:sldId id="3375" r:id="rId52"/>
    <p:sldId id="3376" r:id="rId53"/>
    <p:sldId id="3383" r:id="rId54"/>
    <p:sldId id="3384" r:id="rId55"/>
    <p:sldId id="3385" r:id="rId56"/>
    <p:sldId id="3386" r:id="rId57"/>
    <p:sldId id="3387" r:id="rId58"/>
    <p:sldId id="3388" r:id="rId59"/>
    <p:sldId id="3389" r:id="rId60"/>
    <p:sldId id="3390" r:id="rId61"/>
    <p:sldId id="3391" r:id="rId62"/>
    <p:sldId id="3392" r:id="rId63"/>
    <p:sldId id="3393" r:id="rId64"/>
    <p:sldId id="3394" r:id="rId65"/>
    <p:sldId id="3395" r:id="rId66"/>
    <p:sldId id="3396" r:id="rId67"/>
    <p:sldId id="3397" r:id="rId68"/>
    <p:sldId id="3398" r:id="rId69"/>
    <p:sldId id="3399" r:id="rId70"/>
    <p:sldId id="3400" r:id="rId71"/>
    <p:sldId id="3401" r:id="rId72"/>
    <p:sldId id="3402" r:id="rId73"/>
    <p:sldId id="3403" r:id="rId74"/>
    <p:sldId id="3404" r:id="rId75"/>
    <p:sldId id="3405" r:id="rId76"/>
    <p:sldId id="3406" r:id="rId77"/>
    <p:sldId id="3407" r:id="rId78"/>
    <p:sldId id="3408" r:id="rId79"/>
    <p:sldId id="3409" r:id="rId80"/>
    <p:sldId id="3410" r:id="rId81"/>
    <p:sldId id="3411" r:id="rId82"/>
    <p:sldId id="3412" r:id="rId83"/>
    <p:sldId id="3329" r:id="rId84"/>
    <p:sldId id="3281" r:id="rId85"/>
    <p:sldId id="3282" r:id="rId86"/>
    <p:sldId id="3293" r:id="rId87"/>
    <p:sldId id="3285" r:id="rId88"/>
    <p:sldId id="3294" r:id="rId89"/>
    <p:sldId id="3295" r:id="rId90"/>
    <p:sldId id="3296" r:id="rId91"/>
    <p:sldId id="3298" r:id="rId92"/>
    <p:sldId id="3297" r:id="rId93"/>
    <p:sldId id="3299" r:id="rId94"/>
    <p:sldId id="3300" r:id="rId95"/>
    <p:sldId id="3301" r:id="rId96"/>
    <p:sldId id="3302" r:id="rId97"/>
    <p:sldId id="3303" r:id="rId98"/>
    <p:sldId id="3304" r:id="rId99"/>
    <p:sldId id="3305" r:id="rId100"/>
    <p:sldId id="3306" r:id="rId101"/>
    <p:sldId id="3307" r:id="rId102"/>
    <p:sldId id="3312" r:id="rId103"/>
    <p:sldId id="3313" r:id="rId104"/>
    <p:sldId id="3314" r:id="rId105"/>
    <p:sldId id="3117" r:id="rId106"/>
    <p:sldId id="3118" r:id="rId107"/>
    <p:sldId id="3027" r:id="rId108"/>
    <p:sldId id="3028" r:id="rId109"/>
    <p:sldId id="3538" r:id="rId110"/>
    <p:sldId id="3539" r:id="rId111"/>
    <p:sldId id="3029" r:id="rId112"/>
    <p:sldId id="3030" r:id="rId113"/>
    <p:sldId id="3031" r:id="rId114"/>
    <p:sldId id="3032" r:id="rId115"/>
    <p:sldId id="3033" r:id="rId116"/>
    <p:sldId id="3034" r:id="rId117"/>
    <p:sldId id="3035" r:id="rId118"/>
    <p:sldId id="3036" r:id="rId119"/>
    <p:sldId id="3037" r:id="rId120"/>
    <p:sldId id="3038" r:id="rId121"/>
    <p:sldId id="3039" r:id="rId122"/>
    <p:sldId id="3040" r:id="rId123"/>
    <p:sldId id="3041" r:id="rId124"/>
    <p:sldId id="3042" r:id="rId125"/>
    <p:sldId id="3158" r:id="rId126"/>
    <p:sldId id="3159" r:id="rId127"/>
    <p:sldId id="3160" r:id="rId128"/>
    <p:sldId id="3161" r:id="rId129"/>
    <p:sldId id="3162" r:id="rId130"/>
    <p:sldId id="3163" r:id="rId131"/>
    <p:sldId id="3164" r:id="rId132"/>
    <p:sldId id="3165" r:id="rId133"/>
    <p:sldId id="3166" r:id="rId134"/>
    <p:sldId id="3167" r:id="rId135"/>
    <p:sldId id="3168" r:id="rId136"/>
    <p:sldId id="3169" r:id="rId137"/>
    <p:sldId id="3170" r:id="rId138"/>
    <p:sldId id="3171" r:id="rId139"/>
    <p:sldId id="3172" r:id="rId140"/>
    <p:sldId id="3173" r:id="rId141"/>
    <p:sldId id="3174" r:id="rId142"/>
    <p:sldId id="3175" r:id="rId143"/>
    <p:sldId id="3176" r:id="rId144"/>
    <p:sldId id="3177" r:id="rId145"/>
    <p:sldId id="3178" r:id="rId146"/>
    <p:sldId id="3179" r:id="rId147"/>
    <p:sldId id="3180" r:id="rId148"/>
    <p:sldId id="3181" r:id="rId149"/>
    <p:sldId id="3182" r:id="rId150"/>
    <p:sldId id="3183" r:id="rId151"/>
    <p:sldId id="3184" r:id="rId152"/>
    <p:sldId id="3185" r:id="rId153"/>
    <p:sldId id="3186" r:id="rId154"/>
    <p:sldId id="3187" r:id="rId155"/>
    <p:sldId id="3188" r:id="rId156"/>
    <p:sldId id="3189" r:id="rId157"/>
    <p:sldId id="3190" r:id="rId158"/>
    <p:sldId id="3191" r:id="rId159"/>
    <p:sldId id="3192" r:id="rId160"/>
    <p:sldId id="3193" r:id="rId161"/>
    <p:sldId id="3194" r:id="rId162"/>
    <p:sldId id="3434" r:id="rId163"/>
    <p:sldId id="3435" r:id="rId164"/>
    <p:sldId id="3436" r:id="rId165"/>
    <p:sldId id="3437" r:id="rId166"/>
    <p:sldId id="3438" r:id="rId167"/>
    <p:sldId id="3439" r:id="rId168"/>
    <p:sldId id="3440" r:id="rId169"/>
    <p:sldId id="3441" r:id="rId170"/>
    <p:sldId id="3442" r:id="rId171"/>
    <p:sldId id="3443" r:id="rId172"/>
    <p:sldId id="3444" r:id="rId173"/>
    <p:sldId id="3445" r:id="rId174"/>
    <p:sldId id="3446" r:id="rId175"/>
    <p:sldId id="3447" r:id="rId176"/>
    <p:sldId id="3448" r:id="rId177"/>
    <p:sldId id="3449" r:id="rId178"/>
    <p:sldId id="3450" r:id="rId179"/>
    <p:sldId id="3451" r:id="rId180"/>
    <p:sldId id="3452" r:id="rId181"/>
    <p:sldId id="3453" r:id="rId182"/>
    <p:sldId id="3454" r:id="rId183"/>
    <p:sldId id="3455" r:id="rId184"/>
    <p:sldId id="3456" r:id="rId185"/>
    <p:sldId id="3457" r:id="rId186"/>
    <p:sldId id="3458" r:id="rId187"/>
    <p:sldId id="3459" r:id="rId188"/>
    <p:sldId id="3460" r:id="rId189"/>
    <p:sldId id="3461" r:id="rId190"/>
    <p:sldId id="3462" r:id="rId191"/>
    <p:sldId id="3463" r:id="rId192"/>
    <p:sldId id="3464" r:id="rId193"/>
    <p:sldId id="3465" r:id="rId194"/>
    <p:sldId id="3466" r:id="rId195"/>
    <p:sldId id="3467" r:id="rId196"/>
    <p:sldId id="3468" r:id="rId197"/>
    <p:sldId id="3469" r:id="rId198"/>
    <p:sldId id="3470" r:id="rId199"/>
    <p:sldId id="3471" r:id="rId200"/>
    <p:sldId id="3472" r:id="rId201"/>
    <p:sldId id="3473" r:id="rId202"/>
    <p:sldId id="3474" r:id="rId203"/>
    <p:sldId id="3475" r:id="rId204"/>
    <p:sldId id="3476" r:id="rId205"/>
    <p:sldId id="3477" r:id="rId206"/>
    <p:sldId id="3478" r:id="rId207"/>
    <p:sldId id="3479" r:id="rId208"/>
    <p:sldId id="3480" r:id="rId209"/>
    <p:sldId id="3481" r:id="rId210"/>
    <p:sldId id="3482" r:id="rId211"/>
    <p:sldId id="3483" r:id="rId212"/>
    <p:sldId id="3484" r:id="rId213"/>
    <p:sldId id="3485" r:id="rId214"/>
    <p:sldId id="3486" r:id="rId215"/>
    <p:sldId id="3487" r:id="rId216"/>
    <p:sldId id="3488" r:id="rId217"/>
    <p:sldId id="3489" r:id="rId218"/>
    <p:sldId id="3490" r:id="rId219"/>
    <p:sldId id="3491" r:id="rId220"/>
    <p:sldId id="3492" r:id="rId221"/>
    <p:sldId id="3493" r:id="rId222"/>
    <p:sldId id="3494" r:id="rId223"/>
    <p:sldId id="3495" r:id="rId224"/>
    <p:sldId id="3496" r:id="rId225"/>
    <p:sldId id="3497" r:id="rId226"/>
    <p:sldId id="3498" r:id="rId227"/>
    <p:sldId id="3499" r:id="rId228"/>
    <p:sldId id="3500" r:id="rId229"/>
    <p:sldId id="3501" r:id="rId230"/>
    <p:sldId id="3502" r:id="rId231"/>
    <p:sldId id="3503" r:id="rId232"/>
    <p:sldId id="3504" r:id="rId233"/>
    <p:sldId id="3505" r:id="rId234"/>
    <p:sldId id="3506" r:id="rId235"/>
    <p:sldId id="3507" r:id="rId236"/>
    <p:sldId id="3508" r:id="rId237"/>
    <p:sldId id="3509" r:id="rId238"/>
    <p:sldId id="3510" r:id="rId239"/>
    <p:sldId id="3511" r:id="rId240"/>
    <p:sldId id="3512" r:id="rId241"/>
    <p:sldId id="3513" r:id="rId242"/>
    <p:sldId id="3514" r:id="rId243"/>
    <p:sldId id="3515" r:id="rId244"/>
    <p:sldId id="3516" r:id="rId245"/>
    <p:sldId id="3517" r:id="rId246"/>
    <p:sldId id="3518" r:id="rId247"/>
    <p:sldId id="3519" r:id="rId248"/>
    <p:sldId id="3520" r:id="rId249"/>
    <p:sldId id="3521" r:id="rId250"/>
    <p:sldId id="3522" r:id="rId251"/>
    <p:sldId id="3523" r:id="rId252"/>
    <p:sldId id="3524" r:id="rId253"/>
    <p:sldId id="3525" r:id="rId254"/>
    <p:sldId id="3526" r:id="rId255"/>
    <p:sldId id="3527" r:id="rId256"/>
    <p:sldId id="3528" r:id="rId257"/>
    <p:sldId id="3529" r:id="rId258"/>
    <p:sldId id="3530" r:id="rId259"/>
    <p:sldId id="3531" r:id="rId260"/>
    <p:sldId id="3532" r:id="rId261"/>
    <p:sldId id="3533" r:id="rId262"/>
    <p:sldId id="3534" r:id="rId263"/>
  </p:sldIdLst>
  <p:sldSz cx="9144000" cy="6858000" type="screen4x3"/>
  <p:notesSz cx="6858000" cy="9207500"/>
  <p:custDataLst>
    <p:tags r:id="rId266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FF00"/>
    <a:srgbClr val="F0ACEB"/>
    <a:srgbClr val="D628C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5714" autoAdjust="0"/>
    <p:restoredTop sz="9466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26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90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270" Type="http://schemas.openxmlformats.org/officeDocument/2006/relationships/tableStyles" Target="tableStyle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tags" Target="tags/tag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96913"/>
            <a:ext cx="4586288" cy="3440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3563"/>
            <a:ext cx="5029200" cy="414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96913"/>
            <a:ext cx="4584700" cy="3440112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4988246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09285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2642160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8577294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336406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3926356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1993845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0399240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70518530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57060791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4212320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726371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62610297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159227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06023169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32686044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0629452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49960749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3750566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2426345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57972847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02607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4583159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23160425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74197688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0151858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8343119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56631921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2526248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47086860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9925905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621352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9647659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0528099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64789278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3941130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780544324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61499279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9329464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5784441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9875695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40342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169858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8158571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35233170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29220076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33521817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56138997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0120290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03381809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385444227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678510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13541977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926596503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38159085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9731228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945657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904125026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615967350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261273784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50507457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6295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14738342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90008158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3342521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3426257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943417532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9955347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8772909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3610279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45140272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20599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656415635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39110157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629860223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15866184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1037131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362625124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624139421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49614485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11162932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42008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53473262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72656799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58624726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99223892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07752233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05197772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09176678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4463245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8047015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772515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528883066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27603011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28552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7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0" y="15875"/>
            <a:ext cx="9132888" cy="6832600"/>
            <a:chOff x="0" y="10"/>
            <a:chExt cx="5753" cy="4304"/>
          </a:xfrm>
        </p:grpSpPr>
        <p:sp>
          <p:nvSpPr>
            <p:cNvPr id="2" name="Freeform 2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0000E5"/>
                </a:gs>
                <a:gs pos="100000">
                  <a:srgbClr val="0000FF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Arc 3"/>
            <p:cNvSpPr>
              <a:spLocks/>
            </p:cNvSpPr>
            <p:nvPr/>
          </p:nvSpPr>
          <p:spPr bwMode="auto">
            <a:xfrm>
              <a:off x="0" y="10"/>
              <a:ext cx="5290" cy="4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19" y="0"/>
                  </a:moveTo>
                  <a:cubicBezTo>
                    <a:pt x="11941" y="11"/>
                    <a:pt x="21600" y="9678"/>
                    <a:pt x="21600" y="21600"/>
                  </a:cubicBezTo>
                </a:path>
                <a:path w="21600" h="21600" stroke="0" extrusionOk="0">
                  <a:moveTo>
                    <a:pt x="19" y="0"/>
                  </a:moveTo>
                  <a:cubicBezTo>
                    <a:pt x="11941" y="11"/>
                    <a:pt x="21600" y="9678"/>
                    <a:pt x="21600" y="21600"/>
                  </a:cubicBezTo>
                  <a:lnTo>
                    <a:pt x="0" y="21600"/>
                  </a:lnTo>
                  <a:lnTo>
                    <a:pt x="19" y="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4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notesSlide" Target="../notesSlides/notesSlide114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notesSlide" Target="../notesSlides/notesSlide1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8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9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0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4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7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8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9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0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5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6.xml"/><Relationship Id="rId4" Type="http://schemas.openxmlformats.org/officeDocument/2006/relationships/image" Target="../media/image34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8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9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0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4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5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8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notesSlide" Target="../notesSlides/notesSlide15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15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4" Type="http://schemas.openxmlformats.org/officeDocument/2006/relationships/notesSlide" Target="../notesSlides/notesSlide154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notesSlide" Target="../notesSlides/notesSlide1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8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9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0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3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4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5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6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2.jpe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8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9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0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3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4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5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6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8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9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0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3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4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5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6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3.jpe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8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9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0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1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3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4" Type="http://schemas.openxmlformats.org/officeDocument/2006/relationships/notesSlide" Target="../notesSlides/notesSlide19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4" Type="http://schemas.openxmlformats.org/officeDocument/2006/relationships/notesSlide" Target="../notesSlides/notesSlide193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8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0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3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4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5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6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7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8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0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2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3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4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5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6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4" Type="http://schemas.openxmlformats.org/officeDocument/2006/relationships/notesSlide" Target="../notesSlides/notesSlide213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4" Type="http://schemas.openxmlformats.org/officeDocument/2006/relationships/notesSlide" Target="../notesSlides/notesSlide214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2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3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4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5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6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7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8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9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0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3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4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5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6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7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8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4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4" Type="http://schemas.openxmlformats.org/officeDocument/2006/relationships/image" Target="../media/image8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43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Chapter 10</a:t>
            </a:r>
          </a:p>
        </p:txBody>
      </p:sp>
      <p:sp>
        <p:nvSpPr>
          <p:cNvPr id="519172" name="WordArt 4"/>
          <p:cNvSpPr>
            <a:spLocks noChangeArrowheads="1" noChangeShapeType="1" noTextEdit="1"/>
          </p:cNvSpPr>
          <p:nvPr/>
        </p:nvSpPr>
        <p:spPr bwMode="auto">
          <a:xfrm>
            <a:off x="2076450" y="1698625"/>
            <a:ext cx="4953000" cy="158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4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Chemical </a:t>
            </a:r>
            <a:r>
              <a:rPr lang="en-US" sz="4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Bonding II</a:t>
            </a:r>
            <a:endParaRPr lang="en-US" sz="4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Black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207963"/>
            <a:ext cx="7772400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Hydrogen Fluoride</a:t>
            </a:r>
          </a:p>
        </p:txBody>
      </p:sp>
      <p:sp>
        <p:nvSpPr>
          <p:cNvPr id="288771" name="Oval 3"/>
          <p:cNvSpPr>
            <a:spLocks noChangeArrowheads="1"/>
          </p:cNvSpPr>
          <p:nvPr/>
        </p:nvSpPr>
        <p:spPr bwMode="auto">
          <a:xfrm>
            <a:off x="2324100" y="2374900"/>
            <a:ext cx="1487488" cy="15382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772" name="Oval 4"/>
          <p:cNvSpPr>
            <a:spLocks noChangeArrowheads="1"/>
          </p:cNvSpPr>
          <p:nvPr/>
        </p:nvSpPr>
        <p:spPr bwMode="auto">
          <a:xfrm>
            <a:off x="3492500" y="1371600"/>
            <a:ext cx="3827463" cy="37433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4783138" y="2746375"/>
            <a:ext cx="13700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2306638" y="2693988"/>
            <a:ext cx="13700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1122363" y="5280025"/>
            <a:ext cx="73342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polar covalent bond</a:t>
            </a:r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3609975" y="3192463"/>
            <a:ext cx="12858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>
            <a:off x="3759200" y="2906713"/>
            <a:ext cx="9858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>
            <a:off x="3910013" y="2789238"/>
            <a:ext cx="0" cy="2349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latin typeface="Arial Narrow" pitchFamily="34" charset="0"/>
                <a:cs typeface="Arial" charset="0"/>
              </a:rPr>
              <a:t>Another view of the Bonding of Acetylene, C</a:t>
            </a:r>
            <a:r>
              <a:rPr lang="en-US" sz="2800" b="1" baseline="-25000">
                <a:latin typeface="Arial Narrow" pitchFamily="34" charset="0"/>
                <a:cs typeface="Arial" charset="0"/>
              </a:rPr>
              <a:t>2</a:t>
            </a:r>
            <a:r>
              <a:rPr lang="en-US" sz="2800" b="1">
                <a:latin typeface="Arial Narrow" pitchFamily="34" charset="0"/>
                <a:cs typeface="Arial" charset="0"/>
              </a:rPr>
              <a:t>H</a:t>
            </a:r>
            <a:r>
              <a:rPr lang="en-US" sz="2800" b="1" baseline="-25000">
                <a:latin typeface="Arial Narrow" pitchFamily="34" charset="0"/>
                <a:cs typeface="Arial" charset="0"/>
              </a:rPr>
              <a:t>2</a:t>
            </a:r>
          </a:p>
        </p:txBody>
      </p:sp>
      <p:pic>
        <p:nvPicPr>
          <p:cNvPr id="185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625" y="2057400"/>
            <a:ext cx="487997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1" smtClean="0">
                <a:latin typeface="Arial Narrow" pitchFamily="34" charset="0"/>
              </a:rPr>
              <a:t>Sigma (</a:t>
            </a:r>
            <a:r>
              <a:rPr lang="en-US" sz="2800" b="1" smtClean="0">
                <a:latin typeface="Arial Narrow" pitchFamily="34" charset="0"/>
                <a:sym typeface="Symbol" pitchFamily="18" charset="2"/>
              </a:rPr>
              <a:t></a:t>
            </a:r>
            <a:r>
              <a:rPr lang="en-US" sz="2800" b="1" smtClean="0">
                <a:latin typeface="Arial Narrow" pitchFamily="34" charset="0"/>
              </a:rPr>
              <a:t>) and Pi Bonds (</a:t>
            </a:r>
            <a:r>
              <a:rPr lang="en-US" sz="2800" b="1" smtClean="0">
                <a:latin typeface="Arial Narrow" pitchFamily="34" charset="0"/>
                <a:sym typeface="Symbol" pitchFamily="18" charset="2"/>
              </a:rPr>
              <a:t></a:t>
            </a:r>
            <a:r>
              <a:rPr lang="en-US" sz="2800" b="1" smtClean="0">
                <a:latin typeface="Arial Narrow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400" dirty="0" smtClean="0">
                <a:latin typeface="Arial Narrow" pitchFamily="34" charset="0"/>
              </a:rPr>
              <a:t>Single bond           1 sigma bond</a:t>
            </a:r>
          </a:p>
          <a:p>
            <a:pPr algn="just">
              <a:defRPr/>
            </a:pPr>
            <a:r>
              <a:rPr lang="en-US" sz="2400" dirty="0" smtClean="0">
                <a:latin typeface="Arial Narrow" pitchFamily="34" charset="0"/>
              </a:rPr>
              <a:t>Double bond          1 sigma bond and 1 Pi bond</a:t>
            </a:r>
          </a:p>
          <a:p>
            <a:pPr algn="just">
              <a:defRPr/>
            </a:pPr>
            <a:r>
              <a:rPr lang="en-US" sz="2400" dirty="0" smtClean="0">
                <a:latin typeface="Arial Narrow" pitchFamily="34" charset="0"/>
              </a:rPr>
              <a:t>Triple bond             1 sigma bond and 2 Pi bonds</a:t>
            </a:r>
          </a:p>
          <a:p>
            <a:pPr marL="0" indent="0" algn="just">
              <a:buFont typeface="Arial" charset="0"/>
              <a:buNone/>
              <a:defRPr/>
            </a:pPr>
            <a:endParaRPr lang="en-US" sz="2400" dirty="0">
              <a:latin typeface="Arial Narrow" pitchFamily="34" charset="0"/>
            </a:endParaRPr>
          </a:p>
          <a:p>
            <a:pPr marL="0" indent="0" algn="ctr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How many sigma and Pi bonds are there in the acetic acid (Vinegar) molecule CH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 Narrow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COOH?</a:t>
            </a:r>
          </a:p>
          <a:p>
            <a:pPr marL="0" indent="0" algn="ctr">
              <a:buFont typeface="Arial" charset="0"/>
              <a:buNone/>
              <a:defRPr/>
            </a:pPr>
            <a:endParaRPr lang="en-US" sz="2400" b="1" dirty="0">
              <a:solidFill>
                <a:srgbClr val="FF0000"/>
              </a:solidFill>
              <a:latin typeface="Arial Narrow" pitchFamily="34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just">
              <a:defRPr/>
            </a:pPr>
            <a:r>
              <a:rPr lang="en-US" sz="2400" b="1" smtClean="0">
                <a:latin typeface="Arial Narrow" pitchFamily="34" charset="0"/>
              </a:rPr>
              <a:t>Delocalized molecular orbitals are not confined between two adjacent bonding atoms, but actually extend over three or more atoms.</a:t>
            </a:r>
          </a:p>
        </p:txBody>
      </p:sp>
      <p:pic>
        <p:nvPicPr>
          <p:cNvPr id="187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73250"/>
            <a:ext cx="22669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105025"/>
            <a:ext cx="5943600" cy="2162175"/>
          </a:xfrm>
          <a:prstGeom prst="rect">
            <a:avLst/>
          </a:prstGeom>
          <a:noFill/>
          <a:ln w="9525">
            <a:solidFill>
              <a:schemeClr val="tx1">
                <a:alpha val="96861"/>
              </a:schemeClr>
            </a:solidFill>
            <a:miter lim="800000"/>
            <a:headEnd/>
            <a:tailEnd/>
          </a:ln>
        </p:spPr>
      </p:pic>
      <p:sp>
        <p:nvSpPr>
          <p:cNvPr id="187397" name="TextBox 3"/>
          <p:cNvSpPr txBox="1">
            <a:spLocks noChangeArrowheads="1"/>
          </p:cNvSpPr>
          <p:nvPr/>
        </p:nvSpPr>
        <p:spPr bwMode="auto">
          <a:xfrm>
            <a:off x="5507038" y="4648200"/>
            <a:ext cx="2036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  <a:cs typeface="Arial" charset="0"/>
              </a:rPr>
              <a:t>Delocalized </a:t>
            </a:r>
            <a:r>
              <a:rPr lang="en-US">
                <a:latin typeface="Calibri" pitchFamily="34" charset="0"/>
                <a:cs typeface="Arial" charset="0"/>
                <a:sym typeface="Symbol" pitchFamily="18" charset="2"/>
              </a:rPr>
              <a:t></a:t>
            </a:r>
            <a:r>
              <a:rPr lang="en-US">
                <a:latin typeface="Calibri" pitchFamily="34" charset="0"/>
                <a:cs typeface="Arial" charset="0"/>
              </a:rPr>
              <a:t>orbital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b="1" smtClean="0">
                <a:solidFill>
                  <a:srgbClr val="FF0000"/>
                </a:solidFill>
                <a:latin typeface="Arial Narrow" pitchFamily="34" charset="0"/>
              </a:rPr>
              <a:t>Electron density above and below the plane of the benzene molecule</a:t>
            </a:r>
          </a:p>
        </p:txBody>
      </p:sp>
      <p:pic>
        <p:nvPicPr>
          <p:cNvPr id="1884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86000"/>
            <a:ext cx="51673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1" smtClean="0">
                <a:solidFill>
                  <a:srgbClr val="FF0000"/>
                </a:solidFill>
                <a:latin typeface="Arial Narrow" pitchFamily="34" charset="0"/>
              </a:rPr>
              <a:t>Bonding in the Carbonate ion CO</a:t>
            </a:r>
            <a:r>
              <a:rPr lang="en-US" sz="2800" b="1" baseline="-25000" smtClean="0">
                <a:solidFill>
                  <a:srgbClr val="FF0000"/>
                </a:solidFill>
                <a:latin typeface="Arial Narrow" pitchFamily="34" charset="0"/>
              </a:rPr>
              <a:t>3</a:t>
            </a:r>
            <a:r>
              <a:rPr lang="en-US" sz="2800" b="1" baseline="30000" smtClean="0">
                <a:solidFill>
                  <a:srgbClr val="FF0000"/>
                </a:solidFill>
                <a:latin typeface="Arial Narrow" pitchFamily="34" charset="0"/>
              </a:rPr>
              <a:t>2-</a:t>
            </a:r>
          </a:p>
        </p:txBody>
      </p:sp>
      <p:pic>
        <p:nvPicPr>
          <p:cNvPr id="1894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2328863"/>
            <a:ext cx="60674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9925" y="24288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The VSEPR Model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Geometries can be predicted from the </a:t>
            </a:r>
            <a:r>
              <a:rPr lang="en-US" altLang="en-US" u="sng" smtClean="0">
                <a:solidFill>
                  <a:schemeClr val="accent2"/>
                </a:solidFill>
              </a:rPr>
              <a:t>V</a:t>
            </a:r>
            <a:r>
              <a:rPr lang="en-US" altLang="en-US" smtClean="0"/>
              <a:t>alence </a:t>
            </a:r>
            <a:r>
              <a:rPr lang="en-US" altLang="en-US" u="sng" smtClean="0">
                <a:solidFill>
                  <a:schemeClr val="accent2"/>
                </a:solidFill>
              </a:rPr>
              <a:t>S</a:t>
            </a:r>
            <a:r>
              <a:rPr lang="en-US" altLang="en-US" smtClean="0"/>
              <a:t>hell </a:t>
            </a:r>
            <a:r>
              <a:rPr lang="en-US" altLang="en-US" u="sng" smtClean="0">
                <a:solidFill>
                  <a:schemeClr val="accent2"/>
                </a:solidFill>
              </a:rPr>
              <a:t>E</a:t>
            </a:r>
            <a:r>
              <a:rPr lang="en-US" altLang="en-US" smtClean="0"/>
              <a:t>lectron </a:t>
            </a:r>
            <a:r>
              <a:rPr lang="en-US" altLang="en-US" u="sng" smtClean="0">
                <a:solidFill>
                  <a:schemeClr val="accent2"/>
                </a:solidFill>
              </a:rPr>
              <a:t>P</a:t>
            </a:r>
            <a:r>
              <a:rPr lang="en-US" altLang="en-US" smtClean="0"/>
              <a:t>air </a:t>
            </a:r>
            <a:r>
              <a:rPr lang="en-US" altLang="en-US" u="sng" smtClean="0">
                <a:solidFill>
                  <a:schemeClr val="accent2"/>
                </a:solidFill>
              </a:rPr>
              <a:t>R</a:t>
            </a:r>
            <a:r>
              <a:rPr lang="en-US" altLang="en-US" smtClean="0"/>
              <a:t>epulsion model (</a:t>
            </a:r>
            <a:r>
              <a:rPr lang="en-US" altLang="en-US" smtClean="0">
                <a:solidFill>
                  <a:schemeClr val="accent2"/>
                </a:solidFill>
              </a:rPr>
              <a:t>VSEPR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It places regions of electron density as far apart as possible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3 Steps to VSEPR Shape 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12954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altLang="en-US" sz="2800" smtClean="0"/>
              <a:t>1.  Draw a Lewis structure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 sz="2800" smtClean="0"/>
              <a:t>2.  Count </a:t>
            </a:r>
            <a:r>
              <a:rPr lang="en-US" altLang="en-US" sz="2800" smtClean="0">
                <a:solidFill>
                  <a:schemeClr val="hlink"/>
                </a:solidFill>
              </a:rPr>
              <a:t>regions</a:t>
            </a:r>
            <a:r>
              <a:rPr lang="en-US" altLang="en-US" sz="2800" smtClean="0"/>
              <a:t> of e</a:t>
            </a:r>
            <a:r>
              <a:rPr lang="en-US" altLang="en-US" sz="2800" baseline="30000" smtClean="0"/>
              <a:t>-</a:t>
            </a:r>
            <a:r>
              <a:rPr lang="en-US" altLang="en-US" sz="2800" smtClean="0"/>
              <a:t> density around</a:t>
            </a:r>
            <a:r>
              <a:rPr lang="en-US" altLang="en-US" sz="2800" smtClean="0">
                <a:solidFill>
                  <a:schemeClr val="bg1"/>
                </a:solidFill>
              </a:rPr>
              <a:t>.</a:t>
            </a:r>
            <a:r>
              <a:rPr lang="en-US" altLang="en-US" sz="2800" smtClean="0"/>
              <a:t>central atom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 sz="2800" smtClean="0">
                <a:solidFill>
                  <a:schemeClr val="accent1"/>
                </a:solidFill>
              </a:rPr>
              <a:t>     Triple bond = 1 region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 sz="2800" smtClean="0">
                <a:solidFill>
                  <a:schemeClr val="accent1"/>
                </a:solidFill>
              </a:rPr>
              <a:t>     Double bond = 1 region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 sz="2800" smtClean="0">
                <a:solidFill>
                  <a:schemeClr val="accent1"/>
                </a:solidFill>
              </a:rPr>
              <a:t>     Single bond = 1 region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 sz="2800" smtClean="0">
                <a:solidFill>
                  <a:schemeClr val="accent1"/>
                </a:solidFill>
              </a:rPr>
              <a:t>     Lone pair = 1 region</a:t>
            </a:r>
            <a:endParaRPr lang="en-US" altLang="en-US" sz="2800" smtClean="0"/>
          </a:p>
          <a:p>
            <a:pPr>
              <a:buFont typeface="Monotype Sorts" pitchFamily="2" charset="2"/>
              <a:buChar char=" "/>
            </a:pPr>
            <a:r>
              <a:rPr lang="en-US" altLang="en-US" sz="2800" smtClean="0"/>
              <a:t>3.  Count the number of regions with </a:t>
            </a:r>
            <a:r>
              <a:rPr lang="en-US" altLang="en-US" sz="2800" smtClean="0">
                <a:solidFill>
                  <a:schemeClr val="tx2"/>
                </a:solidFill>
              </a:rPr>
              <a:t>bonds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chemeClr val="bg2"/>
                </a:solidFill>
              </a:rPr>
              <a:t>….</a:t>
            </a:r>
            <a:r>
              <a:rPr lang="en-US" altLang="en-US" sz="2800" smtClean="0"/>
              <a:t>around atom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268288" y="401638"/>
            <a:ext cx="8255000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2"/>
          <p:cNvSpPr txBox="1">
            <a:spLocks noChangeArrowheads="1"/>
          </p:cNvSpPr>
          <p:nvPr/>
        </p:nvSpPr>
        <p:spPr bwMode="auto">
          <a:xfrm>
            <a:off x="269875" y="401638"/>
            <a:ext cx="8307388" cy="544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5			2		Linear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T-shaped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See Saw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5		Triangular bipyramid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6			2		Linear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T-shaped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Square planar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5		Square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6		Octahedral</a:t>
            </a:r>
          </a:p>
        </p:txBody>
      </p:sp>
      <p:sp>
        <p:nvSpPr>
          <p:cNvPr id="305155" name="Line 3"/>
          <p:cNvSpPr>
            <a:spLocks noChangeShapeType="1"/>
          </p:cNvSpPr>
          <p:nvPr/>
        </p:nvSpPr>
        <p:spPr bwMode="auto">
          <a:xfrm>
            <a:off x="1136650" y="3141663"/>
            <a:ext cx="7720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338" y="292100"/>
            <a:ext cx="8170862" cy="1143000"/>
          </a:xfrm>
          <a:noFill/>
          <a:ln w="9525"/>
        </p:spPr>
        <p:txBody>
          <a:bodyPr/>
          <a:lstStyle/>
          <a:p>
            <a:r>
              <a:rPr lang="en-US" altLang="en-US" sz="4000" smtClean="0">
                <a:effectLst/>
              </a:rPr>
              <a:t>General Rules for Lewis Structures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Most organic and biochemical molecules follow the orderly bonding patterns we’ve been practicing</a:t>
            </a:r>
          </a:p>
          <a:p>
            <a:r>
              <a:rPr lang="en-US" altLang="en-US" smtClean="0"/>
              <a:t>Many inorganic molecules do not follow these bonding patterns</a:t>
            </a:r>
          </a:p>
          <a:p>
            <a:r>
              <a:rPr lang="en-US" altLang="en-US" smtClean="0"/>
              <a:t>Here’s a general procedure that ALWAYS works…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Oval 2"/>
          <p:cNvSpPr>
            <a:spLocks noChangeArrowheads="1"/>
          </p:cNvSpPr>
          <p:nvPr/>
        </p:nvSpPr>
        <p:spPr bwMode="auto">
          <a:xfrm>
            <a:off x="2324100" y="2374900"/>
            <a:ext cx="1487488" cy="15382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795" name="Oval 3"/>
          <p:cNvSpPr>
            <a:spLocks noChangeArrowheads="1"/>
          </p:cNvSpPr>
          <p:nvPr/>
        </p:nvSpPr>
        <p:spPr bwMode="auto">
          <a:xfrm>
            <a:off x="3492500" y="1371600"/>
            <a:ext cx="3827463" cy="37433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4783138" y="2746375"/>
            <a:ext cx="13700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2306638" y="2693988"/>
            <a:ext cx="13700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3609975" y="3192463"/>
            <a:ext cx="12858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>
            <a:off x="3759200" y="2906713"/>
            <a:ext cx="9858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00" name="Line 8"/>
          <p:cNvSpPr>
            <a:spLocks noChangeShapeType="1"/>
          </p:cNvSpPr>
          <p:nvPr/>
        </p:nvSpPr>
        <p:spPr bwMode="auto">
          <a:xfrm>
            <a:off x="3910013" y="2789238"/>
            <a:ext cx="0" cy="2349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65" name="Picture 9" descr="H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6788" y="579438"/>
            <a:ext cx="50927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207963"/>
            <a:ext cx="7772400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Hydrogen Fluoride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990600" y="5638800"/>
            <a:ext cx="73342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polar covalent bond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3603625" y="6069013"/>
            <a:ext cx="5235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http://academic.reed.edu/chemistry/roco/</a:t>
            </a:r>
          </a:p>
        </p:txBody>
      </p:sp>
      <p:sp>
        <p:nvSpPr>
          <p:cNvPr id="289805" name="Line 13"/>
          <p:cNvSpPr>
            <a:spLocks noChangeShapeType="1"/>
          </p:cNvSpPr>
          <p:nvPr/>
        </p:nvSpPr>
        <p:spPr bwMode="auto">
          <a:xfrm>
            <a:off x="3911600" y="3059113"/>
            <a:ext cx="9858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06" name="Line 14"/>
          <p:cNvSpPr>
            <a:spLocks noChangeShapeType="1"/>
          </p:cNvSpPr>
          <p:nvPr/>
        </p:nvSpPr>
        <p:spPr bwMode="auto">
          <a:xfrm>
            <a:off x="4062413" y="2941638"/>
            <a:ext cx="0" cy="2349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4935538" y="2643188"/>
            <a:ext cx="13700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2459038" y="2590800"/>
            <a:ext cx="13700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619125" y="1090613"/>
            <a:ext cx="7637463" cy="538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1.  Find total # of valence e-’s in molecule or ion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2.  Connect the skeleton with single bonds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3.  Place lone pairs to give non-H terminal atoms an octet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if all octets 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(duets) are satisfied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If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still left, go to 4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If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short, go to 5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If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just right, you’re done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4.  Place remaining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on central atom (but check)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963613" y="215900"/>
            <a:ext cx="7083425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General Rules for Lewis Structures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1: Laughing Gas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6182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183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8664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06185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186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8665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0618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18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8666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06191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192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8667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06194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195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6196" name="Line 20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197" name="Line 21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198" name="Text Box 22"/>
          <p:cNvSpPr txBox="1">
            <a:spLocks noChangeArrowheads="1"/>
          </p:cNvSpPr>
          <p:nvPr/>
        </p:nvSpPr>
        <p:spPr bwMode="auto">
          <a:xfrm>
            <a:off x="1503363" y="5013325"/>
            <a:ext cx="67167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How many regions of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electron density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1: Laughing Gas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06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07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0712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0720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21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0713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0721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21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071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07215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216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071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07218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219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7220" name="Line 20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21" name="Line 21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22" name="Text Box 22"/>
          <p:cNvSpPr txBox="1">
            <a:spLocks noChangeArrowheads="1"/>
          </p:cNvSpPr>
          <p:nvPr/>
        </p:nvSpPr>
        <p:spPr bwMode="auto">
          <a:xfrm>
            <a:off x="1503363" y="5013325"/>
            <a:ext cx="67167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How many regions of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electron density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23" name="Text Box 23"/>
          <p:cNvSpPr txBox="1">
            <a:spLocks noChangeArrowheads="1"/>
          </p:cNvSpPr>
          <p:nvPr/>
        </p:nvSpPr>
        <p:spPr bwMode="auto">
          <a:xfrm>
            <a:off x="2857500" y="1989138"/>
            <a:ext cx="2906713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Atom of interest</a:t>
            </a:r>
          </a:p>
        </p:txBody>
      </p:sp>
      <p:sp>
        <p:nvSpPr>
          <p:cNvPr id="307224" name="Line 24"/>
          <p:cNvSpPr>
            <a:spLocks noChangeShapeType="1"/>
          </p:cNvSpPr>
          <p:nvPr/>
        </p:nvSpPr>
        <p:spPr bwMode="auto">
          <a:xfrm>
            <a:off x="4211638" y="2557463"/>
            <a:ext cx="0" cy="6334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25" name="Rectangle 25"/>
          <p:cNvSpPr>
            <a:spLocks noChangeArrowheads="1"/>
          </p:cNvSpPr>
          <p:nvPr/>
        </p:nvSpPr>
        <p:spPr bwMode="auto">
          <a:xfrm>
            <a:off x="3860800" y="3125788"/>
            <a:ext cx="735013" cy="93503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1: Laughing Gas</a:t>
            </a: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8230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31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2760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0823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23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2761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0823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23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2762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08239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240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2763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08242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243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8244" name="Line 20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45" name="Line 21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46" name="Text Box 22"/>
          <p:cNvSpPr txBox="1">
            <a:spLocks noChangeArrowheads="1"/>
          </p:cNvSpPr>
          <p:nvPr/>
        </p:nvSpPr>
        <p:spPr bwMode="auto">
          <a:xfrm>
            <a:off x="1503363" y="5013325"/>
            <a:ext cx="67167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How many regions of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electron density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8247" name="Text Box 23"/>
          <p:cNvSpPr txBox="1">
            <a:spLocks noChangeArrowheads="1"/>
          </p:cNvSpPr>
          <p:nvPr/>
        </p:nvSpPr>
        <p:spPr bwMode="auto">
          <a:xfrm>
            <a:off x="3208338" y="2640013"/>
            <a:ext cx="7191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8248" name="Oval 24"/>
          <p:cNvSpPr>
            <a:spLocks noChangeArrowheads="1"/>
          </p:cNvSpPr>
          <p:nvPr/>
        </p:nvSpPr>
        <p:spPr bwMode="auto">
          <a:xfrm>
            <a:off x="3208338" y="3159125"/>
            <a:ext cx="701675" cy="8191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1: Laughing Gas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4808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0925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25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809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0926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26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810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09263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264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811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09266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267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9268" name="Line 20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9270" name="Text Box 22"/>
          <p:cNvSpPr txBox="1">
            <a:spLocks noChangeArrowheads="1"/>
          </p:cNvSpPr>
          <p:nvPr/>
        </p:nvSpPr>
        <p:spPr bwMode="auto">
          <a:xfrm>
            <a:off x="1503363" y="5013325"/>
            <a:ext cx="67167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How many regions of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electron density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9271" name="Text Box 23"/>
          <p:cNvSpPr txBox="1">
            <a:spLocks noChangeArrowheads="1"/>
          </p:cNvSpPr>
          <p:nvPr/>
        </p:nvSpPr>
        <p:spPr bwMode="auto">
          <a:xfrm>
            <a:off x="3208338" y="2640013"/>
            <a:ext cx="7191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9272" name="Oval 24"/>
          <p:cNvSpPr>
            <a:spLocks noChangeArrowheads="1"/>
          </p:cNvSpPr>
          <p:nvPr/>
        </p:nvSpPr>
        <p:spPr bwMode="auto">
          <a:xfrm>
            <a:off x="4527550" y="3159125"/>
            <a:ext cx="701675" cy="8191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9273" name="Text Box 25"/>
          <p:cNvSpPr txBox="1">
            <a:spLocks noChangeArrowheads="1"/>
          </p:cNvSpPr>
          <p:nvPr/>
        </p:nvSpPr>
        <p:spPr bwMode="auto">
          <a:xfrm>
            <a:off x="4513263" y="2641600"/>
            <a:ext cx="7191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1: Laughing Gas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0278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0279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6856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1028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28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6857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1028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28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6858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1028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28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6859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10290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291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0292" name="Line 20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0293" name="Line 21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0294" name="Text Box 22"/>
          <p:cNvSpPr txBox="1">
            <a:spLocks noChangeArrowheads="1"/>
          </p:cNvSpPr>
          <p:nvPr/>
        </p:nvSpPr>
        <p:spPr bwMode="auto">
          <a:xfrm>
            <a:off x="1503363" y="5013325"/>
            <a:ext cx="67167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So we have 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0295" name="Text Box 23"/>
          <p:cNvSpPr txBox="1">
            <a:spLocks noChangeArrowheads="1"/>
          </p:cNvSpPr>
          <p:nvPr/>
        </p:nvSpPr>
        <p:spPr bwMode="auto">
          <a:xfrm>
            <a:off x="3208338" y="2640013"/>
            <a:ext cx="7191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0296" name="Text Box 24"/>
          <p:cNvSpPr txBox="1">
            <a:spLocks noChangeArrowheads="1"/>
          </p:cNvSpPr>
          <p:nvPr/>
        </p:nvSpPr>
        <p:spPr bwMode="auto">
          <a:xfrm>
            <a:off x="4513263" y="2641600"/>
            <a:ext cx="7191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0297" name="Text Box 25"/>
          <p:cNvSpPr txBox="1">
            <a:spLocks noChangeArrowheads="1"/>
          </p:cNvSpPr>
          <p:nvPr/>
        </p:nvSpPr>
        <p:spPr bwMode="auto">
          <a:xfrm>
            <a:off x="6667500" y="2255838"/>
            <a:ext cx="1789113" cy="15652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Ignore!  Not around central atom of interest!</a:t>
            </a:r>
          </a:p>
        </p:txBody>
      </p:sp>
      <p:sp>
        <p:nvSpPr>
          <p:cNvPr id="310298" name="Line 26"/>
          <p:cNvSpPr>
            <a:spLocks noChangeShapeType="1"/>
          </p:cNvSpPr>
          <p:nvPr/>
        </p:nvSpPr>
        <p:spPr bwMode="auto">
          <a:xfrm flipH="1">
            <a:off x="5999163" y="2640013"/>
            <a:ext cx="568325" cy="2349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0299" name="Line 27"/>
          <p:cNvSpPr>
            <a:spLocks noChangeShapeType="1"/>
          </p:cNvSpPr>
          <p:nvPr/>
        </p:nvSpPr>
        <p:spPr bwMode="auto">
          <a:xfrm flipH="1">
            <a:off x="6234113" y="3208338"/>
            <a:ext cx="417512" cy="3508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0300" name="Line 28"/>
          <p:cNvSpPr>
            <a:spLocks noChangeShapeType="1"/>
          </p:cNvSpPr>
          <p:nvPr/>
        </p:nvSpPr>
        <p:spPr bwMode="auto">
          <a:xfrm flipH="1">
            <a:off x="5548313" y="2890838"/>
            <a:ext cx="1103312" cy="11874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0301" name="Line 29"/>
          <p:cNvSpPr>
            <a:spLocks noChangeShapeType="1"/>
          </p:cNvSpPr>
          <p:nvPr/>
        </p:nvSpPr>
        <p:spPr bwMode="auto">
          <a:xfrm flipH="1">
            <a:off x="2422525" y="2457450"/>
            <a:ext cx="4229100" cy="10191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1: Laughing Gas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1302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8904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11305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1306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8905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1130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130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8906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11311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1312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8907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11314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1315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1316" name="Line 20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3208338" y="2640013"/>
            <a:ext cx="7191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1319" name="Text Box 23"/>
          <p:cNvSpPr txBox="1">
            <a:spLocks noChangeArrowheads="1"/>
          </p:cNvSpPr>
          <p:nvPr/>
        </p:nvSpPr>
        <p:spPr bwMode="auto">
          <a:xfrm>
            <a:off x="4513263" y="2641600"/>
            <a:ext cx="7191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1320" name="Text Box 24"/>
          <p:cNvSpPr txBox="1">
            <a:spLocks noChangeArrowheads="1"/>
          </p:cNvSpPr>
          <p:nvPr/>
        </p:nvSpPr>
        <p:spPr bwMode="auto">
          <a:xfrm>
            <a:off x="1503363" y="5013325"/>
            <a:ext cx="67167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So we have 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1: Laughing Gas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2326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0952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1232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233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0953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1233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233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095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12335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2336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095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2339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2340" name="Line 20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1503363" y="5013325"/>
            <a:ext cx="67167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How many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regions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are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bonds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2343" name="Text Box 23"/>
          <p:cNvSpPr txBox="1">
            <a:spLocks noChangeArrowheads="1"/>
          </p:cNvSpPr>
          <p:nvPr/>
        </p:nvSpPr>
        <p:spPr bwMode="auto">
          <a:xfrm>
            <a:off x="3208338" y="2640013"/>
            <a:ext cx="7191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2344" name="Text Box 24"/>
          <p:cNvSpPr txBox="1">
            <a:spLocks noChangeArrowheads="1"/>
          </p:cNvSpPr>
          <p:nvPr/>
        </p:nvSpPr>
        <p:spPr bwMode="auto">
          <a:xfrm>
            <a:off x="4513263" y="2641600"/>
            <a:ext cx="7191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1: Laughing Gas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51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3000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1335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335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3001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1335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335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3002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13359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3360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3003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13362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3363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3364" name="Line 20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65" name="Line 21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66" name="Text Box 22"/>
          <p:cNvSpPr txBox="1">
            <a:spLocks noChangeArrowheads="1"/>
          </p:cNvSpPr>
          <p:nvPr/>
        </p:nvSpPr>
        <p:spPr bwMode="auto">
          <a:xfrm>
            <a:off x="1503363" y="5013325"/>
            <a:ext cx="67167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How many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regions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are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bonds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3367" name="Text Box 23"/>
          <p:cNvSpPr txBox="1">
            <a:spLocks noChangeArrowheads="1"/>
          </p:cNvSpPr>
          <p:nvPr/>
        </p:nvSpPr>
        <p:spPr bwMode="auto">
          <a:xfrm>
            <a:off x="3208338" y="2640013"/>
            <a:ext cx="7191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3368" name="Text Box 24"/>
          <p:cNvSpPr txBox="1">
            <a:spLocks noChangeArrowheads="1"/>
          </p:cNvSpPr>
          <p:nvPr/>
        </p:nvSpPr>
        <p:spPr bwMode="auto">
          <a:xfrm>
            <a:off x="4513263" y="2641600"/>
            <a:ext cx="7191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3369" name="Text Box 25"/>
          <p:cNvSpPr txBox="1">
            <a:spLocks noChangeArrowheads="1"/>
          </p:cNvSpPr>
          <p:nvPr/>
        </p:nvSpPr>
        <p:spPr bwMode="auto">
          <a:xfrm>
            <a:off x="3160713" y="3795713"/>
            <a:ext cx="7191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1: Laughing Gas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4374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5048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1437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437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5049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1438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438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5050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14383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4384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5051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14386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4387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4388" name="Line 20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4389" name="Line 21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4390" name="Text Box 22"/>
          <p:cNvSpPr txBox="1">
            <a:spLocks noChangeArrowheads="1"/>
          </p:cNvSpPr>
          <p:nvPr/>
        </p:nvSpPr>
        <p:spPr bwMode="auto">
          <a:xfrm>
            <a:off x="1503363" y="5013325"/>
            <a:ext cx="67167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How many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regions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are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bonds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4391" name="Text Box 23"/>
          <p:cNvSpPr txBox="1">
            <a:spLocks noChangeArrowheads="1"/>
          </p:cNvSpPr>
          <p:nvPr/>
        </p:nvSpPr>
        <p:spPr bwMode="auto">
          <a:xfrm>
            <a:off x="3208338" y="2640013"/>
            <a:ext cx="7191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4392" name="Text Box 24"/>
          <p:cNvSpPr txBox="1">
            <a:spLocks noChangeArrowheads="1"/>
          </p:cNvSpPr>
          <p:nvPr/>
        </p:nvSpPr>
        <p:spPr bwMode="auto">
          <a:xfrm>
            <a:off x="4513263" y="2641600"/>
            <a:ext cx="7191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4393" name="Text Box 25"/>
          <p:cNvSpPr txBox="1">
            <a:spLocks noChangeArrowheads="1"/>
          </p:cNvSpPr>
          <p:nvPr/>
        </p:nvSpPr>
        <p:spPr bwMode="auto">
          <a:xfrm>
            <a:off x="3160713" y="3795713"/>
            <a:ext cx="7191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4394" name="Text Box 26"/>
          <p:cNvSpPr txBox="1">
            <a:spLocks noChangeArrowheads="1"/>
          </p:cNvSpPr>
          <p:nvPr/>
        </p:nvSpPr>
        <p:spPr bwMode="auto">
          <a:xfrm>
            <a:off x="4532313" y="3797300"/>
            <a:ext cx="7191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A Polarity Continuum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468313" y="1457325"/>
            <a:ext cx="15700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Ionic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143125" y="1460500"/>
            <a:ext cx="3073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Polar covalent</a:t>
            </a:r>
            <a:endParaRPr lang="en-US" sz="32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5419725" y="1446213"/>
            <a:ext cx="32908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Nonpolar covalent</a:t>
            </a:r>
          </a:p>
        </p:txBody>
      </p:sp>
      <p:sp>
        <p:nvSpPr>
          <p:cNvPr id="342022" name="Line 6"/>
          <p:cNvSpPr>
            <a:spLocks noChangeShapeType="1"/>
          </p:cNvSpPr>
          <p:nvPr/>
        </p:nvSpPr>
        <p:spPr bwMode="auto">
          <a:xfrm>
            <a:off x="2122488" y="1257300"/>
            <a:ext cx="0" cy="3424238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23" name="Line 7"/>
          <p:cNvSpPr>
            <a:spLocks noChangeShapeType="1"/>
          </p:cNvSpPr>
          <p:nvPr/>
        </p:nvSpPr>
        <p:spPr bwMode="auto">
          <a:xfrm>
            <a:off x="5283200" y="1258888"/>
            <a:ext cx="0" cy="3425825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4664075" y="2144713"/>
            <a:ext cx="135413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0.5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3509963" y="2776538"/>
            <a:ext cx="18557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0.9 H-Cl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3195638" y="3581400"/>
            <a:ext cx="18557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1.0 C-O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27" name="Text Box 11"/>
          <p:cNvSpPr txBox="1">
            <a:spLocks noChangeArrowheads="1"/>
          </p:cNvSpPr>
          <p:nvPr/>
        </p:nvSpPr>
        <p:spPr bwMode="auto">
          <a:xfrm>
            <a:off x="304800" y="3249613"/>
            <a:ext cx="18557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2.1 Na-Cl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7070725" y="2730500"/>
            <a:ext cx="18557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0.0 C-C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29" name="Text Box 13"/>
          <p:cNvSpPr txBox="1">
            <a:spLocks noChangeArrowheads="1"/>
          </p:cNvSpPr>
          <p:nvPr/>
        </p:nvSpPr>
        <p:spPr bwMode="auto">
          <a:xfrm>
            <a:off x="5218113" y="3668713"/>
            <a:ext cx="18557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0.4 C-H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2279650" y="4138613"/>
            <a:ext cx="18557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1.5 C-F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76200" y="4191000"/>
            <a:ext cx="18557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3.3 Cs-F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32" name="Text Box 16"/>
          <p:cNvSpPr txBox="1">
            <a:spLocks noChangeArrowheads="1"/>
          </p:cNvSpPr>
          <p:nvPr/>
        </p:nvSpPr>
        <p:spPr bwMode="auto">
          <a:xfrm>
            <a:off x="1503363" y="2143125"/>
            <a:ext cx="135413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2.0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1.9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33" name="Text Box 17"/>
          <p:cNvSpPr txBox="1">
            <a:spLocks noChangeArrowheads="1"/>
          </p:cNvSpPr>
          <p:nvPr/>
        </p:nvSpPr>
        <p:spPr bwMode="auto">
          <a:xfrm>
            <a:off x="0" y="4867275"/>
            <a:ext cx="2122488" cy="9588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Metal + nonmetal</a:t>
            </a:r>
          </a:p>
        </p:txBody>
      </p:sp>
      <p:sp>
        <p:nvSpPr>
          <p:cNvPr id="342034" name="Text Box 18"/>
          <p:cNvSpPr txBox="1">
            <a:spLocks noChangeArrowheads="1"/>
          </p:cNvSpPr>
          <p:nvPr/>
        </p:nvSpPr>
        <p:spPr bwMode="auto">
          <a:xfrm>
            <a:off x="5318125" y="4867275"/>
            <a:ext cx="3640138" cy="9588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Hydrocarbons or two of same atom</a:t>
            </a:r>
          </a:p>
        </p:txBody>
      </p:sp>
      <p:sp>
        <p:nvSpPr>
          <p:cNvPr id="342035" name="Text Box 19"/>
          <p:cNvSpPr txBox="1">
            <a:spLocks noChangeArrowheads="1"/>
          </p:cNvSpPr>
          <p:nvPr/>
        </p:nvSpPr>
        <p:spPr bwMode="auto">
          <a:xfrm>
            <a:off x="2141538" y="4867275"/>
            <a:ext cx="3159125" cy="9588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Carbon/Hydrogen + high e.n. atom</a:t>
            </a:r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7059613" y="2133600"/>
            <a:ext cx="18557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0.0 Cl-Cl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905000" y="2514600"/>
            <a:ext cx="18557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1.9 H-F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1: Laughing Gas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5398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399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7096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1540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540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7097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1540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540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7098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1540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540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7099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15410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5411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5412" name="Line 20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13" name="Line 21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1503363" y="5013325"/>
            <a:ext cx="67167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So we have 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regions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with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3208338" y="2640013"/>
            <a:ext cx="7191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4513263" y="2641600"/>
            <a:ext cx="7191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3160713" y="3795713"/>
            <a:ext cx="7191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5418" name="Text Box 26"/>
          <p:cNvSpPr txBox="1">
            <a:spLocks noChangeArrowheads="1"/>
          </p:cNvSpPr>
          <p:nvPr/>
        </p:nvSpPr>
        <p:spPr bwMode="auto">
          <a:xfrm>
            <a:off x="4532313" y="3797300"/>
            <a:ext cx="7191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236538" y="401638"/>
            <a:ext cx="8455025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901700" y="1036638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901700" y="1036638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3209925" y="1038225"/>
            <a:ext cx="1655763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8469" name="Line 5"/>
          <p:cNvSpPr>
            <a:spLocks noChangeShapeType="1"/>
          </p:cNvSpPr>
          <p:nvPr/>
        </p:nvSpPr>
        <p:spPr bwMode="auto">
          <a:xfrm>
            <a:off x="2624138" y="1254125"/>
            <a:ext cx="534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901700" y="1036638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3209925" y="1038225"/>
            <a:ext cx="1655763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9493" name="Line 5"/>
          <p:cNvSpPr>
            <a:spLocks noChangeShapeType="1"/>
          </p:cNvSpPr>
          <p:nvPr/>
        </p:nvSpPr>
        <p:spPr bwMode="auto">
          <a:xfrm>
            <a:off x="2624138" y="1254125"/>
            <a:ext cx="534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5518150" y="1057275"/>
            <a:ext cx="1655763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9495" name="Line 7"/>
          <p:cNvSpPr>
            <a:spLocks noChangeShapeType="1"/>
          </p:cNvSpPr>
          <p:nvPr/>
        </p:nvSpPr>
        <p:spPr bwMode="auto">
          <a:xfrm>
            <a:off x="4965700" y="1290638"/>
            <a:ext cx="534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1663" y="2765425"/>
            <a:ext cx="7772400" cy="3430588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altLang="en-US" smtClean="0"/>
              <a:t>1 x C  =  1 x 4e</a:t>
            </a:r>
            <a:r>
              <a:rPr lang="en-US" altLang="en-US" baseline="30000" smtClean="0"/>
              <a:t>-</a:t>
            </a:r>
            <a:r>
              <a:rPr lang="en-US" altLang="en-US" smtClean="0"/>
              <a:t>  =  4 e</a:t>
            </a:r>
            <a:r>
              <a:rPr lang="en-US" altLang="en-US" baseline="30000" smtClean="0"/>
              <a:t>-</a:t>
            </a:r>
            <a:endParaRPr lang="en-US" altLang="en-US" smtClean="0"/>
          </a:p>
          <a:p>
            <a:pPr>
              <a:buFont typeface="Monotype Sorts" pitchFamily="2" charset="2"/>
              <a:buChar char=" "/>
            </a:pPr>
            <a:r>
              <a:rPr lang="en-US" altLang="en-US" smtClean="0"/>
              <a:t>3 x O  =  3 x 6e</a:t>
            </a:r>
            <a:r>
              <a:rPr lang="en-US" altLang="en-US" baseline="30000" smtClean="0"/>
              <a:t>-</a:t>
            </a:r>
            <a:r>
              <a:rPr lang="en-US" altLang="en-US" smtClean="0"/>
              <a:t>  =  18 e</a:t>
            </a:r>
            <a:r>
              <a:rPr lang="en-US" altLang="en-US" baseline="30000" smtClean="0"/>
              <a:t>-</a:t>
            </a:r>
            <a:endParaRPr lang="en-US" altLang="en-US" smtClean="0"/>
          </a:p>
          <a:p>
            <a:pPr>
              <a:buFont typeface="Monotype Sorts" pitchFamily="2" charset="2"/>
              <a:buChar char=" "/>
            </a:pPr>
            <a:r>
              <a:rPr lang="en-US" altLang="en-US" smtClean="0"/>
              <a:t>species charge     =  2 e</a:t>
            </a:r>
            <a:r>
              <a:rPr lang="en-US" altLang="en-US" baseline="30000" smtClean="0"/>
              <a:t>-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 baseline="30000" smtClean="0"/>
              <a:t>______________________________</a:t>
            </a:r>
            <a:endParaRPr lang="en-US" altLang="en-US" smtClean="0"/>
          </a:p>
          <a:p>
            <a:pPr>
              <a:buFont typeface="Monotype Sorts" pitchFamily="2" charset="2"/>
              <a:buChar char=" "/>
            </a:pPr>
            <a:r>
              <a:rPr lang="en-US" altLang="en-US" smtClean="0"/>
              <a:t>Total                        24 e</a:t>
            </a:r>
            <a:r>
              <a:rPr lang="en-US" altLang="en-US" baseline="30000" smtClean="0"/>
              <a:t>-</a:t>
            </a:r>
            <a:endParaRPr lang="en-US" altLang="en-US" smtClean="0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273175" y="1735138"/>
            <a:ext cx="6148388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1.  Find total # of valence e-’s in molecule or 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1273175" y="1735138"/>
            <a:ext cx="535622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2.  Connect the skeleton with single bonds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6663" name="Line 7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1273175" y="1735138"/>
            <a:ext cx="535622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2.  Connect the skeleton with single bonds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8712" name="Line 8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8714" name="Line 10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1273175" y="1735138"/>
            <a:ext cx="7196138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3.  Place lone pairs to give non-H terminal atoms an octet</a:t>
            </a:r>
          </a:p>
        </p:txBody>
      </p:sp>
      <p:grpSp>
        <p:nvGrpSpPr>
          <p:cNvPr id="231436" name="Group 12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28717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718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1437" name="Group 15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28720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721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1438" name="Group 18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28723" name="Oval 19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724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1439" name="Group 21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28726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727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1440" name="Group 24"/>
          <p:cNvGrpSpPr>
            <a:grpSpLocks/>
          </p:cNvGrpSpPr>
          <p:nvPr/>
        </p:nvGrpSpPr>
        <p:grpSpPr bwMode="auto">
          <a:xfrm>
            <a:off x="2519363" y="4751388"/>
            <a:ext cx="520700" cy="152400"/>
            <a:chOff x="990" y="2694"/>
            <a:chExt cx="328" cy="96"/>
          </a:xfrm>
        </p:grpSpPr>
        <p:sp>
          <p:nvSpPr>
            <p:cNvPr id="328729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730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1441" name="Group 27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28732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733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1442" name="Group 30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28735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736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1443" name="Group 33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28738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739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1444" name="Group 36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28741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742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8743" name="Text Box 39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1273175" y="1735138"/>
            <a:ext cx="535622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2.  Connect the skeleton with single bonds</a:t>
            </a: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3831" name="Line 7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3832" name="Line 8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3833" name="Text Box 9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3834" name="Line 10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3835" name="Rectangle 11"/>
          <p:cNvSpPr>
            <a:spLocks noChangeArrowheads="1"/>
          </p:cNvSpPr>
          <p:nvPr/>
        </p:nvSpPr>
        <p:spPr bwMode="auto">
          <a:xfrm>
            <a:off x="1273175" y="1735138"/>
            <a:ext cx="6732588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grpSp>
        <p:nvGrpSpPr>
          <p:cNvPr id="233484" name="Group 12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33837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3838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3485" name="Group 15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33840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3841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3486" name="Group 18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33843" name="Oval 19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3844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3487" name="Group 21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33846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3847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3488" name="Group 24"/>
          <p:cNvGrpSpPr>
            <a:grpSpLocks/>
          </p:cNvGrpSpPr>
          <p:nvPr/>
        </p:nvGrpSpPr>
        <p:grpSpPr bwMode="auto">
          <a:xfrm>
            <a:off x="2519363" y="4751388"/>
            <a:ext cx="520700" cy="152400"/>
            <a:chOff x="990" y="2694"/>
            <a:chExt cx="328" cy="96"/>
          </a:xfrm>
        </p:grpSpPr>
        <p:sp>
          <p:nvSpPr>
            <p:cNvPr id="333849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3850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3489" name="Group 27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33852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3853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3490" name="Group 30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33855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3856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3491" name="Group 33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33858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3859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3492" name="Group 36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33861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3862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3863" name="Oval 39"/>
          <p:cNvSpPr>
            <a:spLocks noChangeArrowheads="1"/>
          </p:cNvSpPr>
          <p:nvPr/>
        </p:nvSpPr>
        <p:spPr bwMode="auto">
          <a:xfrm>
            <a:off x="3527425" y="3575050"/>
            <a:ext cx="1403350" cy="153828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3864" name="Text Box 40"/>
          <p:cNvSpPr txBox="1">
            <a:spLocks noChangeArrowheads="1"/>
          </p:cNvSpPr>
          <p:nvPr/>
        </p:nvSpPr>
        <p:spPr bwMode="auto">
          <a:xfrm>
            <a:off x="1470025" y="5381625"/>
            <a:ext cx="59832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 used, octet NOT okay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3865" name="Text Box 41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1273175" y="1735138"/>
            <a:ext cx="535622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2.  Connect the skeleton with single bonds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4855" name="Line 7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4856" name="Line 8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4858" name="Line 10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4859" name="Rectangle 11"/>
          <p:cNvSpPr>
            <a:spLocks noChangeArrowheads="1"/>
          </p:cNvSpPr>
          <p:nvPr/>
        </p:nvSpPr>
        <p:spPr bwMode="auto">
          <a:xfrm>
            <a:off x="1273175" y="1735138"/>
            <a:ext cx="6732588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grpSp>
        <p:nvGrpSpPr>
          <p:cNvPr id="235532" name="Group 12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34861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4862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533" name="Group 15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34864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4865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534" name="Group 18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34867" name="Oval 19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4868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535" name="Group 21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34870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4871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536" name="Group 24"/>
          <p:cNvGrpSpPr>
            <a:grpSpLocks/>
          </p:cNvGrpSpPr>
          <p:nvPr/>
        </p:nvGrpSpPr>
        <p:grpSpPr bwMode="auto">
          <a:xfrm>
            <a:off x="2519363" y="4751388"/>
            <a:ext cx="520700" cy="152400"/>
            <a:chOff x="990" y="2694"/>
            <a:chExt cx="328" cy="96"/>
          </a:xfrm>
        </p:grpSpPr>
        <p:sp>
          <p:nvSpPr>
            <p:cNvPr id="334873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4874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537" name="Group 27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34876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4877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538" name="Group 30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34879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4880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539" name="Group 33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34882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4883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540" name="Group 36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34885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4886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4887" name="Oval 39"/>
          <p:cNvSpPr>
            <a:spLocks noChangeArrowheads="1"/>
          </p:cNvSpPr>
          <p:nvPr/>
        </p:nvSpPr>
        <p:spPr bwMode="auto">
          <a:xfrm>
            <a:off x="3527425" y="3575050"/>
            <a:ext cx="1403350" cy="153828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4888" name="Text Box 40"/>
          <p:cNvSpPr txBox="1">
            <a:spLocks noChangeArrowheads="1"/>
          </p:cNvSpPr>
          <p:nvPr/>
        </p:nvSpPr>
        <p:spPr bwMode="auto">
          <a:xfrm>
            <a:off x="1470025" y="5381625"/>
            <a:ext cx="59832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Uh-oh!  We’re short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’s!</a:t>
            </a:r>
          </a:p>
        </p:txBody>
      </p:sp>
      <p:sp>
        <p:nvSpPr>
          <p:cNvPr id="334889" name="Text Box 41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Polarity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124618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Can be applied to either individual bonds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800" smtClean="0"/>
              <a:t>or overall molecules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Polar molecules usually have polar bonds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800" smtClean="0">
                <a:solidFill>
                  <a:schemeClr val="tx2"/>
                </a:solidFill>
              </a:rPr>
              <a:t>Be alert for</a:t>
            </a:r>
            <a:r>
              <a:rPr lang="en-US" sz="2800" smtClean="0">
                <a:solidFill>
                  <a:schemeClr val="accent1"/>
                </a:solidFill>
              </a:rPr>
              <a:t> </a:t>
            </a:r>
            <a:r>
              <a:rPr lang="en-US" sz="2800" smtClean="0">
                <a:solidFill>
                  <a:srgbClr val="00FF00"/>
                </a:solidFill>
              </a:rPr>
              <a:t>F</a:t>
            </a:r>
            <a:r>
              <a:rPr lang="en-US" sz="2800" smtClean="0">
                <a:solidFill>
                  <a:schemeClr val="hlink"/>
                </a:solidFill>
              </a:rPr>
              <a:t>O</a:t>
            </a:r>
            <a:r>
              <a:rPr lang="en-US" sz="2800" smtClean="0">
                <a:solidFill>
                  <a:schemeClr val="accent1"/>
                </a:solidFill>
              </a:rPr>
              <a:t>N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  <a:r>
              <a:rPr lang="en-US" sz="2800" smtClean="0">
                <a:solidFill>
                  <a:srgbClr val="00FF00"/>
                </a:solidFill>
              </a:rPr>
              <a:t>Cl</a:t>
            </a:r>
            <a:r>
              <a:rPr lang="en-US" sz="2800" smtClean="0">
                <a:solidFill>
                  <a:schemeClr val="accent1"/>
                </a:solidFill>
              </a:rPr>
              <a:t> </a:t>
            </a:r>
            <a:r>
              <a:rPr lang="en-US" sz="2800" smtClean="0">
                <a:solidFill>
                  <a:schemeClr val="tx2"/>
                </a:solidFill>
              </a:rPr>
              <a:t>(“phone call”) molecules to be</a:t>
            </a:r>
            <a:r>
              <a:rPr lang="en-US" sz="2800" smtClean="0">
                <a:solidFill>
                  <a:schemeClr val="accent1"/>
                </a:solidFill>
              </a:rPr>
              <a:t> </a:t>
            </a:r>
            <a:r>
              <a:rPr lang="en-US" sz="2800" smtClean="0">
                <a:solidFill>
                  <a:schemeClr val="accent2"/>
                </a:solidFill>
              </a:rPr>
              <a:t>polar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800" smtClean="0">
                <a:solidFill>
                  <a:srgbClr val="00FF00"/>
                </a:solidFill>
              </a:rPr>
              <a:t>The elements in F</a:t>
            </a:r>
            <a:r>
              <a:rPr lang="en-US" sz="2800" smtClean="0">
                <a:solidFill>
                  <a:schemeClr val="hlink"/>
                </a:solidFill>
              </a:rPr>
              <a:t>O</a:t>
            </a:r>
            <a:r>
              <a:rPr lang="en-US" sz="2800" smtClean="0">
                <a:solidFill>
                  <a:schemeClr val="accent1"/>
                </a:solidFill>
              </a:rPr>
              <a:t>N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  <a:r>
              <a:rPr lang="en-US" sz="2800" smtClean="0">
                <a:solidFill>
                  <a:srgbClr val="00FF00"/>
                </a:solidFill>
              </a:rPr>
              <a:t>Cl</a:t>
            </a:r>
            <a:r>
              <a:rPr lang="en-US" sz="2800" smtClean="0">
                <a:solidFill>
                  <a:schemeClr val="accent1"/>
                </a:solidFill>
              </a:rPr>
              <a:t> </a:t>
            </a:r>
            <a:r>
              <a:rPr lang="en-US" sz="2800" smtClean="0">
                <a:solidFill>
                  <a:srgbClr val="00FF00"/>
                </a:solidFill>
              </a:rPr>
              <a:t>are the </a:t>
            </a:r>
            <a:r>
              <a:rPr lang="en-US" sz="2800" smtClean="0">
                <a:solidFill>
                  <a:schemeClr val="accent2"/>
                </a:solidFill>
              </a:rPr>
              <a:t>most electronegative</a:t>
            </a:r>
            <a:r>
              <a:rPr lang="en-US" sz="2800" smtClean="0">
                <a:solidFill>
                  <a:srgbClr val="00FF00"/>
                </a:solidFill>
              </a:rPr>
              <a:t> elements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800" smtClean="0">
                <a:solidFill>
                  <a:srgbClr val="FF99FF"/>
                </a:solidFill>
              </a:rPr>
              <a:t>They lead to </a:t>
            </a:r>
            <a:r>
              <a:rPr lang="en-US" sz="2800" smtClean="0">
                <a:solidFill>
                  <a:schemeClr val="accent2"/>
                </a:solidFill>
              </a:rPr>
              <a:t>polar bonds</a:t>
            </a:r>
            <a:r>
              <a:rPr lang="en-US" sz="2800" smtClean="0">
                <a:solidFill>
                  <a:srgbClr val="FF99FF"/>
                </a:solidFill>
              </a:rPr>
              <a:t> when hooked to other</a:t>
            </a:r>
            <a:r>
              <a:rPr lang="en-US" sz="2800" smtClean="0">
                <a:solidFill>
                  <a:schemeClr val="accent1"/>
                </a:solidFill>
              </a:rPr>
              <a:t> </a:t>
            </a:r>
            <a:r>
              <a:rPr lang="en-US" sz="2800" smtClean="0">
                <a:solidFill>
                  <a:srgbClr val="FF99FF"/>
                </a:solidFill>
              </a:rPr>
              <a:t>elements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1273175" y="1735138"/>
            <a:ext cx="258445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If short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’s, go to 5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5879" name="Line 7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0" name="Line 8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5882" name="Line 10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7579" name="Group 11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3588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588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7580" name="Group 14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3588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588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7581" name="Group 17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35890" name="Oval 18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5891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7582" name="Group 20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35893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5894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7583" name="Group 23"/>
          <p:cNvGrpSpPr>
            <a:grpSpLocks/>
          </p:cNvGrpSpPr>
          <p:nvPr/>
        </p:nvGrpSpPr>
        <p:grpSpPr bwMode="auto">
          <a:xfrm>
            <a:off x="2519363" y="4751388"/>
            <a:ext cx="520700" cy="152400"/>
            <a:chOff x="990" y="2694"/>
            <a:chExt cx="328" cy="96"/>
          </a:xfrm>
        </p:grpSpPr>
        <p:sp>
          <p:nvSpPr>
            <p:cNvPr id="335896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5897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7584" name="Group 26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35899" name="Oval 2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5900" name="Oval 2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7585" name="Group 29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35902" name="Oval 3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5903" name="Oval 3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7586" name="Group 32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35905" name="Oval 3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5906" name="Oval 3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7587" name="Group 35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35908" name="Oval 3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5909" name="Oval 3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5910" name="Oval 38"/>
          <p:cNvSpPr>
            <a:spLocks noChangeArrowheads="1"/>
          </p:cNvSpPr>
          <p:nvPr/>
        </p:nvSpPr>
        <p:spPr bwMode="auto">
          <a:xfrm>
            <a:off x="3527425" y="3575050"/>
            <a:ext cx="1403350" cy="153828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911" name="Text Box 39"/>
          <p:cNvSpPr txBox="1">
            <a:spLocks noChangeArrowheads="1"/>
          </p:cNvSpPr>
          <p:nvPr/>
        </p:nvSpPr>
        <p:spPr bwMode="auto">
          <a:xfrm>
            <a:off x="1470025" y="5381625"/>
            <a:ext cx="59832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Uh-oh!  We’re short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’s!</a:t>
            </a:r>
          </a:p>
        </p:txBody>
      </p:sp>
      <p:sp>
        <p:nvSpPr>
          <p:cNvPr id="335912" name="Text Box 40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1273175" y="1735138"/>
            <a:ext cx="71247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6903" name="Line 7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6904" name="Line 8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6906" name="Line 10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9627" name="Group 11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3690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690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9628" name="Group 14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36911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6912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9629" name="Group 17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36914" name="Oval 18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6915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9630" name="Group 20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36917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6918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9631" name="Group 23"/>
          <p:cNvGrpSpPr>
            <a:grpSpLocks/>
          </p:cNvGrpSpPr>
          <p:nvPr/>
        </p:nvGrpSpPr>
        <p:grpSpPr bwMode="auto">
          <a:xfrm>
            <a:off x="2519363" y="4751388"/>
            <a:ext cx="520700" cy="152400"/>
            <a:chOff x="990" y="2694"/>
            <a:chExt cx="328" cy="96"/>
          </a:xfrm>
        </p:grpSpPr>
        <p:sp>
          <p:nvSpPr>
            <p:cNvPr id="336920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6921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9632" name="Group 26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36923" name="Oval 2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6924" name="Oval 2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9633" name="Group 29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36926" name="Oval 3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6927" name="Oval 3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9634" name="Group 32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36929" name="Oval 3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6930" name="Oval 3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9635" name="Group 35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36932" name="Oval 3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6933" name="Oval 3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6934" name="Oval 38"/>
          <p:cNvSpPr>
            <a:spLocks noChangeArrowheads="1"/>
          </p:cNvSpPr>
          <p:nvPr/>
        </p:nvSpPr>
        <p:spPr bwMode="auto">
          <a:xfrm>
            <a:off x="3527425" y="3575050"/>
            <a:ext cx="1403350" cy="153828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6935" name="Text Box 39"/>
          <p:cNvSpPr txBox="1">
            <a:spLocks noChangeArrowheads="1"/>
          </p:cNvSpPr>
          <p:nvPr/>
        </p:nvSpPr>
        <p:spPr bwMode="auto">
          <a:xfrm>
            <a:off x="1470025" y="5381625"/>
            <a:ext cx="59832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Uh-oh!  We’re short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’s!</a:t>
            </a:r>
          </a:p>
        </p:txBody>
      </p:sp>
      <p:sp>
        <p:nvSpPr>
          <p:cNvPr id="336936" name="Text Box 40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1273175" y="1735138"/>
            <a:ext cx="71247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27" name="Line 7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28" name="Line 8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30" name="Line 10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1675" name="Group 11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3793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3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1676" name="Group 14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37935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36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1677" name="Group 17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37938" name="Oval 18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39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1678" name="Group 20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42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1679" name="Group 23"/>
          <p:cNvGrpSpPr>
            <a:grpSpLocks/>
          </p:cNvGrpSpPr>
          <p:nvPr/>
        </p:nvGrpSpPr>
        <p:grpSpPr bwMode="auto">
          <a:xfrm>
            <a:off x="2519363" y="4751388"/>
            <a:ext cx="520700" cy="152400"/>
            <a:chOff x="990" y="2694"/>
            <a:chExt cx="328" cy="96"/>
          </a:xfrm>
        </p:grpSpPr>
        <p:sp>
          <p:nvSpPr>
            <p:cNvPr id="337944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45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1680" name="Group 26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37947" name="Oval 2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48" name="Oval 2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1681" name="Group 29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37950" name="Oval 3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51" name="Oval 3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1682" name="Group 32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37953" name="Oval 3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54" name="Oval 3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1683" name="Group 35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37956" name="Oval 3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57" name="Oval 3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7958" name="Oval 38"/>
          <p:cNvSpPr>
            <a:spLocks noChangeArrowheads="1"/>
          </p:cNvSpPr>
          <p:nvPr/>
        </p:nvSpPr>
        <p:spPr bwMode="auto">
          <a:xfrm>
            <a:off x="3527425" y="3575050"/>
            <a:ext cx="1403350" cy="153828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59" name="Text Box 39"/>
          <p:cNvSpPr txBox="1">
            <a:spLocks noChangeArrowheads="1"/>
          </p:cNvSpPr>
          <p:nvPr/>
        </p:nvSpPr>
        <p:spPr bwMode="auto">
          <a:xfrm>
            <a:off x="1252538" y="5381625"/>
            <a:ext cx="6502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We’re short 2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’s, so need 1 multiple bond</a:t>
            </a:r>
          </a:p>
        </p:txBody>
      </p:sp>
      <p:sp>
        <p:nvSpPr>
          <p:cNvPr id="337960" name="Text Box 40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1273175" y="1735138"/>
            <a:ext cx="71247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952" name="Line 8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954" name="Line 10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3723" name="Group 11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3895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95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3724" name="Group 14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38959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960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3725" name="Group 17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38962" name="Oval 18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963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3726" name="Group 20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38965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966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3727" name="Group 23"/>
          <p:cNvGrpSpPr>
            <a:grpSpLocks/>
          </p:cNvGrpSpPr>
          <p:nvPr/>
        </p:nvGrpSpPr>
        <p:grpSpPr bwMode="auto">
          <a:xfrm>
            <a:off x="2519363" y="4751388"/>
            <a:ext cx="520700" cy="152400"/>
            <a:chOff x="990" y="2694"/>
            <a:chExt cx="328" cy="96"/>
          </a:xfrm>
        </p:grpSpPr>
        <p:sp>
          <p:nvSpPr>
            <p:cNvPr id="338968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969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3728" name="Group 26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38971" name="Oval 2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972" name="Oval 2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3729" name="Group 29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38974" name="Oval 3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975" name="Oval 3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3730" name="Group 32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38977" name="Oval 3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978" name="Oval 3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3731" name="Group 35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38980" name="Oval 3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981" name="Oval 3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8982" name="Oval 38"/>
          <p:cNvSpPr>
            <a:spLocks noChangeArrowheads="1"/>
          </p:cNvSpPr>
          <p:nvPr/>
        </p:nvSpPr>
        <p:spPr bwMode="auto">
          <a:xfrm>
            <a:off x="3527425" y="3575050"/>
            <a:ext cx="1403350" cy="153828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983" name="Text Box 39"/>
          <p:cNvSpPr txBox="1">
            <a:spLocks noChangeArrowheads="1"/>
          </p:cNvSpPr>
          <p:nvPr/>
        </p:nvSpPr>
        <p:spPr bwMode="auto">
          <a:xfrm>
            <a:off x="1252538" y="5381625"/>
            <a:ext cx="6502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Move a lone pair into a shared position</a:t>
            </a:r>
          </a:p>
        </p:txBody>
      </p:sp>
      <p:sp>
        <p:nvSpPr>
          <p:cNvPr id="338984" name="Rectangle 40"/>
          <p:cNvSpPr>
            <a:spLocks noChangeArrowheads="1"/>
          </p:cNvSpPr>
          <p:nvPr/>
        </p:nvSpPr>
        <p:spPr bwMode="auto">
          <a:xfrm>
            <a:off x="2406650" y="4679950"/>
            <a:ext cx="78581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985" name="Line 41"/>
          <p:cNvSpPr>
            <a:spLocks noChangeShapeType="1"/>
          </p:cNvSpPr>
          <p:nvPr/>
        </p:nvSpPr>
        <p:spPr bwMode="auto">
          <a:xfrm flipV="1">
            <a:off x="3241675" y="4429125"/>
            <a:ext cx="268288" cy="2174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986" name="Text Box 42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273175" y="1735138"/>
            <a:ext cx="71247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5771" name="Group 11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3998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998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5772" name="Group 14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39983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9984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5773" name="Group 17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39986" name="Oval 18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9987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5774" name="Group 20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39989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9990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5775" name="Group 23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39992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9993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5776" name="Group 26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39995" name="Oval 2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9996" name="Oval 2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5777" name="Group 29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39998" name="Oval 3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9999" name="Oval 3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5778" name="Group 32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40001" name="Oval 3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0002" name="Oval 3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0003" name="Oval 35"/>
          <p:cNvSpPr>
            <a:spLocks noChangeArrowheads="1"/>
          </p:cNvSpPr>
          <p:nvPr/>
        </p:nvSpPr>
        <p:spPr bwMode="auto">
          <a:xfrm>
            <a:off x="3527425" y="3575050"/>
            <a:ext cx="1403350" cy="153828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004" name="Text Box 36"/>
          <p:cNvSpPr txBox="1">
            <a:spLocks noChangeArrowheads="1"/>
          </p:cNvSpPr>
          <p:nvPr/>
        </p:nvSpPr>
        <p:spPr bwMode="auto">
          <a:xfrm>
            <a:off x="1252538" y="5381625"/>
            <a:ext cx="6502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Octet full, 24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 preserved</a:t>
            </a:r>
          </a:p>
        </p:txBody>
      </p:sp>
      <p:sp>
        <p:nvSpPr>
          <p:cNvPr id="340005" name="Line 37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006" name="Text Box 38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7818" name="Group 10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41003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1004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7819" name="Group 13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41006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1007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7820" name="Group 16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41009" name="Oval 17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101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7821" name="Group 19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4101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101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7822" name="Group 22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41015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1016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7823" name="Group 25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41018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1019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7824" name="Group 28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41021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1022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7825" name="Group 31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41024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1025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1026" name="Text Box 34"/>
          <p:cNvSpPr txBox="1">
            <a:spLocks noChangeArrowheads="1"/>
          </p:cNvSpPr>
          <p:nvPr/>
        </p:nvSpPr>
        <p:spPr bwMode="auto">
          <a:xfrm>
            <a:off x="1252538" y="5381625"/>
            <a:ext cx="6502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We’re almost done...</a:t>
            </a:r>
          </a:p>
        </p:txBody>
      </p:sp>
      <p:sp>
        <p:nvSpPr>
          <p:cNvPr id="341027" name="Line 35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1028" name="Text Box 36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22" name="Line 6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23" name="Line 7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25" name="Line 9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9866" name="Group 10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4202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202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9867" name="Group 13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4203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203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9868" name="Group 16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42033" name="Oval 17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203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9869" name="Group 19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4203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203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9870" name="Group 22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42039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2040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9871" name="Group 25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42042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2043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9872" name="Group 28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42045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2046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9873" name="Group 31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42048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2049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2050" name="Line 34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51" name="Line 35"/>
          <p:cNvSpPr>
            <a:spLocks noChangeShapeType="1"/>
          </p:cNvSpPr>
          <p:nvPr/>
        </p:nvSpPr>
        <p:spPr bwMode="auto">
          <a:xfrm>
            <a:off x="1703388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52" name="Line 36"/>
          <p:cNvSpPr>
            <a:spLocks noChangeShapeType="1"/>
          </p:cNvSpPr>
          <p:nvPr/>
        </p:nvSpPr>
        <p:spPr bwMode="auto">
          <a:xfrm>
            <a:off x="1687513" y="59832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53" name="Line 37"/>
          <p:cNvSpPr>
            <a:spLocks noChangeShapeType="1"/>
          </p:cNvSpPr>
          <p:nvPr/>
        </p:nvSpPr>
        <p:spPr bwMode="auto">
          <a:xfrm>
            <a:off x="168751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54" name="Line 38"/>
          <p:cNvSpPr>
            <a:spLocks noChangeShapeType="1"/>
          </p:cNvSpPr>
          <p:nvPr/>
        </p:nvSpPr>
        <p:spPr bwMode="auto">
          <a:xfrm>
            <a:off x="6773863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55" name="Line 39"/>
          <p:cNvSpPr>
            <a:spLocks noChangeShapeType="1"/>
          </p:cNvSpPr>
          <p:nvPr/>
        </p:nvSpPr>
        <p:spPr bwMode="auto">
          <a:xfrm flipH="1">
            <a:off x="6418263" y="5983288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56" name="Line 40"/>
          <p:cNvSpPr>
            <a:spLocks noChangeShapeType="1"/>
          </p:cNvSpPr>
          <p:nvPr/>
        </p:nvSpPr>
        <p:spPr bwMode="auto">
          <a:xfrm flipH="1">
            <a:off x="641826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57" name="Text Box 41"/>
          <p:cNvSpPr txBox="1">
            <a:spLocks noChangeArrowheads="1"/>
          </p:cNvSpPr>
          <p:nvPr/>
        </p:nvSpPr>
        <p:spPr bwMode="auto">
          <a:xfrm>
            <a:off x="6956425" y="1577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58" name="Text Box 42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3046" name="Line 6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47" name="Line 7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3049" name="Line 9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1914" name="Group 10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43051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3052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1915" name="Group 13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43054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3055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1916" name="Group 16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43057" name="Oval 17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305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1917" name="Group 19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4306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306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1918" name="Group 22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43063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3064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1919" name="Group 25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43066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3067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1920" name="Group 28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43069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3070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1921" name="Group 31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43072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3073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3074" name="Line 34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75" name="Line 35"/>
          <p:cNvSpPr>
            <a:spLocks noChangeShapeType="1"/>
          </p:cNvSpPr>
          <p:nvPr/>
        </p:nvSpPr>
        <p:spPr bwMode="auto">
          <a:xfrm>
            <a:off x="1703388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76" name="Line 36"/>
          <p:cNvSpPr>
            <a:spLocks noChangeShapeType="1"/>
          </p:cNvSpPr>
          <p:nvPr/>
        </p:nvSpPr>
        <p:spPr bwMode="auto">
          <a:xfrm>
            <a:off x="1687513" y="59832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77" name="Line 37"/>
          <p:cNvSpPr>
            <a:spLocks noChangeShapeType="1"/>
          </p:cNvSpPr>
          <p:nvPr/>
        </p:nvSpPr>
        <p:spPr bwMode="auto">
          <a:xfrm>
            <a:off x="168751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78" name="Line 38"/>
          <p:cNvSpPr>
            <a:spLocks noChangeShapeType="1"/>
          </p:cNvSpPr>
          <p:nvPr/>
        </p:nvSpPr>
        <p:spPr bwMode="auto">
          <a:xfrm>
            <a:off x="6773863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79" name="Line 39"/>
          <p:cNvSpPr>
            <a:spLocks noChangeShapeType="1"/>
          </p:cNvSpPr>
          <p:nvPr/>
        </p:nvSpPr>
        <p:spPr bwMode="auto">
          <a:xfrm flipH="1">
            <a:off x="6418263" y="5983288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80" name="Line 40"/>
          <p:cNvSpPr>
            <a:spLocks noChangeShapeType="1"/>
          </p:cNvSpPr>
          <p:nvPr/>
        </p:nvSpPr>
        <p:spPr bwMode="auto">
          <a:xfrm flipH="1">
            <a:off x="641826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81" name="Text Box 41"/>
          <p:cNvSpPr txBox="1">
            <a:spLocks noChangeArrowheads="1"/>
          </p:cNvSpPr>
          <p:nvPr/>
        </p:nvSpPr>
        <p:spPr bwMode="auto">
          <a:xfrm>
            <a:off x="6956425" y="1577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3082" name="Text Box 42"/>
          <p:cNvSpPr txBox="1">
            <a:spLocks noChangeArrowheads="1"/>
          </p:cNvSpPr>
          <p:nvPr/>
        </p:nvSpPr>
        <p:spPr bwMode="auto">
          <a:xfrm>
            <a:off x="2590800" y="5499100"/>
            <a:ext cx="36258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Now for its shape</a:t>
            </a:r>
          </a:p>
        </p:txBody>
      </p:sp>
      <p:sp>
        <p:nvSpPr>
          <p:cNvPr id="343083" name="Text Box 43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600" smtClean="0">
                <a:effectLst/>
              </a:rPr>
              <a:t>How many regions of density in CO</a:t>
            </a:r>
            <a:r>
              <a:rPr lang="en-US" altLang="en-US" sz="3600" baseline="-25000" smtClean="0">
                <a:effectLst/>
              </a:rPr>
              <a:t>3</a:t>
            </a:r>
            <a:r>
              <a:rPr lang="en-US" altLang="en-US" sz="3600" baseline="30000" smtClean="0">
                <a:effectLst/>
              </a:rPr>
              <a:t>2-</a:t>
            </a:r>
            <a:r>
              <a:rPr lang="en-US" altLang="en-US" sz="3600" smtClean="0">
                <a:effectLst/>
              </a:rPr>
              <a:t>?</a:t>
            </a:r>
          </a:p>
        </p:txBody>
      </p:sp>
      <p:sp>
        <p:nvSpPr>
          <p:cNvPr id="25395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2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3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4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5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600" smtClean="0">
                <a:effectLst/>
              </a:rPr>
              <a:t>How many regions of density in CO</a:t>
            </a:r>
            <a:r>
              <a:rPr lang="en-US" altLang="en-US" sz="3600" baseline="-25000" smtClean="0">
                <a:effectLst/>
              </a:rPr>
              <a:t>3</a:t>
            </a:r>
            <a:r>
              <a:rPr lang="en-US" altLang="en-US" sz="3600" baseline="30000" smtClean="0">
                <a:effectLst/>
              </a:rPr>
              <a:t>2-</a:t>
            </a:r>
            <a:r>
              <a:rPr lang="en-US" altLang="en-US" sz="3600" smtClean="0">
                <a:effectLst/>
              </a:rPr>
              <a:t>?</a:t>
            </a:r>
          </a:p>
        </p:txBody>
      </p:sp>
      <p:sp>
        <p:nvSpPr>
          <p:cNvPr id="25600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2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3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4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5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6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65138" y="2211388"/>
            <a:ext cx="1978025" cy="565150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24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26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43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5" name="Text Box 127"/>
          <p:cNvSpPr txBox="1">
            <a:spLocks noChangeArrowheads="1"/>
          </p:cNvSpPr>
          <p:nvPr/>
        </p:nvSpPr>
        <p:spPr bwMode="auto">
          <a:xfrm>
            <a:off x="7726363" y="162401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4.0</a:t>
            </a:r>
          </a:p>
        </p:txBody>
      </p:sp>
      <p:sp>
        <p:nvSpPr>
          <p:cNvPr id="25606" name="Text Box 133"/>
          <p:cNvSpPr txBox="1">
            <a:spLocks noChangeArrowheads="1"/>
          </p:cNvSpPr>
          <p:nvPr/>
        </p:nvSpPr>
        <p:spPr bwMode="auto">
          <a:xfrm>
            <a:off x="7729538" y="2076450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3.0</a:t>
            </a:r>
          </a:p>
        </p:txBody>
      </p:sp>
      <p:sp>
        <p:nvSpPr>
          <p:cNvPr id="25607" name="Text Box 125"/>
          <p:cNvSpPr txBox="1">
            <a:spLocks noChangeArrowheads="1"/>
          </p:cNvSpPr>
          <p:nvPr/>
        </p:nvSpPr>
        <p:spPr bwMode="auto">
          <a:xfrm>
            <a:off x="6807200" y="1624013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3.0</a:t>
            </a:r>
          </a:p>
        </p:txBody>
      </p:sp>
      <p:sp>
        <p:nvSpPr>
          <p:cNvPr id="267325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9" name="Text Box 126"/>
          <p:cNvSpPr txBox="1">
            <a:spLocks noChangeArrowheads="1"/>
          </p:cNvSpPr>
          <p:nvPr/>
        </p:nvSpPr>
        <p:spPr bwMode="auto">
          <a:xfrm>
            <a:off x="7273925" y="162718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3.5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ln w="9525"/>
        </p:spPr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The </a:t>
            </a:r>
            <a:r>
              <a:rPr lang="en-US" dirty="0" err="1" smtClean="0">
                <a:solidFill>
                  <a:srgbClr val="00FF00"/>
                </a:solidFill>
                <a:effectLst/>
              </a:rPr>
              <a:t>F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O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N</a:t>
            </a:r>
            <a:r>
              <a:rPr lang="en-US" dirty="0" err="1" smtClean="0">
                <a:solidFill>
                  <a:srgbClr val="00FF00"/>
                </a:solidFill>
                <a:effectLst/>
              </a:rPr>
              <a:t>Cl</a:t>
            </a:r>
            <a:r>
              <a:rPr lang="en-US" dirty="0" smtClean="0">
                <a:effectLst/>
              </a:rPr>
              <a:t> Atoms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78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80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81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82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83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84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85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86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87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88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89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91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92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93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94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95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96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97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98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99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00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02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03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04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05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06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07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08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09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10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11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12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13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14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15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16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17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18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19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20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21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22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23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27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28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29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30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31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32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33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34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35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36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37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38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39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40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41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42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44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45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46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47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48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49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50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51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52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53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54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55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56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57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58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59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60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61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62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63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64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66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67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68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69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70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71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72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73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74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75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76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77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78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379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719" name="Text Box 117"/>
          <p:cNvSpPr txBox="1">
            <a:spLocks noChangeArrowheads="1"/>
          </p:cNvSpPr>
          <p:nvPr/>
        </p:nvSpPr>
        <p:spPr bwMode="auto">
          <a:xfrm>
            <a:off x="501650" y="1135063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2.1</a:t>
            </a:r>
          </a:p>
        </p:txBody>
      </p:sp>
      <p:sp>
        <p:nvSpPr>
          <p:cNvPr id="25720" name="Text Box 118"/>
          <p:cNvSpPr txBox="1">
            <a:spLocks noChangeArrowheads="1"/>
          </p:cNvSpPr>
          <p:nvPr/>
        </p:nvSpPr>
        <p:spPr bwMode="auto">
          <a:xfrm>
            <a:off x="457200" y="16081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1.0</a:t>
            </a:r>
          </a:p>
        </p:txBody>
      </p:sp>
      <p:sp>
        <p:nvSpPr>
          <p:cNvPr id="25721" name="Text Box 119"/>
          <p:cNvSpPr txBox="1">
            <a:spLocks noChangeArrowheads="1"/>
          </p:cNvSpPr>
          <p:nvPr/>
        </p:nvSpPr>
        <p:spPr bwMode="auto">
          <a:xfrm>
            <a:off x="473075" y="2074863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0.9</a:t>
            </a:r>
          </a:p>
        </p:txBody>
      </p:sp>
      <p:sp>
        <p:nvSpPr>
          <p:cNvPr id="25722" name="Text Box 120"/>
          <p:cNvSpPr txBox="1">
            <a:spLocks noChangeArrowheads="1"/>
          </p:cNvSpPr>
          <p:nvPr/>
        </p:nvSpPr>
        <p:spPr bwMode="auto">
          <a:xfrm>
            <a:off x="473075" y="254317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0.8</a:t>
            </a:r>
          </a:p>
        </p:txBody>
      </p:sp>
      <p:sp>
        <p:nvSpPr>
          <p:cNvPr id="25723" name="Text Box 121"/>
          <p:cNvSpPr txBox="1">
            <a:spLocks noChangeArrowheads="1"/>
          </p:cNvSpPr>
          <p:nvPr/>
        </p:nvSpPr>
        <p:spPr bwMode="auto">
          <a:xfrm>
            <a:off x="473075" y="3027363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0.8</a:t>
            </a:r>
          </a:p>
        </p:txBody>
      </p:sp>
      <p:sp>
        <p:nvSpPr>
          <p:cNvPr id="25724" name="Text Box 122"/>
          <p:cNvSpPr txBox="1">
            <a:spLocks noChangeArrowheads="1"/>
          </p:cNvSpPr>
          <p:nvPr/>
        </p:nvSpPr>
        <p:spPr bwMode="auto">
          <a:xfrm>
            <a:off x="923925" y="160972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1.5</a:t>
            </a:r>
          </a:p>
        </p:txBody>
      </p:sp>
      <p:sp>
        <p:nvSpPr>
          <p:cNvPr id="25725" name="Text Box 123"/>
          <p:cNvSpPr txBox="1">
            <a:spLocks noChangeArrowheads="1"/>
          </p:cNvSpPr>
          <p:nvPr/>
        </p:nvSpPr>
        <p:spPr bwMode="auto">
          <a:xfrm>
            <a:off x="908050" y="207327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1.2</a:t>
            </a:r>
          </a:p>
        </p:txBody>
      </p:sp>
      <p:sp>
        <p:nvSpPr>
          <p:cNvPr id="25726" name="Text Box 124"/>
          <p:cNvSpPr txBox="1">
            <a:spLocks noChangeArrowheads="1"/>
          </p:cNvSpPr>
          <p:nvPr/>
        </p:nvSpPr>
        <p:spPr bwMode="auto">
          <a:xfrm>
            <a:off x="5905500" y="1625600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2.0</a:t>
            </a:r>
          </a:p>
        </p:txBody>
      </p:sp>
      <p:sp>
        <p:nvSpPr>
          <p:cNvPr id="25727" name="Text Box 128"/>
          <p:cNvSpPr txBox="1">
            <a:spLocks noChangeArrowheads="1"/>
          </p:cNvSpPr>
          <p:nvPr/>
        </p:nvSpPr>
        <p:spPr bwMode="auto">
          <a:xfrm>
            <a:off x="6372225" y="1625600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2.5</a:t>
            </a:r>
          </a:p>
        </p:txBody>
      </p:sp>
      <p:sp>
        <p:nvSpPr>
          <p:cNvPr id="25728" name="Text Box 129"/>
          <p:cNvSpPr txBox="1">
            <a:spLocks noChangeArrowheads="1"/>
          </p:cNvSpPr>
          <p:nvPr/>
        </p:nvSpPr>
        <p:spPr bwMode="auto">
          <a:xfrm>
            <a:off x="5889625" y="207962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1.5</a:t>
            </a:r>
          </a:p>
        </p:txBody>
      </p:sp>
      <p:sp>
        <p:nvSpPr>
          <p:cNvPr id="25729" name="Text Box 130"/>
          <p:cNvSpPr txBox="1">
            <a:spLocks noChangeArrowheads="1"/>
          </p:cNvSpPr>
          <p:nvPr/>
        </p:nvSpPr>
        <p:spPr bwMode="auto">
          <a:xfrm>
            <a:off x="6375400" y="2081213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25730" name="Text Box 131"/>
          <p:cNvSpPr txBox="1">
            <a:spLocks noChangeArrowheads="1"/>
          </p:cNvSpPr>
          <p:nvPr/>
        </p:nvSpPr>
        <p:spPr bwMode="auto">
          <a:xfrm>
            <a:off x="6821488" y="2089150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2.1</a:t>
            </a:r>
          </a:p>
        </p:txBody>
      </p:sp>
      <p:sp>
        <p:nvSpPr>
          <p:cNvPr id="25731" name="Text Box 132"/>
          <p:cNvSpPr txBox="1">
            <a:spLocks noChangeArrowheads="1"/>
          </p:cNvSpPr>
          <p:nvPr/>
        </p:nvSpPr>
        <p:spPr bwMode="auto">
          <a:xfrm>
            <a:off x="7277100" y="207962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2.5</a:t>
            </a:r>
          </a:p>
        </p:txBody>
      </p:sp>
      <p:sp>
        <p:nvSpPr>
          <p:cNvPr id="25732" name="Text Box 134"/>
          <p:cNvSpPr txBox="1">
            <a:spLocks noChangeArrowheads="1"/>
          </p:cNvSpPr>
          <p:nvPr/>
        </p:nvSpPr>
        <p:spPr bwMode="auto">
          <a:xfrm>
            <a:off x="6345238" y="255111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25733" name="Text Box 135"/>
          <p:cNvSpPr txBox="1">
            <a:spLocks noChangeArrowheads="1"/>
          </p:cNvSpPr>
          <p:nvPr/>
        </p:nvSpPr>
        <p:spPr bwMode="auto">
          <a:xfrm>
            <a:off x="6811963" y="2547938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2.0</a:t>
            </a:r>
          </a:p>
        </p:txBody>
      </p:sp>
      <p:sp>
        <p:nvSpPr>
          <p:cNvPr id="25734" name="Text Box 136"/>
          <p:cNvSpPr txBox="1">
            <a:spLocks noChangeArrowheads="1"/>
          </p:cNvSpPr>
          <p:nvPr/>
        </p:nvSpPr>
        <p:spPr bwMode="auto">
          <a:xfrm>
            <a:off x="7281863" y="2549525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2.4</a:t>
            </a:r>
          </a:p>
        </p:txBody>
      </p:sp>
      <p:sp>
        <p:nvSpPr>
          <p:cNvPr id="25735" name="Text Box 137"/>
          <p:cNvSpPr txBox="1">
            <a:spLocks noChangeArrowheads="1"/>
          </p:cNvSpPr>
          <p:nvPr/>
        </p:nvSpPr>
        <p:spPr bwMode="auto">
          <a:xfrm>
            <a:off x="7734300" y="2552700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2.8</a:t>
            </a:r>
          </a:p>
        </p:txBody>
      </p:sp>
      <p:sp>
        <p:nvSpPr>
          <p:cNvPr id="25736" name="Text Box 138"/>
          <p:cNvSpPr txBox="1">
            <a:spLocks noChangeArrowheads="1"/>
          </p:cNvSpPr>
          <p:nvPr/>
        </p:nvSpPr>
        <p:spPr bwMode="auto">
          <a:xfrm>
            <a:off x="7275513" y="302736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2.1</a:t>
            </a:r>
          </a:p>
        </p:txBody>
      </p:sp>
      <p:sp>
        <p:nvSpPr>
          <p:cNvPr id="25737" name="Text Box 139"/>
          <p:cNvSpPr txBox="1">
            <a:spLocks noChangeArrowheads="1"/>
          </p:cNvSpPr>
          <p:nvPr/>
        </p:nvSpPr>
        <p:spPr bwMode="auto">
          <a:xfrm>
            <a:off x="7748588" y="3016250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2.5</a:t>
            </a:r>
          </a:p>
        </p:txBody>
      </p:sp>
      <p:sp>
        <p:nvSpPr>
          <p:cNvPr id="25738" name="Text Box 140"/>
          <p:cNvSpPr txBox="1">
            <a:spLocks noChangeArrowheads="1"/>
          </p:cNvSpPr>
          <p:nvPr/>
        </p:nvSpPr>
        <p:spPr bwMode="auto">
          <a:xfrm>
            <a:off x="909638" y="2559050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1.0</a:t>
            </a:r>
          </a:p>
        </p:txBody>
      </p:sp>
      <p:sp>
        <p:nvSpPr>
          <p:cNvPr id="25739" name="Text Box 141"/>
          <p:cNvSpPr txBox="1">
            <a:spLocks noChangeArrowheads="1"/>
          </p:cNvSpPr>
          <p:nvPr/>
        </p:nvSpPr>
        <p:spPr bwMode="auto">
          <a:xfrm>
            <a:off x="458788" y="3463925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0.7</a:t>
            </a:r>
          </a:p>
        </p:txBody>
      </p:sp>
      <p:sp>
        <p:nvSpPr>
          <p:cNvPr id="25740" name="Text Box 142"/>
          <p:cNvSpPr txBox="1">
            <a:spLocks noChangeArrowheads="1"/>
          </p:cNvSpPr>
          <p:nvPr/>
        </p:nvSpPr>
        <p:spPr bwMode="auto">
          <a:xfrm>
            <a:off x="930275" y="3028950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1.0</a:t>
            </a:r>
          </a:p>
        </p:txBody>
      </p:sp>
      <p:sp>
        <p:nvSpPr>
          <p:cNvPr id="25741" name="Text Box 143"/>
          <p:cNvSpPr txBox="1">
            <a:spLocks noChangeArrowheads="1"/>
          </p:cNvSpPr>
          <p:nvPr/>
        </p:nvSpPr>
        <p:spPr bwMode="auto">
          <a:xfrm>
            <a:off x="1382713" y="254476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1.3</a:t>
            </a:r>
          </a:p>
        </p:txBody>
      </p:sp>
      <p:sp>
        <p:nvSpPr>
          <p:cNvPr id="25742" name="Text Box 144"/>
          <p:cNvSpPr txBox="1">
            <a:spLocks noChangeArrowheads="1"/>
          </p:cNvSpPr>
          <p:nvPr/>
        </p:nvSpPr>
        <p:spPr bwMode="auto">
          <a:xfrm>
            <a:off x="18383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1.5</a:t>
            </a:r>
          </a:p>
        </p:txBody>
      </p:sp>
      <p:sp>
        <p:nvSpPr>
          <p:cNvPr id="25743" name="Text Box 145"/>
          <p:cNvSpPr txBox="1">
            <a:spLocks noChangeArrowheads="1"/>
          </p:cNvSpPr>
          <p:nvPr/>
        </p:nvSpPr>
        <p:spPr bwMode="auto">
          <a:xfrm>
            <a:off x="944563" y="3463925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0.9</a:t>
            </a:r>
          </a:p>
        </p:txBody>
      </p:sp>
      <p:sp>
        <p:nvSpPr>
          <p:cNvPr id="25744" name="Text Box 146"/>
          <p:cNvSpPr txBox="1">
            <a:spLocks noChangeArrowheads="1"/>
          </p:cNvSpPr>
          <p:nvPr/>
        </p:nvSpPr>
        <p:spPr bwMode="auto">
          <a:xfrm>
            <a:off x="1379538" y="302736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1.2</a:t>
            </a:r>
          </a:p>
        </p:txBody>
      </p:sp>
      <p:sp>
        <p:nvSpPr>
          <p:cNvPr id="25745" name="Text Box 147"/>
          <p:cNvSpPr txBox="1">
            <a:spLocks noChangeArrowheads="1"/>
          </p:cNvSpPr>
          <p:nvPr/>
        </p:nvSpPr>
        <p:spPr bwMode="auto">
          <a:xfrm>
            <a:off x="1379538" y="345916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1.1</a:t>
            </a:r>
          </a:p>
        </p:txBody>
      </p:sp>
      <p:sp>
        <p:nvSpPr>
          <p:cNvPr id="25746" name="Text Box 148"/>
          <p:cNvSpPr txBox="1">
            <a:spLocks noChangeArrowheads="1"/>
          </p:cNvSpPr>
          <p:nvPr/>
        </p:nvSpPr>
        <p:spPr bwMode="auto">
          <a:xfrm>
            <a:off x="22574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1.6</a:t>
            </a:r>
          </a:p>
        </p:txBody>
      </p:sp>
      <p:sp>
        <p:nvSpPr>
          <p:cNvPr id="25747" name="Text Box 149"/>
          <p:cNvSpPr txBox="1">
            <a:spLocks noChangeArrowheads="1"/>
          </p:cNvSpPr>
          <p:nvPr/>
        </p:nvSpPr>
        <p:spPr bwMode="auto">
          <a:xfrm>
            <a:off x="27019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1.6</a:t>
            </a:r>
          </a:p>
        </p:txBody>
      </p:sp>
      <p:sp>
        <p:nvSpPr>
          <p:cNvPr id="25748" name="Text Box 150"/>
          <p:cNvSpPr txBox="1">
            <a:spLocks noChangeArrowheads="1"/>
          </p:cNvSpPr>
          <p:nvPr/>
        </p:nvSpPr>
        <p:spPr bwMode="auto">
          <a:xfrm>
            <a:off x="31591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1.5</a:t>
            </a:r>
          </a:p>
        </p:txBody>
      </p:sp>
      <p:sp>
        <p:nvSpPr>
          <p:cNvPr id="25749" name="Text Box 151"/>
          <p:cNvSpPr txBox="1">
            <a:spLocks noChangeArrowheads="1"/>
          </p:cNvSpPr>
          <p:nvPr/>
        </p:nvSpPr>
        <p:spPr bwMode="auto">
          <a:xfrm>
            <a:off x="36290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25750" name="Text Box 152"/>
          <p:cNvSpPr txBox="1">
            <a:spLocks noChangeArrowheads="1"/>
          </p:cNvSpPr>
          <p:nvPr/>
        </p:nvSpPr>
        <p:spPr bwMode="auto">
          <a:xfrm>
            <a:off x="40989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25751" name="Text Box 153"/>
          <p:cNvSpPr txBox="1">
            <a:spLocks noChangeArrowheads="1"/>
          </p:cNvSpPr>
          <p:nvPr/>
        </p:nvSpPr>
        <p:spPr bwMode="auto">
          <a:xfrm>
            <a:off x="45434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25752" name="Text Box 154"/>
          <p:cNvSpPr txBox="1">
            <a:spLocks noChangeArrowheads="1"/>
          </p:cNvSpPr>
          <p:nvPr/>
        </p:nvSpPr>
        <p:spPr bwMode="auto">
          <a:xfrm>
            <a:off x="49752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25753" name="Text Box 155"/>
          <p:cNvSpPr txBox="1">
            <a:spLocks noChangeArrowheads="1"/>
          </p:cNvSpPr>
          <p:nvPr/>
        </p:nvSpPr>
        <p:spPr bwMode="auto">
          <a:xfrm>
            <a:off x="54324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1.6</a:t>
            </a:r>
          </a:p>
        </p:txBody>
      </p:sp>
      <p:sp>
        <p:nvSpPr>
          <p:cNvPr id="25754" name="Text Box 156"/>
          <p:cNvSpPr txBox="1">
            <a:spLocks noChangeArrowheads="1"/>
          </p:cNvSpPr>
          <p:nvPr/>
        </p:nvSpPr>
        <p:spPr bwMode="auto">
          <a:xfrm>
            <a:off x="58769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1.6</a:t>
            </a:r>
          </a:p>
        </p:txBody>
      </p:sp>
      <p:sp>
        <p:nvSpPr>
          <p:cNvPr id="25755" name="Text Box 157"/>
          <p:cNvSpPr txBox="1">
            <a:spLocks noChangeArrowheads="1"/>
          </p:cNvSpPr>
          <p:nvPr/>
        </p:nvSpPr>
        <p:spPr bwMode="auto">
          <a:xfrm>
            <a:off x="18383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1.4</a:t>
            </a:r>
          </a:p>
        </p:txBody>
      </p:sp>
      <p:sp>
        <p:nvSpPr>
          <p:cNvPr id="25756" name="Text Box 158"/>
          <p:cNvSpPr txBox="1">
            <a:spLocks noChangeArrowheads="1"/>
          </p:cNvSpPr>
          <p:nvPr/>
        </p:nvSpPr>
        <p:spPr bwMode="auto">
          <a:xfrm>
            <a:off x="1838325" y="34877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1.3</a:t>
            </a:r>
          </a:p>
        </p:txBody>
      </p:sp>
      <p:sp>
        <p:nvSpPr>
          <p:cNvPr id="25757" name="Text Box 159"/>
          <p:cNvSpPr txBox="1">
            <a:spLocks noChangeArrowheads="1"/>
          </p:cNvSpPr>
          <p:nvPr/>
        </p:nvSpPr>
        <p:spPr bwMode="auto">
          <a:xfrm>
            <a:off x="7748588" y="3473450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25758" name="Text Box 160"/>
          <p:cNvSpPr txBox="1">
            <a:spLocks noChangeArrowheads="1"/>
          </p:cNvSpPr>
          <p:nvPr/>
        </p:nvSpPr>
        <p:spPr bwMode="auto">
          <a:xfrm>
            <a:off x="22574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1.6</a:t>
            </a:r>
          </a:p>
        </p:txBody>
      </p:sp>
      <p:sp>
        <p:nvSpPr>
          <p:cNvPr id="25759" name="Text Box 161"/>
          <p:cNvSpPr txBox="1">
            <a:spLocks noChangeArrowheads="1"/>
          </p:cNvSpPr>
          <p:nvPr/>
        </p:nvSpPr>
        <p:spPr bwMode="auto">
          <a:xfrm>
            <a:off x="2257425" y="34877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1.5</a:t>
            </a:r>
          </a:p>
        </p:txBody>
      </p:sp>
      <p:sp>
        <p:nvSpPr>
          <p:cNvPr id="25760" name="Text Box 162"/>
          <p:cNvSpPr txBox="1">
            <a:spLocks noChangeArrowheads="1"/>
          </p:cNvSpPr>
          <p:nvPr/>
        </p:nvSpPr>
        <p:spPr bwMode="auto">
          <a:xfrm>
            <a:off x="27019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25761" name="Text Box 163"/>
          <p:cNvSpPr txBox="1">
            <a:spLocks noChangeArrowheads="1"/>
          </p:cNvSpPr>
          <p:nvPr/>
        </p:nvSpPr>
        <p:spPr bwMode="auto">
          <a:xfrm>
            <a:off x="2701925" y="34877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1.7</a:t>
            </a:r>
          </a:p>
        </p:txBody>
      </p:sp>
      <p:sp>
        <p:nvSpPr>
          <p:cNvPr id="25762" name="Text Box 164"/>
          <p:cNvSpPr txBox="1">
            <a:spLocks noChangeArrowheads="1"/>
          </p:cNvSpPr>
          <p:nvPr/>
        </p:nvSpPr>
        <p:spPr bwMode="auto">
          <a:xfrm>
            <a:off x="3184525" y="30305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25763" name="Text Box 165"/>
          <p:cNvSpPr txBox="1">
            <a:spLocks noChangeArrowheads="1"/>
          </p:cNvSpPr>
          <p:nvPr/>
        </p:nvSpPr>
        <p:spPr bwMode="auto">
          <a:xfrm>
            <a:off x="31718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25764" name="Text Box 166"/>
          <p:cNvSpPr txBox="1">
            <a:spLocks noChangeArrowheads="1"/>
          </p:cNvSpPr>
          <p:nvPr/>
        </p:nvSpPr>
        <p:spPr bwMode="auto">
          <a:xfrm>
            <a:off x="3629025" y="30305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25765" name="Text Box 167"/>
          <p:cNvSpPr txBox="1">
            <a:spLocks noChangeArrowheads="1"/>
          </p:cNvSpPr>
          <p:nvPr/>
        </p:nvSpPr>
        <p:spPr bwMode="auto">
          <a:xfrm>
            <a:off x="4111625" y="30305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25766" name="Text Box 168"/>
          <p:cNvSpPr txBox="1">
            <a:spLocks noChangeArrowheads="1"/>
          </p:cNvSpPr>
          <p:nvPr/>
        </p:nvSpPr>
        <p:spPr bwMode="auto">
          <a:xfrm>
            <a:off x="36290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25767" name="Text Box 169"/>
          <p:cNvSpPr txBox="1">
            <a:spLocks noChangeArrowheads="1"/>
          </p:cNvSpPr>
          <p:nvPr/>
        </p:nvSpPr>
        <p:spPr bwMode="auto">
          <a:xfrm>
            <a:off x="40989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25768" name="Text Box 170"/>
          <p:cNvSpPr txBox="1">
            <a:spLocks noChangeArrowheads="1"/>
          </p:cNvSpPr>
          <p:nvPr/>
        </p:nvSpPr>
        <p:spPr bwMode="auto">
          <a:xfrm>
            <a:off x="45688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25769" name="Text Box 171"/>
          <p:cNvSpPr txBox="1">
            <a:spLocks noChangeArrowheads="1"/>
          </p:cNvSpPr>
          <p:nvPr/>
        </p:nvSpPr>
        <p:spPr bwMode="auto">
          <a:xfrm>
            <a:off x="50387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2.4</a:t>
            </a:r>
          </a:p>
        </p:txBody>
      </p:sp>
      <p:sp>
        <p:nvSpPr>
          <p:cNvPr id="25770" name="Text Box 172"/>
          <p:cNvSpPr txBox="1">
            <a:spLocks noChangeArrowheads="1"/>
          </p:cNvSpPr>
          <p:nvPr/>
        </p:nvSpPr>
        <p:spPr bwMode="auto">
          <a:xfrm>
            <a:off x="4568825" y="30305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25771" name="Text Box 173"/>
          <p:cNvSpPr txBox="1">
            <a:spLocks noChangeArrowheads="1"/>
          </p:cNvSpPr>
          <p:nvPr/>
        </p:nvSpPr>
        <p:spPr bwMode="auto">
          <a:xfrm>
            <a:off x="5000625" y="30305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25772" name="Text Box 174"/>
          <p:cNvSpPr txBox="1">
            <a:spLocks noChangeArrowheads="1"/>
          </p:cNvSpPr>
          <p:nvPr/>
        </p:nvSpPr>
        <p:spPr bwMode="auto">
          <a:xfrm>
            <a:off x="54451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1.7</a:t>
            </a:r>
          </a:p>
        </p:txBody>
      </p:sp>
      <p:sp>
        <p:nvSpPr>
          <p:cNvPr id="25773" name="Text Box 175"/>
          <p:cNvSpPr txBox="1">
            <a:spLocks noChangeArrowheads="1"/>
          </p:cNvSpPr>
          <p:nvPr/>
        </p:nvSpPr>
        <p:spPr bwMode="auto">
          <a:xfrm>
            <a:off x="54451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25774" name="Text Box 176"/>
          <p:cNvSpPr txBox="1">
            <a:spLocks noChangeArrowheads="1"/>
          </p:cNvSpPr>
          <p:nvPr/>
        </p:nvSpPr>
        <p:spPr bwMode="auto">
          <a:xfrm>
            <a:off x="58896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1.7</a:t>
            </a:r>
          </a:p>
        </p:txBody>
      </p:sp>
      <p:sp>
        <p:nvSpPr>
          <p:cNvPr id="25775" name="Text Box 177"/>
          <p:cNvSpPr txBox="1">
            <a:spLocks noChangeArrowheads="1"/>
          </p:cNvSpPr>
          <p:nvPr/>
        </p:nvSpPr>
        <p:spPr bwMode="auto">
          <a:xfrm>
            <a:off x="59023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25776" name="Text Box 178"/>
          <p:cNvSpPr txBox="1">
            <a:spLocks noChangeArrowheads="1"/>
          </p:cNvSpPr>
          <p:nvPr/>
        </p:nvSpPr>
        <p:spPr bwMode="auto">
          <a:xfrm>
            <a:off x="63214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25777" name="Text Box 179"/>
          <p:cNvSpPr txBox="1">
            <a:spLocks noChangeArrowheads="1"/>
          </p:cNvSpPr>
          <p:nvPr/>
        </p:nvSpPr>
        <p:spPr bwMode="auto">
          <a:xfrm>
            <a:off x="63468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25778" name="Text Box 180"/>
          <p:cNvSpPr txBox="1">
            <a:spLocks noChangeArrowheads="1"/>
          </p:cNvSpPr>
          <p:nvPr/>
        </p:nvSpPr>
        <p:spPr bwMode="auto">
          <a:xfrm>
            <a:off x="68040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25779" name="Text Box 181"/>
          <p:cNvSpPr txBox="1">
            <a:spLocks noChangeArrowheads="1"/>
          </p:cNvSpPr>
          <p:nvPr/>
        </p:nvSpPr>
        <p:spPr bwMode="auto">
          <a:xfrm>
            <a:off x="68040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25780" name="Text Box 182"/>
          <p:cNvSpPr txBox="1">
            <a:spLocks noChangeArrowheads="1"/>
          </p:cNvSpPr>
          <p:nvPr/>
        </p:nvSpPr>
        <p:spPr bwMode="auto">
          <a:xfrm>
            <a:off x="72612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2.0</a:t>
            </a:r>
          </a:p>
        </p:txBody>
      </p:sp>
      <p:sp>
        <p:nvSpPr>
          <p:cNvPr id="465986" name="Rectangle 66"/>
          <p:cNvSpPr>
            <a:spLocks noChangeArrowheads="1"/>
          </p:cNvSpPr>
          <p:nvPr/>
        </p:nvSpPr>
        <p:spPr bwMode="auto">
          <a:xfrm>
            <a:off x="59721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64246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1" name="Rectangle 71"/>
          <p:cNvSpPr>
            <a:spLocks noChangeArrowheads="1"/>
          </p:cNvSpPr>
          <p:nvPr/>
        </p:nvSpPr>
        <p:spPr bwMode="auto">
          <a:xfrm>
            <a:off x="68786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8" name="Rectangle 78"/>
          <p:cNvSpPr>
            <a:spLocks noChangeArrowheads="1"/>
          </p:cNvSpPr>
          <p:nvPr/>
        </p:nvSpPr>
        <p:spPr bwMode="auto">
          <a:xfrm>
            <a:off x="73310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5" name="Rectangle 85"/>
          <p:cNvSpPr>
            <a:spLocks noChangeArrowheads="1"/>
          </p:cNvSpPr>
          <p:nvPr/>
        </p:nvSpPr>
        <p:spPr bwMode="auto">
          <a:xfrm>
            <a:off x="77835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6" name="Rectangle 86"/>
          <p:cNvSpPr>
            <a:spLocks noChangeArrowheads="1"/>
          </p:cNvSpPr>
          <p:nvPr/>
        </p:nvSpPr>
        <p:spPr bwMode="auto">
          <a:xfrm>
            <a:off x="82375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5094" name="Line 6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8058" name="Group 10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45099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5100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8059" name="Group 13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45102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5103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8060" name="Group 16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45105" name="Oval 17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510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8061" name="Group 19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4510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510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8062" name="Group 22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45111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5112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8063" name="Group 25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45114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5115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8064" name="Group 28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45117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5118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8065" name="Group 31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45120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5121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5122" name="Line 34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5123" name="Line 35"/>
          <p:cNvSpPr>
            <a:spLocks noChangeShapeType="1"/>
          </p:cNvSpPr>
          <p:nvPr/>
        </p:nvSpPr>
        <p:spPr bwMode="auto">
          <a:xfrm>
            <a:off x="1703388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5124" name="Line 36"/>
          <p:cNvSpPr>
            <a:spLocks noChangeShapeType="1"/>
          </p:cNvSpPr>
          <p:nvPr/>
        </p:nvSpPr>
        <p:spPr bwMode="auto">
          <a:xfrm>
            <a:off x="1687513" y="59832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5125" name="Line 37"/>
          <p:cNvSpPr>
            <a:spLocks noChangeShapeType="1"/>
          </p:cNvSpPr>
          <p:nvPr/>
        </p:nvSpPr>
        <p:spPr bwMode="auto">
          <a:xfrm>
            <a:off x="168751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5126" name="Line 38"/>
          <p:cNvSpPr>
            <a:spLocks noChangeShapeType="1"/>
          </p:cNvSpPr>
          <p:nvPr/>
        </p:nvSpPr>
        <p:spPr bwMode="auto">
          <a:xfrm>
            <a:off x="6773863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5127" name="Line 39"/>
          <p:cNvSpPr>
            <a:spLocks noChangeShapeType="1"/>
          </p:cNvSpPr>
          <p:nvPr/>
        </p:nvSpPr>
        <p:spPr bwMode="auto">
          <a:xfrm flipH="1">
            <a:off x="6418263" y="5983288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5128" name="Line 40"/>
          <p:cNvSpPr>
            <a:spLocks noChangeShapeType="1"/>
          </p:cNvSpPr>
          <p:nvPr/>
        </p:nvSpPr>
        <p:spPr bwMode="auto">
          <a:xfrm flipH="1">
            <a:off x="641826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5129" name="Text Box 41"/>
          <p:cNvSpPr txBox="1">
            <a:spLocks noChangeArrowheads="1"/>
          </p:cNvSpPr>
          <p:nvPr/>
        </p:nvSpPr>
        <p:spPr bwMode="auto">
          <a:xfrm>
            <a:off x="6956425" y="1577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5130" name="Text Box 42"/>
          <p:cNvSpPr txBox="1">
            <a:spLocks noChangeArrowheads="1"/>
          </p:cNvSpPr>
          <p:nvPr/>
        </p:nvSpPr>
        <p:spPr bwMode="auto">
          <a:xfrm>
            <a:off x="2590800" y="5499100"/>
            <a:ext cx="36258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Regions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5131" name="Text Box 43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0106" name="Group 10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46123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6124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0107" name="Group 13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46126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6127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0108" name="Group 16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46129" name="Oval 17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613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0109" name="Group 19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4613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613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0110" name="Group 22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46135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6136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0111" name="Group 25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46138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6139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0112" name="Group 28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46141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6142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0113" name="Group 31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46144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6145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6146" name="Line 34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6147" name="Line 35"/>
          <p:cNvSpPr>
            <a:spLocks noChangeShapeType="1"/>
          </p:cNvSpPr>
          <p:nvPr/>
        </p:nvSpPr>
        <p:spPr bwMode="auto">
          <a:xfrm>
            <a:off x="1703388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6148" name="Line 36"/>
          <p:cNvSpPr>
            <a:spLocks noChangeShapeType="1"/>
          </p:cNvSpPr>
          <p:nvPr/>
        </p:nvSpPr>
        <p:spPr bwMode="auto">
          <a:xfrm>
            <a:off x="1687513" y="59832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6149" name="Line 37"/>
          <p:cNvSpPr>
            <a:spLocks noChangeShapeType="1"/>
          </p:cNvSpPr>
          <p:nvPr/>
        </p:nvSpPr>
        <p:spPr bwMode="auto">
          <a:xfrm>
            <a:off x="168751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6150" name="Line 38"/>
          <p:cNvSpPr>
            <a:spLocks noChangeShapeType="1"/>
          </p:cNvSpPr>
          <p:nvPr/>
        </p:nvSpPr>
        <p:spPr bwMode="auto">
          <a:xfrm>
            <a:off x="6773863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6151" name="Line 39"/>
          <p:cNvSpPr>
            <a:spLocks noChangeShapeType="1"/>
          </p:cNvSpPr>
          <p:nvPr/>
        </p:nvSpPr>
        <p:spPr bwMode="auto">
          <a:xfrm flipH="1">
            <a:off x="6418263" y="5983288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6152" name="Line 40"/>
          <p:cNvSpPr>
            <a:spLocks noChangeShapeType="1"/>
          </p:cNvSpPr>
          <p:nvPr/>
        </p:nvSpPr>
        <p:spPr bwMode="auto">
          <a:xfrm flipH="1">
            <a:off x="641826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6153" name="Text Box 41"/>
          <p:cNvSpPr txBox="1">
            <a:spLocks noChangeArrowheads="1"/>
          </p:cNvSpPr>
          <p:nvPr/>
        </p:nvSpPr>
        <p:spPr bwMode="auto">
          <a:xfrm>
            <a:off x="6956425" y="1577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6154" name="Text Box 42"/>
          <p:cNvSpPr txBox="1">
            <a:spLocks noChangeArrowheads="1"/>
          </p:cNvSpPr>
          <p:nvPr/>
        </p:nvSpPr>
        <p:spPr bwMode="auto">
          <a:xfrm>
            <a:off x="2590800" y="5499100"/>
            <a:ext cx="36258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1Region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6155" name="Text Box 43"/>
          <p:cNvSpPr txBox="1">
            <a:spLocks noChangeArrowheads="1"/>
          </p:cNvSpPr>
          <p:nvPr/>
        </p:nvSpPr>
        <p:spPr bwMode="auto">
          <a:xfrm>
            <a:off x="3324225" y="3760788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6156" name="Text Box 44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42" name="Line 6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43" name="Line 7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45" name="Line 9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2154" name="Group 10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4714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714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2155" name="Group 13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4715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715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2156" name="Group 16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47153" name="Oval 17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715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2157" name="Group 19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4715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715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2158" name="Group 22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47159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7160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2159" name="Group 25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47162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7163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2160" name="Group 28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47165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7166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2161" name="Group 31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47168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7169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7170" name="Line 34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71" name="Line 35"/>
          <p:cNvSpPr>
            <a:spLocks noChangeShapeType="1"/>
          </p:cNvSpPr>
          <p:nvPr/>
        </p:nvSpPr>
        <p:spPr bwMode="auto">
          <a:xfrm>
            <a:off x="1703388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72" name="Line 36"/>
          <p:cNvSpPr>
            <a:spLocks noChangeShapeType="1"/>
          </p:cNvSpPr>
          <p:nvPr/>
        </p:nvSpPr>
        <p:spPr bwMode="auto">
          <a:xfrm>
            <a:off x="1687513" y="59832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73" name="Line 37"/>
          <p:cNvSpPr>
            <a:spLocks noChangeShapeType="1"/>
          </p:cNvSpPr>
          <p:nvPr/>
        </p:nvSpPr>
        <p:spPr bwMode="auto">
          <a:xfrm>
            <a:off x="168751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74" name="Line 38"/>
          <p:cNvSpPr>
            <a:spLocks noChangeShapeType="1"/>
          </p:cNvSpPr>
          <p:nvPr/>
        </p:nvSpPr>
        <p:spPr bwMode="auto">
          <a:xfrm>
            <a:off x="6773863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75" name="Line 39"/>
          <p:cNvSpPr>
            <a:spLocks noChangeShapeType="1"/>
          </p:cNvSpPr>
          <p:nvPr/>
        </p:nvSpPr>
        <p:spPr bwMode="auto">
          <a:xfrm flipH="1">
            <a:off x="6418263" y="5983288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76" name="Line 40"/>
          <p:cNvSpPr>
            <a:spLocks noChangeShapeType="1"/>
          </p:cNvSpPr>
          <p:nvPr/>
        </p:nvSpPr>
        <p:spPr bwMode="auto">
          <a:xfrm flipH="1">
            <a:off x="641826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77" name="Text Box 41"/>
          <p:cNvSpPr txBox="1">
            <a:spLocks noChangeArrowheads="1"/>
          </p:cNvSpPr>
          <p:nvPr/>
        </p:nvSpPr>
        <p:spPr bwMode="auto">
          <a:xfrm>
            <a:off x="6956425" y="1577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78" name="Text Box 42"/>
          <p:cNvSpPr txBox="1">
            <a:spLocks noChangeArrowheads="1"/>
          </p:cNvSpPr>
          <p:nvPr/>
        </p:nvSpPr>
        <p:spPr bwMode="auto">
          <a:xfrm>
            <a:off x="2590800" y="5499100"/>
            <a:ext cx="36258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Regions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79" name="Text Box 43"/>
          <p:cNvSpPr txBox="1">
            <a:spLocks noChangeArrowheads="1"/>
          </p:cNvSpPr>
          <p:nvPr/>
        </p:nvSpPr>
        <p:spPr bwMode="auto">
          <a:xfrm>
            <a:off x="3324225" y="3760788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80" name="Text Box 44"/>
          <p:cNvSpPr txBox="1">
            <a:spLocks noChangeArrowheads="1"/>
          </p:cNvSpPr>
          <p:nvPr/>
        </p:nvSpPr>
        <p:spPr bwMode="auto">
          <a:xfrm>
            <a:off x="3811588" y="334486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81" name="Text Box 45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4202" name="Group 10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48171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172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4203" name="Group 13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48174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175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4204" name="Group 16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48177" name="Oval 17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17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4205" name="Group 19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4818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18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4206" name="Group 22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48183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184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4207" name="Group 25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48186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187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4208" name="Group 28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48189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190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4209" name="Group 31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48192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193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8194" name="Line 34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5" name="Line 35"/>
          <p:cNvSpPr>
            <a:spLocks noChangeShapeType="1"/>
          </p:cNvSpPr>
          <p:nvPr/>
        </p:nvSpPr>
        <p:spPr bwMode="auto">
          <a:xfrm>
            <a:off x="1703388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6" name="Line 36"/>
          <p:cNvSpPr>
            <a:spLocks noChangeShapeType="1"/>
          </p:cNvSpPr>
          <p:nvPr/>
        </p:nvSpPr>
        <p:spPr bwMode="auto">
          <a:xfrm>
            <a:off x="1687513" y="59832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>
            <a:off x="168751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8" name="Line 38"/>
          <p:cNvSpPr>
            <a:spLocks noChangeShapeType="1"/>
          </p:cNvSpPr>
          <p:nvPr/>
        </p:nvSpPr>
        <p:spPr bwMode="auto">
          <a:xfrm>
            <a:off x="6773863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9" name="Line 39"/>
          <p:cNvSpPr>
            <a:spLocks noChangeShapeType="1"/>
          </p:cNvSpPr>
          <p:nvPr/>
        </p:nvSpPr>
        <p:spPr bwMode="auto">
          <a:xfrm flipH="1">
            <a:off x="6418263" y="5983288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00" name="Line 40"/>
          <p:cNvSpPr>
            <a:spLocks noChangeShapeType="1"/>
          </p:cNvSpPr>
          <p:nvPr/>
        </p:nvSpPr>
        <p:spPr bwMode="auto">
          <a:xfrm flipH="1">
            <a:off x="641826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01" name="Text Box 41"/>
          <p:cNvSpPr txBox="1">
            <a:spLocks noChangeArrowheads="1"/>
          </p:cNvSpPr>
          <p:nvPr/>
        </p:nvSpPr>
        <p:spPr bwMode="auto">
          <a:xfrm>
            <a:off x="6956425" y="1577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202" name="Text Box 42"/>
          <p:cNvSpPr txBox="1">
            <a:spLocks noChangeArrowheads="1"/>
          </p:cNvSpPr>
          <p:nvPr/>
        </p:nvSpPr>
        <p:spPr bwMode="auto">
          <a:xfrm>
            <a:off x="2590800" y="5499100"/>
            <a:ext cx="36258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Regions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203" name="Text Box 43"/>
          <p:cNvSpPr txBox="1">
            <a:spLocks noChangeArrowheads="1"/>
          </p:cNvSpPr>
          <p:nvPr/>
        </p:nvSpPr>
        <p:spPr bwMode="auto">
          <a:xfrm>
            <a:off x="3324225" y="3760788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204" name="Text Box 44"/>
          <p:cNvSpPr txBox="1">
            <a:spLocks noChangeArrowheads="1"/>
          </p:cNvSpPr>
          <p:nvPr/>
        </p:nvSpPr>
        <p:spPr bwMode="auto">
          <a:xfrm>
            <a:off x="3811588" y="334486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205" name="Text Box 45"/>
          <p:cNvSpPr txBox="1">
            <a:spLocks noChangeArrowheads="1"/>
          </p:cNvSpPr>
          <p:nvPr/>
        </p:nvSpPr>
        <p:spPr bwMode="auto">
          <a:xfrm>
            <a:off x="4649788" y="373221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206" name="Text Box 46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9190" name="Line 6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191" name="Line 7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9193" name="Line 9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49195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196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251" name="Group 13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49198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199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252" name="Group 16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49201" name="Oval 17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253" name="Group 19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49204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5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254" name="Group 22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49207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8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255" name="Group 25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49210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1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256" name="Group 28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49213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4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257" name="Group 31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49216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7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9218" name="Line 34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219" name="Line 35"/>
          <p:cNvSpPr>
            <a:spLocks noChangeShapeType="1"/>
          </p:cNvSpPr>
          <p:nvPr/>
        </p:nvSpPr>
        <p:spPr bwMode="auto">
          <a:xfrm>
            <a:off x="1703388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220" name="Line 36"/>
          <p:cNvSpPr>
            <a:spLocks noChangeShapeType="1"/>
          </p:cNvSpPr>
          <p:nvPr/>
        </p:nvSpPr>
        <p:spPr bwMode="auto">
          <a:xfrm>
            <a:off x="1687513" y="59832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221" name="Line 37"/>
          <p:cNvSpPr>
            <a:spLocks noChangeShapeType="1"/>
          </p:cNvSpPr>
          <p:nvPr/>
        </p:nvSpPr>
        <p:spPr bwMode="auto">
          <a:xfrm>
            <a:off x="168751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222" name="Line 38"/>
          <p:cNvSpPr>
            <a:spLocks noChangeShapeType="1"/>
          </p:cNvSpPr>
          <p:nvPr/>
        </p:nvSpPr>
        <p:spPr bwMode="auto">
          <a:xfrm>
            <a:off x="6773863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223" name="Line 39"/>
          <p:cNvSpPr>
            <a:spLocks noChangeShapeType="1"/>
          </p:cNvSpPr>
          <p:nvPr/>
        </p:nvSpPr>
        <p:spPr bwMode="auto">
          <a:xfrm flipH="1">
            <a:off x="6418263" y="5983288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224" name="Line 40"/>
          <p:cNvSpPr>
            <a:spLocks noChangeShapeType="1"/>
          </p:cNvSpPr>
          <p:nvPr/>
        </p:nvSpPr>
        <p:spPr bwMode="auto">
          <a:xfrm flipH="1">
            <a:off x="641826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225" name="Text Box 41"/>
          <p:cNvSpPr txBox="1">
            <a:spLocks noChangeArrowheads="1"/>
          </p:cNvSpPr>
          <p:nvPr/>
        </p:nvSpPr>
        <p:spPr bwMode="auto">
          <a:xfrm>
            <a:off x="6956425" y="1577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9226" name="Text Box 42"/>
          <p:cNvSpPr txBox="1">
            <a:spLocks noChangeArrowheads="1"/>
          </p:cNvSpPr>
          <p:nvPr/>
        </p:nvSpPr>
        <p:spPr bwMode="auto">
          <a:xfrm>
            <a:off x="2590800" y="5499100"/>
            <a:ext cx="36258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Regions	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Bonds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9227" name="Text Box 43"/>
          <p:cNvSpPr txBox="1">
            <a:spLocks noChangeArrowheads="1"/>
          </p:cNvSpPr>
          <p:nvPr/>
        </p:nvSpPr>
        <p:spPr bwMode="auto">
          <a:xfrm>
            <a:off x="3324225" y="3760788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9228" name="Text Box 44"/>
          <p:cNvSpPr txBox="1">
            <a:spLocks noChangeArrowheads="1"/>
          </p:cNvSpPr>
          <p:nvPr/>
        </p:nvSpPr>
        <p:spPr bwMode="auto">
          <a:xfrm>
            <a:off x="3811588" y="334486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9229" name="Text Box 45"/>
          <p:cNvSpPr txBox="1">
            <a:spLocks noChangeArrowheads="1"/>
          </p:cNvSpPr>
          <p:nvPr/>
        </p:nvSpPr>
        <p:spPr bwMode="auto">
          <a:xfrm>
            <a:off x="4649788" y="373221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9230" name="Text Box 46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0216" name="Text Box 8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8298" name="Group 10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50219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0220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8299" name="Group 13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50222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0223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8300" name="Group 16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50225" name="Oval 17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022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8301" name="Group 19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5022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022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8302" name="Group 22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50231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0232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8303" name="Group 25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50234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0235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8304" name="Group 28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50237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0238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8305" name="Group 31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50240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0241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0242" name="Line 34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0243" name="Line 35"/>
          <p:cNvSpPr>
            <a:spLocks noChangeShapeType="1"/>
          </p:cNvSpPr>
          <p:nvPr/>
        </p:nvSpPr>
        <p:spPr bwMode="auto">
          <a:xfrm>
            <a:off x="1703388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0244" name="Line 36"/>
          <p:cNvSpPr>
            <a:spLocks noChangeShapeType="1"/>
          </p:cNvSpPr>
          <p:nvPr/>
        </p:nvSpPr>
        <p:spPr bwMode="auto">
          <a:xfrm>
            <a:off x="1687513" y="59832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0245" name="Line 37"/>
          <p:cNvSpPr>
            <a:spLocks noChangeShapeType="1"/>
          </p:cNvSpPr>
          <p:nvPr/>
        </p:nvSpPr>
        <p:spPr bwMode="auto">
          <a:xfrm>
            <a:off x="168751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>
            <a:off x="6773863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 flipH="1">
            <a:off x="6418263" y="5983288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0248" name="Line 40"/>
          <p:cNvSpPr>
            <a:spLocks noChangeShapeType="1"/>
          </p:cNvSpPr>
          <p:nvPr/>
        </p:nvSpPr>
        <p:spPr bwMode="auto">
          <a:xfrm flipH="1">
            <a:off x="641826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0249" name="Text Box 41"/>
          <p:cNvSpPr txBox="1">
            <a:spLocks noChangeArrowheads="1"/>
          </p:cNvSpPr>
          <p:nvPr/>
        </p:nvSpPr>
        <p:spPr bwMode="auto">
          <a:xfrm>
            <a:off x="6956425" y="1577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0250" name="Text Box 42"/>
          <p:cNvSpPr txBox="1">
            <a:spLocks noChangeArrowheads="1"/>
          </p:cNvSpPr>
          <p:nvPr/>
        </p:nvSpPr>
        <p:spPr bwMode="auto">
          <a:xfrm>
            <a:off x="2590800" y="5499100"/>
            <a:ext cx="36258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Regions	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0251" name="Text Box 43"/>
          <p:cNvSpPr txBox="1">
            <a:spLocks noChangeArrowheads="1"/>
          </p:cNvSpPr>
          <p:nvPr/>
        </p:nvSpPr>
        <p:spPr bwMode="auto">
          <a:xfrm>
            <a:off x="3324225" y="3760788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0252" name="Text Box 44"/>
          <p:cNvSpPr txBox="1">
            <a:spLocks noChangeArrowheads="1"/>
          </p:cNvSpPr>
          <p:nvPr/>
        </p:nvSpPr>
        <p:spPr bwMode="auto">
          <a:xfrm>
            <a:off x="3811588" y="334486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0253" name="Text Box 45"/>
          <p:cNvSpPr txBox="1">
            <a:spLocks noChangeArrowheads="1"/>
          </p:cNvSpPr>
          <p:nvPr/>
        </p:nvSpPr>
        <p:spPr bwMode="auto">
          <a:xfrm>
            <a:off x="4649788" y="373221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0254" name="Text Box 46"/>
          <p:cNvSpPr txBox="1">
            <a:spLocks noChangeArrowheads="1"/>
          </p:cNvSpPr>
          <p:nvPr/>
        </p:nvSpPr>
        <p:spPr bwMode="auto">
          <a:xfrm>
            <a:off x="3309938" y="443071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50255" name="Text Box 47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1238" name="Line 6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39" name="Line 7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1241" name="Line 9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0346" name="Group 10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51243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1244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0347" name="Group 13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51246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1247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0348" name="Group 16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51249" name="Oval 17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125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0349" name="Group 19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5125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125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0350" name="Group 22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51255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1256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0351" name="Group 25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51258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1259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0352" name="Group 28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51261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1262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0353" name="Group 31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51264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1265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1266" name="Line 34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67" name="Line 35"/>
          <p:cNvSpPr>
            <a:spLocks noChangeShapeType="1"/>
          </p:cNvSpPr>
          <p:nvPr/>
        </p:nvSpPr>
        <p:spPr bwMode="auto">
          <a:xfrm>
            <a:off x="1703388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68" name="Line 36"/>
          <p:cNvSpPr>
            <a:spLocks noChangeShapeType="1"/>
          </p:cNvSpPr>
          <p:nvPr/>
        </p:nvSpPr>
        <p:spPr bwMode="auto">
          <a:xfrm>
            <a:off x="1687513" y="59832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69" name="Line 37"/>
          <p:cNvSpPr>
            <a:spLocks noChangeShapeType="1"/>
          </p:cNvSpPr>
          <p:nvPr/>
        </p:nvSpPr>
        <p:spPr bwMode="auto">
          <a:xfrm>
            <a:off x="168751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70" name="Line 38"/>
          <p:cNvSpPr>
            <a:spLocks noChangeShapeType="1"/>
          </p:cNvSpPr>
          <p:nvPr/>
        </p:nvSpPr>
        <p:spPr bwMode="auto">
          <a:xfrm>
            <a:off x="6773863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71" name="Line 39"/>
          <p:cNvSpPr>
            <a:spLocks noChangeShapeType="1"/>
          </p:cNvSpPr>
          <p:nvPr/>
        </p:nvSpPr>
        <p:spPr bwMode="auto">
          <a:xfrm flipH="1">
            <a:off x="6418263" y="5983288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72" name="Line 40"/>
          <p:cNvSpPr>
            <a:spLocks noChangeShapeType="1"/>
          </p:cNvSpPr>
          <p:nvPr/>
        </p:nvSpPr>
        <p:spPr bwMode="auto">
          <a:xfrm flipH="1">
            <a:off x="641826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73" name="Text Box 41"/>
          <p:cNvSpPr txBox="1">
            <a:spLocks noChangeArrowheads="1"/>
          </p:cNvSpPr>
          <p:nvPr/>
        </p:nvSpPr>
        <p:spPr bwMode="auto">
          <a:xfrm>
            <a:off x="6956425" y="1577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1274" name="Text Box 42"/>
          <p:cNvSpPr txBox="1">
            <a:spLocks noChangeArrowheads="1"/>
          </p:cNvSpPr>
          <p:nvPr/>
        </p:nvSpPr>
        <p:spPr bwMode="auto">
          <a:xfrm>
            <a:off x="2590800" y="5499100"/>
            <a:ext cx="36258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Regions	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Bonds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1275" name="Text Box 43"/>
          <p:cNvSpPr txBox="1">
            <a:spLocks noChangeArrowheads="1"/>
          </p:cNvSpPr>
          <p:nvPr/>
        </p:nvSpPr>
        <p:spPr bwMode="auto">
          <a:xfrm>
            <a:off x="3324225" y="3760788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1276" name="Text Box 44"/>
          <p:cNvSpPr txBox="1">
            <a:spLocks noChangeArrowheads="1"/>
          </p:cNvSpPr>
          <p:nvPr/>
        </p:nvSpPr>
        <p:spPr bwMode="auto">
          <a:xfrm>
            <a:off x="3811588" y="334486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1277" name="Text Box 45"/>
          <p:cNvSpPr txBox="1">
            <a:spLocks noChangeArrowheads="1"/>
          </p:cNvSpPr>
          <p:nvPr/>
        </p:nvSpPr>
        <p:spPr bwMode="auto">
          <a:xfrm>
            <a:off x="4649788" y="373221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1278" name="Text Box 46"/>
          <p:cNvSpPr txBox="1">
            <a:spLocks noChangeArrowheads="1"/>
          </p:cNvSpPr>
          <p:nvPr/>
        </p:nvSpPr>
        <p:spPr bwMode="auto">
          <a:xfrm>
            <a:off x="3309938" y="443071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51279" name="Text Box 47"/>
          <p:cNvSpPr txBox="1">
            <a:spLocks noChangeArrowheads="1"/>
          </p:cNvSpPr>
          <p:nvPr/>
        </p:nvSpPr>
        <p:spPr bwMode="auto">
          <a:xfrm>
            <a:off x="4264025" y="3344863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51280" name="Text Box 48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3659188" y="37941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2257425" y="377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4949825" y="37988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2262" name="Line 6"/>
          <p:cNvSpPr>
            <a:spLocks noChangeShapeType="1"/>
          </p:cNvSpPr>
          <p:nvPr/>
        </p:nvSpPr>
        <p:spPr bwMode="auto">
          <a:xfrm>
            <a:off x="3309938" y="4295775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263" name="Line 7"/>
          <p:cNvSpPr>
            <a:spLocks noChangeShapeType="1"/>
          </p:cNvSpPr>
          <p:nvPr/>
        </p:nvSpPr>
        <p:spPr bwMode="auto">
          <a:xfrm>
            <a:off x="4632325" y="4297363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3681413" y="247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2265" name="Line 9"/>
          <p:cNvSpPr>
            <a:spLocks noChangeShapeType="1"/>
          </p:cNvSpPr>
          <p:nvPr/>
        </p:nvSpPr>
        <p:spPr bwMode="auto">
          <a:xfrm flipV="1">
            <a:off x="4227513" y="3476625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2394" name="Group 10"/>
          <p:cNvGrpSpPr>
            <a:grpSpLocks/>
          </p:cNvGrpSpPr>
          <p:nvPr/>
        </p:nvGrpSpPr>
        <p:grpSpPr bwMode="auto">
          <a:xfrm>
            <a:off x="3952875" y="2411413"/>
            <a:ext cx="520700" cy="152400"/>
            <a:chOff x="990" y="2694"/>
            <a:chExt cx="328" cy="96"/>
          </a:xfrm>
        </p:grpSpPr>
        <p:sp>
          <p:nvSpPr>
            <p:cNvPr id="35226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6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2395" name="Group 13"/>
          <p:cNvGrpSpPr>
            <a:grpSpLocks/>
          </p:cNvGrpSpPr>
          <p:nvPr/>
        </p:nvGrpSpPr>
        <p:grpSpPr bwMode="auto">
          <a:xfrm>
            <a:off x="5224463" y="4816475"/>
            <a:ext cx="520700" cy="152400"/>
            <a:chOff x="990" y="2694"/>
            <a:chExt cx="328" cy="96"/>
          </a:xfrm>
        </p:grpSpPr>
        <p:sp>
          <p:nvSpPr>
            <p:cNvPr id="35227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7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2396" name="Group 16"/>
          <p:cNvGrpSpPr>
            <a:grpSpLocks/>
          </p:cNvGrpSpPr>
          <p:nvPr/>
        </p:nvGrpSpPr>
        <p:grpSpPr bwMode="auto">
          <a:xfrm rot="-5400000">
            <a:off x="5822950" y="4295775"/>
            <a:ext cx="520700" cy="152400"/>
            <a:chOff x="990" y="2694"/>
            <a:chExt cx="328" cy="96"/>
          </a:xfrm>
        </p:grpSpPr>
        <p:sp>
          <p:nvSpPr>
            <p:cNvPr id="352273" name="Oval 17"/>
            <p:cNvSpPr>
              <a:spLocks noChangeArrowheads="1"/>
            </p:cNvSpPr>
            <p:nvPr/>
          </p:nvSpPr>
          <p:spPr bwMode="auto">
            <a:xfrm>
              <a:off x="990" y="26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7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2397" name="Group 19"/>
          <p:cNvGrpSpPr>
            <a:grpSpLocks/>
          </p:cNvGrpSpPr>
          <p:nvPr/>
        </p:nvGrpSpPr>
        <p:grpSpPr bwMode="auto">
          <a:xfrm>
            <a:off x="5226050" y="3698875"/>
            <a:ext cx="520700" cy="152400"/>
            <a:chOff x="990" y="2694"/>
            <a:chExt cx="328" cy="96"/>
          </a:xfrm>
        </p:grpSpPr>
        <p:sp>
          <p:nvSpPr>
            <p:cNvPr id="35227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7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2398" name="Group 22"/>
          <p:cNvGrpSpPr>
            <a:grpSpLocks/>
          </p:cNvGrpSpPr>
          <p:nvPr/>
        </p:nvGrpSpPr>
        <p:grpSpPr bwMode="auto">
          <a:xfrm rot="-5400000">
            <a:off x="4487863" y="2927350"/>
            <a:ext cx="520700" cy="152400"/>
            <a:chOff x="990" y="2694"/>
            <a:chExt cx="328" cy="96"/>
          </a:xfrm>
        </p:grpSpPr>
        <p:sp>
          <p:nvSpPr>
            <p:cNvPr id="352279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80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2399" name="Group 25"/>
          <p:cNvGrpSpPr>
            <a:grpSpLocks/>
          </p:cNvGrpSpPr>
          <p:nvPr/>
        </p:nvGrpSpPr>
        <p:grpSpPr bwMode="auto">
          <a:xfrm rot="-5400000">
            <a:off x="3436938" y="2963863"/>
            <a:ext cx="520700" cy="152400"/>
            <a:chOff x="990" y="2694"/>
            <a:chExt cx="328" cy="96"/>
          </a:xfrm>
        </p:grpSpPr>
        <p:sp>
          <p:nvSpPr>
            <p:cNvPr id="352282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83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2400" name="Group 28"/>
          <p:cNvGrpSpPr>
            <a:grpSpLocks/>
          </p:cNvGrpSpPr>
          <p:nvPr/>
        </p:nvGrpSpPr>
        <p:grpSpPr bwMode="auto">
          <a:xfrm rot="-5400000">
            <a:off x="2019300" y="4203700"/>
            <a:ext cx="520700" cy="152400"/>
            <a:chOff x="990" y="2694"/>
            <a:chExt cx="328" cy="96"/>
          </a:xfrm>
        </p:grpSpPr>
        <p:sp>
          <p:nvSpPr>
            <p:cNvPr id="352285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86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2401" name="Group 31"/>
          <p:cNvGrpSpPr>
            <a:grpSpLocks/>
          </p:cNvGrpSpPr>
          <p:nvPr/>
        </p:nvGrpSpPr>
        <p:grpSpPr bwMode="auto">
          <a:xfrm>
            <a:off x="2538413" y="3617913"/>
            <a:ext cx="520700" cy="152400"/>
            <a:chOff x="990" y="2694"/>
            <a:chExt cx="328" cy="96"/>
          </a:xfrm>
        </p:grpSpPr>
        <p:sp>
          <p:nvSpPr>
            <p:cNvPr id="352288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89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2290" name="Line 34"/>
          <p:cNvSpPr>
            <a:spLocks noChangeShapeType="1"/>
          </p:cNvSpPr>
          <p:nvPr/>
        </p:nvSpPr>
        <p:spPr bwMode="auto">
          <a:xfrm>
            <a:off x="3311525" y="4448175"/>
            <a:ext cx="433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291" name="Line 35"/>
          <p:cNvSpPr>
            <a:spLocks noChangeShapeType="1"/>
          </p:cNvSpPr>
          <p:nvPr/>
        </p:nvSpPr>
        <p:spPr bwMode="auto">
          <a:xfrm>
            <a:off x="1703388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292" name="Line 36"/>
          <p:cNvSpPr>
            <a:spLocks noChangeShapeType="1"/>
          </p:cNvSpPr>
          <p:nvPr/>
        </p:nvSpPr>
        <p:spPr bwMode="auto">
          <a:xfrm>
            <a:off x="1687513" y="59832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293" name="Line 37"/>
          <p:cNvSpPr>
            <a:spLocks noChangeShapeType="1"/>
          </p:cNvSpPr>
          <p:nvPr/>
        </p:nvSpPr>
        <p:spPr bwMode="auto">
          <a:xfrm>
            <a:off x="168751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294" name="Line 38"/>
          <p:cNvSpPr>
            <a:spLocks noChangeShapeType="1"/>
          </p:cNvSpPr>
          <p:nvPr/>
        </p:nvSpPr>
        <p:spPr bwMode="auto">
          <a:xfrm>
            <a:off x="6773863" y="19081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295" name="Line 39"/>
          <p:cNvSpPr>
            <a:spLocks noChangeShapeType="1"/>
          </p:cNvSpPr>
          <p:nvPr/>
        </p:nvSpPr>
        <p:spPr bwMode="auto">
          <a:xfrm flipH="1">
            <a:off x="6418263" y="5983288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296" name="Line 40"/>
          <p:cNvSpPr>
            <a:spLocks noChangeShapeType="1"/>
          </p:cNvSpPr>
          <p:nvPr/>
        </p:nvSpPr>
        <p:spPr bwMode="auto">
          <a:xfrm flipH="1">
            <a:off x="6418263" y="1908175"/>
            <a:ext cx="385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297" name="Text Box 41"/>
          <p:cNvSpPr txBox="1">
            <a:spLocks noChangeArrowheads="1"/>
          </p:cNvSpPr>
          <p:nvPr/>
        </p:nvSpPr>
        <p:spPr bwMode="auto">
          <a:xfrm>
            <a:off x="6956425" y="1577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2298" name="Text Box 42"/>
          <p:cNvSpPr txBox="1">
            <a:spLocks noChangeArrowheads="1"/>
          </p:cNvSpPr>
          <p:nvPr/>
        </p:nvSpPr>
        <p:spPr bwMode="auto">
          <a:xfrm>
            <a:off x="2590800" y="5499100"/>
            <a:ext cx="36258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Regions	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Bonds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2299" name="Text Box 43"/>
          <p:cNvSpPr txBox="1">
            <a:spLocks noChangeArrowheads="1"/>
          </p:cNvSpPr>
          <p:nvPr/>
        </p:nvSpPr>
        <p:spPr bwMode="auto">
          <a:xfrm>
            <a:off x="3324225" y="3760788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2300" name="Text Box 44"/>
          <p:cNvSpPr txBox="1">
            <a:spLocks noChangeArrowheads="1"/>
          </p:cNvSpPr>
          <p:nvPr/>
        </p:nvSpPr>
        <p:spPr bwMode="auto">
          <a:xfrm>
            <a:off x="3811588" y="334486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2301" name="Text Box 45"/>
          <p:cNvSpPr txBox="1">
            <a:spLocks noChangeArrowheads="1"/>
          </p:cNvSpPr>
          <p:nvPr/>
        </p:nvSpPr>
        <p:spPr bwMode="auto">
          <a:xfrm>
            <a:off x="4649788" y="373221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2302" name="Text Box 46"/>
          <p:cNvSpPr txBox="1">
            <a:spLocks noChangeArrowheads="1"/>
          </p:cNvSpPr>
          <p:nvPr/>
        </p:nvSpPr>
        <p:spPr bwMode="auto">
          <a:xfrm>
            <a:off x="3309938" y="443071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52303" name="Text Box 47"/>
          <p:cNvSpPr txBox="1">
            <a:spLocks noChangeArrowheads="1"/>
          </p:cNvSpPr>
          <p:nvPr/>
        </p:nvSpPr>
        <p:spPr bwMode="auto">
          <a:xfrm>
            <a:off x="4264025" y="3344863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52304" name="Text Box 48"/>
          <p:cNvSpPr txBox="1">
            <a:spLocks noChangeArrowheads="1"/>
          </p:cNvSpPr>
          <p:nvPr/>
        </p:nvSpPr>
        <p:spPr bwMode="auto">
          <a:xfrm>
            <a:off x="4633913" y="4249738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52305" name="Text Box 49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236538" y="401638"/>
            <a:ext cx="8455025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868363" y="2055813"/>
            <a:ext cx="1655762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5387975" y="2227263"/>
            <a:ext cx="400050" cy="531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1246188"/>
            <a:ext cx="7772400" cy="5211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Nonpolar molecules usually have nonpolar bonds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mtClean="0">
                <a:solidFill>
                  <a:schemeClr val="accent1"/>
                </a:solidFill>
              </a:rPr>
              <a:t>Compounds made of only </a:t>
            </a:r>
            <a:r>
              <a:rPr lang="en-US" smtClean="0">
                <a:solidFill>
                  <a:schemeClr val="bg2"/>
                </a:solidFill>
              </a:rPr>
              <a:t>C</a:t>
            </a:r>
            <a:r>
              <a:rPr lang="en-US" smtClean="0">
                <a:solidFill>
                  <a:schemeClr val="accent2"/>
                </a:solidFill>
              </a:rPr>
              <a:t> and </a:t>
            </a:r>
            <a:r>
              <a:rPr lang="en-US" smtClean="0"/>
              <a:t>H</a:t>
            </a:r>
            <a:r>
              <a:rPr lang="en-US" smtClean="0">
                <a:solidFill>
                  <a:schemeClr val="accent2"/>
                </a:solidFill>
              </a:rPr>
              <a:t> atoms</a:t>
            </a:r>
            <a:r>
              <a:rPr lang="en-US" smtClean="0">
                <a:solidFill>
                  <a:schemeClr val="accent1"/>
                </a:solidFill>
              </a:rPr>
              <a:t> are </a:t>
            </a:r>
            <a:r>
              <a:rPr lang="en-US" smtClean="0">
                <a:solidFill>
                  <a:schemeClr val="accent2"/>
                </a:solidFill>
              </a:rPr>
              <a:t>ALWAYS nonpolar</a:t>
            </a:r>
          </a:p>
          <a:p>
            <a:pPr>
              <a:lnSpc>
                <a:spcPct val="90000"/>
              </a:lnSpc>
            </a:pPr>
            <a:r>
              <a:rPr lang="en-US" smtClean="0"/>
              <a:t>Exceptions occur both ways...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mtClean="0">
                <a:solidFill>
                  <a:schemeClr val="accent2"/>
                </a:solidFill>
              </a:rPr>
              <a:t>Polar bonds may cancel out through symmetry</a:t>
            </a: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mtClean="0">
                <a:solidFill>
                  <a:schemeClr val="tx2"/>
                </a:solidFill>
              </a:rPr>
              <a:t>Lone pairs  or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p</a:t>
            </a:r>
            <a:r>
              <a:rPr lang="en-US" smtClean="0">
                <a:solidFill>
                  <a:schemeClr val="tx2"/>
                </a:solidFill>
              </a:rPr>
              <a:t>-electrons can impart some polarity to a molecule with only nonpolar bonds</a:t>
            </a:r>
            <a:endParaRPr lang="en-US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Polarity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868363" y="2055813"/>
            <a:ext cx="1655762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3192463" y="2625725"/>
            <a:ext cx="1655762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5333" name="Line 5"/>
          <p:cNvSpPr>
            <a:spLocks noChangeShapeType="1"/>
          </p:cNvSpPr>
          <p:nvPr/>
        </p:nvSpPr>
        <p:spPr bwMode="auto">
          <a:xfrm>
            <a:off x="2624138" y="2289175"/>
            <a:ext cx="484187" cy="550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868363" y="2055813"/>
            <a:ext cx="1655762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3192463" y="2625725"/>
            <a:ext cx="1655762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6357" name="Line 5"/>
          <p:cNvSpPr>
            <a:spLocks noChangeShapeType="1"/>
          </p:cNvSpPr>
          <p:nvPr/>
        </p:nvSpPr>
        <p:spPr bwMode="auto">
          <a:xfrm>
            <a:off x="2624138" y="2289175"/>
            <a:ext cx="484187" cy="550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5618163" y="2643188"/>
            <a:ext cx="2559050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V="1">
            <a:off x="4932363" y="2892425"/>
            <a:ext cx="5508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743325" y="3425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374900" y="41132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5118100" y="41163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7382" name="Line 6"/>
          <p:cNvSpPr>
            <a:spLocks noChangeShapeType="1"/>
          </p:cNvSpPr>
          <p:nvPr/>
        </p:nvSpPr>
        <p:spPr bwMode="auto">
          <a:xfrm flipV="1">
            <a:off x="3325813" y="4129088"/>
            <a:ext cx="466725" cy="198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383" name="Line 7"/>
          <p:cNvSpPr>
            <a:spLocks noChangeShapeType="1"/>
          </p:cNvSpPr>
          <p:nvPr/>
        </p:nvSpPr>
        <p:spPr bwMode="auto">
          <a:xfrm>
            <a:off x="4683125" y="4197350"/>
            <a:ext cx="452438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3765550" y="2111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7385" name="Line 9"/>
          <p:cNvSpPr>
            <a:spLocks noChangeShapeType="1"/>
          </p:cNvSpPr>
          <p:nvPr/>
        </p:nvSpPr>
        <p:spPr bwMode="auto">
          <a:xfrm flipV="1">
            <a:off x="4311650" y="31083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2634" name="Group 10"/>
          <p:cNvGrpSpPr>
            <a:grpSpLocks/>
          </p:cNvGrpSpPr>
          <p:nvPr/>
        </p:nvGrpSpPr>
        <p:grpSpPr bwMode="auto">
          <a:xfrm>
            <a:off x="4037013" y="2043113"/>
            <a:ext cx="520700" cy="152400"/>
            <a:chOff x="990" y="2694"/>
            <a:chExt cx="328" cy="96"/>
          </a:xfrm>
        </p:grpSpPr>
        <p:sp>
          <p:nvSpPr>
            <p:cNvPr id="35738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38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2635" name="Group 13"/>
          <p:cNvGrpSpPr>
            <a:grpSpLocks/>
          </p:cNvGrpSpPr>
          <p:nvPr/>
        </p:nvGrpSpPr>
        <p:grpSpPr bwMode="auto">
          <a:xfrm>
            <a:off x="5392738" y="5133975"/>
            <a:ext cx="520700" cy="152400"/>
            <a:chOff x="990" y="2694"/>
            <a:chExt cx="328" cy="96"/>
          </a:xfrm>
        </p:grpSpPr>
        <p:sp>
          <p:nvSpPr>
            <p:cNvPr id="35739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39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2636" name="Group 16"/>
          <p:cNvGrpSpPr>
            <a:grpSpLocks/>
          </p:cNvGrpSpPr>
          <p:nvPr/>
        </p:nvGrpSpPr>
        <p:grpSpPr bwMode="auto">
          <a:xfrm rot="-5400000">
            <a:off x="5991225" y="4613275"/>
            <a:ext cx="520700" cy="152400"/>
            <a:chOff x="990" y="2694"/>
            <a:chExt cx="328" cy="96"/>
          </a:xfrm>
        </p:grpSpPr>
        <p:sp>
          <p:nvSpPr>
            <p:cNvPr id="357393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39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2637" name="Group 19"/>
          <p:cNvGrpSpPr>
            <a:grpSpLocks/>
          </p:cNvGrpSpPr>
          <p:nvPr/>
        </p:nvGrpSpPr>
        <p:grpSpPr bwMode="auto">
          <a:xfrm>
            <a:off x="5394325" y="4016375"/>
            <a:ext cx="520700" cy="152400"/>
            <a:chOff x="990" y="2694"/>
            <a:chExt cx="328" cy="96"/>
          </a:xfrm>
        </p:grpSpPr>
        <p:sp>
          <p:nvSpPr>
            <p:cNvPr id="35739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39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2638" name="Group 22"/>
          <p:cNvGrpSpPr>
            <a:grpSpLocks/>
          </p:cNvGrpSpPr>
          <p:nvPr/>
        </p:nvGrpSpPr>
        <p:grpSpPr bwMode="auto">
          <a:xfrm rot="-5400000">
            <a:off x="4572000" y="2559050"/>
            <a:ext cx="520700" cy="152400"/>
            <a:chOff x="990" y="2694"/>
            <a:chExt cx="328" cy="96"/>
          </a:xfrm>
        </p:grpSpPr>
        <p:sp>
          <p:nvSpPr>
            <p:cNvPr id="357399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400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2639" name="Group 25"/>
          <p:cNvGrpSpPr>
            <a:grpSpLocks/>
          </p:cNvGrpSpPr>
          <p:nvPr/>
        </p:nvGrpSpPr>
        <p:grpSpPr bwMode="auto">
          <a:xfrm rot="-5400000">
            <a:off x="3559175" y="2595563"/>
            <a:ext cx="520700" cy="152400"/>
            <a:chOff x="990" y="2694"/>
            <a:chExt cx="328" cy="96"/>
          </a:xfrm>
        </p:grpSpPr>
        <p:sp>
          <p:nvSpPr>
            <p:cNvPr id="357402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403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2640" name="Group 28"/>
          <p:cNvGrpSpPr>
            <a:grpSpLocks/>
          </p:cNvGrpSpPr>
          <p:nvPr/>
        </p:nvGrpSpPr>
        <p:grpSpPr bwMode="auto">
          <a:xfrm rot="-1465616">
            <a:off x="2503488" y="4141788"/>
            <a:ext cx="520700" cy="152400"/>
            <a:chOff x="990" y="2694"/>
            <a:chExt cx="328" cy="96"/>
          </a:xfrm>
        </p:grpSpPr>
        <p:sp>
          <p:nvSpPr>
            <p:cNvPr id="357405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406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7407" name="Line 31"/>
          <p:cNvSpPr>
            <a:spLocks noChangeShapeType="1"/>
          </p:cNvSpPr>
          <p:nvPr/>
        </p:nvSpPr>
        <p:spPr bwMode="auto">
          <a:xfrm flipV="1">
            <a:off x="3429000" y="4330700"/>
            <a:ext cx="466725" cy="2000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408" name="Line 32"/>
          <p:cNvSpPr>
            <a:spLocks noChangeShapeType="1"/>
          </p:cNvSpPr>
          <p:nvPr/>
        </p:nvSpPr>
        <p:spPr bwMode="auto">
          <a:xfrm>
            <a:off x="1787525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409" name="Line 33"/>
          <p:cNvSpPr>
            <a:spLocks noChangeShapeType="1"/>
          </p:cNvSpPr>
          <p:nvPr/>
        </p:nvSpPr>
        <p:spPr bwMode="auto">
          <a:xfrm>
            <a:off x="1771650" y="56149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410" name="Line 34"/>
          <p:cNvSpPr>
            <a:spLocks noChangeShapeType="1"/>
          </p:cNvSpPr>
          <p:nvPr/>
        </p:nvSpPr>
        <p:spPr bwMode="auto">
          <a:xfrm>
            <a:off x="177165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411" name="Line 35"/>
          <p:cNvSpPr>
            <a:spLocks noChangeShapeType="1"/>
          </p:cNvSpPr>
          <p:nvPr/>
        </p:nvSpPr>
        <p:spPr bwMode="auto">
          <a:xfrm>
            <a:off x="6858000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412" name="Line 36"/>
          <p:cNvSpPr>
            <a:spLocks noChangeShapeType="1"/>
          </p:cNvSpPr>
          <p:nvPr/>
        </p:nvSpPr>
        <p:spPr bwMode="auto">
          <a:xfrm flipH="1">
            <a:off x="6502400" y="5614988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413" name="Line 37"/>
          <p:cNvSpPr>
            <a:spLocks noChangeShapeType="1"/>
          </p:cNvSpPr>
          <p:nvPr/>
        </p:nvSpPr>
        <p:spPr bwMode="auto">
          <a:xfrm flipH="1">
            <a:off x="650240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414" name="Text Box 38"/>
          <p:cNvSpPr txBox="1">
            <a:spLocks noChangeArrowheads="1"/>
          </p:cNvSpPr>
          <p:nvPr/>
        </p:nvSpPr>
        <p:spPr bwMode="auto">
          <a:xfrm>
            <a:off x="7040563" y="120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708275" y="5430838"/>
            <a:ext cx="29083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Better drawing!</a:t>
            </a:r>
          </a:p>
        </p:txBody>
      </p:sp>
      <p:grpSp>
        <p:nvGrpSpPr>
          <p:cNvPr id="282650" name="Group 40"/>
          <p:cNvGrpSpPr>
            <a:grpSpLocks/>
          </p:cNvGrpSpPr>
          <p:nvPr/>
        </p:nvGrpSpPr>
        <p:grpSpPr bwMode="auto">
          <a:xfrm rot="-1465616">
            <a:off x="2859088" y="4992688"/>
            <a:ext cx="520700" cy="152400"/>
            <a:chOff x="990" y="2694"/>
            <a:chExt cx="328" cy="96"/>
          </a:xfrm>
        </p:grpSpPr>
        <p:sp>
          <p:nvSpPr>
            <p:cNvPr id="357417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418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3743325" y="3425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2374900" y="41132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5118100" y="41163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06" name="Line 6"/>
          <p:cNvSpPr>
            <a:spLocks noChangeShapeType="1"/>
          </p:cNvSpPr>
          <p:nvPr/>
        </p:nvSpPr>
        <p:spPr bwMode="auto">
          <a:xfrm flipV="1">
            <a:off x="3325813" y="4129088"/>
            <a:ext cx="466725" cy="198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07" name="Line 7"/>
          <p:cNvSpPr>
            <a:spLocks noChangeShapeType="1"/>
          </p:cNvSpPr>
          <p:nvPr/>
        </p:nvSpPr>
        <p:spPr bwMode="auto">
          <a:xfrm>
            <a:off x="4683125" y="4197350"/>
            <a:ext cx="452438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3765550" y="2111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4311650" y="31083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4682" name="Group 10"/>
          <p:cNvGrpSpPr>
            <a:grpSpLocks/>
          </p:cNvGrpSpPr>
          <p:nvPr/>
        </p:nvGrpSpPr>
        <p:grpSpPr bwMode="auto">
          <a:xfrm>
            <a:off x="4037013" y="2043113"/>
            <a:ext cx="520700" cy="152400"/>
            <a:chOff x="990" y="2694"/>
            <a:chExt cx="328" cy="96"/>
          </a:xfrm>
        </p:grpSpPr>
        <p:sp>
          <p:nvSpPr>
            <p:cNvPr id="358411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12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4683" name="Group 13"/>
          <p:cNvGrpSpPr>
            <a:grpSpLocks/>
          </p:cNvGrpSpPr>
          <p:nvPr/>
        </p:nvGrpSpPr>
        <p:grpSpPr bwMode="auto">
          <a:xfrm>
            <a:off x="5392738" y="5133975"/>
            <a:ext cx="520700" cy="152400"/>
            <a:chOff x="990" y="2694"/>
            <a:chExt cx="328" cy="96"/>
          </a:xfrm>
        </p:grpSpPr>
        <p:sp>
          <p:nvSpPr>
            <p:cNvPr id="358414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15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4684" name="Group 16"/>
          <p:cNvGrpSpPr>
            <a:grpSpLocks/>
          </p:cNvGrpSpPr>
          <p:nvPr/>
        </p:nvGrpSpPr>
        <p:grpSpPr bwMode="auto">
          <a:xfrm rot="-5400000">
            <a:off x="5991225" y="4613275"/>
            <a:ext cx="520700" cy="152400"/>
            <a:chOff x="990" y="2694"/>
            <a:chExt cx="328" cy="96"/>
          </a:xfrm>
        </p:grpSpPr>
        <p:sp>
          <p:nvSpPr>
            <p:cNvPr id="358417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1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4685" name="Group 19"/>
          <p:cNvGrpSpPr>
            <a:grpSpLocks/>
          </p:cNvGrpSpPr>
          <p:nvPr/>
        </p:nvGrpSpPr>
        <p:grpSpPr bwMode="auto">
          <a:xfrm>
            <a:off x="5394325" y="4016375"/>
            <a:ext cx="520700" cy="152400"/>
            <a:chOff x="990" y="2694"/>
            <a:chExt cx="328" cy="96"/>
          </a:xfrm>
        </p:grpSpPr>
        <p:sp>
          <p:nvSpPr>
            <p:cNvPr id="35842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2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4686" name="Group 22"/>
          <p:cNvGrpSpPr>
            <a:grpSpLocks/>
          </p:cNvGrpSpPr>
          <p:nvPr/>
        </p:nvGrpSpPr>
        <p:grpSpPr bwMode="auto">
          <a:xfrm rot="-5400000">
            <a:off x="4572000" y="2559050"/>
            <a:ext cx="520700" cy="152400"/>
            <a:chOff x="990" y="2694"/>
            <a:chExt cx="328" cy="96"/>
          </a:xfrm>
        </p:grpSpPr>
        <p:sp>
          <p:nvSpPr>
            <p:cNvPr id="358423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24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4687" name="Group 25"/>
          <p:cNvGrpSpPr>
            <a:grpSpLocks/>
          </p:cNvGrpSpPr>
          <p:nvPr/>
        </p:nvGrpSpPr>
        <p:grpSpPr bwMode="auto">
          <a:xfrm rot="-5400000">
            <a:off x="3559175" y="2595563"/>
            <a:ext cx="520700" cy="152400"/>
            <a:chOff x="990" y="2694"/>
            <a:chExt cx="328" cy="96"/>
          </a:xfrm>
        </p:grpSpPr>
        <p:sp>
          <p:nvSpPr>
            <p:cNvPr id="358426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27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8428" name="Line 28"/>
          <p:cNvSpPr>
            <a:spLocks noChangeShapeType="1"/>
          </p:cNvSpPr>
          <p:nvPr/>
        </p:nvSpPr>
        <p:spPr bwMode="auto">
          <a:xfrm flipV="1">
            <a:off x="3429000" y="4330700"/>
            <a:ext cx="466725" cy="2000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29" name="Line 29"/>
          <p:cNvSpPr>
            <a:spLocks noChangeShapeType="1"/>
          </p:cNvSpPr>
          <p:nvPr/>
        </p:nvSpPr>
        <p:spPr bwMode="auto">
          <a:xfrm>
            <a:off x="1787525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0" name="Line 30"/>
          <p:cNvSpPr>
            <a:spLocks noChangeShapeType="1"/>
          </p:cNvSpPr>
          <p:nvPr/>
        </p:nvSpPr>
        <p:spPr bwMode="auto">
          <a:xfrm>
            <a:off x="1771650" y="56149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1" name="Line 31"/>
          <p:cNvSpPr>
            <a:spLocks noChangeShapeType="1"/>
          </p:cNvSpPr>
          <p:nvPr/>
        </p:nvSpPr>
        <p:spPr bwMode="auto">
          <a:xfrm>
            <a:off x="177165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2" name="Line 32"/>
          <p:cNvSpPr>
            <a:spLocks noChangeShapeType="1"/>
          </p:cNvSpPr>
          <p:nvPr/>
        </p:nvSpPr>
        <p:spPr bwMode="auto">
          <a:xfrm>
            <a:off x="6858000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3" name="Line 33"/>
          <p:cNvSpPr>
            <a:spLocks noChangeShapeType="1"/>
          </p:cNvSpPr>
          <p:nvPr/>
        </p:nvSpPr>
        <p:spPr bwMode="auto">
          <a:xfrm flipH="1">
            <a:off x="6502400" y="5614988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4" name="Line 34"/>
          <p:cNvSpPr>
            <a:spLocks noChangeShapeType="1"/>
          </p:cNvSpPr>
          <p:nvPr/>
        </p:nvSpPr>
        <p:spPr bwMode="auto">
          <a:xfrm flipH="1">
            <a:off x="650240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5" name="Text Box 35"/>
          <p:cNvSpPr txBox="1">
            <a:spLocks noChangeArrowheads="1"/>
          </p:cNvSpPr>
          <p:nvPr/>
        </p:nvSpPr>
        <p:spPr bwMode="auto">
          <a:xfrm>
            <a:off x="7040563" y="120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36" name="Text Box 36"/>
          <p:cNvSpPr txBox="1">
            <a:spLocks noChangeArrowheads="1"/>
          </p:cNvSpPr>
          <p:nvPr/>
        </p:nvSpPr>
        <p:spPr bwMode="auto">
          <a:xfrm>
            <a:off x="2708275" y="5430838"/>
            <a:ext cx="29083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Better drawing!</a:t>
            </a:r>
          </a:p>
        </p:txBody>
      </p:sp>
      <p:sp>
        <p:nvSpPr>
          <p:cNvPr id="358437" name="AutoShape 37"/>
          <p:cNvSpPr>
            <a:spLocks noChangeArrowheads="1"/>
          </p:cNvSpPr>
          <p:nvPr/>
        </p:nvSpPr>
        <p:spPr bwMode="auto">
          <a:xfrm rot="-4590049">
            <a:off x="3395663" y="3352800"/>
            <a:ext cx="515937" cy="449263"/>
          </a:xfrm>
          <a:custGeom>
            <a:avLst/>
            <a:gdLst>
              <a:gd name="G0" fmla="+- 0 0 0"/>
              <a:gd name="G1" fmla="+- -8770065 0 0"/>
              <a:gd name="G2" fmla="+- 0 0 -8770065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8770065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8770065"/>
              <a:gd name="G36" fmla="sin G34 -8770065"/>
              <a:gd name="G37" fmla="+/ -8770065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5035 w 21600"/>
              <a:gd name="T5" fmla="*/ 865 h 21600"/>
              <a:gd name="T6" fmla="*/ 5191 w 21600"/>
              <a:gd name="T7" fmla="*/ 4955 h 21600"/>
              <a:gd name="T8" fmla="*/ 12917 w 21600"/>
              <a:gd name="T9" fmla="*/ 5832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406" y="5399"/>
                  <a:pt x="8066" y="5938"/>
                  <a:pt x="7061" y="6903"/>
                </a:cubicBezTo>
                <a:lnTo>
                  <a:pt x="3322" y="3007"/>
                </a:lnTo>
                <a:cubicBezTo>
                  <a:pt x="5333" y="1077"/>
                  <a:pt x="8012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FF0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8" name="Text Box 38"/>
          <p:cNvSpPr txBox="1">
            <a:spLocks noChangeArrowheads="1"/>
          </p:cNvSpPr>
          <p:nvPr/>
        </p:nvSpPr>
        <p:spPr bwMode="auto">
          <a:xfrm>
            <a:off x="2738438" y="3117850"/>
            <a:ext cx="965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120</a:t>
            </a:r>
            <a:r>
              <a:rPr lang="en-US" baseline="30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39" name="AutoShape 39"/>
          <p:cNvSpPr>
            <a:spLocks noChangeArrowheads="1"/>
          </p:cNvSpPr>
          <p:nvPr/>
        </p:nvSpPr>
        <p:spPr bwMode="auto">
          <a:xfrm rot="809951">
            <a:off x="4579938" y="3346450"/>
            <a:ext cx="515937" cy="449263"/>
          </a:xfrm>
          <a:custGeom>
            <a:avLst/>
            <a:gdLst>
              <a:gd name="G0" fmla="+- 0 0 0"/>
              <a:gd name="G1" fmla="+- -8770065 0 0"/>
              <a:gd name="G2" fmla="+- 0 0 -8770065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8770065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8770065"/>
              <a:gd name="G36" fmla="sin G34 -8770065"/>
              <a:gd name="G37" fmla="+/ -8770065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5035 w 21600"/>
              <a:gd name="T5" fmla="*/ 865 h 21600"/>
              <a:gd name="T6" fmla="*/ 5191 w 21600"/>
              <a:gd name="T7" fmla="*/ 4955 h 21600"/>
              <a:gd name="T8" fmla="*/ 12917 w 21600"/>
              <a:gd name="T9" fmla="*/ 5832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406" y="5399"/>
                  <a:pt x="8066" y="5938"/>
                  <a:pt x="7061" y="6903"/>
                </a:cubicBezTo>
                <a:lnTo>
                  <a:pt x="3322" y="3007"/>
                </a:lnTo>
                <a:cubicBezTo>
                  <a:pt x="5333" y="1077"/>
                  <a:pt x="8012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FF0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40" name="AutoShape 40"/>
          <p:cNvSpPr>
            <a:spLocks noChangeArrowheads="1"/>
          </p:cNvSpPr>
          <p:nvPr/>
        </p:nvSpPr>
        <p:spPr bwMode="auto">
          <a:xfrm rot="8841987">
            <a:off x="4065588" y="4498975"/>
            <a:ext cx="515937" cy="449263"/>
          </a:xfrm>
          <a:custGeom>
            <a:avLst/>
            <a:gdLst>
              <a:gd name="G0" fmla="+- 0 0 0"/>
              <a:gd name="G1" fmla="+- -8770065 0 0"/>
              <a:gd name="G2" fmla="+- 0 0 -8770065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8770065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8770065"/>
              <a:gd name="G36" fmla="sin G34 -8770065"/>
              <a:gd name="G37" fmla="+/ -8770065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5035 w 21600"/>
              <a:gd name="T5" fmla="*/ 865 h 21600"/>
              <a:gd name="T6" fmla="*/ 5191 w 21600"/>
              <a:gd name="T7" fmla="*/ 4955 h 21600"/>
              <a:gd name="T8" fmla="*/ 12917 w 21600"/>
              <a:gd name="T9" fmla="*/ 5832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406" y="5399"/>
                  <a:pt x="8066" y="5938"/>
                  <a:pt x="7061" y="6903"/>
                </a:cubicBezTo>
                <a:lnTo>
                  <a:pt x="3322" y="3007"/>
                </a:lnTo>
                <a:cubicBezTo>
                  <a:pt x="5333" y="1077"/>
                  <a:pt x="8012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FF0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41" name="Text Box 41"/>
          <p:cNvSpPr txBox="1">
            <a:spLocks noChangeArrowheads="1"/>
          </p:cNvSpPr>
          <p:nvPr/>
        </p:nvSpPr>
        <p:spPr bwMode="auto">
          <a:xfrm>
            <a:off x="4016375" y="5014913"/>
            <a:ext cx="965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120</a:t>
            </a:r>
            <a:r>
              <a:rPr lang="en-US" baseline="30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42" name="Text Box 42"/>
          <p:cNvSpPr txBox="1">
            <a:spLocks noChangeArrowheads="1"/>
          </p:cNvSpPr>
          <p:nvPr/>
        </p:nvSpPr>
        <p:spPr bwMode="auto">
          <a:xfrm>
            <a:off x="5056188" y="3057525"/>
            <a:ext cx="965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120</a:t>
            </a:r>
            <a:r>
              <a:rPr lang="en-US" baseline="30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84703" name="Group 43"/>
          <p:cNvGrpSpPr>
            <a:grpSpLocks/>
          </p:cNvGrpSpPr>
          <p:nvPr/>
        </p:nvGrpSpPr>
        <p:grpSpPr bwMode="auto">
          <a:xfrm rot="-1465616">
            <a:off x="2503488" y="4141788"/>
            <a:ext cx="520700" cy="152400"/>
            <a:chOff x="990" y="2694"/>
            <a:chExt cx="328" cy="96"/>
          </a:xfrm>
        </p:grpSpPr>
        <p:sp>
          <p:nvSpPr>
            <p:cNvPr id="358444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45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4704" name="Group 46"/>
          <p:cNvGrpSpPr>
            <a:grpSpLocks/>
          </p:cNvGrpSpPr>
          <p:nvPr/>
        </p:nvGrpSpPr>
        <p:grpSpPr bwMode="auto">
          <a:xfrm rot="-1465616">
            <a:off x="2859088" y="4992688"/>
            <a:ext cx="520700" cy="152400"/>
            <a:chOff x="990" y="2694"/>
            <a:chExt cx="328" cy="96"/>
          </a:xfrm>
        </p:grpSpPr>
        <p:sp>
          <p:nvSpPr>
            <p:cNvPr id="358447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48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743325" y="3425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374900" y="41132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5118100" y="41163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9430" name="Line 6"/>
          <p:cNvSpPr>
            <a:spLocks noChangeShapeType="1"/>
          </p:cNvSpPr>
          <p:nvPr/>
        </p:nvSpPr>
        <p:spPr bwMode="auto">
          <a:xfrm flipV="1">
            <a:off x="3325813" y="4129088"/>
            <a:ext cx="466725" cy="198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31" name="Line 7"/>
          <p:cNvSpPr>
            <a:spLocks noChangeShapeType="1"/>
          </p:cNvSpPr>
          <p:nvPr/>
        </p:nvSpPr>
        <p:spPr bwMode="auto">
          <a:xfrm>
            <a:off x="4683125" y="4197350"/>
            <a:ext cx="452438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3765550" y="2111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9433" name="Line 9"/>
          <p:cNvSpPr>
            <a:spLocks noChangeShapeType="1"/>
          </p:cNvSpPr>
          <p:nvPr/>
        </p:nvSpPr>
        <p:spPr bwMode="auto">
          <a:xfrm flipV="1">
            <a:off x="4311650" y="31083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6730" name="Group 10"/>
          <p:cNvGrpSpPr>
            <a:grpSpLocks/>
          </p:cNvGrpSpPr>
          <p:nvPr/>
        </p:nvGrpSpPr>
        <p:grpSpPr bwMode="auto">
          <a:xfrm>
            <a:off x="4037013" y="2043113"/>
            <a:ext cx="520700" cy="152400"/>
            <a:chOff x="990" y="2694"/>
            <a:chExt cx="328" cy="96"/>
          </a:xfrm>
        </p:grpSpPr>
        <p:sp>
          <p:nvSpPr>
            <p:cNvPr id="359435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36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6731" name="Group 13"/>
          <p:cNvGrpSpPr>
            <a:grpSpLocks/>
          </p:cNvGrpSpPr>
          <p:nvPr/>
        </p:nvGrpSpPr>
        <p:grpSpPr bwMode="auto">
          <a:xfrm>
            <a:off x="5392738" y="5133975"/>
            <a:ext cx="520700" cy="152400"/>
            <a:chOff x="990" y="2694"/>
            <a:chExt cx="328" cy="96"/>
          </a:xfrm>
        </p:grpSpPr>
        <p:sp>
          <p:nvSpPr>
            <p:cNvPr id="359438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39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6732" name="Group 16"/>
          <p:cNvGrpSpPr>
            <a:grpSpLocks/>
          </p:cNvGrpSpPr>
          <p:nvPr/>
        </p:nvGrpSpPr>
        <p:grpSpPr bwMode="auto">
          <a:xfrm rot="-5400000">
            <a:off x="5991225" y="4613275"/>
            <a:ext cx="520700" cy="152400"/>
            <a:chOff x="990" y="2694"/>
            <a:chExt cx="328" cy="96"/>
          </a:xfrm>
        </p:grpSpPr>
        <p:sp>
          <p:nvSpPr>
            <p:cNvPr id="359441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4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6733" name="Group 19"/>
          <p:cNvGrpSpPr>
            <a:grpSpLocks/>
          </p:cNvGrpSpPr>
          <p:nvPr/>
        </p:nvGrpSpPr>
        <p:grpSpPr bwMode="auto">
          <a:xfrm>
            <a:off x="5394325" y="4016375"/>
            <a:ext cx="520700" cy="152400"/>
            <a:chOff x="990" y="2694"/>
            <a:chExt cx="328" cy="96"/>
          </a:xfrm>
        </p:grpSpPr>
        <p:sp>
          <p:nvSpPr>
            <p:cNvPr id="359444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45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6734" name="Group 22"/>
          <p:cNvGrpSpPr>
            <a:grpSpLocks/>
          </p:cNvGrpSpPr>
          <p:nvPr/>
        </p:nvGrpSpPr>
        <p:grpSpPr bwMode="auto">
          <a:xfrm rot="-5400000">
            <a:off x="4572000" y="2559050"/>
            <a:ext cx="520700" cy="152400"/>
            <a:chOff x="990" y="2694"/>
            <a:chExt cx="328" cy="96"/>
          </a:xfrm>
        </p:grpSpPr>
        <p:sp>
          <p:nvSpPr>
            <p:cNvPr id="359447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48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6735" name="Group 25"/>
          <p:cNvGrpSpPr>
            <a:grpSpLocks/>
          </p:cNvGrpSpPr>
          <p:nvPr/>
        </p:nvGrpSpPr>
        <p:grpSpPr bwMode="auto">
          <a:xfrm rot="-5400000">
            <a:off x="3559175" y="2595563"/>
            <a:ext cx="520700" cy="152400"/>
            <a:chOff x="990" y="2694"/>
            <a:chExt cx="328" cy="96"/>
          </a:xfrm>
        </p:grpSpPr>
        <p:sp>
          <p:nvSpPr>
            <p:cNvPr id="359450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51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9452" name="Line 28"/>
          <p:cNvSpPr>
            <a:spLocks noChangeShapeType="1"/>
          </p:cNvSpPr>
          <p:nvPr/>
        </p:nvSpPr>
        <p:spPr bwMode="auto">
          <a:xfrm flipV="1">
            <a:off x="3429000" y="4330700"/>
            <a:ext cx="466725" cy="2000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53" name="Line 29"/>
          <p:cNvSpPr>
            <a:spLocks noChangeShapeType="1"/>
          </p:cNvSpPr>
          <p:nvPr/>
        </p:nvSpPr>
        <p:spPr bwMode="auto">
          <a:xfrm>
            <a:off x="1787525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54" name="Line 30"/>
          <p:cNvSpPr>
            <a:spLocks noChangeShapeType="1"/>
          </p:cNvSpPr>
          <p:nvPr/>
        </p:nvSpPr>
        <p:spPr bwMode="auto">
          <a:xfrm>
            <a:off x="1771650" y="56149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55" name="Line 31"/>
          <p:cNvSpPr>
            <a:spLocks noChangeShapeType="1"/>
          </p:cNvSpPr>
          <p:nvPr/>
        </p:nvSpPr>
        <p:spPr bwMode="auto">
          <a:xfrm>
            <a:off x="177165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56" name="Line 32"/>
          <p:cNvSpPr>
            <a:spLocks noChangeShapeType="1"/>
          </p:cNvSpPr>
          <p:nvPr/>
        </p:nvSpPr>
        <p:spPr bwMode="auto">
          <a:xfrm>
            <a:off x="6858000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57" name="Line 33"/>
          <p:cNvSpPr>
            <a:spLocks noChangeShapeType="1"/>
          </p:cNvSpPr>
          <p:nvPr/>
        </p:nvSpPr>
        <p:spPr bwMode="auto">
          <a:xfrm flipH="1">
            <a:off x="6502400" y="5614988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58" name="Line 34"/>
          <p:cNvSpPr>
            <a:spLocks noChangeShapeType="1"/>
          </p:cNvSpPr>
          <p:nvPr/>
        </p:nvSpPr>
        <p:spPr bwMode="auto">
          <a:xfrm flipH="1">
            <a:off x="650240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59" name="Text Box 35"/>
          <p:cNvSpPr txBox="1">
            <a:spLocks noChangeArrowheads="1"/>
          </p:cNvSpPr>
          <p:nvPr/>
        </p:nvSpPr>
        <p:spPr bwMode="auto">
          <a:xfrm>
            <a:off x="7040563" y="120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2178050" y="5719763"/>
            <a:ext cx="463867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Why did I put the double bond to the lower left?</a:t>
            </a:r>
          </a:p>
        </p:txBody>
      </p:sp>
      <p:grpSp>
        <p:nvGrpSpPr>
          <p:cNvPr id="286745" name="Group 37"/>
          <p:cNvGrpSpPr>
            <a:grpSpLocks/>
          </p:cNvGrpSpPr>
          <p:nvPr/>
        </p:nvGrpSpPr>
        <p:grpSpPr bwMode="auto">
          <a:xfrm rot="-1465616">
            <a:off x="2503488" y="4141788"/>
            <a:ext cx="520700" cy="152400"/>
            <a:chOff x="990" y="2694"/>
            <a:chExt cx="328" cy="96"/>
          </a:xfrm>
        </p:grpSpPr>
        <p:sp>
          <p:nvSpPr>
            <p:cNvPr id="359462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63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6746" name="Group 40"/>
          <p:cNvGrpSpPr>
            <a:grpSpLocks/>
          </p:cNvGrpSpPr>
          <p:nvPr/>
        </p:nvGrpSpPr>
        <p:grpSpPr bwMode="auto">
          <a:xfrm rot="-1465616">
            <a:off x="2859088" y="4992688"/>
            <a:ext cx="520700" cy="152400"/>
            <a:chOff x="990" y="2694"/>
            <a:chExt cx="328" cy="96"/>
          </a:xfrm>
        </p:grpSpPr>
        <p:sp>
          <p:nvSpPr>
            <p:cNvPr id="359465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66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3743325" y="3425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2374900" y="41132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5118100" y="41163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0454" name="Line 6"/>
          <p:cNvSpPr>
            <a:spLocks noChangeShapeType="1"/>
          </p:cNvSpPr>
          <p:nvPr/>
        </p:nvSpPr>
        <p:spPr bwMode="auto">
          <a:xfrm flipV="1">
            <a:off x="3325813" y="4129088"/>
            <a:ext cx="466725" cy="198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55" name="Line 7"/>
          <p:cNvSpPr>
            <a:spLocks noChangeShapeType="1"/>
          </p:cNvSpPr>
          <p:nvPr/>
        </p:nvSpPr>
        <p:spPr bwMode="auto">
          <a:xfrm>
            <a:off x="4683125" y="4197350"/>
            <a:ext cx="452438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3765550" y="2111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0457" name="Line 9"/>
          <p:cNvSpPr>
            <a:spLocks noChangeShapeType="1"/>
          </p:cNvSpPr>
          <p:nvPr/>
        </p:nvSpPr>
        <p:spPr bwMode="auto">
          <a:xfrm flipV="1">
            <a:off x="4311650" y="31083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8778" name="Group 10"/>
          <p:cNvGrpSpPr>
            <a:grpSpLocks/>
          </p:cNvGrpSpPr>
          <p:nvPr/>
        </p:nvGrpSpPr>
        <p:grpSpPr bwMode="auto">
          <a:xfrm>
            <a:off x="4037013" y="2043113"/>
            <a:ext cx="520700" cy="152400"/>
            <a:chOff x="990" y="2694"/>
            <a:chExt cx="328" cy="96"/>
          </a:xfrm>
        </p:grpSpPr>
        <p:sp>
          <p:nvSpPr>
            <p:cNvPr id="360459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0460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8779" name="Group 13"/>
          <p:cNvGrpSpPr>
            <a:grpSpLocks/>
          </p:cNvGrpSpPr>
          <p:nvPr/>
        </p:nvGrpSpPr>
        <p:grpSpPr bwMode="auto">
          <a:xfrm>
            <a:off x="5392738" y="5133975"/>
            <a:ext cx="520700" cy="152400"/>
            <a:chOff x="990" y="2694"/>
            <a:chExt cx="328" cy="96"/>
          </a:xfrm>
        </p:grpSpPr>
        <p:sp>
          <p:nvSpPr>
            <p:cNvPr id="360462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0463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8780" name="Group 16"/>
          <p:cNvGrpSpPr>
            <a:grpSpLocks/>
          </p:cNvGrpSpPr>
          <p:nvPr/>
        </p:nvGrpSpPr>
        <p:grpSpPr bwMode="auto">
          <a:xfrm rot="-5400000">
            <a:off x="5991225" y="4613275"/>
            <a:ext cx="520700" cy="152400"/>
            <a:chOff x="990" y="2694"/>
            <a:chExt cx="328" cy="96"/>
          </a:xfrm>
        </p:grpSpPr>
        <p:sp>
          <p:nvSpPr>
            <p:cNvPr id="360465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046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8781" name="Group 19"/>
          <p:cNvGrpSpPr>
            <a:grpSpLocks/>
          </p:cNvGrpSpPr>
          <p:nvPr/>
        </p:nvGrpSpPr>
        <p:grpSpPr bwMode="auto">
          <a:xfrm>
            <a:off x="5394325" y="4016375"/>
            <a:ext cx="520700" cy="152400"/>
            <a:chOff x="990" y="2694"/>
            <a:chExt cx="328" cy="96"/>
          </a:xfrm>
        </p:grpSpPr>
        <p:sp>
          <p:nvSpPr>
            <p:cNvPr id="36046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046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8782" name="Group 22"/>
          <p:cNvGrpSpPr>
            <a:grpSpLocks/>
          </p:cNvGrpSpPr>
          <p:nvPr/>
        </p:nvGrpSpPr>
        <p:grpSpPr bwMode="auto">
          <a:xfrm rot="-5400000">
            <a:off x="4572000" y="2559050"/>
            <a:ext cx="520700" cy="152400"/>
            <a:chOff x="990" y="2694"/>
            <a:chExt cx="328" cy="96"/>
          </a:xfrm>
        </p:grpSpPr>
        <p:sp>
          <p:nvSpPr>
            <p:cNvPr id="360471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0472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8783" name="Group 25"/>
          <p:cNvGrpSpPr>
            <a:grpSpLocks/>
          </p:cNvGrpSpPr>
          <p:nvPr/>
        </p:nvGrpSpPr>
        <p:grpSpPr bwMode="auto">
          <a:xfrm rot="-5400000">
            <a:off x="3559175" y="2595563"/>
            <a:ext cx="520700" cy="152400"/>
            <a:chOff x="990" y="2694"/>
            <a:chExt cx="328" cy="96"/>
          </a:xfrm>
        </p:grpSpPr>
        <p:sp>
          <p:nvSpPr>
            <p:cNvPr id="360474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0475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0476" name="Line 28"/>
          <p:cNvSpPr>
            <a:spLocks noChangeShapeType="1"/>
          </p:cNvSpPr>
          <p:nvPr/>
        </p:nvSpPr>
        <p:spPr bwMode="auto">
          <a:xfrm flipV="1">
            <a:off x="3429000" y="4330700"/>
            <a:ext cx="466725" cy="2000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>
            <a:off x="1787525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78" name="Line 30"/>
          <p:cNvSpPr>
            <a:spLocks noChangeShapeType="1"/>
          </p:cNvSpPr>
          <p:nvPr/>
        </p:nvSpPr>
        <p:spPr bwMode="auto">
          <a:xfrm>
            <a:off x="1771650" y="56149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79" name="Line 31"/>
          <p:cNvSpPr>
            <a:spLocks noChangeShapeType="1"/>
          </p:cNvSpPr>
          <p:nvPr/>
        </p:nvSpPr>
        <p:spPr bwMode="auto">
          <a:xfrm>
            <a:off x="177165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80" name="Line 32"/>
          <p:cNvSpPr>
            <a:spLocks noChangeShapeType="1"/>
          </p:cNvSpPr>
          <p:nvPr/>
        </p:nvSpPr>
        <p:spPr bwMode="auto">
          <a:xfrm>
            <a:off x="6858000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81" name="Line 33"/>
          <p:cNvSpPr>
            <a:spLocks noChangeShapeType="1"/>
          </p:cNvSpPr>
          <p:nvPr/>
        </p:nvSpPr>
        <p:spPr bwMode="auto">
          <a:xfrm flipH="1">
            <a:off x="6502400" y="5614988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82" name="Line 34"/>
          <p:cNvSpPr>
            <a:spLocks noChangeShapeType="1"/>
          </p:cNvSpPr>
          <p:nvPr/>
        </p:nvSpPr>
        <p:spPr bwMode="auto">
          <a:xfrm flipH="1">
            <a:off x="650240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83" name="Text Box 35"/>
          <p:cNvSpPr txBox="1">
            <a:spLocks noChangeArrowheads="1"/>
          </p:cNvSpPr>
          <p:nvPr/>
        </p:nvSpPr>
        <p:spPr bwMode="auto">
          <a:xfrm>
            <a:off x="7040563" y="120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0484" name="Text Box 36"/>
          <p:cNvSpPr txBox="1">
            <a:spLocks noChangeArrowheads="1"/>
          </p:cNvSpPr>
          <p:nvPr/>
        </p:nvSpPr>
        <p:spPr bwMode="auto">
          <a:xfrm>
            <a:off x="2178050" y="5719763"/>
            <a:ext cx="463867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Electron pairs can be “pushed” to new positions</a:t>
            </a:r>
          </a:p>
        </p:txBody>
      </p:sp>
      <p:grpSp>
        <p:nvGrpSpPr>
          <p:cNvPr id="288793" name="Group 37"/>
          <p:cNvGrpSpPr>
            <a:grpSpLocks/>
          </p:cNvGrpSpPr>
          <p:nvPr/>
        </p:nvGrpSpPr>
        <p:grpSpPr bwMode="auto">
          <a:xfrm rot="-1465616">
            <a:off x="2503488" y="4141788"/>
            <a:ext cx="520700" cy="152400"/>
            <a:chOff x="990" y="2694"/>
            <a:chExt cx="328" cy="96"/>
          </a:xfrm>
        </p:grpSpPr>
        <p:sp>
          <p:nvSpPr>
            <p:cNvPr id="360486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0487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8794" name="Group 40"/>
          <p:cNvGrpSpPr>
            <a:grpSpLocks/>
          </p:cNvGrpSpPr>
          <p:nvPr/>
        </p:nvGrpSpPr>
        <p:grpSpPr bwMode="auto">
          <a:xfrm rot="-1465616">
            <a:off x="2859088" y="4992688"/>
            <a:ext cx="520700" cy="152400"/>
            <a:chOff x="990" y="2694"/>
            <a:chExt cx="328" cy="96"/>
          </a:xfrm>
        </p:grpSpPr>
        <p:sp>
          <p:nvSpPr>
            <p:cNvPr id="360489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0490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0491" name="AutoShape 43"/>
          <p:cNvSpPr>
            <a:spLocks noChangeArrowheads="1"/>
          </p:cNvSpPr>
          <p:nvPr/>
        </p:nvSpPr>
        <p:spPr bwMode="auto">
          <a:xfrm rot="16200000" flipH="1">
            <a:off x="3333750" y="2305050"/>
            <a:ext cx="660400" cy="1308100"/>
          </a:xfrm>
          <a:custGeom>
            <a:avLst/>
            <a:gdLst>
              <a:gd name="G0" fmla="+- 82335 0 0"/>
              <a:gd name="G1" fmla="+- 11299540 0 0"/>
              <a:gd name="G2" fmla="+- 82335 0 11299540"/>
              <a:gd name="G3" fmla="+- 10800 0 0"/>
              <a:gd name="G4" fmla="+- 0 0 8233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532 0 0"/>
              <a:gd name="G9" fmla="+- 0 0 11299540"/>
              <a:gd name="G10" fmla="+- 9532 0 2700"/>
              <a:gd name="G11" fmla="cos G10 82335"/>
              <a:gd name="G12" fmla="sin G10 82335"/>
              <a:gd name="G13" fmla="cos 13500 82335"/>
              <a:gd name="G14" fmla="sin 13500 82335"/>
              <a:gd name="G15" fmla="+- G11 10800 0"/>
              <a:gd name="G16" fmla="+- G12 10800 0"/>
              <a:gd name="G17" fmla="+- G13 10800 0"/>
              <a:gd name="G18" fmla="+- G14 10800 0"/>
              <a:gd name="G19" fmla="*/ 9532 1 2"/>
              <a:gd name="G20" fmla="+- G19 5400 0"/>
              <a:gd name="G21" fmla="cos G20 82335"/>
              <a:gd name="G22" fmla="sin G20 82335"/>
              <a:gd name="G23" fmla="+- G21 10800 0"/>
              <a:gd name="G24" fmla="+- G12 G23 G22"/>
              <a:gd name="G25" fmla="+- G22 G23 G11"/>
              <a:gd name="G26" fmla="cos 10800 82335"/>
              <a:gd name="G27" fmla="sin 10800 82335"/>
              <a:gd name="G28" fmla="cos 9532 82335"/>
              <a:gd name="G29" fmla="sin 9532 8233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299540"/>
              <a:gd name="G36" fmla="sin G34 11299540"/>
              <a:gd name="G37" fmla="+/ 11299540 8233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532 G39"/>
              <a:gd name="G43" fmla="sin 953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204 w 21600"/>
              <a:gd name="T5" fmla="*/ 16 h 21600"/>
              <a:gd name="T6" fmla="*/ 722 w 21600"/>
              <a:gd name="T7" fmla="*/ 12141 h 21600"/>
              <a:gd name="T8" fmla="*/ 10274 w 21600"/>
              <a:gd name="T9" fmla="*/ 1282 h 21600"/>
              <a:gd name="T10" fmla="*/ 24296 w 21600"/>
              <a:gd name="T11" fmla="*/ 11095 h 21600"/>
              <a:gd name="T12" fmla="*/ 20890 w 21600"/>
              <a:gd name="T13" fmla="*/ 14355 h 21600"/>
              <a:gd name="T14" fmla="*/ 17630 w 21600"/>
              <a:gd name="T15" fmla="*/ 1094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329" y="11008"/>
                </a:moveTo>
                <a:cubicBezTo>
                  <a:pt x="20331" y="10939"/>
                  <a:pt x="20332" y="10869"/>
                  <a:pt x="20332" y="10800"/>
                </a:cubicBezTo>
                <a:cubicBezTo>
                  <a:pt x="20332" y="5535"/>
                  <a:pt x="16064" y="1268"/>
                  <a:pt x="10800" y="1268"/>
                </a:cubicBezTo>
                <a:cubicBezTo>
                  <a:pt x="5535" y="1268"/>
                  <a:pt x="1268" y="5535"/>
                  <a:pt x="1268" y="10800"/>
                </a:cubicBezTo>
                <a:cubicBezTo>
                  <a:pt x="1267" y="11220"/>
                  <a:pt x="1295" y="11640"/>
                  <a:pt x="1351" y="12057"/>
                </a:cubicBezTo>
                <a:lnTo>
                  <a:pt x="94" y="12225"/>
                </a:lnTo>
                <a:cubicBezTo>
                  <a:pt x="31" y="11752"/>
                  <a:pt x="0" y="1127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78"/>
                  <a:pt x="21599" y="10957"/>
                  <a:pt x="21597" y="11036"/>
                </a:cubicBezTo>
                <a:lnTo>
                  <a:pt x="24296" y="11095"/>
                </a:lnTo>
                <a:lnTo>
                  <a:pt x="20890" y="14355"/>
                </a:lnTo>
                <a:lnTo>
                  <a:pt x="17630" y="10949"/>
                </a:lnTo>
                <a:lnTo>
                  <a:pt x="20329" y="11008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0492" name="AutoShape 44"/>
          <p:cNvSpPr>
            <a:spLocks noChangeArrowheads="1"/>
          </p:cNvSpPr>
          <p:nvPr/>
        </p:nvSpPr>
        <p:spPr bwMode="auto">
          <a:xfrm flipH="1">
            <a:off x="2057400" y="3695700"/>
            <a:ext cx="1524000" cy="1295400"/>
          </a:xfrm>
          <a:custGeom>
            <a:avLst/>
            <a:gdLst>
              <a:gd name="G0" fmla="+- 2468396 0 0"/>
              <a:gd name="G1" fmla="+- -9833266 0 0"/>
              <a:gd name="G2" fmla="+- 2468396 0 -9833266"/>
              <a:gd name="G3" fmla="+- 10800 0 0"/>
              <a:gd name="G4" fmla="+- 0 0 246839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919 0 0"/>
              <a:gd name="G9" fmla="+- 0 0 -9833266"/>
              <a:gd name="G10" fmla="+- 9919 0 2700"/>
              <a:gd name="G11" fmla="cos G10 2468396"/>
              <a:gd name="G12" fmla="sin G10 2468396"/>
              <a:gd name="G13" fmla="cos 13500 2468396"/>
              <a:gd name="G14" fmla="sin 13500 2468396"/>
              <a:gd name="G15" fmla="+- G11 10800 0"/>
              <a:gd name="G16" fmla="+- G12 10800 0"/>
              <a:gd name="G17" fmla="+- G13 10800 0"/>
              <a:gd name="G18" fmla="+- G14 10800 0"/>
              <a:gd name="G19" fmla="*/ 9919 1 2"/>
              <a:gd name="G20" fmla="+- G19 5400 0"/>
              <a:gd name="G21" fmla="cos G20 2468396"/>
              <a:gd name="G22" fmla="sin G20 2468396"/>
              <a:gd name="G23" fmla="+- G21 10800 0"/>
              <a:gd name="G24" fmla="+- G12 G23 G22"/>
              <a:gd name="G25" fmla="+- G22 G23 G11"/>
              <a:gd name="G26" fmla="cos 10800 2468396"/>
              <a:gd name="G27" fmla="sin 10800 2468396"/>
              <a:gd name="G28" fmla="cos 9919 2468396"/>
              <a:gd name="G29" fmla="sin 9919 246839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9833266"/>
              <a:gd name="G36" fmla="sin G34 -9833266"/>
              <a:gd name="G37" fmla="+/ -9833266 246839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919 G39"/>
              <a:gd name="G43" fmla="sin 991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809 w 21600"/>
              <a:gd name="T5" fmla="*/ 1826 h 21600"/>
              <a:gd name="T6" fmla="*/ 1824 w 21600"/>
              <a:gd name="T7" fmla="*/ 5626 h 21600"/>
              <a:gd name="T8" fmla="*/ 16319 w 21600"/>
              <a:gd name="T9" fmla="*/ 2558 h 21600"/>
              <a:gd name="T10" fmla="*/ 21486 w 21600"/>
              <a:gd name="T11" fmla="*/ 19049 h 21600"/>
              <a:gd name="T12" fmla="*/ 17081 w 21600"/>
              <a:gd name="T13" fmla="*/ 19616 h 21600"/>
              <a:gd name="T14" fmla="*/ 16514 w 21600"/>
              <a:gd name="T15" fmla="*/ 1521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651" y="16860"/>
                </a:moveTo>
                <a:cubicBezTo>
                  <a:pt x="19992" y="15124"/>
                  <a:pt x="20719" y="12993"/>
                  <a:pt x="20719" y="10800"/>
                </a:cubicBezTo>
                <a:cubicBezTo>
                  <a:pt x="20719" y="5321"/>
                  <a:pt x="16278" y="881"/>
                  <a:pt x="10800" y="881"/>
                </a:cubicBezTo>
                <a:cubicBezTo>
                  <a:pt x="7253" y="880"/>
                  <a:pt x="3976" y="2774"/>
                  <a:pt x="2206" y="5847"/>
                </a:cubicBezTo>
                <a:lnTo>
                  <a:pt x="1442" y="5407"/>
                </a:lnTo>
                <a:cubicBezTo>
                  <a:pt x="3370" y="2061"/>
                  <a:pt x="6938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188"/>
                  <a:pt x="20808" y="15508"/>
                  <a:pt x="19349" y="17399"/>
                </a:cubicBezTo>
                <a:lnTo>
                  <a:pt x="21486" y="19049"/>
                </a:lnTo>
                <a:lnTo>
                  <a:pt x="17081" y="19616"/>
                </a:lnTo>
                <a:lnTo>
                  <a:pt x="16514" y="15211"/>
                </a:lnTo>
                <a:lnTo>
                  <a:pt x="18651" y="1686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3743325" y="3425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374900" y="41132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5118100" y="41163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1478" name="Line 6"/>
          <p:cNvSpPr>
            <a:spLocks noChangeShapeType="1"/>
          </p:cNvSpPr>
          <p:nvPr/>
        </p:nvSpPr>
        <p:spPr bwMode="auto">
          <a:xfrm flipV="1">
            <a:off x="3325813" y="4129088"/>
            <a:ext cx="466725" cy="198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79" name="Line 7"/>
          <p:cNvSpPr>
            <a:spLocks noChangeShapeType="1"/>
          </p:cNvSpPr>
          <p:nvPr/>
        </p:nvSpPr>
        <p:spPr bwMode="auto">
          <a:xfrm>
            <a:off x="4683125" y="4197350"/>
            <a:ext cx="452438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3765550" y="2111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1481" name="Line 9"/>
          <p:cNvSpPr>
            <a:spLocks noChangeShapeType="1"/>
          </p:cNvSpPr>
          <p:nvPr/>
        </p:nvSpPr>
        <p:spPr bwMode="auto">
          <a:xfrm flipV="1">
            <a:off x="4260850" y="31083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0826" name="Group 10"/>
          <p:cNvGrpSpPr>
            <a:grpSpLocks/>
          </p:cNvGrpSpPr>
          <p:nvPr/>
        </p:nvGrpSpPr>
        <p:grpSpPr bwMode="auto">
          <a:xfrm>
            <a:off x="2671763" y="5106988"/>
            <a:ext cx="520700" cy="152400"/>
            <a:chOff x="990" y="2694"/>
            <a:chExt cx="328" cy="96"/>
          </a:xfrm>
        </p:grpSpPr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1484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0827" name="Group 13"/>
          <p:cNvGrpSpPr>
            <a:grpSpLocks/>
          </p:cNvGrpSpPr>
          <p:nvPr/>
        </p:nvGrpSpPr>
        <p:grpSpPr bwMode="auto">
          <a:xfrm>
            <a:off x="5392738" y="5133975"/>
            <a:ext cx="520700" cy="152400"/>
            <a:chOff x="990" y="2694"/>
            <a:chExt cx="328" cy="96"/>
          </a:xfrm>
        </p:grpSpPr>
        <p:sp>
          <p:nvSpPr>
            <p:cNvPr id="361486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1487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0828" name="Group 16"/>
          <p:cNvGrpSpPr>
            <a:grpSpLocks/>
          </p:cNvGrpSpPr>
          <p:nvPr/>
        </p:nvGrpSpPr>
        <p:grpSpPr bwMode="auto">
          <a:xfrm rot="-5400000">
            <a:off x="5991225" y="4613275"/>
            <a:ext cx="520700" cy="152400"/>
            <a:chOff x="990" y="2694"/>
            <a:chExt cx="328" cy="96"/>
          </a:xfrm>
        </p:grpSpPr>
        <p:sp>
          <p:nvSpPr>
            <p:cNvPr id="361489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149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0829" name="Group 19"/>
          <p:cNvGrpSpPr>
            <a:grpSpLocks/>
          </p:cNvGrpSpPr>
          <p:nvPr/>
        </p:nvGrpSpPr>
        <p:grpSpPr bwMode="auto">
          <a:xfrm>
            <a:off x="5394325" y="4016375"/>
            <a:ext cx="520700" cy="152400"/>
            <a:chOff x="990" y="2694"/>
            <a:chExt cx="328" cy="96"/>
          </a:xfrm>
        </p:grpSpPr>
        <p:sp>
          <p:nvSpPr>
            <p:cNvPr id="36149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149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0830" name="Group 22"/>
          <p:cNvGrpSpPr>
            <a:grpSpLocks/>
          </p:cNvGrpSpPr>
          <p:nvPr/>
        </p:nvGrpSpPr>
        <p:grpSpPr bwMode="auto">
          <a:xfrm rot="-5400000">
            <a:off x="4572000" y="2559050"/>
            <a:ext cx="520700" cy="152400"/>
            <a:chOff x="990" y="2694"/>
            <a:chExt cx="328" cy="96"/>
          </a:xfrm>
        </p:grpSpPr>
        <p:sp>
          <p:nvSpPr>
            <p:cNvPr id="361495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1496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0831" name="Group 25"/>
          <p:cNvGrpSpPr>
            <a:grpSpLocks/>
          </p:cNvGrpSpPr>
          <p:nvPr/>
        </p:nvGrpSpPr>
        <p:grpSpPr bwMode="auto">
          <a:xfrm rot="-5400000">
            <a:off x="3559175" y="2595563"/>
            <a:ext cx="520700" cy="152400"/>
            <a:chOff x="990" y="2694"/>
            <a:chExt cx="328" cy="96"/>
          </a:xfrm>
        </p:grpSpPr>
        <p:sp>
          <p:nvSpPr>
            <p:cNvPr id="361498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1499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0832" name="Group 28"/>
          <p:cNvGrpSpPr>
            <a:grpSpLocks/>
          </p:cNvGrpSpPr>
          <p:nvPr/>
        </p:nvGrpSpPr>
        <p:grpSpPr bwMode="auto">
          <a:xfrm rot="-5400000">
            <a:off x="2136775" y="4537075"/>
            <a:ext cx="520700" cy="152400"/>
            <a:chOff x="990" y="2694"/>
            <a:chExt cx="328" cy="96"/>
          </a:xfrm>
        </p:grpSpPr>
        <p:sp>
          <p:nvSpPr>
            <p:cNvPr id="361501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1502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0833" name="Group 31"/>
          <p:cNvGrpSpPr>
            <a:grpSpLocks/>
          </p:cNvGrpSpPr>
          <p:nvPr/>
        </p:nvGrpSpPr>
        <p:grpSpPr bwMode="auto">
          <a:xfrm>
            <a:off x="2655888" y="3951288"/>
            <a:ext cx="520700" cy="152400"/>
            <a:chOff x="990" y="2694"/>
            <a:chExt cx="328" cy="96"/>
          </a:xfrm>
        </p:grpSpPr>
        <p:sp>
          <p:nvSpPr>
            <p:cNvPr id="361504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1505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1506" name="Line 34"/>
          <p:cNvSpPr>
            <a:spLocks noChangeShapeType="1"/>
          </p:cNvSpPr>
          <p:nvPr/>
        </p:nvSpPr>
        <p:spPr bwMode="auto">
          <a:xfrm>
            <a:off x="1787525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507" name="Line 35"/>
          <p:cNvSpPr>
            <a:spLocks noChangeShapeType="1"/>
          </p:cNvSpPr>
          <p:nvPr/>
        </p:nvSpPr>
        <p:spPr bwMode="auto">
          <a:xfrm>
            <a:off x="1771650" y="56149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508" name="Line 36"/>
          <p:cNvSpPr>
            <a:spLocks noChangeShapeType="1"/>
          </p:cNvSpPr>
          <p:nvPr/>
        </p:nvSpPr>
        <p:spPr bwMode="auto">
          <a:xfrm>
            <a:off x="177165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509" name="Line 37"/>
          <p:cNvSpPr>
            <a:spLocks noChangeShapeType="1"/>
          </p:cNvSpPr>
          <p:nvPr/>
        </p:nvSpPr>
        <p:spPr bwMode="auto">
          <a:xfrm>
            <a:off x="6858000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510" name="Line 38"/>
          <p:cNvSpPr>
            <a:spLocks noChangeShapeType="1"/>
          </p:cNvSpPr>
          <p:nvPr/>
        </p:nvSpPr>
        <p:spPr bwMode="auto">
          <a:xfrm flipH="1">
            <a:off x="6502400" y="5614988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511" name="Line 39"/>
          <p:cNvSpPr>
            <a:spLocks noChangeShapeType="1"/>
          </p:cNvSpPr>
          <p:nvPr/>
        </p:nvSpPr>
        <p:spPr bwMode="auto">
          <a:xfrm flipH="1">
            <a:off x="650240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7040563" y="120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1513" name="Text Box 41"/>
          <p:cNvSpPr txBox="1">
            <a:spLocks noChangeArrowheads="1"/>
          </p:cNvSpPr>
          <p:nvPr/>
        </p:nvSpPr>
        <p:spPr bwMode="auto">
          <a:xfrm>
            <a:off x="2178050" y="5719763"/>
            <a:ext cx="46386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It could just as easily be on top</a:t>
            </a:r>
          </a:p>
        </p:txBody>
      </p:sp>
      <p:sp>
        <p:nvSpPr>
          <p:cNvPr id="361514" name="Line 42"/>
          <p:cNvSpPr>
            <a:spLocks noChangeShapeType="1"/>
          </p:cNvSpPr>
          <p:nvPr/>
        </p:nvSpPr>
        <p:spPr bwMode="auto">
          <a:xfrm flipV="1">
            <a:off x="4413250" y="311467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743325" y="3425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2374900" y="41132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5118100" y="41163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2502" name="Line 6"/>
          <p:cNvSpPr>
            <a:spLocks noChangeShapeType="1"/>
          </p:cNvSpPr>
          <p:nvPr/>
        </p:nvSpPr>
        <p:spPr bwMode="auto">
          <a:xfrm flipV="1">
            <a:off x="3325813" y="4129088"/>
            <a:ext cx="466725" cy="198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03" name="Line 7"/>
          <p:cNvSpPr>
            <a:spLocks noChangeShapeType="1"/>
          </p:cNvSpPr>
          <p:nvPr/>
        </p:nvSpPr>
        <p:spPr bwMode="auto">
          <a:xfrm>
            <a:off x="4683125" y="4197350"/>
            <a:ext cx="452438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3765550" y="2111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2505" name="Line 9"/>
          <p:cNvSpPr>
            <a:spLocks noChangeShapeType="1"/>
          </p:cNvSpPr>
          <p:nvPr/>
        </p:nvSpPr>
        <p:spPr bwMode="auto">
          <a:xfrm flipV="1">
            <a:off x="4260850" y="31083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2874" name="Group 10"/>
          <p:cNvGrpSpPr>
            <a:grpSpLocks/>
          </p:cNvGrpSpPr>
          <p:nvPr/>
        </p:nvGrpSpPr>
        <p:grpSpPr bwMode="auto">
          <a:xfrm>
            <a:off x="2671763" y="5106988"/>
            <a:ext cx="520700" cy="152400"/>
            <a:chOff x="990" y="2694"/>
            <a:chExt cx="328" cy="96"/>
          </a:xfrm>
        </p:grpSpPr>
        <p:sp>
          <p:nvSpPr>
            <p:cNvPr id="36250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250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2875" name="Group 13"/>
          <p:cNvGrpSpPr>
            <a:grpSpLocks/>
          </p:cNvGrpSpPr>
          <p:nvPr/>
        </p:nvGrpSpPr>
        <p:grpSpPr bwMode="auto">
          <a:xfrm>
            <a:off x="5392738" y="5133975"/>
            <a:ext cx="520700" cy="152400"/>
            <a:chOff x="990" y="2694"/>
            <a:chExt cx="328" cy="96"/>
          </a:xfrm>
        </p:grpSpPr>
        <p:sp>
          <p:nvSpPr>
            <p:cNvPr id="36251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251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2876" name="Group 16"/>
          <p:cNvGrpSpPr>
            <a:grpSpLocks/>
          </p:cNvGrpSpPr>
          <p:nvPr/>
        </p:nvGrpSpPr>
        <p:grpSpPr bwMode="auto">
          <a:xfrm rot="-5400000">
            <a:off x="5991225" y="4613275"/>
            <a:ext cx="520700" cy="152400"/>
            <a:chOff x="990" y="2694"/>
            <a:chExt cx="328" cy="96"/>
          </a:xfrm>
        </p:grpSpPr>
        <p:sp>
          <p:nvSpPr>
            <p:cNvPr id="362513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251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2877" name="Group 19"/>
          <p:cNvGrpSpPr>
            <a:grpSpLocks/>
          </p:cNvGrpSpPr>
          <p:nvPr/>
        </p:nvGrpSpPr>
        <p:grpSpPr bwMode="auto">
          <a:xfrm>
            <a:off x="5394325" y="4016375"/>
            <a:ext cx="520700" cy="152400"/>
            <a:chOff x="990" y="2694"/>
            <a:chExt cx="328" cy="96"/>
          </a:xfrm>
        </p:grpSpPr>
        <p:sp>
          <p:nvSpPr>
            <p:cNvPr id="36251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251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2878" name="Group 22"/>
          <p:cNvGrpSpPr>
            <a:grpSpLocks/>
          </p:cNvGrpSpPr>
          <p:nvPr/>
        </p:nvGrpSpPr>
        <p:grpSpPr bwMode="auto">
          <a:xfrm rot="-5400000">
            <a:off x="4572000" y="2559050"/>
            <a:ext cx="520700" cy="152400"/>
            <a:chOff x="990" y="2694"/>
            <a:chExt cx="328" cy="96"/>
          </a:xfrm>
        </p:grpSpPr>
        <p:sp>
          <p:nvSpPr>
            <p:cNvPr id="362519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2520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2879" name="Group 25"/>
          <p:cNvGrpSpPr>
            <a:grpSpLocks/>
          </p:cNvGrpSpPr>
          <p:nvPr/>
        </p:nvGrpSpPr>
        <p:grpSpPr bwMode="auto">
          <a:xfrm rot="-5400000">
            <a:off x="3559175" y="2595563"/>
            <a:ext cx="520700" cy="152400"/>
            <a:chOff x="990" y="2694"/>
            <a:chExt cx="328" cy="96"/>
          </a:xfrm>
        </p:grpSpPr>
        <p:sp>
          <p:nvSpPr>
            <p:cNvPr id="362522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2523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2880" name="Group 28"/>
          <p:cNvGrpSpPr>
            <a:grpSpLocks/>
          </p:cNvGrpSpPr>
          <p:nvPr/>
        </p:nvGrpSpPr>
        <p:grpSpPr bwMode="auto">
          <a:xfrm rot="-5400000">
            <a:off x="2136775" y="4537075"/>
            <a:ext cx="520700" cy="152400"/>
            <a:chOff x="990" y="2694"/>
            <a:chExt cx="328" cy="96"/>
          </a:xfrm>
        </p:grpSpPr>
        <p:sp>
          <p:nvSpPr>
            <p:cNvPr id="362525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2526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2881" name="Group 31"/>
          <p:cNvGrpSpPr>
            <a:grpSpLocks/>
          </p:cNvGrpSpPr>
          <p:nvPr/>
        </p:nvGrpSpPr>
        <p:grpSpPr bwMode="auto">
          <a:xfrm>
            <a:off x="2655888" y="3951288"/>
            <a:ext cx="520700" cy="152400"/>
            <a:chOff x="990" y="2694"/>
            <a:chExt cx="328" cy="96"/>
          </a:xfrm>
        </p:grpSpPr>
        <p:sp>
          <p:nvSpPr>
            <p:cNvPr id="362528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2529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2530" name="Line 34"/>
          <p:cNvSpPr>
            <a:spLocks noChangeShapeType="1"/>
          </p:cNvSpPr>
          <p:nvPr/>
        </p:nvSpPr>
        <p:spPr bwMode="auto">
          <a:xfrm>
            <a:off x="1787525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31" name="Line 35"/>
          <p:cNvSpPr>
            <a:spLocks noChangeShapeType="1"/>
          </p:cNvSpPr>
          <p:nvPr/>
        </p:nvSpPr>
        <p:spPr bwMode="auto">
          <a:xfrm>
            <a:off x="1771650" y="56149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32" name="Line 36"/>
          <p:cNvSpPr>
            <a:spLocks noChangeShapeType="1"/>
          </p:cNvSpPr>
          <p:nvPr/>
        </p:nvSpPr>
        <p:spPr bwMode="auto">
          <a:xfrm>
            <a:off x="177165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33" name="Line 37"/>
          <p:cNvSpPr>
            <a:spLocks noChangeShapeType="1"/>
          </p:cNvSpPr>
          <p:nvPr/>
        </p:nvSpPr>
        <p:spPr bwMode="auto">
          <a:xfrm>
            <a:off x="6858000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34" name="Line 38"/>
          <p:cNvSpPr>
            <a:spLocks noChangeShapeType="1"/>
          </p:cNvSpPr>
          <p:nvPr/>
        </p:nvSpPr>
        <p:spPr bwMode="auto">
          <a:xfrm flipH="1">
            <a:off x="6502400" y="5614988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35" name="Line 39"/>
          <p:cNvSpPr>
            <a:spLocks noChangeShapeType="1"/>
          </p:cNvSpPr>
          <p:nvPr/>
        </p:nvSpPr>
        <p:spPr bwMode="auto">
          <a:xfrm flipH="1">
            <a:off x="650240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36" name="Text Box 40"/>
          <p:cNvSpPr txBox="1">
            <a:spLocks noChangeArrowheads="1"/>
          </p:cNvSpPr>
          <p:nvPr/>
        </p:nvSpPr>
        <p:spPr bwMode="auto">
          <a:xfrm>
            <a:off x="7040563" y="120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2537" name="Line 41"/>
          <p:cNvSpPr>
            <a:spLocks noChangeShapeType="1"/>
          </p:cNvSpPr>
          <p:nvPr/>
        </p:nvSpPr>
        <p:spPr bwMode="auto">
          <a:xfrm flipV="1">
            <a:off x="4413250" y="311467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38" name="Text Box 42"/>
          <p:cNvSpPr txBox="1">
            <a:spLocks noChangeArrowheads="1"/>
          </p:cNvSpPr>
          <p:nvPr/>
        </p:nvSpPr>
        <p:spPr bwMode="auto">
          <a:xfrm>
            <a:off x="2178050" y="5719763"/>
            <a:ext cx="463867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Elecron pairs can be “pushed” to new positions</a:t>
            </a:r>
          </a:p>
        </p:txBody>
      </p:sp>
      <p:sp>
        <p:nvSpPr>
          <p:cNvPr id="362539" name="AutoShape 43"/>
          <p:cNvSpPr>
            <a:spLocks noChangeArrowheads="1"/>
          </p:cNvSpPr>
          <p:nvPr/>
        </p:nvSpPr>
        <p:spPr bwMode="auto">
          <a:xfrm rot="16200000" flipV="1">
            <a:off x="4013200" y="2006600"/>
            <a:ext cx="1549400" cy="1028700"/>
          </a:xfrm>
          <a:custGeom>
            <a:avLst/>
            <a:gdLst>
              <a:gd name="G0" fmla="+- 3498382 0 0"/>
              <a:gd name="G1" fmla="+- 10387675 0 0"/>
              <a:gd name="G2" fmla="+- 3498382 0 10387675"/>
              <a:gd name="G3" fmla="+- 10800 0 0"/>
              <a:gd name="G4" fmla="+- 0 0 349838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090 0 0"/>
              <a:gd name="G9" fmla="+- 0 0 10387675"/>
              <a:gd name="G10" fmla="+- 10090 0 2700"/>
              <a:gd name="G11" fmla="cos G10 3498382"/>
              <a:gd name="G12" fmla="sin G10 3498382"/>
              <a:gd name="G13" fmla="cos 13500 3498382"/>
              <a:gd name="G14" fmla="sin 13500 3498382"/>
              <a:gd name="G15" fmla="+- G11 10800 0"/>
              <a:gd name="G16" fmla="+- G12 10800 0"/>
              <a:gd name="G17" fmla="+- G13 10800 0"/>
              <a:gd name="G18" fmla="+- G14 10800 0"/>
              <a:gd name="G19" fmla="*/ 10090 1 2"/>
              <a:gd name="G20" fmla="+- G19 5400 0"/>
              <a:gd name="G21" fmla="cos G20 3498382"/>
              <a:gd name="G22" fmla="sin G20 3498382"/>
              <a:gd name="G23" fmla="+- G21 10800 0"/>
              <a:gd name="G24" fmla="+- G12 G23 G22"/>
              <a:gd name="G25" fmla="+- G22 G23 G11"/>
              <a:gd name="G26" fmla="cos 10800 3498382"/>
              <a:gd name="G27" fmla="sin 10800 3498382"/>
              <a:gd name="G28" fmla="cos 10090 3498382"/>
              <a:gd name="G29" fmla="sin 10090 349838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0387675"/>
              <a:gd name="G36" fmla="sin G34 10387675"/>
              <a:gd name="G37" fmla="+/ 10387675 349838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090 G39"/>
              <a:gd name="G43" fmla="sin 1009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3766 w 21600"/>
              <a:gd name="T5" fmla="*/ 415 h 21600"/>
              <a:gd name="T6" fmla="*/ 1081 w 21600"/>
              <a:gd name="T7" fmla="*/ 14627 h 21600"/>
              <a:gd name="T8" fmla="*/ 13571 w 21600"/>
              <a:gd name="T9" fmla="*/ 1098 h 21600"/>
              <a:gd name="T10" fmla="*/ 18852 w 21600"/>
              <a:gd name="T11" fmla="*/ 21635 h 21600"/>
              <a:gd name="T12" fmla="*/ 14578 w 21600"/>
              <a:gd name="T13" fmla="*/ 21005 h 21600"/>
              <a:gd name="T14" fmla="*/ 15208 w 21600"/>
              <a:gd name="T15" fmla="*/ 1673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818" y="18898"/>
                </a:moveTo>
                <a:cubicBezTo>
                  <a:pt x="19380" y="16994"/>
                  <a:pt x="20890" y="13991"/>
                  <a:pt x="20890" y="10800"/>
                </a:cubicBezTo>
                <a:cubicBezTo>
                  <a:pt x="20890" y="5227"/>
                  <a:pt x="16372" y="710"/>
                  <a:pt x="10800" y="710"/>
                </a:cubicBezTo>
                <a:cubicBezTo>
                  <a:pt x="5227" y="710"/>
                  <a:pt x="710" y="5227"/>
                  <a:pt x="710" y="10800"/>
                </a:cubicBezTo>
                <a:cubicBezTo>
                  <a:pt x="709" y="12065"/>
                  <a:pt x="948" y="13319"/>
                  <a:pt x="1411" y="14497"/>
                </a:cubicBezTo>
                <a:lnTo>
                  <a:pt x="751" y="14757"/>
                </a:lnTo>
                <a:cubicBezTo>
                  <a:pt x="254" y="13497"/>
                  <a:pt x="0" y="1215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216"/>
                  <a:pt x="19983" y="17430"/>
                  <a:pt x="17242" y="19468"/>
                </a:cubicBezTo>
                <a:lnTo>
                  <a:pt x="18852" y="21635"/>
                </a:lnTo>
                <a:lnTo>
                  <a:pt x="14578" y="21005"/>
                </a:lnTo>
                <a:lnTo>
                  <a:pt x="15208" y="16731"/>
                </a:lnTo>
                <a:lnTo>
                  <a:pt x="16818" y="18898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2540" name="AutoShape 44"/>
          <p:cNvSpPr>
            <a:spLocks noChangeArrowheads="1"/>
          </p:cNvSpPr>
          <p:nvPr/>
        </p:nvSpPr>
        <p:spPr bwMode="auto">
          <a:xfrm flipH="1">
            <a:off x="4927600" y="3594100"/>
            <a:ext cx="749300" cy="622300"/>
          </a:xfrm>
          <a:custGeom>
            <a:avLst/>
            <a:gdLst>
              <a:gd name="G0" fmla="+- 176855 0 0"/>
              <a:gd name="G1" fmla="+- -11796480 0 0"/>
              <a:gd name="G2" fmla="+- 176855 0 -11796480"/>
              <a:gd name="G3" fmla="+- 10800 0 0"/>
              <a:gd name="G4" fmla="+- 0 0 17685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345 0 0"/>
              <a:gd name="G9" fmla="+- 0 0 -11796480"/>
              <a:gd name="G10" fmla="+- 9345 0 2700"/>
              <a:gd name="G11" fmla="cos G10 176855"/>
              <a:gd name="G12" fmla="sin G10 176855"/>
              <a:gd name="G13" fmla="cos 13500 176855"/>
              <a:gd name="G14" fmla="sin 13500 176855"/>
              <a:gd name="G15" fmla="+- G11 10800 0"/>
              <a:gd name="G16" fmla="+- G12 10800 0"/>
              <a:gd name="G17" fmla="+- G13 10800 0"/>
              <a:gd name="G18" fmla="+- G14 10800 0"/>
              <a:gd name="G19" fmla="*/ 9345 1 2"/>
              <a:gd name="G20" fmla="+- G19 5400 0"/>
              <a:gd name="G21" fmla="cos G20 176855"/>
              <a:gd name="G22" fmla="sin G20 176855"/>
              <a:gd name="G23" fmla="+- G21 10800 0"/>
              <a:gd name="G24" fmla="+- G12 G23 G22"/>
              <a:gd name="G25" fmla="+- G22 G23 G11"/>
              <a:gd name="G26" fmla="cos 10800 176855"/>
              <a:gd name="G27" fmla="sin 10800 176855"/>
              <a:gd name="G28" fmla="cos 9345 176855"/>
              <a:gd name="G29" fmla="sin 9345 17685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17685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345 G39"/>
              <a:gd name="G43" fmla="sin 934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1054 w 21600"/>
              <a:gd name="T5" fmla="*/ 2 h 21600"/>
              <a:gd name="T6" fmla="*/ 727 w 21600"/>
              <a:gd name="T7" fmla="*/ 10800 h 21600"/>
              <a:gd name="T8" fmla="*/ 11020 w 21600"/>
              <a:gd name="T9" fmla="*/ 1457 h 21600"/>
              <a:gd name="T10" fmla="*/ 24285 w 21600"/>
              <a:gd name="T11" fmla="*/ 11435 h 21600"/>
              <a:gd name="T12" fmla="*/ 20699 w 21600"/>
              <a:gd name="T13" fmla="*/ 14698 h 21600"/>
              <a:gd name="T14" fmla="*/ 17437 w 21600"/>
              <a:gd name="T15" fmla="*/ 1111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134" y="11239"/>
                </a:moveTo>
                <a:cubicBezTo>
                  <a:pt x="20141" y="11093"/>
                  <a:pt x="20145" y="10946"/>
                  <a:pt x="20145" y="10800"/>
                </a:cubicBezTo>
                <a:cubicBezTo>
                  <a:pt x="20145" y="5638"/>
                  <a:pt x="15961" y="1455"/>
                  <a:pt x="10800" y="1455"/>
                </a:cubicBezTo>
                <a:cubicBezTo>
                  <a:pt x="5638" y="1455"/>
                  <a:pt x="1455" y="5638"/>
                  <a:pt x="1455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969"/>
                  <a:pt x="21596" y="11139"/>
                  <a:pt x="21588" y="11308"/>
                </a:cubicBezTo>
                <a:lnTo>
                  <a:pt x="24285" y="11435"/>
                </a:lnTo>
                <a:lnTo>
                  <a:pt x="20699" y="14698"/>
                </a:lnTo>
                <a:lnTo>
                  <a:pt x="17437" y="11112"/>
                </a:lnTo>
                <a:lnTo>
                  <a:pt x="20134" y="11239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743325" y="3425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374900" y="41132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5118100" y="41163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3526" name="Line 6"/>
          <p:cNvSpPr>
            <a:spLocks noChangeShapeType="1"/>
          </p:cNvSpPr>
          <p:nvPr/>
        </p:nvSpPr>
        <p:spPr bwMode="auto">
          <a:xfrm flipV="1">
            <a:off x="3325813" y="4129088"/>
            <a:ext cx="466725" cy="1984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3527" name="Line 7"/>
          <p:cNvSpPr>
            <a:spLocks noChangeShapeType="1"/>
          </p:cNvSpPr>
          <p:nvPr/>
        </p:nvSpPr>
        <p:spPr bwMode="auto">
          <a:xfrm>
            <a:off x="4784725" y="4083050"/>
            <a:ext cx="452438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3765550" y="2111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3529" name="Line 9"/>
          <p:cNvSpPr>
            <a:spLocks noChangeShapeType="1"/>
          </p:cNvSpPr>
          <p:nvPr/>
        </p:nvSpPr>
        <p:spPr bwMode="auto">
          <a:xfrm flipV="1">
            <a:off x="4311650" y="3108325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4922" name="Group 10"/>
          <p:cNvGrpSpPr>
            <a:grpSpLocks/>
          </p:cNvGrpSpPr>
          <p:nvPr/>
        </p:nvGrpSpPr>
        <p:grpSpPr bwMode="auto">
          <a:xfrm>
            <a:off x="2671763" y="5106988"/>
            <a:ext cx="520700" cy="152400"/>
            <a:chOff x="990" y="2694"/>
            <a:chExt cx="328" cy="96"/>
          </a:xfrm>
        </p:grpSpPr>
        <p:sp>
          <p:nvSpPr>
            <p:cNvPr id="363531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3532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4923" name="Group 13"/>
          <p:cNvGrpSpPr>
            <a:grpSpLocks/>
          </p:cNvGrpSpPr>
          <p:nvPr/>
        </p:nvGrpSpPr>
        <p:grpSpPr bwMode="auto">
          <a:xfrm>
            <a:off x="4044950" y="2047875"/>
            <a:ext cx="520700" cy="152400"/>
            <a:chOff x="990" y="2694"/>
            <a:chExt cx="328" cy="96"/>
          </a:xfrm>
        </p:grpSpPr>
        <p:sp>
          <p:nvSpPr>
            <p:cNvPr id="363534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3535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4924" name="Group 16"/>
          <p:cNvGrpSpPr>
            <a:grpSpLocks/>
          </p:cNvGrpSpPr>
          <p:nvPr/>
        </p:nvGrpSpPr>
        <p:grpSpPr bwMode="auto">
          <a:xfrm rot="-5400000">
            <a:off x="4572000" y="2559050"/>
            <a:ext cx="520700" cy="152400"/>
            <a:chOff x="990" y="2694"/>
            <a:chExt cx="328" cy="96"/>
          </a:xfrm>
        </p:grpSpPr>
        <p:sp>
          <p:nvSpPr>
            <p:cNvPr id="363537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353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4925" name="Group 19"/>
          <p:cNvGrpSpPr>
            <a:grpSpLocks/>
          </p:cNvGrpSpPr>
          <p:nvPr/>
        </p:nvGrpSpPr>
        <p:grpSpPr bwMode="auto">
          <a:xfrm rot="-5400000">
            <a:off x="3571875" y="2595563"/>
            <a:ext cx="520700" cy="152400"/>
            <a:chOff x="990" y="2694"/>
            <a:chExt cx="328" cy="96"/>
          </a:xfrm>
        </p:grpSpPr>
        <p:sp>
          <p:nvSpPr>
            <p:cNvPr id="36354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354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4926" name="Group 22"/>
          <p:cNvGrpSpPr>
            <a:grpSpLocks/>
          </p:cNvGrpSpPr>
          <p:nvPr/>
        </p:nvGrpSpPr>
        <p:grpSpPr bwMode="auto">
          <a:xfrm rot="-5400000">
            <a:off x="2136775" y="4537075"/>
            <a:ext cx="520700" cy="152400"/>
            <a:chOff x="990" y="2694"/>
            <a:chExt cx="328" cy="96"/>
          </a:xfrm>
        </p:grpSpPr>
        <p:sp>
          <p:nvSpPr>
            <p:cNvPr id="363543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3544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4927" name="Group 25"/>
          <p:cNvGrpSpPr>
            <a:grpSpLocks/>
          </p:cNvGrpSpPr>
          <p:nvPr/>
        </p:nvGrpSpPr>
        <p:grpSpPr bwMode="auto">
          <a:xfrm>
            <a:off x="2655888" y="3951288"/>
            <a:ext cx="520700" cy="152400"/>
            <a:chOff x="990" y="2694"/>
            <a:chExt cx="328" cy="96"/>
          </a:xfrm>
        </p:grpSpPr>
        <p:sp>
          <p:nvSpPr>
            <p:cNvPr id="363546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3547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3548" name="Line 28"/>
          <p:cNvSpPr>
            <a:spLocks noChangeShapeType="1"/>
          </p:cNvSpPr>
          <p:nvPr/>
        </p:nvSpPr>
        <p:spPr bwMode="auto">
          <a:xfrm>
            <a:off x="1787525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3549" name="Line 29"/>
          <p:cNvSpPr>
            <a:spLocks noChangeShapeType="1"/>
          </p:cNvSpPr>
          <p:nvPr/>
        </p:nvSpPr>
        <p:spPr bwMode="auto">
          <a:xfrm>
            <a:off x="1771650" y="56149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3550" name="Line 30"/>
          <p:cNvSpPr>
            <a:spLocks noChangeShapeType="1"/>
          </p:cNvSpPr>
          <p:nvPr/>
        </p:nvSpPr>
        <p:spPr bwMode="auto">
          <a:xfrm>
            <a:off x="177165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3551" name="Line 31"/>
          <p:cNvSpPr>
            <a:spLocks noChangeShapeType="1"/>
          </p:cNvSpPr>
          <p:nvPr/>
        </p:nvSpPr>
        <p:spPr bwMode="auto">
          <a:xfrm>
            <a:off x="6858000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3552" name="Line 32"/>
          <p:cNvSpPr>
            <a:spLocks noChangeShapeType="1"/>
          </p:cNvSpPr>
          <p:nvPr/>
        </p:nvSpPr>
        <p:spPr bwMode="auto">
          <a:xfrm flipH="1">
            <a:off x="6502400" y="5614988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3553" name="Line 33"/>
          <p:cNvSpPr>
            <a:spLocks noChangeShapeType="1"/>
          </p:cNvSpPr>
          <p:nvPr/>
        </p:nvSpPr>
        <p:spPr bwMode="auto">
          <a:xfrm flipH="1">
            <a:off x="650240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3554" name="Text Box 34"/>
          <p:cNvSpPr txBox="1">
            <a:spLocks noChangeArrowheads="1"/>
          </p:cNvSpPr>
          <p:nvPr/>
        </p:nvSpPr>
        <p:spPr bwMode="auto">
          <a:xfrm>
            <a:off x="7040563" y="120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2178050" y="5719763"/>
            <a:ext cx="46386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Or to the right</a:t>
            </a:r>
          </a:p>
        </p:txBody>
      </p:sp>
      <p:sp>
        <p:nvSpPr>
          <p:cNvPr id="363556" name="Line 36"/>
          <p:cNvSpPr>
            <a:spLocks noChangeShapeType="1"/>
          </p:cNvSpPr>
          <p:nvPr/>
        </p:nvSpPr>
        <p:spPr bwMode="auto">
          <a:xfrm>
            <a:off x="4699000" y="4251325"/>
            <a:ext cx="452438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4937" name="Group 37"/>
          <p:cNvGrpSpPr>
            <a:grpSpLocks/>
          </p:cNvGrpSpPr>
          <p:nvPr/>
        </p:nvGrpSpPr>
        <p:grpSpPr bwMode="auto">
          <a:xfrm rot="1465616" flipH="1">
            <a:off x="5627688" y="4154488"/>
            <a:ext cx="520700" cy="152400"/>
            <a:chOff x="990" y="2694"/>
            <a:chExt cx="328" cy="96"/>
          </a:xfrm>
        </p:grpSpPr>
        <p:sp>
          <p:nvSpPr>
            <p:cNvPr id="363558" name="Oval 38"/>
            <p:cNvSpPr>
              <a:spLocks noChangeArrowheads="1"/>
            </p:cNvSpPr>
            <p:nvPr/>
          </p:nvSpPr>
          <p:spPr bwMode="auto">
            <a:xfrm>
              <a:off x="998" y="2693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3559" name="Oval 39"/>
            <p:cNvSpPr>
              <a:spLocks noChangeArrowheads="1"/>
            </p:cNvSpPr>
            <p:nvPr/>
          </p:nvSpPr>
          <p:spPr bwMode="auto">
            <a:xfrm>
              <a:off x="1235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4938" name="Group 40"/>
          <p:cNvGrpSpPr>
            <a:grpSpLocks/>
          </p:cNvGrpSpPr>
          <p:nvPr/>
        </p:nvGrpSpPr>
        <p:grpSpPr bwMode="auto">
          <a:xfrm rot="1465616" flipH="1">
            <a:off x="5233988" y="4992688"/>
            <a:ext cx="520700" cy="152400"/>
            <a:chOff x="990" y="2694"/>
            <a:chExt cx="328" cy="96"/>
          </a:xfrm>
        </p:grpSpPr>
        <p:sp>
          <p:nvSpPr>
            <p:cNvPr id="363561" name="Oval 41"/>
            <p:cNvSpPr>
              <a:spLocks noChangeArrowheads="1"/>
            </p:cNvSpPr>
            <p:nvPr/>
          </p:nvSpPr>
          <p:spPr bwMode="auto">
            <a:xfrm>
              <a:off x="998" y="2693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3562" name="Oval 42"/>
            <p:cNvSpPr>
              <a:spLocks noChangeArrowheads="1"/>
            </p:cNvSpPr>
            <p:nvPr/>
          </p:nvSpPr>
          <p:spPr bwMode="auto">
            <a:xfrm>
              <a:off x="1235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-127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Resonance structures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6664325" y="5203825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5645150" y="5673725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7737475" y="5835650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4550" name="Line 6"/>
          <p:cNvSpPr>
            <a:spLocks noChangeShapeType="1"/>
          </p:cNvSpPr>
          <p:nvPr/>
        </p:nvSpPr>
        <p:spPr bwMode="auto">
          <a:xfrm flipV="1">
            <a:off x="6516688" y="5689600"/>
            <a:ext cx="466725" cy="2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51" name="Line 7"/>
          <p:cNvSpPr>
            <a:spLocks noChangeShapeType="1"/>
          </p:cNvSpPr>
          <p:nvPr/>
        </p:nvSpPr>
        <p:spPr bwMode="auto">
          <a:xfrm>
            <a:off x="7604125" y="5630863"/>
            <a:ext cx="452438" cy="269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52" name="Text Box 8"/>
          <p:cNvSpPr txBox="1">
            <a:spLocks noChangeArrowheads="1"/>
          </p:cNvSpPr>
          <p:nvPr/>
        </p:nvSpPr>
        <p:spPr bwMode="auto">
          <a:xfrm>
            <a:off x="6686550" y="4259263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4553" name="Line 9"/>
          <p:cNvSpPr>
            <a:spLocks noChangeShapeType="1"/>
          </p:cNvSpPr>
          <p:nvPr/>
        </p:nvSpPr>
        <p:spPr bwMode="auto">
          <a:xfrm flipV="1">
            <a:off x="7232650" y="4883150"/>
            <a:ext cx="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54" name="Line 10"/>
          <p:cNvSpPr>
            <a:spLocks noChangeShapeType="1"/>
          </p:cNvSpPr>
          <p:nvPr/>
        </p:nvSpPr>
        <p:spPr bwMode="auto">
          <a:xfrm>
            <a:off x="7518400" y="5800725"/>
            <a:ext cx="452438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55" name="Text Box 11"/>
          <p:cNvSpPr txBox="1">
            <a:spLocks noChangeArrowheads="1"/>
          </p:cNvSpPr>
          <p:nvPr/>
        </p:nvSpPr>
        <p:spPr bwMode="auto">
          <a:xfrm>
            <a:off x="4203700" y="2092325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64556" name="Text Box 12"/>
          <p:cNvSpPr txBox="1">
            <a:spLocks noChangeArrowheads="1"/>
          </p:cNvSpPr>
          <p:nvPr/>
        </p:nvSpPr>
        <p:spPr bwMode="auto">
          <a:xfrm>
            <a:off x="3216275" y="2589213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4557" name="Text Box 13"/>
          <p:cNvSpPr txBox="1">
            <a:spLocks noChangeArrowheads="1"/>
          </p:cNvSpPr>
          <p:nvPr/>
        </p:nvSpPr>
        <p:spPr bwMode="auto">
          <a:xfrm>
            <a:off x="5213350" y="2671763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 flipV="1">
            <a:off x="4040188" y="2605088"/>
            <a:ext cx="466725" cy="198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59" name="Text Box 15"/>
          <p:cNvSpPr txBox="1">
            <a:spLocks noChangeArrowheads="1"/>
          </p:cNvSpPr>
          <p:nvPr/>
        </p:nvSpPr>
        <p:spPr bwMode="auto">
          <a:xfrm>
            <a:off x="4194175" y="1222375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V="1">
            <a:off x="4692650" y="1838325"/>
            <a:ext cx="0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>
            <a:off x="5035550" y="2581275"/>
            <a:ext cx="452438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62" name="Text Box 18"/>
          <p:cNvSpPr txBox="1">
            <a:spLocks noChangeArrowheads="1"/>
          </p:cNvSpPr>
          <p:nvPr/>
        </p:nvSpPr>
        <p:spPr bwMode="auto">
          <a:xfrm>
            <a:off x="1568450" y="4933950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64563" name="Text Box 19"/>
          <p:cNvSpPr txBox="1">
            <a:spLocks noChangeArrowheads="1"/>
          </p:cNvSpPr>
          <p:nvPr/>
        </p:nvSpPr>
        <p:spPr bwMode="auto">
          <a:xfrm>
            <a:off x="628650" y="5335588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4564" name="Text Box 20"/>
          <p:cNvSpPr txBox="1">
            <a:spLocks noChangeArrowheads="1"/>
          </p:cNvSpPr>
          <p:nvPr/>
        </p:nvSpPr>
        <p:spPr bwMode="auto">
          <a:xfrm>
            <a:off x="2546350" y="5434013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4565" name="Line 21"/>
          <p:cNvSpPr>
            <a:spLocks noChangeShapeType="1"/>
          </p:cNvSpPr>
          <p:nvPr/>
        </p:nvSpPr>
        <p:spPr bwMode="auto">
          <a:xfrm flipV="1">
            <a:off x="1404938" y="5287963"/>
            <a:ext cx="466725" cy="198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66" name="Line 22"/>
          <p:cNvSpPr>
            <a:spLocks noChangeShapeType="1"/>
          </p:cNvSpPr>
          <p:nvPr/>
        </p:nvSpPr>
        <p:spPr bwMode="auto">
          <a:xfrm>
            <a:off x="2413000" y="5403850"/>
            <a:ext cx="452438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67" name="Text Box 23"/>
          <p:cNvSpPr txBox="1">
            <a:spLocks noChangeArrowheads="1"/>
          </p:cNvSpPr>
          <p:nvPr/>
        </p:nvSpPr>
        <p:spPr bwMode="auto">
          <a:xfrm>
            <a:off x="1590675" y="3921125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4568" name="Line 24"/>
          <p:cNvSpPr>
            <a:spLocks noChangeShapeType="1"/>
          </p:cNvSpPr>
          <p:nvPr/>
        </p:nvSpPr>
        <p:spPr bwMode="auto">
          <a:xfrm flipV="1">
            <a:off x="2136775" y="4616450"/>
            <a:ext cx="0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6985" name="Group 25"/>
          <p:cNvGrpSpPr>
            <a:grpSpLocks/>
          </p:cNvGrpSpPr>
          <p:nvPr/>
        </p:nvGrpSpPr>
        <p:grpSpPr bwMode="auto">
          <a:xfrm rot="-1219183">
            <a:off x="966788" y="5354638"/>
            <a:ext cx="228600" cy="76200"/>
            <a:chOff x="990" y="2694"/>
            <a:chExt cx="328" cy="96"/>
          </a:xfrm>
        </p:grpSpPr>
        <p:sp>
          <p:nvSpPr>
            <p:cNvPr id="364570" name="Oval 26"/>
            <p:cNvSpPr>
              <a:spLocks noChangeArrowheads="1"/>
            </p:cNvSpPr>
            <p:nvPr/>
          </p:nvSpPr>
          <p:spPr bwMode="auto">
            <a:xfrm>
              <a:off x="985" y="2670"/>
              <a:ext cx="82" cy="10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71" name="Oval 27"/>
            <p:cNvSpPr>
              <a:spLocks noChangeArrowheads="1"/>
            </p:cNvSpPr>
            <p:nvPr/>
          </p:nvSpPr>
          <p:spPr bwMode="auto">
            <a:xfrm>
              <a:off x="1219" y="2630"/>
              <a:ext cx="82" cy="1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4572" name="Line 28"/>
          <p:cNvSpPr>
            <a:spLocks noChangeShapeType="1"/>
          </p:cNvSpPr>
          <p:nvPr/>
        </p:nvSpPr>
        <p:spPr bwMode="auto">
          <a:xfrm flipV="1">
            <a:off x="1508125" y="5489575"/>
            <a:ext cx="466725" cy="2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73" name="Line 29"/>
          <p:cNvSpPr>
            <a:spLocks noChangeShapeType="1"/>
          </p:cNvSpPr>
          <p:nvPr/>
        </p:nvSpPr>
        <p:spPr bwMode="auto">
          <a:xfrm flipV="1">
            <a:off x="3059113" y="3608388"/>
            <a:ext cx="365125" cy="447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H="1" flipV="1">
            <a:off x="6323013" y="3602038"/>
            <a:ext cx="349250" cy="447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H="1" flipV="1">
            <a:off x="4275138" y="5799138"/>
            <a:ext cx="682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76" name="Text Box 32"/>
          <p:cNvSpPr txBox="1">
            <a:spLocks noChangeArrowheads="1"/>
          </p:cNvSpPr>
          <p:nvPr/>
        </p:nvSpPr>
        <p:spPr bwMode="auto">
          <a:xfrm>
            <a:off x="2144713" y="3635375"/>
            <a:ext cx="5651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364577" name="Text Box 33"/>
          <p:cNvSpPr txBox="1">
            <a:spLocks noChangeArrowheads="1"/>
          </p:cNvSpPr>
          <p:nvPr/>
        </p:nvSpPr>
        <p:spPr bwMode="auto">
          <a:xfrm>
            <a:off x="3103563" y="5197475"/>
            <a:ext cx="5651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grpSp>
        <p:nvGrpSpPr>
          <p:cNvPr id="296992" name="Group 34"/>
          <p:cNvGrpSpPr>
            <a:grpSpLocks/>
          </p:cNvGrpSpPr>
          <p:nvPr/>
        </p:nvGrpSpPr>
        <p:grpSpPr bwMode="auto">
          <a:xfrm>
            <a:off x="2046288" y="3932238"/>
            <a:ext cx="215900" cy="63500"/>
            <a:chOff x="990" y="2694"/>
            <a:chExt cx="328" cy="96"/>
          </a:xfrm>
        </p:grpSpPr>
        <p:sp>
          <p:nvSpPr>
            <p:cNvPr id="364579" name="Oval 35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80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6993" name="Group 37"/>
          <p:cNvGrpSpPr>
            <a:grpSpLocks/>
          </p:cNvGrpSpPr>
          <p:nvPr/>
        </p:nvGrpSpPr>
        <p:grpSpPr bwMode="auto">
          <a:xfrm rot="-5400000">
            <a:off x="1736725" y="4229100"/>
            <a:ext cx="266700" cy="63500"/>
            <a:chOff x="990" y="2694"/>
            <a:chExt cx="328" cy="96"/>
          </a:xfrm>
        </p:grpSpPr>
        <p:sp>
          <p:nvSpPr>
            <p:cNvPr id="364582" name="Oval 38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83" name="Oval 39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6994" name="Group 40"/>
          <p:cNvGrpSpPr>
            <a:grpSpLocks/>
          </p:cNvGrpSpPr>
          <p:nvPr/>
        </p:nvGrpSpPr>
        <p:grpSpPr bwMode="auto">
          <a:xfrm rot="-5400000">
            <a:off x="2295525" y="4229100"/>
            <a:ext cx="266700" cy="63500"/>
            <a:chOff x="990" y="2694"/>
            <a:chExt cx="328" cy="96"/>
          </a:xfrm>
        </p:grpSpPr>
        <p:sp>
          <p:nvSpPr>
            <p:cNvPr id="364585" name="Oval 41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86" name="Oval 42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6995" name="Group 43"/>
          <p:cNvGrpSpPr>
            <a:grpSpLocks/>
          </p:cNvGrpSpPr>
          <p:nvPr/>
        </p:nvGrpSpPr>
        <p:grpSpPr bwMode="auto">
          <a:xfrm>
            <a:off x="2998788" y="5443538"/>
            <a:ext cx="215900" cy="63500"/>
            <a:chOff x="990" y="2694"/>
            <a:chExt cx="328" cy="96"/>
          </a:xfrm>
        </p:grpSpPr>
        <p:sp>
          <p:nvSpPr>
            <p:cNvPr id="364588" name="Oval 44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89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6996" name="Group 46"/>
          <p:cNvGrpSpPr>
            <a:grpSpLocks/>
          </p:cNvGrpSpPr>
          <p:nvPr/>
        </p:nvGrpSpPr>
        <p:grpSpPr bwMode="auto">
          <a:xfrm>
            <a:off x="3011488" y="6040438"/>
            <a:ext cx="215900" cy="63500"/>
            <a:chOff x="990" y="2694"/>
            <a:chExt cx="328" cy="96"/>
          </a:xfrm>
        </p:grpSpPr>
        <p:sp>
          <p:nvSpPr>
            <p:cNvPr id="364591" name="Oval 47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92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6997" name="Group 49"/>
          <p:cNvGrpSpPr>
            <a:grpSpLocks/>
          </p:cNvGrpSpPr>
          <p:nvPr/>
        </p:nvGrpSpPr>
        <p:grpSpPr bwMode="auto">
          <a:xfrm rot="-5400000">
            <a:off x="3260725" y="5753100"/>
            <a:ext cx="266700" cy="63500"/>
            <a:chOff x="990" y="2694"/>
            <a:chExt cx="328" cy="96"/>
          </a:xfrm>
        </p:grpSpPr>
        <p:sp>
          <p:nvSpPr>
            <p:cNvPr id="364594" name="Oval 50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95" name="Oval 51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6998" name="Group 52"/>
          <p:cNvGrpSpPr>
            <a:grpSpLocks/>
          </p:cNvGrpSpPr>
          <p:nvPr/>
        </p:nvGrpSpPr>
        <p:grpSpPr bwMode="auto">
          <a:xfrm rot="-5400000">
            <a:off x="4327525" y="1524000"/>
            <a:ext cx="266700" cy="63500"/>
            <a:chOff x="990" y="2694"/>
            <a:chExt cx="328" cy="96"/>
          </a:xfrm>
        </p:grpSpPr>
        <p:sp>
          <p:nvSpPr>
            <p:cNvPr id="364597" name="Oval 53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98" name="Oval 54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6999" name="Group 55"/>
          <p:cNvGrpSpPr>
            <a:grpSpLocks/>
          </p:cNvGrpSpPr>
          <p:nvPr/>
        </p:nvGrpSpPr>
        <p:grpSpPr bwMode="auto">
          <a:xfrm rot="-5400000">
            <a:off x="4886325" y="1524000"/>
            <a:ext cx="266700" cy="63500"/>
            <a:chOff x="990" y="2694"/>
            <a:chExt cx="328" cy="96"/>
          </a:xfrm>
        </p:grpSpPr>
        <p:sp>
          <p:nvSpPr>
            <p:cNvPr id="364600" name="Oval 56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01" name="Oval 57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4602" name="Text Box 58"/>
          <p:cNvSpPr txBox="1">
            <a:spLocks noChangeArrowheads="1"/>
          </p:cNvSpPr>
          <p:nvPr/>
        </p:nvSpPr>
        <p:spPr bwMode="auto">
          <a:xfrm>
            <a:off x="7224713" y="3990975"/>
            <a:ext cx="5651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grpSp>
        <p:nvGrpSpPr>
          <p:cNvPr id="297001" name="Group 59"/>
          <p:cNvGrpSpPr>
            <a:grpSpLocks/>
          </p:cNvGrpSpPr>
          <p:nvPr/>
        </p:nvGrpSpPr>
        <p:grpSpPr bwMode="auto">
          <a:xfrm>
            <a:off x="7126288" y="4300538"/>
            <a:ext cx="215900" cy="63500"/>
            <a:chOff x="990" y="2694"/>
            <a:chExt cx="328" cy="96"/>
          </a:xfrm>
        </p:grpSpPr>
        <p:sp>
          <p:nvSpPr>
            <p:cNvPr id="364604" name="Oval 60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05" name="Oval 61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02" name="Group 62"/>
          <p:cNvGrpSpPr>
            <a:grpSpLocks/>
          </p:cNvGrpSpPr>
          <p:nvPr/>
        </p:nvGrpSpPr>
        <p:grpSpPr bwMode="auto">
          <a:xfrm rot="-5400000">
            <a:off x="6816725" y="4597400"/>
            <a:ext cx="266700" cy="63500"/>
            <a:chOff x="990" y="2694"/>
            <a:chExt cx="328" cy="96"/>
          </a:xfrm>
        </p:grpSpPr>
        <p:sp>
          <p:nvSpPr>
            <p:cNvPr id="364607" name="Oval 63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08" name="Oval 64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03" name="Group 65"/>
          <p:cNvGrpSpPr>
            <a:grpSpLocks/>
          </p:cNvGrpSpPr>
          <p:nvPr/>
        </p:nvGrpSpPr>
        <p:grpSpPr bwMode="auto">
          <a:xfrm rot="-5400000">
            <a:off x="7375525" y="4597400"/>
            <a:ext cx="266700" cy="63500"/>
            <a:chOff x="990" y="2694"/>
            <a:chExt cx="328" cy="96"/>
          </a:xfrm>
        </p:grpSpPr>
        <p:sp>
          <p:nvSpPr>
            <p:cNvPr id="364610" name="Oval 66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11" name="Oval 67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4612" name="Text Box 68"/>
          <p:cNvSpPr txBox="1">
            <a:spLocks noChangeArrowheads="1"/>
          </p:cNvSpPr>
          <p:nvPr/>
        </p:nvSpPr>
        <p:spPr bwMode="auto">
          <a:xfrm>
            <a:off x="3776663" y="2327275"/>
            <a:ext cx="5651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grpSp>
        <p:nvGrpSpPr>
          <p:cNvPr id="297005" name="Group 69"/>
          <p:cNvGrpSpPr>
            <a:grpSpLocks/>
          </p:cNvGrpSpPr>
          <p:nvPr/>
        </p:nvGrpSpPr>
        <p:grpSpPr bwMode="auto">
          <a:xfrm>
            <a:off x="3671888" y="2598738"/>
            <a:ext cx="215900" cy="63500"/>
            <a:chOff x="990" y="2694"/>
            <a:chExt cx="328" cy="96"/>
          </a:xfrm>
        </p:grpSpPr>
        <p:sp>
          <p:nvSpPr>
            <p:cNvPr id="364614" name="Oval 70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15" name="Oval 71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06" name="Group 72"/>
          <p:cNvGrpSpPr>
            <a:grpSpLocks/>
          </p:cNvGrpSpPr>
          <p:nvPr/>
        </p:nvGrpSpPr>
        <p:grpSpPr bwMode="auto">
          <a:xfrm>
            <a:off x="3684588" y="3170238"/>
            <a:ext cx="215900" cy="63500"/>
            <a:chOff x="990" y="2694"/>
            <a:chExt cx="328" cy="96"/>
          </a:xfrm>
        </p:grpSpPr>
        <p:sp>
          <p:nvSpPr>
            <p:cNvPr id="364617" name="Oval 73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18" name="Oval 74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07" name="Group 75"/>
          <p:cNvGrpSpPr>
            <a:grpSpLocks/>
          </p:cNvGrpSpPr>
          <p:nvPr/>
        </p:nvGrpSpPr>
        <p:grpSpPr bwMode="auto">
          <a:xfrm rot="-5400000">
            <a:off x="3349625" y="2921000"/>
            <a:ext cx="266700" cy="63500"/>
            <a:chOff x="990" y="2694"/>
            <a:chExt cx="328" cy="96"/>
          </a:xfrm>
        </p:grpSpPr>
        <p:sp>
          <p:nvSpPr>
            <p:cNvPr id="364620" name="Oval 76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21" name="Oval 77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4622" name="Text Box 78"/>
          <p:cNvSpPr txBox="1">
            <a:spLocks noChangeArrowheads="1"/>
          </p:cNvSpPr>
          <p:nvPr/>
        </p:nvSpPr>
        <p:spPr bwMode="auto">
          <a:xfrm>
            <a:off x="6215063" y="5413375"/>
            <a:ext cx="5651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grpSp>
        <p:nvGrpSpPr>
          <p:cNvPr id="297009" name="Group 79"/>
          <p:cNvGrpSpPr>
            <a:grpSpLocks/>
          </p:cNvGrpSpPr>
          <p:nvPr/>
        </p:nvGrpSpPr>
        <p:grpSpPr bwMode="auto">
          <a:xfrm>
            <a:off x="6110288" y="5684838"/>
            <a:ext cx="215900" cy="63500"/>
            <a:chOff x="990" y="2694"/>
            <a:chExt cx="328" cy="96"/>
          </a:xfrm>
        </p:grpSpPr>
        <p:sp>
          <p:nvSpPr>
            <p:cNvPr id="364624" name="Oval 80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25" name="Oval 81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10" name="Group 82"/>
          <p:cNvGrpSpPr>
            <a:grpSpLocks/>
          </p:cNvGrpSpPr>
          <p:nvPr/>
        </p:nvGrpSpPr>
        <p:grpSpPr bwMode="auto">
          <a:xfrm>
            <a:off x="6122988" y="6256338"/>
            <a:ext cx="215900" cy="63500"/>
            <a:chOff x="990" y="2694"/>
            <a:chExt cx="328" cy="96"/>
          </a:xfrm>
        </p:grpSpPr>
        <p:sp>
          <p:nvSpPr>
            <p:cNvPr id="364627" name="Oval 83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28" name="Oval 84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11" name="Group 85"/>
          <p:cNvGrpSpPr>
            <a:grpSpLocks/>
          </p:cNvGrpSpPr>
          <p:nvPr/>
        </p:nvGrpSpPr>
        <p:grpSpPr bwMode="auto">
          <a:xfrm rot="-5400000">
            <a:off x="5788025" y="6007100"/>
            <a:ext cx="266700" cy="63500"/>
            <a:chOff x="990" y="2694"/>
            <a:chExt cx="328" cy="96"/>
          </a:xfrm>
        </p:grpSpPr>
        <p:sp>
          <p:nvSpPr>
            <p:cNvPr id="364630" name="Oval 86"/>
            <p:cNvSpPr>
              <a:spLocks noChangeArrowheads="1"/>
            </p:cNvSpPr>
            <p:nvPr/>
          </p:nvSpPr>
          <p:spPr bwMode="auto">
            <a:xfrm>
              <a:off x="1062" y="2605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31" name="Oval 87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4632" name="Line 88"/>
          <p:cNvSpPr>
            <a:spLocks noChangeShapeType="1"/>
          </p:cNvSpPr>
          <p:nvPr/>
        </p:nvSpPr>
        <p:spPr bwMode="auto">
          <a:xfrm flipV="1">
            <a:off x="4845050" y="1838325"/>
            <a:ext cx="0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7013" name="Group 89"/>
          <p:cNvGrpSpPr>
            <a:grpSpLocks/>
          </p:cNvGrpSpPr>
          <p:nvPr/>
        </p:nvGrpSpPr>
        <p:grpSpPr bwMode="auto">
          <a:xfrm rot="-1219183">
            <a:off x="1182688" y="5926138"/>
            <a:ext cx="228600" cy="76200"/>
            <a:chOff x="990" y="2694"/>
            <a:chExt cx="328" cy="96"/>
          </a:xfrm>
        </p:grpSpPr>
        <p:sp>
          <p:nvSpPr>
            <p:cNvPr id="364634" name="Oval 90"/>
            <p:cNvSpPr>
              <a:spLocks noChangeArrowheads="1"/>
            </p:cNvSpPr>
            <p:nvPr/>
          </p:nvSpPr>
          <p:spPr bwMode="auto">
            <a:xfrm>
              <a:off x="985" y="2670"/>
              <a:ext cx="82" cy="10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35" name="Oval 91"/>
            <p:cNvSpPr>
              <a:spLocks noChangeArrowheads="1"/>
            </p:cNvSpPr>
            <p:nvPr/>
          </p:nvSpPr>
          <p:spPr bwMode="auto">
            <a:xfrm>
              <a:off x="1219" y="2630"/>
              <a:ext cx="82" cy="1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4636" name="Text Box 92"/>
          <p:cNvSpPr txBox="1">
            <a:spLocks noChangeArrowheads="1"/>
          </p:cNvSpPr>
          <p:nvPr/>
        </p:nvSpPr>
        <p:spPr bwMode="auto">
          <a:xfrm>
            <a:off x="5770563" y="2441575"/>
            <a:ext cx="5651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grpSp>
        <p:nvGrpSpPr>
          <p:cNvPr id="297015" name="Group 93"/>
          <p:cNvGrpSpPr>
            <a:grpSpLocks/>
          </p:cNvGrpSpPr>
          <p:nvPr/>
        </p:nvGrpSpPr>
        <p:grpSpPr bwMode="auto">
          <a:xfrm>
            <a:off x="5665788" y="2687638"/>
            <a:ext cx="215900" cy="63500"/>
            <a:chOff x="990" y="2694"/>
            <a:chExt cx="328" cy="96"/>
          </a:xfrm>
        </p:grpSpPr>
        <p:sp>
          <p:nvSpPr>
            <p:cNvPr id="364638" name="Oval 94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39" name="Oval 95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16" name="Group 96"/>
          <p:cNvGrpSpPr>
            <a:grpSpLocks/>
          </p:cNvGrpSpPr>
          <p:nvPr/>
        </p:nvGrpSpPr>
        <p:grpSpPr bwMode="auto">
          <a:xfrm>
            <a:off x="5678488" y="3284538"/>
            <a:ext cx="215900" cy="63500"/>
            <a:chOff x="990" y="2694"/>
            <a:chExt cx="328" cy="96"/>
          </a:xfrm>
        </p:grpSpPr>
        <p:sp>
          <p:nvSpPr>
            <p:cNvPr id="364641" name="Oval 97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42" name="Oval 98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17" name="Group 99"/>
          <p:cNvGrpSpPr>
            <a:grpSpLocks/>
          </p:cNvGrpSpPr>
          <p:nvPr/>
        </p:nvGrpSpPr>
        <p:grpSpPr bwMode="auto">
          <a:xfrm rot="-5400000">
            <a:off x="5927725" y="2997200"/>
            <a:ext cx="266700" cy="63500"/>
            <a:chOff x="990" y="2694"/>
            <a:chExt cx="328" cy="96"/>
          </a:xfrm>
        </p:grpSpPr>
        <p:sp>
          <p:nvSpPr>
            <p:cNvPr id="364644" name="Oval 100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45" name="Oval 101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18" name="Group 102"/>
          <p:cNvGrpSpPr>
            <a:grpSpLocks/>
          </p:cNvGrpSpPr>
          <p:nvPr/>
        </p:nvGrpSpPr>
        <p:grpSpPr bwMode="auto">
          <a:xfrm rot="1480877" flipH="1">
            <a:off x="8320088" y="5862638"/>
            <a:ext cx="228600" cy="76200"/>
            <a:chOff x="990" y="2694"/>
            <a:chExt cx="328" cy="96"/>
          </a:xfrm>
        </p:grpSpPr>
        <p:sp>
          <p:nvSpPr>
            <p:cNvPr id="364647" name="Oval 103"/>
            <p:cNvSpPr>
              <a:spLocks noChangeArrowheads="1"/>
            </p:cNvSpPr>
            <p:nvPr/>
          </p:nvSpPr>
          <p:spPr bwMode="auto">
            <a:xfrm>
              <a:off x="1043" y="2703"/>
              <a:ext cx="82" cy="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48" name="Oval 104"/>
            <p:cNvSpPr>
              <a:spLocks noChangeArrowheads="1"/>
            </p:cNvSpPr>
            <p:nvPr/>
          </p:nvSpPr>
          <p:spPr bwMode="auto">
            <a:xfrm>
              <a:off x="1238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19" name="Group 105"/>
          <p:cNvGrpSpPr>
            <a:grpSpLocks/>
          </p:cNvGrpSpPr>
          <p:nvPr/>
        </p:nvGrpSpPr>
        <p:grpSpPr bwMode="auto">
          <a:xfrm rot="1653075" flipH="1">
            <a:off x="8066088" y="6421438"/>
            <a:ext cx="228600" cy="76200"/>
            <a:chOff x="990" y="2694"/>
            <a:chExt cx="328" cy="96"/>
          </a:xfrm>
        </p:grpSpPr>
        <p:sp>
          <p:nvSpPr>
            <p:cNvPr id="364650" name="Oval 106"/>
            <p:cNvSpPr>
              <a:spLocks noChangeArrowheads="1"/>
            </p:cNvSpPr>
            <p:nvPr/>
          </p:nvSpPr>
          <p:spPr bwMode="auto">
            <a:xfrm>
              <a:off x="1059" y="2708"/>
              <a:ext cx="82" cy="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651" name="Oval 107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  <a:noFill/>
        </p:spPr>
        <p:txBody>
          <a:bodyPr/>
          <a:lstStyle/>
          <a:p>
            <a:r>
              <a:rPr lang="en-US" smtClean="0">
                <a:effectLst/>
              </a:rPr>
              <a:t>Water Polarity</a:t>
            </a:r>
          </a:p>
        </p:txBody>
      </p:sp>
      <p:sp>
        <p:nvSpPr>
          <p:cNvPr id="29699" name="Subtitle 1"/>
          <p:cNvSpPr>
            <a:spLocks noGrp="1"/>
          </p:cNvSpPr>
          <p:nvPr>
            <p:ph type="subTitle" idx="1"/>
          </p:nvPr>
        </p:nvSpPr>
        <p:spPr>
          <a:xfrm>
            <a:off x="1427163" y="4538663"/>
            <a:ext cx="6400800" cy="782637"/>
          </a:xfrm>
        </p:spPr>
        <p:txBody>
          <a:bodyPr/>
          <a:lstStyle/>
          <a:p>
            <a:r>
              <a:rPr lang="en-US" smtClean="0"/>
              <a:t>A bent molecule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3910013" y="25098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4810125" y="33464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3286" name="Line 6"/>
          <p:cNvSpPr>
            <a:spLocks noChangeShapeType="1"/>
          </p:cNvSpPr>
          <p:nvPr/>
        </p:nvSpPr>
        <p:spPr bwMode="auto">
          <a:xfrm rot="16200000" flipV="1">
            <a:off x="4868863" y="3163887"/>
            <a:ext cx="249238" cy="3667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3132138" y="33877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3288" name="Line 8"/>
          <p:cNvSpPr>
            <a:spLocks noChangeShapeType="1"/>
          </p:cNvSpPr>
          <p:nvPr/>
        </p:nvSpPr>
        <p:spPr bwMode="auto">
          <a:xfrm rot="16200000" flipH="1" flipV="1">
            <a:off x="3967957" y="3229769"/>
            <a:ext cx="233362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3289" name="Oval 9"/>
          <p:cNvSpPr>
            <a:spLocks noChangeArrowheads="1"/>
          </p:cNvSpPr>
          <p:nvPr/>
        </p:nvSpPr>
        <p:spPr bwMode="auto">
          <a:xfrm rot="14605102">
            <a:off x="3696494" y="2301081"/>
            <a:ext cx="606425" cy="493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706" name="Group 10"/>
          <p:cNvGrpSpPr>
            <a:grpSpLocks/>
          </p:cNvGrpSpPr>
          <p:nvPr/>
        </p:nvGrpSpPr>
        <p:grpSpPr bwMode="auto">
          <a:xfrm rot="10002051">
            <a:off x="3798888" y="2543175"/>
            <a:ext cx="461962" cy="133350"/>
            <a:chOff x="990" y="2694"/>
            <a:chExt cx="328" cy="96"/>
          </a:xfrm>
        </p:grpSpPr>
        <p:sp>
          <p:nvSpPr>
            <p:cNvPr id="353291" name="Oval 11"/>
            <p:cNvSpPr>
              <a:spLocks noChangeArrowheads="1"/>
            </p:cNvSpPr>
            <p:nvPr/>
          </p:nvSpPr>
          <p:spPr bwMode="auto">
            <a:xfrm>
              <a:off x="990" y="2759"/>
              <a:ext cx="85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3292" name="Oval 12"/>
            <p:cNvSpPr>
              <a:spLocks noChangeArrowheads="1"/>
            </p:cNvSpPr>
            <p:nvPr/>
          </p:nvSpPr>
          <p:spPr bwMode="auto">
            <a:xfrm>
              <a:off x="1234" y="2727"/>
              <a:ext cx="85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3293" name="Oval 13"/>
          <p:cNvSpPr>
            <a:spLocks noChangeArrowheads="1"/>
          </p:cNvSpPr>
          <p:nvPr/>
        </p:nvSpPr>
        <p:spPr bwMode="auto">
          <a:xfrm rot="16602325">
            <a:off x="4616450" y="2197100"/>
            <a:ext cx="652463" cy="5572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708" name="Group 14"/>
          <p:cNvGrpSpPr>
            <a:grpSpLocks/>
          </p:cNvGrpSpPr>
          <p:nvPr/>
        </p:nvGrpSpPr>
        <p:grpSpPr bwMode="auto">
          <a:xfrm rot="-9401544">
            <a:off x="4727575" y="2432050"/>
            <a:ext cx="431800" cy="174625"/>
            <a:chOff x="990" y="2694"/>
            <a:chExt cx="328" cy="96"/>
          </a:xfrm>
        </p:grpSpPr>
        <p:sp>
          <p:nvSpPr>
            <p:cNvPr id="353295" name="Oval 15"/>
            <p:cNvSpPr>
              <a:spLocks noChangeArrowheads="1"/>
            </p:cNvSpPr>
            <p:nvPr/>
          </p:nvSpPr>
          <p:spPr bwMode="auto">
            <a:xfrm>
              <a:off x="991" y="272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3296" name="Oval 16"/>
            <p:cNvSpPr>
              <a:spLocks noChangeArrowheads="1"/>
            </p:cNvSpPr>
            <p:nvPr/>
          </p:nvSpPr>
          <p:spPr bwMode="auto">
            <a:xfrm>
              <a:off x="1234" y="2726"/>
              <a:ext cx="84" cy="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709" name="TextBox 2"/>
          <p:cNvSpPr txBox="1">
            <a:spLocks noChangeArrowheads="1"/>
          </p:cNvSpPr>
          <p:nvPr/>
        </p:nvSpPr>
        <p:spPr bwMode="auto">
          <a:xfrm>
            <a:off x="5716588" y="3614738"/>
            <a:ext cx="1752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en</a:t>
            </a:r>
            <a:r>
              <a:rPr lang="en-US"/>
              <a:t> </a:t>
            </a:r>
            <a:r>
              <a:rPr lang="en-US" sz="3200"/>
              <a:t>2.1</a:t>
            </a:r>
          </a:p>
        </p:txBody>
      </p:sp>
      <p:sp>
        <p:nvSpPr>
          <p:cNvPr id="29710" name="TextBox 32"/>
          <p:cNvSpPr txBox="1">
            <a:spLocks noChangeArrowheads="1"/>
          </p:cNvSpPr>
          <p:nvPr/>
        </p:nvSpPr>
        <p:spPr bwMode="auto">
          <a:xfrm>
            <a:off x="4899025" y="2686050"/>
            <a:ext cx="12922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en 3.5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-127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Resonance structures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6664325" y="5203825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5645150" y="5673725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7737475" y="5835650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 flipV="1">
            <a:off x="6516688" y="5689600"/>
            <a:ext cx="466725" cy="2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>
            <a:off x="7604125" y="5630863"/>
            <a:ext cx="452438" cy="269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6686550" y="4259263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5577" name="Line 9"/>
          <p:cNvSpPr>
            <a:spLocks noChangeShapeType="1"/>
          </p:cNvSpPr>
          <p:nvPr/>
        </p:nvSpPr>
        <p:spPr bwMode="auto">
          <a:xfrm flipV="1">
            <a:off x="7232650" y="4883150"/>
            <a:ext cx="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78" name="Line 10"/>
          <p:cNvSpPr>
            <a:spLocks noChangeShapeType="1"/>
          </p:cNvSpPr>
          <p:nvPr/>
        </p:nvSpPr>
        <p:spPr bwMode="auto">
          <a:xfrm>
            <a:off x="7518400" y="5800725"/>
            <a:ext cx="452438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4203700" y="2092325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3216275" y="2589213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5213350" y="2671763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5582" name="Line 14"/>
          <p:cNvSpPr>
            <a:spLocks noChangeShapeType="1"/>
          </p:cNvSpPr>
          <p:nvPr/>
        </p:nvSpPr>
        <p:spPr bwMode="auto">
          <a:xfrm flipV="1">
            <a:off x="4040188" y="2605088"/>
            <a:ext cx="466725" cy="198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4194175" y="1222375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5584" name="Line 16"/>
          <p:cNvSpPr>
            <a:spLocks noChangeShapeType="1"/>
          </p:cNvSpPr>
          <p:nvPr/>
        </p:nvSpPr>
        <p:spPr bwMode="auto">
          <a:xfrm flipV="1">
            <a:off x="4692650" y="1838325"/>
            <a:ext cx="0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85" name="Line 17"/>
          <p:cNvSpPr>
            <a:spLocks noChangeShapeType="1"/>
          </p:cNvSpPr>
          <p:nvPr/>
        </p:nvSpPr>
        <p:spPr bwMode="auto">
          <a:xfrm>
            <a:off x="5035550" y="2581275"/>
            <a:ext cx="452438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1568450" y="4933950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628650" y="5335588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5588" name="Text Box 20"/>
          <p:cNvSpPr txBox="1">
            <a:spLocks noChangeArrowheads="1"/>
          </p:cNvSpPr>
          <p:nvPr/>
        </p:nvSpPr>
        <p:spPr bwMode="auto">
          <a:xfrm>
            <a:off x="2546350" y="5434013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5589" name="Line 21"/>
          <p:cNvSpPr>
            <a:spLocks noChangeShapeType="1"/>
          </p:cNvSpPr>
          <p:nvPr/>
        </p:nvSpPr>
        <p:spPr bwMode="auto">
          <a:xfrm flipV="1">
            <a:off x="1404938" y="5287963"/>
            <a:ext cx="466725" cy="198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90" name="Line 22"/>
          <p:cNvSpPr>
            <a:spLocks noChangeShapeType="1"/>
          </p:cNvSpPr>
          <p:nvPr/>
        </p:nvSpPr>
        <p:spPr bwMode="auto">
          <a:xfrm>
            <a:off x="2413000" y="5403850"/>
            <a:ext cx="452438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91" name="Text Box 23"/>
          <p:cNvSpPr txBox="1">
            <a:spLocks noChangeArrowheads="1"/>
          </p:cNvSpPr>
          <p:nvPr/>
        </p:nvSpPr>
        <p:spPr bwMode="auto">
          <a:xfrm>
            <a:off x="1590675" y="3921125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5592" name="Line 24"/>
          <p:cNvSpPr>
            <a:spLocks noChangeShapeType="1"/>
          </p:cNvSpPr>
          <p:nvPr/>
        </p:nvSpPr>
        <p:spPr bwMode="auto">
          <a:xfrm flipV="1">
            <a:off x="2136775" y="4616450"/>
            <a:ext cx="0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9033" name="Group 25"/>
          <p:cNvGrpSpPr>
            <a:grpSpLocks/>
          </p:cNvGrpSpPr>
          <p:nvPr/>
        </p:nvGrpSpPr>
        <p:grpSpPr bwMode="auto">
          <a:xfrm rot="-1219183">
            <a:off x="966788" y="5354638"/>
            <a:ext cx="228600" cy="76200"/>
            <a:chOff x="990" y="2694"/>
            <a:chExt cx="328" cy="96"/>
          </a:xfrm>
        </p:grpSpPr>
        <p:sp>
          <p:nvSpPr>
            <p:cNvPr id="365594" name="Oval 26"/>
            <p:cNvSpPr>
              <a:spLocks noChangeArrowheads="1"/>
            </p:cNvSpPr>
            <p:nvPr/>
          </p:nvSpPr>
          <p:spPr bwMode="auto">
            <a:xfrm>
              <a:off x="985" y="2670"/>
              <a:ext cx="82" cy="10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595" name="Oval 27"/>
            <p:cNvSpPr>
              <a:spLocks noChangeArrowheads="1"/>
            </p:cNvSpPr>
            <p:nvPr/>
          </p:nvSpPr>
          <p:spPr bwMode="auto">
            <a:xfrm>
              <a:off x="1219" y="2630"/>
              <a:ext cx="82" cy="1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5596" name="Line 28"/>
          <p:cNvSpPr>
            <a:spLocks noChangeShapeType="1"/>
          </p:cNvSpPr>
          <p:nvPr/>
        </p:nvSpPr>
        <p:spPr bwMode="auto">
          <a:xfrm flipV="1">
            <a:off x="1508125" y="5489575"/>
            <a:ext cx="466725" cy="2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97" name="Line 29"/>
          <p:cNvSpPr>
            <a:spLocks noChangeShapeType="1"/>
          </p:cNvSpPr>
          <p:nvPr/>
        </p:nvSpPr>
        <p:spPr bwMode="auto">
          <a:xfrm flipV="1">
            <a:off x="3059113" y="3608388"/>
            <a:ext cx="365125" cy="447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98" name="Line 30"/>
          <p:cNvSpPr>
            <a:spLocks noChangeShapeType="1"/>
          </p:cNvSpPr>
          <p:nvPr/>
        </p:nvSpPr>
        <p:spPr bwMode="auto">
          <a:xfrm flipH="1" flipV="1">
            <a:off x="6323013" y="3602038"/>
            <a:ext cx="349250" cy="447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 flipH="1" flipV="1">
            <a:off x="4275138" y="5799138"/>
            <a:ext cx="682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600" name="Text Box 32"/>
          <p:cNvSpPr txBox="1">
            <a:spLocks noChangeArrowheads="1"/>
          </p:cNvSpPr>
          <p:nvPr/>
        </p:nvSpPr>
        <p:spPr bwMode="auto">
          <a:xfrm>
            <a:off x="2144713" y="3635375"/>
            <a:ext cx="5651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365601" name="Text Box 33"/>
          <p:cNvSpPr txBox="1">
            <a:spLocks noChangeArrowheads="1"/>
          </p:cNvSpPr>
          <p:nvPr/>
        </p:nvSpPr>
        <p:spPr bwMode="auto">
          <a:xfrm>
            <a:off x="3103563" y="5197475"/>
            <a:ext cx="5651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grpSp>
        <p:nvGrpSpPr>
          <p:cNvPr id="299040" name="Group 34"/>
          <p:cNvGrpSpPr>
            <a:grpSpLocks/>
          </p:cNvGrpSpPr>
          <p:nvPr/>
        </p:nvGrpSpPr>
        <p:grpSpPr bwMode="auto">
          <a:xfrm>
            <a:off x="2046288" y="3932238"/>
            <a:ext cx="215900" cy="63500"/>
            <a:chOff x="990" y="2694"/>
            <a:chExt cx="328" cy="96"/>
          </a:xfrm>
        </p:grpSpPr>
        <p:sp>
          <p:nvSpPr>
            <p:cNvPr id="365603" name="Oval 35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04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41" name="Group 37"/>
          <p:cNvGrpSpPr>
            <a:grpSpLocks/>
          </p:cNvGrpSpPr>
          <p:nvPr/>
        </p:nvGrpSpPr>
        <p:grpSpPr bwMode="auto">
          <a:xfrm rot="-5400000">
            <a:off x="1736725" y="4229100"/>
            <a:ext cx="266700" cy="63500"/>
            <a:chOff x="990" y="2694"/>
            <a:chExt cx="328" cy="96"/>
          </a:xfrm>
        </p:grpSpPr>
        <p:sp>
          <p:nvSpPr>
            <p:cNvPr id="365606" name="Oval 38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07" name="Oval 39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42" name="Group 40"/>
          <p:cNvGrpSpPr>
            <a:grpSpLocks/>
          </p:cNvGrpSpPr>
          <p:nvPr/>
        </p:nvGrpSpPr>
        <p:grpSpPr bwMode="auto">
          <a:xfrm rot="-5400000">
            <a:off x="2295525" y="4229100"/>
            <a:ext cx="266700" cy="63500"/>
            <a:chOff x="990" y="2694"/>
            <a:chExt cx="328" cy="96"/>
          </a:xfrm>
        </p:grpSpPr>
        <p:sp>
          <p:nvSpPr>
            <p:cNvPr id="365609" name="Oval 41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10" name="Oval 42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43" name="Group 43"/>
          <p:cNvGrpSpPr>
            <a:grpSpLocks/>
          </p:cNvGrpSpPr>
          <p:nvPr/>
        </p:nvGrpSpPr>
        <p:grpSpPr bwMode="auto">
          <a:xfrm>
            <a:off x="2998788" y="5443538"/>
            <a:ext cx="215900" cy="63500"/>
            <a:chOff x="990" y="2694"/>
            <a:chExt cx="328" cy="96"/>
          </a:xfrm>
        </p:grpSpPr>
        <p:sp>
          <p:nvSpPr>
            <p:cNvPr id="365612" name="Oval 44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13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44" name="Group 46"/>
          <p:cNvGrpSpPr>
            <a:grpSpLocks/>
          </p:cNvGrpSpPr>
          <p:nvPr/>
        </p:nvGrpSpPr>
        <p:grpSpPr bwMode="auto">
          <a:xfrm>
            <a:off x="3011488" y="6040438"/>
            <a:ext cx="215900" cy="63500"/>
            <a:chOff x="990" y="2694"/>
            <a:chExt cx="328" cy="96"/>
          </a:xfrm>
        </p:grpSpPr>
        <p:sp>
          <p:nvSpPr>
            <p:cNvPr id="365615" name="Oval 47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16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45" name="Group 49"/>
          <p:cNvGrpSpPr>
            <a:grpSpLocks/>
          </p:cNvGrpSpPr>
          <p:nvPr/>
        </p:nvGrpSpPr>
        <p:grpSpPr bwMode="auto">
          <a:xfrm rot="-5400000">
            <a:off x="3260725" y="5753100"/>
            <a:ext cx="266700" cy="63500"/>
            <a:chOff x="990" y="2694"/>
            <a:chExt cx="328" cy="96"/>
          </a:xfrm>
        </p:grpSpPr>
        <p:sp>
          <p:nvSpPr>
            <p:cNvPr id="365618" name="Oval 50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19" name="Oval 51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46" name="Group 52"/>
          <p:cNvGrpSpPr>
            <a:grpSpLocks/>
          </p:cNvGrpSpPr>
          <p:nvPr/>
        </p:nvGrpSpPr>
        <p:grpSpPr bwMode="auto">
          <a:xfrm rot="-5400000">
            <a:off x="4327525" y="1524000"/>
            <a:ext cx="266700" cy="63500"/>
            <a:chOff x="990" y="2694"/>
            <a:chExt cx="328" cy="96"/>
          </a:xfrm>
        </p:grpSpPr>
        <p:sp>
          <p:nvSpPr>
            <p:cNvPr id="365621" name="Oval 53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22" name="Oval 54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47" name="Group 55"/>
          <p:cNvGrpSpPr>
            <a:grpSpLocks/>
          </p:cNvGrpSpPr>
          <p:nvPr/>
        </p:nvGrpSpPr>
        <p:grpSpPr bwMode="auto">
          <a:xfrm rot="-5400000">
            <a:off x="4886325" y="1524000"/>
            <a:ext cx="266700" cy="63500"/>
            <a:chOff x="990" y="2694"/>
            <a:chExt cx="328" cy="96"/>
          </a:xfrm>
        </p:grpSpPr>
        <p:sp>
          <p:nvSpPr>
            <p:cNvPr id="365624" name="Oval 56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25" name="Oval 57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5626" name="Text Box 58"/>
          <p:cNvSpPr txBox="1">
            <a:spLocks noChangeArrowheads="1"/>
          </p:cNvSpPr>
          <p:nvPr/>
        </p:nvSpPr>
        <p:spPr bwMode="auto">
          <a:xfrm>
            <a:off x="7224713" y="3990975"/>
            <a:ext cx="5651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grpSp>
        <p:nvGrpSpPr>
          <p:cNvPr id="299049" name="Group 59"/>
          <p:cNvGrpSpPr>
            <a:grpSpLocks/>
          </p:cNvGrpSpPr>
          <p:nvPr/>
        </p:nvGrpSpPr>
        <p:grpSpPr bwMode="auto">
          <a:xfrm>
            <a:off x="7126288" y="4300538"/>
            <a:ext cx="215900" cy="63500"/>
            <a:chOff x="990" y="2694"/>
            <a:chExt cx="328" cy="96"/>
          </a:xfrm>
        </p:grpSpPr>
        <p:sp>
          <p:nvSpPr>
            <p:cNvPr id="365628" name="Oval 60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29" name="Oval 61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50" name="Group 62"/>
          <p:cNvGrpSpPr>
            <a:grpSpLocks/>
          </p:cNvGrpSpPr>
          <p:nvPr/>
        </p:nvGrpSpPr>
        <p:grpSpPr bwMode="auto">
          <a:xfrm rot="-5400000">
            <a:off x="6816725" y="4597400"/>
            <a:ext cx="266700" cy="63500"/>
            <a:chOff x="990" y="2694"/>
            <a:chExt cx="328" cy="96"/>
          </a:xfrm>
        </p:grpSpPr>
        <p:sp>
          <p:nvSpPr>
            <p:cNvPr id="365631" name="Oval 63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32" name="Oval 64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51" name="Group 65"/>
          <p:cNvGrpSpPr>
            <a:grpSpLocks/>
          </p:cNvGrpSpPr>
          <p:nvPr/>
        </p:nvGrpSpPr>
        <p:grpSpPr bwMode="auto">
          <a:xfrm rot="-5400000">
            <a:off x="7375525" y="4597400"/>
            <a:ext cx="266700" cy="63500"/>
            <a:chOff x="990" y="2694"/>
            <a:chExt cx="328" cy="96"/>
          </a:xfrm>
        </p:grpSpPr>
        <p:sp>
          <p:nvSpPr>
            <p:cNvPr id="365634" name="Oval 66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35" name="Oval 67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5636" name="Text Box 68"/>
          <p:cNvSpPr txBox="1">
            <a:spLocks noChangeArrowheads="1"/>
          </p:cNvSpPr>
          <p:nvPr/>
        </p:nvSpPr>
        <p:spPr bwMode="auto">
          <a:xfrm>
            <a:off x="3776663" y="2327275"/>
            <a:ext cx="5651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grpSp>
        <p:nvGrpSpPr>
          <p:cNvPr id="299053" name="Group 69"/>
          <p:cNvGrpSpPr>
            <a:grpSpLocks/>
          </p:cNvGrpSpPr>
          <p:nvPr/>
        </p:nvGrpSpPr>
        <p:grpSpPr bwMode="auto">
          <a:xfrm>
            <a:off x="3671888" y="2598738"/>
            <a:ext cx="215900" cy="63500"/>
            <a:chOff x="990" y="2694"/>
            <a:chExt cx="328" cy="96"/>
          </a:xfrm>
        </p:grpSpPr>
        <p:sp>
          <p:nvSpPr>
            <p:cNvPr id="365638" name="Oval 70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39" name="Oval 71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54" name="Group 72"/>
          <p:cNvGrpSpPr>
            <a:grpSpLocks/>
          </p:cNvGrpSpPr>
          <p:nvPr/>
        </p:nvGrpSpPr>
        <p:grpSpPr bwMode="auto">
          <a:xfrm>
            <a:off x="3684588" y="3170238"/>
            <a:ext cx="215900" cy="63500"/>
            <a:chOff x="990" y="2694"/>
            <a:chExt cx="328" cy="96"/>
          </a:xfrm>
        </p:grpSpPr>
        <p:sp>
          <p:nvSpPr>
            <p:cNvPr id="365641" name="Oval 73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42" name="Oval 74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55" name="Group 75"/>
          <p:cNvGrpSpPr>
            <a:grpSpLocks/>
          </p:cNvGrpSpPr>
          <p:nvPr/>
        </p:nvGrpSpPr>
        <p:grpSpPr bwMode="auto">
          <a:xfrm rot="-5400000">
            <a:off x="3349625" y="2921000"/>
            <a:ext cx="266700" cy="63500"/>
            <a:chOff x="990" y="2694"/>
            <a:chExt cx="328" cy="96"/>
          </a:xfrm>
        </p:grpSpPr>
        <p:sp>
          <p:nvSpPr>
            <p:cNvPr id="365644" name="Oval 76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45" name="Oval 77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5646" name="Text Box 78"/>
          <p:cNvSpPr txBox="1">
            <a:spLocks noChangeArrowheads="1"/>
          </p:cNvSpPr>
          <p:nvPr/>
        </p:nvSpPr>
        <p:spPr bwMode="auto">
          <a:xfrm>
            <a:off x="6215063" y="5413375"/>
            <a:ext cx="5651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grpSp>
        <p:nvGrpSpPr>
          <p:cNvPr id="299057" name="Group 79"/>
          <p:cNvGrpSpPr>
            <a:grpSpLocks/>
          </p:cNvGrpSpPr>
          <p:nvPr/>
        </p:nvGrpSpPr>
        <p:grpSpPr bwMode="auto">
          <a:xfrm>
            <a:off x="6110288" y="5684838"/>
            <a:ext cx="215900" cy="63500"/>
            <a:chOff x="990" y="2694"/>
            <a:chExt cx="328" cy="96"/>
          </a:xfrm>
        </p:grpSpPr>
        <p:sp>
          <p:nvSpPr>
            <p:cNvPr id="365648" name="Oval 80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49" name="Oval 81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58" name="Group 82"/>
          <p:cNvGrpSpPr>
            <a:grpSpLocks/>
          </p:cNvGrpSpPr>
          <p:nvPr/>
        </p:nvGrpSpPr>
        <p:grpSpPr bwMode="auto">
          <a:xfrm>
            <a:off x="6122988" y="6256338"/>
            <a:ext cx="215900" cy="63500"/>
            <a:chOff x="990" y="2694"/>
            <a:chExt cx="328" cy="96"/>
          </a:xfrm>
        </p:grpSpPr>
        <p:sp>
          <p:nvSpPr>
            <p:cNvPr id="365651" name="Oval 83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52" name="Oval 84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59" name="Group 85"/>
          <p:cNvGrpSpPr>
            <a:grpSpLocks/>
          </p:cNvGrpSpPr>
          <p:nvPr/>
        </p:nvGrpSpPr>
        <p:grpSpPr bwMode="auto">
          <a:xfrm rot="-5400000">
            <a:off x="5788025" y="6007100"/>
            <a:ext cx="266700" cy="63500"/>
            <a:chOff x="990" y="2694"/>
            <a:chExt cx="328" cy="96"/>
          </a:xfrm>
        </p:grpSpPr>
        <p:sp>
          <p:nvSpPr>
            <p:cNvPr id="365654" name="Oval 86"/>
            <p:cNvSpPr>
              <a:spLocks noChangeArrowheads="1"/>
            </p:cNvSpPr>
            <p:nvPr/>
          </p:nvSpPr>
          <p:spPr bwMode="auto">
            <a:xfrm>
              <a:off x="1062" y="2605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55" name="Oval 87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5656" name="Line 88"/>
          <p:cNvSpPr>
            <a:spLocks noChangeShapeType="1"/>
          </p:cNvSpPr>
          <p:nvPr/>
        </p:nvSpPr>
        <p:spPr bwMode="auto">
          <a:xfrm flipV="1">
            <a:off x="4845050" y="1838325"/>
            <a:ext cx="0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9061" name="Group 89"/>
          <p:cNvGrpSpPr>
            <a:grpSpLocks/>
          </p:cNvGrpSpPr>
          <p:nvPr/>
        </p:nvGrpSpPr>
        <p:grpSpPr bwMode="auto">
          <a:xfrm rot="-1219183">
            <a:off x="1182688" y="5926138"/>
            <a:ext cx="228600" cy="76200"/>
            <a:chOff x="990" y="2694"/>
            <a:chExt cx="328" cy="96"/>
          </a:xfrm>
        </p:grpSpPr>
        <p:sp>
          <p:nvSpPr>
            <p:cNvPr id="365658" name="Oval 90"/>
            <p:cNvSpPr>
              <a:spLocks noChangeArrowheads="1"/>
            </p:cNvSpPr>
            <p:nvPr/>
          </p:nvSpPr>
          <p:spPr bwMode="auto">
            <a:xfrm>
              <a:off x="985" y="2670"/>
              <a:ext cx="82" cy="10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59" name="Oval 91"/>
            <p:cNvSpPr>
              <a:spLocks noChangeArrowheads="1"/>
            </p:cNvSpPr>
            <p:nvPr/>
          </p:nvSpPr>
          <p:spPr bwMode="auto">
            <a:xfrm>
              <a:off x="1219" y="2630"/>
              <a:ext cx="82" cy="1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5660" name="Text Box 92"/>
          <p:cNvSpPr txBox="1">
            <a:spLocks noChangeArrowheads="1"/>
          </p:cNvSpPr>
          <p:nvPr/>
        </p:nvSpPr>
        <p:spPr bwMode="auto">
          <a:xfrm>
            <a:off x="5770563" y="2441575"/>
            <a:ext cx="5651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grpSp>
        <p:nvGrpSpPr>
          <p:cNvPr id="299063" name="Group 93"/>
          <p:cNvGrpSpPr>
            <a:grpSpLocks/>
          </p:cNvGrpSpPr>
          <p:nvPr/>
        </p:nvGrpSpPr>
        <p:grpSpPr bwMode="auto">
          <a:xfrm>
            <a:off x="5665788" y="2687638"/>
            <a:ext cx="215900" cy="63500"/>
            <a:chOff x="990" y="2694"/>
            <a:chExt cx="328" cy="96"/>
          </a:xfrm>
        </p:grpSpPr>
        <p:sp>
          <p:nvSpPr>
            <p:cNvPr id="365662" name="Oval 94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63" name="Oval 95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64" name="Group 96"/>
          <p:cNvGrpSpPr>
            <a:grpSpLocks/>
          </p:cNvGrpSpPr>
          <p:nvPr/>
        </p:nvGrpSpPr>
        <p:grpSpPr bwMode="auto">
          <a:xfrm>
            <a:off x="5678488" y="3284538"/>
            <a:ext cx="215900" cy="63500"/>
            <a:chOff x="990" y="2694"/>
            <a:chExt cx="328" cy="96"/>
          </a:xfrm>
        </p:grpSpPr>
        <p:sp>
          <p:nvSpPr>
            <p:cNvPr id="365665" name="Oval 97"/>
            <p:cNvSpPr>
              <a:spLocks noChangeArrowheads="1"/>
            </p:cNvSpPr>
            <p:nvPr/>
          </p:nvSpPr>
          <p:spPr bwMode="auto">
            <a:xfrm>
              <a:off x="990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66" name="Oval 98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65" name="Group 99"/>
          <p:cNvGrpSpPr>
            <a:grpSpLocks/>
          </p:cNvGrpSpPr>
          <p:nvPr/>
        </p:nvGrpSpPr>
        <p:grpSpPr bwMode="auto">
          <a:xfrm rot="-5400000">
            <a:off x="5927725" y="2997200"/>
            <a:ext cx="266700" cy="63500"/>
            <a:chOff x="990" y="2694"/>
            <a:chExt cx="328" cy="96"/>
          </a:xfrm>
        </p:grpSpPr>
        <p:sp>
          <p:nvSpPr>
            <p:cNvPr id="365668" name="Oval 100"/>
            <p:cNvSpPr>
              <a:spLocks noChangeArrowheads="1"/>
            </p:cNvSpPr>
            <p:nvPr/>
          </p:nvSpPr>
          <p:spPr bwMode="auto">
            <a:xfrm>
              <a:off x="1062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69" name="Oval 101"/>
            <p:cNvSpPr>
              <a:spLocks noChangeArrowheads="1"/>
            </p:cNvSpPr>
            <p:nvPr/>
          </p:nvSpPr>
          <p:spPr bwMode="auto">
            <a:xfrm>
              <a:off x="1306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66" name="Group 102"/>
          <p:cNvGrpSpPr>
            <a:grpSpLocks/>
          </p:cNvGrpSpPr>
          <p:nvPr/>
        </p:nvGrpSpPr>
        <p:grpSpPr bwMode="auto">
          <a:xfrm rot="1480877" flipH="1">
            <a:off x="8320088" y="5862638"/>
            <a:ext cx="228600" cy="76200"/>
            <a:chOff x="990" y="2694"/>
            <a:chExt cx="328" cy="96"/>
          </a:xfrm>
        </p:grpSpPr>
        <p:sp>
          <p:nvSpPr>
            <p:cNvPr id="365671" name="Oval 103"/>
            <p:cNvSpPr>
              <a:spLocks noChangeArrowheads="1"/>
            </p:cNvSpPr>
            <p:nvPr/>
          </p:nvSpPr>
          <p:spPr bwMode="auto">
            <a:xfrm>
              <a:off x="1043" y="2703"/>
              <a:ext cx="82" cy="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72" name="Oval 104"/>
            <p:cNvSpPr>
              <a:spLocks noChangeArrowheads="1"/>
            </p:cNvSpPr>
            <p:nvPr/>
          </p:nvSpPr>
          <p:spPr bwMode="auto">
            <a:xfrm>
              <a:off x="1238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9067" name="Group 105"/>
          <p:cNvGrpSpPr>
            <a:grpSpLocks/>
          </p:cNvGrpSpPr>
          <p:nvPr/>
        </p:nvGrpSpPr>
        <p:grpSpPr bwMode="auto">
          <a:xfrm rot="1653075" flipH="1">
            <a:off x="8066088" y="6421438"/>
            <a:ext cx="228600" cy="76200"/>
            <a:chOff x="990" y="2694"/>
            <a:chExt cx="328" cy="96"/>
          </a:xfrm>
        </p:grpSpPr>
        <p:sp>
          <p:nvSpPr>
            <p:cNvPr id="365674" name="Oval 106"/>
            <p:cNvSpPr>
              <a:spLocks noChangeArrowheads="1"/>
            </p:cNvSpPr>
            <p:nvPr/>
          </p:nvSpPr>
          <p:spPr bwMode="auto">
            <a:xfrm>
              <a:off x="1059" y="2708"/>
              <a:ext cx="82" cy="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675" name="Oval 107"/>
            <p:cNvSpPr>
              <a:spLocks noChangeArrowheads="1"/>
            </p:cNvSpPr>
            <p:nvPr/>
          </p:nvSpPr>
          <p:spPr bwMode="auto">
            <a:xfrm>
              <a:off x="1234" y="2694"/>
              <a:ext cx="84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5676" name="Text Box 108"/>
          <p:cNvSpPr txBox="1">
            <a:spLocks noChangeArrowheads="1"/>
          </p:cNvSpPr>
          <p:nvPr/>
        </p:nvSpPr>
        <p:spPr bwMode="auto">
          <a:xfrm>
            <a:off x="3911600" y="3733800"/>
            <a:ext cx="1892300" cy="1565275"/>
          </a:xfrm>
          <a:prstGeom prst="rect">
            <a:avLst/>
          </a:prstGeom>
          <a:solidFill>
            <a:srgbClr val="777777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real structure is a hybrid of all three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3743325" y="3425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2374900" y="41132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5118100" y="41163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6598" name="Line 6"/>
          <p:cNvSpPr>
            <a:spLocks noChangeShapeType="1"/>
          </p:cNvSpPr>
          <p:nvPr/>
        </p:nvSpPr>
        <p:spPr bwMode="auto">
          <a:xfrm flipV="1">
            <a:off x="3325813" y="4129088"/>
            <a:ext cx="466725" cy="1984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3765550" y="19462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01064" name="Group 8"/>
          <p:cNvGrpSpPr>
            <a:grpSpLocks/>
          </p:cNvGrpSpPr>
          <p:nvPr/>
        </p:nvGrpSpPr>
        <p:grpSpPr bwMode="auto">
          <a:xfrm>
            <a:off x="4037013" y="1878013"/>
            <a:ext cx="520700" cy="152400"/>
            <a:chOff x="990" y="2694"/>
            <a:chExt cx="328" cy="96"/>
          </a:xfrm>
        </p:grpSpPr>
        <p:sp>
          <p:nvSpPr>
            <p:cNvPr id="36660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660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1065" name="Group 11"/>
          <p:cNvGrpSpPr>
            <a:grpSpLocks/>
          </p:cNvGrpSpPr>
          <p:nvPr/>
        </p:nvGrpSpPr>
        <p:grpSpPr bwMode="auto">
          <a:xfrm>
            <a:off x="5392738" y="5133975"/>
            <a:ext cx="520700" cy="152400"/>
            <a:chOff x="990" y="2694"/>
            <a:chExt cx="328" cy="96"/>
          </a:xfrm>
        </p:grpSpPr>
        <p:sp>
          <p:nvSpPr>
            <p:cNvPr id="36660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660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1066" name="Group 14"/>
          <p:cNvGrpSpPr>
            <a:grpSpLocks/>
          </p:cNvGrpSpPr>
          <p:nvPr/>
        </p:nvGrpSpPr>
        <p:grpSpPr bwMode="auto">
          <a:xfrm rot="-5400000">
            <a:off x="5991225" y="4613275"/>
            <a:ext cx="520700" cy="152400"/>
            <a:chOff x="990" y="2694"/>
            <a:chExt cx="328" cy="96"/>
          </a:xfrm>
        </p:grpSpPr>
        <p:sp>
          <p:nvSpPr>
            <p:cNvPr id="36660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660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1067" name="Group 17"/>
          <p:cNvGrpSpPr>
            <a:grpSpLocks/>
          </p:cNvGrpSpPr>
          <p:nvPr/>
        </p:nvGrpSpPr>
        <p:grpSpPr bwMode="auto">
          <a:xfrm>
            <a:off x="5394325" y="4016375"/>
            <a:ext cx="520700" cy="152400"/>
            <a:chOff x="990" y="2694"/>
            <a:chExt cx="328" cy="96"/>
          </a:xfrm>
        </p:grpSpPr>
        <p:sp>
          <p:nvSpPr>
            <p:cNvPr id="366610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6611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1068" name="Group 20"/>
          <p:cNvGrpSpPr>
            <a:grpSpLocks/>
          </p:cNvGrpSpPr>
          <p:nvPr/>
        </p:nvGrpSpPr>
        <p:grpSpPr bwMode="auto">
          <a:xfrm rot="-5400000">
            <a:off x="4572000" y="2393950"/>
            <a:ext cx="520700" cy="152400"/>
            <a:chOff x="990" y="2694"/>
            <a:chExt cx="328" cy="96"/>
          </a:xfrm>
        </p:grpSpPr>
        <p:sp>
          <p:nvSpPr>
            <p:cNvPr id="366613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6614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1069" name="Group 23"/>
          <p:cNvGrpSpPr>
            <a:grpSpLocks/>
          </p:cNvGrpSpPr>
          <p:nvPr/>
        </p:nvGrpSpPr>
        <p:grpSpPr bwMode="auto">
          <a:xfrm rot="-5400000">
            <a:off x="3559175" y="2430463"/>
            <a:ext cx="520700" cy="152400"/>
            <a:chOff x="990" y="2694"/>
            <a:chExt cx="328" cy="96"/>
          </a:xfrm>
        </p:grpSpPr>
        <p:sp>
          <p:nvSpPr>
            <p:cNvPr id="366616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6617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6618" name="Line 26"/>
          <p:cNvSpPr>
            <a:spLocks noChangeShapeType="1"/>
          </p:cNvSpPr>
          <p:nvPr/>
        </p:nvSpPr>
        <p:spPr bwMode="auto">
          <a:xfrm flipV="1">
            <a:off x="3429000" y="4330700"/>
            <a:ext cx="466725" cy="2000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19" name="Line 27"/>
          <p:cNvSpPr>
            <a:spLocks noChangeShapeType="1"/>
          </p:cNvSpPr>
          <p:nvPr/>
        </p:nvSpPr>
        <p:spPr bwMode="auto">
          <a:xfrm>
            <a:off x="1787525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20" name="Line 28"/>
          <p:cNvSpPr>
            <a:spLocks noChangeShapeType="1"/>
          </p:cNvSpPr>
          <p:nvPr/>
        </p:nvSpPr>
        <p:spPr bwMode="auto">
          <a:xfrm>
            <a:off x="1771650" y="5614988"/>
            <a:ext cx="327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21" name="Line 29"/>
          <p:cNvSpPr>
            <a:spLocks noChangeShapeType="1"/>
          </p:cNvSpPr>
          <p:nvPr/>
        </p:nvSpPr>
        <p:spPr bwMode="auto">
          <a:xfrm>
            <a:off x="177165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22" name="Line 30"/>
          <p:cNvSpPr>
            <a:spLocks noChangeShapeType="1"/>
          </p:cNvSpPr>
          <p:nvPr/>
        </p:nvSpPr>
        <p:spPr bwMode="auto">
          <a:xfrm>
            <a:off x="6858000" y="1539875"/>
            <a:ext cx="0" cy="4075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23" name="Line 31"/>
          <p:cNvSpPr>
            <a:spLocks noChangeShapeType="1"/>
          </p:cNvSpPr>
          <p:nvPr/>
        </p:nvSpPr>
        <p:spPr bwMode="auto">
          <a:xfrm flipH="1">
            <a:off x="6502400" y="5614988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24" name="Line 32"/>
          <p:cNvSpPr>
            <a:spLocks noChangeShapeType="1"/>
          </p:cNvSpPr>
          <p:nvPr/>
        </p:nvSpPr>
        <p:spPr bwMode="auto">
          <a:xfrm flipH="1">
            <a:off x="6502400" y="1539875"/>
            <a:ext cx="3857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25" name="Text Box 33"/>
          <p:cNvSpPr txBox="1">
            <a:spLocks noChangeArrowheads="1"/>
          </p:cNvSpPr>
          <p:nvPr/>
        </p:nvSpPr>
        <p:spPr bwMode="auto">
          <a:xfrm>
            <a:off x="7040563" y="1209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2708275" y="5430838"/>
            <a:ext cx="29083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Best drawing?</a:t>
            </a:r>
          </a:p>
        </p:txBody>
      </p:sp>
      <p:grpSp>
        <p:nvGrpSpPr>
          <p:cNvPr id="301079" name="Group 35"/>
          <p:cNvGrpSpPr>
            <a:grpSpLocks/>
          </p:cNvGrpSpPr>
          <p:nvPr/>
        </p:nvGrpSpPr>
        <p:grpSpPr bwMode="auto">
          <a:xfrm>
            <a:off x="2671763" y="5106988"/>
            <a:ext cx="520700" cy="152400"/>
            <a:chOff x="990" y="2694"/>
            <a:chExt cx="328" cy="96"/>
          </a:xfrm>
        </p:grpSpPr>
        <p:sp>
          <p:nvSpPr>
            <p:cNvPr id="366628" name="Oval 3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6629" name="Oval 3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1080" name="Group 38"/>
          <p:cNvGrpSpPr>
            <a:grpSpLocks/>
          </p:cNvGrpSpPr>
          <p:nvPr/>
        </p:nvGrpSpPr>
        <p:grpSpPr bwMode="auto">
          <a:xfrm rot="-5400000">
            <a:off x="2136775" y="4537075"/>
            <a:ext cx="520700" cy="152400"/>
            <a:chOff x="990" y="2694"/>
            <a:chExt cx="328" cy="96"/>
          </a:xfrm>
        </p:grpSpPr>
        <p:sp>
          <p:nvSpPr>
            <p:cNvPr id="366631" name="Oval 3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6632" name="Oval 4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1081" name="Group 41"/>
          <p:cNvGrpSpPr>
            <a:grpSpLocks/>
          </p:cNvGrpSpPr>
          <p:nvPr/>
        </p:nvGrpSpPr>
        <p:grpSpPr bwMode="auto">
          <a:xfrm>
            <a:off x="2655888" y="3951288"/>
            <a:ext cx="520700" cy="152400"/>
            <a:chOff x="990" y="2694"/>
            <a:chExt cx="328" cy="96"/>
          </a:xfrm>
        </p:grpSpPr>
        <p:sp>
          <p:nvSpPr>
            <p:cNvPr id="366634" name="Oval 4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6635" name="Oval 4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6636" name="Line 44"/>
          <p:cNvSpPr>
            <a:spLocks noChangeShapeType="1"/>
          </p:cNvSpPr>
          <p:nvPr/>
        </p:nvSpPr>
        <p:spPr bwMode="auto">
          <a:xfrm>
            <a:off x="4784725" y="4083050"/>
            <a:ext cx="452438" cy="2667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37" name="Line 45"/>
          <p:cNvSpPr>
            <a:spLocks noChangeShapeType="1"/>
          </p:cNvSpPr>
          <p:nvPr/>
        </p:nvSpPr>
        <p:spPr bwMode="auto">
          <a:xfrm>
            <a:off x="4699000" y="4251325"/>
            <a:ext cx="452438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38" name="Line 46"/>
          <p:cNvSpPr>
            <a:spLocks noChangeShapeType="1"/>
          </p:cNvSpPr>
          <p:nvPr/>
        </p:nvSpPr>
        <p:spPr bwMode="auto">
          <a:xfrm flipH="1" flipV="1">
            <a:off x="4260850" y="2943225"/>
            <a:ext cx="0" cy="48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39" name="Line 47"/>
          <p:cNvSpPr>
            <a:spLocks noChangeShapeType="1"/>
          </p:cNvSpPr>
          <p:nvPr/>
        </p:nvSpPr>
        <p:spPr bwMode="auto">
          <a:xfrm flipV="1">
            <a:off x="4413250" y="2949575"/>
            <a:ext cx="0" cy="482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 descr="CarbonateMes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1230313"/>
            <a:ext cx="8180388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1065213" y="284163"/>
            <a:ext cx="669925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Here’s how we now view each lobe of the 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Oval 2"/>
          <p:cNvSpPr>
            <a:spLocks noChangeArrowheads="1"/>
          </p:cNvSpPr>
          <p:nvPr/>
        </p:nvSpPr>
        <p:spPr bwMode="auto">
          <a:xfrm rot="1017020">
            <a:off x="2438400" y="2552700"/>
            <a:ext cx="2413000" cy="990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1715" name="Oval 3"/>
          <p:cNvSpPr>
            <a:spLocks noChangeArrowheads="1"/>
          </p:cNvSpPr>
          <p:nvPr/>
        </p:nvSpPr>
        <p:spPr bwMode="auto">
          <a:xfrm>
            <a:off x="3822700" y="2819400"/>
            <a:ext cx="2451100" cy="10160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1716" name="Oval 4"/>
          <p:cNvSpPr>
            <a:spLocks noChangeArrowheads="1"/>
          </p:cNvSpPr>
          <p:nvPr/>
        </p:nvSpPr>
        <p:spPr bwMode="auto">
          <a:xfrm rot="20688389" flipH="1">
            <a:off x="2405063" y="3027363"/>
            <a:ext cx="2540000" cy="10795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3743325" y="2790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2374900" y="32623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5118100" y="27574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2419350" y="2339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1412875" y="5367338"/>
            <a:ext cx="64008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Three </a:t>
            </a: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-orbitals form a triangular plane (seen from slightly above here) 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390900" y="3213100"/>
            <a:ext cx="4953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3314700" y="2565400"/>
            <a:ext cx="4953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4889500" y="2933700"/>
            <a:ext cx="4953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Oval 2"/>
          <p:cNvSpPr>
            <a:spLocks noChangeArrowheads="1"/>
          </p:cNvSpPr>
          <p:nvPr/>
        </p:nvSpPr>
        <p:spPr bwMode="auto">
          <a:xfrm rot="1017020">
            <a:off x="2438400" y="2552700"/>
            <a:ext cx="2413000" cy="990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2739" name="Oval 3"/>
          <p:cNvSpPr>
            <a:spLocks noChangeArrowheads="1"/>
          </p:cNvSpPr>
          <p:nvPr/>
        </p:nvSpPr>
        <p:spPr bwMode="auto">
          <a:xfrm>
            <a:off x="3822700" y="2819400"/>
            <a:ext cx="2451100" cy="10160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2740" name="Oval 4"/>
          <p:cNvSpPr>
            <a:spLocks noChangeArrowheads="1"/>
          </p:cNvSpPr>
          <p:nvPr/>
        </p:nvSpPr>
        <p:spPr bwMode="auto">
          <a:xfrm rot="20688389" flipH="1">
            <a:off x="2405063" y="3027363"/>
            <a:ext cx="2540000" cy="10795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3743325" y="2790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2374900" y="32623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5118100" y="27574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2419350" y="2339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2746" name="Text Box 10"/>
          <p:cNvSpPr txBox="1">
            <a:spLocks noChangeArrowheads="1"/>
          </p:cNvSpPr>
          <p:nvPr/>
        </p:nvSpPr>
        <p:spPr bwMode="auto">
          <a:xfrm>
            <a:off x="1412875" y="5367338"/>
            <a:ext cx="64008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 lobe of the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molecular orbital forms a triangular half-bun on top of the molecule </a:t>
            </a:r>
          </a:p>
        </p:txBody>
      </p:sp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3390900" y="3213100"/>
            <a:ext cx="4953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3314700" y="2565400"/>
            <a:ext cx="4953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372749" name="Text Box 13"/>
          <p:cNvSpPr txBox="1">
            <a:spLocks noChangeArrowheads="1"/>
          </p:cNvSpPr>
          <p:nvPr/>
        </p:nvSpPr>
        <p:spPr bwMode="auto">
          <a:xfrm>
            <a:off x="4889500" y="2933700"/>
            <a:ext cx="4953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57463" y="2374900"/>
            <a:ext cx="3614737" cy="1350963"/>
            <a:chOff x="1611" y="1496"/>
            <a:chExt cx="2277" cy="851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611" y="1496"/>
              <a:ext cx="2277" cy="851"/>
              <a:chOff x="1611" y="1704"/>
              <a:chExt cx="2437" cy="979"/>
            </a:xfrm>
          </p:grpSpPr>
          <p:sp>
            <p:nvSpPr>
              <p:cNvPr id="372752" name="Oval 16"/>
              <p:cNvSpPr>
                <a:spLocks noChangeArrowheads="1"/>
              </p:cNvSpPr>
              <p:nvPr/>
            </p:nvSpPr>
            <p:spPr bwMode="auto">
              <a:xfrm rot="1017020">
                <a:off x="1632" y="1704"/>
                <a:ext cx="1520" cy="624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53" name="Oval 17"/>
              <p:cNvSpPr>
                <a:spLocks noChangeArrowheads="1"/>
              </p:cNvSpPr>
              <p:nvPr/>
            </p:nvSpPr>
            <p:spPr bwMode="auto">
              <a:xfrm>
                <a:off x="2504" y="1872"/>
                <a:ext cx="1544" cy="64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54" name="Oval 18"/>
              <p:cNvSpPr>
                <a:spLocks noChangeArrowheads="1"/>
              </p:cNvSpPr>
              <p:nvPr/>
            </p:nvSpPr>
            <p:spPr bwMode="auto">
              <a:xfrm rot="20688389" flipH="1">
                <a:off x="1611" y="2003"/>
                <a:ext cx="1600" cy="68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755" name="Text Box 19"/>
            <p:cNvSpPr txBox="1">
              <a:spLocks noChangeArrowheads="1"/>
            </p:cNvSpPr>
            <p:nvPr/>
          </p:nvSpPr>
          <p:spPr bwMode="auto">
            <a:xfrm>
              <a:off x="2336" y="1640"/>
              <a:ext cx="560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40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p</a:t>
              </a:r>
              <a:r>
                <a:rPr lang="en-US" sz="4000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endParaRPr lang="en-US" sz="4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09863" y="3276600"/>
            <a:ext cx="3614737" cy="1350963"/>
            <a:chOff x="1707" y="2064"/>
            <a:chExt cx="2277" cy="85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707" y="2064"/>
              <a:ext cx="2277" cy="851"/>
              <a:chOff x="1611" y="1704"/>
              <a:chExt cx="2437" cy="979"/>
            </a:xfrm>
          </p:grpSpPr>
          <p:sp>
            <p:nvSpPr>
              <p:cNvPr id="373764" name="Oval 4"/>
              <p:cNvSpPr>
                <a:spLocks noChangeArrowheads="1"/>
              </p:cNvSpPr>
              <p:nvPr/>
            </p:nvSpPr>
            <p:spPr bwMode="auto">
              <a:xfrm rot="1017020">
                <a:off x="1632" y="1704"/>
                <a:ext cx="1520" cy="624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3765" name="Oval 5"/>
              <p:cNvSpPr>
                <a:spLocks noChangeArrowheads="1"/>
              </p:cNvSpPr>
              <p:nvPr/>
            </p:nvSpPr>
            <p:spPr bwMode="auto">
              <a:xfrm>
                <a:off x="2504" y="1872"/>
                <a:ext cx="1544" cy="64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3766" name="Oval 6"/>
              <p:cNvSpPr>
                <a:spLocks noChangeArrowheads="1"/>
              </p:cNvSpPr>
              <p:nvPr/>
            </p:nvSpPr>
            <p:spPr bwMode="auto">
              <a:xfrm rot="20688389" flipH="1">
                <a:off x="1611" y="2003"/>
                <a:ext cx="1600" cy="68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2472" y="2416"/>
              <a:ext cx="53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p</a:t>
              </a:r>
              <a:r>
                <a:rPr lang="en-US" sz="32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-</a:t>
              </a:r>
              <a:endPara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endParaRPr>
            </a:p>
          </p:txBody>
        </p:sp>
      </p:grpSp>
      <p:sp>
        <p:nvSpPr>
          <p:cNvPr id="373768" name="Oval 8"/>
          <p:cNvSpPr>
            <a:spLocks noChangeArrowheads="1"/>
          </p:cNvSpPr>
          <p:nvPr/>
        </p:nvSpPr>
        <p:spPr bwMode="auto">
          <a:xfrm rot="1017020">
            <a:off x="2438400" y="2552700"/>
            <a:ext cx="2413000" cy="990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69" name="Oval 9"/>
          <p:cNvSpPr>
            <a:spLocks noChangeArrowheads="1"/>
          </p:cNvSpPr>
          <p:nvPr/>
        </p:nvSpPr>
        <p:spPr bwMode="auto">
          <a:xfrm>
            <a:off x="3822700" y="2819400"/>
            <a:ext cx="2451100" cy="10160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70" name="Oval 10"/>
          <p:cNvSpPr>
            <a:spLocks noChangeArrowheads="1"/>
          </p:cNvSpPr>
          <p:nvPr/>
        </p:nvSpPr>
        <p:spPr bwMode="auto">
          <a:xfrm rot="20688389" flipH="1">
            <a:off x="2405063" y="3027363"/>
            <a:ext cx="2540000" cy="10795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5110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3743325" y="2790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73" name="Text Box 13"/>
          <p:cNvSpPr txBox="1">
            <a:spLocks noChangeArrowheads="1"/>
          </p:cNvSpPr>
          <p:nvPr/>
        </p:nvSpPr>
        <p:spPr bwMode="auto">
          <a:xfrm>
            <a:off x="2374900" y="32623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74" name="Text Box 14"/>
          <p:cNvSpPr txBox="1">
            <a:spLocks noChangeArrowheads="1"/>
          </p:cNvSpPr>
          <p:nvPr/>
        </p:nvSpPr>
        <p:spPr bwMode="auto">
          <a:xfrm>
            <a:off x="5118100" y="27574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2419350" y="2339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76" name="Text Box 16"/>
          <p:cNvSpPr txBox="1">
            <a:spLocks noChangeArrowheads="1"/>
          </p:cNvSpPr>
          <p:nvPr/>
        </p:nvSpPr>
        <p:spPr bwMode="auto">
          <a:xfrm>
            <a:off x="1412875" y="5367338"/>
            <a:ext cx="6400800" cy="1373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second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lobe of the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molecular orbital forms a triangular half-bun on the bottom of the molecule 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557463" y="2374900"/>
            <a:ext cx="3614737" cy="1350963"/>
            <a:chOff x="1611" y="1496"/>
            <a:chExt cx="2277" cy="851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611" y="1496"/>
              <a:ext cx="2277" cy="851"/>
              <a:chOff x="1611" y="1704"/>
              <a:chExt cx="2437" cy="979"/>
            </a:xfrm>
          </p:grpSpPr>
          <p:sp>
            <p:nvSpPr>
              <p:cNvPr id="373779" name="Oval 19"/>
              <p:cNvSpPr>
                <a:spLocks noChangeArrowheads="1"/>
              </p:cNvSpPr>
              <p:nvPr/>
            </p:nvSpPr>
            <p:spPr bwMode="auto">
              <a:xfrm rot="1017020">
                <a:off x="1632" y="1704"/>
                <a:ext cx="1520" cy="624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3780" name="Oval 20"/>
              <p:cNvSpPr>
                <a:spLocks noChangeArrowheads="1"/>
              </p:cNvSpPr>
              <p:nvPr/>
            </p:nvSpPr>
            <p:spPr bwMode="auto">
              <a:xfrm>
                <a:off x="2504" y="1872"/>
                <a:ext cx="1544" cy="64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3781" name="Oval 21"/>
              <p:cNvSpPr>
                <a:spLocks noChangeArrowheads="1"/>
              </p:cNvSpPr>
              <p:nvPr/>
            </p:nvSpPr>
            <p:spPr bwMode="auto">
              <a:xfrm rot="20688389" flipH="1">
                <a:off x="1611" y="2003"/>
                <a:ext cx="1600" cy="68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3782" name="Text Box 22"/>
            <p:cNvSpPr txBox="1">
              <a:spLocks noChangeArrowheads="1"/>
            </p:cNvSpPr>
            <p:nvPr/>
          </p:nvSpPr>
          <p:spPr bwMode="auto">
            <a:xfrm>
              <a:off x="2336" y="1640"/>
              <a:ext cx="560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40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p</a:t>
              </a:r>
              <a:r>
                <a:rPr lang="en-US" sz="4000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endParaRPr lang="en-US" sz="4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09863" y="3276600"/>
            <a:ext cx="3614737" cy="1350963"/>
            <a:chOff x="1707" y="2064"/>
            <a:chExt cx="2277" cy="85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707" y="2064"/>
              <a:ext cx="2277" cy="851"/>
              <a:chOff x="1611" y="1704"/>
              <a:chExt cx="2437" cy="979"/>
            </a:xfrm>
          </p:grpSpPr>
          <p:sp>
            <p:nvSpPr>
              <p:cNvPr id="374788" name="Oval 4"/>
              <p:cNvSpPr>
                <a:spLocks noChangeArrowheads="1"/>
              </p:cNvSpPr>
              <p:nvPr/>
            </p:nvSpPr>
            <p:spPr bwMode="auto">
              <a:xfrm rot="1017020">
                <a:off x="1632" y="1704"/>
                <a:ext cx="1520" cy="624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789" name="Oval 5"/>
              <p:cNvSpPr>
                <a:spLocks noChangeArrowheads="1"/>
              </p:cNvSpPr>
              <p:nvPr/>
            </p:nvSpPr>
            <p:spPr bwMode="auto">
              <a:xfrm>
                <a:off x="2504" y="1872"/>
                <a:ext cx="1544" cy="64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790" name="Oval 6"/>
              <p:cNvSpPr>
                <a:spLocks noChangeArrowheads="1"/>
              </p:cNvSpPr>
              <p:nvPr/>
            </p:nvSpPr>
            <p:spPr bwMode="auto">
              <a:xfrm rot="20688389" flipH="1">
                <a:off x="1611" y="2003"/>
                <a:ext cx="1600" cy="68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791" name="Text Box 7"/>
            <p:cNvSpPr txBox="1">
              <a:spLocks noChangeArrowheads="1"/>
            </p:cNvSpPr>
            <p:nvPr/>
          </p:nvSpPr>
          <p:spPr bwMode="auto">
            <a:xfrm>
              <a:off x="2472" y="2416"/>
              <a:ext cx="53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p</a:t>
              </a:r>
              <a:r>
                <a:rPr lang="en-US" sz="32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-</a:t>
              </a:r>
              <a:endPara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endParaRPr>
            </a:p>
          </p:txBody>
        </p:sp>
      </p:grpSp>
      <p:sp>
        <p:nvSpPr>
          <p:cNvPr id="374792" name="Oval 8"/>
          <p:cNvSpPr>
            <a:spLocks noChangeArrowheads="1"/>
          </p:cNvSpPr>
          <p:nvPr/>
        </p:nvSpPr>
        <p:spPr bwMode="auto">
          <a:xfrm rot="1017020">
            <a:off x="2438400" y="2552700"/>
            <a:ext cx="2413000" cy="990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3" name="Oval 9"/>
          <p:cNvSpPr>
            <a:spLocks noChangeArrowheads="1"/>
          </p:cNvSpPr>
          <p:nvPr/>
        </p:nvSpPr>
        <p:spPr bwMode="auto">
          <a:xfrm>
            <a:off x="3822700" y="2819400"/>
            <a:ext cx="2451100" cy="10160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4" name="Oval 10"/>
          <p:cNvSpPr>
            <a:spLocks noChangeArrowheads="1"/>
          </p:cNvSpPr>
          <p:nvPr/>
        </p:nvSpPr>
        <p:spPr bwMode="auto">
          <a:xfrm rot="20688389" flipH="1">
            <a:off x="2405063" y="3027363"/>
            <a:ext cx="2540000" cy="10795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13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3743325" y="2790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2374900" y="32623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5118100" y="27574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2419350" y="2339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4800" name="Text Box 16"/>
          <p:cNvSpPr txBox="1">
            <a:spLocks noChangeArrowheads="1"/>
          </p:cNvSpPr>
          <p:nvPr/>
        </p:nvSpPr>
        <p:spPr bwMode="auto">
          <a:xfrm>
            <a:off x="1412875" y="5367338"/>
            <a:ext cx="6400800" cy="1373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Essentially, the two </a:t>
            </a: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-electrons are free to wander throughout the region of the triangular buns 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557463" y="2374900"/>
            <a:ext cx="3614737" cy="1350963"/>
            <a:chOff x="1611" y="1496"/>
            <a:chExt cx="2277" cy="851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611" y="1496"/>
              <a:ext cx="2277" cy="851"/>
              <a:chOff x="1611" y="1704"/>
              <a:chExt cx="2437" cy="979"/>
            </a:xfrm>
          </p:grpSpPr>
          <p:sp>
            <p:nvSpPr>
              <p:cNvPr id="374803" name="Oval 19"/>
              <p:cNvSpPr>
                <a:spLocks noChangeArrowheads="1"/>
              </p:cNvSpPr>
              <p:nvPr/>
            </p:nvSpPr>
            <p:spPr bwMode="auto">
              <a:xfrm rot="1017020">
                <a:off x="1632" y="1704"/>
                <a:ext cx="1520" cy="624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04" name="Oval 20"/>
              <p:cNvSpPr>
                <a:spLocks noChangeArrowheads="1"/>
              </p:cNvSpPr>
              <p:nvPr/>
            </p:nvSpPr>
            <p:spPr bwMode="auto">
              <a:xfrm>
                <a:off x="2504" y="1872"/>
                <a:ext cx="1544" cy="64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05" name="Oval 21"/>
              <p:cNvSpPr>
                <a:spLocks noChangeArrowheads="1"/>
              </p:cNvSpPr>
              <p:nvPr/>
            </p:nvSpPr>
            <p:spPr bwMode="auto">
              <a:xfrm rot="20688389" flipH="1">
                <a:off x="1611" y="2003"/>
                <a:ext cx="1600" cy="68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06" name="Text Box 22"/>
            <p:cNvSpPr txBox="1">
              <a:spLocks noChangeArrowheads="1"/>
            </p:cNvSpPr>
            <p:nvPr/>
          </p:nvSpPr>
          <p:spPr bwMode="auto">
            <a:xfrm>
              <a:off x="2336" y="1640"/>
              <a:ext cx="560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40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p</a:t>
              </a:r>
              <a:r>
                <a:rPr lang="en-US" sz="4000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endParaRPr lang="en-US" sz="4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09863" y="3276600"/>
            <a:ext cx="3614737" cy="1350963"/>
            <a:chOff x="1707" y="2064"/>
            <a:chExt cx="2277" cy="85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707" y="2064"/>
              <a:ext cx="2277" cy="851"/>
              <a:chOff x="1611" y="1704"/>
              <a:chExt cx="2437" cy="979"/>
            </a:xfrm>
          </p:grpSpPr>
          <p:sp>
            <p:nvSpPr>
              <p:cNvPr id="375812" name="Oval 4"/>
              <p:cNvSpPr>
                <a:spLocks noChangeArrowheads="1"/>
              </p:cNvSpPr>
              <p:nvPr/>
            </p:nvSpPr>
            <p:spPr bwMode="auto">
              <a:xfrm rot="1017020">
                <a:off x="1632" y="1704"/>
                <a:ext cx="1520" cy="624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13" name="Oval 5"/>
              <p:cNvSpPr>
                <a:spLocks noChangeArrowheads="1"/>
              </p:cNvSpPr>
              <p:nvPr/>
            </p:nvSpPr>
            <p:spPr bwMode="auto">
              <a:xfrm>
                <a:off x="2504" y="1872"/>
                <a:ext cx="1544" cy="64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14" name="Oval 6"/>
              <p:cNvSpPr>
                <a:spLocks noChangeArrowheads="1"/>
              </p:cNvSpPr>
              <p:nvPr/>
            </p:nvSpPr>
            <p:spPr bwMode="auto">
              <a:xfrm rot="20688389" flipH="1">
                <a:off x="1611" y="2003"/>
                <a:ext cx="1600" cy="68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15" name="Text Box 7"/>
            <p:cNvSpPr txBox="1">
              <a:spLocks noChangeArrowheads="1"/>
            </p:cNvSpPr>
            <p:nvPr/>
          </p:nvSpPr>
          <p:spPr bwMode="auto">
            <a:xfrm>
              <a:off x="2472" y="2416"/>
              <a:ext cx="53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p</a:t>
              </a:r>
              <a:r>
                <a:rPr lang="en-US" sz="32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-</a:t>
              </a:r>
              <a:endPara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endParaRPr>
            </a:p>
          </p:txBody>
        </p:sp>
      </p:grpSp>
      <p:sp>
        <p:nvSpPr>
          <p:cNvPr id="375816" name="Oval 8"/>
          <p:cNvSpPr>
            <a:spLocks noChangeArrowheads="1"/>
          </p:cNvSpPr>
          <p:nvPr/>
        </p:nvSpPr>
        <p:spPr bwMode="auto">
          <a:xfrm rot="1017020">
            <a:off x="2438400" y="2552700"/>
            <a:ext cx="2413000" cy="990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17" name="Oval 9"/>
          <p:cNvSpPr>
            <a:spLocks noChangeArrowheads="1"/>
          </p:cNvSpPr>
          <p:nvPr/>
        </p:nvSpPr>
        <p:spPr bwMode="auto">
          <a:xfrm>
            <a:off x="3822700" y="2819400"/>
            <a:ext cx="2451100" cy="10160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18" name="Oval 10"/>
          <p:cNvSpPr>
            <a:spLocks noChangeArrowheads="1"/>
          </p:cNvSpPr>
          <p:nvPr/>
        </p:nvSpPr>
        <p:spPr bwMode="auto">
          <a:xfrm rot="20688389" flipH="1">
            <a:off x="2405063" y="3027363"/>
            <a:ext cx="2540000" cy="10795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7158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2413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2: Carbonate Ion</a:t>
            </a:r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3743325" y="2790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2374900" y="32623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5118100" y="27574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2419350" y="23399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1412875" y="5367338"/>
            <a:ext cx="64008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This imparts a special stability to the structure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557463" y="2374900"/>
            <a:ext cx="3614737" cy="1350963"/>
            <a:chOff x="1611" y="1496"/>
            <a:chExt cx="2277" cy="851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611" y="1496"/>
              <a:ext cx="2277" cy="851"/>
              <a:chOff x="1611" y="1704"/>
              <a:chExt cx="2437" cy="979"/>
            </a:xfrm>
          </p:grpSpPr>
          <p:sp>
            <p:nvSpPr>
              <p:cNvPr id="375827" name="Oval 19"/>
              <p:cNvSpPr>
                <a:spLocks noChangeArrowheads="1"/>
              </p:cNvSpPr>
              <p:nvPr/>
            </p:nvSpPr>
            <p:spPr bwMode="auto">
              <a:xfrm rot="1017020">
                <a:off x="1632" y="1704"/>
                <a:ext cx="1520" cy="624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28" name="Oval 20"/>
              <p:cNvSpPr>
                <a:spLocks noChangeArrowheads="1"/>
              </p:cNvSpPr>
              <p:nvPr/>
            </p:nvSpPr>
            <p:spPr bwMode="auto">
              <a:xfrm>
                <a:off x="2504" y="1872"/>
                <a:ext cx="1544" cy="64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29" name="Oval 21"/>
              <p:cNvSpPr>
                <a:spLocks noChangeArrowheads="1"/>
              </p:cNvSpPr>
              <p:nvPr/>
            </p:nvSpPr>
            <p:spPr bwMode="auto">
              <a:xfrm rot="20688389" flipH="1">
                <a:off x="1611" y="2003"/>
                <a:ext cx="1600" cy="68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30" name="Text Box 22"/>
            <p:cNvSpPr txBox="1">
              <a:spLocks noChangeArrowheads="1"/>
            </p:cNvSpPr>
            <p:nvPr/>
          </p:nvSpPr>
          <p:spPr bwMode="auto">
            <a:xfrm>
              <a:off x="2336" y="1640"/>
              <a:ext cx="560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40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p</a:t>
              </a:r>
              <a:r>
                <a:rPr lang="en-US" sz="4000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endParaRPr lang="en-US" sz="4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Laughing Gas Reconsidered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62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63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77865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66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7786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6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77871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72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77874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75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What’s this…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77" name="Line 21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78" name="Line 22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Laughing Gas Reconsidered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887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7888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889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66988" y="2927350"/>
            <a:ext cx="520700" cy="152400"/>
            <a:chOff x="990" y="2694"/>
            <a:chExt cx="328" cy="96"/>
          </a:xfrm>
        </p:grpSpPr>
        <p:sp>
          <p:nvSpPr>
            <p:cNvPr id="37889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889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78895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8896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78898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8899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…compared to this?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01" name="Line 21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02" name="Line 22"/>
          <p:cNvSpPr>
            <a:spLocks noChangeShapeType="1"/>
          </p:cNvSpPr>
          <p:nvPr/>
        </p:nvSpPr>
        <p:spPr bwMode="auto">
          <a:xfrm>
            <a:off x="4664075" y="374650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Water Polarity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2038350" y="1169988"/>
            <a:ext cx="47799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Overall molecular dipole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4217988" y="38608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5491163" y="48117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3286" name="Line 6"/>
          <p:cNvSpPr>
            <a:spLocks noChangeShapeType="1"/>
          </p:cNvSpPr>
          <p:nvPr/>
        </p:nvSpPr>
        <p:spPr bwMode="auto">
          <a:xfrm rot="16200000" flipV="1">
            <a:off x="5310188" y="4503737"/>
            <a:ext cx="249238" cy="3667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3054350" y="4822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3288" name="Line 8"/>
          <p:cNvSpPr>
            <a:spLocks noChangeShapeType="1"/>
          </p:cNvSpPr>
          <p:nvPr/>
        </p:nvSpPr>
        <p:spPr bwMode="auto">
          <a:xfrm rot="-5400000" flipH="1" flipV="1">
            <a:off x="4123531" y="4587082"/>
            <a:ext cx="233363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3289" name="Oval 9"/>
          <p:cNvSpPr>
            <a:spLocks noChangeArrowheads="1"/>
          </p:cNvSpPr>
          <p:nvPr/>
        </p:nvSpPr>
        <p:spPr bwMode="auto">
          <a:xfrm rot="-5922177">
            <a:off x="3386931" y="2399507"/>
            <a:ext cx="2390775" cy="80168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754" name="Group 10"/>
          <p:cNvGrpSpPr>
            <a:grpSpLocks/>
          </p:cNvGrpSpPr>
          <p:nvPr/>
        </p:nvGrpSpPr>
        <p:grpSpPr bwMode="auto">
          <a:xfrm rot="10800000">
            <a:off x="4246563" y="2147888"/>
            <a:ext cx="520700" cy="152400"/>
            <a:chOff x="990" y="2694"/>
            <a:chExt cx="328" cy="96"/>
          </a:xfrm>
        </p:grpSpPr>
        <p:sp>
          <p:nvSpPr>
            <p:cNvPr id="353291" name="Oval 11"/>
            <p:cNvSpPr>
              <a:spLocks noChangeArrowheads="1"/>
            </p:cNvSpPr>
            <p:nvPr/>
          </p:nvSpPr>
          <p:spPr bwMode="auto">
            <a:xfrm>
              <a:off x="990" y="27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3292" name="Oval 12"/>
            <p:cNvSpPr>
              <a:spLocks noChangeArrowheads="1"/>
            </p:cNvSpPr>
            <p:nvPr/>
          </p:nvSpPr>
          <p:spPr bwMode="auto">
            <a:xfrm>
              <a:off x="1234" y="2726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3293" name="Oval 13"/>
          <p:cNvSpPr>
            <a:spLocks noChangeArrowheads="1"/>
          </p:cNvSpPr>
          <p:nvPr/>
        </p:nvSpPr>
        <p:spPr bwMode="auto">
          <a:xfrm rot="-4997675">
            <a:off x="3840956" y="2466182"/>
            <a:ext cx="2390775" cy="80168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756" name="Group 14"/>
          <p:cNvGrpSpPr>
            <a:grpSpLocks/>
          </p:cNvGrpSpPr>
          <p:nvPr/>
        </p:nvGrpSpPr>
        <p:grpSpPr bwMode="auto">
          <a:xfrm rot="10800000">
            <a:off x="4819650" y="2263775"/>
            <a:ext cx="520700" cy="152400"/>
            <a:chOff x="990" y="2694"/>
            <a:chExt cx="328" cy="96"/>
          </a:xfrm>
        </p:grpSpPr>
        <p:sp>
          <p:nvSpPr>
            <p:cNvPr id="353295" name="Oval 15"/>
            <p:cNvSpPr>
              <a:spLocks noChangeArrowheads="1"/>
            </p:cNvSpPr>
            <p:nvPr/>
          </p:nvSpPr>
          <p:spPr bwMode="auto">
            <a:xfrm>
              <a:off x="990" y="2727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3296" name="Oval 16"/>
            <p:cNvSpPr>
              <a:spLocks noChangeArrowheads="1"/>
            </p:cNvSpPr>
            <p:nvPr/>
          </p:nvSpPr>
          <p:spPr bwMode="auto">
            <a:xfrm>
              <a:off x="1234" y="2726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757" name="Group 17"/>
          <p:cNvGrpSpPr>
            <a:grpSpLocks/>
          </p:cNvGrpSpPr>
          <p:nvPr/>
        </p:nvGrpSpPr>
        <p:grpSpPr bwMode="auto">
          <a:xfrm rot="-4963159">
            <a:off x="3866356" y="4314032"/>
            <a:ext cx="333375" cy="401638"/>
            <a:chOff x="674" y="1495"/>
            <a:chExt cx="210" cy="253"/>
          </a:xfrm>
        </p:grpSpPr>
        <p:sp>
          <p:nvSpPr>
            <p:cNvPr id="353298" name="Line 18"/>
            <p:cNvSpPr>
              <a:spLocks noChangeShapeType="1"/>
            </p:cNvSpPr>
            <p:nvPr/>
          </p:nvSpPr>
          <p:spPr bwMode="auto">
            <a:xfrm>
              <a:off x="704" y="1474"/>
              <a:ext cx="200" cy="25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758" name="Group 20"/>
          <p:cNvGrpSpPr>
            <a:grpSpLocks/>
          </p:cNvGrpSpPr>
          <p:nvPr/>
        </p:nvGrpSpPr>
        <p:grpSpPr bwMode="auto">
          <a:xfrm rot="9582903">
            <a:off x="5507038" y="4295775"/>
            <a:ext cx="333375" cy="401638"/>
            <a:chOff x="674" y="1495"/>
            <a:chExt cx="210" cy="253"/>
          </a:xfrm>
        </p:grpSpPr>
        <p:sp>
          <p:nvSpPr>
            <p:cNvPr id="353301" name="Line 21"/>
            <p:cNvSpPr>
              <a:spLocks noChangeShapeType="1"/>
            </p:cNvSpPr>
            <p:nvPr/>
          </p:nvSpPr>
          <p:spPr bwMode="auto">
            <a:xfrm>
              <a:off x="687" y="1499"/>
              <a:ext cx="200" cy="25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3302" name="Line 22"/>
            <p:cNvSpPr>
              <a:spLocks noChangeShapeType="1"/>
            </p:cNvSpPr>
            <p:nvPr/>
          </p:nvSpPr>
          <p:spPr bwMode="auto">
            <a:xfrm flipV="1">
              <a:off x="674" y="1507"/>
              <a:ext cx="94" cy="7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759" name="Group 23"/>
          <p:cNvGrpSpPr>
            <a:grpSpLocks/>
          </p:cNvGrpSpPr>
          <p:nvPr/>
        </p:nvGrpSpPr>
        <p:grpSpPr bwMode="auto">
          <a:xfrm rot="-4895704">
            <a:off x="4629151" y="2803525"/>
            <a:ext cx="773112" cy="534987"/>
            <a:chOff x="3380" y="3221"/>
            <a:chExt cx="487" cy="337"/>
          </a:xfrm>
        </p:grpSpPr>
        <p:sp>
          <p:nvSpPr>
            <p:cNvPr id="353304" name="Line 24"/>
            <p:cNvSpPr>
              <a:spLocks noChangeShapeType="1"/>
            </p:cNvSpPr>
            <p:nvPr/>
          </p:nvSpPr>
          <p:spPr bwMode="auto">
            <a:xfrm rot="-3182505">
              <a:off x="3486" y="3135"/>
              <a:ext cx="337" cy="4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3305" name="Line 25"/>
            <p:cNvSpPr>
              <a:spLocks noChangeShapeType="1"/>
            </p:cNvSpPr>
            <p:nvPr/>
          </p:nvSpPr>
          <p:spPr bwMode="auto">
            <a:xfrm rot="18417495" flipV="1">
              <a:off x="3339" y="3312"/>
              <a:ext cx="158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760" name="Group 26"/>
          <p:cNvGrpSpPr>
            <a:grpSpLocks/>
          </p:cNvGrpSpPr>
          <p:nvPr/>
        </p:nvGrpSpPr>
        <p:grpSpPr bwMode="auto">
          <a:xfrm rot="-5854944">
            <a:off x="4064000" y="2633663"/>
            <a:ext cx="773113" cy="534987"/>
            <a:chOff x="3380" y="3221"/>
            <a:chExt cx="487" cy="337"/>
          </a:xfrm>
        </p:grpSpPr>
        <p:sp>
          <p:nvSpPr>
            <p:cNvPr id="353307" name="Line 27"/>
            <p:cNvSpPr>
              <a:spLocks noChangeShapeType="1"/>
            </p:cNvSpPr>
            <p:nvPr/>
          </p:nvSpPr>
          <p:spPr bwMode="auto">
            <a:xfrm rot="-3182505">
              <a:off x="3468" y="3159"/>
              <a:ext cx="337" cy="4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3308" name="Line 28"/>
            <p:cNvSpPr>
              <a:spLocks noChangeShapeType="1"/>
            </p:cNvSpPr>
            <p:nvPr/>
          </p:nvSpPr>
          <p:spPr bwMode="auto">
            <a:xfrm rot="18417495" flipV="1">
              <a:off x="3342" y="3308"/>
              <a:ext cx="158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3309" name="Line 29"/>
          <p:cNvSpPr>
            <a:spLocks noChangeShapeType="1"/>
          </p:cNvSpPr>
          <p:nvPr/>
        </p:nvSpPr>
        <p:spPr bwMode="auto">
          <a:xfrm rot="-8582505">
            <a:off x="4079875" y="3103563"/>
            <a:ext cx="1370013" cy="18081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3310" name="Line 30"/>
          <p:cNvSpPr>
            <a:spLocks noChangeShapeType="1"/>
          </p:cNvSpPr>
          <p:nvPr/>
        </p:nvSpPr>
        <p:spPr bwMode="auto">
          <a:xfrm rot="13017495" flipV="1">
            <a:off x="4646613" y="4908550"/>
            <a:ext cx="250825" cy="1825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Laughing Gas Reconsidered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911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7991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91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66988" y="2927350"/>
            <a:ext cx="520700" cy="152400"/>
            <a:chOff x="990" y="2694"/>
            <a:chExt cx="328" cy="96"/>
          </a:xfrm>
        </p:grpSpPr>
        <p:sp>
          <p:nvSpPr>
            <p:cNvPr id="37991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91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79919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920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79922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923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Resonance structures!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926" name="Line 22"/>
          <p:cNvSpPr>
            <a:spLocks noChangeShapeType="1"/>
          </p:cNvSpPr>
          <p:nvPr/>
        </p:nvSpPr>
        <p:spPr bwMode="auto">
          <a:xfrm>
            <a:off x="4664075" y="374650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Laughing Gas Reconsidered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0934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8093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093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66988" y="2927350"/>
            <a:ext cx="520700" cy="152400"/>
            <a:chOff x="990" y="2694"/>
            <a:chExt cx="328" cy="96"/>
          </a:xfrm>
        </p:grpSpPr>
        <p:sp>
          <p:nvSpPr>
            <p:cNvPr id="38094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094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80943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0944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80946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0947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0948" name="Text Box 20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There’s a third.  Can you find it?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0949" name="Line 21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0950" name="Line 22"/>
          <p:cNvSpPr>
            <a:spLocks noChangeShapeType="1"/>
          </p:cNvSpPr>
          <p:nvPr/>
        </p:nvSpPr>
        <p:spPr bwMode="auto">
          <a:xfrm>
            <a:off x="4664075" y="374650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Laughing Gas Reconsidered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>
            <a:off x="4676775" y="33575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73338" y="4075113"/>
            <a:ext cx="520700" cy="152400"/>
            <a:chOff x="990" y="2694"/>
            <a:chExt cx="328" cy="96"/>
          </a:xfrm>
        </p:grpSpPr>
        <p:sp>
          <p:nvSpPr>
            <p:cNvPr id="38196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6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66988" y="2927350"/>
            <a:ext cx="520700" cy="152400"/>
            <a:chOff x="990" y="2694"/>
            <a:chExt cx="328" cy="96"/>
          </a:xfrm>
        </p:grpSpPr>
        <p:sp>
          <p:nvSpPr>
            <p:cNvPr id="38196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6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8196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6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81970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71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Here it is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73" name="Line 21"/>
          <p:cNvSpPr>
            <a:spLocks noChangeShapeType="1"/>
          </p:cNvSpPr>
          <p:nvPr/>
        </p:nvSpPr>
        <p:spPr bwMode="auto">
          <a:xfrm>
            <a:off x="3344863" y="35941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74" name="Line 22"/>
          <p:cNvSpPr>
            <a:spLocks noChangeShapeType="1"/>
          </p:cNvSpPr>
          <p:nvPr/>
        </p:nvSpPr>
        <p:spPr bwMode="auto">
          <a:xfrm>
            <a:off x="4664075" y="374650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Laughing Gas Reconsidered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>
            <a:off x="4676775" y="33575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73338" y="4075113"/>
            <a:ext cx="520700" cy="152400"/>
            <a:chOff x="990" y="2694"/>
            <a:chExt cx="328" cy="96"/>
          </a:xfrm>
        </p:grpSpPr>
        <p:sp>
          <p:nvSpPr>
            <p:cNvPr id="38196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6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66988" y="2927350"/>
            <a:ext cx="520700" cy="152400"/>
            <a:chOff x="990" y="2694"/>
            <a:chExt cx="328" cy="96"/>
          </a:xfrm>
        </p:grpSpPr>
        <p:sp>
          <p:nvSpPr>
            <p:cNvPr id="38196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6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8196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6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81970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71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It’s even less likely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73" name="Line 21"/>
          <p:cNvSpPr>
            <a:spLocks noChangeShapeType="1"/>
          </p:cNvSpPr>
          <p:nvPr/>
        </p:nvSpPr>
        <p:spPr bwMode="auto">
          <a:xfrm>
            <a:off x="3344863" y="35941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74" name="Line 22"/>
          <p:cNvSpPr>
            <a:spLocks noChangeShapeType="1"/>
          </p:cNvSpPr>
          <p:nvPr/>
        </p:nvSpPr>
        <p:spPr bwMode="auto">
          <a:xfrm>
            <a:off x="4664075" y="374650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How about water’s geometry?</a:t>
            </a:r>
          </a:p>
          <a:p>
            <a:r>
              <a:rPr lang="en-US" altLang="en-US" smtClean="0"/>
              <a:t>We get off easy because we obtained its Lewis structure a couple of days ago...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autoUpdateAnimBg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600" smtClean="0">
                <a:effectLst/>
              </a:rPr>
              <a:t>How many valence electrons in H</a:t>
            </a:r>
            <a:r>
              <a:rPr lang="en-US" altLang="en-US" sz="3600" baseline="-25000" smtClean="0">
                <a:effectLst/>
              </a:rPr>
              <a:t>2</a:t>
            </a:r>
            <a:r>
              <a:rPr lang="en-US" altLang="en-US" sz="3600" smtClean="0">
                <a:effectLst/>
              </a:rPr>
              <a:t>O?</a:t>
            </a:r>
          </a:p>
        </p:txBody>
      </p:sp>
      <p:sp>
        <p:nvSpPr>
          <p:cNvPr id="18534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18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12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8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PQuestion"/>
          <p:cNvSpPr>
            <a:spLocks noChangeArrowheads="1"/>
          </p:cNvSpPr>
          <p:nvPr/>
        </p:nvSpPr>
        <p:spPr bwMode="auto">
          <a:xfrm>
            <a:off x="457200" y="27463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altLang="en-US" sz="3600">
                <a:solidFill>
                  <a:schemeClr val="tx2"/>
                </a:solidFill>
                <a:latin typeface="Arial" charset="0"/>
              </a:rPr>
              <a:t>How many valence electrons in H</a:t>
            </a:r>
            <a:r>
              <a:rPr lang="en-US" altLang="en-US" sz="3600" baseline="-2500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en-US" sz="3600">
                <a:solidFill>
                  <a:schemeClr val="tx2"/>
                </a:solidFill>
                <a:latin typeface="Arial" charset="0"/>
              </a:rPr>
              <a:t>O?</a:t>
            </a:r>
          </a:p>
        </p:txBody>
      </p:sp>
      <p:sp>
        <p:nvSpPr>
          <p:cNvPr id="186371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600200"/>
            <a:ext cx="4114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18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12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8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4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2725738" y="1928813"/>
            <a:ext cx="5130800" cy="3430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 "/>
            </a:pPr>
            <a:r>
              <a:rPr lang="en-US" altLang="en-US" sz="3200">
                <a:solidFill>
                  <a:schemeClr val="accent2"/>
                </a:solidFill>
              </a:rPr>
              <a:t>1 x O  =  1 x 6 e</a:t>
            </a:r>
            <a:r>
              <a:rPr lang="en-US" altLang="en-US" sz="3200" baseline="30000">
                <a:solidFill>
                  <a:schemeClr val="accent2"/>
                </a:solidFill>
              </a:rPr>
              <a:t>-</a:t>
            </a:r>
            <a:r>
              <a:rPr lang="en-US" altLang="en-US" sz="3200">
                <a:solidFill>
                  <a:schemeClr val="accent2"/>
                </a:solidFill>
              </a:rPr>
              <a:t>  =    6 e</a:t>
            </a:r>
            <a:r>
              <a:rPr lang="en-US" altLang="en-US" sz="3200" baseline="30000">
                <a:solidFill>
                  <a:schemeClr val="accent2"/>
                </a:solidFill>
              </a:rPr>
              <a:t>-</a:t>
            </a:r>
            <a:endParaRPr lang="en-US" altLang="en-US" sz="320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 "/>
            </a:pPr>
            <a:r>
              <a:rPr lang="en-US" altLang="en-US" sz="3200">
                <a:solidFill>
                  <a:schemeClr val="accent2"/>
                </a:solidFill>
              </a:rPr>
              <a:t>2 x H    =  2 x 1e</a:t>
            </a:r>
            <a:r>
              <a:rPr lang="en-US" altLang="en-US" sz="3200" baseline="30000">
                <a:solidFill>
                  <a:schemeClr val="accent2"/>
                </a:solidFill>
              </a:rPr>
              <a:t>-</a:t>
            </a:r>
            <a:r>
              <a:rPr lang="en-US" altLang="en-US" sz="3200">
                <a:solidFill>
                  <a:schemeClr val="accent2"/>
                </a:solidFill>
              </a:rPr>
              <a:t>  =   2 e</a:t>
            </a:r>
            <a:r>
              <a:rPr lang="en-US" altLang="en-US" sz="3200" baseline="30000">
                <a:solidFill>
                  <a:schemeClr val="accent2"/>
                </a:solidFill>
              </a:rPr>
              <a:t>-</a:t>
            </a:r>
            <a:endParaRPr lang="en-US" altLang="en-US" sz="320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 "/>
            </a:pPr>
            <a:r>
              <a:rPr lang="en-US" altLang="en-US" sz="3200">
                <a:solidFill>
                  <a:schemeClr val="accent2"/>
                </a:solidFill>
              </a:rPr>
              <a:t>species charge   =      0 e</a:t>
            </a:r>
            <a:r>
              <a:rPr lang="en-US" altLang="en-US" sz="3200" baseline="30000">
                <a:solidFill>
                  <a:schemeClr val="accent2"/>
                </a:solidFill>
              </a:rPr>
              <a:t>-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 "/>
            </a:pPr>
            <a:r>
              <a:rPr lang="en-US" altLang="en-US" sz="3200" baseline="30000">
                <a:solidFill>
                  <a:schemeClr val="accent2"/>
                </a:solidFill>
              </a:rPr>
              <a:t>______________________________</a:t>
            </a:r>
            <a:endParaRPr lang="en-US" altLang="en-US" sz="320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 "/>
            </a:pPr>
            <a:r>
              <a:rPr lang="en-US" altLang="en-US" sz="3200">
                <a:solidFill>
                  <a:schemeClr val="accent2"/>
                </a:solidFill>
              </a:rPr>
              <a:t>Total                          8 e</a:t>
            </a:r>
            <a:r>
              <a:rPr lang="en-US" altLang="en-US" sz="3200" baseline="30000">
                <a:solidFill>
                  <a:schemeClr val="accent2"/>
                </a:solidFill>
              </a:rPr>
              <a:t>-</a:t>
            </a:r>
            <a:endParaRPr lang="en-US" altLang="en-US" sz="3200">
              <a:solidFill>
                <a:schemeClr val="accent2"/>
              </a:solidFill>
            </a:endParaRP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304800" y="2781300"/>
            <a:ext cx="1524000" cy="584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build="p" autoUpdateAnimBg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7078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7079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38708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708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38708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708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600" smtClean="0">
                <a:effectLst/>
              </a:rPr>
              <a:t>How many regions of density in H</a:t>
            </a:r>
            <a:r>
              <a:rPr lang="en-US" altLang="en-US" sz="3600" baseline="-25000" smtClean="0">
                <a:effectLst/>
              </a:rPr>
              <a:t>2</a:t>
            </a:r>
            <a:r>
              <a:rPr lang="en-US" altLang="en-US" sz="3600" smtClean="0">
                <a:effectLst/>
              </a:rPr>
              <a:t>O?</a:t>
            </a:r>
          </a:p>
        </p:txBody>
      </p:sp>
      <p:sp>
        <p:nvSpPr>
          <p:cNvPr id="18841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2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3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4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5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600" smtClean="0">
                <a:effectLst/>
              </a:rPr>
              <a:t>How many regions of density in H</a:t>
            </a:r>
            <a:r>
              <a:rPr lang="en-US" altLang="en-US" sz="3600" baseline="-25000" smtClean="0">
                <a:effectLst/>
              </a:rPr>
              <a:t>2</a:t>
            </a:r>
            <a:r>
              <a:rPr lang="en-US" altLang="en-US" sz="3600" smtClean="0">
                <a:effectLst/>
              </a:rPr>
              <a:t>O?</a:t>
            </a:r>
          </a:p>
        </p:txBody>
      </p:sp>
      <p:sp>
        <p:nvSpPr>
          <p:cNvPr id="18944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2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3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4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5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6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381000" y="2819400"/>
            <a:ext cx="1371600" cy="5334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Water Polarity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2038350" y="1169988"/>
            <a:ext cx="47799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Overall molecular dipole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4217988" y="38608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5491163" y="48117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 rot="16200000" flipV="1">
            <a:off x="5310188" y="4503737"/>
            <a:ext cx="249238" cy="3667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3054350" y="4822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 rot="-5400000" flipH="1" flipV="1">
            <a:off x="4123531" y="4587082"/>
            <a:ext cx="233363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4313" name="Oval 9"/>
          <p:cNvSpPr>
            <a:spLocks noChangeArrowheads="1"/>
          </p:cNvSpPr>
          <p:nvPr/>
        </p:nvSpPr>
        <p:spPr bwMode="auto">
          <a:xfrm rot="-5922177">
            <a:off x="3386931" y="2399507"/>
            <a:ext cx="2390775" cy="80168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802" name="Group 10"/>
          <p:cNvGrpSpPr>
            <a:grpSpLocks/>
          </p:cNvGrpSpPr>
          <p:nvPr/>
        </p:nvGrpSpPr>
        <p:grpSpPr bwMode="auto">
          <a:xfrm rot="10800000">
            <a:off x="4246563" y="2147888"/>
            <a:ext cx="520700" cy="152400"/>
            <a:chOff x="990" y="2694"/>
            <a:chExt cx="328" cy="96"/>
          </a:xfrm>
        </p:grpSpPr>
        <p:sp>
          <p:nvSpPr>
            <p:cNvPr id="354315" name="Oval 11"/>
            <p:cNvSpPr>
              <a:spLocks noChangeArrowheads="1"/>
            </p:cNvSpPr>
            <p:nvPr/>
          </p:nvSpPr>
          <p:spPr bwMode="auto">
            <a:xfrm>
              <a:off x="990" y="275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4316" name="Oval 12"/>
            <p:cNvSpPr>
              <a:spLocks noChangeArrowheads="1"/>
            </p:cNvSpPr>
            <p:nvPr/>
          </p:nvSpPr>
          <p:spPr bwMode="auto">
            <a:xfrm>
              <a:off x="1234" y="2726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4317" name="Oval 13"/>
          <p:cNvSpPr>
            <a:spLocks noChangeArrowheads="1"/>
          </p:cNvSpPr>
          <p:nvPr/>
        </p:nvSpPr>
        <p:spPr bwMode="auto">
          <a:xfrm rot="-4997675">
            <a:off x="3840956" y="2466182"/>
            <a:ext cx="2390775" cy="80168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804" name="Group 14"/>
          <p:cNvGrpSpPr>
            <a:grpSpLocks/>
          </p:cNvGrpSpPr>
          <p:nvPr/>
        </p:nvGrpSpPr>
        <p:grpSpPr bwMode="auto">
          <a:xfrm rot="10800000">
            <a:off x="4819650" y="2263775"/>
            <a:ext cx="520700" cy="152400"/>
            <a:chOff x="990" y="2694"/>
            <a:chExt cx="328" cy="96"/>
          </a:xfrm>
        </p:grpSpPr>
        <p:sp>
          <p:nvSpPr>
            <p:cNvPr id="354319" name="Oval 15"/>
            <p:cNvSpPr>
              <a:spLocks noChangeArrowheads="1"/>
            </p:cNvSpPr>
            <p:nvPr/>
          </p:nvSpPr>
          <p:spPr bwMode="auto">
            <a:xfrm>
              <a:off x="990" y="2727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4320" name="Oval 16"/>
            <p:cNvSpPr>
              <a:spLocks noChangeArrowheads="1"/>
            </p:cNvSpPr>
            <p:nvPr/>
          </p:nvSpPr>
          <p:spPr bwMode="auto">
            <a:xfrm>
              <a:off x="1234" y="2726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4321" name="Line 17"/>
          <p:cNvSpPr>
            <a:spLocks noChangeShapeType="1"/>
          </p:cNvSpPr>
          <p:nvPr/>
        </p:nvSpPr>
        <p:spPr bwMode="auto">
          <a:xfrm rot="-8582505">
            <a:off x="4079875" y="3103563"/>
            <a:ext cx="1370013" cy="18081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4322" name="Line 18"/>
          <p:cNvSpPr>
            <a:spLocks noChangeShapeType="1"/>
          </p:cNvSpPr>
          <p:nvPr/>
        </p:nvSpPr>
        <p:spPr bwMode="auto">
          <a:xfrm rot="13017495" flipV="1">
            <a:off x="4646613" y="4908550"/>
            <a:ext cx="250825" cy="1825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26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27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38912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13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38913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13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9134" name="Text Box 14"/>
          <p:cNvSpPr txBox="1">
            <a:spLocks noChangeArrowheads="1"/>
          </p:cNvSpPr>
          <p:nvPr/>
        </p:nvSpPr>
        <p:spPr bwMode="auto">
          <a:xfrm>
            <a:off x="1922463" y="4662488"/>
            <a:ext cx="54467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0150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51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39015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015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39015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015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1922463" y="4662488"/>
            <a:ext cx="54467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Region</a:t>
            </a:r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3460750" y="2857500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391171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1174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39117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117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39118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118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1182" name="Text Box 14"/>
          <p:cNvSpPr txBox="1">
            <a:spLocks noChangeArrowheads="1"/>
          </p:cNvSpPr>
          <p:nvPr/>
        </p:nvSpPr>
        <p:spPr bwMode="auto">
          <a:xfrm>
            <a:off x="1922463" y="4662488"/>
            <a:ext cx="54467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Regions</a:t>
            </a:r>
          </a:p>
        </p:txBody>
      </p:sp>
      <p:sp>
        <p:nvSpPr>
          <p:cNvPr id="391183" name="Text Box 15"/>
          <p:cNvSpPr txBox="1">
            <a:spLocks noChangeArrowheads="1"/>
          </p:cNvSpPr>
          <p:nvPr/>
        </p:nvSpPr>
        <p:spPr bwMode="auto">
          <a:xfrm>
            <a:off x="3460750" y="2857500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91184" name="Text Box 16"/>
          <p:cNvSpPr txBox="1">
            <a:spLocks noChangeArrowheads="1"/>
          </p:cNvSpPr>
          <p:nvPr/>
        </p:nvSpPr>
        <p:spPr bwMode="auto">
          <a:xfrm>
            <a:off x="4265613" y="212407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2198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39220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220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39220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220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1922463" y="4662488"/>
            <a:ext cx="54467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Regions</a:t>
            </a:r>
          </a:p>
        </p:txBody>
      </p:sp>
      <p:sp>
        <p:nvSpPr>
          <p:cNvPr id="392207" name="Text Box 15"/>
          <p:cNvSpPr txBox="1">
            <a:spLocks noChangeArrowheads="1"/>
          </p:cNvSpPr>
          <p:nvPr/>
        </p:nvSpPr>
        <p:spPr bwMode="auto">
          <a:xfrm>
            <a:off x="3460750" y="2857500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4265613" y="212407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2209" name="Text Box 17"/>
          <p:cNvSpPr txBox="1">
            <a:spLocks noChangeArrowheads="1"/>
          </p:cNvSpPr>
          <p:nvPr/>
        </p:nvSpPr>
        <p:spPr bwMode="auto">
          <a:xfrm>
            <a:off x="5186363" y="2844800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3222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3223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393225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3226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39322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322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3230" name="Text Box 14"/>
          <p:cNvSpPr txBox="1">
            <a:spLocks noChangeArrowheads="1"/>
          </p:cNvSpPr>
          <p:nvPr/>
        </p:nvSpPr>
        <p:spPr bwMode="auto">
          <a:xfrm>
            <a:off x="1922463" y="4662488"/>
            <a:ext cx="54467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Regions</a:t>
            </a:r>
          </a:p>
        </p:txBody>
      </p:sp>
      <p:sp>
        <p:nvSpPr>
          <p:cNvPr id="393231" name="Text Box 15"/>
          <p:cNvSpPr txBox="1">
            <a:spLocks noChangeArrowheads="1"/>
          </p:cNvSpPr>
          <p:nvPr/>
        </p:nvSpPr>
        <p:spPr bwMode="auto">
          <a:xfrm>
            <a:off x="3460750" y="2857500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93232" name="Text Box 16"/>
          <p:cNvSpPr txBox="1">
            <a:spLocks noChangeArrowheads="1"/>
          </p:cNvSpPr>
          <p:nvPr/>
        </p:nvSpPr>
        <p:spPr bwMode="auto">
          <a:xfrm>
            <a:off x="4265613" y="212407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3233" name="Text Box 17"/>
          <p:cNvSpPr txBox="1">
            <a:spLocks noChangeArrowheads="1"/>
          </p:cNvSpPr>
          <p:nvPr/>
        </p:nvSpPr>
        <p:spPr bwMode="auto">
          <a:xfrm>
            <a:off x="5186363" y="2844800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3234" name="Text Box 18"/>
          <p:cNvSpPr txBox="1">
            <a:spLocks noChangeArrowheads="1"/>
          </p:cNvSpPr>
          <p:nvPr/>
        </p:nvSpPr>
        <p:spPr bwMode="auto">
          <a:xfrm>
            <a:off x="4268788" y="396716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4246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4247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39424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425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39425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425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1922463" y="4662488"/>
            <a:ext cx="54467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Regions		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Bonds</a:t>
            </a:r>
            <a:endParaRPr lang="en-US" sz="32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3460750" y="2857500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4265613" y="212407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5186363" y="2844800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4268788" y="396716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5270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1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39527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527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39527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527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1922463" y="4662488"/>
            <a:ext cx="54467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Regions		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</a:t>
            </a:r>
            <a:endParaRPr lang="en-US" sz="32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5279" name="Text Box 15"/>
          <p:cNvSpPr txBox="1">
            <a:spLocks noChangeArrowheads="1"/>
          </p:cNvSpPr>
          <p:nvPr/>
        </p:nvSpPr>
        <p:spPr bwMode="auto">
          <a:xfrm>
            <a:off x="3460750" y="2857500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95280" name="Text Box 16"/>
          <p:cNvSpPr txBox="1">
            <a:spLocks noChangeArrowheads="1"/>
          </p:cNvSpPr>
          <p:nvPr/>
        </p:nvSpPr>
        <p:spPr bwMode="auto">
          <a:xfrm>
            <a:off x="4265613" y="212407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5281" name="Text Box 17"/>
          <p:cNvSpPr txBox="1">
            <a:spLocks noChangeArrowheads="1"/>
          </p:cNvSpPr>
          <p:nvPr/>
        </p:nvSpPr>
        <p:spPr bwMode="auto">
          <a:xfrm>
            <a:off x="5186363" y="2844800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5282" name="Text Box 18"/>
          <p:cNvSpPr txBox="1">
            <a:spLocks noChangeArrowheads="1"/>
          </p:cNvSpPr>
          <p:nvPr/>
        </p:nvSpPr>
        <p:spPr bwMode="auto">
          <a:xfrm>
            <a:off x="4268788" y="396716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>
            <a:off x="3462338" y="339407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6294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39629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629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39630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630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922463" y="4662488"/>
            <a:ext cx="54467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Regions		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Bonds</a:t>
            </a:r>
            <a:endParaRPr lang="en-US" sz="32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3460750" y="2857500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96304" name="Text Box 16"/>
          <p:cNvSpPr txBox="1">
            <a:spLocks noChangeArrowheads="1"/>
          </p:cNvSpPr>
          <p:nvPr/>
        </p:nvSpPr>
        <p:spPr bwMode="auto">
          <a:xfrm>
            <a:off x="4265613" y="212407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5186363" y="2844800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4268788" y="3967163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3462338" y="339407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5186363" y="331152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/>
          <p:cNvSpPr txBox="1">
            <a:spLocks noChangeArrowheads="1"/>
          </p:cNvSpPr>
          <p:nvPr/>
        </p:nvSpPr>
        <p:spPr bwMode="auto">
          <a:xfrm>
            <a:off x="236538" y="401638"/>
            <a:ext cx="8455025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517525" y="374491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Water Polarity</a:t>
            </a: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2708275" y="44656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5333" name="Line 5"/>
          <p:cNvSpPr>
            <a:spLocks noChangeShapeType="1"/>
          </p:cNvSpPr>
          <p:nvPr/>
        </p:nvSpPr>
        <p:spPr bwMode="auto">
          <a:xfrm flipV="1">
            <a:off x="3778250" y="4160838"/>
            <a:ext cx="249238" cy="3667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2697163" y="2028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5335" name="Line 7"/>
          <p:cNvSpPr>
            <a:spLocks noChangeShapeType="1"/>
          </p:cNvSpPr>
          <p:nvPr/>
        </p:nvSpPr>
        <p:spPr bwMode="auto">
          <a:xfrm flipH="1" flipV="1">
            <a:off x="3727450" y="2990850"/>
            <a:ext cx="233363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5336" name="Oval 8"/>
          <p:cNvSpPr>
            <a:spLocks noChangeArrowheads="1"/>
          </p:cNvSpPr>
          <p:nvPr/>
        </p:nvSpPr>
        <p:spPr bwMode="auto">
          <a:xfrm rot="-522177">
            <a:off x="4595813" y="3092450"/>
            <a:ext cx="2390775" cy="80168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849" name="Group 9"/>
          <p:cNvGrpSpPr>
            <a:grpSpLocks/>
          </p:cNvGrpSpPr>
          <p:nvPr/>
        </p:nvGrpSpPr>
        <p:grpSpPr bwMode="auto">
          <a:xfrm rot="-5400000">
            <a:off x="6107113" y="3341688"/>
            <a:ext cx="520700" cy="152400"/>
            <a:chOff x="990" y="2694"/>
            <a:chExt cx="328" cy="96"/>
          </a:xfrm>
        </p:grpSpPr>
        <p:sp>
          <p:nvSpPr>
            <p:cNvPr id="355338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5339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5340" name="Oval 12"/>
          <p:cNvSpPr>
            <a:spLocks noChangeArrowheads="1"/>
          </p:cNvSpPr>
          <p:nvPr/>
        </p:nvSpPr>
        <p:spPr bwMode="auto">
          <a:xfrm rot="402325">
            <a:off x="4529138" y="3546475"/>
            <a:ext cx="2390775" cy="80168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851" name="Group 13"/>
          <p:cNvGrpSpPr>
            <a:grpSpLocks/>
          </p:cNvGrpSpPr>
          <p:nvPr/>
        </p:nvGrpSpPr>
        <p:grpSpPr bwMode="auto">
          <a:xfrm rot="-5400000">
            <a:off x="5991225" y="3914775"/>
            <a:ext cx="520700" cy="152400"/>
            <a:chOff x="990" y="2694"/>
            <a:chExt cx="328" cy="96"/>
          </a:xfrm>
        </p:grpSpPr>
        <p:sp>
          <p:nvSpPr>
            <p:cNvPr id="355342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5343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2038350" y="1169988"/>
            <a:ext cx="47799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Overall molecular dipole</a:t>
            </a:r>
          </a:p>
        </p:txBody>
      </p:sp>
      <p:sp>
        <p:nvSpPr>
          <p:cNvPr id="355345" name="Line 17"/>
          <p:cNvSpPr>
            <a:spLocks noChangeShapeType="1"/>
          </p:cNvSpPr>
          <p:nvPr/>
        </p:nvSpPr>
        <p:spPr bwMode="auto">
          <a:xfrm rot="-3182505">
            <a:off x="3897312" y="2771776"/>
            <a:ext cx="1370013" cy="18081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5346" name="Line 18"/>
          <p:cNvSpPr>
            <a:spLocks noChangeShapeType="1"/>
          </p:cNvSpPr>
          <p:nvPr/>
        </p:nvSpPr>
        <p:spPr bwMode="auto">
          <a:xfrm rot="18417495" flipV="1">
            <a:off x="3464719" y="3590131"/>
            <a:ext cx="250825" cy="1825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55" name="Picture 19" descr="H2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2513" y="1311275"/>
            <a:ext cx="4968875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5348" name="Line 20"/>
          <p:cNvSpPr>
            <a:spLocks noChangeShapeType="1"/>
          </p:cNvSpPr>
          <p:nvPr/>
        </p:nvSpPr>
        <p:spPr bwMode="auto">
          <a:xfrm rot="-8582505">
            <a:off x="4079875" y="3103563"/>
            <a:ext cx="1370013" cy="18081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5349" name="Line 21"/>
          <p:cNvSpPr>
            <a:spLocks noChangeShapeType="1"/>
          </p:cNvSpPr>
          <p:nvPr/>
        </p:nvSpPr>
        <p:spPr bwMode="auto">
          <a:xfrm rot="13017495" flipV="1">
            <a:off x="4646613" y="4908550"/>
            <a:ext cx="250825" cy="1825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5350" name="Text Box 22"/>
          <p:cNvSpPr txBox="1">
            <a:spLocks noChangeArrowheads="1"/>
          </p:cNvSpPr>
          <p:nvPr/>
        </p:nvSpPr>
        <p:spPr bwMode="auto">
          <a:xfrm>
            <a:off x="3603625" y="6069013"/>
            <a:ext cx="5235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http://academic.reed.edu/chemistry/roco/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4217988" y="32004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5491163" y="41513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 rot="16200000" flipV="1">
            <a:off x="5310188" y="3843337"/>
            <a:ext cx="249238" cy="3667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3054350" y="41624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 rot="-5400000" flipH="1" flipV="1">
            <a:off x="4123531" y="3926682"/>
            <a:ext cx="233363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517525" y="374491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3209925" y="376396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5" name="Line 5"/>
          <p:cNvSpPr>
            <a:spLocks noChangeShapeType="1"/>
          </p:cNvSpPr>
          <p:nvPr/>
        </p:nvSpPr>
        <p:spPr bwMode="auto">
          <a:xfrm>
            <a:off x="2239963" y="3960813"/>
            <a:ext cx="901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3		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Trigonal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planar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517525" y="374491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3209925" y="376396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89" name="Line 5"/>
          <p:cNvSpPr>
            <a:spLocks noChangeShapeType="1"/>
          </p:cNvSpPr>
          <p:nvPr/>
        </p:nvSpPr>
        <p:spPr bwMode="auto">
          <a:xfrm>
            <a:off x="2239963" y="3960813"/>
            <a:ext cx="901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5651500" y="3765550"/>
            <a:ext cx="1655763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>
            <a:off x="4999038" y="3995738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Oval 2"/>
          <p:cNvSpPr>
            <a:spLocks noChangeArrowheads="1"/>
          </p:cNvSpPr>
          <p:nvPr/>
        </p:nvSpPr>
        <p:spPr bwMode="auto">
          <a:xfrm rot="311546">
            <a:off x="4860925" y="3508375"/>
            <a:ext cx="2089150" cy="63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2909888" y="3944938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4165600" y="1773238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3979863" y="3157538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1415" name="Line 7"/>
          <p:cNvSpPr>
            <a:spLocks noChangeShapeType="1"/>
          </p:cNvSpPr>
          <p:nvPr/>
        </p:nvSpPr>
        <p:spPr bwMode="auto">
          <a:xfrm flipV="1">
            <a:off x="3730625" y="4043363"/>
            <a:ext cx="417513" cy="2825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1416" name="Line 8"/>
          <p:cNvSpPr>
            <a:spLocks noChangeShapeType="1"/>
          </p:cNvSpPr>
          <p:nvPr/>
        </p:nvSpPr>
        <p:spPr bwMode="auto">
          <a:xfrm rot="940399" flipH="1" flipV="1">
            <a:off x="4411663" y="2706688"/>
            <a:ext cx="125412" cy="465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307575">
            <a:off x="5718175" y="3741738"/>
            <a:ext cx="520700" cy="152400"/>
            <a:chOff x="990" y="2694"/>
            <a:chExt cx="328" cy="96"/>
          </a:xfrm>
        </p:grpSpPr>
        <p:sp>
          <p:nvSpPr>
            <p:cNvPr id="401418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1419" name="Oval 11"/>
            <p:cNvSpPr>
              <a:spLocks noChangeArrowheads="1"/>
            </p:cNvSpPr>
            <p:nvPr/>
          </p:nvSpPr>
          <p:spPr bwMode="auto">
            <a:xfrm>
              <a:off x="1210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1420" name="Oval 12"/>
          <p:cNvSpPr>
            <a:spLocks noChangeArrowheads="1"/>
          </p:cNvSpPr>
          <p:nvPr/>
        </p:nvSpPr>
        <p:spPr bwMode="auto">
          <a:xfrm rot="1514467">
            <a:off x="4713288" y="3962400"/>
            <a:ext cx="2089150" cy="63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515816">
            <a:off x="5570538" y="4195763"/>
            <a:ext cx="520700" cy="152400"/>
            <a:chOff x="990" y="2694"/>
            <a:chExt cx="328" cy="96"/>
          </a:xfrm>
        </p:grpSpPr>
        <p:sp>
          <p:nvSpPr>
            <p:cNvPr id="401422" name="Oval 14"/>
            <p:cNvSpPr>
              <a:spLocks noChangeArrowheads="1"/>
            </p:cNvSpPr>
            <p:nvPr/>
          </p:nvSpPr>
          <p:spPr bwMode="auto">
            <a:xfrm>
              <a:off x="986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1423" name="Oval 15"/>
            <p:cNvSpPr>
              <a:spLocks noChangeArrowheads="1"/>
            </p:cNvSpPr>
            <p:nvPr/>
          </p:nvSpPr>
          <p:spPr bwMode="auto">
            <a:xfrm>
              <a:off x="1227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Oval 2"/>
          <p:cNvSpPr>
            <a:spLocks noChangeArrowheads="1"/>
          </p:cNvSpPr>
          <p:nvPr/>
        </p:nvSpPr>
        <p:spPr bwMode="auto">
          <a:xfrm rot="311546">
            <a:off x="4860925" y="3508375"/>
            <a:ext cx="2089150" cy="63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3:  Water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2909888" y="3944938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4165600" y="1773238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3979863" y="3157538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2439" name="Line 7"/>
          <p:cNvSpPr>
            <a:spLocks noChangeShapeType="1"/>
          </p:cNvSpPr>
          <p:nvPr/>
        </p:nvSpPr>
        <p:spPr bwMode="auto">
          <a:xfrm flipV="1">
            <a:off x="3730625" y="4043363"/>
            <a:ext cx="417513" cy="2825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2440" name="Line 8"/>
          <p:cNvSpPr>
            <a:spLocks noChangeShapeType="1"/>
          </p:cNvSpPr>
          <p:nvPr/>
        </p:nvSpPr>
        <p:spPr bwMode="auto">
          <a:xfrm rot="940399" flipH="1" flipV="1">
            <a:off x="4411663" y="2706688"/>
            <a:ext cx="125412" cy="465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307575">
            <a:off x="5718175" y="3741738"/>
            <a:ext cx="520700" cy="152400"/>
            <a:chOff x="990" y="2694"/>
            <a:chExt cx="328" cy="96"/>
          </a:xfrm>
        </p:grpSpPr>
        <p:sp>
          <p:nvSpPr>
            <p:cNvPr id="402442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2443" name="Oval 11"/>
            <p:cNvSpPr>
              <a:spLocks noChangeArrowheads="1"/>
            </p:cNvSpPr>
            <p:nvPr/>
          </p:nvSpPr>
          <p:spPr bwMode="auto">
            <a:xfrm>
              <a:off x="1210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2444" name="Oval 12"/>
          <p:cNvSpPr>
            <a:spLocks noChangeArrowheads="1"/>
          </p:cNvSpPr>
          <p:nvPr/>
        </p:nvSpPr>
        <p:spPr bwMode="auto">
          <a:xfrm rot="1514467">
            <a:off x="4713288" y="3962400"/>
            <a:ext cx="2089150" cy="63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515816">
            <a:off x="5570538" y="4195763"/>
            <a:ext cx="520700" cy="152400"/>
            <a:chOff x="990" y="2694"/>
            <a:chExt cx="328" cy="96"/>
          </a:xfrm>
        </p:grpSpPr>
        <p:sp>
          <p:nvSpPr>
            <p:cNvPr id="402446" name="Oval 14"/>
            <p:cNvSpPr>
              <a:spLocks noChangeArrowheads="1"/>
            </p:cNvSpPr>
            <p:nvPr/>
          </p:nvSpPr>
          <p:spPr bwMode="auto">
            <a:xfrm>
              <a:off x="986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2447" name="Oval 15"/>
            <p:cNvSpPr>
              <a:spLocks noChangeArrowheads="1"/>
            </p:cNvSpPr>
            <p:nvPr/>
          </p:nvSpPr>
          <p:spPr bwMode="auto">
            <a:xfrm>
              <a:off x="1227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2448" name="Text Box 16"/>
          <p:cNvSpPr txBox="1">
            <a:spLocks noChangeArrowheads="1"/>
          </p:cNvSpPr>
          <p:nvPr/>
        </p:nvSpPr>
        <p:spPr bwMode="auto">
          <a:xfrm>
            <a:off x="1938338" y="2557463"/>
            <a:ext cx="15541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105</a:t>
            </a:r>
            <a:r>
              <a:rPr lang="en-US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2449" name="Line 17"/>
          <p:cNvSpPr>
            <a:spLocks noChangeShapeType="1"/>
          </p:cNvSpPr>
          <p:nvPr/>
        </p:nvSpPr>
        <p:spPr bwMode="auto">
          <a:xfrm>
            <a:off x="2740025" y="3141663"/>
            <a:ext cx="385763" cy="9699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2450" name="Line 18"/>
          <p:cNvSpPr>
            <a:spLocks noChangeShapeType="1"/>
          </p:cNvSpPr>
          <p:nvPr/>
        </p:nvSpPr>
        <p:spPr bwMode="auto">
          <a:xfrm flipV="1">
            <a:off x="3074988" y="2406650"/>
            <a:ext cx="100330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517525" y="374491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887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Oval 2"/>
          <p:cNvSpPr>
            <a:spLocks noChangeArrowheads="1"/>
          </p:cNvSpPr>
          <p:nvPr/>
        </p:nvSpPr>
        <p:spPr bwMode="auto">
          <a:xfrm rot="937276">
            <a:off x="4939925" y="3504163"/>
            <a:ext cx="1211317" cy="63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dirty="0" smtClean="0">
                <a:effectLst/>
              </a:rPr>
              <a:t>Example 4:  Ammonia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3979863" y="3157538"/>
            <a:ext cx="1001712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1415" name="Line 7"/>
          <p:cNvSpPr>
            <a:spLocks noChangeShapeType="1"/>
          </p:cNvSpPr>
          <p:nvPr/>
        </p:nvSpPr>
        <p:spPr bwMode="auto">
          <a:xfrm flipV="1">
            <a:off x="3730625" y="4043363"/>
            <a:ext cx="417513" cy="2825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1416" name="Line 8"/>
          <p:cNvSpPr>
            <a:spLocks noChangeShapeType="1"/>
          </p:cNvSpPr>
          <p:nvPr/>
        </p:nvSpPr>
        <p:spPr bwMode="auto">
          <a:xfrm rot="940399" flipH="1" flipV="1">
            <a:off x="4411663" y="2706688"/>
            <a:ext cx="125412" cy="465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307575">
            <a:off x="5263566" y="3680558"/>
            <a:ext cx="520700" cy="152400"/>
            <a:chOff x="990" y="2694"/>
            <a:chExt cx="328" cy="96"/>
          </a:xfrm>
        </p:grpSpPr>
        <p:sp>
          <p:nvSpPr>
            <p:cNvPr id="401418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1419" name="Oval 11"/>
            <p:cNvSpPr>
              <a:spLocks noChangeArrowheads="1"/>
            </p:cNvSpPr>
            <p:nvPr/>
          </p:nvSpPr>
          <p:spPr bwMode="auto">
            <a:xfrm>
              <a:off x="1210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Line 8"/>
          <p:cNvSpPr>
            <a:spLocks noChangeShapeType="1"/>
          </p:cNvSpPr>
          <p:nvPr/>
        </p:nvSpPr>
        <p:spPr bwMode="auto">
          <a:xfrm rot="9319784" flipH="1" flipV="1">
            <a:off x="4893192" y="4129595"/>
            <a:ext cx="125412" cy="465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 rot="13663115">
            <a:off x="3323982" y="4352335"/>
            <a:ext cx="520700" cy="152400"/>
            <a:chOff x="990" y="2694"/>
            <a:chExt cx="328" cy="96"/>
          </a:xfrm>
        </p:grpSpPr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1210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 rot="19090425">
            <a:off x="4940370" y="4581966"/>
            <a:ext cx="520700" cy="152400"/>
            <a:chOff x="990" y="2694"/>
            <a:chExt cx="328" cy="96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1210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 rot="307575">
            <a:off x="4220369" y="2534234"/>
            <a:ext cx="520700" cy="152400"/>
            <a:chOff x="990" y="2694"/>
            <a:chExt cx="328" cy="96"/>
          </a:xfrm>
        </p:grpSpPr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1210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Oval 2"/>
          <p:cNvSpPr>
            <a:spLocks noChangeArrowheads="1"/>
          </p:cNvSpPr>
          <p:nvPr/>
        </p:nvSpPr>
        <p:spPr bwMode="auto">
          <a:xfrm rot="2462496">
            <a:off x="4409027" y="4212666"/>
            <a:ext cx="1225639" cy="63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"/>
          <p:cNvSpPr>
            <a:spLocks noChangeArrowheads="1"/>
          </p:cNvSpPr>
          <p:nvPr/>
        </p:nvSpPr>
        <p:spPr bwMode="auto">
          <a:xfrm rot="20272220">
            <a:off x="3105329" y="4005992"/>
            <a:ext cx="1225639" cy="63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"/>
          <p:cNvSpPr>
            <a:spLocks noChangeArrowheads="1"/>
          </p:cNvSpPr>
          <p:nvPr/>
        </p:nvSpPr>
        <p:spPr bwMode="auto">
          <a:xfrm rot="5400000">
            <a:off x="3888277" y="2417882"/>
            <a:ext cx="1225639" cy="63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 rot="307575">
            <a:off x="4272968" y="2461358"/>
            <a:ext cx="520700" cy="152400"/>
            <a:chOff x="990" y="2694"/>
            <a:chExt cx="328" cy="96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1210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 rot="307575">
            <a:off x="3358568" y="4366358"/>
            <a:ext cx="520700" cy="152400"/>
            <a:chOff x="990" y="2694"/>
            <a:chExt cx="328" cy="96"/>
          </a:xfrm>
        </p:grpSpPr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1210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 rot="307575">
            <a:off x="4882567" y="4594958"/>
            <a:ext cx="520700" cy="152400"/>
            <a:chOff x="990" y="2694"/>
            <a:chExt cx="328" cy="96"/>
          </a:xfrm>
        </p:grpSpPr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Oval 11"/>
            <p:cNvSpPr>
              <a:spLocks noChangeArrowheads="1"/>
            </p:cNvSpPr>
            <p:nvPr/>
          </p:nvSpPr>
          <p:spPr bwMode="auto">
            <a:xfrm>
              <a:off x="1210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2008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517525" y="374491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3176299" y="4343400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5" name="Line 5"/>
          <p:cNvSpPr>
            <a:spLocks noChangeShapeType="1"/>
          </p:cNvSpPr>
          <p:nvPr/>
        </p:nvSpPr>
        <p:spPr bwMode="auto">
          <a:xfrm>
            <a:off x="2239963" y="3960812"/>
            <a:ext cx="808037" cy="534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818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3		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Trigonal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planar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517525" y="374491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3141663" y="4397376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89" name="Line 5"/>
          <p:cNvSpPr>
            <a:spLocks noChangeShapeType="1"/>
          </p:cNvSpPr>
          <p:nvPr/>
        </p:nvSpPr>
        <p:spPr bwMode="auto">
          <a:xfrm>
            <a:off x="2239963" y="3960812"/>
            <a:ext cx="731837" cy="611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5791200" y="4397375"/>
            <a:ext cx="2667000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>
            <a:off x="5029200" y="4648200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899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Oval 2"/>
          <p:cNvSpPr>
            <a:spLocks noChangeArrowheads="1"/>
          </p:cNvSpPr>
          <p:nvPr/>
        </p:nvSpPr>
        <p:spPr bwMode="auto">
          <a:xfrm rot="311546">
            <a:off x="4860925" y="3508375"/>
            <a:ext cx="2089150" cy="63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dirty="0" smtClean="0">
                <a:effectLst/>
              </a:rPr>
              <a:t>Example 4:  Ammonia</a:t>
            </a: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2909888" y="3944938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4165600" y="1773238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3979863" y="3157538"/>
            <a:ext cx="1001712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1415" name="Line 7"/>
          <p:cNvSpPr>
            <a:spLocks noChangeShapeType="1"/>
          </p:cNvSpPr>
          <p:nvPr/>
        </p:nvSpPr>
        <p:spPr bwMode="auto">
          <a:xfrm flipV="1">
            <a:off x="3730625" y="4043363"/>
            <a:ext cx="417513" cy="2825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1416" name="Line 8"/>
          <p:cNvSpPr>
            <a:spLocks noChangeShapeType="1"/>
          </p:cNvSpPr>
          <p:nvPr/>
        </p:nvSpPr>
        <p:spPr bwMode="auto">
          <a:xfrm rot="940399" flipH="1" flipV="1">
            <a:off x="4411663" y="2706688"/>
            <a:ext cx="125412" cy="465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307575">
            <a:off x="5718175" y="3741738"/>
            <a:ext cx="520700" cy="152400"/>
            <a:chOff x="990" y="2694"/>
            <a:chExt cx="328" cy="96"/>
          </a:xfrm>
        </p:grpSpPr>
        <p:sp>
          <p:nvSpPr>
            <p:cNvPr id="401418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1419" name="Oval 11"/>
            <p:cNvSpPr>
              <a:spLocks noChangeArrowheads="1"/>
            </p:cNvSpPr>
            <p:nvPr/>
          </p:nvSpPr>
          <p:spPr bwMode="auto">
            <a:xfrm>
              <a:off x="1210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4893192" y="4129595"/>
            <a:ext cx="821845" cy="1185860"/>
            <a:chOff x="4893192" y="4129595"/>
            <a:chExt cx="821845" cy="1185860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 rot="8379385">
              <a:off x="5046699" y="4308980"/>
              <a:ext cx="668338" cy="1006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rot="9319784" flipH="1" flipV="1">
              <a:off x="4893192" y="4129595"/>
              <a:ext cx="125412" cy="4651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39412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Trigonal planar</a:t>
            </a:r>
          </a:p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517525" y="374491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569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Chemical Bonds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85800" y="1981200"/>
            <a:ext cx="8382000" cy="4114800"/>
          </a:xfrm>
        </p:spPr>
        <p:txBody>
          <a:bodyPr/>
          <a:lstStyle/>
          <a:p>
            <a:r>
              <a:rPr lang="en-US" smtClean="0"/>
              <a:t>There are two broad types are discussed so far: </a:t>
            </a:r>
          </a:p>
          <a:p>
            <a:r>
              <a:rPr lang="en-US" smtClean="0"/>
              <a:t>Ionic bonding </a:t>
            </a:r>
          </a:p>
          <a:p>
            <a:r>
              <a:rPr lang="en-US" smtClean="0"/>
              <a:t>Covalent bonding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Methane Polarity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66763" y="3994150"/>
            <a:ext cx="2908300" cy="22399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They cancel and yield a molecule with no overall dipole -- it’s nonpolar.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 flipH="1">
            <a:off x="2379663" y="1384300"/>
            <a:ext cx="3716337" cy="3746500"/>
            <a:chOff x="1499" y="872"/>
            <a:chExt cx="2341" cy="2360"/>
          </a:xfrm>
        </p:grpSpPr>
        <p:sp>
          <p:nvSpPr>
            <p:cNvPr id="364549" name="Line 5"/>
            <p:cNvSpPr>
              <a:spLocks noChangeShapeType="1"/>
            </p:cNvSpPr>
            <p:nvPr/>
          </p:nvSpPr>
          <p:spPr bwMode="auto">
            <a:xfrm rot="5400000" flipV="1">
              <a:off x="2174" y="1605"/>
              <a:ext cx="252" cy="1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0" name="Line 6"/>
            <p:cNvSpPr>
              <a:spLocks noChangeShapeType="1"/>
            </p:cNvSpPr>
            <p:nvPr/>
          </p:nvSpPr>
          <p:spPr bwMode="auto">
            <a:xfrm rot="5400000" flipV="1">
              <a:off x="3017" y="1887"/>
              <a:ext cx="0" cy="30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1" name="AutoShape 7"/>
            <p:cNvSpPr>
              <a:spLocks noChangeArrowheads="1"/>
            </p:cNvSpPr>
            <p:nvPr/>
          </p:nvSpPr>
          <p:spPr bwMode="auto">
            <a:xfrm rot="6577724">
              <a:off x="2022" y="2219"/>
              <a:ext cx="575" cy="21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7896" name="Group 8"/>
            <p:cNvGrpSpPr>
              <a:grpSpLocks/>
            </p:cNvGrpSpPr>
            <p:nvPr/>
          </p:nvGrpSpPr>
          <p:grpSpPr bwMode="auto">
            <a:xfrm rot="5400000">
              <a:off x="2182" y="2419"/>
              <a:ext cx="506" cy="232"/>
              <a:chOff x="3705" y="1611"/>
              <a:chExt cx="506" cy="221"/>
            </a:xfrm>
          </p:grpSpPr>
          <p:sp>
            <p:nvSpPr>
              <p:cNvPr id="364553" name="Line 9"/>
              <p:cNvSpPr>
                <a:spLocks noChangeShapeType="1"/>
              </p:cNvSpPr>
              <p:nvPr/>
            </p:nvSpPr>
            <p:spPr bwMode="auto">
              <a:xfrm>
                <a:off x="3705" y="1621"/>
                <a:ext cx="106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4554" name="Line 10"/>
              <p:cNvSpPr>
                <a:spLocks noChangeShapeType="1"/>
              </p:cNvSpPr>
              <p:nvPr/>
            </p:nvSpPr>
            <p:spPr bwMode="auto">
              <a:xfrm>
                <a:off x="3705" y="1611"/>
                <a:ext cx="506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4555" name="Line 11"/>
              <p:cNvSpPr>
                <a:spLocks noChangeShapeType="1"/>
              </p:cNvSpPr>
              <p:nvPr/>
            </p:nvSpPr>
            <p:spPr bwMode="auto">
              <a:xfrm flipH="1">
                <a:off x="3757" y="1748"/>
                <a:ext cx="421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7897" name="Group 12"/>
            <p:cNvGrpSpPr>
              <a:grpSpLocks/>
            </p:cNvGrpSpPr>
            <p:nvPr/>
          </p:nvGrpSpPr>
          <p:grpSpPr bwMode="auto">
            <a:xfrm rot="7686415">
              <a:off x="2918" y="1881"/>
              <a:ext cx="210" cy="253"/>
              <a:chOff x="674" y="1495"/>
              <a:chExt cx="210" cy="253"/>
            </a:xfrm>
          </p:grpSpPr>
          <p:sp>
            <p:nvSpPr>
              <p:cNvPr id="364557" name="Line 13"/>
              <p:cNvSpPr>
                <a:spLocks noChangeShapeType="1"/>
              </p:cNvSpPr>
              <p:nvPr/>
            </p:nvSpPr>
            <p:spPr bwMode="auto">
              <a:xfrm>
                <a:off x="684" y="1496"/>
                <a:ext cx="200" cy="253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4558" name="Line 14"/>
              <p:cNvSpPr>
                <a:spLocks noChangeShapeType="1"/>
              </p:cNvSpPr>
              <p:nvPr/>
            </p:nvSpPr>
            <p:spPr bwMode="auto">
              <a:xfrm flipV="1">
                <a:off x="675" y="1506"/>
                <a:ext cx="94" cy="73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7898" name="Group 15"/>
            <p:cNvGrpSpPr>
              <a:grpSpLocks/>
            </p:cNvGrpSpPr>
            <p:nvPr/>
          </p:nvGrpSpPr>
          <p:grpSpPr bwMode="auto">
            <a:xfrm rot="-6173054">
              <a:off x="2160" y="2219"/>
              <a:ext cx="210" cy="253"/>
              <a:chOff x="674" y="1495"/>
              <a:chExt cx="210" cy="253"/>
            </a:xfrm>
          </p:grpSpPr>
          <p:sp>
            <p:nvSpPr>
              <p:cNvPr id="364560" name="Line 16"/>
              <p:cNvSpPr>
                <a:spLocks noChangeShapeType="1"/>
              </p:cNvSpPr>
              <p:nvPr/>
            </p:nvSpPr>
            <p:spPr bwMode="auto">
              <a:xfrm>
                <a:off x="684" y="1495"/>
                <a:ext cx="200" cy="253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4561" name="Line 17"/>
              <p:cNvSpPr>
                <a:spLocks noChangeShapeType="1"/>
              </p:cNvSpPr>
              <p:nvPr/>
            </p:nvSpPr>
            <p:spPr bwMode="auto">
              <a:xfrm flipV="1">
                <a:off x="674" y="1506"/>
                <a:ext cx="94" cy="73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7899" name="Group 18"/>
            <p:cNvGrpSpPr>
              <a:grpSpLocks/>
            </p:cNvGrpSpPr>
            <p:nvPr/>
          </p:nvGrpSpPr>
          <p:grpSpPr bwMode="auto">
            <a:xfrm rot="506000">
              <a:off x="2285" y="1522"/>
              <a:ext cx="210" cy="253"/>
              <a:chOff x="674" y="1495"/>
              <a:chExt cx="210" cy="253"/>
            </a:xfrm>
          </p:grpSpPr>
          <p:sp>
            <p:nvSpPr>
              <p:cNvPr id="364563" name="Line 19"/>
              <p:cNvSpPr>
                <a:spLocks noChangeShapeType="1"/>
              </p:cNvSpPr>
              <p:nvPr/>
            </p:nvSpPr>
            <p:spPr bwMode="auto">
              <a:xfrm>
                <a:off x="704" y="1470"/>
                <a:ext cx="200" cy="253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4564" name="Line 20"/>
              <p:cNvSpPr>
                <a:spLocks noChangeShapeType="1"/>
              </p:cNvSpPr>
              <p:nvPr/>
            </p:nvSpPr>
            <p:spPr bwMode="auto">
              <a:xfrm flipV="1">
                <a:off x="695" y="1482"/>
                <a:ext cx="94" cy="73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7900" name="Group 21"/>
            <p:cNvGrpSpPr>
              <a:grpSpLocks/>
            </p:cNvGrpSpPr>
            <p:nvPr/>
          </p:nvGrpSpPr>
          <p:grpSpPr bwMode="auto">
            <a:xfrm rot="-7985498">
              <a:off x="2336" y="2346"/>
              <a:ext cx="210" cy="253"/>
              <a:chOff x="674" y="1495"/>
              <a:chExt cx="210" cy="253"/>
            </a:xfrm>
          </p:grpSpPr>
          <p:sp>
            <p:nvSpPr>
              <p:cNvPr id="364566" name="Line 22"/>
              <p:cNvSpPr>
                <a:spLocks noChangeShapeType="1"/>
              </p:cNvSpPr>
              <p:nvPr/>
            </p:nvSpPr>
            <p:spPr bwMode="auto">
              <a:xfrm>
                <a:off x="684" y="1495"/>
                <a:ext cx="200" cy="253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4567" name="Line 23"/>
              <p:cNvSpPr>
                <a:spLocks noChangeShapeType="1"/>
              </p:cNvSpPr>
              <p:nvPr/>
            </p:nvSpPr>
            <p:spPr bwMode="auto">
              <a:xfrm flipV="1">
                <a:off x="674" y="1506"/>
                <a:ext cx="94" cy="73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4568" name="Text Box 24"/>
            <p:cNvSpPr txBox="1">
              <a:spLocks noChangeArrowheads="1"/>
            </p:cNvSpPr>
            <p:nvPr/>
          </p:nvSpPr>
          <p:spPr bwMode="auto">
            <a:xfrm>
              <a:off x="2191" y="1723"/>
              <a:ext cx="716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</a:t>
              </a:r>
              <a:endParaRPr 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64569" name="Text Box 25"/>
            <p:cNvSpPr txBox="1">
              <a:spLocks noChangeArrowheads="1"/>
            </p:cNvSpPr>
            <p:nvPr/>
          </p:nvSpPr>
          <p:spPr bwMode="auto">
            <a:xfrm>
              <a:off x="1779" y="872"/>
              <a:ext cx="716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1870" y="2598"/>
              <a:ext cx="716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4571" name="Text Box 27"/>
            <p:cNvSpPr txBox="1">
              <a:spLocks noChangeArrowheads="1"/>
            </p:cNvSpPr>
            <p:nvPr/>
          </p:nvSpPr>
          <p:spPr bwMode="auto">
            <a:xfrm>
              <a:off x="3124" y="1726"/>
              <a:ext cx="716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4572" name="Text Box 28"/>
            <p:cNvSpPr txBox="1">
              <a:spLocks noChangeArrowheads="1"/>
            </p:cNvSpPr>
            <p:nvPr/>
          </p:nvSpPr>
          <p:spPr bwMode="auto">
            <a:xfrm>
              <a:off x="1499" y="2284"/>
              <a:ext cx="716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3		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Trigonal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planar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517525" y="374491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3352800" y="4821906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5" name="Line 5"/>
          <p:cNvSpPr>
            <a:spLocks noChangeShapeType="1"/>
          </p:cNvSpPr>
          <p:nvPr/>
        </p:nvSpPr>
        <p:spPr bwMode="auto">
          <a:xfrm>
            <a:off x="2239962" y="3960812"/>
            <a:ext cx="1112837" cy="1144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275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231775" y="401638"/>
            <a:ext cx="8488363" cy="4900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2			2		Linear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3			2		Bent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3		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Trigonal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planar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4			2		Bent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3		Triangular pyramid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4		Tetrahedral</a:t>
            </a:r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517525" y="374491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5798342" y="487124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5" name="Line 5"/>
          <p:cNvSpPr>
            <a:spLocks noChangeShapeType="1"/>
          </p:cNvSpPr>
          <p:nvPr/>
        </p:nvSpPr>
        <p:spPr bwMode="auto">
          <a:xfrm>
            <a:off x="2239962" y="3960812"/>
            <a:ext cx="1292809" cy="1144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32771" y="4871243"/>
            <a:ext cx="1655763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039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dirty="0" smtClean="0">
                <a:effectLst/>
              </a:rPr>
              <a:t>Example 5:  Ammonia</a:t>
            </a: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2909888" y="3944938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4165600" y="1773238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3979863" y="3157538"/>
            <a:ext cx="1001712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1415" name="Line 7"/>
          <p:cNvSpPr>
            <a:spLocks noChangeShapeType="1"/>
          </p:cNvSpPr>
          <p:nvPr/>
        </p:nvSpPr>
        <p:spPr bwMode="auto">
          <a:xfrm flipV="1">
            <a:off x="3730625" y="4043363"/>
            <a:ext cx="417513" cy="2825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1416" name="Line 8"/>
          <p:cNvSpPr>
            <a:spLocks noChangeShapeType="1"/>
          </p:cNvSpPr>
          <p:nvPr/>
        </p:nvSpPr>
        <p:spPr bwMode="auto">
          <a:xfrm rot="940399" flipH="1" flipV="1">
            <a:off x="4411663" y="2706688"/>
            <a:ext cx="125412" cy="4651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3350" y="4195945"/>
            <a:ext cx="899496" cy="1250579"/>
            <a:chOff x="4663350" y="4195945"/>
            <a:chExt cx="899496" cy="1250579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 rot="8379385">
              <a:off x="4894508" y="4440049"/>
              <a:ext cx="668338" cy="1006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rot="9319784" flipH="1" flipV="1">
              <a:off x="4663350" y="4195945"/>
              <a:ext cx="125412" cy="4651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410200" y="3352800"/>
            <a:ext cx="1001712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rot="9319784" flipH="1" flipV="1">
            <a:off x="4908704" y="3620495"/>
            <a:ext cx="502929" cy="46823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1621961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737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Expanded Octets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844550"/>
            <a:ext cx="7772400" cy="4114800"/>
          </a:xfrm>
        </p:spPr>
        <p:txBody>
          <a:bodyPr/>
          <a:lstStyle/>
          <a:p>
            <a:r>
              <a:rPr lang="en-US" altLang="en-US" smtClean="0"/>
              <a:t>Elements in Group 5A (or higher) and in Period 3 (or bigger) can possess 10 e</a:t>
            </a:r>
            <a:r>
              <a:rPr lang="en-US" altLang="en-US" baseline="30000" smtClean="0"/>
              <a:t>-</a:t>
            </a:r>
            <a:r>
              <a:rPr lang="en-US" altLang="en-US" smtClean="0"/>
              <a:t>’s in their outer shell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3270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autoUpdateAnimBg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Expanded Octets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844550"/>
            <a:ext cx="7772400" cy="4114800"/>
          </a:xfrm>
        </p:spPr>
        <p:txBody>
          <a:bodyPr/>
          <a:lstStyle/>
          <a:p>
            <a:r>
              <a:rPr lang="en-US" altLang="en-US" smtClean="0"/>
              <a:t>Elements in Group 5A (or higher) and in Period 3 (or bigger) can possess 10 e</a:t>
            </a:r>
            <a:r>
              <a:rPr lang="en-US" altLang="en-US" baseline="30000" smtClean="0"/>
              <a:t>-</a:t>
            </a:r>
            <a:r>
              <a:rPr lang="en-US" altLang="en-US" smtClean="0"/>
              <a:t>’s in their outer shell</a:t>
            </a:r>
          </a:p>
        </p:txBody>
      </p:sp>
      <p:sp>
        <p:nvSpPr>
          <p:cNvPr id="458756" name="Text Box 4"/>
          <p:cNvSpPr txBox="1">
            <a:spLocks noChangeArrowheads="1"/>
          </p:cNvSpPr>
          <p:nvPr/>
        </p:nvSpPr>
        <p:spPr bwMode="auto">
          <a:xfrm>
            <a:off x="2687638" y="2424113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458757" name="Text Box 5"/>
          <p:cNvSpPr txBox="1">
            <a:spLocks noChangeArrowheads="1"/>
          </p:cNvSpPr>
          <p:nvPr/>
        </p:nvSpPr>
        <p:spPr bwMode="auto">
          <a:xfrm>
            <a:off x="3811588" y="3611563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458758" name="Text Box 6"/>
          <p:cNvSpPr txBox="1">
            <a:spLocks noChangeArrowheads="1"/>
          </p:cNvSpPr>
          <p:nvPr/>
        </p:nvSpPr>
        <p:spPr bwMode="auto">
          <a:xfrm>
            <a:off x="4813300" y="2443163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458759" name="Text Box 7"/>
          <p:cNvSpPr txBox="1">
            <a:spLocks noChangeArrowheads="1"/>
          </p:cNvSpPr>
          <p:nvPr/>
        </p:nvSpPr>
        <p:spPr bwMode="auto">
          <a:xfrm>
            <a:off x="3795713" y="5068888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458760" name="Line 8"/>
          <p:cNvSpPr>
            <a:spLocks noChangeShapeType="1"/>
          </p:cNvSpPr>
          <p:nvPr/>
        </p:nvSpPr>
        <p:spPr bwMode="auto">
          <a:xfrm>
            <a:off x="3525838" y="3525838"/>
            <a:ext cx="401637" cy="301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8761" name="Line 9"/>
          <p:cNvSpPr>
            <a:spLocks noChangeShapeType="1"/>
          </p:cNvSpPr>
          <p:nvPr/>
        </p:nvSpPr>
        <p:spPr bwMode="auto">
          <a:xfrm flipV="1">
            <a:off x="4562475" y="3459163"/>
            <a:ext cx="366713" cy="368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8762" name="Line 10"/>
          <p:cNvSpPr>
            <a:spLocks noChangeShapeType="1"/>
          </p:cNvSpPr>
          <p:nvPr/>
        </p:nvSpPr>
        <p:spPr bwMode="auto">
          <a:xfrm>
            <a:off x="4294188" y="4529138"/>
            <a:ext cx="0" cy="6683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8763" name="Text Box 11"/>
          <p:cNvSpPr txBox="1">
            <a:spLocks noChangeArrowheads="1"/>
          </p:cNvSpPr>
          <p:nvPr/>
        </p:nvSpPr>
        <p:spPr bwMode="auto">
          <a:xfrm>
            <a:off x="5400675" y="4232275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458764" name="Text Box 12"/>
          <p:cNvSpPr txBox="1">
            <a:spLocks noChangeArrowheads="1"/>
          </p:cNvSpPr>
          <p:nvPr/>
        </p:nvSpPr>
        <p:spPr bwMode="auto">
          <a:xfrm>
            <a:off x="2371725" y="4248150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458765" name="Line 13"/>
          <p:cNvSpPr>
            <a:spLocks noChangeShapeType="1"/>
          </p:cNvSpPr>
          <p:nvPr/>
        </p:nvSpPr>
        <p:spPr bwMode="auto">
          <a:xfrm flipV="1">
            <a:off x="3376613" y="4346575"/>
            <a:ext cx="568325" cy="3667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8766" name="Line 14"/>
          <p:cNvSpPr>
            <a:spLocks noChangeShapeType="1"/>
          </p:cNvSpPr>
          <p:nvPr/>
        </p:nvSpPr>
        <p:spPr bwMode="auto">
          <a:xfrm>
            <a:off x="4648200" y="4314825"/>
            <a:ext cx="633413" cy="3000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8767" name="Text Box 15"/>
          <p:cNvSpPr txBox="1">
            <a:spLocks noChangeArrowheads="1"/>
          </p:cNvSpPr>
          <p:nvPr/>
        </p:nvSpPr>
        <p:spPr bwMode="auto">
          <a:xfrm>
            <a:off x="266700" y="3259138"/>
            <a:ext cx="2173288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Phosphorus pentachloride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056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Expanded Octets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844550"/>
            <a:ext cx="7772400" cy="4114800"/>
          </a:xfrm>
        </p:spPr>
        <p:txBody>
          <a:bodyPr/>
          <a:lstStyle/>
          <a:p>
            <a:r>
              <a:rPr lang="en-US" altLang="en-US" smtClean="0"/>
              <a:t>Elements in Group 5A (or higher) and in Period 3 (or bigger) can possess 10 e</a:t>
            </a:r>
            <a:r>
              <a:rPr lang="en-US" altLang="en-US" baseline="30000" smtClean="0"/>
              <a:t>-</a:t>
            </a:r>
            <a:r>
              <a:rPr lang="en-US" altLang="en-US" smtClean="0"/>
              <a:t>’s in their outer shell</a:t>
            </a: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2687638" y="2424113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3811588" y="3611563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459782" name="Text Box 6"/>
          <p:cNvSpPr txBox="1">
            <a:spLocks noChangeArrowheads="1"/>
          </p:cNvSpPr>
          <p:nvPr/>
        </p:nvSpPr>
        <p:spPr bwMode="auto">
          <a:xfrm>
            <a:off x="4813300" y="2443163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459783" name="Text Box 7"/>
          <p:cNvSpPr txBox="1">
            <a:spLocks noChangeArrowheads="1"/>
          </p:cNvSpPr>
          <p:nvPr/>
        </p:nvSpPr>
        <p:spPr bwMode="auto">
          <a:xfrm>
            <a:off x="3795713" y="5068888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459784" name="Line 8"/>
          <p:cNvSpPr>
            <a:spLocks noChangeShapeType="1"/>
          </p:cNvSpPr>
          <p:nvPr/>
        </p:nvSpPr>
        <p:spPr bwMode="auto">
          <a:xfrm>
            <a:off x="3525838" y="3525838"/>
            <a:ext cx="401637" cy="301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9785" name="Line 9"/>
          <p:cNvSpPr>
            <a:spLocks noChangeShapeType="1"/>
          </p:cNvSpPr>
          <p:nvPr/>
        </p:nvSpPr>
        <p:spPr bwMode="auto">
          <a:xfrm flipV="1">
            <a:off x="4562475" y="3459163"/>
            <a:ext cx="366713" cy="368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9786" name="Line 10"/>
          <p:cNvSpPr>
            <a:spLocks noChangeShapeType="1"/>
          </p:cNvSpPr>
          <p:nvPr/>
        </p:nvSpPr>
        <p:spPr bwMode="auto">
          <a:xfrm>
            <a:off x="4294188" y="4529138"/>
            <a:ext cx="0" cy="6683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-5400000">
            <a:off x="5553075" y="2908300"/>
            <a:ext cx="520700" cy="152400"/>
            <a:chOff x="990" y="2694"/>
            <a:chExt cx="328" cy="96"/>
          </a:xfrm>
        </p:grpSpPr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 rot="-5400000">
            <a:off x="4502150" y="5500688"/>
            <a:ext cx="520700" cy="152400"/>
            <a:chOff x="990" y="2694"/>
            <a:chExt cx="328" cy="96"/>
          </a:xfrm>
        </p:grpSpPr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 rot="-5400000">
            <a:off x="3554413" y="5519738"/>
            <a:ext cx="520700" cy="152400"/>
            <a:chOff x="990" y="2694"/>
            <a:chExt cx="328" cy="96"/>
          </a:xfrm>
        </p:grpSpPr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rot="-5400000">
            <a:off x="2468563" y="2897188"/>
            <a:ext cx="520700" cy="152400"/>
            <a:chOff x="990" y="2694"/>
            <a:chExt cx="328" cy="96"/>
          </a:xfrm>
        </p:grpSpPr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911475" y="2389188"/>
            <a:ext cx="520700" cy="152400"/>
            <a:chOff x="990" y="2694"/>
            <a:chExt cx="328" cy="96"/>
          </a:xfrm>
        </p:grpSpPr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895600" y="3344863"/>
            <a:ext cx="520700" cy="152400"/>
            <a:chOff x="990" y="2694"/>
            <a:chExt cx="328" cy="96"/>
          </a:xfrm>
        </p:grpSpPr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049713" y="6040438"/>
            <a:ext cx="520700" cy="152400"/>
            <a:chOff x="990" y="2694"/>
            <a:chExt cx="328" cy="96"/>
          </a:xfrm>
        </p:grpSpPr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102225" y="3355975"/>
            <a:ext cx="520700" cy="152400"/>
            <a:chOff x="990" y="2694"/>
            <a:chExt cx="328" cy="96"/>
          </a:xfrm>
        </p:grpSpPr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086350" y="2343150"/>
            <a:ext cx="520700" cy="152400"/>
            <a:chOff x="990" y="2694"/>
            <a:chExt cx="328" cy="96"/>
          </a:xfrm>
        </p:grpSpPr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9814" name="Text Box 38"/>
          <p:cNvSpPr txBox="1">
            <a:spLocks noChangeArrowheads="1"/>
          </p:cNvSpPr>
          <p:nvPr/>
        </p:nvSpPr>
        <p:spPr bwMode="auto">
          <a:xfrm>
            <a:off x="5400675" y="4232275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 rot="-5400000">
            <a:off x="6140450" y="4697413"/>
            <a:ext cx="520700" cy="152400"/>
            <a:chOff x="990" y="2694"/>
            <a:chExt cx="328" cy="96"/>
          </a:xfrm>
        </p:grpSpPr>
        <p:sp>
          <p:nvSpPr>
            <p:cNvPr id="459816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817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5689600" y="5145088"/>
            <a:ext cx="520700" cy="152400"/>
            <a:chOff x="990" y="2694"/>
            <a:chExt cx="328" cy="96"/>
          </a:xfrm>
        </p:grpSpPr>
        <p:sp>
          <p:nvSpPr>
            <p:cNvPr id="459819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820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5673725" y="4132263"/>
            <a:ext cx="520700" cy="152400"/>
            <a:chOff x="990" y="2694"/>
            <a:chExt cx="328" cy="96"/>
          </a:xfrm>
        </p:grpSpPr>
        <p:sp>
          <p:nvSpPr>
            <p:cNvPr id="459822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823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9824" name="Text Box 48"/>
          <p:cNvSpPr txBox="1">
            <a:spLocks noChangeArrowheads="1"/>
          </p:cNvSpPr>
          <p:nvPr/>
        </p:nvSpPr>
        <p:spPr bwMode="auto">
          <a:xfrm>
            <a:off x="2371725" y="4248150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 rot="-5400000">
            <a:off x="2152650" y="4721225"/>
            <a:ext cx="520700" cy="152400"/>
            <a:chOff x="990" y="2694"/>
            <a:chExt cx="328" cy="96"/>
          </a:xfrm>
        </p:grpSpPr>
        <p:sp>
          <p:nvSpPr>
            <p:cNvPr id="459826" name="Oval 5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827" name="Oval 5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2595563" y="4213225"/>
            <a:ext cx="520700" cy="152400"/>
            <a:chOff x="990" y="2694"/>
            <a:chExt cx="328" cy="96"/>
          </a:xfrm>
        </p:grpSpPr>
        <p:sp>
          <p:nvSpPr>
            <p:cNvPr id="459829" name="Oval 5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830" name="Oval 5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2579688" y="5168900"/>
            <a:ext cx="520700" cy="152400"/>
            <a:chOff x="990" y="2694"/>
            <a:chExt cx="328" cy="96"/>
          </a:xfrm>
        </p:grpSpPr>
        <p:sp>
          <p:nvSpPr>
            <p:cNvPr id="459832" name="Oval 5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9833" name="Oval 5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9834" name="Line 58"/>
          <p:cNvSpPr>
            <a:spLocks noChangeShapeType="1"/>
          </p:cNvSpPr>
          <p:nvPr/>
        </p:nvSpPr>
        <p:spPr bwMode="auto">
          <a:xfrm flipV="1">
            <a:off x="3376613" y="4346575"/>
            <a:ext cx="568325" cy="3667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9835" name="Line 59"/>
          <p:cNvSpPr>
            <a:spLocks noChangeShapeType="1"/>
          </p:cNvSpPr>
          <p:nvPr/>
        </p:nvSpPr>
        <p:spPr bwMode="auto">
          <a:xfrm>
            <a:off x="4648200" y="4314825"/>
            <a:ext cx="633413" cy="3000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9836" name="Text Box 60"/>
          <p:cNvSpPr txBox="1">
            <a:spLocks noChangeArrowheads="1"/>
          </p:cNvSpPr>
          <p:nvPr/>
        </p:nvSpPr>
        <p:spPr bwMode="auto">
          <a:xfrm>
            <a:off x="266700" y="3259138"/>
            <a:ext cx="2173288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Lewis structure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07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Expanded Octets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844550"/>
            <a:ext cx="7772400" cy="4114800"/>
          </a:xfrm>
        </p:spPr>
        <p:txBody>
          <a:bodyPr/>
          <a:lstStyle/>
          <a:p>
            <a:r>
              <a:rPr lang="en-US" altLang="en-US" smtClean="0"/>
              <a:t>Elements in Group 5A (or higher) and in Period 3 (or bigger) can possess 10 e</a:t>
            </a:r>
            <a:r>
              <a:rPr lang="en-US" altLang="en-US" baseline="30000" smtClean="0"/>
              <a:t>-</a:t>
            </a:r>
            <a:r>
              <a:rPr lang="en-US" altLang="en-US" smtClean="0"/>
              <a:t>’s in their outer shell</a:t>
            </a:r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2687638" y="2424113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460805" name="Text Box 5"/>
          <p:cNvSpPr txBox="1">
            <a:spLocks noChangeArrowheads="1"/>
          </p:cNvSpPr>
          <p:nvPr/>
        </p:nvSpPr>
        <p:spPr bwMode="auto">
          <a:xfrm>
            <a:off x="3811588" y="3611563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460806" name="Text Box 6"/>
          <p:cNvSpPr txBox="1">
            <a:spLocks noChangeArrowheads="1"/>
          </p:cNvSpPr>
          <p:nvPr/>
        </p:nvSpPr>
        <p:spPr bwMode="auto">
          <a:xfrm>
            <a:off x="4813300" y="2443163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460807" name="Text Box 7"/>
          <p:cNvSpPr txBox="1">
            <a:spLocks noChangeArrowheads="1"/>
          </p:cNvSpPr>
          <p:nvPr/>
        </p:nvSpPr>
        <p:spPr bwMode="auto">
          <a:xfrm>
            <a:off x="3795713" y="5068888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460808" name="Line 8"/>
          <p:cNvSpPr>
            <a:spLocks noChangeShapeType="1"/>
          </p:cNvSpPr>
          <p:nvPr/>
        </p:nvSpPr>
        <p:spPr bwMode="auto">
          <a:xfrm>
            <a:off x="3525838" y="3525838"/>
            <a:ext cx="401637" cy="3016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09" name="Line 9"/>
          <p:cNvSpPr>
            <a:spLocks noChangeShapeType="1"/>
          </p:cNvSpPr>
          <p:nvPr/>
        </p:nvSpPr>
        <p:spPr bwMode="auto">
          <a:xfrm flipV="1">
            <a:off x="4562475" y="3459163"/>
            <a:ext cx="366713" cy="3683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10" name="Line 10"/>
          <p:cNvSpPr>
            <a:spLocks noChangeShapeType="1"/>
          </p:cNvSpPr>
          <p:nvPr/>
        </p:nvSpPr>
        <p:spPr bwMode="auto">
          <a:xfrm>
            <a:off x="4294188" y="4529138"/>
            <a:ext cx="0" cy="66833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-5400000">
            <a:off x="5553075" y="2908300"/>
            <a:ext cx="520700" cy="152400"/>
            <a:chOff x="990" y="2694"/>
            <a:chExt cx="328" cy="96"/>
          </a:xfrm>
        </p:grpSpPr>
        <p:sp>
          <p:nvSpPr>
            <p:cNvPr id="46081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1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 rot="-5400000">
            <a:off x="4502150" y="5500688"/>
            <a:ext cx="520700" cy="152400"/>
            <a:chOff x="990" y="2694"/>
            <a:chExt cx="328" cy="96"/>
          </a:xfrm>
        </p:grpSpPr>
        <p:sp>
          <p:nvSpPr>
            <p:cNvPr id="460815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16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 rot="-5400000">
            <a:off x="3554413" y="5519738"/>
            <a:ext cx="520700" cy="152400"/>
            <a:chOff x="990" y="2694"/>
            <a:chExt cx="328" cy="96"/>
          </a:xfrm>
        </p:grpSpPr>
        <p:sp>
          <p:nvSpPr>
            <p:cNvPr id="460818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19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rot="-5400000">
            <a:off x="2468563" y="2897188"/>
            <a:ext cx="520700" cy="152400"/>
            <a:chOff x="990" y="2694"/>
            <a:chExt cx="328" cy="96"/>
          </a:xfrm>
        </p:grpSpPr>
        <p:sp>
          <p:nvSpPr>
            <p:cNvPr id="460821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22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911475" y="2389188"/>
            <a:ext cx="520700" cy="152400"/>
            <a:chOff x="990" y="2694"/>
            <a:chExt cx="328" cy="96"/>
          </a:xfrm>
        </p:grpSpPr>
        <p:sp>
          <p:nvSpPr>
            <p:cNvPr id="460824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25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895600" y="3344863"/>
            <a:ext cx="520700" cy="152400"/>
            <a:chOff x="990" y="2694"/>
            <a:chExt cx="328" cy="96"/>
          </a:xfrm>
        </p:grpSpPr>
        <p:sp>
          <p:nvSpPr>
            <p:cNvPr id="460827" name="Oval 2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28" name="Oval 2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049713" y="6040438"/>
            <a:ext cx="520700" cy="152400"/>
            <a:chOff x="990" y="2694"/>
            <a:chExt cx="328" cy="96"/>
          </a:xfrm>
        </p:grpSpPr>
        <p:sp>
          <p:nvSpPr>
            <p:cNvPr id="460830" name="Oval 3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31" name="Oval 3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102225" y="3355975"/>
            <a:ext cx="520700" cy="152400"/>
            <a:chOff x="990" y="2694"/>
            <a:chExt cx="328" cy="96"/>
          </a:xfrm>
        </p:grpSpPr>
        <p:sp>
          <p:nvSpPr>
            <p:cNvPr id="460833" name="Oval 3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34" name="Oval 3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086350" y="2343150"/>
            <a:ext cx="520700" cy="152400"/>
            <a:chOff x="990" y="2694"/>
            <a:chExt cx="328" cy="96"/>
          </a:xfrm>
        </p:grpSpPr>
        <p:sp>
          <p:nvSpPr>
            <p:cNvPr id="460836" name="Oval 3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37" name="Oval 3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0838" name="Text Box 38"/>
          <p:cNvSpPr txBox="1">
            <a:spLocks noChangeArrowheads="1"/>
          </p:cNvSpPr>
          <p:nvPr/>
        </p:nvSpPr>
        <p:spPr bwMode="auto">
          <a:xfrm>
            <a:off x="5400675" y="4232275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 rot="-5400000">
            <a:off x="6140450" y="4697413"/>
            <a:ext cx="520700" cy="152400"/>
            <a:chOff x="990" y="2694"/>
            <a:chExt cx="328" cy="96"/>
          </a:xfrm>
        </p:grpSpPr>
        <p:sp>
          <p:nvSpPr>
            <p:cNvPr id="460840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41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5689600" y="5145088"/>
            <a:ext cx="520700" cy="152400"/>
            <a:chOff x="990" y="2694"/>
            <a:chExt cx="328" cy="96"/>
          </a:xfrm>
        </p:grpSpPr>
        <p:sp>
          <p:nvSpPr>
            <p:cNvPr id="460843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44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5673725" y="4132263"/>
            <a:ext cx="520700" cy="152400"/>
            <a:chOff x="990" y="2694"/>
            <a:chExt cx="328" cy="96"/>
          </a:xfrm>
        </p:grpSpPr>
        <p:sp>
          <p:nvSpPr>
            <p:cNvPr id="460846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47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0848" name="Text Box 48"/>
          <p:cNvSpPr txBox="1">
            <a:spLocks noChangeArrowheads="1"/>
          </p:cNvSpPr>
          <p:nvPr/>
        </p:nvSpPr>
        <p:spPr bwMode="auto">
          <a:xfrm>
            <a:off x="2371725" y="4248150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 rot="-5400000">
            <a:off x="2152650" y="4721225"/>
            <a:ext cx="520700" cy="152400"/>
            <a:chOff x="990" y="2694"/>
            <a:chExt cx="328" cy="96"/>
          </a:xfrm>
        </p:grpSpPr>
        <p:sp>
          <p:nvSpPr>
            <p:cNvPr id="460850" name="Oval 5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51" name="Oval 5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2595563" y="4213225"/>
            <a:ext cx="520700" cy="152400"/>
            <a:chOff x="990" y="2694"/>
            <a:chExt cx="328" cy="96"/>
          </a:xfrm>
        </p:grpSpPr>
        <p:sp>
          <p:nvSpPr>
            <p:cNvPr id="460853" name="Oval 5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54" name="Oval 5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2579688" y="5168900"/>
            <a:ext cx="520700" cy="152400"/>
            <a:chOff x="990" y="2694"/>
            <a:chExt cx="328" cy="96"/>
          </a:xfrm>
        </p:grpSpPr>
        <p:sp>
          <p:nvSpPr>
            <p:cNvPr id="460856" name="Oval 5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57" name="Oval 5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0858" name="Line 58"/>
          <p:cNvSpPr>
            <a:spLocks noChangeShapeType="1"/>
          </p:cNvSpPr>
          <p:nvPr/>
        </p:nvSpPr>
        <p:spPr bwMode="auto">
          <a:xfrm flipV="1">
            <a:off x="3376613" y="4346575"/>
            <a:ext cx="568325" cy="36671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59" name="Line 59"/>
          <p:cNvSpPr>
            <a:spLocks noChangeShapeType="1"/>
          </p:cNvSpPr>
          <p:nvPr/>
        </p:nvSpPr>
        <p:spPr bwMode="auto">
          <a:xfrm>
            <a:off x="4648200" y="4314825"/>
            <a:ext cx="633413" cy="3000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60" name="Oval 60"/>
          <p:cNvSpPr>
            <a:spLocks noChangeArrowheads="1"/>
          </p:cNvSpPr>
          <p:nvPr/>
        </p:nvSpPr>
        <p:spPr bwMode="auto">
          <a:xfrm>
            <a:off x="3090863" y="3092450"/>
            <a:ext cx="2406650" cy="21717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61" name="Text Box 61"/>
          <p:cNvSpPr txBox="1">
            <a:spLocks noChangeArrowheads="1"/>
          </p:cNvSpPr>
          <p:nvPr/>
        </p:nvSpPr>
        <p:spPr bwMode="auto">
          <a:xfrm>
            <a:off x="6300788" y="3059113"/>
            <a:ext cx="2338387" cy="5318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electrons</a:t>
            </a:r>
          </a:p>
        </p:txBody>
      </p:sp>
      <p:sp>
        <p:nvSpPr>
          <p:cNvPr id="460862" name="Line 62"/>
          <p:cNvSpPr>
            <a:spLocks noChangeShapeType="1"/>
          </p:cNvSpPr>
          <p:nvPr/>
        </p:nvSpPr>
        <p:spPr bwMode="auto">
          <a:xfrm flipH="1">
            <a:off x="5464175" y="3376613"/>
            <a:ext cx="769938" cy="4000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240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Expanded Octets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844550"/>
            <a:ext cx="7772400" cy="4114800"/>
          </a:xfrm>
        </p:spPr>
        <p:txBody>
          <a:bodyPr/>
          <a:lstStyle/>
          <a:p>
            <a:r>
              <a:rPr lang="en-US" altLang="en-US" smtClean="0"/>
              <a:t>Elements in Group 6A (or higher) and in Period 3 (or biggerer) can possess 12 e</a:t>
            </a:r>
            <a:r>
              <a:rPr lang="en-US" altLang="en-US" baseline="30000" smtClean="0"/>
              <a:t>-</a:t>
            </a:r>
            <a:r>
              <a:rPr lang="en-US" altLang="en-US" smtClean="0"/>
              <a:t>’s in their outer shell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782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autoUpdateAnimBg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Expanded Octets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7538" y="844550"/>
            <a:ext cx="7772400" cy="4114800"/>
          </a:xfrm>
        </p:spPr>
        <p:txBody>
          <a:bodyPr/>
          <a:lstStyle/>
          <a:p>
            <a:r>
              <a:rPr lang="en-US" altLang="en-US" smtClean="0"/>
              <a:t>Elements in Group 6A (or higher) and in Period 3 (or bigger) can possess 12 e</a:t>
            </a:r>
            <a:r>
              <a:rPr lang="en-US" altLang="en-US" baseline="30000" smtClean="0"/>
              <a:t>-</a:t>
            </a:r>
            <a:r>
              <a:rPr lang="en-US" altLang="en-US" smtClean="0"/>
              <a:t>’s in their outer shell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2320925" y="2624138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3811588" y="3611563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5414963" y="2609850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2855" name="Text Box 7"/>
          <p:cNvSpPr txBox="1">
            <a:spLocks noChangeArrowheads="1"/>
          </p:cNvSpPr>
          <p:nvPr/>
        </p:nvSpPr>
        <p:spPr bwMode="auto">
          <a:xfrm>
            <a:off x="3795713" y="5068888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3359150" y="3392488"/>
            <a:ext cx="568325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57" name="Line 9"/>
          <p:cNvSpPr>
            <a:spLocks noChangeShapeType="1"/>
          </p:cNvSpPr>
          <p:nvPr/>
        </p:nvSpPr>
        <p:spPr bwMode="auto">
          <a:xfrm flipV="1">
            <a:off x="4695825" y="3259138"/>
            <a:ext cx="633413" cy="568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4294188" y="4529138"/>
            <a:ext cx="0" cy="6683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5400675" y="4232275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2860" name="Text Box 12"/>
          <p:cNvSpPr txBox="1">
            <a:spLocks noChangeArrowheads="1"/>
          </p:cNvSpPr>
          <p:nvPr/>
        </p:nvSpPr>
        <p:spPr bwMode="auto">
          <a:xfrm>
            <a:off x="2371725" y="4248150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2861" name="Line 13"/>
          <p:cNvSpPr>
            <a:spLocks noChangeShapeType="1"/>
          </p:cNvSpPr>
          <p:nvPr/>
        </p:nvSpPr>
        <p:spPr bwMode="auto">
          <a:xfrm flipV="1">
            <a:off x="3376613" y="4346575"/>
            <a:ext cx="568325" cy="3667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2" name="Line 14"/>
          <p:cNvSpPr>
            <a:spLocks noChangeShapeType="1"/>
          </p:cNvSpPr>
          <p:nvPr/>
        </p:nvSpPr>
        <p:spPr bwMode="auto">
          <a:xfrm>
            <a:off x="4648200" y="4314825"/>
            <a:ext cx="633413" cy="3000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3" name="Text Box 15"/>
          <p:cNvSpPr txBox="1">
            <a:spLocks noChangeArrowheads="1"/>
          </p:cNvSpPr>
          <p:nvPr/>
        </p:nvSpPr>
        <p:spPr bwMode="auto">
          <a:xfrm>
            <a:off x="266700" y="3259138"/>
            <a:ext cx="2173288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Sulfur hexafluoride</a:t>
            </a:r>
          </a:p>
        </p:txBody>
      </p:sp>
      <p:sp>
        <p:nvSpPr>
          <p:cNvPr id="462864" name="Text Box 16"/>
          <p:cNvSpPr txBox="1">
            <a:spLocks noChangeArrowheads="1"/>
          </p:cNvSpPr>
          <p:nvPr/>
        </p:nvSpPr>
        <p:spPr bwMode="auto">
          <a:xfrm>
            <a:off x="3781425" y="2179638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2865" name="Line 17"/>
          <p:cNvSpPr>
            <a:spLocks noChangeShapeType="1"/>
          </p:cNvSpPr>
          <p:nvPr/>
        </p:nvSpPr>
        <p:spPr bwMode="auto">
          <a:xfrm flipH="1" flipV="1">
            <a:off x="4278313" y="3144838"/>
            <a:ext cx="1587" cy="5349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561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Expanded Octets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7538" y="844550"/>
            <a:ext cx="7772400" cy="4114800"/>
          </a:xfrm>
        </p:spPr>
        <p:txBody>
          <a:bodyPr/>
          <a:lstStyle/>
          <a:p>
            <a:r>
              <a:rPr lang="en-US" altLang="en-US" smtClean="0"/>
              <a:t>Elements in Group 6A (or higher) and in Period 3 (or bigger) can possess 12 e</a:t>
            </a:r>
            <a:r>
              <a:rPr lang="en-US" altLang="en-US" baseline="30000" smtClean="0"/>
              <a:t>-</a:t>
            </a:r>
            <a:r>
              <a:rPr lang="en-US" altLang="en-US" smtClean="0"/>
              <a:t>’s in their outer shell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2320925" y="2624138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3811588" y="3611563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5414963" y="2609850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3879" name="Text Box 7"/>
          <p:cNvSpPr txBox="1">
            <a:spLocks noChangeArrowheads="1"/>
          </p:cNvSpPr>
          <p:nvPr/>
        </p:nvSpPr>
        <p:spPr bwMode="auto">
          <a:xfrm>
            <a:off x="3795713" y="5068888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3880" name="Line 8"/>
          <p:cNvSpPr>
            <a:spLocks noChangeShapeType="1"/>
          </p:cNvSpPr>
          <p:nvPr/>
        </p:nvSpPr>
        <p:spPr bwMode="auto">
          <a:xfrm>
            <a:off x="3359150" y="3392488"/>
            <a:ext cx="568325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1" name="Line 9"/>
          <p:cNvSpPr>
            <a:spLocks noChangeShapeType="1"/>
          </p:cNvSpPr>
          <p:nvPr/>
        </p:nvSpPr>
        <p:spPr bwMode="auto">
          <a:xfrm flipV="1">
            <a:off x="4695825" y="3259138"/>
            <a:ext cx="633413" cy="568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2" name="Line 10"/>
          <p:cNvSpPr>
            <a:spLocks noChangeShapeType="1"/>
          </p:cNvSpPr>
          <p:nvPr/>
        </p:nvSpPr>
        <p:spPr bwMode="auto">
          <a:xfrm>
            <a:off x="4294188" y="4529138"/>
            <a:ext cx="0" cy="6683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-5400000">
            <a:off x="6154738" y="3074988"/>
            <a:ext cx="520700" cy="152400"/>
            <a:chOff x="990" y="2694"/>
            <a:chExt cx="328" cy="96"/>
          </a:xfrm>
        </p:grpSpPr>
        <p:sp>
          <p:nvSpPr>
            <p:cNvPr id="46388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88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 rot="-5400000">
            <a:off x="4502150" y="5500688"/>
            <a:ext cx="520700" cy="152400"/>
            <a:chOff x="990" y="2694"/>
            <a:chExt cx="328" cy="96"/>
          </a:xfrm>
        </p:grpSpPr>
        <p:sp>
          <p:nvSpPr>
            <p:cNvPr id="46388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88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 rot="-5400000">
            <a:off x="3554413" y="5519738"/>
            <a:ext cx="520700" cy="152400"/>
            <a:chOff x="990" y="2694"/>
            <a:chExt cx="328" cy="96"/>
          </a:xfrm>
        </p:grpSpPr>
        <p:sp>
          <p:nvSpPr>
            <p:cNvPr id="463890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891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rot="-5400000">
            <a:off x="2101850" y="3097213"/>
            <a:ext cx="520700" cy="152400"/>
            <a:chOff x="990" y="2694"/>
            <a:chExt cx="328" cy="96"/>
          </a:xfrm>
        </p:grpSpPr>
        <p:sp>
          <p:nvSpPr>
            <p:cNvPr id="463893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894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544763" y="2589213"/>
            <a:ext cx="520700" cy="152400"/>
            <a:chOff x="990" y="2694"/>
            <a:chExt cx="328" cy="96"/>
          </a:xfrm>
        </p:grpSpPr>
        <p:sp>
          <p:nvSpPr>
            <p:cNvPr id="463896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897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528888" y="3544888"/>
            <a:ext cx="520700" cy="152400"/>
            <a:chOff x="990" y="2694"/>
            <a:chExt cx="328" cy="96"/>
          </a:xfrm>
        </p:grpSpPr>
        <p:sp>
          <p:nvSpPr>
            <p:cNvPr id="463899" name="Oval 2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00" name="Oval 2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049713" y="6040438"/>
            <a:ext cx="520700" cy="152400"/>
            <a:chOff x="990" y="2694"/>
            <a:chExt cx="328" cy="96"/>
          </a:xfrm>
        </p:grpSpPr>
        <p:sp>
          <p:nvSpPr>
            <p:cNvPr id="463902" name="Oval 3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03" name="Oval 3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703888" y="3522663"/>
            <a:ext cx="520700" cy="152400"/>
            <a:chOff x="990" y="2694"/>
            <a:chExt cx="328" cy="96"/>
          </a:xfrm>
        </p:grpSpPr>
        <p:sp>
          <p:nvSpPr>
            <p:cNvPr id="463905" name="Oval 3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06" name="Oval 3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688013" y="2509838"/>
            <a:ext cx="520700" cy="152400"/>
            <a:chOff x="990" y="2694"/>
            <a:chExt cx="328" cy="96"/>
          </a:xfrm>
        </p:grpSpPr>
        <p:sp>
          <p:nvSpPr>
            <p:cNvPr id="463908" name="Oval 3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09" name="Oval 3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3910" name="Text Box 38"/>
          <p:cNvSpPr txBox="1">
            <a:spLocks noChangeArrowheads="1"/>
          </p:cNvSpPr>
          <p:nvPr/>
        </p:nvSpPr>
        <p:spPr bwMode="auto">
          <a:xfrm>
            <a:off x="5400675" y="4232275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 rot="-5400000">
            <a:off x="6140450" y="4697413"/>
            <a:ext cx="520700" cy="152400"/>
            <a:chOff x="990" y="2694"/>
            <a:chExt cx="328" cy="96"/>
          </a:xfrm>
        </p:grpSpPr>
        <p:sp>
          <p:nvSpPr>
            <p:cNvPr id="463912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13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5689600" y="5145088"/>
            <a:ext cx="520700" cy="152400"/>
            <a:chOff x="990" y="2694"/>
            <a:chExt cx="328" cy="96"/>
          </a:xfrm>
        </p:grpSpPr>
        <p:sp>
          <p:nvSpPr>
            <p:cNvPr id="463915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16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5673725" y="4132263"/>
            <a:ext cx="520700" cy="152400"/>
            <a:chOff x="990" y="2694"/>
            <a:chExt cx="328" cy="96"/>
          </a:xfrm>
        </p:grpSpPr>
        <p:sp>
          <p:nvSpPr>
            <p:cNvPr id="463918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19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3920" name="Text Box 48"/>
          <p:cNvSpPr txBox="1">
            <a:spLocks noChangeArrowheads="1"/>
          </p:cNvSpPr>
          <p:nvPr/>
        </p:nvSpPr>
        <p:spPr bwMode="auto">
          <a:xfrm>
            <a:off x="2371725" y="4248150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 rot="-5400000">
            <a:off x="2152650" y="4721225"/>
            <a:ext cx="520700" cy="152400"/>
            <a:chOff x="990" y="2694"/>
            <a:chExt cx="328" cy="96"/>
          </a:xfrm>
        </p:grpSpPr>
        <p:sp>
          <p:nvSpPr>
            <p:cNvPr id="463922" name="Oval 5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23" name="Oval 5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2595563" y="4213225"/>
            <a:ext cx="520700" cy="152400"/>
            <a:chOff x="990" y="2694"/>
            <a:chExt cx="328" cy="96"/>
          </a:xfrm>
        </p:grpSpPr>
        <p:sp>
          <p:nvSpPr>
            <p:cNvPr id="463925" name="Oval 5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26" name="Oval 5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2579688" y="5168900"/>
            <a:ext cx="520700" cy="152400"/>
            <a:chOff x="990" y="2694"/>
            <a:chExt cx="328" cy="96"/>
          </a:xfrm>
        </p:grpSpPr>
        <p:sp>
          <p:nvSpPr>
            <p:cNvPr id="463928" name="Oval 5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29" name="Oval 5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3930" name="Line 58"/>
          <p:cNvSpPr>
            <a:spLocks noChangeShapeType="1"/>
          </p:cNvSpPr>
          <p:nvPr/>
        </p:nvSpPr>
        <p:spPr bwMode="auto">
          <a:xfrm flipV="1">
            <a:off x="3376613" y="4346575"/>
            <a:ext cx="568325" cy="3667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31" name="Line 59"/>
          <p:cNvSpPr>
            <a:spLocks noChangeShapeType="1"/>
          </p:cNvSpPr>
          <p:nvPr/>
        </p:nvSpPr>
        <p:spPr bwMode="auto">
          <a:xfrm>
            <a:off x="4648200" y="4314825"/>
            <a:ext cx="633413" cy="3000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32" name="Text Box 60"/>
          <p:cNvSpPr txBox="1">
            <a:spLocks noChangeArrowheads="1"/>
          </p:cNvSpPr>
          <p:nvPr/>
        </p:nvSpPr>
        <p:spPr bwMode="auto">
          <a:xfrm>
            <a:off x="266700" y="3259138"/>
            <a:ext cx="2173288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Lewis structure</a:t>
            </a:r>
          </a:p>
        </p:txBody>
      </p:sp>
      <p:sp>
        <p:nvSpPr>
          <p:cNvPr id="463933" name="Text Box 61"/>
          <p:cNvSpPr txBox="1">
            <a:spLocks noChangeArrowheads="1"/>
          </p:cNvSpPr>
          <p:nvPr/>
        </p:nvSpPr>
        <p:spPr bwMode="auto">
          <a:xfrm>
            <a:off x="3781425" y="2179638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grpSp>
        <p:nvGrpSpPr>
          <p:cNvPr id="17" name="Group 62"/>
          <p:cNvGrpSpPr>
            <a:grpSpLocks/>
          </p:cNvGrpSpPr>
          <p:nvPr/>
        </p:nvGrpSpPr>
        <p:grpSpPr bwMode="auto">
          <a:xfrm rot="-5400000">
            <a:off x="4487863" y="2611438"/>
            <a:ext cx="520700" cy="152400"/>
            <a:chOff x="990" y="2694"/>
            <a:chExt cx="328" cy="96"/>
          </a:xfrm>
        </p:grpSpPr>
        <p:sp>
          <p:nvSpPr>
            <p:cNvPr id="463935" name="Oval 6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36" name="Oval 6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65"/>
          <p:cNvGrpSpPr>
            <a:grpSpLocks/>
          </p:cNvGrpSpPr>
          <p:nvPr/>
        </p:nvGrpSpPr>
        <p:grpSpPr bwMode="auto">
          <a:xfrm rot="-5400000">
            <a:off x="3540125" y="2630488"/>
            <a:ext cx="520700" cy="152400"/>
            <a:chOff x="990" y="2694"/>
            <a:chExt cx="328" cy="96"/>
          </a:xfrm>
        </p:grpSpPr>
        <p:sp>
          <p:nvSpPr>
            <p:cNvPr id="463938" name="Oval 6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39" name="Oval 6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68"/>
          <p:cNvGrpSpPr>
            <a:grpSpLocks/>
          </p:cNvGrpSpPr>
          <p:nvPr/>
        </p:nvGrpSpPr>
        <p:grpSpPr bwMode="auto">
          <a:xfrm>
            <a:off x="4002088" y="2116138"/>
            <a:ext cx="520700" cy="152400"/>
            <a:chOff x="990" y="2694"/>
            <a:chExt cx="328" cy="96"/>
          </a:xfrm>
        </p:grpSpPr>
        <p:sp>
          <p:nvSpPr>
            <p:cNvPr id="463941" name="Oval 6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3942" name="Oval 7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3943" name="Line 71"/>
          <p:cNvSpPr>
            <a:spLocks noChangeShapeType="1"/>
          </p:cNvSpPr>
          <p:nvPr/>
        </p:nvSpPr>
        <p:spPr bwMode="auto">
          <a:xfrm flipH="1" flipV="1">
            <a:off x="4278313" y="3144838"/>
            <a:ext cx="1587" cy="5349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302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Methane Polarity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3663950" y="17113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5576" name="Line 8"/>
          <p:cNvSpPr>
            <a:spLocks noChangeShapeType="1"/>
          </p:cNvSpPr>
          <p:nvPr/>
        </p:nvSpPr>
        <p:spPr bwMode="auto">
          <a:xfrm flipV="1">
            <a:off x="4227513" y="2708275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5578" name="AutoShape 10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947" name="Group 11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65580" name="Line 12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581" name="Line 13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582" name="Line 14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48" name="Group 15"/>
          <p:cNvGrpSpPr>
            <a:grpSpLocks/>
          </p:cNvGrpSpPr>
          <p:nvPr/>
        </p:nvGrpSpPr>
        <p:grpSpPr bwMode="auto">
          <a:xfrm rot="2286415">
            <a:off x="4010025" y="2741613"/>
            <a:ext cx="333375" cy="401637"/>
            <a:chOff x="674" y="1495"/>
            <a:chExt cx="210" cy="253"/>
          </a:xfrm>
        </p:grpSpPr>
        <p:sp>
          <p:nvSpPr>
            <p:cNvPr id="365584" name="Line 16"/>
            <p:cNvSpPr>
              <a:spLocks noChangeShapeType="1"/>
            </p:cNvSpPr>
            <p:nvPr/>
          </p:nvSpPr>
          <p:spPr bwMode="auto">
            <a:xfrm>
              <a:off x="677" y="1497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585" name="Line 17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49" name="Group 18"/>
          <p:cNvGrpSpPr>
            <a:grpSpLocks/>
          </p:cNvGrpSpPr>
          <p:nvPr/>
        </p:nvGrpSpPr>
        <p:grpSpPr bwMode="auto">
          <a:xfrm rot="10026946">
            <a:off x="4546600" y="3944938"/>
            <a:ext cx="333375" cy="401637"/>
            <a:chOff x="674" y="1495"/>
            <a:chExt cx="210" cy="253"/>
          </a:xfrm>
        </p:grpSpPr>
        <p:sp>
          <p:nvSpPr>
            <p:cNvPr id="365587" name="Line 19"/>
            <p:cNvSpPr>
              <a:spLocks noChangeShapeType="1"/>
            </p:cNvSpPr>
            <p:nvPr/>
          </p:nvSpPr>
          <p:spPr bwMode="auto">
            <a:xfrm>
              <a:off x="684" y="1495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588" name="Line 20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50" name="Group 21"/>
          <p:cNvGrpSpPr>
            <a:grpSpLocks/>
          </p:cNvGrpSpPr>
          <p:nvPr/>
        </p:nvGrpSpPr>
        <p:grpSpPr bwMode="auto">
          <a:xfrm rot="-4894000">
            <a:off x="3439319" y="3747294"/>
            <a:ext cx="333375" cy="401637"/>
            <a:chOff x="674" y="1495"/>
            <a:chExt cx="210" cy="253"/>
          </a:xfrm>
        </p:grpSpPr>
        <p:sp>
          <p:nvSpPr>
            <p:cNvPr id="365590" name="Line 22"/>
            <p:cNvSpPr>
              <a:spLocks noChangeShapeType="1"/>
            </p:cNvSpPr>
            <p:nvPr/>
          </p:nvSpPr>
          <p:spPr bwMode="auto">
            <a:xfrm>
              <a:off x="704" y="1470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591" name="Line 23"/>
            <p:cNvSpPr>
              <a:spLocks noChangeShapeType="1"/>
            </p:cNvSpPr>
            <p:nvPr/>
          </p:nvSpPr>
          <p:spPr bwMode="auto">
            <a:xfrm flipV="1">
              <a:off x="695" y="1482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51" name="Group 24"/>
          <p:cNvGrpSpPr>
            <a:grpSpLocks/>
          </p:cNvGrpSpPr>
          <p:nvPr/>
        </p:nvGrpSpPr>
        <p:grpSpPr bwMode="auto">
          <a:xfrm rot="8214502">
            <a:off x="4748213" y="3665538"/>
            <a:ext cx="333375" cy="401637"/>
            <a:chOff x="674" y="1495"/>
            <a:chExt cx="210" cy="253"/>
          </a:xfrm>
        </p:grpSpPr>
        <p:sp>
          <p:nvSpPr>
            <p:cNvPr id="365593" name="Line 25"/>
            <p:cNvSpPr>
              <a:spLocks noChangeShapeType="1"/>
            </p:cNvSpPr>
            <p:nvPr/>
          </p:nvSpPr>
          <p:spPr bwMode="auto">
            <a:xfrm>
              <a:off x="684" y="1498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5594" name="Line 26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9952" name="Picture 27" descr="CH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6625" y="904875"/>
            <a:ext cx="4322763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96" name="Text Box 28"/>
          <p:cNvSpPr txBox="1">
            <a:spLocks noChangeArrowheads="1"/>
          </p:cNvSpPr>
          <p:nvPr/>
        </p:nvSpPr>
        <p:spPr bwMode="auto">
          <a:xfrm>
            <a:off x="3603625" y="6069013"/>
            <a:ext cx="5235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http://academic.reed.edu/chemistry/roco/</a:t>
            </a:r>
          </a:p>
        </p:txBody>
      </p:sp>
      <p:sp>
        <p:nvSpPr>
          <p:cNvPr id="39954" name="Line 5"/>
          <p:cNvSpPr>
            <a:spLocks noChangeShapeType="1"/>
          </p:cNvSpPr>
          <p:nvPr/>
        </p:nvSpPr>
        <p:spPr bwMode="auto">
          <a:xfrm rot="-5400000" flipH="1" flipV="1">
            <a:off x="4593432" y="2523331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6"/>
          <p:cNvSpPr>
            <a:spLocks noChangeShapeType="1"/>
          </p:cNvSpPr>
          <p:nvPr/>
        </p:nvSpPr>
        <p:spPr bwMode="auto">
          <a:xfrm rot="-5400000" flipH="1" flipV="1">
            <a:off x="3686969" y="2971006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4551" name="AutoShape 7"/>
          <p:cNvSpPr>
            <a:spLocks noChangeArrowheads="1"/>
          </p:cNvSpPr>
          <p:nvPr/>
        </p:nvSpPr>
        <p:spPr bwMode="auto">
          <a:xfrm rot="14076951" flipH="1">
            <a:off x="4441031" y="3331369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957" name="Group 8"/>
          <p:cNvGrpSpPr>
            <a:grpSpLocks/>
          </p:cNvGrpSpPr>
          <p:nvPr/>
        </p:nvGrpSpPr>
        <p:grpSpPr bwMode="auto">
          <a:xfrm rot="16200000" flipH="1">
            <a:off x="4208462" y="3814763"/>
            <a:ext cx="803275" cy="368300"/>
            <a:chOff x="3705" y="1611"/>
            <a:chExt cx="506" cy="221"/>
          </a:xfrm>
        </p:grpSpPr>
        <p:sp>
          <p:nvSpPr>
            <p:cNvPr id="364553" name="Line 9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4" name="Line 10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5" name="Line 11"/>
            <p:cNvSpPr>
              <a:spLocks noChangeShapeType="1"/>
            </p:cNvSpPr>
            <p:nvPr/>
          </p:nvSpPr>
          <p:spPr bwMode="auto">
            <a:xfrm flipH="1">
              <a:off x="3757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58" name="Group 12"/>
          <p:cNvGrpSpPr>
            <a:grpSpLocks/>
          </p:cNvGrpSpPr>
          <p:nvPr/>
        </p:nvGrpSpPr>
        <p:grpSpPr bwMode="auto">
          <a:xfrm rot="13913585" flipH="1">
            <a:off x="3510756" y="2961482"/>
            <a:ext cx="333375" cy="401638"/>
            <a:chOff x="674" y="1495"/>
            <a:chExt cx="210" cy="253"/>
          </a:xfrm>
        </p:grpSpPr>
        <p:sp>
          <p:nvSpPr>
            <p:cNvPr id="364557" name="Line 13"/>
            <p:cNvSpPr>
              <a:spLocks noChangeShapeType="1"/>
            </p:cNvSpPr>
            <p:nvPr/>
          </p:nvSpPr>
          <p:spPr bwMode="auto">
            <a:xfrm>
              <a:off x="677" y="1497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8" name="Line 14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59" name="Group 15"/>
          <p:cNvGrpSpPr>
            <a:grpSpLocks/>
          </p:cNvGrpSpPr>
          <p:nvPr/>
        </p:nvGrpSpPr>
        <p:grpSpPr bwMode="auto">
          <a:xfrm rot="6173054" flipH="1">
            <a:off x="4714081" y="3498057"/>
            <a:ext cx="333375" cy="401638"/>
            <a:chOff x="674" y="1495"/>
            <a:chExt cx="210" cy="253"/>
          </a:xfrm>
        </p:grpSpPr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684" y="1495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61" name="Line 17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60" name="Group 18"/>
          <p:cNvGrpSpPr>
            <a:grpSpLocks/>
          </p:cNvGrpSpPr>
          <p:nvPr/>
        </p:nvGrpSpPr>
        <p:grpSpPr bwMode="auto">
          <a:xfrm rot="21094000" flipH="1">
            <a:off x="4514850" y="2390775"/>
            <a:ext cx="333375" cy="401638"/>
            <a:chOff x="674" y="1495"/>
            <a:chExt cx="210" cy="253"/>
          </a:xfrm>
        </p:grpSpPr>
        <p:sp>
          <p:nvSpPr>
            <p:cNvPr id="364563" name="Line 19"/>
            <p:cNvSpPr>
              <a:spLocks noChangeShapeType="1"/>
            </p:cNvSpPr>
            <p:nvPr/>
          </p:nvSpPr>
          <p:spPr bwMode="auto">
            <a:xfrm>
              <a:off x="704" y="1470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64" name="Line 20"/>
            <p:cNvSpPr>
              <a:spLocks noChangeShapeType="1"/>
            </p:cNvSpPr>
            <p:nvPr/>
          </p:nvSpPr>
          <p:spPr bwMode="auto">
            <a:xfrm flipV="1">
              <a:off x="695" y="1482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61" name="Group 21"/>
          <p:cNvGrpSpPr>
            <a:grpSpLocks/>
          </p:cNvGrpSpPr>
          <p:nvPr/>
        </p:nvGrpSpPr>
        <p:grpSpPr bwMode="auto">
          <a:xfrm rot="7985498" flipH="1">
            <a:off x="4434681" y="3699669"/>
            <a:ext cx="333375" cy="401638"/>
            <a:chOff x="674" y="1495"/>
            <a:chExt cx="210" cy="253"/>
          </a:xfrm>
        </p:grpSpPr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>
              <a:off x="684" y="1498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4568" name="Text Box 24"/>
          <p:cNvSpPr txBox="1">
            <a:spLocks noChangeArrowheads="1"/>
          </p:cNvSpPr>
          <p:nvPr/>
        </p:nvSpPr>
        <p:spPr bwMode="auto">
          <a:xfrm flipH="1">
            <a:off x="3860800" y="27098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64569" name="Text Box 25"/>
          <p:cNvSpPr txBox="1">
            <a:spLocks noChangeArrowheads="1"/>
          </p:cNvSpPr>
          <p:nvPr/>
        </p:nvSpPr>
        <p:spPr bwMode="auto">
          <a:xfrm flipH="1">
            <a:off x="4514850" y="13589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4570" name="Text Box 26"/>
          <p:cNvSpPr txBox="1">
            <a:spLocks noChangeArrowheads="1"/>
          </p:cNvSpPr>
          <p:nvPr/>
        </p:nvSpPr>
        <p:spPr bwMode="auto">
          <a:xfrm flipH="1">
            <a:off x="4370388" y="40989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4571" name="Text Box 27"/>
          <p:cNvSpPr txBox="1">
            <a:spLocks noChangeArrowheads="1"/>
          </p:cNvSpPr>
          <p:nvPr/>
        </p:nvSpPr>
        <p:spPr bwMode="auto">
          <a:xfrm flipH="1">
            <a:off x="2379663" y="27146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4572" name="Text Box 28"/>
          <p:cNvSpPr txBox="1">
            <a:spLocks noChangeArrowheads="1"/>
          </p:cNvSpPr>
          <p:nvPr/>
        </p:nvSpPr>
        <p:spPr bwMode="auto">
          <a:xfrm flipH="1">
            <a:off x="4959350" y="30480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Expanded Octets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7538" y="844550"/>
            <a:ext cx="7772400" cy="4114800"/>
          </a:xfrm>
        </p:spPr>
        <p:txBody>
          <a:bodyPr/>
          <a:lstStyle/>
          <a:p>
            <a:r>
              <a:rPr lang="en-US" altLang="en-US" smtClean="0"/>
              <a:t>Elements in Group 6A (or higher) and in Period 3 (or bigger) can possess 12 e</a:t>
            </a:r>
            <a:r>
              <a:rPr lang="en-US" altLang="en-US" baseline="30000" smtClean="0"/>
              <a:t>-</a:t>
            </a:r>
            <a:r>
              <a:rPr lang="en-US" altLang="en-US" smtClean="0"/>
              <a:t>’s in their outer shell</a:t>
            </a:r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2320925" y="2624138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4901" name="Text Box 5"/>
          <p:cNvSpPr txBox="1">
            <a:spLocks noChangeArrowheads="1"/>
          </p:cNvSpPr>
          <p:nvPr/>
        </p:nvSpPr>
        <p:spPr bwMode="auto">
          <a:xfrm>
            <a:off x="3811588" y="3611563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endParaRPr lang="en-US" sz="6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5414963" y="2609850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3795713" y="5068888"/>
            <a:ext cx="10366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464904" name="Line 8"/>
          <p:cNvSpPr>
            <a:spLocks noChangeShapeType="1"/>
          </p:cNvSpPr>
          <p:nvPr/>
        </p:nvSpPr>
        <p:spPr bwMode="auto">
          <a:xfrm>
            <a:off x="3359150" y="3392488"/>
            <a:ext cx="568325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4905" name="Line 9"/>
          <p:cNvSpPr>
            <a:spLocks noChangeShapeType="1"/>
          </p:cNvSpPr>
          <p:nvPr/>
        </p:nvSpPr>
        <p:spPr bwMode="auto">
          <a:xfrm flipV="1">
            <a:off x="4695825" y="3259138"/>
            <a:ext cx="633413" cy="5683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4906" name="Line 10"/>
          <p:cNvSpPr>
            <a:spLocks noChangeShapeType="1"/>
          </p:cNvSpPr>
          <p:nvPr/>
        </p:nvSpPr>
        <p:spPr bwMode="auto">
          <a:xfrm>
            <a:off x="4294188" y="4529138"/>
            <a:ext cx="0" cy="66833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-5400000">
            <a:off x="6154738" y="3074988"/>
            <a:ext cx="520700" cy="152400"/>
            <a:chOff x="990" y="2694"/>
            <a:chExt cx="328" cy="96"/>
          </a:xfrm>
        </p:grpSpPr>
        <p:sp>
          <p:nvSpPr>
            <p:cNvPr id="46490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0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 rot="-5400000">
            <a:off x="4502150" y="5500688"/>
            <a:ext cx="520700" cy="152400"/>
            <a:chOff x="990" y="2694"/>
            <a:chExt cx="328" cy="96"/>
          </a:xfrm>
        </p:grpSpPr>
        <p:sp>
          <p:nvSpPr>
            <p:cNvPr id="464911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12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 rot="-5400000">
            <a:off x="3554413" y="5519738"/>
            <a:ext cx="520700" cy="152400"/>
            <a:chOff x="990" y="2694"/>
            <a:chExt cx="328" cy="96"/>
          </a:xfrm>
        </p:grpSpPr>
        <p:sp>
          <p:nvSpPr>
            <p:cNvPr id="464914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15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rot="-5400000">
            <a:off x="2101850" y="3097213"/>
            <a:ext cx="520700" cy="152400"/>
            <a:chOff x="990" y="2694"/>
            <a:chExt cx="328" cy="96"/>
          </a:xfrm>
        </p:grpSpPr>
        <p:sp>
          <p:nvSpPr>
            <p:cNvPr id="464917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18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544763" y="2589213"/>
            <a:ext cx="520700" cy="152400"/>
            <a:chOff x="990" y="2694"/>
            <a:chExt cx="328" cy="96"/>
          </a:xfrm>
        </p:grpSpPr>
        <p:sp>
          <p:nvSpPr>
            <p:cNvPr id="464920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21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528888" y="3544888"/>
            <a:ext cx="520700" cy="152400"/>
            <a:chOff x="990" y="2694"/>
            <a:chExt cx="328" cy="96"/>
          </a:xfrm>
        </p:grpSpPr>
        <p:sp>
          <p:nvSpPr>
            <p:cNvPr id="464923" name="Oval 2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24" name="Oval 2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049713" y="6040438"/>
            <a:ext cx="520700" cy="152400"/>
            <a:chOff x="990" y="2694"/>
            <a:chExt cx="328" cy="96"/>
          </a:xfrm>
        </p:grpSpPr>
        <p:sp>
          <p:nvSpPr>
            <p:cNvPr id="464926" name="Oval 3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27" name="Oval 3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703888" y="3522663"/>
            <a:ext cx="520700" cy="152400"/>
            <a:chOff x="990" y="2694"/>
            <a:chExt cx="328" cy="96"/>
          </a:xfrm>
        </p:grpSpPr>
        <p:sp>
          <p:nvSpPr>
            <p:cNvPr id="464929" name="Oval 3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30" name="Oval 3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688013" y="2509838"/>
            <a:ext cx="520700" cy="152400"/>
            <a:chOff x="990" y="2694"/>
            <a:chExt cx="328" cy="96"/>
          </a:xfrm>
        </p:grpSpPr>
        <p:sp>
          <p:nvSpPr>
            <p:cNvPr id="464932" name="Oval 3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33" name="Oval 3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4934" name="Text Box 38"/>
          <p:cNvSpPr txBox="1">
            <a:spLocks noChangeArrowheads="1"/>
          </p:cNvSpPr>
          <p:nvPr/>
        </p:nvSpPr>
        <p:spPr bwMode="auto">
          <a:xfrm>
            <a:off x="5400675" y="4232275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 rot="-5400000">
            <a:off x="6140450" y="4697413"/>
            <a:ext cx="520700" cy="152400"/>
            <a:chOff x="990" y="2694"/>
            <a:chExt cx="328" cy="96"/>
          </a:xfrm>
        </p:grpSpPr>
        <p:sp>
          <p:nvSpPr>
            <p:cNvPr id="464936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37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5689600" y="5145088"/>
            <a:ext cx="520700" cy="152400"/>
            <a:chOff x="990" y="2694"/>
            <a:chExt cx="328" cy="96"/>
          </a:xfrm>
        </p:grpSpPr>
        <p:sp>
          <p:nvSpPr>
            <p:cNvPr id="464939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40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5673725" y="4132263"/>
            <a:ext cx="520700" cy="152400"/>
            <a:chOff x="990" y="2694"/>
            <a:chExt cx="328" cy="96"/>
          </a:xfrm>
        </p:grpSpPr>
        <p:sp>
          <p:nvSpPr>
            <p:cNvPr id="464942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43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4944" name="Text Box 48"/>
          <p:cNvSpPr txBox="1">
            <a:spLocks noChangeArrowheads="1"/>
          </p:cNvSpPr>
          <p:nvPr/>
        </p:nvSpPr>
        <p:spPr bwMode="auto">
          <a:xfrm>
            <a:off x="2371725" y="4248150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 rot="-5400000">
            <a:off x="2152650" y="4721225"/>
            <a:ext cx="520700" cy="152400"/>
            <a:chOff x="990" y="2694"/>
            <a:chExt cx="328" cy="96"/>
          </a:xfrm>
        </p:grpSpPr>
        <p:sp>
          <p:nvSpPr>
            <p:cNvPr id="464946" name="Oval 5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47" name="Oval 5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2595563" y="4213225"/>
            <a:ext cx="520700" cy="152400"/>
            <a:chOff x="990" y="2694"/>
            <a:chExt cx="328" cy="96"/>
          </a:xfrm>
        </p:grpSpPr>
        <p:sp>
          <p:nvSpPr>
            <p:cNvPr id="464949" name="Oval 5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50" name="Oval 5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2579688" y="5168900"/>
            <a:ext cx="520700" cy="152400"/>
            <a:chOff x="990" y="2694"/>
            <a:chExt cx="328" cy="96"/>
          </a:xfrm>
        </p:grpSpPr>
        <p:sp>
          <p:nvSpPr>
            <p:cNvPr id="464952" name="Oval 5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53" name="Oval 5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4954" name="Line 58"/>
          <p:cNvSpPr>
            <a:spLocks noChangeShapeType="1"/>
          </p:cNvSpPr>
          <p:nvPr/>
        </p:nvSpPr>
        <p:spPr bwMode="auto">
          <a:xfrm flipV="1">
            <a:off x="3376613" y="4346575"/>
            <a:ext cx="568325" cy="36671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4955" name="Line 59"/>
          <p:cNvSpPr>
            <a:spLocks noChangeShapeType="1"/>
          </p:cNvSpPr>
          <p:nvPr/>
        </p:nvSpPr>
        <p:spPr bwMode="auto">
          <a:xfrm>
            <a:off x="4648200" y="4314825"/>
            <a:ext cx="633413" cy="3000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4956" name="Text Box 60"/>
          <p:cNvSpPr txBox="1">
            <a:spLocks noChangeArrowheads="1"/>
          </p:cNvSpPr>
          <p:nvPr/>
        </p:nvSpPr>
        <p:spPr bwMode="auto">
          <a:xfrm>
            <a:off x="3781425" y="2179638"/>
            <a:ext cx="10366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grpSp>
        <p:nvGrpSpPr>
          <p:cNvPr id="17" name="Group 61"/>
          <p:cNvGrpSpPr>
            <a:grpSpLocks/>
          </p:cNvGrpSpPr>
          <p:nvPr/>
        </p:nvGrpSpPr>
        <p:grpSpPr bwMode="auto">
          <a:xfrm rot="-5400000">
            <a:off x="4487863" y="2611438"/>
            <a:ext cx="520700" cy="152400"/>
            <a:chOff x="990" y="2694"/>
            <a:chExt cx="328" cy="96"/>
          </a:xfrm>
        </p:grpSpPr>
        <p:sp>
          <p:nvSpPr>
            <p:cNvPr id="464958" name="Oval 6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59" name="Oval 6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64"/>
          <p:cNvGrpSpPr>
            <a:grpSpLocks/>
          </p:cNvGrpSpPr>
          <p:nvPr/>
        </p:nvGrpSpPr>
        <p:grpSpPr bwMode="auto">
          <a:xfrm rot="-5400000">
            <a:off x="3540125" y="2630488"/>
            <a:ext cx="520700" cy="152400"/>
            <a:chOff x="990" y="2694"/>
            <a:chExt cx="328" cy="96"/>
          </a:xfrm>
        </p:grpSpPr>
        <p:sp>
          <p:nvSpPr>
            <p:cNvPr id="464961" name="Oval 6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62" name="Oval 6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67"/>
          <p:cNvGrpSpPr>
            <a:grpSpLocks/>
          </p:cNvGrpSpPr>
          <p:nvPr/>
        </p:nvGrpSpPr>
        <p:grpSpPr bwMode="auto">
          <a:xfrm>
            <a:off x="4002088" y="2116138"/>
            <a:ext cx="520700" cy="152400"/>
            <a:chOff x="990" y="2694"/>
            <a:chExt cx="328" cy="96"/>
          </a:xfrm>
        </p:grpSpPr>
        <p:sp>
          <p:nvSpPr>
            <p:cNvPr id="464964" name="Oval 6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4965" name="Oval 6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4966" name="Line 70"/>
          <p:cNvSpPr>
            <a:spLocks noChangeShapeType="1"/>
          </p:cNvSpPr>
          <p:nvPr/>
        </p:nvSpPr>
        <p:spPr bwMode="auto">
          <a:xfrm flipH="1" flipV="1">
            <a:off x="4278313" y="3144838"/>
            <a:ext cx="1587" cy="53498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4967" name="Oval 71"/>
          <p:cNvSpPr>
            <a:spLocks noChangeArrowheads="1"/>
          </p:cNvSpPr>
          <p:nvPr/>
        </p:nvSpPr>
        <p:spPr bwMode="auto">
          <a:xfrm>
            <a:off x="3225800" y="2908300"/>
            <a:ext cx="2373313" cy="240665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4968" name="Text Box 72"/>
          <p:cNvSpPr txBox="1">
            <a:spLocks noChangeArrowheads="1"/>
          </p:cNvSpPr>
          <p:nvPr/>
        </p:nvSpPr>
        <p:spPr bwMode="auto">
          <a:xfrm>
            <a:off x="6767513" y="3625850"/>
            <a:ext cx="213995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 electrons</a:t>
            </a:r>
          </a:p>
        </p:txBody>
      </p:sp>
      <p:sp>
        <p:nvSpPr>
          <p:cNvPr id="464969" name="Line 73"/>
          <p:cNvSpPr>
            <a:spLocks noChangeShapeType="1"/>
          </p:cNvSpPr>
          <p:nvPr/>
        </p:nvSpPr>
        <p:spPr bwMode="auto">
          <a:xfrm flipH="1">
            <a:off x="5665788" y="3911600"/>
            <a:ext cx="10017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17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Octet Exceptions</a:t>
            </a: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6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7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8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9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0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1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2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3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5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6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9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40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41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42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43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44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45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46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47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48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49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50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51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52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53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54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55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56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57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58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59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60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61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62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63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64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65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66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67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68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69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70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71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72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73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74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75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76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77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78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79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0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1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2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3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4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5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6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8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9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0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1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2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3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4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5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6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7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8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9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0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1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2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3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4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5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6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7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8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9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10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11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12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13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14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15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16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17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18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19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20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22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23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24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25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26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27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28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29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30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31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32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33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34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35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66"/>
          <p:cNvSpPr>
            <a:spLocks noChangeArrowheads="1"/>
          </p:cNvSpPr>
          <p:nvPr/>
        </p:nvSpPr>
        <p:spPr bwMode="auto">
          <a:xfrm>
            <a:off x="59721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67"/>
          <p:cNvSpPr>
            <a:spLocks noChangeArrowheads="1"/>
          </p:cNvSpPr>
          <p:nvPr/>
        </p:nvSpPr>
        <p:spPr bwMode="auto">
          <a:xfrm>
            <a:off x="64246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68786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78"/>
          <p:cNvSpPr>
            <a:spLocks noChangeArrowheads="1"/>
          </p:cNvSpPr>
          <p:nvPr/>
        </p:nvSpPr>
        <p:spPr bwMode="auto">
          <a:xfrm>
            <a:off x="73310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85"/>
          <p:cNvSpPr>
            <a:spLocks noChangeArrowheads="1"/>
          </p:cNvSpPr>
          <p:nvPr/>
        </p:nvSpPr>
        <p:spPr bwMode="auto">
          <a:xfrm>
            <a:off x="77835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82375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060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Electron Deficient Species</a:t>
            </a:r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51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52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54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56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58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60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62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63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64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65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66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67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68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69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70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71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72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73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74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75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76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77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78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79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80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81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82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83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84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85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86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87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88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89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90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91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92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93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94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95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96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97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98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999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00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01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02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03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04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05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06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07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08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09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10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11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12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13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14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15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16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17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18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19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20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21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22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23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24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25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26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27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28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29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30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31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32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33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34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35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36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37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38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39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40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41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42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43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44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46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47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48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49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50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51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52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53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54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55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56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57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58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059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91" name="Text Box 117"/>
          <p:cNvSpPr txBox="1">
            <a:spLocks noChangeArrowheads="1"/>
          </p:cNvSpPr>
          <p:nvPr/>
        </p:nvSpPr>
        <p:spPr bwMode="auto">
          <a:xfrm>
            <a:off x="900113" y="1609725"/>
            <a:ext cx="66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4e</a:t>
            </a:r>
            <a:r>
              <a:rPr lang="en-US" altLang="en-US" baseline="30000">
                <a:solidFill>
                  <a:schemeClr val="bg2"/>
                </a:solidFill>
              </a:rPr>
              <a:t>-</a:t>
            </a:r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50292" name="Text Box 118"/>
          <p:cNvSpPr txBox="1">
            <a:spLocks noChangeArrowheads="1"/>
          </p:cNvSpPr>
          <p:nvPr/>
        </p:nvSpPr>
        <p:spPr bwMode="auto">
          <a:xfrm>
            <a:off x="5862638" y="1635125"/>
            <a:ext cx="66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6e</a:t>
            </a:r>
            <a:r>
              <a:rPr lang="en-US" altLang="en-US" baseline="30000">
                <a:solidFill>
                  <a:schemeClr val="bg2"/>
                </a:solidFill>
              </a:rPr>
              <a:t>-</a:t>
            </a:r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465986" name="Rectangle 66"/>
          <p:cNvSpPr>
            <a:spLocks noChangeArrowheads="1"/>
          </p:cNvSpPr>
          <p:nvPr/>
        </p:nvSpPr>
        <p:spPr bwMode="auto">
          <a:xfrm>
            <a:off x="59721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64246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1" name="Rectangle 71"/>
          <p:cNvSpPr>
            <a:spLocks noChangeArrowheads="1"/>
          </p:cNvSpPr>
          <p:nvPr/>
        </p:nvSpPr>
        <p:spPr bwMode="auto">
          <a:xfrm>
            <a:off x="68786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8" name="Rectangle 78"/>
          <p:cNvSpPr>
            <a:spLocks noChangeArrowheads="1"/>
          </p:cNvSpPr>
          <p:nvPr/>
        </p:nvSpPr>
        <p:spPr bwMode="auto">
          <a:xfrm>
            <a:off x="73310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5" name="Rectangle 85"/>
          <p:cNvSpPr>
            <a:spLocks noChangeArrowheads="1"/>
          </p:cNvSpPr>
          <p:nvPr/>
        </p:nvSpPr>
        <p:spPr bwMode="auto">
          <a:xfrm>
            <a:off x="77835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6" name="Rectangle 86"/>
          <p:cNvSpPr>
            <a:spLocks noChangeArrowheads="1"/>
          </p:cNvSpPr>
          <p:nvPr/>
        </p:nvSpPr>
        <p:spPr bwMode="auto">
          <a:xfrm>
            <a:off x="82375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099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Could have 10 e</a:t>
            </a:r>
            <a:r>
              <a:rPr lang="en-US" altLang="en-US" baseline="30000" smtClean="0">
                <a:effectLst/>
              </a:rPr>
              <a:t>-</a:t>
            </a:r>
            <a:r>
              <a:rPr lang="en-US" altLang="en-US" smtClean="0">
                <a:effectLst/>
              </a:rPr>
              <a:t>’s</a:t>
            </a:r>
          </a:p>
        </p:txBody>
      </p:sp>
      <p:sp>
        <p:nvSpPr>
          <p:cNvPr id="467971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76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77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78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79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81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82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83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84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87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89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91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92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93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96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97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98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99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00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01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02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03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04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05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06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07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08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09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10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11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12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13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14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15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16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17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18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19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20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21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22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23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24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25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26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27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28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29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30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31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32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33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34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35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36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37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38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39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40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41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42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43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44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45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46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47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48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49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50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51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52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53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54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55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56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57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58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59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60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61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62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63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64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65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66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67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68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70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71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72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73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74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75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76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77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78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79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80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81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82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083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5" name="Text Box 117"/>
          <p:cNvSpPr txBox="1">
            <a:spLocks noChangeArrowheads="1"/>
          </p:cNvSpPr>
          <p:nvPr/>
        </p:nvSpPr>
        <p:spPr bwMode="auto">
          <a:xfrm>
            <a:off x="6799263" y="1163638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5A</a:t>
            </a:r>
          </a:p>
        </p:txBody>
      </p:sp>
      <p:sp>
        <p:nvSpPr>
          <p:cNvPr id="51316" name="Text Box 118"/>
          <p:cNvSpPr txBox="1">
            <a:spLocks noChangeArrowheads="1"/>
          </p:cNvSpPr>
          <p:nvPr/>
        </p:nvSpPr>
        <p:spPr bwMode="auto">
          <a:xfrm>
            <a:off x="7269163" y="1189038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6A</a:t>
            </a:r>
          </a:p>
        </p:txBody>
      </p:sp>
      <p:sp>
        <p:nvSpPr>
          <p:cNvPr id="51317" name="Text Box 119"/>
          <p:cNvSpPr txBox="1">
            <a:spLocks noChangeArrowheads="1"/>
          </p:cNvSpPr>
          <p:nvPr/>
        </p:nvSpPr>
        <p:spPr bwMode="auto">
          <a:xfrm>
            <a:off x="7739063" y="1182688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7A</a:t>
            </a:r>
          </a:p>
        </p:txBody>
      </p:sp>
      <p:sp>
        <p:nvSpPr>
          <p:cNvPr id="51318" name="Text Box 120"/>
          <p:cNvSpPr txBox="1">
            <a:spLocks noChangeArrowheads="1"/>
          </p:cNvSpPr>
          <p:nvPr/>
        </p:nvSpPr>
        <p:spPr bwMode="auto">
          <a:xfrm>
            <a:off x="8208963" y="700088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8A</a:t>
            </a:r>
          </a:p>
        </p:txBody>
      </p:sp>
      <p:sp>
        <p:nvSpPr>
          <p:cNvPr id="51319" name="Text Box 121"/>
          <p:cNvSpPr txBox="1">
            <a:spLocks noChangeArrowheads="1"/>
          </p:cNvSpPr>
          <p:nvPr/>
        </p:nvSpPr>
        <p:spPr bwMode="auto">
          <a:xfrm>
            <a:off x="2852738" y="2706688"/>
            <a:ext cx="1746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7200">
                <a:solidFill>
                  <a:schemeClr val="bg2"/>
                </a:solidFill>
              </a:rPr>
              <a:t>10e</a:t>
            </a:r>
            <a:r>
              <a:rPr lang="en-US" altLang="en-US" sz="7200" baseline="30000">
                <a:solidFill>
                  <a:schemeClr val="bg2"/>
                </a:solidFill>
              </a:rPr>
              <a:t>-</a:t>
            </a:r>
            <a:endParaRPr lang="en-US" altLang="en-US" sz="7200">
              <a:solidFill>
                <a:schemeClr val="bg2"/>
              </a:solidFill>
            </a:endParaRPr>
          </a:p>
        </p:txBody>
      </p:sp>
      <p:sp>
        <p:nvSpPr>
          <p:cNvPr id="51320" name="Text Box 122"/>
          <p:cNvSpPr txBox="1">
            <a:spLocks noChangeArrowheads="1"/>
          </p:cNvSpPr>
          <p:nvPr/>
        </p:nvSpPr>
        <p:spPr bwMode="auto">
          <a:xfrm>
            <a:off x="4433888" y="4652963"/>
            <a:ext cx="1746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7200">
                <a:solidFill>
                  <a:schemeClr val="bg2"/>
                </a:solidFill>
              </a:rPr>
              <a:t>10e</a:t>
            </a:r>
            <a:r>
              <a:rPr lang="en-US" altLang="en-US" sz="7200" baseline="30000">
                <a:solidFill>
                  <a:schemeClr val="bg2"/>
                </a:solidFill>
              </a:rPr>
              <a:t>-</a:t>
            </a:r>
            <a:endParaRPr lang="en-US" altLang="en-US" sz="7200">
              <a:solidFill>
                <a:schemeClr val="bg2"/>
              </a:solidFill>
            </a:endParaRPr>
          </a:p>
        </p:txBody>
      </p:sp>
      <p:sp>
        <p:nvSpPr>
          <p:cNvPr id="51321" name="Text Box 123"/>
          <p:cNvSpPr txBox="1">
            <a:spLocks noChangeArrowheads="1"/>
          </p:cNvSpPr>
          <p:nvPr/>
        </p:nvSpPr>
        <p:spPr bwMode="auto">
          <a:xfrm>
            <a:off x="6967538" y="2697163"/>
            <a:ext cx="1746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7200">
                <a:solidFill>
                  <a:schemeClr val="bg2"/>
                </a:solidFill>
              </a:rPr>
              <a:t>10e</a:t>
            </a:r>
            <a:r>
              <a:rPr lang="en-US" altLang="en-US" sz="7200" baseline="30000">
                <a:solidFill>
                  <a:schemeClr val="bg2"/>
                </a:solidFill>
              </a:rPr>
              <a:t>-</a:t>
            </a:r>
            <a:endParaRPr lang="en-US" altLang="en-US" sz="7200">
              <a:solidFill>
                <a:schemeClr val="bg2"/>
              </a:solidFill>
            </a:endParaRPr>
          </a:p>
        </p:txBody>
      </p:sp>
      <p:sp>
        <p:nvSpPr>
          <p:cNvPr id="465986" name="Rectangle 66"/>
          <p:cNvSpPr>
            <a:spLocks noChangeArrowheads="1"/>
          </p:cNvSpPr>
          <p:nvPr/>
        </p:nvSpPr>
        <p:spPr bwMode="auto">
          <a:xfrm>
            <a:off x="59721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64246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1" name="Rectangle 71"/>
          <p:cNvSpPr>
            <a:spLocks noChangeArrowheads="1"/>
          </p:cNvSpPr>
          <p:nvPr/>
        </p:nvSpPr>
        <p:spPr bwMode="auto">
          <a:xfrm>
            <a:off x="6878638" y="394017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8" name="Rectangle 78"/>
          <p:cNvSpPr>
            <a:spLocks noChangeArrowheads="1"/>
          </p:cNvSpPr>
          <p:nvPr/>
        </p:nvSpPr>
        <p:spPr bwMode="auto">
          <a:xfrm>
            <a:off x="7331075" y="3940175"/>
            <a:ext cx="452438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5" name="Rectangle 85"/>
          <p:cNvSpPr>
            <a:spLocks noChangeArrowheads="1"/>
          </p:cNvSpPr>
          <p:nvPr/>
        </p:nvSpPr>
        <p:spPr bwMode="auto">
          <a:xfrm>
            <a:off x="7783513" y="3940175"/>
            <a:ext cx="454025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6" name="Rectangle 86"/>
          <p:cNvSpPr>
            <a:spLocks noChangeArrowheads="1"/>
          </p:cNvSpPr>
          <p:nvPr/>
        </p:nvSpPr>
        <p:spPr bwMode="auto">
          <a:xfrm>
            <a:off x="8237538" y="3940175"/>
            <a:ext cx="452437" cy="46513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4550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  <a:effectLst/>
              </a:rPr>
              <a:t>Could have 12 e</a:t>
            </a:r>
            <a:r>
              <a:rPr lang="en-US" altLang="en-US" baseline="30000" smtClean="0">
                <a:solidFill>
                  <a:schemeClr val="accent2"/>
                </a:solidFill>
                <a:effectLst/>
              </a:rPr>
              <a:t>-</a:t>
            </a:r>
            <a:r>
              <a:rPr lang="en-US" altLang="en-US" smtClean="0">
                <a:solidFill>
                  <a:schemeClr val="accent2"/>
                </a:solidFill>
                <a:effectLst/>
              </a:rPr>
              <a:t>’s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8999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00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01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02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03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04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05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06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07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08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09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10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11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12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13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14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15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16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17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18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19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20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21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22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23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24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25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26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27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28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29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30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31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32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33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34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35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36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37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38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39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40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41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42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43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44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45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46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47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48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49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50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51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52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53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54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55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56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57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58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59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60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61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62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63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64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65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66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67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68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69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70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71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72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73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74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75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76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77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78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79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80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81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82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83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84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85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86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87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88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89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90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91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92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94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95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96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97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98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099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100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101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102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103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104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105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106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9107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339" name="Text Box 117"/>
          <p:cNvSpPr txBox="1">
            <a:spLocks noChangeArrowheads="1"/>
          </p:cNvSpPr>
          <p:nvPr/>
        </p:nvSpPr>
        <p:spPr bwMode="auto">
          <a:xfrm>
            <a:off x="6799263" y="1163638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5A</a:t>
            </a:r>
          </a:p>
        </p:txBody>
      </p:sp>
      <p:sp>
        <p:nvSpPr>
          <p:cNvPr id="52340" name="Text Box 118"/>
          <p:cNvSpPr txBox="1">
            <a:spLocks noChangeArrowheads="1"/>
          </p:cNvSpPr>
          <p:nvPr/>
        </p:nvSpPr>
        <p:spPr bwMode="auto">
          <a:xfrm>
            <a:off x="7269163" y="1189038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6A</a:t>
            </a:r>
          </a:p>
        </p:txBody>
      </p:sp>
      <p:sp>
        <p:nvSpPr>
          <p:cNvPr id="52341" name="Text Box 119"/>
          <p:cNvSpPr txBox="1">
            <a:spLocks noChangeArrowheads="1"/>
          </p:cNvSpPr>
          <p:nvPr/>
        </p:nvSpPr>
        <p:spPr bwMode="auto">
          <a:xfrm>
            <a:off x="7739063" y="1182688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7A</a:t>
            </a:r>
          </a:p>
        </p:txBody>
      </p:sp>
      <p:sp>
        <p:nvSpPr>
          <p:cNvPr id="52342" name="Text Box 120"/>
          <p:cNvSpPr txBox="1">
            <a:spLocks noChangeArrowheads="1"/>
          </p:cNvSpPr>
          <p:nvPr/>
        </p:nvSpPr>
        <p:spPr bwMode="auto">
          <a:xfrm>
            <a:off x="8208963" y="700088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8A</a:t>
            </a:r>
          </a:p>
        </p:txBody>
      </p:sp>
      <p:sp>
        <p:nvSpPr>
          <p:cNvPr id="52343" name="Text Box 121"/>
          <p:cNvSpPr txBox="1">
            <a:spLocks noChangeArrowheads="1"/>
          </p:cNvSpPr>
          <p:nvPr/>
        </p:nvSpPr>
        <p:spPr bwMode="auto">
          <a:xfrm>
            <a:off x="2852738" y="2706688"/>
            <a:ext cx="1746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7200">
                <a:solidFill>
                  <a:schemeClr val="bg2"/>
                </a:solidFill>
              </a:rPr>
              <a:t>12e</a:t>
            </a:r>
            <a:r>
              <a:rPr lang="en-US" altLang="en-US" sz="7200" baseline="30000">
                <a:solidFill>
                  <a:schemeClr val="bg2"/>
                </a:solidFill>
              </a:rPr>
              <a:t>-</a:t>
            </a:r>
            <a:endParaRPr lang="en-US" altLang="en-US" sz="7200">
              <a:solidFill>
                <a:schemeClr val="bg2"/>
              </a:solidFill>
            </a:endParaRPr>
          </a:p>
        </p:txBody>
      </p:sp>
      <p:sp>
        <p:nvSpPr>
          <p:cNvPr id="52344" name="Text Box 122"/>
          <p:cNvSpPr txBox="1">
            <a:spLocks noChangeArrowheads="1"/>
          </p:cNvSpPr>
          <p:nvPr/>
        </p:nvSpPr>
        <p:spPr bwMode="auto">
          <a:xfrm>
            <a:off x="4433888" y="4652963"/>
            <a:ext cx="1746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7200">
                <a:solidFill>
                  <a:schemeClr val="bg2"/>
                </a:solidFill>
              </a:rPr>
              <a:t>12e</a:t>
            </a:r>
            <a:r>
              <a:rPr lang="en-US" altLang="en-US" sz="7200" baseline="30000">
                <a:solidFill>
                  <a:schemeClr val="bg2"/>
                </a:solidFill>
              </a:rPr>
              <a:t>-</a:t>
            </a:r>
            <a:endParaRPr lang="en-US" altLang="en-US" sz="7200">
              <a:solidFill>
                <a:schemeClr val="bg2"/>
              </a:solidFill>
            </a:endParaRPr>
          </a:p>
        </p:txBody>
      </p:sp>
      <p:sp>
        <p:nvSpPr>
          <p:cNvPr id="52345" name="Text Box 123"/>
          <p:cNvSpPr txBox="1">
            <a:spLocks noChangeArrowheads="1"/>
          </p:cNvSpPr>
          <p:nvPr/>
        </p:nvSpPr>
        <p:spPr bwMode="auto">
          <a:xfrm>
            <a:off x="7094538" y="2697163"/>
            <a:ext cx="1746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7200">
                <a:solidFill>
                  <a:schemeClr val="bg2"/>
                </a:solidFill>
              </a:rPr>
              <a:t>12e</a:t>
            </a:r>
            <a:r>
              <a:rPr lang="en-US" altLang="en-US" sz="7200" baseline="30000">
                <a:solidFill>
                  <a:schemeClr val="bg2"/>
                </a:solidFill>
              </a:rPr>
              <a:t>-</a:t>
            </a:r>
            <a:endParaRPr lang="en-US" altLang="en-US" sz="7200">
              <a:solidFill>
                <a:schemeClr val="bg2"/>
              </a:solidFill>
            </a:endParaRPr>
          </a:p>
        </p:txBody>
      </p:sp>
      <p:sp>
        <p:nvSpPr>
          <p:cNvPr id="465986" name="Rectangle 66"/>
          <p:cNvSpPr>
            <a:spLocks noChangeArrowheads="1"/>
          </p:cNvSpPr>
          <p:nvPr/>
        </p:nvSpPr>
        <p:spPr bwMode="auto">
          <a:xfrm>
            <a:off x="59721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64246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1" name="Rectangle 71"/>
          <p:cNvSpPr>
            <a:spLocks noChangeArrowheads="1"/>
          </p:cNvSpPr>
          <p:nvPr/>
        </p:nvSpPr>
        <p:spPr bwMode="auto">
          <a:xfrm>
            <a:off x="68786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8" name="Rectangle 78"/>
          <p:cNvSpPr>
            <a:spLocks noChangeArrowheads="1"/>
          </p:cNvSpPr>
          <p:nvPr/>
        </p:nvSpPr>
        <p:spPr bwMode="auto">
          <a:xfrm>
            <a:off x="7331075" y="3940175"/>
            <a:ext cx="452438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5" name="Rectangle 85"/>
          <p:cNvSpPr>
            <a:spLocks noChangeArrowheads="1"/>
          </p:cNvSpPr>
          <p:nvPr/>
        </p:nvSpPr>
        <p:spPr bwMode="auto">
          <a:xfrm>
            <a:off x="7783513" y="3940175"/>
            <a:ext cx="454025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6" name="Rectangle 86"/>
          <p:cNvSpPr>
            <a:spLocks noChangeArrowheads="1"/>
          </p:cNvSpPr>
          <p:nvPr/>
        </p:nvSpPr>
        <p:spPr bwMode="auto">
          <a:xfrm>
            <a:off x="8237538" y="3940175"/>
            <a:ext cx="452437" cy="465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550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60960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dirty="0" smtClean="0">
                <a:effectLst/>
              </a:rPr>
              <a:t>Example 7: Xenon </a:t>
            </a:r>
            <a:r>
              <a:rPr lang="en-US" altLang="en-US" dirty="0" err="1" smtClean="0">
                <a:effectLst/>
              </a:rPr>
              <a:t>Tetrafluoride</a:t>
            </a:r>
            <a:endParaRPr lang="en-US" altLang="en-US" dirty="0" smtClean="0">
              <a:effectLst/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812925"/>
            <a:ext cx="7772400" cy="3430588"/>
          </a:xfrm>
        </p:spPr>
        <p:txBody>
          <a:bodyPr/>
          <a:lstStyle/>
          <a:p>
            <a:r>
              <a:rPr lang="en-US" altLang="en-US" dirty="0" smtClean="0"/>
              <a:t>Let’s try analyzing the geometry of xenon </a:t>
            </a:r>
            <a:r>
              <a:rPr lang="en-US" altLang="en-US" dirty="0" err="1" smtClean="0"/>
              <a:t>tetrafluoride</a:t>
            </a:r>
            <a:r>
              <a:rPr lang="en-US" altLang="en-US" dirty="0" smtClean="0"/>
              <a:t>, XeF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This is our first exposure to a compound containing a noble gas</a:t>
            </a:r>
            <a:endParaRPr lang="en-US" altLang="en-US" baseline="30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autoUpdateAnimBg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4000" smtClean="0">
                <a:effectLst/>
              </a:rPr>
              <a:t>How many valence electrons in XeF</a:t>
            </a:r>
            <a:r>
              <a:rPr lang="en-US" altLang="en-US" sz="4000" baseline="-25000" smtClean="0">
                <a:effectLst/>
              </a:rPr>
              <a:t>4</a:t>
            </a:r>
            <a:r>
              <a:rPr lang="en-US" altLang="en-US" sz="4000" smtClean="0">
                <a:effectLst/>
              </a:rPr>
              <a:t>?</a:t>
            </a:r>
            <a:endParaRPr lang="en-US" altLang="en-US" sz="4000" baseline="-25000" smtClean="0">
              <a:effectLst/>
            </a:endParaRPr>
          </a:p>
        </p:txBody>
      </p:sp>
      <p:sp>
        <p:nvSpPr>
          <p:cNvPr id="20582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5720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36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32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28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24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4000" smtClean="0">
                <a:effectLst/>
              </a:rPr>
              <a:t>How many valence electrons in XeF</a:t>
            </a:r>
            <a:r>
              <a:rPr lang="en-US" altLang="en-US" sz="4000" baseline="-25000" smtClean="0">
                <a:effectLst/>
              </a:rPr>
              <a:t>4</a:t>
            </a:r>
            <a:r>
              <a:rPr lang="en-US" altLang="en-US" sz="4000" smtClean="0">
                <a:effectLst/>
              </a:rPr>
              <a:t>?</a:t>
            </a:r>
            <a:endParaRPr lang="en-US" altLang="en-US" sz="4000" baseline="-25000" smtClean="0">
              <a:effectLst/>
            </a:endParaRPr>
          </a:p>
        </p:txBody>
      </p:sp>
      <p:sp>
        <p:nvSpPr>
          <p:cNvPr id="20685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5720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36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32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28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24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381000" y="1647825"/>
            <a:ext cx="1371600" cy="5334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1306513" y="1116013"/>
            <a:ext cx="641667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1.  Find total # of valence e-’s in molecule or ion</a:t>
            </a:r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17538" y="1928813"/>
            <a:ext cx="7772400" cy="3430587"/>
          </a:xfrm>
          <a:noFill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altLang="en-US" smtClean="0"/>
              <a:t>1 x Xe  =  1 x 8e</a:t>
            </a:r>
            <a:r>
              <a:rPr lang="en-US" altLang="en-US" baseline="30000" smtClean="0"/>
              <a:t>-</a:t>
            </a:r>
            <a:r>
              <a:rPr lang="en-US" altLang="en-US" smtClean="0"/>
              <a:t>  =    8 e</a:t>
            </a:r>
            <a:r>
              <a:rPr lang="en-US" altLang="en-US" baseline="30000" smtClean="0"/>
              <a:t>-</a:t>
            </a:r>
            <a:endParaRPr lang="en-US" altLang="en-US" smtClean="0"/>
          </a:p>
          <a:p>
            <a:pPr>
              <a:buFont typeface="Monotype Sorts" pitchFamily="2" charset="2"/>
              <a:buChar char=" "/>
            </a:pPr>
            <a:r>
              <a:rPr lang="en-US" altLang="en-US" smtClean="0"/>
              <a:t>4 x F    =  4 x 7e</a:t>
            </a:r>
            <a:r>
              <a:rPr lang="en-US" altLang="en-US" baseline="30000" smtClean="0"/>
              <a:t>-</a:t>
            </a:r>
            <a:r>
              <a:rPr lang="en-US" altLang="en-US" smtClean="0"/>
              <a:t>  =  28 e</a:t>
            </a:r>
            <a:r>
              <a:rPr lang="en-US" altLang="en-US" baseline="30000" smtClean="0"/>
              <a:t>-</a:t>
            </a:r>
            <a:endParaRPr lang="en-US" altLang="en-US" smtClean="0"/>
          </a:p>
          <a:p>
            <a:pPr>
              <a:buFont typeface="Monotype Sorts" pitchFamily="2" charset="2"/>
              <a:buChar char=" "/>
            </a:pPr>
            <a:r>
              <a:rPr lang="en-US" altLang="en-US" smtClean="0"/>
              <a:t>species charge   =       0 e</a:t>
            </a:r>
            <a:r>
              <a:rPr lang="en-US" altLang="en-US" baseline="30000" smtClean="0"/>
              <a:t>-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 baseline="30000" smtClean="0"/>
              <a:t>______________________________</a:t>
            </a:r>
            <a:endParaRPr lang="en-US" altLang="en-US" smtClean="0"/>
          </a:p>
          <a:p>
            <a:pPr>
              <a:buFont typeface="Monotype Sorts" pitchFamily="2" charset="2"/>
              <a:buChar char=" "/>
            </a:pPr>
            <a:r>
              <a:rPr lang="en-US" altLang="en-US" smtClean="0"/>
              <a:t>Total                         36 e</a:t>
            </a:r>
            <a:r>
              <a:rPr lang="en-US" altLang="en-US" baseline="30000" smtClean="0"/>
              <a:t>-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5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build="p" autoUpdateAnimBg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1306513" y="1116013"/>
            <a:ext cx="535622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2.  Connect the skeleton with single bonds</a:t>
            </a: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Carbon Dioxide Polarity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6598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599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00" name="Line 8"/>
          <p:cNvSpPr>
            <a:spLocks noChangeShapeType="1"/>
          </p:cNvSpPr>
          <p:nvPr/>
        </p:nvSpPr>
        <p:spPr bwMode="auto">
          <a:xfrm>
            <a:off x="3311525" y="387985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601" name="Line 9"/>
          <p:cNvSpPr>
            <a:spLocks noChangeShapeType="1"/>
          </p:cNvSpPr>
          <p:nvPr/>
        </p:nvSpPr>
        <p:spPr bwMode="auto">
          <a:xfrm>
            <a:off x="4803775" y="38655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994" name="Group 10"/>
          <p:cNvGrpSpPr>
            <a:grpSpLocks/>
          </p:cNvGrpSpPr>
          <p:nvPr/>
        </p:nvGrpSpPr>
        <p:grpSpPr bwMode="auto">
          <a:xfrm rot="1735830">
            <a:off x="6064250" y="3044825"/>
            <a:ext cx="2127250" cy="862013"/>
            <a:chOff x="3567" y="1381"/>
            <a:chExt cx="1340" cy="543"/>
          </a:xfrm>
        </p:grpSpPr>
        <p:sp>
          <p:nvSpPr>
            <p:cNvPr id="366603" name="Oval 11"/>
            <p:cNvSpPr>
              <a:spLocks noChangeArrowheads="1"/>
            </p:cNvSpPr>
            <p:nvPr/>
          </p:nvSpPr>
          <p:spPr bwMode="auto">
            <a:xfrm rot="-2279446">
              <a:off x="3562" y="1447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2011" name="Group 12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6605" name="Oval 13"/>
              <p:cNvSpPr>
                <a:spLocks noChangeArrowheads="1"/>
              </p:cNvSpPr>
              <p:nvPr/>
            </p:nvSpPr>
            <p:spPr bwMode="auto">
              <a:xfrm>
                <a:off x="962" y="2750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6606" name="Oval 14"/>
              <p:cNvSpPr>
                <a:spLocks noChangeArrowheads="1"/>
              </p:cNvSpPr>
              <p:nvPr/>
            </p:nvSpPr>
            <p:spPr bwMode="auto">
              <a:xfrm>
                <a:off x="1205" y="2748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1995" name="Group 15"/>
          <p:cNvGrpSpPr>
            <a:grpSpLocks/>
          </p:cNvGrpSpPr>
          <p:nvPr/>
        </p:nvGrpSpPr>
        <p:grpSpPr bwMode="auto">
          <a:xfrm rot="19809400" flipV="1">
            <a:off x="6032500" y="3598863"/>
            <a:ext cx="2127250" cy="862012"/>
            <a:chOff x="3567" y="1381"/>
            <a:chExt cx="1340" cy="543"/>
          </a:xfrm>
        </p:grpSpPr>
        <p:sp>
          <p:nvSpPr>
            <p:cNvPr id="366608" name="Oval 16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2007" name="Group 17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6610" name="Oval 18"/>
              <p:cNvSpPr>
                <a:spLocks noChangeArrowheads="1"/>
              </p:cNvSpPr>
              <p:nvPr/>
            </p:nvSpPr>
            <p:spPr bwMode="auto">
              <a:xfrm>
                <a:off x="1001" y="2753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6611" name="Oval 19"/>
              <p:cNvSpPr>
                <a:spLocks noChangeArrowheads="1"/>
              </p:cNvSpPr>
              <p:nvPr/>
            </p:nvSpPr>
            <p:spPr bwMode="auto">
              <a:xfrm>
                <a:off x="1244" y="2750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1996" name="Group 20"/>
          <p:cNvGrpSpPr>
            <a:grpSpLocks/>
          </p:cNvGrpSpPr>
          <p:nvPr/>
        </p:nvGrpSpPr>
        <p:grpSpPr bwMode="auto">
          <a:xfrm flipH="1" flipV="1">
            <a:off x="635000" y="4302125"/>
            <a:ext cx="2127250" cy="862013"/>
            <a:chOff x="3567" y="1381"/>
            <a:chExt cx="1340" cy="543"/>
          </a:xfrm>
        </p:grpSpPr>
        <p:sp>
          <p:nvSpPr>
            <p:cNvPr id="366613" name="Oval 21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2003" name="Group 22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6615" name="Oval 23"/>
              <p:cNvSpPr>
                <a:spLocks noChangeArrowheads="1"/>
              </p:cNvSpPr>
              <p:nvPr/>
            </p:nvSpPr>
            <p:spPr bwMode="auto">
              <a:xfrm>
                <a:off x="1024" y="266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6616" name="Oval 24"/>
              <p:cNvSpPr>
                <a:spLocks noChangeArrowheads="1"/>
              </p:cNvSpPr>
              <p:nvPr/>
            </p:nvSpPr>
            <p:spPr bwMode="auto">
              <a:xfrm>
                <a:off x="1267" y="266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1997" name="Group 25"/>
          <p:cNvGrpSpPr>
            <a:grpSpLocks/>
          </p:cNvGrpSpPr>
          <p:nvPr/>
        </p:nvGrpSpPr>
        <p:grpSpPr bwMode="auto">
          <a:xfrm flipH="1">
            <a:off x="654050" y="2198688"/>
            <a:ext cx="2127250" cy="862012"/>
            <a:chOff x="3567" y="1381"/>
            <a:chExt cx="1340" cy="543"/>
          </a:xfrm>
        </p:grpSpPr>
        <p:sp>
          <p:nvSpPr>
            <p:cNvPr id="366618" name="Oval 26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1999" name="Group 27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6620" name="Oval 28"/>
              <p:cNvSpPr>
                <a:spLocks noChangeArrowheads="1"/>
              </p:cNvSpPr>
              <p:nvPr/>
            </p:nvSpPr>
            <p:spPr bwMode="auto">
              <a:xfrm>
                <a:off x="990" y="269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6621" name="Oval 29"/>
              <p:cNvSpPr>
                <a:spLocks noChangeArrowheads="1"/>
              </p:cNvSpPr>
              <p:nvPr/>
            </p:nvSpPr>
            <p:spPr bwMode="auto">
              <a:xfrm>
                <a:off x="1235" y="269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1306513" y="1116013"/>
            <a:ext cx="535622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2.  Connect the skeleton with single bonds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59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0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1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62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3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1306513" y="1116013"/>
            <a:ext cx="7196137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3.  Place lone pairs to give non-H terminal atoms an octet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84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86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87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1306513" y="1116013"/>
            <a:ext cx="7196137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3.  Place lone pairs to give non-H terminal atoms an octet</a:t>
            </a: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07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08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09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10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11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09614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15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09617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1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0962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2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09623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24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09626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27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09629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30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09632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33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09635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36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09638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39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09641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42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09644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45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09647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48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9649" name="Text Box 49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1306513" y="1116013"/>
            <a:ext cx="6732587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33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10638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39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10641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4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10644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45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10647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48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10650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51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10653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54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10656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57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10659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60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10662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63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10665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66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10668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69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10671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72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0673" name="Text Box 49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1306513" y="1116013"/>
            <a:ext cx="6732587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55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56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58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59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60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11662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63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11665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6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1166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6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11671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72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11674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75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11677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78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11680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81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11683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84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11686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87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11689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90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11692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93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11695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96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1697" name="Text Box 49"/>
          <p:cNvSpPr txBox="1">
            <a:spLocks noChangeArrowheads="1"/>
          </p:cNvSpPr>
          <p:nvPr/>
        </p:nvSpPr>
        <p:spPr bwMode="auto">
          <a:xfrm>
            <a:off x="250825" y="4546600"/>
            <a:ext cx="2573338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left octet okay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98" name="Oval 50"/>
          <p:cNvSpPr>
            <a:spLocks noChangeArrowheads="1"/>
          </p:cNvSpPr>
          <p:nvPr/>
        </p:nvSpPr>
        <p:spPr bwMode="auto">
          <a:xfrm>
            <a:off x="1955800" y="2808288"/>
            <a:ext cx="1687513" cy="17716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99" name="Text Box 51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06513" y="1116013"/>
            <a:ext cx="6732587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678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679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80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81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682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83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12686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687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12689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69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1269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69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12695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696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12698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699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12701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702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12704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705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12707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708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12710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711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12713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714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12716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717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12719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720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2721" name="Text Box 49"/>
          <p:cNvSpPr txBox="1">
            <a:spLocks noChangeArrowheads="1"/>
          </p:cNvSpPr>
          <p:nvPr/>
        </p:nvSpPr>
        <p:spPr bwMode="auto">
          <a:xfrm>
            <a:off x="250825" y="4546600"/>
            <a:ext cx="2840038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+ 8 = 16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bottom octet okay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722" name="Oval 50"/>
          <p:cNvSpPr>
            <a:spLocks noChangeArrowheads="1"/>
          </p:cNvSpPr>
          <p:nvPr/>
        </p:nvSpPr>
        <p:spPr bwMode="auto">
          <a:xfrm>
            <a:off x="3362325" y="4194175"/>
            <a:ext cx="1687513" cy="17716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723" name="Text Box 51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1306513" y="1116013"/>
            <a:ext cx="6732587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03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04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05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06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07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08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1371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1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13713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1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1371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1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13719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0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13722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3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13725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6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13728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9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13731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32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13734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35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13737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38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13740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41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13743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44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3745" name="Text Box 49"/>
          <p:cNvSpPr txBox="1">
            <a:spLocks noChangeArrowheads="1"/>
          </p:cNvSpPr>
          <p:nvPr/>
        </p:nvSpPr>
        <p:spPr bwMode="auto">
          <a:xfrm>
            <a:off x="5983288" y="4664075"/>
            <a:ext cx="284003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+ 16 = 24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right octet okay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46" name="Oval 50"/>
          <p:cNvSpPr>
            <a:spLocks noChangeArrowheads="1"/>
          </p:cNvSpPr>
          <p:nvPr/>
        </p:nvSpPr>
        <p:spPr bwMode="auto">
          <a:xfrm>
            <a:off x="4732338" y="2822575"/>
            <a:ext cx="1687512" cy="17716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47" name="Text Box 51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1306513" y="1116013"/>
            <a:ext cx="6732587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27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4728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30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4731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14734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35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14737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3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1474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4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14743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44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14746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47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14749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50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14752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53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14755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56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14758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59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14761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62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14764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65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14767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68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5983288" y="4664075"/>
            <a:ext cx="284003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+ 24 = 32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top octet okay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70" name="Oval 50"/>
          <p:cNvSpPr>
            <a:spLocks noChangeArrowheads="1"/>
          </p:cNvSpPr>
          <p:nvPr/>
        </p:nvSpPr>
        <p:spPr bwMode="auto">
          <a:xfrm>
            <a:off x="3360738" y="1570038"/>
            <a:ext cx="1687512" cy="17716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306513" y="1116013"/>
            <a:ext cx="6732587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50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51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52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54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55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56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15758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59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15761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6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15764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65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15767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68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15770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71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15773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74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15776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77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15779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80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15782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83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15785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86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15788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89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15791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92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5793" name="Text Box 49"/>
          <p:cNvSpPr txBox="1">
            <a:spLocks noChangeArrowheads="1"/>
          </p:cNvSpPr>
          <p:nvPr/>
        </p:nvSpPr>
        <p:spPr bwMode="auto">
          <a:xfrm>
            <a:off x="6051550" y="1922463"/>
            <a:ext cx="2840038" cy="1160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+ 32 = 32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middle octet okay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94" name="Oval 50"/>
          <p:cNvSpPr>
            <a:spLocks noChangeArrowheads="1"/>
          </p:cNvSpPr>
          <p:nvPr/>
        </p:nvSpPr>
        <p:spPr bwMode="auto">
          <a:xfrm>
            <a:off x="3394075" y="2806700"/>
            <a:ext cx="1687513" cy="17716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95" name="Text Box 51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16771" name="Rectangle 3"/>
          <p:cNvSpPr>
            <a:spLocks noChangeArrowheads="1"/>
          </p:cNvSpPr>
          <p:nvPr/>
        </p:nvSpPr>
        <p:spPr bwMode="auto">
          <a:xfrm>
            <a:off x="1306513" y="1116013"/>
            <a:ext cx="6732587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6775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76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6778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79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80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16782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783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16785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78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1678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78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16791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792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16794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795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16797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798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16800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801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16803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804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16806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807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16809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810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16812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813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16815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816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6817" name="Text Box 49"/>
          <p:cNvSpPr txBox="1">
            <a:spLocks noChangeArrowheads="1"/>
          </p:cNvSpPr>
          <p:nvPr/>
        </p:nvSpPr>
        <p:spPr bwMode="auto">
          <a:xfrm>
            <a:off x="6051550" y="1922463"/>
            <a:ext cx="2840038" cy="180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+ 32 = 32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middle octet okay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but...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6818" name="Oval 50"/>
          <p:cNvSpPr>
            <a:spLocks noChangeArrowheads="1"/>
          </p:cNvSpPr>
          <p:nvPr/>
        </p:nvSpPr>
        <p:spPr bwMode="auto">
          <a:xfrm>
            <a:off x="3394075" y="2806700"/>
            <a:ext cx="1687513" cy="17716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6819" name="Text Box 51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Carbon Dioxide Polarity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>
            <a:off x="3311525" y="387985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>
            <a:off x="4803775" y="38655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 rot="1735830">
            <a:off x="6064250" y="3044825"/>
            <a:ext cx="2127250" cy="862013"/>
            <a:chOff x="3567" y="1381"/>
            <a:chExt cx="1340" cy="543"/>
          </a:xfrm>
        </p:grpSpPr>
        <p:sp>
          <p:nvSpPr>
            <p:cNvPr id="367627" name="Oval 11"/>
            <p:cNvSpPr>
              <a:spLocks noChangeArrowheads="1"/>
            </p:cNvSpPr>
            <p:nvPr/>
          </p:nvSpPr>
          <p:spPr bwMode="auto">
            <a:xfrm rot="-2279446">
              <a:off x="3562" y="1447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4063" name="Group 12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7629" name="Oval 13"/>
              <p:cNvSpPr>
                <a:spLocks noChangeArrowheads="1"/>
              </p:cNvSpPr>
              <p:nvPr/>
            </p:nvSpPr>
            <p:spPr bwMode="auto">
              <a:xfrm>
                <a:off x="962" y="2750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30" name="Oval 14"/>
              <p:cNvSpPr>
                <a:spLocks noChangeArrowheads="1"/>
              </p:cNvSpPr>
              <p:nvPr/>
            </p:nvSpPr>
            <p:spPr bwMode="auto">
              <a:xfrm>
                <a:off x="1205" y="2748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4043" name="Group 15"/>
          <p:cNvGrpSpPr>
            <a:grpSpLocks/>
          </p:cNvGrpSpPr>
          <p:nvPr/>
        </p:nvGrpSpPr>
        <p:grpSpPr bwMode="auto">
          <a:xfrm rot="19809400" flipV="1">
            <a:off x="6032500" y="3598863"/>
            <a:ext cx="2127250" cy="862012"/>
            <a:chOff x="3567" y="1381"/>
            <a:chExt cx="1340" cy="543"/>
          </a:xfrm>
        </p:grpSpPr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4059" name="Group 17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7634" name="Oval 18"/>
              <p:cNvSpPr>
                <a:spLocks noChangeArrowheads="1"/>
              </p:cNvSpPr>
              <p:nvPr/>
            </p:nvSpPr>
            <p:spPr bwMode="auto">
              <a:xfrm>
                <a:off x="1001" y="2753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35" name="Oval 19"/>
              <p:cNvSpPr>
                <a:spLocks noChangeArrowheads="1"/>
              </p:cNvSpPr>
              <p:nvPr/>
            </p:nvSpPr>
            <p:spPr bwMode="auto">
              <a:xfrm>
                <a:off x="1244" y="2750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4044" name="Group 20"/>
          <p:cNvGrpSpPr>
            <a:grpSpLocks/>
          </p:cNvGrpSpPr>
          <p:nvPr/>
        </p:nvGrpSpPr>
        <p:grpSpPr bwMode="auto">
          <a:xfrm flipH="1" flipV="1">
            <a:off x="635000" y="4302125"/>
            <a:ext cx="2127250" cy="862013"/>
            <a:chOff x="3567" y="1381"/>
            <a:chExt cx="1340" cy="543"/>
          </a:xfrm>
        </p:grpSpPr>
        <p:sp>
          <p:nvSpPr>
            <p:cNvPr id="367637" name="Oval 21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4055" name="Group 22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7639" name="Oval 23"/>
              <p:cNvSpPr>
                <a:spLocks noChangeArrowheads="1"/>
              </p:cNvSpPr>
              <p:nvPr/>
            </p:nvSpPr>
            <p:spPr bwMode="auto">
              <a:xfrm>
                <a:off x="1024" y="266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40" name="Oval 24"/>
              <p:cNvSpPr>
                <a:spLocks noChangeArrowheads="1"/>
              </p:cNvSpPr>
              <p:nvPr/>
            </p:nvSpPr>
            <p:spPr bwMode="auto">
              <a:xfrm>
                <a:off x="1267" y="266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4045" name="Group 25"/>
          <p:cNvGrpSpPr>
            <a:grpSpLocks/>
          </p:cNvGrpSpPr>
          <p:nvPr/>
        </p:nvGrpSpPr>
        <p:grpSpPr bwMode="auto">
          <a:xfrm flipH="1">
            <a:off x="654050" y="2198688"/>
            <a:ext cx="2127250" cy="862012"/>
            <a:chOff x="3567" y="1381"/>
            <a:chExt cx="1340" cy="543"/>
          </a:xfrm>
        </p:grpSpPr>
        <p:sp>
          <p:nvSpPr>
            <p:cNvPr id="367642" name="Oval 26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4051" name="Group 27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7644" name="Oval 28"/>
              <p:cNvSpPr>
                <a:spLocks noChangeArrowheads="1"/>
              </p:cNvSpPr>
              <p:nvPr/>
            </p:nvSpPr>
            <p:spPr bwMode="auto">
              <a:xfrm>
                <a:off x="990" y="269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45" name="Oval 29"/>
              <p:cNvSpPr>
                <a:spLocks noChangeArrowheads="1"/>
              </p:cNvSpPr>
              <p:nvPr/>
            </p:nvSpPr>
            <p:spPr bwMode="auto">
              <a:xfrm>
                <a:off x="1235" y="269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4046" name="Group 30"/>
          <p:cNvGrpSpPr>
            <a:grpSpLocks/>
          </p:cNvGrpSpPr>
          <p:nvPr/>
        </p:nvGrpSpPr>
        <p:grpSpPr bwMode="auto">
          <a:xfrm>
            <a:off x="4597400" y="3159125"/>
            <a:ext cx="773113" cy="534988"/>
            <a:chOff x="3380" y="3221"/>
            <a:chExt cx="487" cy="337"/>
          </a:xfrm>
        </p:grpSpPr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 rot="-3182505">
              <a:off x="3468" y="3159"/>
              <a:ext cx="337" cy="4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 rot="18417495" flipV="1">
              <a:off x="3361" y="3332"/>
              <a:ext cx="158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7649" name="Text Box 33"/>
          <p:cNvSpPr txBox="1">
            <a:spLocks noChangeArrowheads="1"/>
          </p:cNvSpPr>
          <p:nvPr/>
        </p:nvSpPr>
        <p:spPr bwMode="auto">
          <a:xfrm>
            <a:off x="4076700" y="1335088"/>
            <a:ext cx="2205038" cy="1382712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= 3.5 - 2.5  = 1.0</a:t>
            </a:r>
          </a:p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Polar bonds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1306513" y="1116013"/>
            <a:ext cx="6732587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7800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7802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7803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7804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17806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07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17809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1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1781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1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17815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16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17818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19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17821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22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17824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25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17827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28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17830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31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17833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34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17836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37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17839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40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7841" name="Text Box 49"/>
          <p:cNvSpPr txBox="1">
            <a:spLocks noChangeArrowheads="1"/>
          </p:cNvSpPr>
          <p:nvPr/>
        </p:nvSpPr>
        <p:spPr bwMode="auto">
          <a:xfrm>
            <a:off x="6051550" y="1922463"/>
            <a:ext cx="2840038" cy="180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+ 32 = 32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haven’t used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36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’s!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7842" name="Oval 50"/>
          <p:cNvSpPr>
            <a:spLocks noChangeArrowheads="1"/>
          </p:cNvSpPr>
          <p:nvPr/>
        </p:nvSpPr>
        <p:spPr bwMode="auto">
          <a:xfrm>
            <a:off x="3394075" y="2806700"/>
            <a:ext cx="1687513" cy="17716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7843" name="Text Box 51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1306513" y="1116013"/>
            <a:ext cx="291147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If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still left, go to 4</a:t>
            </a: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8822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8824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8826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8827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8828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1883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3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18833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3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1883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3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18839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40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18842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43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18845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46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18848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49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18851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52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18854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55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18857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58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18860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61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18863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64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8865" name="Text Box 49"/>
          <p:cNvSpPr txBox="1">
            <a:spLocks noChangeArrowheads="1"/>
          </p:cNvSpPr>
          <p:nvPr/>
        </p:nvSpPr>
        <p:spPr bwMode="auto">
          <a:xfrm>
            <a:off x="6051550" y="1922463"/>
            <a:ext cx="2840038" cy="180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+ 32 = 32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haven’t used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36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’s!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8866" name="Oval 50"/>
          <p:cNvSpPr>
            <a:spLocks noChangeArrowheads="1"/>
          </p:cNvSpPr>
          <p:nvPr/>
        </p:nvSpPr>
        <p:spPr bwMode="auto">
          <a:xfrm>
            <a:off x="3394075" y="2806700"/>
            <a:ext cx="1687513" cy="17716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8867" name="Text Box 51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1306513" y="1116013"/>
            <a:ext cx="6088062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Place remaining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on central atom (but check)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47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48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50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51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19854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55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19857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5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1986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6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19863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64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19866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67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19869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70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19872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73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19875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76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19878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79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19881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82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19884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85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19887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88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9889" name="Text Box 49"/>
          <p:cNvSpPr txBox="1">
            <a:spLocks noChangeArrowheads="1"/>
          </p:cNvSpPr>
          <p:nvPr/>
        </p:nvSpPr>
        <p:spPr bwMode="auto">
          <a:xfrm>
            <a:off x="6051550" y="1922463"/>
            <a:ext cx="2840038" cy="180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+ 32 = 32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haven’t used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36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’s!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90" name="Oval 50"/>
          <p:cNvSpPr>
            <a:spLocks noChangeArrowheads="1"/>
          </p:cNvSpPr>
          <p:nvPr/>
        </p:nvSpPr>
        <p:spPr bwMode="auto">
          <a:xfrm>
            <a:off x="3394075" y="2806700"/>
            <a:ext cx="1687513" cy="17716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91" name="Text Box 51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1306513" y="1116013"/>
            <a:ext cx="6088062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Place remaining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on central atom (but check)</a:t>
            </a:r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871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72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874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75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76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20878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879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20881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88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20884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885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20887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888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20890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891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20893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894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20896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897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20899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900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20902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903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20905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906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20908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909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20911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912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0913" name="Text Box 49"/>
          <p:cNvSpPr txBox="1">
            <a:spLocks noChangeArrowheads="1"/>
          </p:cNvSpPr>
          <p:nvPr/>
        </p:nvSpPr>
        <p:spPr bwMode="auto">
          <a:xfrm>
            <a:off x="6051550" y="1922463"/>
            <a:ext cx="2840038" cy="180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+ 32 = 36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I’ve used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36 e</a:t>
            </a:r>
            <a:r>
              <a:rPr lang="en-US" sz="28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’s!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914" name="Oval 50"/>
          <p:cNvSpPr>
            <a:spLocks noChangeArrowheads="1"/>
          </p:cNvSpPr>
          <p:nvPr/>
        </p:nvSpPr>
        <p:spPr bwMode="auto">
          <a:xfrm>
            <a:off x="3394075" y="2806700"/>
            <a:ext cx="1687513" cy="17716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20916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917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20919" name="Oval 55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920" name="Oval 56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0921" name="Text Box 57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306513" y="1116013"/>
            <a:ext cx="6088062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Place remaining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on central atom (but check)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895" name="Line 7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897" name="Text Box 9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898" name="Line 10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900" name="Text Box 12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21902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03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21905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0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2190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0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21911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12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21914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15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21917" name="Oval 2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18" name="Oval 3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21920" name="Oval 3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21" name="Oval 3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21923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24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21926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27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21929" name="Oval 4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30" name="Oval 4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21932" name="Oval 4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33" name="Oval 4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21935" name="Oval 4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36" name="Oval 4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1937" name="Text Box 49"/>
          <p:cNvSpPr txBox="1">
            <a:spLocks noChangeArrowheads="1"/>
          </p:cNvSpPr>
          <p:nvPr/>
        </p:nvSpPr>
        <p:spPr bwMode="auto">
          <a:xfrm>
            <a:off x="6051550" y="1922463"/>
            <a:ext cx="2840038" cy="1373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It’s an expanded octet.  Okay for Xe.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938" name="Oval 50"/>
          <p:cNvSpPr>
            <a:spLocks noChangeArrowheads="1"/>
          </p:cNvSpPr>
          <p:nvPr/>
        </p:nvSpPr>
        <p:spPr bwMode="auto">
          <a:xfrm>
            <a:off x="3394075" y="2806700"/>
            <a:ext cx="1687513" cy="17716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21940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41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21943" name="Oval 55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44" name="Oval 56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1945" name="Text Box 57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22915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2918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19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20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2921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22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22925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26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22928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29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22931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32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22934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35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22937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38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22940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41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22943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44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22946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47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22949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50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22952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53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22955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56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22958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59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22961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62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22964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65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2966" name="Text Box 54"/>
          <p:cNvSpPr txBox="1">
            <a:spLocks noChangeArrowheads="1"/>
          </p:cNvSpPr>
          <p:nvPr/>
        </p:nvSpPr>
        <p:spPr bwMode="auto">
          <a:xfrm>
            <a:off x="592138" y="5667375"/>
            <a:ext cx="12366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36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3941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3942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3943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3944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3945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3946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3947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23949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50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23952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53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23955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56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23958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59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23961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62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23964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65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23967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68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23970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71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23973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74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23976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77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23979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80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23982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83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23985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86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23988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3989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3990" name="Text Box 54"/>
          <p:cNvSpPr txBox="1">
            <a:spLocks noChangeArrowheads="1"/>
          </p:cNvSpPr>
          <p:nvPr/>
        </p:nvSpPr>
        <p:spPr bwMode="auto">
          <a:xfrm>
            <a:off x="0" y="4913313"/>
            <a:ext cx="36258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Now for its shape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600" smtClean="0">
                <a:effectLst/>
              </a:rPr>
              <a:t>How many regions of density in XeF</a:t>
            </a:r>
            <a:r>
              <a:rPr lang="en-US" altLang="en-US" sz="3600" baseline="-25000" smtClean="0">
                <a:effectLst/>
              </a:rPr>
              <a:t>4</a:t>
            </a:r>
            <a:r>
              <a:rPr lang="en-US" altLang="en-US" sz="3600" smtClean="0">
                <a:effectLst/>
              </a:rPr>
              <a:t>?</a:t>
            </a:r>
          </a:p>
        </p:txBody>
      </p:sp>
      <p:sp>
        <p:nvSpPr>
          <p:cNvPr id="22733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2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3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4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5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600" smtClean="0">
                <a:effectLst/>
              </a:rPr>
              <a:t>How many regions of density in XeF</a:t>
            </a:r>
            <a:r>
              <a:rPr lang="en-US" altLang="en-US" sz="3600" baseline="-25000" smtClean="0">
                <a:effectLst/>
              </a:rPr>
              <a:t>4</a:t>
            </a:r>
            <a:r>
              <a:rPr lang="en-US" altLang="en-US" sz="3600" smtClean="0">
                <a:effectLst/>
              </a:rPr>
              <a:t>?</a:t>
            </a:r>
          </a:p>
        </p:txBody>
      </p:sp>
      <p:sp>
        <p:nvSpPr>
          <p:cNvPr id="22835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2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3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4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5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smtClean="0"/>
              <a:t>6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81000" y="3962400"/>
            <a:ext cx="1371600" cy="5334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5990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5991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5993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5994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25997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5998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26000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01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26003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04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26006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07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26009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10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26012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13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26015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16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26018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19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26021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22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26024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25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26027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28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26030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31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26033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34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26036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6037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6038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Carbon Dioxide Polarity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47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>
            <a:off x="3311525" y="387985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49" name="Line 9"/>
          <p:cNvSpPr>
            <a:spLocks noChangeShapeType="1"/>
          </p:cNvSpPr>
          <p:nvPr/>
        </p:nvSpPr>
        <p:spPr bwMode="auto">
          <a:xfrm>
            <a:off x="4803775" y="38655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090" name="Group 10"/>
          <p:cNvGrpSpPr>
            <a:grpSpLocks/>
          </p:cNvGrpSpPr>
          <p:nvPr/>
        </p:nvGrpSpPr>
        <p:grpSpPr bwMode="auto">
          <a:xfrm rot="1735830">
            <a:off x="6064250" y="3044825"/>
            <a:ext cx="2127250" cy="862013"/>
            <a:chOff x="3567" y="1381"/>
            <a:chExt cx="1340" cy="543"/>
          </a:xfrm>
        </p:grpSpPr>
        <p:sp>
          <p:nvSpPr>
            <p:cNvPr id="368651" name="Oval 11"/>
            <p:cNvSpPr>
              <a:spLocks noChangeArrowheads="1"/>
            </p:cNvSpPr>
            <p:nvPr/>
          </p:nvSpPr>
          <p:spPr bwMode="auto">
            <a:xfrm rot="-2279446">
              <a:off x="3562" y="1447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6113" name="Group 12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8653" name="Oval 13"/>
              <p:cNvSpPr>
                <a:spLocks noChangeArrowheads="1"/>
              </p:cNvSpPr>
              <p:nvPr/>
            </p:nvSpPr>
            <p:spPr bwMode="auto">
              <a:xfrm>
                <a:off x="962" y="2750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54" name="Oval 14"/>
              <p:cNvSpPr>
                <a:spLocks noChangeArrowheads="1"/>
              </p:cNvSpPr>
              <p:nvPr/>
            </p:nvSpPr>
            <p:spPr bwMode="auto">
              <a:xfrm>
                <a:off x="1205" y="2748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6091" name="Group 15"/>
          <p:cNvGrpSpPr>
            <a:grpSpLocks/>
          </p:cNvGrpSpPr>
          <p:nvPr/>
        </p:nvGrpSpPr>
        <p:grpSpPr bwMode="auto">
          <a:xfrm rot="19809400" flipV="1">
            <a:off x="6032500" y="3598863"/>
            <a:ext cx="2127250" cy="862012"/>
            <a:chOff x="3567" y="1381"/>
            <a:chExt cx="1340" cy="543"/>
          </a:xfrm>
        </p:grpSpPr>
        <p:sp>
          <p:nvSpPr>
            <p:cNvPr id="368656" name="Oval 16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6109" name="Group 17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8658" name="Oval 18"/>
              <p:cNvSpPr>
                <a:spLocks noChangeArrowheads="1"/>
              </p:cNvSpPr>
              <p:nvPr/>
            </p:nvSpPr>
            <p:spPr bwMode="auto">
              <a:xfrm>
                <a:off x="1001" y="2753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59" name="Oval 19"/>
              <p:cNvSpPr>
                <a:spLocks noChangeArrowheads="1"/>
              </p:cNvSpPr>
              <p:nvPr/>
            </p:nvSpPr>
            <p:spPr bwMode="auto">
              <a:xfrm>
                <a:off x="1244" y="2750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6092" name="Group 20"/>
          <p:cNvGrpSpPr>
            <a:grpSpLocks/>
          </p:cNvGrpSpPr>
          <p:nvPr/>
        </p:nvGrpSpPr>
        <p:grpSpPr bwMode="auto">
          <a:xfrm flipH="1" flipV="1">
            <a:off x="635000" y="4302125"/>
            <a:ext cx="2127250" cy="862013"/>
            <a:chOff x="3567" y="1381"/>
            <a:chExt cx="1340" cy="543"/>
          </a:xfrm>
        </p:grpSpPr>
        <p:sp>
          <p:nvSpPr>
            <p:cNvPr id="368661" name="Oval 21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6105" name="Group 22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8663" name="Oval 23"/>
              <p:cNvSpPr>
                <a:spLocks noChangeArrowheads="1"/>
              </p:cNvSpPr>
              <p:nvPr/>
            </p:nvSpPr>
            <p:spPr bwMode="auto">
              <a:xfrm>
                <a:off x="1024" y="266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64" name="Oval 24"/>
              <p:cNvSpPr>
                <a:spLocks noChangeArrowheads="1"/>
              </p:cNvSpPr>
              <p:nvPr/>
            </p:nvSpPr>
            <p:spPr bwMode="auto">
              <a:xfrm>
                <a:off x="1267" y="266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6093" name="Group 25"/>
          <p:cNvGrpSpPr>
            <a:grpSpLocks/>
          </p:cNvGrpSpPr>
          <p:nvPr/>
        </p:nvGrpSpPr>
        <p:grpSpPr bwMode="auto">
          <a:xfrm flipH="1">
            <a:off x="654050" y="2198688"/>
            <a:ext cx="2127250" cy="862012"/>
            <a:chOff x="3567" y="1381"/>
            <a:chExt cx="1340" cy="543"/>
          </a:xfrm>
        </p:grpSpPr>
        <p:sp>
          <p:nvSpPr>
            <p:cNvPr id="368666" name="Oval 26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6101" name="Group 27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8668" name="Oval 28"/>
              <p:cNvSpPr>
                <a:spLocks noChangeArrowheads="1"/>
              </p:cNvSpPr>
              <p:nvPr/>
            </p:nvSpPr>
            <p:spPr bwMode="auto">
              <a:xfrm>
                <a:off x="990" y="269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69" name="Oval 29"/>
              <p:cNvSpPr>
                <a:spLocks noChangeArrowheads="1"/>
              </p:cNvSpPr>
              <p:nvPr/>
            </p:nvSpPr>
            <p:spPr bwMode="auto">
              <a:xfrm>
                <a:off x="1235" y="269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6094" name="Group 30"/>
          <p:cNvGrpSpPr>
            <a:grpSpLocks/>
          </p:cNvGrpSpPr>
          <p:nvPr/>
        </p:nvGrpSpPr>
        <p:grpSpPr bwMode="auto">
          <a:xfrm>
            <a:off x="4597400" y="3159125"/>
            <a:ext cx="773113" cy="534988"/>
            <a:chOff x="3380" y="3221"/>
            <a:chExt cx="487" cy="337"/>
          </a:xfrm>
        </p:grpSpPr>
        <p:sp>
          <p:nvSpPr>
            <p:cNvPr id="368671" name="Line 31"/>
            <p:cNvSpPr>
              <a:spLocks noChangeShapeType="1"/>
            </p:cNvSpPr>
            <p:nvPr/>
          </p:nvSpPr>
          <p:spPr bwMode="auto">
            <a:xfrm rot="-3182505">
              <a:off x="3468" y="3159"/>
              <a:ext cx="337" cy="4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672" name="Line 32"/>
            <p:cNvSpPr>
              <a:spLocks noChangeShapeType="1"/>
            </p:cNvSpPr>
            <p:nvPr/>
          </p:nvSpPr>
          <p:spPr bwMode="auto">
            <a:xfrm rot="18417495" flipV="1">
              <a:off x="3361" y="3332"/>
              <a:ext cx="158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095" name="Group 33"/>
          <p:cNvGrpSpPr>
            <a:grpSpLocks/>
          </p:cNvGrpSpPr>
          <p:nvPr/>
        </p:nvGrpSpPr>
        <p:grpSpPr bwMode="auto">
          <a:xfrm flipH="1">
            <a:off x="3162300" y="3160713"/>
            <a:ext cx="773113" cy="534987"/>
            <a:chOff x="3380" y="3221"/>
            <a:chExt cx="487" cy="337"/>
          </a:xfrm>
        </p:grpSpPr>
        <p:sp>
          <p:nvSpPr>
            <p:cNvPr id="368674" name="Line 34"/>
            <p:cNvSpPr>
              <a:spLocks noChangeShapeType="1"/>
            </p:cNvSpPr>
            <p:nvPr/>
          </p:nvSpPr>
          <p:spPr bwMode="auto">
            <a:xfrm rot="-3182505">
              <a:off x="3468" y="3159"/>
              <a:ext cx="337" cy="4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675" name="Line 35"/>
            <p:cNvSpPr>
              <a:spLocks noChangeShapeType="1"/>
            </p:cNvSpPr>
            <p:nvPr/>
          </p:nvSpPr>
          <p:spPr bwMode="auto">
            <a:xfrm rot="18417495" flipV="1">
              <a:off x="3361" y="3332"/>
              <a:ext cx="158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7012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7014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7015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7016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7017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7018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7019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27021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22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27024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25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27027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28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27030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31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27033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34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27036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37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27039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40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27042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43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27045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46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27048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49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27051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52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27054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55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27057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58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27060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7061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7062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 Region</a:t>
            </a:r>
          </a:p>
        </p:txBody>
      </p:sp>
      <p:sp>
        <p:nvSpPr>
          <p:cNvPr id="427063" name="Text Box 55"/>
          <p:cNvSpPr txBox="1">
            <a:spLocks noChangeArrowheads="1"/>
          </p:cNvSpPr>
          <p:nvPr/>
        </p:nvSpPr>
        <p:spPr bwMode="auto">
          <a:xfrm>
            <a:off x="3341688" y="3678238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8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8039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41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8042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8043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28045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46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28048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49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28051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52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28054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55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28057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58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28060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61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28063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64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28066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67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28069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70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28072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73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28075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76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28078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79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28081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82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28084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8085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8086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Regions</a:t>
            </a:r>
          </a:p>
        </p:txBody>
      </p:sp>
      <p:sp>
        <p:nvSpPr>
          <p:cNvPr id="428087" name="Text Box 55"/>
          <p:cNvSpPr txBox="1">
            <a:spLocks noChangeArrowheads="1"/>
          </p:cNvSpPr>
          <p:nvPr/>
        </p:nvSpPr>
        <p:spPr bwMode="auto">
          <a:xfrm>
            <a:off x="3341688" y="3678238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88" name="Text Box 56"/>
          <p:cNvSpPr txBox="1">
            <a:spLocks noChangeArrowheads="1"/>
          </p:cNvSpPr>
          <p:nvPr/>
        </p:nvSpPr>
        <p:spPr bwMode="auto">
          <a:xfrm>
            <a:off x="3327400" y="272732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9062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063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9065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066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29069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70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29072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73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29075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76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29078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79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29081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82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29084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85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29087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88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29090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91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29093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94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29096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97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29099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00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29102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03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29105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06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29108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09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9110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3 Regions</a:t>
            </a:r>
          </a:p>
        </p:txBody>
      </p:sp>
      <p:sp>
        <p:nvSpPr>
          <p:cNvPr id="429111" name="Text Box 55"/>
          <p:cNvSpPr txBox="1">
            <a:spLocks noChangeArrowheads="1"/>
          </p:cNvSpPr>
          <p:nvPr/>
        </p:nvSpPr>
        <p:spPr bwMode="auto">
          <a:xfrm>
            <a:off x="3341688" y="3678238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9112" name="Text Box 56"/>
          <p:cNvSpPr txBox="1">
            <a:spLocks noChangeArrowheads="1"/>
          </p:cNvSpPr>
          <p:nvPr/>
        </p:nvSpPr>
        <p:spPr bwMode="auto">
          <a:xfrm>
            <a:off x="3327400" y="272732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9113" name="Text Box 57"/>
          <p:cNvSpPr txBox="1">
            <a:spLocks noChangeArrowheads="1"/>
          </p:cNvSpPr>
          <p:nvPr/>
        </p:nvSpPr>
        <p:spPr bwMode="auto">
          <a:xfrm>
            <a:off x="4283075" y="269557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088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091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30093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094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30096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097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30099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00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30102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03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30105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06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30108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09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30111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12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30114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15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30117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30120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30123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30126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27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30129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30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30132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33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0134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Regions</a:t>
            </a:r>
          </a:p>
        </p:txBody>
      </p:sp>
      <p:sp>
        <p:nvSpPr>
          <p:cNvPr id="430135" name="Text Box 55"/>
          <p:cNvSpPr txBox="1">
            <a:spLocks noChangeArrowheads="1"/>
          </p:cNvSpPr>
          <p:nvPr/>
        </p:nvSpPr>
        <p:spPr bwMode="auto">
          <a:xfrm>
            <a:off x="3341688" y="3678238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36" name="Text Box 56"/>
          <p:cNvSpPr txBox="1">
            <a:spLocks noChangeArrowheads="1"/>
          </p:cNvSpPr>
          <p:nvPr/>
        </p:nvSpPr>
        <p:spPr bwMode="auto">
          <a:xfrm>
            <a:off x="3327400" y="272732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37" name="Text Box 57"/>
          <p:cNvSpPr txBox="1">
            <a:spLocks noChangeArrowheads="1"/>
          </p:cNvSpPr>
          <p:nvPr/>
        </p:nvSpPr>
        <p:spPr bwMode="auto">
          <a:xfrm>
            <a:off x="4283075" y="269557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38" name="Text Box 58"/>
          <p:cNvSpPr txBox="1">
            <a:spLocks noChangeArrowheads="1"/>
          </p:cNvSpPr>
          <p:nvPr/>
        </p:nvSpPr>
        <p:spPr bwMode="auto">
          <a:xfrm>
            <a:off x="4819650" y="308292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31107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1115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31117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18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31120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21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24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31126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27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31129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30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31132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33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31135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36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31138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39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31141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42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31144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31147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31150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31153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54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31156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1157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1158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5 Regions</a:t>
            </a:r>
          </a:p>
        </p:txBody>
      </p:sp>
      <p:sp>
        <p:nvSpPr>
          <p:cNvPr id="431159" name="Text Box 55"/>
          <p:cNvSpPr txBox="1">
            <a:spLocks noChangeArrowheads="1"/>
          </p:cNvSpPr>
          <p:nvPr/>
        </p:nvSpPr>
        <p:spPr bwMode="auto">
          <a:xfrm>
            <a:off x="3341688" y="3678238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1160" name="Text Box 56"/>
          <p:cNvSpPr txBox="1">
            <a:spLocks noChangeArrowheads="1"/>
          </p:cNvSpPr>
          <p:nvPr/>
        </p:nvSpPr>
        <p:spPr bwMode="auto">
          <a:xfrm>
            <a:off x="3327400" y="272732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1161" name="Text Box 57"/>
          <p:cNvSpPr txBox="1">
            <a:spLocks noChangeArrowheads="1"/>
          </p:cNvSpPr>
          <p:nvPr/>
        </p:nvSpPr>
        <p:spPr bwMode="auto">
          <a:xfrm>
            <a:off x="4283075" y="269557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1162" name="Text Box 58"/>
          <p:cNvSpPr txBox="1">
            <a:spLocks noChangeArrowheads="1"/>
          </p:cNvSpPr>
          <p:nvPr/>
        </p:nvSpPr>
        <p:spPr bwMode="auto">
          <a:xfrm>
            <a:off x="4819650" y="308292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1163" name="Text Box 59"/>
          <p:cNvSpPr txBox="1">
            <a:spLocks noChangeArrowheads="1"/>
          </p:cNvSpPr>
          <p:nvPr/>
        </p:nvSpPr>
        <p:spPr bwMode="auto">
          <a:xfrm>
            <a:off x="4637088" y="4021138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2139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32141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42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32144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45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32147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48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32150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51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32153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54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32156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57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32159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60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32162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63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32165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66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32168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32171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32174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32177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78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32180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181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2182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Regions</a:t>
            </a:r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3341688" y="3678238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84" name="Text Box 56"/>
          <p:cNvSpPr txBox="1">
            <a:spLocks noChangeArrowheads="1"/>
          </p:cNvSpPr>
          <p:nvPr/>
        </p:nvSpPr>
        <p:spPr bwMode="auto">
          <a:xfrm>
            <a:off x="3327400" y="272732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85" name="Text Box 57"/>
          <p:cNvSpPr txBox="1">
            <a:spLocks noChangeArrowheads="1"/>
          </p:cNvSpPr>
          <p:nvPr/>
        </p:nvSpPr>
        <p:spPr bwMode="auto">
          <a:xfrm>
            <a:off x="4283075" y="269557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86" name="Text Box 58"/>
          <p:cNvSpPr txBox="1">
            <a:spLocks noChangeArrowheads="1"/>
          </p:cNvSpPr>
          <p:nvPr/>
        </p:nvSpPr>
        <p:spPr bwMode="auto">
          <a:xfrm>
            <a:off x="4819650" y="3082925"/>
            <a:ext cx="4841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87" name="Text Box 59"/>
          <p:cNvSpPr txBox="1">
            <a:spLocks noChangeArrowheads="1"/>
          </p:cNvSpPr>
          <p:nvPr/>
        </p:nvSpPr>
        <p:spPr bwMode="auto">
          <a:xfrm>
            <a:off x="4637088" y="4021138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88" name="Text Box 60"/>
          <p:cNvSpPr txBox="1">
            <a:spLocks noChangeArrowheads="1"/>
          </p:cNvSpPr>
          <p:nvPr/>
        </p:nvSpPr>
        <p:spPr bwMode="auto">
          <a:xfrm>
            <a:off x="3719513" y="4040188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60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33165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66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33168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69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33171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72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33174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75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33177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78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33180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81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33183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84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33186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87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33189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33192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33195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33198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199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33201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02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33204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05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3206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Regions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34179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4181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4182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183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184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4185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186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4187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34189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190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34192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193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34195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196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34198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199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34201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02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34204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05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34207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08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34210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11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34213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14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34216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17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34219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20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34222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23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34225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26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34228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4229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4230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Regions</a:t>
            </a:r>
          </a:p>
        </p:txBody>
      </p:sp>
      <p:sp>
        <p:nvSpPr>
          <p:cNvPr id="434231" name="Text Box 55"/>
          <p:cNvSpPr txBox="1">
            <a:spLocks noChangeArrowheads="1"/>
          </p:cNvSpPr>
          <p:nvPr/>
        </p:nvSpPr>
        <p:spPr bwMode="auto">
          <a:xfrm>
            <a:off x="5818188" y="4914900"/>
            <a:ext cx="20716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Bonds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5211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35213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14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35216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17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35219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20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35222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23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35225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26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35228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29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35231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32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35234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35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35237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38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35240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41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35243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44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35246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47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35249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50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35252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5253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5254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Regions</a:t>
            </a:r>
          </a:p>
        </p:txBody>
      </p:sp>
      <p:sp>
        <p:nvSpPr>
          <p:cNvPr id="435255" name="Text Box 55"/>
          <p:cNvSpPr txBox="1">
            <a:spLocks noChangeArrowheads="1"/>
          </p:cNvSpPr>
          <p:nvPr/>
        </p:nvSpPr>
        <p:spPr bwMode="auto">
          <a:xfrm>
            <a:off x="5818188" y="4914900"/>
            <a:ext cx="20716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 Bond</a:t>
            </a:r>
          </a:p>
        </p:txBody>
      </p:sp>
      <p:sp>
        <p:nvSpPr>
          <p:cNvPr id="435256" name="Text Box 56"/>
          <p:cNvSpPr txBox="1">
            <a:spLocks noChangeArrowheads="1"/>
          </p:cNvSpPr>
          <p:nvPr/>
        </p:nvSpPr>
        <p:spPr bwMode="auto">
          <a:xfrm>
            <a:off x="3794125" y="4062413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36237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38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36240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41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36243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44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36246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47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36249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50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36252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53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36255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56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36258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59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36261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62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36264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65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36267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68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36270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71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36273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74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36276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6277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6278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Regions</a:t>
            </a:r>
          </a:p>
        </p:txBody>
      </p:sp>
      <p:sp>
        <p:nvSpPr>
          <p:cNvPr id="436279" name="Text Box 55"/>
          <p:cNvSpPr txBox="1">
            <a:spLocks noChangeArrowheads="1"/>
          </p:cNvSpPr>
          <p:nvPr/>
        </p:nvSpPr>
        <p:spPr bwMode="auto">
          <a:xfrm>
            <a:off x="5818188" y="4914900"/>
            <a:ext cx="20716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Bonds</a:t>
            </a:r>
          </a:p>
        </p:txBody>
      </p:sp>
      <p:sp>
        <p:nvSpPr>
          <p:cNvPr id="436280" name="Text Box 56"/>
          <p:cNvSpPr txBox="1">
            <a:spLocks noChangeArrowheads="1"/>
          </p:cNvSpPr>
          <p:nvPr/>
        </p:nvSpPr>
        <p:spPr bwMode="auto">
          <a:xfrm>
            <a:off x="3794125" y="4062413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36281" name="Text Box 57"/>
          <p:cNvSpPr txBox="1">
            <a:spLocks noChangeArrowheads="1"/>
          </p:cNvSpPr>
          <p:nvPr/>
        </p:nvSpPr>
        <p:spPr bwMode="auto">
          <a:xfrm>
            <a:off x="3294063" y="367982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Carbon Dioxide Polarity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9670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9671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>
            <a:off x="3311525" y="387985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>
            <a:off x="4803775" y="38655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138" name="Group 10"/>
          <p:cNvGrpSpPr>
            <a:grpSpLocks/>
          </p:cNvGrpSpPr>
          <p:nvPr/>
        </p:nvGrpSpPr>
        <p:grpSpPr bwMode="auto">
          <a:xfrm rot="1735830">
            <a:off x="6064250" y="3044825"/>
            <a:ext cx="2127250" cy="862013"/>
            <a:chOff x="3567" y="1381"/>
            <a:chExt cx="1340" cy="543"/>
          </a:xfrm>
        </p:grpSpPr>
        <p:sp>
          <p:nvSpPr>
            <p:cNvPr id="369675" name="Oval 11"/>
            <p:cNvSpPr>
              <a:spLocks noChangeArrowheads="1"/>
            </p:cNvSpPr>
            <p:nvPr/>
          </p:nvSpPr>
          <p:spPr bwMode="auto">
            <a:xfrm rot="-2279446">
              <a:off x="3562" y="1447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8162" name="Group 12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9677" name="Oval 13"/>
              <p:cNvSpPr>
                <a:spLocks noChangeArrowheads="1"/>
              </p:cNvSpPr>
              <p:nvPr/>
            </p:nvSpPr>
            <p:spPr bwMode="auto">
              <a:xfrm>
                <a:off x="962" y="2750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78" name="Oval 14"/>
              <p:cNvSpPr>
                <a:spLocks noChangeArrowheads="1"/>
              </p:cNvSpPr>
              <p:nvPr/>
            </p:nvSpPr>
            <p:spPr bwMode="auto">
              <a:xfrm>
                <a:off x="1205" y="2748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139" name="Group 15"/>
          <p:cNvGrpSpPr>
            <a:grpSpLocks/>
          </p:cNvGrpSpPr>
          <p:nvPr/>
        </p:nvGrpSpPr>
        <p:grpSpPr bwMode="auto">
          <a:xfrm rot="19809400" flipV="1">
            <a:off x="6032500" y="3598863"/>
            <a:ext cx="2127250" cy="862012"/>
            <a:chOff x="3567" y="1381"/>
            <a:chExt cx="1340" cy="543"/>
          </a:xfrm>
        </p:grpSpPr>
        <p:sp>
          <p:nvSpPr>
            <p:cNvPr id="369680" name="Oval 16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8158" name="Group 17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9682" name="Oval 18"/>
              <p:cNvSpPr>
                <a:spLocks noChangeArrowheads="1"/>
              </p:cNvSpPr>
              <p:nvPr/>
            </p:nvSpPr>
            <p:spPr bwMode="auto">
              <a:xfrm>
                <a:off x="1001" y="2753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83" name="Oval 19"/>
              <p:cNvSpPr>
                <a:spLocks noChangeArrowheads="1"/>
              </p:cNvSpPr>
              <p:nvPr/>
            </p:nvSpPr>
            <p:spPr bwMode="auto">
              <a:xfrm>
                <a:off x="1244" y="2750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140" name="Group 20"/>
          <p:cNvGrpSpPr>
            <a:grpSpLocks/>
          </p:cNvGrpSpPr>
          <p:nvPr/>
        </p:nvGrpSpPr>
        <p:grpSpPr bwMode="auto">
          <a:xfrm flipH="1" flipV="1">
            <a:off x="635000" y="4302125"/>
            <a:ext cx="2127250" cy="862013"/>
            <a:chOff x="3567" y="1381"/>
            <a:chExt cx="1340" cy="543"/>
          </a:xfrm>
        </p:grpSpPr>
        <p:sp>
          <p:nvSpPr>
            <p:cNvPr id="369685" name="Oval 21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8154" name="Group 22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9687" name="Oval 23"/>
              <p:cNvSpPr>
                <a:spLocks noChangeArrowheads="1"/>
              </p:cNvSpPr>
              <p:nvPr/>
            </p:nvSpPr>
            <p:spPr bwMode="auto">
              <a:xfrm>
                <a:off x="1024" y="266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88" name="Oval 24"/>
              <p:cNvSpPr>
                <a:spLocks noChangeArrowheads="1"/>
              </p:cNvSpPr>
              <p:nvPr/>
            </p:nvSpPr>
            <p:spPr bwMode="auto">
              <a:xfrm>
                <a:off x="1267" y="266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141" name="Group 25"/>
          <p:cNvGrpSpPr>
            <a:grpSpLocks/>
          </p:cNvGrpSpPr>
          <p:nvPr/>
        </p:nvGrpSpPr>
        <p:grpSpPr bwMode="auto">
          <a:xfrm flipH="1">
            <a:off x="654050" y="2198688"/>
            <a:ext cx="2127250" cy="862012"/>
            <a:chOff x="3567" y="1381"/>
            <a:chExt cx="1340" cy="543"/>
          </a:xfrm>
        </p:grpSpPr>
        <p:sp>
          <p:nvSpPr>
            <p:cNvPr id="369690" name="Oval 26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8150" name="Group 27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69692" name="Oval 28"/>
              <p:cNvSpPr>
                <a:spLocks noChangeArrowheads="1"/>
              </p:cNvSpPr>
              <p:nvPr/>
            </p:nvSpPr>
            <p:spPr bwMode="auto">
              <a:xfrm>
                <a:off x="990" y="269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9693" name="Oval 29"/>
              <p:cNvSpPr>
                <a:spLocks noChangeArrowheads="1"/>
              </p:cNvSpPr>
              <p:nvPr/>
            </p:nvSpPr>
            <p:spPr bwMode="auto">
              <a:xfrm>
                <a:off x="1235" y="269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8142" name="Group 30"/>
          <p:cNvGrpSpPr>
            <a:grpSpLocks/>
          </p:cNvGrpSpPr>
          <p:nvPr/>
        </p:nvGrpSpPr>
        <p:grpSpPr bwMode="auto">
          <a:xfrm>
            <a:off x="4597400" y="3159125"/>
            <a:ext cx="773113" cy="534988"/>
            <a:chOff x="3380" y="3221"/>
            <a:chExt cx="487" cy="337"/>
          </a:xfrm>
        </p:grpSpPr>
        <p:sp>
          <p:nvSpPr>
            <p:cNvPr id="369695" name="Line 31"/>
            <p:cNvSpPr>
              <a:spLocks noChangeShapeType="1"/>
            </p:cNvSpPr>
            <p:nvPr/>
          </p:nvSpPr>
          <p:spPr bwMode="auto">
            <a:xfrm rot="-3182505">
              <a:off x="3468" y="3159"/>
              <a:ext cx="337" cy="4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696" name="Line 32"/>
            <p:cNvSpPr>
              <a:spLocks noChangeShapeType="1"/>
            </p:cNvSpPr>
            <p:nvPr/>
          </p:nvSpPr>
          <p:spPr bwMode="auto">
            <a:xfrm rot="18417495" flipV="1">
              <a:off x="3361" y="3332"/>
              <a:ext cx="158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8143" name="Group 33"/>
          <p:cNvGrpSpPr>
            <a:grpSpLocks/>
          </p:cNvGrpSpPr>
          <p:nvPr/>
        </p:nvGrpSpPr>
        <p:grpSpPr bwMode="auto">
          <a:xfrm flipH="1">
            <a:off x="3162300" y="3160713"/>
            <a:ext cx="773113" cy="534987"/>
            <a:chOff x="3380" y="3221"/>
            <a:chExt cx="487" cy="337"/>
          </a:xfrm>
        </p:grpSpPr>
        <p:sp>
          <p:nvSpPr>
            <p:cNvPr id="369698" name="Line 34"/>
            <p:cNvSpPr>
              <a:spLocks noChangeShapeType="1"/>
            </p:cNvSpPr>
            <p:nvPr/>
          </p:nvSpPr>
          <p:spPr bwMode="auto">
            <a:xfrm rot="-3182505">
              <a:off x="3468" y="3159"/>
              <a:ext cx="337" cy="4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699" name="Line 35"/>
            <p:cNvSpPr>
              <a:spLocks noChangeShapeType="1"/>
            </p:cNvSpPr>
            <p:nvPr/>
          </p:nvSpPr>
          <p:spPr bwMode="auto">
            <a:xfrm rot="18417495" flipV="1">
              <a:off x="3361" y="3332"/>
              <a:ext cx="158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9700" name="Text Box 36"/>
          <p:cNvSpPr txBox="1">
            <a:spLocks noChangeArrowheads="1"/>
          </p:cNvSpPr>
          <p:nvPr/>
        </p:nvSpPr>
        <p:spPr bwMode="auto">
          <a:xfrm>
            <a:off x="2740025" y="1387475"/>
            <a:ext cx="3794125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Equal but opposite polar bonds present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37251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7254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7257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58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59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37261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62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37264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65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37267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68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37270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71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37273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74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37276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77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37279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80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37282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83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37285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86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37288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89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37291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92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37294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95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37297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298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37300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7301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7302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Regions</a:t>
            </a:r>
          </a:p>
        </p:txBody>
      </p:sp>
      <p:sp>
        <p:nvSpPr>
          <p:cNvPr id="437303" name="Text Box 55"/>
          <p:cNvSpPr txBox="1">
            <a:spLocks noChangeArrowheads="1"/>
          </p:cNvSpPr>
          <p:nvPr/>
        </p:nvSpPr>
        <p:spPr bwMode="auto">
          <a:xfrm>
            <a:off x="5818188" y="4914900"/>
            <a:ext cx="20716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3 Bonds</a:t>
            </a:r>
          </a:p>
        </p:txBody>
      </p:sp>
      <p:sp>
        <p:nvSpPr>
          <p:cNvPr id="437304" name="Text Box 56"/>
          <p:cNvSpPr txBox="1">
            <a:spLocks noChangeArrowheads="1"/>
          </p:cNvSpPr>
          <p:nvPr/>
        </p:nvSpPr>
        <p:spPr bwMode="auto">
          <a:xfrm>
            <a:off x="3794125" y="4062413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37305" name="Text Box 57"/>
          <p:cNvSpPr txBox="1">
            <a:spLocks noChangeArrowheads="1"/>
          </p:cNvSpPr>
          <p:nvPr/>
        </p:nvSpPr>
        <p:spPr bwMode="auto">
          <a:xfrm>
            <a:off x="3294063" y="367982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37306" name="Text Box 58"/>
          <p:cNvSpPr txBox="1">
            <a:spLocks noChangeArrowheads="1"/>
          </p:cNvSpPr>
          <p:nvPr/>
        </p:nvSpPr>
        <p:spPr bwMode="auto">
          <a:xfrm>
            <a:off x="4265613" y="2762250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3681413" y="1878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4227513" y="2874963"/>
            <a:ext cx="0" cy="3175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8282" name="Line 10"/>
          <p:cNvSpPr>
            <a:spLocks noChangeShapeType="1"/>
          </p:cNvSpPr>
          <p:nvPr/>
        </p:nvSpPr>
        <p:spPr bwMode="auto">
          <a:xfrm flipV="1">
            <a:off x="4213225" y="4214813"/>
            <a:ext cx="0" cy="3175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3667125" y="45545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24475" y="4181475"/>
            <a:ext cx="520700" cy="152400"/>
            <a:chOff x="990" y="2694"/>
            <a:chExt cx="328" cy="96"/>
          </a:xfrm>
        </p:grpSpPr>
        <p:sp>
          <p:nvSpPr>
            <p:cNvPr id="438285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286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rot="-5400000">
            <a:off x="5922963" y="3660775"/>
            <a:ext cx="520700" cy="152400"/>
            <a:chOff x="990" y="2694"/>
            <a:chExt cx="328" cy="96"/>
          </a:xfrm>
        </p:grpSpPr>
        <p:sp>
          <p:nvSpPr>
            <p:cNvPr id="438288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289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26063" y="3063875"/>
            <a:ext cx="520700" cy="152400"/>
            <a:chOff x="990" y="2694"/>
            <a:chExt cx="328" cy="96"/>
          </a:xfrm>
        </p:grpSpPr>
        <p:sp>
          <p:nvSpPr>
            <p:cNvPr id="438291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292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86213" y="1811338"/>
            <a:ext cx="520700" cy="152400"/>
            <a:chOff x="990" y="2694"/>
            <a:chExt cx="328" cy="96"/>
          </a:xfrm>
        </p:grpSpPr>
        <p:sp>
          <p:nvSpPr>
            <p:cNvPr id="438294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295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521200" y="2344738"/>
            <a:ext cx="520700" cy="152400"/>
            <a:chOff x="990" y="2694"/>
            <a:chExt cx="328" cy="96"/>
          </a:xfrm>
        </p:grpSpPr>
        <p:sp>
          <p:nvSpPr>
            <p:cNvPr id="438297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298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5400000">
            <a:off x="3470275" y="2363788"/>
            <a:ext cx="520700" cy="152400"/>
            <a:chOff x="990" y="2694"/>
            <a:chExt cx="328" cy="96"/>
          </a:xfrm>
        </p:grpSpPr>
        <p:sp>
          <p:nvSpPr>
            <p:cNvPr id="438300" name="Oval 2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301" name="Oval 2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921125" y="5524500"/>
            <a:ext cx="520700" cy="152400"/>
            <a:chOff x="990" y="2694"/>
            <a:chExt cx="328" cy="96"/>
          </a:xfrm>
        </p:grpSpPr>
        <p:sp>
          <p:nvSpPr>
            <p:cNvPr id="438303" name="Oval 3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304" name="Oval 3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 rot="-5400000">
            <a:off x="4473575" y="4987925"/>
            <a:ext cx="520700" cy="152400"/>
            <a:chOff x="990" y="2694"/>
            <a:chExt cx="328" cy="96"/>
          </a:xfrm>
        </p:grpSpPr>
        <p:sp>
          <p:nvSpPr>
            <p:cNvPr id="438306" name="Oval 3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307" name="Oval 3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-5400000">
            <a:off x="3422650" y="4989513"/>
            <a:ext cx="520700" cy="152400"/>
            <a:chOff x="990" y="2694"/>
            <a:chExt cx="328" cy="96"/>
          </a:xfrm>
        </p:grpSpPr>
        <p:sp>
          <p:nvSpPr>
            <p:cNvPr id="438309" name="Oval 3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310" name="Oval 3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35238" y="4132263"/>
            <a:ext cx="520700" cy="152400"/>
            <a:chOff x="990" y="2694"/>
            <a:chExt cx="328" cy="96"/>
          </a:xfrm>
        </p:grpSpPr>
        <p:sp>
          <p:nvSpPr>
            <p:cNvPr id="438312" name="Oval 4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313" name="Oval 4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 rot="-5400000">
            <a:off x="2035175" y="3584575"/>
            <a:ext cx="520700" cy="152400"/>
            <a:chOff x="990" y="2694"/>
            <a:chExt cx="328" cy="96"/>
          </a:xfrm>
        </p:grpSpPr>
        <p:sp>
          <p:nvSpPr>
            <p:cNvPr id="438315" name="Oval 4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316" name="Oval 4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554288" y="2998788"/>
            <a:ext cx="520700" cy="152400"/>
            <a:chOff x="990" y="2694"/>
            <a:chExt cx="328" cy="96"/>
          </a:xfrm>
        </p:grpSpPr>
        <p:sp>
          <p:nvSpPr>
            <p:cNvPr id="438318" name="Oval 4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319" name="Oval 4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 rot="-2653714">
            <a:off x="3451225" y="3211513"/>
            <a:ext cx="520700" cy="152400"/>
            <a:chOff x="990" y="2694"/>
            <a:chExt cx="328" cy="96"/>
          </a:xfrm>
        </p:grpSpPr>
        <p:sp>
          <p:nvSpPr>
            <p:cNvPr id="438321" name="Oval 49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322" name="Oval 50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 rot="-2653714">
            <a:off x="4422775" y="4048125"/>
            <a:ext cx="520700" cy="152400"/>
            <a:chOff x="990" y="2694"/>
            <a:chExt cx="328" cy="96"/>
          </a:xfrm>
        </p:grpSpPr>
        <p:sp>
          <p:nvSpPr>
            <p:cNvPr id="438324" name="Oval 5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8325" name="Oval 53"/>
            <p:cNvSpPr>
              <a:spLocks noChangeArrowheads="1"/>
            </p:cNvSpPr>
            <p:nvPr/>
          </p:nvSpPr>
          <p:spPr bwMode="auto">
            <a:xfrm>
              <a:off x="1235" y="2691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8326" name="Text Box 54"/>
          <p:cNvSpPr txBox="1">
            <a:spLocks noChangeArrowheads="1"/>
          </p:cNvSpPr>
          <p:nvPr/>
        </p:nvSpPr>
        <p:spPr bwMode="auto">
          <a:xfrm>
            <a:off x="719138" y="4913313"/>
            <a:ext cx="2071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Regions</a:t>
            </a:r>
          </a:p>
        </p:txBody>
      </p:sp>
      <p:sp>
        <p:nvSpPr>
          <p:cNvPr id="438327" name="Text Box 55"/>
          <p:cNvSpPr txBox="1">
            <a:spLocks noChangeArrowheads="1"/>
          </p:cNvSpPr>
          <p:nvPr/>
        </p:nvSpPr>
        <p:spPr bwMode="auto">
          <a:xfrm>
            <a:off x="5818188" y="4914900"/>
            <a:ext cx="20716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Bonds</a:t>
            </a:r>
          </a:p>
        </p:txBody>
      </p:sp>
      <p:sp>
        <p:nvSpPr>
          <p:cNvPr id="438328" name="Text Box 56"/>
          <p:cNvSpPr txBox="1">
            <a:spLocks noChangeArrowheads="1"/>
          </p:cNvSpPr>
          <p:nvPr/>
        </p:nvSpPr>
        <p:spPr bwMode="auto">
          <a:xfrm>
            <a:off x="3794125" y="4062413"/>
            <a:ext cx="4841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38329" name="Text Box 57"/>
          <p:cNvSpPr txBox="1">
            <a:spLocks noChangeArrowheads="1"/>
          </p:cNvSpPr>
          <p:nvPr/>
        </p:nvSpPr>
        <p:spPr bwMode="auto">
          <a:xfrm>
            <a:off x="3294063" y="3679825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38330" name="Text Box 58"/>
          <p:cNvSpPr txBox="1">
            <a:spLocks noChangeArrowheads="1"/>
          </p:cNvSpPr>
          <p:nvPr/>
        </p:nvSpPr>
        <p:spPr bwMode="auto">
          <a:xfrm>
            <a:off x="4265613" y="2762250"/>
            <a:ext cx="4841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38331" name="Text Box 59"/>
          <p:cNvSpPr txBox="1">
            <a:spLocks noChangeArrowheads="1"/>
          </p:cNvSpPr>
          <p:nvPr/>
        </p:nvSpPr>
        <p:spPr bwMode="auto">
          <a:xfrm>
            <a:off x="4802188" y="3132138"/>
            <a:ext cx="48418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269875" y="401638"/>
            <a:ext cx="8307388" cy="544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5			2		Linear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T-shaped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See Saw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5		Triangular bipyramid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6			2		Linear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T-shaped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Square planar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5		Square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6		Octahedral</a:t>
            </a:r>
          </a:p>
        </p:txBody>
      </p:sp>
      <p:sp>
        <p:nvSpPr>
          <p:cNvPr id="439299" name="Line 3"/>
          <p:cNvSpPr>
            <a:spLocks noChangeShapeType="1"/>
          </p:cNvSpPr>
          <p:nvPr/>
        </p:nvSpPr>
        <p:spPr bwMode="auto">
          <a:xfrm>
            <a:off x="1136650" y="3141663"/>
            <a:ext cx="7720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Text Box 2"/>
          <p:cNvSpPr txBox="1">
            <a:spLocks noChangeArrowheads="1"/>
          </p:cNvSpPr>
          <p:nvPr/>
        </p:nvSpPr>
        <p:spPr bwMode="auto">
          <a:xfrm>
            <a:off x="269875" y="401638"/>
            <a:ext cx="8307388" cy="544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5			2		Linear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T-shaped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See Saw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5		Triangular bipyramid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6			2		Linear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T-shaped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Square planar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5		Square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6		Octahedral</a:t>
            </a:r>
          </a:p>
        </p:txBody>
      </p:sp>
      <p:sp>
        <p:nvSpPr>
          <p:cNvPr id="440323" name="Line 3"/>
          <p:cNvSpPr>
            <a:spLocks noChangeShapeType="1"/>
          </p:cNvSpPr>
          <p:nvPr/>
        </p:nvSpPr>
        <p:spPr bwMode="auto">
          <a:xfrm>
            <a:off x="1136650" y="3141663"/>
            <a:ext cx="7720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703263" y="3225800"/>
            <a:ext cx="1319212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Text Box 2"/>
          <p:cNvSpPr txBox="1">
            <a:spLocks noChangeArrowheads="1"/>
          </p:cNvSpPr>
          <p:nvPr/>
        </p:nvSpPr>
        <p:spPr bwMode="auto">
          <a:xfrm>
            <a:off x="269875" y="401638"/>
            <a:ext cx="8307388" cy="544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5			2		Linear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T-shaped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See Saw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5		Triangular bipyramid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6			2		Linear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T-shaped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Square planar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5		Square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6		Octahedral</a:t>
            </a:r>
          </a:p>
        </p:txBody>
      </p:sp>
      <p:sp>
        <p:nvSpPr>
          <p:cNvPr id="441347" name="Line 3"/>
          <p:cNvSpPr>
            <a:spLocks noChangeShapeType="1"/>
          </p:cNvSpPr>
          <p:nvPr/>
        </p:nvSpPr>
        <p:spPr bwMode="auto">
          <a:xfrm>
            <a:off x="1136650" y="3141663"/>
            <a:ext cx="7720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703263" y="3225800"/>
            <a:ext cx="1319212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3446463" y="4314825"/>
            <a:ext cx="1319212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1350" name="Line 6"/>
          <p:cNvSpPr>
            <a:spLocks noChangeShapeType="1"/>
          </p:cNvSpPr>
          <p:nvPr/>
        </p:nvSpPr>
        <p:spPr bwMode="auto">
          <a:xfrm>
            <a:off x="2071688" y="3443288"/>
            <a:ext cx="1271587" cy="1103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Text Box 2"/>
          <p:cNvSpPr txBox="1">
            <a:spLocks noChangeArrowheads="1"/>
          </p:cNvSpPr>
          <p:nvPr/>
        </p:nvSpPr>
        <p:spPr bwMode="auto">
          <a:xfrm>
            <a:off x="269875" y="401638"/>
            <a:ext cx="8307388" cy="544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 of regions	  # with bonds	Shape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5			2		Linear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T-shaped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See Saw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5		Triangular bipyramid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6			2		Linear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3		T-shaped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4		Square planar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5		Square pyramid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	6		Octahedral</a:t>
            </a:r>
          </a:p>
        </p:txBody>
      </p:sp>
      <p:sp>
        <p:nvSpPr>
          <p:cNvPr id="442371" name="Line 3"/>
          <p:cNvSpPr>
            <a:spLocks noChangeShapeType="1"/>
          </p:cNvSpPr>
          <p:nvPr/>
        </p:nvSpPr>
        <p:spPr bwMode="auto">
          <a:xfrm>
            <a:off x="1136650" y="3141663"/>
            <a:ext cx="7720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703263" y="3225800"/>
            <a:ext cx="1319212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2373" name="Rectangle 5"/>
          <p:cNvSpPr>
            <a:spLocks noChangeArrowheads="1"/>
          </p:cNvSpPr>
          <p:nvPr/>
        </p:nvSpPr>
        <p:spPr bwMode="auto">
          <a:xfrm>
            <a:off x="3446463" y="4314825"/>
            <a:ext cx="1319212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2071688" y="3443288"/>
            <a:ext cx="1271587" cy="1103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2375" name="Rectangle 7"/>
          <p:cNvSpPr>
            <a:spLocks noChangeArrowheads="1"/>
          </p:cNvSpPr>
          <p:nvPr/>
        </p:nvSpPr>
        <p:spPr bwMode="auto">
          <a:xfrm>
            <a:off x="5637213" y="4316413"/>
            <a:ext cx="2122487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>
            <a:off x="4846638" y="4546600"/>
            <a:ext cx="63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Example 4: Xenon Tetrafluoride</a:t>
            </a:r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>
            <a:off x="3362325" y="3276600"/>
            <a:ext cx="382588" cy="1825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397" name="Line 5"/>
          <p:cNvSpPr>
            <a:spLocks noChangeShapeType="1"/>
          </p:cNvSpPr>
          <p:nvPr/>
        </p:nvSpPr>
        <p:spPr bwMode="auto">
          <a:xfrm>
            <a:off x="4632325" y="4013200"/>
            <a:ext cx="317500" cy="150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4718050" y="25479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flipV="1">
            <a:off x="4545013" y="3125788"/>
            <a:ext cx="434975" cy="317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V="1">
            <a:off x="3344863" y="3998913"/>
            <a:ext cx="317500" cy="2333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 rot="-5400000">
            <a:off x="2935288" y="4552950"/>
            <a:ext cx="520700" cy="152400"/>
            <a:chOff x="990" y="2694"/>
            <a:chExt cx="328" cy="96"/>
          </a:xfrm>
        </p:grpSpPr>
        <p:sp>
          <p:nvSpPr>
            <p:cNvPr id="2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 rot="-5400000">
            <a:off x="4173538" y="4605338"/>
            <a:ext cx="520700" cy="152400"/>
            <a:chOff x="990" y="2694"/>
            <a:chExt cx="328" cy="96"/>
          </a:xfrm>
        </p:grpSpPr>
        <p:sp>
          <p:nvSpPr>
            <p:cNvPr id="443405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3406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889375" y="1665288"/>
            <a:ext cx="520700" cy="152400"/>
            <a:chOff x="990" y="2694"/>
            <a:chExt cx="328" cy="96"/>
          </a:xfrm>
        </p:grpSpPr>
        <p:sp>
          <p:nvSpPr>
            <p:cNvPr id="443408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3409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941763" y="5795963"/>
            <a:ext cx="520700" cy="152400"/>
            <a:chOff x="990" y="2694"/>
            <a:chExt cx="328" cy="96"/>
          </a:xfrm>
        </p:grpSpPr>
        <p:sp>
          <p:nvSpPr>
            <p:cNvPr id="443411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3412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3676650" y="1287463"/>
            <a:ext cx="1052513" cy="1987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3713163" y="4232275"/>
            <a:ext cx="1052512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415" name="AutoShape 23"/>
          <p:cNvSpPr>
            <a:spLocks noChangeArrowheads="1"/>
          </p:cNvSpPr>
          <p:nvPr/>
        </p:nvSpPr>
        <p:spPr bwMode="auto">
          <a:xfrm>
            <a:off x="2371725" y="2505075"/>
            <a:ext cx="3527425" cy="2441575"/>
          </a:xfrm>
          <a:prstGeom prst="parallelogram">
            <a:avLst>
              <a:gd name="adj" fmla="val 3611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416" name="Text Box 24"/>
          <p:cNvSpPr txBox="1">
            <a:spLocks noChangeArrowheads="1"/>
          </p:cNvSpPr>
          <p:nvPr/>
        </p:nvSpPr>
        <p:spPr bwMode="auto">
          <a:xfrm>
            <a:off x="3689350" y="31877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Xe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417" name="Text Box 25"/>
          <p:cNvSpPr txBox="1">
            <a:spLocks noChangeArrowheads="1"/>
          </p:cNvSpPr>
          <p:nvPr/>
        </p:nvSpPr>
        <p:spPr bwMode="auto">
          <a:xfrm>
            <a:off x="2622550" y="20701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418" name="Text Box 26"/>
          <p:cNvSpPr txBox="1">
            <a:spLocks noChangeArrowheads="1"/>
          </p:cNvSpPr>
          <p:nvPr/>
        </p:nvSpPr>
        <p:spPr bwMode="auto">
          <a:xfrm>
            <a:off x="4629150" y="43116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419" name="Line 27"/>
          <p:cNvSpPr>
            <a:spLocks noChangeShapeType="1"/>
          </p:cNvSpPr>
          <p:nvPr/>
        </p:nvSpPr>
        <p:spPr bwMode="auto">
          <a:xfrm>
            <a:off x="3392488" y="2736850"/>
            <a:ext cx="400050" cy="566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420" name="Line 28"/>
          <p:cNvSpPr>
            <a:spLocks noChangeShapeType="1"/>
          </p:cNvSpPr>
          <p:nvPr/>
        </p:nvSpPr>
        <p:spPr bwMode="auto">
          <a:xfrm>
            <a:off x="4662488" y="4008438"/>
            <a:ext cx="350837" cy="4175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5199063" y="20907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422" name="Line 30"/>
          <p:cNvSpPr>
            <a:spLocks noChangeShapeType="1"/>
          </p:cNvSpPr>
          <p:nvPr/>
        </p:nvSpPr>
        <p:spPr bwMode="auto">
          <a:xfrm flipV="1">
            <a:off x="4575175" y="2903538"/>
            <a:ext cx="752475" cy="5349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423" name="Line 31"/>
          <p:cNvSpPr>
            <a:spLocks noChangeShapeType="1"/>
          </p:cNvSpPr>
          <p:nvPr/>
        </p:nvSpPr>
        <p:spPr bwMode="auto">
          <a:xfrm flipV="1">
            <a:off x="2974975" y="3994150"/>
            <a:ext cx="717550" cy="5492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1857375" y="43322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425" name="Oval 33"/>
          <p:cNvSpPr>
            <a:spLocks noChangeArrowheads="1"/>
          </p:cNvSpPr>
          <p:nvPr/>
        </p:nvSpPr>
        <p:spPr bwMode="auto">
          <a:xfrm>
            <a:off x="3660775" y="1290638"/>
            <a:ext cx="1052513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3910013" y="1601788"/>
            <a:ext cx="520700" cy="152400"/>
            <a:chOff x="990" y="2694"/>
            <a:chExt cx="328" cy="96"/>
          </a:xfrm>
        </p:grpSpPr>
        <p:sp>
          <p:nvSpPr>
            <p:cNvPr id="443427" name="Oval 3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3428" name="Oval 3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3962400" y="5614988"/>
            <a:ext cx="520700" cy="152400"/>
            <a:chOff x="990" y="2694"/>
            <a:chExt cx="328" cy="96"/>
          </a:xfrm>
        </p:grpSpPr>
        <p:sp>
          <p:nvSpPr>
            <p:cNvPr id="443430" name="Oval 3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3431" name="Oval 3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365251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atin typeface="+mn-lt"/>
              </a:rPr>
              <a:t>Molecules in which the central atom has one or more lone pairs</a:t>
            </a:r>
            <a:br>
              <a:rPr lang="en-US" sz="3600" b="1" dirty="0" smtClean="0">
                <a:latin typeface="+mn-lt"/>
              </a:rPr>
            </a:br>
            <a:endParaRPr lang="en-US" sz="3600" dirty="0" smtClean="0">
              <a:latin typeface="+mn-lt"/>
            </a:endParaRPr>
          </a:p>
        </p:txBody>
      </p:sp>
      <p:pic>
        <p:nvPicPr>
          <p:cNvPr id="2478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295400"/>
            <a:ext cx="9144000" cy="1600200"/>
          </a:xfrm>
          <a:noFill/>
        </p:spPr>
      </p:pic>
      <p:sp>
        <p:nvSpPr>
          <p:cNvPr id="247812" name="TextBox 3"/>
          <p:cNvSpPr txBox="1">
            <a:spLocks noChangeArrowheads="1"/>
          </p:cNvSpPr>
          <p:nvPr/>
        </p:nvSpPr>
        <p:spPr bwMode="auto">
          <a:xfrm>
            <a:off x="228600" y="3048000"/>
            <a:ext cx="88526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u="sng" dirty="0">
                <a:latin typeface="+mn-lt"/>
                <a:cs typeface="Arial" charset="0"/>
              </a:rPr>
              <a:t>Sulfur Dioxide (SO</a:t>
            </a:r>
            <a:r>
              <a:rPr lang="en-US" b="1" u="sng" baseline="-25000" dirty="0">
                <a:latin typeface="+mn-lt"/>
                <a:cs typeface="Arial" charset="0"/>
              </a:rPr>
              <a:t>2</a:t>
            </a:r>
            <a:r>
              <a:rPr lang="en-US" b="1" u="sng" dirty="0">
                <a:latin typeface="+mn-lt"/>
                <a:cs typeface="Arial" charset="0"/>
              </a:rPr>
              <a:t>) </a:t>
            </a:r>
            <a:r>
              <a:rPr lang="en-US" b="1" dirty="0">
                <a:latin typeface="+mn-lt"/>
                <a:cs typeface="Arial" charset="0"/>
              </a:rPr>
              <a:t>               </a:t>
            </a:r>
            <a:r>
              <a:rPr lang="en-US" b="1" u="sng" dirty="0">
                <a:latin typeface="+mn-lt"/>
                <a:cs typeface="Arial" charset="0"/>
              </a:rPr>
              <a:t>Ammonia (NH</a:t>
            </a:r>
            <a:r>
              <a:rPr lang="en-US" b="1" u="sng" baseline="-25000" dirty="0">
                <a:latin typeface="+mn-lt"/>
                <a:cs typeface="Arial" charset="0"/>
              </a:rPr>
              <a:t>3</a:t>
            </a:r>
            <a:r>
              <a:rPr lang="en-US" b="1" u="sng" dirty="0">
                <a:latin typeface="+mn-lt"/>
                <a:cs typeface="Arial" charset="0"/>
              </a:rPr>
              <a:t>)</a:t>
            </a:r>
            <a:r>
              <a:rPr lang="en-US" b="1" dirty="0">
                <a:latin typeface="+mn-lt"/>
                <a:cs typeface="Arial" charset="0"/>
              </a:rPr>
              <a:t>            </a:t>
            </a:r>
            <a:r>
              <a:rPr lang="en-US" b="1" u="sng" dirty="0">
                <a:latin typeface="+mn-lt"/>
                <a:cs typeface="Arial" charset="0"/>
              </a:rPr>
              <a:t>Water </a:t>
            </a:r>
            <a:r>
              <a:rPr lang="en-US" b="1" dirty="0">
                <a:latin typeface="+mn-lt"/>
                <a:cs typeface="Arial" charset="0"/>
              </a:rPr>
              <a:t>(</a:t>
            </a:r>
            <a:r>
              <a:rPr lang="en-US" b="1" u="sng" dirty="0">
                <a:latin typeface="+mn-lt"/>
                <a:cs typeface="Arial" charset="0"/>
              </a:rPr>
              <a:t>H</a:t>
            </a:r>
            <a:r>
              <a:rPr lang="en-US" b="1" u="sng" baseline="-25000" dirty="0">
                <a:latin typeface="+mn-lt"/>
                <a:cs typeface="Arial" charset="0"/>
              </a:rPr>
              <a:t>2</a:t>
            </a:r>
            <a:r>
              <a:rPr lang="en-US" b="1" u="sng" dirty="0">
                <a:latin typeface="+mn-lt"/>
                <a:cs typeface="Arial" charset="0"/>
              </a:rPr>
              <a:t>O)</a:t>
            </a:r>
          </a:p>
        </p:txBody>
      </p:sp>
      <p:pic>
        <p:nvPicPr>
          <p:cNvPr id="2478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81400"/>
            <a:ext cx="14557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781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581400"/>
            <a:ext cx="18954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781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581400"/>
            <a:ext cx="12446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781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3581400"/>
            <a:ext cx="15382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5663" y="4667250"/>
            <a:ext cx="23526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881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90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Carbon Dioxide Polarity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2257425" y="3178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5083175" y="31972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3309938" y="3694113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>
            <a:off x="4799013" y="369570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3311525" y="387985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4803775" y="3865563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 rot="1735830">
            <a:off x="6064250" y="3044825"/>
            <a:ext cx="2127250" cy="862013"/>
            <a:chOff x="3567" y="1381"/>
            <a:chExt cx="1340" cy="543"/>
          </a:xfrm>
        </p:grpSpPr>
        <p:sp>
          <p:nvSpPr>
            <p:cNvPr id="370699" name="Oval 11"/>
            <p:cNvSpPr>
              <a:spLocks noChangeArrowheads="1"/>
            </p:cNvSpPr>
            <p:nvPr/>
          </p:nvSpPr>
          <p:spPr bwMode="auto">
            <a:xfrm rot="-2279446">
              <a:off x="3562" y="1447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0210" name="Group 12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70701" name="Oval 13"/>
              <p:cNvSpPr>
                <a:spLocks noChangeArrowheads="1"/>
              </p:cNvSpPr>
              <p:nvPr/>
            </p:nvSpPr>
            <p:spPr bwMode="auto">
              <a:xfrm>
                <a:off x="962" y="2750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0702" name="Oval 14"/>
              <p:cNvSpPr>
                <a:spLocks noChangeArrowheads="1"/>
              </p:cNvSpPr>
              <p:nvPr/>
            </p:nvSpPr>
            <p:spPr bwMode="auto">
              <a:xfrm>
                <a:off x="1205" y="2748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187" name="Group 15"/>
          <p:cNvGrpSpPr>
            <a:grpSpLocks/>
          </p:cNvGrpSpPr>
          <p:nvPr/>
        </p:nvGrpSpPr>
        <p:grpSpPr bwMode="auto">
          <a:xfrm rot="19809400" flipV="1">
            <a:off x="6032500" y="3598863"/>
            <a:ext cx="2127250" cy="862012"/>
            <a:chOff x="3567" y="1381"/>
            <a:chExt cx="1340" cy="543"/>
          </a:xfrm>
        </p:grpSpPr>
        <p:sp>
          <p:nvSpPr>
            <p:cNvPr id="370704" name="Oval 16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0206" name="Group 17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70706" name="Oval 18"/>
              <p:cNvSpPr>
                <a:spLocks noChangeArrowheads="1"/>
              </p:cNvSpPr>
              <p:nvPr/>
            </p:nvSpPr>
            <p:spPr bwMode="auto">
              <a:xfrm>
                <a:off x="1001" y="2753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0707" name="Oval 19"/>
              <p:cNvSpPr>
                <a:spLocks noChangeArrowheads="1"/>
              </p:cNvSpPr>
              <p:nvPr/>
            </p:nvSpPr>
            <p:spPr bwMode="auto">
              <a:xfrm>
                <a:off x="1244" y="2750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188" name="Group 20"/>
          <p:cNvGrpSpPr>
            <a:grpSpLocks/>
          </p:cNvGrpSpPr>
          <p:nvPr/>
        </p:nvGrpSpPr>
        <p:grpSpPr bwMode="auto">
          <a:xfrm flipH="1" flipV="1">
            <a:off x="635000" y="4302125"/>
            <a:ext cx="2127250" cy="862013"/>
            <a:chOff x="3567" y="1381"/>
            <a:chExt cx="1340" cy="543"/>
          </a:xfrm>
        </p:grpSpPr>
        <p:sp>
          <p:nvSpPr>
            <p:cNvPr id="370709" name="Oval 21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0202" name="Group 22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70711" name="Oval 23"/>
              <p:cNvSpPr>
                <a:spLocks noChangeArrowheads="1"/>
              </p:cNvSpPr>
              <p:nvPr/>
            </p:nvSpPr>
            <p:spPr bwMode="auto">
              <a:xfrm>
                <a:off x="1024" y="266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0712" name="Oval 24"/>
              <p:cNvSpPr>
                <a:spLocks noChangeArrowheads="1"/>
              </p:cNvSpPr>
              <p:nvPr/>
            </p:nvSpPr>
            <p:spPr bwMode="auto">
              <a:xfrm>
                <a:off x="1267" y="266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189" name="Group 25"/>
          <p:cNvGrpSpPr>
            <a:grpSpLocks/>
          </p:cNvGrpSpPr>
          <p:nvPr/>
        </p:nvGrpSpPr>
        <p:grpSpPr bwMode="auto">
          <a:xfrm flipH="1">
            <a:off x="654050" y="2198688"/>
            <a:ext cx="2127250" cy="862012"/>
            <a:chOff x="3567" y="1381"/>
            <a:chExt cx="1340" cy="543"/>
          </a:xfrm>
        </p:grpSpPr>
        <p:sp>
          <p:nvSpPr>
            <p:cNvPr id="370714" name="Oval 26"/>
            <p:cNvSpPr>
              <a:spLocks noChangeArrowheads="1"/>
            </p:cNvSpPr>
            <p:nvPr/>
          </p:nvSpPr>
          <p:spPr bwMode="auto">
            <a:xfrm rot="-2279446">
              <a:off x="3567" y="1449"/>
              <a:ext cx="1340" cy="4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0198" name="Group 27"/>
            <p:cNvGrpSpPr>
              <a:grpSpLocks/>
            </p:cNvGrpSpPr>
            <p:nvPr/>
          </p:nvGrpSpPr>
          <p:grpSpPr bwMode="auto">
            <a:xfrm rot="3098105">
              <a:off x="4271" y="1497"/>
              <a:ext cx="328" cy="96"/>
              <a:chOff x="990" y="2694"/>
              <a:chExt cx="328" cy="96"/>
            </a:xfrm>
          </p:grpSpPr>
          <p:sp>
            <p:nvSpPr>
              <p:cNvPr id="370716" name="Oval 28"/>
              <p:cNvSpPr>
                <a:spLocks noChangeArrowheads="1"/>
              </p:cNvSpPr>
              <p:nvPr/>
            </p:nvSpPr>
            <p:spPr bwMode="auto">
              <a:xfrm>
                <a:off x="990" y="269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0717" name="Oval 29"/>
              <p:cNvSpPr>
                <a:spLocks noChangeArrowheads="1"/>
              </p:cNvSpPr>
              <p:nvPr/>
            </p:nvSpPr>
            <p:spPr bwMode="auto">
              <a:xfrm>
                <a:off x="1235" y="2692"/>
                <a:ext cx="84" cy="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190" name="Group 30"/>
          <p:cNvGrpSpPr>
            <a:grpSpLocks/>
          </p:cNvGrpSpPr>
          <p:nvPr/>
        </p:nvGrpSpPr>
        <p:grpSpPr bwMode="auto">
          <a:xfrm>
            <a:off x="4597400" y="3159125"/>
            <a:ext cx="773113" cy="534988"/>
            <a:chOff x="3380" y="3221"/>
            <a:chExt cx="487" cy="337"/>
          </a:xfrm>
        </p:grpSpPr>
        <p:sp>
          <p:nvSpPr>
            <p:cNvPr id="370719" name="Line 31"/>
            <p:cNvSpPr>
              <a:spLocks noChangeShapeType="1"/>
            </p:cNvSpPr>
            <p:nvPr/>
          </p:nvSpPr>
          <p:spPr bwMode="auto">
            <a:xfrm rot="-3182505">
              <a:off x="3468" y="3159"/>
              <a:ext cx="337" cy="4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0720" name="Line 32"/>
            <p:cNvSpPr>
              <a:spLocks noChangeShapeType="1"/>
            </p:cNvSpPr>
            <p:nvPr/>
          </p:nvSpPr>
          <p:spPr bwMode="auto">
            <a:xfrm rot="18417495" flipV="1">
              <a:off x="3361" y="3332"/>
              <a:ext cx="158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91" name="Group 33"/>
          <p:cNvGrpSpPr>
            <a:grpSpLocks/>
          </p:cNvGrpSpPr>
          <p:nvPr/>
        </p:nvGrpSpPr>
        <p:grpSpPr bwMode="auto">
          <a:xfrm flipH="1">
            <a:off x="3162300" y="3160713"/>
            <a:ext cx="773113" cy="534987"/>
            <a:chOff x="3380" y="3221"/>
            <a:chExt cx="487" cy="337"/>
          </a:xfrm>
        </p:grpSpPr>
        <p:sp>
          <p:nvSpPr>
            <p:cNvPr id="370722" name="Line 34"/>
            <p:cNvSpPr>
              <a:spLocks noChangeShapeType="1"/>
            </p:cNvSpPr>
            <p:nvPr/>
          </p:nvSpPr>
          <p:spPr bwMode="auto">
            <a:xfrm rot="-3182505">
              <a:off x="3468" y="3159"/>
              <a:ext cx="337" cy="4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0723" name="Line 35"/>
            <p:cNvSpPr>
              <a:spLocks noChangeShapeType="1"/>
            </p:cNvSpPr>
            <p:nvPr/>
          </p:nvSpPr>
          <p:spPr bwMode="auto">
            <a:xfrm rot="18417495" flipV="1">
              <a:off x="3361" y="3332"/>
              <a:ext cx="158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0724" name="Text Box 36"/>
          <p:cNvSpPr txBox="1">
            <a:spLocks noChangeArrowheads="1"/>
          </p:cNvSpPr>
          <p:nvPr/>
        </p:nvSpPr>
        <p:spPr bwMode="auto">
          <a:xfrm>
            <a:off x="2740025" y="1387475"/>
            <a:ext cx="3794125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overall molecular dipole established.  It’s nonpolar.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88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72025"/>
            <a:ext cx="91440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Carbon dioxide surface (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965200"/>
            <a:ext cx="73914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3916363" y="28336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2514600" y="28194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5340350" y="28384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3567113" y="3335338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>
            <a:off x="5056188" y="3336925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3568700" y="3521075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5060950" y="3506788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4" name="Rectangle 2"/>
          <p:cNvSpPr>
            <a:spLocks noChangeArrowheads="1"/>
          </p:cNvSpPr>
          <p:nvPr/>
        </p:nvSpPr>
        <p:spPr bwMode="auto">
          <a:xfrm>
            <a:off x="485775" y="0"/>
            <a:ext cx="82565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chemeClr val="tx2"/>
                </a:solidFill>
                <a:latin typeface="Arial" charset="0"/>
              </a:rPr>
              <a:t>Carbon Dioxide Polarity</a:t>
            </a:r>
          </a:p>
        </p:txBody>
      </p:sp>
      <p:sp>
        <p:nvSpPr>
          <p:cNvPr id="52235" name="Rectangle 2"/>
          <p:cNvSpPr>
            <a:spLocks noChangeArrowheads="1"/>
          </p:cNvSpPr>
          <p:nvPr/>
        </p:nvSpPr>
        <p:spPr bwMode="auto">
          <a:xfrm>
            <a:off x="152400" y="6119813"/>
            <a:ext cx="4572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http://wps.prenhall.com/wps/media/objects/724/741576/Instructor_Resources/Chapter_01/Text_Images/FG01_18-21UN.JPG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PQuestion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Is CCl</a:t>
            </a:r>
            <a:r>
              <a:rPr lang="en-US" baseline="-25000" smtClean="0">
                <a:effectLst/>
              </a:rPr>
              <a:t>4</a:t>
            </a:r>
            <a:r>
              <a:rPr lang="en-US" smtClean="0">
                <a:effectLst/>
              </a:rPr>
              <a:t> polar?</a:t>
            </a:r>
          </a:p>
        </p:txBody>
      </p:sp>
      <p:sp>
        <p:nvSpPr>
          <p:cNvPr id="5427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smtClean="0"/>
              <a:t>Yes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mtClean="0"/>
              <a:t>No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1731963" y="45497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381000" y="5203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3359150" y="47894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1720" name="Line 8"/>
          <p:cNvSpPr>
            <a:spLocks noChangeShapeType="1"/>
          </p:cNvSpPr>
          <p:nvPr/>
        </p:nvSpPr>
        <p:spPr bwMode="auto">
          <a:xfrm flipV="1">
            <a:off x="1517650" y="5286375"/>
            <a:ext cx="400050" cy="2174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1736725" y="30686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1722" name="Line 10"/>
          <p:cNvSpPr>
            <a:spLocks noChangeShapeType="1"/>
          </p:cNvSpPr>
          <p:nvPr/>
        </p:nvSpPr>
        <p:spPr bwMode="auto">
          <a:xfrm flipV="1">
            <a:off x="2300288" y="406558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2876550" y="53943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1724" name="AutoShape 12"/>
          <p:cNvSpPr>
            <a:spLocks noChangeArrowheads="1"/>
          </p:cNvSpPr>
          <p:nvPr/>
        </p:nvSpPr>
        <p:spPr bwMode="auto">
          <a:xfrm rot="1177724">
            <a:off x="2301875" y="5259388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4284" name="Group 13"/>
          <p:cNvGrpSpPr>
            <a:grpSpLocks/>
          </p:cNvGrpSpPr>
          <p:nvPr/>
        </p:nvGrpSpPr>
        <p:grpSpPr bwMode="auto">
          <a:xfrm>
            <a:off x="2684463" y="5049838"/>
            <a:ext cx="803275" cy="368300"/>
            <a:chOff x="3705" y="1611"/>
            <a:chExt cx="506" cy="221"/>
          </a:xfrm>
        </p:grpSpPr>
        <p:sp>
          <p:nvSpPr>
            <p:cNvPr id="371726" name="Line 14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727" name="Line 15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728" name="Line 16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smtClean="0"/>
              <a:t>Yes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mtClean="0">
                <a:solidFill>
                  <a:srgbClr val="00FF00"/>
                </a:solidFill>
              </a:rPr>
              <a:t>No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1731963" y="45497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381000" y="5203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359150" y="47894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2742" name="Line 6"/>
          <p:cNvSpPr>
            <a:spLocks noChangeShapeType="1"/>
          </p:cNvSpPr>
          <p:nvPr/>
        </p:nvSpPr>
        <p:spPr bwMode="auto">
          <a:xfrm flipV="1">
            <a:off x="1517650" y="5286375"/>
            <a:ext cx="400050" cy="2174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736725" y="30686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 flipV="1">
            <a:off x="2300288" y="406558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2876550" y="53943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2746" name="AutoShape 10"/>
          <p:cNvSpPr>
            <a:spLocks noChangeArrowheads="1"/>
          </p:cNvSpPr>
          <p:nvPr/>
        </p:nvSpPr>
        <p:spPr bwMode="auto">
          <a:xfrm rot="1177724">
            <a:off x="2301875" y="5259388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331" name="Group 11"/>
          <p:cNvGrpSpPr>
            <a:grpSpLocks/>
          </p:cNvGrpSpPr>
          <p:nvPr/>
        </p:nvGrpSpPr>
        <p:grpSpPr bwMode="auto">
          <a:xfrm>
            <a:off x="2684463" y="5049838"/>
            <a:ext cx="803275" cy="368300"/>
            <a:chOff x="3705" y="1611"/>
            <a:chExt cx="506" cy="221"/>
          </a:xfrm>
        </p:grpSpPr>
        <p:sp>
          <p:nvSpPr>
            <p:cNvPr id="372748" name="Line 12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749" name="Line 13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750" name="Line 14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332" name="TPQuestion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Is CCl</a:t>
            </a:r>
            <a:r>
              <a:rPr lang="en-US" baseline="-25000" smtClean="0">
                <a:effectLst/>
              </a:rPr>
              <a:t>4</a:t>
            </a:r>
            <a:r>
              <a:rPr lang="en-US" smtClean="0">
                <a:effectLst/>
              </a:rPr>
              <a:t> polar?</a:t>
            </a:r>
          </a:p>
        </p:txBody>
      </p:sp>
      <p:sp>
        <p:nvSpPr>
          <p:cNvPr id="372752" name="Rectangle 16"/>
          <p:cNvSpPr>
            <a:spLocks noChangeArrowheads="1"/>
          </p:cNvSpPr>
          <p:nvPr/>
        </p:nvSpPr>
        <p:spPr bwMode="auto">
          <a:xfrm>
            <a:off x="419100" y="2171700"/>
            <a:ext cx="1765300" cy="6985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Chemical Bonds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52400" y="1981200"/>
            <a:ext cx="8915400" cy="4114800"/>
          </a:xfrm>
        </p:spPr>
        <p:txBody>
          <a:bodyPr/>
          <a:lstStyle/>
          <a:p>
            <a:r>
              <a:rPr lang="en-US" smtClean="0"/>
              <a:t>Depending on the electron sharing extent </a:t>
            </a:r>
            <a:r>
              <a:rPr lang="en-US" smtClean="0">
                <a:solidFill>
                  <a:srgbClr val="FF0000"/>
                </a:solidFill>
              </a:rPr>
              <a:t>(Molecular Polarity or Bond polarity</a:t>
            </a:r>
            <a:r>
              <a:rPr lang="en-US" smtClean="0"/>
              <a:t>) Covalent bonds can also be divided into two broad types: </a:t>
            </a:r>
          </a:p>
          <a:p>
            <a:r>
              <a:rPr lang="en-US" smtClean="0"/>
              <a:t>Polar covalent  bonds </a:t>
            </a:r>
          </a:p>
          <a:p>
            <a:r>
              <a:rPr lang="en-US" smtClean="0"/>
              <a:t>Non-polar covalent bonds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Carbon Tetrachloride Polarity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66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3663950" y="17113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68" name="Line 8"/>
          <p:cNvSpPr>
            <a:spLocks noChangeShapeType="1"/>
          </p:cNvSpPr>
          <p:nvPr/>
        </p:nvSpPr>
        <p:spPr bwMode="auto">
          <a:xfrm flipV="1">
            <a:off x="4227513" y="2708275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70" name="AutoShape 10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8379" name="Group 11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73772" name="Line 12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3773" name="Line 13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3774" name="Line 14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Carbon Tetrachloride Polarity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4790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3663950" y="17113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 flipV="1">
            <a:off x="4227513" y="2708275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3" name="Text Box 9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4794" name="AutoShape 10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427" name="Group 11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74796" name="Line 12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797" name="Line 13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798" name="Line 14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0428" name="Group 15"/>
          <p:cNvGrpSpPr>
            <a:grpSpLocks/>
          </p:cNvGrpSpPr>
          <p:nvPr/>
        </p:nvGrpSpPr>
        <p:grpSpPr bwMode="auto">
          <a:xfrm rot="-8451634">
            <a:off x="4010025" y="2741613"/>
            <a:ext cx="333375" cy="401637"/>
            <a:chOff x="674" y="1495"/>
            <a:chExt cx="210" cy="253"/>
          </a:xfrm>
        </p:grpSpPr>
        <p:sp>
          <p:nvSpPr>
            <p:cNvPr id="374800" name="Line 16"/>
            <p:cNvSpPr>
              <a:spLocks noChangeShapeType="1"/>
            </p:cNvSpPr>
            <p:nvPr/>
          </p:nvSpPr>
          <p:spPr bwMode="auto">
            <a:xfrm>
              <a:off x="687" y="1496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801" name="Line 17"/>
            <p:cNvSpPr>
              <a:spLocks noChangeShapeType="1"/>
            </p:cNvSpPr>
            <p:nvPr/>
          </p:nvSpPr>
          <p:spPr bwMode="auto">
            <a:xfrm flipV="1">
              <a:off x="677" y="1508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4802" name="Text Box 18"/>
          <p:cNvSpPr txBox="1">
            <a:spLocks noChangeArrowheads="1"/>
          </p:cNvSpPr>
          <p:nvPr/>
        </p:nvSpPr>
        <p:spPr bwMode="auto">
          <a:xfrm>
            <a:off x="433388" y="2005013"/>
            <a:ext cx="2205037" cy="1382712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= 3.0 - 2.5  = 0.5</a:t>
            </a:r>
          </a:p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Polar bonds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Carbon Tetrachloride Polarity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14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3663950" y="17113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16" name="Line 8"/>
          <p:cNvSpPr>
            <a:spLocks noChangeShapeType="1"/>
          </p:cNvSpPr>
          <p:nvPr/>
        </p:nvSpPr>
        <p:spPr bwMode="auto">
          <a:xfrm flipV="1">
            <a:off x="4227513" y="2708275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18" name="AutoShape 10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75820" name="Line 12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21" name="Line 13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22" name="Line 14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2476" name="Group 15"/>
          <p:cNvGrpSpPr>
            <a:grpSpLocks/>
          </p:cNvGrpSpPr>
          <p:nvPr/>
        </p:nvGrpSpPr>
        <p:grpSpPr bwMode="auto">
          <a:xfrm rot="-8451634">
            <a:off x="4010025" y="2741613"/>
            <a:ext cx="333375" cy="401637"/>
            <a:chOff x="674" y="1495"/>
            <a:chExt cx="210" cy="253"/>
          </a:xfrm>
        </p:grpSpPr>
        <p:sp>
          <p:nvSpPr>
            <p:cNvPr id="375824" name="Line 16"/>
            <p:cNvSpPr>
              <a:spLocks noChangeShapeType="1"/>
            </p:cNvSpPr>
            <p:nvPr/>
          </p:nvSpPr>
          <p:spPr bwMode="auto">
            <a:xfrm>
              <a:off x="687" y="1496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25" name="Line 17"/>
            <p:cNvSpPr>
              <a:spLocks noChangeShapeType="1"/>
            </p:cNvSpPr>
            <p:nvPr/>
          </p:nvSpPr>
          <p:spPr bwMode="auto">
            <a:xfrm flipV="1">
              <a:off x="677" y="1508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2477" name="Group 18"/>
          <p:cNvGrpSpPr>
            <a:grpSpLocks/>
          </p:cNvGrpSpPr>
          <p:nvPr/>
        </p:nvGrpSpPr>
        <p:grpSpPr bwMode="auto">
          <a:xfrm rot="6174239">
            <a:off x="3439319" y="3747294"/>
            <a:ext cx="333375" cy="401637"/>
            <a:chOff x="674" y="1495"/>
            <a:chExt cx="210" cy="253"/>
          </a:xfrm>
        </p:grpSpPr>
        <p:sp>
          <p:nvSpPr>
            <p:cNvPr id="375827" name="Line 19"/>
            <p:cNvSpPr>
              <a:spLocks noChangeShapeType="1"/>
            </p:cNvSpPr>
            <p:nvPr/>
          </p:nvSpPr>
          <p:spPr bwMode="auto">
            <a:xfrm>
              <a:off x="678" y="1504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28" name="Line 20"/>
            <p:cNvSpPr>
              <a:spLocks noChangeShapeType="1"/>
            </p:cNvSpPr>
            <p:nvPr/>
          </p:nvSpPr>
          <p:spPr bwMode="auto">
            <a:xfrm flipV="1">
              <a:off x="655" y="1531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Carbon Tetrachloride Polarity</a:t>
            </a: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6838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6839" name="Text Box 7"/>
          <p:cNvSpPr txBox="1">
            <a:spLocks noChangeArrowheads="1"/>
          </p:cNvSpPr>
          <p:nvPr/>
        </p:nvSpPr>
        <p:spPr bwMode="auto">
          <a:xfrm>
            <a:off x="3663950" y="17113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6840" name="Line 8"/>
          <p:cNvSpPr>
            <a:spLocks noChangeShapeType="1"/>
          </p:cNvSpPr>
          <p:nvPr/>
        </p:nvSpPr>
        <p:spPr bwMode="auto">
          <a:xfrm flipV="1">
            <a:off x="4227513" y="2708275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6842" name="AutoShape 10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76844" name="Line 12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6845" name="Line 13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6846" name="Line 14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4524" name="Group 15"/>
          <p:cNvGrpSpPr>
            <a:grpSpLocks/>
          </p:cNvGrpSpPr>
          <p:nvPr/>
        </p:nvGrpSpPr>
        <p:grpSpPr bwMode="auto">
          <a:xfrm rot="-8451634">
            <a:off x="4010025" y="2741613"/>
            <a:ext cx="333375" cy="401637"/>
            <a:chOff x="674" y="1495"/>
            <a:chExt cx="210" cy="253"/>
          </a:xfrm>
        </p:grpSpPr>
        <p:sp>
          <p:nvSpPr>
            <p:cNvPr id="376848" name="Line 16"/>
            <p:cNvSpPr>
              <a:spLocks noChangeShapeType="1"/>
            </p:cNvSpPr>
            <p:nvPr/>
          </p:nvSpPr>
          <p:spPr bwMode="auto">
            <a:xfrm>
              <a:off x="687" y="1496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6849" name="Line 17"/>
            <p:cNvSpPr>
              <a:spLocks noChangeShapeType="1"/>
            </p:cNvSpPr>
            <p:nvPr/>
          </p:nvSpPr>
          <p:spPr bwMode="auto">
            <a:xfrm flipV="1">
              <a:off x="677" y="1508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4525" name="Group 18"/>
          <p:cNvGrpSpPr>
            <a:grpSpLocks/>
          </p:cNvGrpSpPr>
          <p:nvPr/>
        </p:nvGrpSpPr>
        <p:grpSpPr bwMode="auto">
          <a:xfrm rot="-773053">
            <a:off x="4546600" y="3944938"/>
            <a:ext cx="333375" cy="401637"/>
            <a:chOff x="674" y="1495"/>
            <a:chExt cx="210" cy="253"/>
          </a:xfrm>
        </p:grpSpPr>
        <p:sp>
          <p:nvSpPr>
            <p:cNvPr id="376851" name="Line 19"/>
            <p:cNvSpPr>
              <a:spLocks noChangeShapeType="1"/>
            </p:cNvSpPr>
            <p:nvPr/>
          </p:nvSpPr>
          <p:spPr bwMode="auto">
            <a:xfrm>
              <a:off x="678" y="1486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6852" name="Line 20"/>
            <p:cNvSpPr>
              <a:spLocks noChangeShapeType="1"/>
            </p:cNvSpPr>
            <p:nvPr/>
          </p:nvSpPr>
          <p:spPr bwMode="auto">
            <a:xfrm flipV="1">
              <a:off x="670" y="1498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4526" name="Group 21"/>
          <p:cNvGrpSpPr>
            <a:grpSpLocks/>
          </p:cNvGrpSpPr>
          <p:nvPr/>
        </p:nvGrpSpPr>
        <p:grpSpPr bwMode="auto">
          <a:xfrm rot="6174239">
            <a:off x="3439319" y="3747294"/>
            <a:ext cx="333375" cy="401637"/>
            <a:chOff x="674" y="1495"/>
            <a:chExt cx="210" cy="253"/>
          </a:xfrm>
        </p:grpSpPr>
        <p:sp>
          <p:nvSpPr>
            <p:cNvPr id="376854" name="Line 22"/>
            <p:cNvSpPr>
              <a:spLocks noChangeShapeType="1"/>
            </p:cNvSpPr>
            <p:nvPr/>
          </p:nvSpPr>
          <p:spPr bwMode="auto">
            <a:xfrm>
              <a:off x="678" y="1504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6855" name="Line 23"/>
            <p:cNvSpPr>
              <a:spLocks noChangeShapeType="1"/>
            </p:cNvSpPr>
            <p:nvPr/>
          </p:nvSpPr>
          <p:spPr bwMode="auto">
            <a:xfrm flipV="1">
              <a:off x="655" y="1531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Carbon Tetrachloride Polarity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62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3663950" y="17113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64" name="Line 8"/>
          <p:cNvSpPr>
            <a:spLocks noChangeShapeType="1"/>
          </p:cNvSpPr>
          <p:nvPr/>
        </p:nvSpPr>
        <p:spPr bwMode="auto">
          <a:xfrm flipV="1">
            <a:off x="4227513" y="2708275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66" name="AutoShape 10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571" name="Group 11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77868" name="Line 12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69" name="Line 13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70" name="Line 14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6572" name="Group 15"/>
          <p:cNvGrpSpPr>
            <a:grpSpLocks/>
          </p:cNvGrpSpPr>
          <p:nvPr/>
        </p:nvGrpSpPr>
        <p:grpSpPr bwMode="auto">
          <a:xfrm rot="-8451634">
            <a:off x="4010025" y="2741613"/>
            <a:ext cx="333375" cy="401637"/>
            <a:chOff x="674" y="1495"/>
            <a:chExt cx="210" cy="253"/>
          </a:xfrm>
        </p:grpSpPr>
        <p:sp>
          <p:nvSpPr>
            <p:cNvPr id="377872" name="Line 16"/>
            <p:cNvSpPr>
              <a:spLocks noChangeShapeType="1"/>
            </p:cNvSpPr>
            <p:nvPr/>
          </p:nvSpPr>
          <p:spPr bwMode="auto">
            <a:xfrm>
              <a:off x="687" y="1496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73" name="Line 17"/>
            <p:cNvSpPr>
              <a:spLocks noChangeShapeType="1"/>
            </p:cNvSpPr>
            <p:nvPr/>
          </p:nvSpPr>
          <p:spPr bwMode="auto">
            <a:xfrm flipV="1">
              <a:off x="677" y="1508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6573" name="Group 18"/>
          <p:cNvGrpSpPr>
            <a:grpSpLocks/>
          </p:cNvGrpSpPr>
          <p:nvPr/>
        </p:nvGrpSpPr>
        <p:grpSpPr bwMode="auto">
          <a:xfrm rot="-773053">
            <a:off x="4546600" y="3944938"/>
            <a:ext cx="333375" cy="401637"/>
            <a:chOff x="674" y="1495"/>
            <a:chExt cx="210" cy="253"/>
          </a:xfrm>
        </p:grpSpPr>
        <p:sp>
          <p:nvSpPr>
            <p:cNvPr id="377875" name="Line 19"/>
            <p:cNvSpPr>
              <a:spLocks noChangeShapeType="1"/>
            </p:cNvSpPr>
            <p:nvPr/>
          </p:nvSpPr>
          <p:spPr bwMode="auto">
            <a:xfrm>
              <a:off x="678" y="1486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76" name="Line 20"/>
            <p:cNvSpPr>
              <a:spLocks noChangeShapeType="1"/>
            </p:cNvSpPr>
            <p:nvPr/>
          </p:nvSpPr>
          <p:spPr bwMode="auto">
            <a:xfrm flipV="1">
              <a:off x="670" y="1498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6574" name="Group 21"/>
          <p:cNvGrpSpPr>
            <a:grpSpLocks/>
          </p:cNvGrpSpPr>
          <p:nvPr/>
        </p:nvGrpSpPr>
        <p:grpSpPr bwMode="auto">
          <a:xfrm rot="6174239">
            <a:off x="3439319" y="3747294"/>
            <a:ext cx="333375" cy="401637"/>
            <a:chOff x="674" y="1495"/>
            <a:chExt cx="210" cy="253"/>
          </a:xfrm>
        </p:grpSpPr>
        <p:sp>
          <p:nvSpPr>
            <p:cNvPr id="377878" name="Line 22"/>
            <p:cNvSpPr>
              <a:spLocks noChangeShapeType="1"/>
            </p:cNvSpPr>
            <p:nvPr/>
          </p:nvSpPr>
          <p:spPr bwMode="auto">
            <a:xfrm>
              <a:off x="678" y="1504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79" name="Line 23"/>
            <p:cNvSpPr>
              <a:spLocks noChangeShapeType="1"/>
            </p:cNvSpPr>
            <p:nvPr/>
          </p:nvSpPr>
          <p:spPr bwMode="auto">
            <a:xfrm flipV="1">
              <a:off x="655" y="1531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6575" name="Group 24"/>
          <p:cNvGrpSpPr>
            <a:grpSpLocks/>
          </p:cNvGrpSpPr>
          <p:nvPr/>
        </p:nvGrpSpPr>
        <p:grpSpPr bwMode="auto">
          <a:xfrm rot="-2734988">
            <a:off x="4747419" y="3666332"/>
            <a:ext cx="333375" cy="401637"/>
            <a:chOff x="674" y="1495"/>
            <a:chExt cx="210" cy="253"/>
          </a:xfrm>
        </p:grpSpPr>
        <p:sp>
          <p:nvSpPr>
            <p:cNvPr id="377881" name="Line 25"/>
            <p:cNvSpPr>
              <a:spLocks noChangeShapeType="1"/>
            </p:cNvSpPr>
            <p:nvPr/>
          </p:nvSpPr>
          <p:spPr bwMode="auto">
            <a:xfrm>
              <a:off x="684" y="1493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82" name="Line 26"/>
            <p:cNvSpPr>
              <a:spLocks noChangeShapeType="1"/>
            </p:cNvSpPr>
            <p:nvPr/>
          </p:nvSpPr>
          <p:spPr bwMode="auto">
            <a:xfrm flipV="1">
              <a:off x="673" y="1502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Carbon Tetrachloride Polarity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886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3663950" y="17113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888" name="Line 8"/>
          <p:cNvSpPr>
            <a:spLocks noChangeShapeType="1"/>
          </p:cNvSpPr>
          <p:nvPr/>
        </p:nvSpPr>
        <p:spPr bwMode="auto">
          <a:xfrm flipV="1">
            <a:off x="4227513" y="2708275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890" name="AutoShape 10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8619" name="Group 11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78892" name="Line 12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8893" name="Line 13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8894" name="Line 14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8620" name="Group 15"/>
          <p:cNvGrpSpPr>
            <a:grpSpLocks/>
          </p:cNvGrpSpPr>
          <p:nvPr/>
        </p:nvGrpSpPr>
        <p:grpSpPr bwMode="auto">
          <a:xfrm rot="-8451634">
            <a:off x="4010025" y="2741613"/>
            <a:ext cx="333375" cy="401637"/>
            <a:chOff x="674" y="1495"/>
            <a:chExt cx="210" cy="253"/>
          </a:xfrm>
        </p:grpSpPr>
        <p:sp>
          <p:nvSpPr>
            <p:cNvPr id="378896" name="Line 16"/>
            <p:cNvSpPr>
              <a:spLocks noChangeShapeType="1"/>
            </p:cNvSpPr>
            <p:nvPr/>
          </p:nvSpPr>
          <p:spPr bwMode="auto">
            <a:xfrm>
              <a:off x="687" y="1496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8897" name="Line 17"/>
            <p:cNvSpPr>
              <a:spLocks noChangeShapeType="1"/>
            </p:cNvSpPr>
            <p:nvPr/>
          </p:nvSpPr>
          <p:spPr bwMode="auto">
            <a:xfrm flipV="1">
              <a:off x="677" y="1508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8621" name="Group 18"/>
          <p:cNvGrpSpPr>
            <a:grpSpLocks/>
          </p:cNvGrpSpPr>
          <p:nvPr/>
        </p:nvGrpSpPr>
        <p:grpSpPr bwMode="auto">
          <a:xfrm rot="-773053">
            <a:off x="4546600" y="3944938"/>
            <a:ext cx="333375" cy="401637"/>
            <a:chOff x="674" y="1495"/>
            <a:chExt cx="210" cy="253"/>
          </a:xfrm>
        </p:grpSpPr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678" y="1486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 flipV="1">
              <a:off x="670" y="1498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8622" name="Group 21"/>
          <p:cNvGrpSpPr>
            <a:grpSpLocks/>
          </p:cNvGrpSpPr>
          <p:nvPr/>
        </p:nvGrpSpPr>
        <p:grpSpPr bwMode="auto">
          <a:xfrm rot="6174239">
            <a:off x="3439319" y="3747294"/>
            <a:ext cx="333375" cy="401637"/>
            <a:chOff x="674" y="1495"/>
            <a:chExt cx="210" cy="253"/>
          </a:xfrm>
        </p:grpSpPr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678" y="1504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8903" name="Line 23"/>
            <p:cNvSpPr>
              <a:spLocks noChangeShapeType="1"/>
            </p:cNvSpPr>
            <p:nvPr/>
          </p:nvSpPr>
          <p:spPr bwMode="auto">
            <a:xfrm flipV="1">
              <a:off x="655" y="1531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8623" name="Group 24"/>
          <p:cNvGrpSpPr>
            <a:grpSpLocks/>
          </p:cNvGrpSpPr>
          <p:nvPr/>
        </p:nvGrpSpPr>
        <p:grpSpPr bwMode="auto">
          <a:xfrm rot="-2734988">
            <a:off x="4747419" y="3666332"/>
            <a:ext cx="333375" cy="401637"/>
            <a:chOff x="674" y="1495"/>
            <a:chExt cx="210" cy="253"/>
          </a:xfrm>
        </p:grpSpPr>
        <p:sp>
          <p:nvSpPr>
            <p:cNvPr id="378905" name="Line 25"/>
            <p:cNvSpPr>
              <a:spLocks noChangeShapeType="1"/>
            </p:cNvSpPr>
            <p:nvPr/>
          </p:nvSpPr>
          <p:spPr bwMode="auto">
            <a:xfrm>
              <a:off x="684" y="1493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8906" name="Line 26"/>
            <p:cNvSpPr>
              <a:spLocks noChangeShapeType="1"/>
            </p:cNvSpPr>
            <p:nvPr/>
          </p:nvSpPr>
          <p:spPr bwMode="auto">
            <a:xfrm flipV="1">
              <a:off x="673" y="1502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8907" name="Text Box 27"/>
          <p:cNvSpPr txBox="1">
            <a:spLocks noChangeArrowheads="1"/>
          </p:cNvSpPr>
          <p:nvPr/>
        </p:nvSpPr>
        <p:spPr bwMode="auto">
          <a:xfrm>
            <a:off x="701675" y="1520825"/>
            <a:ext cx="2874963" cy="17478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Symmetric arrangement of bond dipoles cancel.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Molecule is nonpolar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85775" y="0"/>
            <a:ext cx="82565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chemeClr val="tx2"/>
                </a:solidFill>
                <a:latin typeface="Arial" charset="0"/>
              </a:rPr>
              <a:t>Carbon Tetrachloride Polarity</a:t>
            </a:r>
          </a:p>
        </p:txBody>
      </p:sp>
      <p:pic>
        <p:nvPicPr>
          <p:cNvPr id="70659" name="Picture 35" descr="CCl4 surface (2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3400" y="1219200"/>
            <a:ext cx="5511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152400" y="6196013"/>
            <a:ext cx="4572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http://wps.prenhall.com/wps/media/objects/724/741576/Instructor_Resources/Chapter_01/Text_Images/FG01_18-21UN.JPG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PQuestion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Is NH</a:t>
            </a:r>
            <a:r>
              <a:rPr lang="en-US" baseline="-25000" smtClean="0">
                <a:effectLst/>
              </a:rPr>
              <a:t>3</a:t>
            </a:r>
            <a:r>
              <a:rPr lang="en-US" smtClean="0">
                <a:effectLst/>
              </a:rPr>
              <a:t> polar?</a:t>
            </a:r>
          </a:p>
        </p:txBody>
      </p:sp>
      <p:sp>
        <p:nvSpPr>
          <p:cNvPr id="7270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smtClean="0"/>
              <a:t>Yes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mtClean="0"/>
              <a:t>No</a:t>
            </a: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2084388" y="40179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733425" y="4672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3711575" y="4257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V="1">
            <a:off x="1870075" y="47545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3228975" y="4862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0938" name="AutoShape 10"/>
          <p:cNvSpPr>
            <a:spLocks noChangeArrowheads="1"/>
          </p:cNvSpPr>
          <p:nvPr/>
        </p:nvSpPr>
        <p:spPr bwMode="auto">
          <a:xfrm rot="1177724">
            <a:off x="2654300" y="47275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2714" name="Group 11"/>
          <p:cNvGrpSpPr>
            <a:grpSpLocks/>
          </p:cNvGrpSpPr>
          <p:nvPr/>
        </p:nvGrpSpPr>
        <p:grpSpPr bwMode="auto">
          <a:xfrm>
            <a:off x="3036888" y="4518025"/>
            <a:ext cx="803275" cy="368300"/>
            <a:chOff x="3705" y="1611"/>
            <a:chExt cx="506" cy="221"/>
          </a:xfrm>
        </p:grpSpPr>
        <p:sp>
          <p:nvSpPr>
            <p:cNvPr id="380940" name="Line 12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0941" name="Line 13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0942" name="Line 14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2715" name="Group 15"/>
          <p:cNvGrpSpPr>
            <a:grpSpLocks/>
          </p:cNvGrpSpPr>
          <p:nvPr/>
        </p:nvGrpSpPr>
        <p:grpSpPr bwMode="auto">
          <a:xfrm>
            <a:off x="2314575" y="2490788"/>
            <a:ext cx="520700" cy="152400"/>
            <a:chOff x="990" y="2694"/>
            <a:chExt cx="328" cy="96"/>
          </a:xfrm>
        </p:grpSpPr>
        <p:sp>
          <p:nvSpPr>
            <p:cNvPr id="380944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0945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0946" name="Oval 18"/>
          <p:cNvSpPr>
            <a:spLocks noChangeArrowheads="1"/>
          </p:cNvSpPr>
          <p:nvPr/>
        </p:nvSpPr>
        <p:spPr bwMode="auto">
          <a:xfrm>
            <a:off x="2101850" y="2112963"/>
            <a:ext cx="1052513" cy="1987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0947" name="Oval 19"/>
          <p:cNvSpPr>
            <a:spLocks noChangeArrowheads="1"/>
          </p:cNvSpPr>
          <p:nvPr/>
        </p:nvSpPr>
        <p:spPr bwMode="auto">
          <a:xfrm>
            <a:off x="2085975" y="2116138"/>
            <a:ext cx="1052513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2718" name="Group 20"/>
          <p:cNvGrpSpPr>
            <a:grpSpLocks/>
          </p:cNvGrpSpPr>
          <p:nvPr/>
        </p:nvGrpSpPr>
        <p:grpSpPr bwMode="auto">
          <a:xfrm>
            <a:off x="2335213" y="2427288"/>
            <a:ext cx="520700" cy="152400"/>
            <a:chOff x="990" y="2694"/>
            <a:chExt cx="328" cy="96"/>
          </a:xfrm>
        </p:grpSpPr>
        <p:sp>
          <p:nvSpPr>
            <p:cNvPr id="380949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0950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PQuestion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chemeClr val="tx2"/>
                </a:solidFill>
                <a:latin typeface="Arial" charset="0"/>
              </a:rPr>
              <a:t>Is NH</a:t>
            </a:r>
            <a:r>
              <a:rPr lang="en-US" sz="4400" baseline="-25000">
                <a:solidFill>
                  <a:schemeClr val="tx2"/>
                </a:solidFill>
                <a:latin typeface="Arial" charset="0"/>
              </a:rPr>
              <a:t>3</a:t>
            </a:r>
            <a:r>
              <a:rPr lang="en-US" sz="4400">
                <a:solidFill>
                  <a:schemeClr val="tx2"/>
                </a:solidFill>
                <a:latin typeface="Arial" charset="0"/>
              </a:rPr>
              <a:t> polar?</a:t>
            </a:r>
          </a:p>
        </p:txBody>
      </p:sp>
      <p:sp>
        <p:nvSpPr>
          <p:cNvPr id="74755" name="TPAnswers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600200"/>
            <a:ext cx="4114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3200">
                <a:solidFill>
                  <a:srgbClr val="00FF00"/>
                </a:solidFill>
              </a:rPr>
              <a:t>Yes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3200"/>
              <a:t>No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084388" y="40179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733425" y="4672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3711575" y="42576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 flipV="1">
            <a:off x="1870075" y="47545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3228975" y="4862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61" name="AutoShape 9"/>
          <p:cNvSpPr>
            <a:spLocks noChangeArrowheads="1"/>
          </p:cNvSpPr>
          <p:nvPr/>
        </p:nvSpPr>
        <p:spPr bwMode="auto">
          <a:xfrm rot="1177724">
            <a:off x="2654300" y="47275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3036888" y="4518025"/>
            <a:ext cx="803275" cy="368300"/>
            <a:chOff x="3705" y="1611"/>
            <a:chExt cx="506" cy="221"/>
          </a:xfrm>
        </p:grpSpPr>
        <p:sp>
          <p:nvSpPr>
            <p:cNvPr id="381963" name="Line 11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64" name="Line 12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65" name="Line 13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4763" name="Group 14"/>
          <p:cNvGrpSpPr>
            <a:grpSpLocks/>
          </p:cNvGrpSpPr>
          <p:nvPr/>
        </p:nvGrpSpPr>
        <p:grpSpPr bwMode="auto">
          <a:xfrm>
            <a:off x="2314575" y="2490788"/>
            <a:ext cx="520700" cy="152400"/>
            <a:chOff x="990" y="2694"/>
            <a:chExt cx="328" cy="96"/>
          </a:xfrm>
        </p:grpSpPr>
        <p:sp>
          <p:nvSpPr>
            <p:cNvPr id="38196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6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1969" name="Oval 17"/>
          <p:cNvSpPr>
            <a:spLocks noChangeArrowheads="1"/>
          </p:cNvSpPr>
          <p:nvPr/>
        </p:nvSpPr>
        <p:spPr bwMode="auto">
          <a:xfrm>
            <a:off x="2101850" y="2112963"/>
            <a:ext cx="1052513" cy="1987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70" name="Oval 18"/>
          <p:cNvSpPr>
            <a:spLocks noChangeArrowheads="1"/>
          </p:cNvSpPr>
          <p:nvPr/>
        </p:nvSpPr>
        <p:spPr bwMode="auto">
          <a:xfrm>
            <a:off x="2085975" y="2116138"/>
            <a:ext cx="1052513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4766" name="Group 19"/>
          <p:cNvGrpSpPr>
            <a:grpSpLocks/>
          </p:cNvGrpSpPr>
          <p:nvPr/>
        </p:nvGrpSpPr>
        <p:grpSpPr bwMode="auto">
          <a:xfrm>
            <a:off x="2335213" y="2427288"/>
            <a:ext cx="520700" cy="152400"/>
            <a:chOff x="990" y="2694"/>
            <a:chExt cx="328" cy="96"/>
          </a:xfrm>
        </p:grpSpPr>
        <p:sp>
          <p:nvSpPr>
            <p:cNvPr id="38197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7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1974" name="Rectangle 22"/>
          <p:cNvSpPr>
            <a:spLocks noChangeArrowheads="1"/>
          </p:cNvSpPr>
          <p:nvPr/>
        </p:nvSpPr>
        <p:spPr bwMode="auto">
          <a:xfrm>
            <a:off x="419100" y="1549400"/>
            <a:ext cx="1765300" cy="6985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Ammonia Polarity</a:t>
            </a: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2983" name="Text Box 7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2984" name="AutoShape 8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6809" name="Group 9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82986" name="Line 10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2988" name="Line 12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6810" name="Group 13"/>
          <p:cNvGrpSpPr>
            <a:grpSpLocks/>
          </p:cNvGrpSpPr>
          <p:nvPr/>
        </p:nvGrpSpPr>
        <p:grpSpPr bwMode="auto">
          <a:xfrm>
            <a:off x="3889375" y="1665288"/>
            <a:ext cx="520700" cy="152400"/>
            <a:chOff x="990" y="2694"/>
            <a:chExt cx="328" cy="96"/>
          </a:xfrm>
        </p:grpSpPr>
        <p:sp>
          <p:nvSpPr>
            <p:cNvPr id="38299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299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2992" name="Oval 16"/>
          <p:cNvSpPr>
            <a:spLocks noChangeArrowheads="1"/>
          </p:cNvSpPr>
          <p:nvPr/>
        </p:nvSpPr>
        <p:spPr bwMode="auto">
          <a:xfrm>
            <a:off x="3676650" y="1287463"/>
            <a:ext cx="1052513" cy="1987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3660775" y="1290638"/>
            <a:ext cx="1052513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6813" name="Group 18"/>
          <p:cNvGrpSpPr>
            <a:grpSpLocks/>
          </p:cNvGrpSpPr>
          <p:nvPr/>
        </p:nvGrpSpPr>
        <p:grpSpPr bwMode="auto">
          <a:xfrm>
            <a:off x="3910013" y="1601788"/>
            <a:ext cx="520700" cy="152400"/>
            <a:chOff x="990" y="2694"/>
            <a:chExt cx="328" cy="96"/>
          </a:xfrm>
        </p:grpSpPr>
        <p:sp>
          <p:nvSpPr>
            <p:cNvPr id="382995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2996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7772400" cy="1470025"/>
          </a:xfrm>
          <a:noFill/>
        </p:spPr>
        <p:txBody>
          <a:bodyPr/>
          <a:lstStyle/>
          <a:p>
            <a:r>
              <a:rPr lang="en-US" smtClean="0">
                <a:effectLst/>
              </a:rPr>
              <a:t>Molecular Polarity</a:t>
            </a: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76200" y="2057400"/>
            <a:ext cx="9144000" cy="17526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Entirely depend on the “</a:t>
            </a:r>
            <a:r>
              <a:rPr lang="en-US" smtClean="0"/>
              <a:t>electronegativity of the  elements</a:t>
            </a:r>
            <a:r>
              <a:rPr lang="en-US" smtClean="0">
                <a:solidFill>
                  <a:srgbClr val="FF0000"/>
                </a:solidFill>
              </a:rPr>
              <a:t>” in bond formation and the resulting molecular geometry or symmetry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Ammonia Polarity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4006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4008" name="AutoShape 8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8857" name="Group 9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84010" name="Line 10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4011" name="Line 11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4012" name="Line 12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8858" name="Group 13"/>
          <p:cNvGrpSpPr>
            <a:grpSpLocks/>
          </p:cNvGrpSpPr>
          <p:nvPr/>
        </p:nvGrpSpPr>
        <p:grpSpPr bwMode="auto">
          <a:xfrm>
            <a:off x="3889375" y="1665288"/>
            <a:ext cx="520700" cy="152400"/>
            <a:chOff x="990" y="2694"/>
            <a:chExt cx="328" cy="96"/>
          </a:xfrm>
        </p:grpSpPr>
        <p:sp>
          <p:nvSpPr>
            <p:cNvPr id="384014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4015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4016" name="Oval 16"/>
          <p:cNvSpPr>
            <a:spLocks noChangeArrowheads="1"/>
          </p:cNvSpPr>
          <p:nvPr/>
        </p:nvSpPr>
        <p:spPr bwMode="auto">
          <a:xfrm>
            <a:off x="3676650" y="1287463"/>
            <a:ext cx="1052513" cy="1987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017" name="Oval 17"/>
          <p:cNvSpPr>
            <a:spLocks noChangeArrowheads="1"/>
          </p:cNvSpPr>
          <p:nvPr/>
        </p:nvSpPr>
        <p:spPr bwMode="auto">
          <a:xfrm>
            <a:off x="3660775" y="1290638"/>
            <a:ext cx="1052513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8861" name="Group 18"/>
          <p:cNvGrpSpPr>
            <a:grpSpLocks/>
          </p:cNvGrpSpPr>
          <p:nvPr/>
        </p:nvGrpSpPr>
        <p:grpSpPr bwMode="auto">
          <a:xfrm>
            <a:off x="3910013" y="1601788"/>
            <a:ext cx="520700" cy="152400"/>
            <a:chOff x="990" y="2694"/>
            <a:chExt cx="328" cy="96"/>
          </a:xfrm>
        </p:grpSpPr>
        <p:sp>
          <p:nvSpPr>
            <p:cNvPr id="384019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4020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433388" y="2005013"/>
            <a:ext cx="2205037" cy="1382712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= 3.0 - 2.1  = 0.9</a:t>
            </a:r>
          </a:p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Polar bonds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Ammonia Polarity</a:t>
            </a: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5031" name="Text Box 7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5032" name="AutoShape 8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0905" name="Group 9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85034" name="Line 10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035" name="Line 11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036" name="Line 12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0906" name="Group 13"/>
          <p:cNvGrpSpPr>
            <a:grpSpLocks/>
          </p:cNvGrpSpPr>
          <p:nvPr/>
        </p:nvGrpSpPr>
        <p:grpSpPr bwMode="auto">
          <a:xfrm>
            <a:off x="3889375" y="1665288"/>
            <a:ext cx="520700" cy="152400"/>
            <a:chOff x="990" y="2694"/>
            <a:chExt cx="328" cy="96"/>
          </a:xfrm>
        </p:grpSpPr>
        <p:sp>
          <p:nvSpPr>
            <p:cNvPr id="385038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039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5040" name="Oval 16"/>
          <p:cNvSpPr>
            <a:spLocks noChangeArrowheads="1"/>
          </p:cNvSpPr>
          <p:nvPr/>
        </p:nvSpPr>
        <p:spPr bwMode="auto">
          <a:xfrm>
            <a:off x="3676650" y="1287463"/>
            <a:ext cx="1052513" cy="1987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5041" name="Oval 17"/>
          <p:cNvSpPr>
            <a:spLocks noChangeArrowheads="1"/>
          </p:cNvSpPr>
          <p:nvPr/>
        </p:nvSpPr>
        <p:spPr bwMode="auto">
          <a:xfrm>
            <a:off x="3660775" y="1290638"/>
            <a:ext cx="1052513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0909" name="Group 18"/>
          <p:cNvGrpSpPr>
            <a:grpSpLocks/>
          </p:cNvGrpSpPr>
          <p:nvPr/>
        </p:nvGrpSpPr>
        <p:grpSpPr bwMode="auto">
          <a:xfrm>
            <a:off x="3910013" y="1601788"/>
            <a:ext cx="520700" cy="152400"/>
            <a:chOff x="990" y="2694"/>
            <a:chExt cx="328" cy="96"/>
          </a:xfrm>
        </p:grpSpPr>
        <p:sp>
          <p:nvSpPr>
            <p:cNvPr id="385043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044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0910" name="Group 21"/>
          <p:cNvGrpSpPr>
            <a:grpSpLocks/>
          </p:cNvGrpSpPr>
          <p:nvPr/>
        </p:nvGrpSpPr>
        <p:grpSpPr bwMode="auto">
          <a:xfrm rot="-4894000">
            <a:off x="3439319" y="3747294"/>
            <a:ext cx="333375" cy="401637"/>
            <a:chOff x="674" y="1495"/>
            <a:chExt cx="210" cy="253"/>
          </a:xfrm>
        </p:grpSpPr>
        <p:sp>
          <p:nvSpPr>
            <p:cNvPr id="385046" name="Line 22"/>
            <p:cNvSpPr>
              <a:spLocks noChangeShapeType="1"/>
            </p:cNvSpPr>
            <p:nvPr/>
          </p:nvSpPr>
          <p:spPr bwMode="auto">
            <a:xfrm>
              <a:off x="704" y="1468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047" name="Line 23"/>
            <p:cNvSpPr>
              <a:spLocks noChangeShapeType="1"/>
            </p:cNvSpPr>
            <p:nvPr/>
          </p:nvSpPr>
          <p:spPr bwMode="auto">
            <a:xfrm flipV="1">
              <a:off x="695" y="1480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Ammonia Polarity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6054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6056" name="AutoShape 8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953" name="Group 9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86058" name="Line 10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59" name="Line 11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60" name="Line 12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954" name="Group 13"/>
          <p:cNvGrpSpPr>
            <a:grpSpLocks/>
          </p:cNvGrpSpPr>
          <p:nvPr/>
        </p:nvGrpSpPr>
        <p:grpSpPr bwMode="auto">
          <a:xfrm>
            <a:off x="3889375" y="1665288"/>
            <a:ext cx="520700" cy="152400"/>
            <a:chOff x="990" y="2694"/>
            <a:chExt cx="328" cy="96"/>
          </a:xfrm>
        </p:grpSpPr>
        <p:sp>
          <p:nvSpPr>
            <p:cNvPr id="386062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63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6064" name="Oval 16"/>
          <p:cNvSpPr>
            <a:spLocks noChangeArrowheads="1"/>
          </p:cNvSpPr>
          <p:nvPr/>
        </p:nvSpPr>
        <p:spPr bwMode="auto">
          <a:xfrm>
            <a:off x="3676650" y="1287463"/>
            <a:ext cx="1052513" cy="1987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065" name="Oval 17"/>
          <p:cNvSpPr>
            <a:spLocks noChangeArrowheads="1"/>
          </p:cNvSpPr>
          <p:nvPr/>
        </p:nvSpPr>
        <p:spPr bwMode="auto">
          <a:xfrm>
            <a:off x="3660775" y="1290638"/>
            <a:ext cx="1052513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957" name="Group 18"/>
          <p:cNvGrpSpPr>
            <a:grpSpLocks/>
          </p:cNvGrpSpPr>
          <p:nvPr/>
        </p:nvGrpSpPr>
        <p:grpSpPr bwMode="auto">
          <a:xfrm>
            <a:off x="3910013" y="1601788"/>
            <a:ext cx="520700" cy="152400"/>
            <a:chOff x="990" y="2694"/>
            <a:chExt cx="328" cy="96"/>
          </a:xfrm>
        </p:grpSpPr>
        <p:sp>
          <p:nvSpPr>
            <p:cNvPr id="386067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68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958" name="Group 21"/>
          <p:cNvGrpSpPr>
            <a:grpSpLocks/>
          </p:cNvGrpSpPr>
          <p:nvPr/>
        </p:nvGrpSpPr>
        <p:grpSpPr bwMode="auto">
          <a:xfrm rot="-4894000">
            <a:off x="3439319" y="3747294"/>
            <a:ext cx="333375" cy="401637"/>
            <a:chOff x="674" y="1495"/>
            <a:chExt cx="210" cy="253"/>
          </a:xfrm>
        </p:grpSpPr>
        <p:sp>
          <p:nvSpPr>
            <p:cNvPr id="386070" name="Line 22"/>
            <p:cNvSpPr>
              <a:spLocks noChangeShapeType="1"/>
            </p:cNvSpPr>
            <p:nvPr/>
          </p:nvSpPr>
          <p:spPr bwMode="auto">
            <a:xfrm>
              <a:off x="704" y="1468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71" name="Line 23"/>
            <p:cNvSpPr>
              <a:spLocks noChangeShapeType="1"/>
            </p:cNvSpPr>
            <p:nvPr/>
          </p:nvSpPr>
          <p:spPr bwMode="auto">
            <a:xfrm flipV="1">
              <a:off x="695" y="1480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959" name="Group 24"/>
          <p:cNvGrpSpPr>
            <a:grpSpLocks/>
          </p:cNvGrpSpPr>
          <p:nvPr/>
        </p:nvGrpSpPr>
        <p:grpSpPr bwMode="auto">
          <a:xfrm rot="10026946">
            <a:off x="4546600" y="3944938"/>
            <a:ext cx="333375" cy="401637"/>
            <a:chOff x="674" y="1495"/>
            <a:chExt cx="210" cy="253"/>
          </a:xfrm>
        </p:grpSpPr>
        <p:sp>
          <p:nvSpPr>
            <p:cNvPr id="386073" name="Line 25"/>
            <p:cNvSpPr>
              <a:spLocks noChangeShapeType="1"/>
            </p:cNvSpPr>
            <p:nvPr/>
          </p:nvSpPr>
          <p:spPr bwMode="auto">
            <a:xfrm>
              <a:off x="684" y="1495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74" name="Line 26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Ammonia Polarity</a:t>
            </a: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7078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7079" name="Text Box 7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7080" name="AutoShape 8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5001" name="Group 9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87082" name="Line 10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7083" name="Line 11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7084" name="Line 12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5002" name="Group 13"/>
          <p:cNvGrpSpPr>
            <a:grpSpLocks/>
          </p:cNvGrpSpPr>
          <p:nvPr/>
        </p:nvGrpSpPr>
        <p:grpSpPr bwMode="auto">
          <a:xfrm>
            <a:off x="3889375" y="1665288"/>
            <a:ext cx="520700" cy="152400"/>
            <a:chOff x="990" y="2694"/>
            <a:chExt cx="328" cy="96"/>
          </a:xfrm>
        </p:grpSpPr>
        <p:sp>
          <p:nvSpPr>
            <p:cNvPr id="387086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7087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7088" name="Oval 16"/>
          <p:cNvSpPr>
            <a:spLocks noChangeArrowheads="1"/>
          </p:cNvSpPr>
          <p:nvPr/>
        </p:nvSpPr>
        <p:spPr bwMode="auto">
          <a:xfrm>
            <a:off x="3676650" y="1287463"/>
            <a:ext cx="1052513" cy="1987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7089" name="Oval 17"/>
          <p:cNvSpPr>
            <a:spLocks noChangeArrowheads="1"/>
          </p:cNvSpPr>
          <p:nvPr/>
        </p:nvSpPr>
        <p:spPr bwMode="auto">
          <a:xfrm>
            <a:off x="3660775" y="1290638"/>
            <a:ext cx="1052513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5005" name="Group 18"/>
          <p:cNvGrpSpPr>
            <a:grpSpLocks/>
          </p:cNvGrpSpPr>
          <p:nvPr/>
        </p:nvGrpSpPr>
        <p:grpSpPr bwMode="auto">
          <a:xfrm>
            <a:off x="3910013" y="1601788"/>
            <a:ext cx="520700" cy="152400"/>
            <a:chOff x="990" y="2694"/>
            <a:chExt cx="328" cy="96"/>
          </a:xfrm>
        </p:grpSpPr>
        <p:sp>
          <p:nvSpPr>
            <p:cNvPr id="387091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7092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5006" name="Group 21"/>
          <p:cNvGrpSpPr>
            <a:grpSpLocks/>
          </p:cNvGrpSpPr>
          <p:nvPr/>
        </p:nvGrpSpPr>
        <p:grpSpPr bwMode="auto">
          <a:xfrm rot="-4894000">
            <a:off x="3439319" y="3747294"/>
            <a:ext cx="333375" cy="401637"/>
            <a:chOff x="674" y="1495"/>
            <a:chExt cx="210" cy="253"/>
          </a:xfrm>
        </p:grpSpPr>
        <p:sp>
          <p:nvSpPr>
            <p:cNvPr id="387094" name="Line 22"/>
            <p:cNvSpPr>
              <a:spLocks noChangeShapeType="1"/>
            </p:cNvSpPr>
            <p:nvPr/>
          </p:nvSpPr>
          <p:spPr bwMode="auto">
            <a:xfrm>
              <a:off x="704" y="1468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7095" name="Line 23"/>
            <p:cNvSpPr>
              <a:spLocks noChangeShapeType="1"/>
            </p:cNvSpPr>
            <p:nvPr/>
          </p:nvSpPr>
          <p:spPr bwMode="auto">
            <a:xfrm flipV="1">
              <a:off x="695" y="1480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5007" name="Group 24"/>
          <p:cNvGrpSpPr>
            <a:grpSpLocks/>
          </p:cNvGrpSpPr>
          <p:nvPr/>
        </p:nvGrpSpPr>
        <p:grpSpPr bwMode="auto">
          <a:xfrm rot="10026946">
            <a:off x="4546600" y="3944938"/>
            <a:ext cx="333375" cy="401637"/>
            <a:chOff x="674" y="1495"/>
            <a:chExt cx="210" cy="253"/>
          </a:xfrm>
        </p:grpSpPr>
        <p:sp>
          <p:nvSpPr>
            <p:cNvPr id="387097" name="Line 25"/>
            <p:cNvSpPr>
              <a:spLocks noChangeShapeType="1"/>
            </p:cNvSpPr>
            <p:nvPr/>
          </p:nvSpPr>
          <p:spPr bwMode="auto">
            <a:xfrm>
              <a:off x="684" y="1495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7098" name="Line 26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5008" name="Group 27"/>
          <p:cNvGrpSpPr>
            <a:grpSpLocks/>
          </p:cNvGrpSpPr>
          <p:nvPr/>
        </p:nvGrpSpPr>
        <p:grpSpPr bwMode="auto">
          <a:xfrm rot="8214502">
            <a:off x="4748213" y="3665538"/>
            <a:ext cx="333375" cy="401637"/>
            <a:chOff x="674" y="1495"/>
            <a:chExt cx="210" cy="253"/>
          </a:xfrm>
        </p:grpSpPr>
        <p:sp>
          <p:nvSpPr>
            <p:cNvPr id="387100" name="Line 28"/>
            <p:cNvSpPr>
              <a:spLocks noChangeShapeType="1"/>
            </p:cNvSpPr>
            <p:nvPr/>
          </p:nvSpPr>
          <p:spPr bwMode="auto">
            <a:xfrm>
              <a:off x="684" y="1498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7101" name="Line 29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Ammonia Polarity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8102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8104" name="AutoShape 8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88106" name="Line 10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07" name="Line 11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08" name="Line 12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7050" name="Group 13"/>
          <p:cNvGrpSpPr>
            <a:grpSpLocks/>
          </p:cNvGrpSpPr>
          <p:nvPr/>
        </p:nvGrpSpPr>
        <p:grpSpPr bwMode="auto">
          <a:xfrm>
            <a:off x="3889375" y="1665288"/>
            <a:ext cx="520700" cy="152400"/>
            <a:chOff x="990" y="2694"/>
            <a:chExt cx="328" cy="96"/>
          </a:xfrm>
        </p:grpSpPr>
        <p:sp>
          <p:nvSpPr>
            <p:cNvPr id="38811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8112" name="Oval 16"/>
          <p:cNvSpPr>
            <a:spLocks noChangeArrowheads="1"/>
          </p:cNvSpPr>
          <p:nvPr/>
        </p:nvSpPr>
        <p:spPr bwMode="auto">
          <a:xfrm>
            <a:off x="3676650" y="1287463"/>
            <a:ext cx="1052513" cy="1987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13" name="Oval 17"/>
          <p:cNvSpPr>
            <a:spLocks noChangeArrowheads="1"/>
          </p:cNvSpPr>
          <p:nvPr/>
        </p:nvSpPr>
        <p:spPr bwMode="auto">
          <a:xfrm>
            <a:off x="3660775" y="1290638"/>
            <a:ext cx="1052513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7053" name="Group 18"/>
          <p:cNvGrpSpPr>
            <a:grpSpLocks/>
          </p:cNvGrpSpPr>
          <p:nvPr/>
        </p:nvGrpSpPr>
        <p:grpSpPr bwMode="auto">
          <a:xfrm>
            <a:off x="3910013" y="1601788"/>
            <a:ext cx="520700" cy="152400"/>
            <a:chOff x="990" y="2694"/>
            <a:chExt cx="328" cy="96"/>
          </a:xfrm>
        </p:grpSpPr>
        <p:sp>
          <p:nvSpPr>
            <p:cNvPr id="388115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6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7054" name="Group 21"/>
          <p:cNvGrpSpPr>
            <a:grpSpLocks/>
          </p:cNvGrpSpPr>
          <p:nvPr/>
        </p:nvGrpSpPr>
        <p:grpSpPr bwMode="auto">
          <a:xfrm rot="-4894000">
            <a:off x="3439319" y="3747294"/>
            <a:ext cx="333375" cy="401637"/>
            <a:chOff x="674" y="1495"/>
            <a:chExt cx="210" cy="253"/>
          </a:xfrm>
        </p:grpSpPr>
        <p:sp>
          <p:nvSpPr>
            <p:cNvPr id="388118" name="Line 22"/>
            <p:cNvSpPr>
              <a:spLocks noChangeShapeType="1"/>
            </p:cNvSpPr>
            <p:nvPr/>
          </p:nvSpPr>
          <p:spPr bwMode="auto">
            <a:xfrm>
              <a:off x="704" y="1468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9" name="Line 23"/>
            <p:cNvSpPr>
              <a:spLocks noChangeShapeType="1"/>
            </p:cNvSpPr>
            <p:nvPr/>
          </p:nvSpPr>
          <p:spPr bwMode="auto">
            <a:xfrm flipV="1">
              <a:off x="695" y="1480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7055" name="Group 24"/>
          <p:cNvGrpSpPr>
            <a:grpSpLocks/>
          </p:cNvGrpSpPr>
          <p:nvPr/>
        </p:nvGrpSpPr>
        <p:grpSpPr bwMode="auto">
          <a:xfrm rot="10026946">
            <a:off x="4546600" y="3944938"/>
            <a:ext cx="333375" cy="401637"/>
            <a:chOff x="674" y="1495"/>
            <a:chExt cx="210" cy="253"/>
          </a:xfrm>
        </p:grpSpPr>
        <p:sp>
          <p:nvSpPr>
            <p:cNvPr id="388121" name="Line 25"/>
            <p:cNvSpPr>
              <a:spLocks noChangeShapeType="1"/>
            </p:cNvSpPr>
            <p:nvPr/>
          </p:nvSpPr>
          <p:spPr bwMode="auto">
            <a:xfrm>
              <a:off x="684" y="1495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22" name="Line 26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7056" name="Group 27"/>
          <p:cNvGrpSpPr>
            <a:grpSpLocks/>
          </p:cNvGrpSpPr>
          <p:nvPr/>
        </p:nvGrpSpPr>
        <p:grpSpPr bwMode="auto">
          <a:xfrm rot="8214502">
            <a:off x="4748213" y="3665538"/>
            <a:ext cx="333375" cy="401637"/>
            <a:chOff x="674" y="1495"/>
            <a:chExt cx="210" cy="253"/>
          </a:xfrm>
        </p:grpSpPr>
        <p:sp>
          <p:nvSpPr>
            <p:cNvPr id="388124" name="Line 28"/>
            <p:cNvSpPr>
              <a:spLocks noChangeShapeType="1"/>
            </p:cNvSpPr>
            <p:nvPr/>
          </p:nvSpPr>
          <p:spPr bwMode="auto">
            <a:xfrm>
              <a:off x="684" y="1498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25" name="Line 29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8126" name="Line 30"/>
          <p:cNvSpPr>
            <a:spLocks noChangeShapeType="1"/>
          </p:cNvSpPr>
          <p:nvPr/>
        </p:nvSpPr>
        <p:spPr bwMode="auto">
          <a:xfrm flipV="1">
            <a:off x="4194175" y="2557463"/>
            <a:ext cx="0" cy="200501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27" name="Line 31"/>
          <p:cNvSpPr>
            <a:spLocks noChangeShapeType="1"/>
          </p:cNvSpPr>
          <p:nvPr/>
        </p:nvSpPr>
        <p:spPr bwMode="auto">
          <a:xfrm>
            <a:off x="3994150" y="4344988"/>
            <a:ext cx="401638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28" name="Text Box 32"/>
          <p:cNvSpPr txBox="1">
            <a:spLocks noChangeArrowheads="1"/>
          </p:cNvSpPr>
          <p:nvPr/>
        </p:nvSpPr>
        <p:spPr bwMode="auto">
          <a:xfrm>
            <a:off x="555625" y="1738313"/>
            <a:ext cx="1654175" cy="1200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Overall molecular dipole.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Ammonia Polarity</a:t>
            </a: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26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27" name="Text Box 7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28" name="AutoShape 8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9097" name="Group 9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89130" name="Line 10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131" name="Line 11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132" name="Line 12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9098" name="Group 13"/>
          <p:cNvGrpSpPr>
            <a:grpSpLocks/>
          </p:cNvGrpSpPr>
          <p:nvPr/>
        </p:nvGrpSpPr>
        <p:grpSpPr bwMode="auto">
          <a:xfrm>
            <a:off x="3889375" y="1665288"/>
            <a:ext cx="520700" cy="152400"/>
            <a:chOff x="990" y="2694"/>
            <a:chExt cx="328" cy="96"/>
          </a:xfrm>
        </p:grpSpPr>
        <p:sp>
          <p:nvSpPr>
            <p:cNvPr id="389134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135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9136" name="Oval 16"/>
          <p:cNvSpPr>
            <a:spLocks noChangeArrowheads="1"/>
          </p:cNvSpPr>
          <p:nvPr/>
        </p:nvSpPr>
        <p:spPr bwMode="auto">
          <a:xfrm>
            <a:off x="3676650" y="1287463"/>
            <a:ext cx="1052513" cy="1987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37" name="Oval 17"/>
          <p:cNvSpPr>
            <a:spLocks noChangeArrowheads="1"/>
          </p:cNvSpPr>
          <p:nvPr/>
        </p:nvSpPr>
        <p:spPr bwMode="auto">
          <a:xfrm>
            <a:off x="3660775" y="1290638"/>
            <a:ext cx="1052513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9101" name="Group 18"/>
          <p:cNvGrpSpPr>
            <a:grpSpLocks/>
          </p:cNvGrpSpPr>
          <p:nvPr/>
        </p:nvGrpSpPr>
        <p:grpSpPr bwMode="auto">
          <a:xfrm>
            <a:off x="3910013" y="1601788"/>
            <a:ext cx="520700" cy="152400"/>
            <a:chOff x="990" y="2694"/>
            <a:chExt cx="328" cy="96"/>
          </a:xfrm>
        </p:grpSpPr>
        <p:sp>
          <p:nvSpPr>
            <p:cNvPr id="389139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140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9141" name="Line 21"/>
          <p:cNvSpPr>
            <a:spLocks noChangeShapeType="1"/>
          </p:cNvSpPr>
          <p:nvPr/>
        </p:nvSpPr>
        <p:spPr bwMode="auto">
          <a:xfrm flipV="1">
            <a:off x="4194175" y="2557463"/>
            <a:ext cx="0" cy="200501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42" name="Line 22"/>
          <p:cNvSpPr>
            <a:spLocks noChangeShapeType="1"/>
          </p:cNvSpPr>
          <p:nvPr/>
        </p:nvSpPr>
        <p:spPr bwMode="auto">
          <a:xfrm>
            <a:off x="3994150" y="4344988"/>
            <a:ext cx="401638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43" name="Text Box 23"/>
          <p:cNvSpPr txBox="1">
            <a:spLocks noChangeArrowheads="1"/>
          </p:cNvSpPr>
          <p:nvPr/>
        </p:nvSpPr>
        <p:spPr bwMode="auto">
          <a:xfrm>
            <a:off x="555625" y="1738313"/>
            <a:ext cx="1654175" cy="21129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Overall molecular dipole.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It’s a polar molecule.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Ammonia Polarity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3659188" y="31924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308225" y="38465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5286375" y="34321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0150" name="Line 6"/>
          <p:cNvSpPr>
            <a:spLocks noChangeShapeType="1"/>
          </p:cNvSpPr>
          <p:nvPr/>
        </p:nvSpPr>
        <p:spPr bwMode="auto">
          <a:xfrm flipV="1">
            <a:off x="3444875" y="39290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4803775" y="40370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0152" name="AutoShape 8"/>
          <p:cNvSpPr>
            <a:spLocks noChangeArrowheads="1"/>
          </p:cNvSpPr>
          <p:nvPr/>
        </p:nvSpPr>
        <p:spPr bwMode="auto">
          <a:xfrm rot="1177724">
            <a:off x="4229100" y="3902075"/>
            <a:ext cx="912813" cy="346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1145" name="Group 9"/>
          <p:cNvGrpSpPr>
            <a:grpSpLocks/>
          </p:cNvGrpSpPr>
          <p:nvPr/>
        </p:nvGrpSpPr>
        <p:grpSpPr bwMode="auto">
          <a:xfrm>
            <a:off x="4611688" y="3692525"/>
            <a:ext cx="803275" cy="368300"/>
            <a:chOff x="3705" y="1611"/>
            <a:chExt cx="506" cy="221"/>
          </a:xfrm>
        </p:grpSpPr>
        <p:sp>
          <p:nvSpPr>
            <p:cNvPr id="390154" name="Line 10"/>
            <p:cNvSpPr>
              <a:spLocks noChangeShapeType="1"/>
            </p:cNvSpPr>
            <p:nvPr/>
          </p:nvSpPr>
          <p:spPr bwMode="auto">
            <a:xfrm>
              <a:off x="3705" y="1621"/>
              <a:ext cx="106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0155" name="Line 11"/>
            <p:cNvSpPr>
              <a:spLocks noChangeShapeType="1"/>
            </p:cNvSpPr>
            <p:nvPr/>
          </p:nvSpPr>
          <p:spPr bwMode="auto">
            <a:xfrm>
              <a:off x="3705" y="1611"/>
              <a:ext cx="50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0156" name="Line 12"/>
            <p:cNvSpPr>
              <a:spLocks noChangeShapeType="1"/>
            </p:cNvSpPr>
            <p:nvPr/>
          </p:nvSpPr>
          <p:spPr bwMode="auto">
            <a:xfrm flipH="1">
              <a:off x="3790" y="1748"/>
              <a:ext cx="421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1146" name="Group 13"/>
          <p:cNvGrpSpPr>
            <a:grpSpLocks/>
          </p:cNvGrpSpPr>
          <p:nvPr/>
        </p:nvGrpSpPr>
        <p:grpSpPr bwMode="auto">
          <a:xfrm>
            <a:off x="3889375" y="1665288"/>
            <a:ext cx="520700" cy="152400"/>
            <a:chOff x="990" y="2694"/>
            <a:chExt cx="328" cy="96"/>
          </a:xfrm>
        </p:grpSpPr>
        <p:sp>
          <p:nvSpPr>
            <p:cNvPr id="390158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0159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0160" name="Oval 16"/>
          <p:cNvSpPr>
            <a:spLocks noChangeArrowheads="1"/>
          </p:cNvSpPr>
          <p:nvPr/>
        </p:nvSpPr>
        <p:spPr bwMode="auto">
          <a:xfrm>
            <a:off x="3676650" y="1287463"/>
            <a:ext cx="1052513" cy="1987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61" name="Oval 17"/>
          <p:cNvSpPr>
            <a:spLocks noChangeArrowheads="1"/>
          </p:cNvSpPr>
          <p:nvPr/>
        </p:nvSpPr>
        <p:spPr bwMode="auto">
          <a:xfrm>
            <a:off x="3660775" y="1290638"/>
            <a:ext cx="1052513" cy="1987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1149" name="Group 18"/>
          <p:cNvGrpSpPr>
            <a:grpSpLocks/>
          </p:cNvGrpSpPr>
          <p:nvPr/>
        </p:nvGrpSpPr>
        <p:grpSpPr bwMode="auto">
          <a:xfrm>
            <a:off x="3910013" y="1601788"/>
            <a:ext cx="520700" cy="152400"/>
            <a:chOff x="990" y="2694"/>
            <a:chExt cx="328" cy="96"/>
          </a:xfrm>
        </p:grpSpPr>
        <p:sp>
          <p:nvSpPr>
            <p:cNvPr id="390163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0164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1150" name="Picture 21" descr="NH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4225" y="1176338"/>
            <a:ext cx="4314825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555625" y="1738313"/>
            <a:ext cx="1654175" cy="21129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Overall molecular dipole.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It’s a polar molecule.</a:t>
            </a:r>
          </a:p>
        </p:txBody>
      </p:sp>
      <p:sp>
        <p:nvSpPr>
          <p:cNvPr id="390167" name="Line 23"/>
          <p:cNvSpPr>
            <a:spLocks noChangeShapeType="1"/>
          </p:cNvSpPr>
          <p:nvPr/>
        </p:nvSpPr>
        <p:spPr bwMode="auto">
          <a:xfrm flipV="1">
            <a:off x="4194175" y="2557463"/>
            <a:ext cx="0" cy="200501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68" name="Line 24"/>
          <p:cNvSpPr>
            <a:spLocks noChangeShapeType="1"/>
          </p:cNvSpPr>
          <p:nvPr/>
        </p:nvSpPr>
        <p:spPr bwMode="auto">
          <a:xfrm>
            <a:off x="3994150" y="4344988"/>
            <a:ext cx="401638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69" name="Text Box 25"/>
          <p:cNvSpPr txBox="1">
            <a:spLocks noChangeArrowheads="1"/>
          </p:cNvSpPr>
          <p:nvPr/>
        </p:nvSpPr>
        <p:spPr bwMode="auto">
          <a:xfrm>
            <a:off x="3603625" y="6069013"/>
            <a:ext cx="5235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http://academic.reed.edu/chemistry/roco/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PQuestion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Is lithium hydride polar?</a:t>
            </a:r>
          </a:p>
        </p:txBody>
      </p:sp>
      <p:graphicFrame>
        <p:nvGraphicFramePr>
          <p:cNvPr id="391171" name="TPChart"/>
          <p:cNvGraphicFramePr>
            <a:graphicFrameLocks/>
          </p:cNvGraphicFramePr>
          <p:nvPr/>
        </p:nvGraphicFramePr>
        <p:xfrm>
          <a:off x="4508500" y="1651000"/>
          <a:ext cx="4570413" cy="5141913"/>
        </p:xfrm>
        <a:graphic>
          <a:graphicData uri="http://schemas.openxmlformats.org/presentationml/2006/ole">
            <p:oleObj spid="_x0000_s93187" name="Chart" r:id="rId6" imgW="4572000" imgH="5143540" progId="MSGraph.Chart.8">
              <p:embed followColorScheme="full"/>
            </p:oleObj>
          </a:graphicData>
        </a:graphic>
      </p:graphicFrame>
      <p:sp>
        <p:nvSpPr>
          <p:cNvPr id="93188" name="TPAnswers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smtClean="0"/>
              <a:t>Yes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mtClean="0"/>
              <a:t>No</a:t>
            </a: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11811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</a:t>
            </a: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3136900" y="3590925"/>
            <a:ext cx="11811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>
            <a:off x="2444750" y="4067175"/>
            <a:ext cx="714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9117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1143000" y="3581400"/>
            <a:ext cx="11811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3136900" y="3590925"/>
            <a:ext cx="11811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2196" name="Line 4"/>
          <p:cNvSpPr>
            <a:spLocks noChangeShapeType="1"/>
          </p:cNvSpPr>
          <p:nvPr/>
        </p:nvSpPr>
        <p:spPr bwMode="auto">
          <a:xfrm>
            <a:off x="2444750" y="4067175"/>
            <a:ext cx="714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317500" y="1524000"/>
            <a:ext cx="1765300" cy="6985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38" name="TPQuestion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chemeClr val="tx2"/>
                </a:solidFill>
                <a:latin typeface="Arial" charset="0"/>
              </a:rPr>
              <a:t>Is lithium hydride polar?</a:t>
            </a:r>
          </a:p>
        </p:txBody>
      </p:sp>
      <p:sp>
        <p:nvSpPr>
          <p:cNvPr id="95239" name="TPAnswers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600200"/>
            <a:ext cx="4114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3200"/>
              <a:t>Yes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320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/>
          <p:cNvSpPr txBox="1">
            <a:spLocks noChangeArrowheads="1"/>
          </p:cNvSpPr>
          <p:nvPr/>
        </p:nvSpPr>
        <p:spPr bwMode="auto">
          <a:xfrm>
            <a:off x="1279525" y="174625"/>
            <a:ext cx="6535738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 lithium hydride polar?</a:t>
            </a: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2921000" y="2689225"/>
            <a:ext cx="11811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</a:t>
            </a:r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4914900" y="2698750"/>
            <a:ext cx="11811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3222" name="Line 6"/>
          <p:cNvSpPr>
            <a:spLocks noChangeShapeType="1"/>
          </p:cNvSpPr>
          <p:nvPr/>
        </p:nvSpPr>
        <p:spPr bwMode="auto">
          <a:xfrm>
            <a:off x="4222750" y="3175000"/>
            <a:ext cx="714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Molecular Polarity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One important result of molecular shape is </a:t>
            </a:r>
            <a:r>
              <a:rPr lang="en-US" smtClean="0">
                <a:solidFill>
                  <a:srgbClr val="00FF00"/>
                </a:solidFill>
              </a:rPr>
              <a:t>molecular polarity</a:t>
            </a:r>
          </a:p>
          <a:p>
            <a:r>
              <a:rPr lang="en-US" smtClean="0"/>
              <a:t>Molecular polarity is important because...</a:t>
            </a:r>
          </a:p>
          <a:p>
            <a:pPr>
              <a:buFont typeface="Monotype Sorts" pitchFamily="2" charset="2"/>
              <a:buChar char=" "/>
            </a:pPr>
            <a:r>
              <a:rPr lang="en-US" smtClean="0">
                <a:solidFill>
                  <a:schemeClr val="accent1"/>
                </a:solidFill>
              </a:rPr>
              <a:t>Polar molecules are water soluble</a:t>
            </a:r>
          </a:p>
          <a:p>
            <a:pPr>
              <a:buFont typeface="Monotype Sorts" pitchFamily="2" charset="2"/>
              <a:buChar char=" "/>
            </a:pPr>
            <a:r>
              <a:rPr lang="en-US" smtClean="0">
                <a:solidFill>
                  <a:schemeClr val="accent2"/>
                </a:solidFill>
              </a:rPr>
              <a:t>Nonpolar molecules are fat soluble</a:t>
            </a:r>
          </a:p>
          <a:p>
            <a:pPr>
              <a:buFont typeface="Monotype Sorts" pitchFamily="2" charset="2"/>
              <a:buChar char=" "/>
            </a:pPr>
            <a:r>
              <a:rPr lang="en-US" smtClean="0">
                <a:solidFill>
                  <a:schemeClr val="tx2"/>
                </a:solidFill>
              </a:rPr>
              <a:t>Water and fat are insoluble in each other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921000" y="2689225"/>
            <a:ext cx="11811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4914900" y="2698750"/>
            <a:ext cx="11811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4245" name="Line 5"/>
          <p:cNvSpPr>
            <a:spLocks noChangeShapeType="1"/>
          </p:cNvSpPr>
          <p:nvPr/>
        </p:nvSpPr>
        <p:spPr bwMode="auto">
          <a:xfrm>
            <a:off x="4222750" y="3175000"/>
            <a:ext cx="714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33388" y="2005013"/>
            <a:ext cx="2205037" cy="1382712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= 2.1 – 1.0  = 1.1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Polar bond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1279525" y="174625"/>
            <a:ext cx="6535738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 lithium hydride polar?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2921000" y="2689225"/>
            <a:ext cx="11811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4914900" y="2698750"/>
            <a:ext cx="11811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5269" name="Line 5"/>
          <p:cNvSpPr>
            <a:spLocks noChangeShapeType="1"/>
          </p:cNvSpPr>
          <p:nvPr/>
        </p:nvSpPr>
        <p:spPr bwMode="auto">
          <a:xfrm>
            <a:off x="4222750" y="3175000"/>
            <a:ext cx="714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433388" y="2005013"/>
            <a:ext cx="2205037" cy="1382712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= 2.1 – 1.0  = 1.1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Polar bond</a:t>
            </a:r>
          </a:p>
        </p:txBody>
      </p:sp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1279525" y="174625"/>
            <a:ext cx="6535738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 lithium hydride polar?</a:t>
            </a:r>
          </a:p>
        </p:txBody>
      </p:sp>
      <p:sp>
        <p:nvSpPr>
          <p:cNvPr id="395272" name="Line 8"/>
          <p:cNvSpPr>
            <a:spLocks noChangeShapeType="1"/>
          </p:cNvSpPr>
          <p:nvPr/>
        </p:nvSpPr>
        <p:spPr bwMode="auto">
          <a:xfrm>
            <a:off x="3600450" y="3168650"/>
            <a:ext cx="17621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3" name="Line 9"/>
          <p:cNvSpPr>
            <a:spLocks noChangeShapeType="1"/>
          </p:cNvSpPr>
          <p:nvPr/>
        </p:nvSpPr>
        <p:spPr bwMode="auto">
          <a:xfrm>
            <a:off x="3833813" y="2967038"/>
            <a:ext cx="0" cy="3825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1279525" y="174625"/>
            <a:ext cx="6535738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 lithium hydride polar?</a:t>
            </a:r>
          </a:p>
        </p:txBody>
      </p:sp>
      <p:pic>
        <p:nvPicPr>
          <p:cNvPr id="103427" name="Picture 3" descr="HL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3988" y="1503363"/>
            <a:ext cx="4014787" cy="340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3603625" y="6069013"/>
            <a:ext cx="5235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http://academic.reed.edu/chemistry/roco/</a:t>
            </a:r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>
            <a:off x="3600450" y="3168650"/>
            <a:ext cx="17621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6294" name="Line 6"/>
          <p:cNvSpPr>
            <a:spLocks noChangeShapeType="1"/>
          </p:cNvSpPr>
          <p:nvPr/>
        </p:nvSpPr>
        <p:spPr bwMode="auto">
          <a:xfrm>
            <a:off x="3833813" y="2967038"/>
            <a:ext cx="0" cy="3825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Shapes of Bigger Molecules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How do you describe molecular geometry when more than one central atom is present?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You describe the geometry around each central atom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3108325" y="29559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1373188" y="29924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4735513" y="149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4486" name="Line 6"/>
          <p:cNvSpPr>
            <a:spLocks noChangeShapeType="1"/>
          </p:cNvSpPr>
          <p:nvPr/>
        </p:nvSpPr>
        <p:spPr bwMode="auto">
          <a:xfrm>
            <a:off x="2525713" y="3492500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4487" name="Text Box 7"/>
          <p:cNvSpPr txBox="1">
            <a:spLocks noChangeArrowheads="1"/>
          </p:cNvSpPr>
          <p:nvPr/>
        </p:nvSpPr>
        <p:spPr bwMode="auto">
          <a:xfrm>
            <a:off x="3113088" y="14747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4488" name="Line 8"/>
          <p:cNvSpPr>
            <a:spLocks noChangeShapeType="1"/>
          </p:cNvSpPr>
          <p:nvPr/>
        </p:nvSpPr>
        <p:spPr bwMode="auto">
          <a:xfrm flipV="1">
            <a:off x="3676650" y="247173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4489" name="Text Box 9"/>
          <p:cNvSpPr txBox="1">
            <a:spLocks noChangeArrowheads="1"/>
          </p:cNvSpPr>
          <p:nvPr/>
        </p:nvSpPr>
        <p:spPr bwMode="auto">
          <a:xfrm>
            <a:off x="6561138" y="3000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4490" name="Line 10"/>
          <p:cNvSpPr>
            <a:spLocks noChangeShapeType="1"/>
          </p:cNvSpPr>
          <p:nvPr/>
        </p:nvSpPr>
        <p:spPr bwMode="auto">
          <a:xfrm>
            <a:off x="4248150" y="3460750"/>
            <a:ext cx="500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4491" name="Line 11"/>
          <p:cNvSpPr>
            <a:spLocks noChangeShapeType="1"/>
          </p:cNvSpPr>
          <p:nvPr/>
        </p:nvSpPr>
        <p:spPr bwMode="auto">
          <a:xfrm flipV="1">
            <a:off x="5216525" y="24749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4492" name="Line 12"/>
          <p:cNvSpPr>
            <a:spLocks noChangeShapeType="1"/>
          </p:cNvSpPr>
          <p:nvPr/>
        </p:nvSpPr>
        <p:spPr bwMode="auto">
          <a:xfrm flipV="1">
            <a:off x="3678238" y="39608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3130550" y="44323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4494" name="Text Box 14"/>
          <p:cNvSpPr txBox="1">
            <a:spLocks noChangeArrowheads="1"/>
          </p:cNvSpPr>
          <p:nvPr/>
        </p:nvSpPr>
        <p:spPr bwMode="auto">
          <a:xfrm>
            <a:off x="4757738" y="29670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4495" name="Line 15"/>
          <p:cNvSpPr>
            <a:spLocks noChangeShapeType="1"/>
          </p:cNvSpPr>
          <p:nvPr/>
        </p:nvSpPr>
        <p:spPr bwMode="auto">
          <a:xfrm>
            <a:off x="6021388" y="3513138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4496" name="Line 16"/>
          <p:cNvSpPr>
            <a:spLocks noChangeShapeType="1"/>
          </p:cNvSpPr>
          <p:nvPr/>
        </p:nvSpPr>
        <p:spPr bwMode="auto">
          <a:xfrm flipV="1">
            <a:off x="5418138" y="247808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7537" name="Group 17"/>
          <p:cNvGrpSpPr>
            <a:grpSpLocks/>
          </p:cNvGrpSpPr>
          <p:nvPr/>
        </p:nvGrpSpPr>
        <p:grpSpPr bwMode="auto">
          <a:xfrm rot="-5400000">
            <a:off x="5572125" y="1927225"/>
            <a:ext cx="520700" cy="152400"/>
            <a:chOff x="990" y="2694"/>
            <a:chExt cx="328" cy="96"/>
          </a:xfrm>
        </p:grpSpPr>
        <p:sp>
          <p:nvSpPr>
            <p:cNvPr id="404498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4499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7538" name="Group 20"/>
          <p:cNvGrpSpPr>
            <a:grpSpLocks/>
          </p:cNvGrpSpPr>
          <p:nvPr/>
        </p:nvGrpSpPr>
        <p:grpSpPr bwMode="auto">
          <a:xfrm rot="-5400000">
            <a:off x="4589463" y="1922463"/>
            <a:ext cx="520700" cy="152400"/>
            <a:chOff x="990" y="2694"/>
            <a:chExt cx="328" cy="96"/>
          </a:xfrm>
        </p:grpSpPr>
        <p:sp>
          <p:nvSpPr>
            <p:cNvPr id="404501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4502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3108325" y="29559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1373188" y="29924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4735513" y="149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5510" name="Line 6"/>
          <p:cNvSpPr>
            <a:spLocks noChangeShapeType="1"/>
          </p:cNvSpPr>
          <p:nvPr/>
        </p:nvSpPr>
        <p:spPr bwMode="auto">
          <a:xfrm>
            <a:off x="2525713" y="3492500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3113088" y="14747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5512" name="Line 8"/>
          <p:cNvSpPr>
            <a:spLocks noChangeShapeType="1"/>
          </p:cNvSpPr>
          <p:nvPr/>
        </p:nvSpPr>
        <p:spPr bwMode="auto">
          <a:xfrm flipV="1">
            <a:off x="3676650" y="247173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5513" name="Text Box 9"/>
          <p:cNvSpPr txBox="1">
            <a:spLocks noChangeArrowheads="1"/>
          </p:cNvSpPr>
          <p:nvPr/>
        </p:nvSpPr>
        <p:spPr bwMode="auto">
          <a:xfrm>
            <a:off x="6561138" y="3000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5514" name="Line 10"/>
          <p:cNvSpPr>
            <a:spLocks noChangeShapeType="1"/>
          </p:cNvSpPr>
          <p:nvPr/>
        </p:nvSpPr>
        <p:spPr bwMode="auto">
          <a:xfrm>
            <a:off x="4248150" y="3460750"/>
            <a:ext cx="500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5515" name="Line 11"/>
          <p:cNvSpPr>
            <a:spLocks noChangeShapeType="1"/>
          </p:cNvSpPr>
          <p:nvPr/>
        </p:nvSpPr>
        <p:spPr bwMode="auto">
          <a:xfrm flipV="1">
            <a:off x="5216525" y="24749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5516" name="Line 12"/>
          <p:cNvSpPr>
            <a:spLocks noChangeShapeType="1"/>
          </p:cNvSpPr>
          <p:nvPr/>
        </p:nvSpPr>
        <p:spPr bwMode="auto">
          <a:xfrm flipV="1">
            <a:off x="3678238" y="39608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5517" name="Text Box 13"/>
          <p:cNvSpPr txBox="1">
            <a:spLocks noChangeArrowheads="1"/>
          </p:cNvSpPr>
          <p:nvPr/>
        </p:nvSpPr>
        <p:spPr bwMode="auto">
          <a:xfrm>
            <a:off x="3130550" y="44323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5518" name="Text Box 14"/>
          <p:cNvSpPr txBox="1">
            <a:spLocks noChangeArrowheads="1"/>
          </p:cNvSpPr>
          <p:nvPr/>
        </p:nvSpPr>
        <p:spPr bwMode="auto">
          <a:xfrm>
            <a:off x="4757738" y="29670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5519" name="Line 15"/>
          <p:cNvSpPr>
            <a:spLocks noChangeShapeType="1"/>
          </p:cNvSpPr>
          <p:nvPr/>
        </p:nvSpPr>
        <p:spPr bwMode="auto">
          <a:xfrm>
            <a:off x="6021388" y="3513138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5520" name="Line 16"/>
          <p:cNvSpPr>
            <a:spLocks noChangeShapeType="1"/>
          </p:cNvSpPr>
          <p:nvPr/>
        </p:nvSpPr>
        <p:spPr bwMode="auto">
          <a:xfrm flipV="1">
            <a:off x="5418138" y="247808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5521" name="Text Box 17"/>
          <p:cNvSpPr txBox="1">
            <a:spLocks noChangeArrowheads="1"/>
          </p:cNvSpPr>
          <p:nvPr/>
        </p:nvSpPr>
        <p:spPr bwMode="auto">
          <a:xfrm>
            <a:off x="5749925" y="4864100"/>
            <a:ext cx="2640013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There are two central atoms here</a:t>
            </a:r>
          </a:p>
        </p:txBody>
      </p:sp>
      <p:grpSp>
        <p:nvGrpSpPr>
          <p:cNvPr id="109586" name="Group 18"/>
          <p:cNvGrpSpPr>
            <a:grpSpLocks/>
          </p:cNvGrpSpPr>
          <p:nvPr/>
        </p:nvGrpSpPr>
        <p:grpSpPr bwMode="auto">
          <a:xfrm rot="-5400000">
            <a:off x="5572125" y="1927225"/>
            <a:ext cx="520700" cy="152400"/>
            <a:chOff x="990" y="2694"/>
            <a:chExt cx="328" cy="96"/>
          </a:xfrm>
        </p:grpSpPr>
        <p:sp>
          <p:nvSpPr>
            <p:cNvPr id="405523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5524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9587" name="Group 21"/>
          <p:cNvGrpSpPr>
            <a:grpSpLocks/>
          </p:cNvGrpSpPr>
          <p:nvPr/>
        </p:nvGrpSpPr>
        <p:grpSpPr bwMode="auto">
          <a:xfrm rot="-5400000">
            <a:off x="4589463" y="1922463"/>
            <a:ext cx="520700" cy="152400"/>
            <a:chOff x="990" y="2694"/>
            <a:chExt cx="328" cy="96"/>
          </a:xfrm>
        </p:grpSpPr>
        <p:sp>
          <p:nvSpPr>
            <p:cNvPr id="405526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5527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3108325" y="29559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373188" y="29924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4735513" y="149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6534" name="Line 6"/>
          <p:cNvSpPr>
            <a:spLocks noChangeShapeType="1"/>
          </p:cNvSpPr>
          <p:nvPr/>
        </p:nvSpPr>
        <p:spPr bwMode="auto">
          <a:xfrm>
            <a:off x="2525713" y="3492500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3113088" y="14747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6536" name="Line 8"/>
          <p:cNvSpPr>
            <a:spLocks noChangeShapeType="1"/>
          </p:cNvSpPr>
          <p:nvPr/>
        </p:nvSpPr>
        <p:spPr bwMode="auto">
          <a:xfrm flipV="1">
            <a:off x="3676650" y="247173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6561138" y="3000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6538" name="Line 10"/>
          <p:cNvSpPr>
            <a:spLocks noChangeShapeType="1"/>
          </p:cNvSpPr>
          <p:nvPr/>
        </p:nvSpPr>
        <p:spPr bwMode="auto">
          <a:xfrm>
            <a:off x="4248150" y="3460750"/>
            <a:ext cx="500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6539" name="Line 11"/>
          <p:cNvSpPr>
            <a:spLocks noChangeShapeType="1"/>
          </p:cNvSpPr>
          <p:nvPr/>
        </p:nvSpPr>
        <p:spPr bwMode="auto">
          <a:xfrm flipV="1">
            <a:off x="5216525" y="24749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6540" name="Line 12"/>
          <p:cNvSpPr>
            <a:spLocks noChangeShapeType="1"/>
          </p:cNvSpPr>
          <p:nvPr/>
        </p:nvSpPr>
        <p:spPr bwMode="auto">
          <a:xfrm flipV="1">
            <a:off x="3678238" y="39608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6541" name="Text Box 13"/>
          <p:cNvSpPr txBox="1">
            <a:spLocks noChangeArrowheads="1"/>
          </p:cNvSpPr>
          <p:nvPr/>
        </p:nvSpPr>
        <p:spPr bwMode="auto">
          <a:xfrm>
            <a:off x="3130550" y="44323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6542" name="Text Box 14"/>
          <p:cNvSpPr txBox="1">
            <a:spLocks noChangeArrowheads="1"/>
          </p:cNvSpPr>
          <p:nvPr/>
        </p:nvSpPr>
        <p:spPr bwMode="auto">
          <a:xfrm>
            <a:off x="4757738" y="29670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6543" name="Line 15"/>
          <p:cNvSpPr>
            <a:spLocks noChangeShapeType="1"/>
          </p:cNvSpPr>
          <p:nvPr/>
        </p:nvSpPr>
        <p:spPr bwMode="auto">
          <a:xfrm>
            <a:off x="6021388" y="3513138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6544" name="Line 16"/>
          <p:cNvSpPr>
            <a:spLocks noChangeShapeType="1"/>
          </p:cNvSpPr>
          <p:nvPr/>
        </p:nvSpPr>
        <p:spPr bwMode="auto">
          <a:xfrm flipV="1">
            <a:off x="5418138" y="247808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5749925" y="4864100"/>
            <a:ext cx="2640013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There are two central atoms here</a:t>
            </a:r>
          </a:p>
        </p:txBody>
      </p:sp>
      <p:sp>
        <p:nvSpPr>
          <p:cNvPr id="406546" name="Line 18"/>
          <p:cNvSpPr>
            <a:spLocks noChangeShapeType="1"/>
          </p:cNvSpPr>
          <p:nvPr/>
        </p:nvSpPr>
        <p:spPr bwMode="auto">
          <a:xfrm flipH="1" flipV="1">
            <a:off x="4211638" y="3994150"/>
            <a:ext cx="1454150" cy="1254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3760788" y="3559175"/>
            <a:ext cx="6016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111636" name="Group 20"/>
          <p:cNvGrpSpPr>
            <a:grpSpLocks/>
          </p:cNvGrpSpPr>
          <p:nvPr/>
        </p:nvGrpSpPr>
        <p:grpSpPr bwMode="auto">
          <a:xfrm rot="-5400000">
            <a:off x="5572125" y="1927225"/>
            <a:ext cx="520700" cy="152400"/>
            <a:chOff x="990" y="2694"/>
            <a:chExt cx="328" cy="96"/>
          </a:xfrm>
        </p:grpSpPr>
        <p:sp>
          <p:nvSpPr>
            <p:cNvPr id="406549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6550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1637" name="Group 23"/>
          <p:cNvGrpSpPr>
            <a:grpSpLocks/>
          </p:cNvGrpSpPr>
          <p:nvPr/>
        </p:nvGrpSpPr>
        <p:grpSpPr bwMode="auto">
          <a:xfrm rot="-5400000">
            <a:off x="4589463" y="1922463"/>
            <a:ext cx="520700" cy="152400"/>
            <a:chOff x="990" y="2694"/>
            <a:chExt cx="328" cy="96"/>
          </a:xfrm>
        </p:grpSpPr>
        <p:sp>
          <p:nvSpPr>
            <p:cNvPr id="406552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6553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3108325" y="29559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1373188" y="29924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4735513" y="149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58" name="Line 6"/>
          <p:cNvSpPr>
            <a:spLocks noChangeShapeType="1"/>
          </p:cNvSpPr>
          <p:nvPr/>
        </p:nvSpPr>
        <p:spPr bwMode="auto">
          <a:xfrm>
            <a:off x="2525713" y="3492500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3113088" y="14747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60" name="Line 8"/>
          <p:cNvSpPr>
            <a:spLocks noChangeShapeType="1"/>
          </p:cNvSpPr>
          <p:nvPr/>
        </p:nvSpPr>
        <p:spPr bwMode="auto">
          <a:xfrm flipV="1">
            <a:off x="3676650" y="247173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1" name="Text Box 9"/>
          <p:cNvSpPr txBox="1">
            <a:spLocks noChangeArrowheads="1"/>
          </p:cNvSpPr>
          <p:nvPr/>
        </p:nvSpPr>
        <p:spPr bwMode="auto">
          <a:xfrm>
            <a:off x="6561138" y="3000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62" name="Line 10"/>
          <p:cNvSpPr>
            <a:spLocks noChangeShapeType="1"/>
          </p:cNvSpPr>
          <p:nvPr/>
        </p:nvSpPr>
        <p:spPr bwMode="auto">
          <a:xfrm>
            <a:off x="4248150" y="3460750"/>
            <a:ext cx="500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3" name="Line 11"/>
          <p:cNvSpPr>
            <a:spLocks noChangeShapeType="1"/>
          </p:cNvSpPr>
          <p:nvPr/>
        </p:nvSpPr>
        <p:spPr bwMode="auto">
          <a:xfrm flipV="1">
            <a:off x="5216525" y="24749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4" name="Line 12"/>
          <p:cNvSpPr>
            <a:spLocks noChangeShapeType="1"/>
          </p:cNvSpPr>
          <p:nvPr/>
        </p:nvSpPr>
        <p:spPr bwMode="auto">
          <a:xfrm flipV="1">
            <a:off x="3678238" y="39608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3130550" y="44323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4757738" y="29670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7567" name="Line 15"/>
          <p:cNvSpPr>
            <a:spLocks noChangeShapeType="1"/>
          </p:cNvSpPr>
          <p:nvPr/>
        </p:nvSpPr>
        <p:spPr bwMode="auto">
          <a:xfrm>
            <a:off x="6021388" y="3513138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8" name="Line 16"/>
          <p:cNvSpPr>
            <a:spLocks noChangeShapeType="1"/>
          </p:cNvSpPr>
          <p:nvPr/>
        </p:nvSpPr>
        <p:spPr bwMode="auto">
          <a:xfrm flipV="1">
            <a:off x="5418138" y="247808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9" name="Text Box 17"/>
          <p:cNvSpPr txBox="1">
            <a:spLocks noChangeArrowheads="1"/>
          </p:cNvSpPr>
          <p:nvPr/>
        </p:nvSpPr>
        <p:spPr bwMode="auto">
          <a:xfrm>
            <a:off x="5749925" y="4864100"/>
            <a:ext cx="2640013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There are two central atoms here</a:t>
            </a:r>
          </a:p>
        </p:txBody>
      </p:sp>
      <p:sp>
        <p:nvSpPr>
          <p:cNvPr id="407570" name="Line 18"/>
          <p:cNvSpPr>
            <a:spLocks noChangeShapeType="1"/>
          </p:cNvSpPr>
          <p:nvPr/>
        </p:nvSpPr>
        <p:spPr bwMode="auto">
          <a:xfrm flipV="1">
            <a:off x="5614988" y="4048125"/>
            <a:ext cx="84137" cy="1168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71" name="Text Box 19"/>
          <p:cNvSpPr txBox="1">
            <a:spLocks noChangeArrowheads="1"/>
          </p:cNvSpPr>
          <p:nvPr/>
        </p:nvSpPr>
        <p:spPr bwMode="auto">
          <a:xfrm>
            <a:off x="3760788" y="3559175"/>
            <a:ext cx="6016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07572" name="Text Box 20"/>
          <p:cNvSpPr txBox="1">
            <a:spLocks noChangeArrowheads="1"/>
          </p:cNvSpPr>
          <p:nvPr/>
        </p:nvSpPr>
        <p:spPr bwMode="auto">
          <a:xfrm>
            <a:off x="5435600" y="3527425"/>
            <a:ext cx="6016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grpSp>
        <p:nvGrpSpPr>
          <p:cNvPr id="113685" name="Group 21"/>
          <p:cNvGrpSpPr>
            <a:grpSpLocks/>
          </p:cNvGrpSpPr>
          <p:nvPr/>
        </p:nvGrpSpPr>
        <p:grpSpPr bwMode="auto">
          <a:xfrm rot="-5400000">
            <a:off x="5572125" y="1927225"/>
            <a:ext cx="520700" cy="152400"/>
            <a:chOff x="990" y="2694"/>
            <a:chExt cx="328" cy="96"/>
          </a:xfrm>
        </p:grpSpPr>
        <p:sp>
          <p:nvSpPr>
            <p:cNvPr id="407574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7575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3686" name="Group 24"/>
          <p:cNvGrpSpPr>
            <a:grpSpLocks/>
          </p:cNvGrpSpPr>
          <p:nvPr/>
        </p:nvGrpSpPr>
        <p:grpSpPr bwMode="auto">
          <a:xfrm rot="-5400000">
            <a:off x="4589463" y="1922463"/>
            <a:ext cx="520700" cy="152400"/>
            <a:chOff x="990" y="2694"/>
            <a:chExt cx="328" cy="96"/>
          </a:xfrm>
        </p:grpSpPr>
        <p:sp>
          <p:nvSpPr>
            <p:cNvPr id="407577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7578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3108325" y="29559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1373188" y="29924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4735513" y="149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82" name="Line 6"/>
          <p:cNvSpPr>
            <a:spLocks noChangeShapeType="1"/>
          </p:cNvSpPr>
          <p:nvPr/>
        </p:nvSpPr>
        <p:spPr bwMode="auto">
          <a:xfrm>
            <a:off x="2525713" y="3492500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3113088" y="14747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84" name="Line 8"/>
          <p:cNvSpPr>
            <a:spLocks noChangeShapeType="1"/>
          </p:cNvSpPr>
          <p:nvPr/>
        </p:nvSpPr>
        <p:spPr bwMode="auto">
          <a:xfrm flipV="1">
            <a:off x="3676650" y="247173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6561138" y="3000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86" name="Line 10"/>
          <p:cNvSpPr>
            <a:spLocks noChangeShapeType="1"/>
          </p:cNvSpPr>
          <p:nvPr/>
        </p:nvSpPr>
        <p:spPr bwMode="auto">
          <a:xfrm>
            <a:off x="4248150" y="3460750"/>
            <a:ext cx="500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87" name="Line 11"/>
          <p:cNvSpPr>
            <a:spLocks noChangeShapeType="1"/>
          </p:cNvSpPr>
          <p:nvPr/>
        </p:nvSpPr>
        <p:spPr bwMode="auto">
          <a:xfrm flipV="1">
            <a:off x="5216525" y="24749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88" name="Line 12"/>
          <p:cNvSpPr>
            <a:spLocks noChangeShapeType="1"/>
          </p:cNvSpPr>
          <p:nvPr/>
        </p:nvSpPr>
        <p:spPr bwMode="auto">
          <a:xfrm flipV="1">
            <a:off x="3678238" y="39608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3130550" y="44323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4757738" y="29670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8591" name="Line 15"/>
          <p:cNvSpPr>
            <a:spLocks noChangeShapeType="1"/>
          </p:cNvSpPr>
          <p:nvPr/>
        </p:nvSpPr>
        <p:spPr bwMode="auto">
          <a:xfrm>
            <a:off x="6021388" y="3513138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92" name="Line 16"/>
          <p:cNvSpPr>
            <a:spLocks noChangeShapeType="1"/>
          </p:cNvSpPr>
          <p:nvPr/>
        </p:nvSpPr>
        <p:spPr bwMode="auto">
          <a:xfrm flipV="1">
            <a:off x="5418138" y="247808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5749925" y="4864100"/>
            <a:ext cx="2640013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There are two central atoms here</a:t>
            </a:r>
          </a:p>
        </p:txBody>
      </p:sp>
      <p:sp>
        <p:nvSpPr>
          <p:cNvPr id="408594" name="Text Box 18"/>
          <p:cNvSpPr txBox="1">
            <a:spLocks noChangeArrowheads="1"/>
          </p:cNvSpPr>
          <p:nvPr/>
        </p:nvSpPr>
        <p:spPr bwMode="auto">
          <a:xfrm>
            <a:off x="3760788" y="3559175"/>
            <a:ext cx="6016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08595" name="Text Box 19"/>
          <p:cNvSpPr txBox="1">
            <a:spLocks noChangeArrowheads="1"/>
          </p:cNvSpPr>
          <p:nvPr/>
        </p:nvSpPr>
        <p:spPr bwMode="auto">
          <a:xfrm>
            <a:off x="5435600" y="3527425"/>
            <a:ext cx="6016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grpSp>
        <p:nvGrpSpPr>
          <p:cNvPr id="115732" name="Group 20"/>
          <p:cNvGrpSpPr>
            <a:grpSpLocks/>
          </p:cNvGrpSpPr>
          <p:nvPr/>
        </p:nvGrpSpPr>
        <p:grpSpPr bwMode="auto">
          <a:xfrm rot="-5400000">
            <a:off x="5572125" y="1927225"/>
            <a:ext cx="520700" cy="152400"/>
            <a:chOff x="990" y="2694"/>
            <a:chExt cx="328" cy="96"/>
          </a:xfrm>
        </p:grpSpPr>
        <p:sp>
          <p:nvSpPr>
            <p:cNvPr id="408597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8598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5733" name="Group 23"/>
          <p:cNvGrpSpPr>
            <a:grpSpLocks/>
          </p:cNvGrpSpPr>
          <p:nvPr/>
        </p:nvGrpSpPr>
        <p:grpSpPr bwMode="auto">
          <a:xfrm rot="-5400000">
            <a:off x="4589463" y="1922463"/>
            <a:ext cx="520700" cy="152400"/>
            <a:chOff x="990" y="2694"/>
            <a:chExt cx="328" cy="96"/>
          </a:xfrm>
        </p:grpSpPr>
        <p:sp>
          <p:nvSpPr>
            <p:cNvPr id="408600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8601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3108325" y="29559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1373188" y="29924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4735513" y="149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06" name="Line 6"/>
          <p:cNvSpPr>
            <a:spLocks noChangeShapeType="1"/>
          </p:cNvSpPr>
          <p:nvPr/>
        </p:nvSpPr>
        <p:spPr bwMode="auto">
          <a:xfrm>
            <a:off x="2525713" y="3492500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07" name="Text Box 7"/>
          <p:cNvSpPr txBox="1">
            <a:spLocks noChangeArrowheads="1"/>
          </p:cNvSpPr>
          <p:nvPr/>
        </p:nvSpPr>
        <p:spPr bwMode="auto">
          <a:xfrm>
            <a:off x="3113088" y="14747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08" name="Line 8"/>
          <p:cNvSpPr>
            <a:spLocks noChangeShapeType="1"/>
          </p:cNvSpPr>
          <p:nvPr/>
        </p:nvSpPr>
        <p:spPr bwMode="auto">
          <a:xfrm flipV="1">
            <a:off x="3676650" y="247173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09" name="Text Box 9"/>
          <p:cNvSpPr txBox="1">
            <a:spLocks noChangeArrowheads="1"/>
          </p:cNvSpPr>
          <p:nvPr/>
        </p:nvSpPr>
        <p:spPr bwMode="auto">
          <a:xfrm>
            <a:off x="6561138" y="3000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10" name="Line 10"/>
          <p:cNvSpPr>
            <a:spLocks noChangeShapeType="1"/>
          </p:cNvSpPr>
          <p:nvPr/>
        </p:nvSpPr>
        <p:spPr bwMode="auto">
          <a:xfrm>
            <a:off x="4248150" y="3460750"/>
            <a:ext cx="500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11" name="Line 11"/>
          <p:cNvSpPr>
            <a:spLocks noChangeShapeType="1"/>
          </p:cNvSpPr>
          <p:nvPr/>
        </p:nvSpPr>
        <p:spPr bwMode="auto">
          <a:xfrm flipV="1">
            <a:off x="5216525" y="24749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12" name="Line 12"/>
          <p:cNvSpPr>
            <a:spLocks noChangeShapeType="1"/>
          </p:cNvSpPr>
          <p:nvPr/>
        </p:nvSpPr>
        <p:spPr bwMode="auto">
          <a:xfrm flipV="1">
            <a:off x="3678238" y="39608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3130550" y="44323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4757738" y="29670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9615" name="Line 15"/>
          <p:cNvSpPr>
            <a:spLocks noChangeShapeType="1"/>
          </p:cNvSpPr>
          <p:nvPr/>
        </p:nvSpPr>
        <p:spPr bwMode="auto">
          <a:xfrm>
            <a:off x="6021388" y="3513138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16" name="Line 16"/>
          <p:cNvSpPr>
            <a:spLocks noChangeShapeType="1"/>
          </p:cNvSpPr>
          <p:nvPr/>
        </p:nvSpPr>
        <p:spPr bwMode="auto">
          <a:xfrm flipV="1">
            <a:off x="5418138" y="247808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17" name="Text Box 17"/>
          <p:cNvSpPr txBox="1">
            <a:spLocks noChangeArrowheads="1"/>
          </p:cNvSpPr>
          <p:nvPr/>
        </p:nvSpPr>
        <p:spPr bwMode="auto">
          <a:xfrm>
            <a:off x="4746625" y="4244975"/>
            <a:ext cx="3175000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shows four regions with 4 bonds</a:t>
            </a:r>
          </a:p>
        </p:txBody>
      </p:sp>
      <p:sp>
        <p:nvSpPr>
          <p:cNvPr id="409618" name="Text Box 18"/>
          <p:cNvSpPr txBox="1">
            <a:spLocks noChangeArrowheads="1"/>
          </p:cNvSpPr>
          <p:nvPr/>
        </p:nvSpPr>
        <p:spPr bwMode="auto">
          <a:xfrm>
            <a:off x="3760788" y="3559175"/>
            <a:ext cx="6016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5435600" y="3527425"/>
            <a:ext cx="6016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grpSp>
        <p:nvGrpSpPr>
          <p:cNvPr id="117780" name="Group 20"/>
          <p:cNvGrpSpPr>
            <a:grpSpLocks/>
          </p:cNvGrpSpPr>
          <p:nvPr/>
        </p:nvGrpSpPr>
        <p:grpSpPr bwMode="auto">
          <a:xfrm rot="-5400000">
            <a:off x="5572125" y="1927225"/>
            <a:ext cx="520700" cy="152400"/>
            <a:chOff x="990" y="2694"/>
            <a:chExt cx="328" cy="96"/>
          </a:xfrm>
        </p:grpSpPr>
        <p:sp>
          <p:nvSpPr>
            <p:cNvPr id="409621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22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7781" name="Group 23"/>
          <p:cNvGrpSpPr>
            <a:grpSpLocks/>
          </p:cNvGrpSpPr>
          <p:nvPr/>
        </p:nvGrpSpPr>
        <p:grpSpPr bwMode="auto">
          <a:xfrm rot="-5400000">
            <a:off x="4589463" y="1922463"/>
            <a:ext cx="520700" cy="152400"/>
            <a:chOff x="990" y="2694"/>
            <a:chExt cx="328" cy="96"/>
          </a:xfrm>
        </p:grpSpPr>
        <p:sp>
          <p:nvSpPr>
            <p:cNvPr id="409624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625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Solubility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468313" y="2155825"/>
            <a:ext cx="15700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Ionic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2143125" y="2159000"/>
            <a:ext cx="3073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Polar covalent</a:t>
            </a:r>
            <a:endParaRPr lang="en-US" sz="32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419725" y="2144713"/>
            <a:ext cx="329088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Nonpolar covalent</a:t>
            </a:r>
          </a:p>
        </p:txBody>
      </p:sp>
      <p:sp>
        <p:nvSpPr>
          <p:cNvPr id="264198" name="Line 6"/>
          <p:cNvSpPr>
            <a:spLocks noChangeShapeType="1"/>
          </p:cNvSpPr>
          <p:nvPr/>
        </p:nvSpPr>
        <p:spPr bwMode="auto">
          <a:xfrm>
            <a:off x="885825" y="3275013"/>
            <a:ext cx="42291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1427163" y="3732213"/>
            <a:ext cx="3073400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Water soluble</a:t>
            </a:r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4613275" y="4011613"/>
            <a:ext cx="411003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5005388" y="4352925"/>
            <a:ext cx="32908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Fat soluble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3108325" y="29559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1373188" y="29924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4735513" y="149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2525713" y="3492500"/>
            <a:ext cx="50006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31" name="Text Box 7"/>
          <p:cNvSpPr txBox="1">
            <a:spLocks noChangeArrowheads="1"/>
          </p:cNvSpPr>
          <p:nvPr/>
        </p:nvSpPr>
        <p:spPr bwMode="auto">
          <a:xfrm>
            <a:off x="3113088" y="14747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 flipV="1">
            <a:off x="3676650" y="2471738"/>
            <a:ext cx="0" cy="4841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33" name="Text Box 9"/>
          <p:cNvSpPr txBox="1">
            <a:spLocks noChangeArrowheads="1"/>
          </p:cNvSpPr>
          <p:nvPr/>
        </p:nvSpPr>
        <p:spPr bwMode="auto">
          <a:xfrm>
            <a:off x="6561138" y="3000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4248150" y="3460750"/>
            <a:ext cx="50006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 flipV="1">
            <a:off x="5216525" y="24749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 flipV="1">
            <a:off x="3678238" y="3960813"/>
            <a:ext cx="0" cy="4841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3130550" y="44323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4757738" y="29670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0639" name="Line 15"/>
          <p:cNvSpPr>
            <a:spLocks noChangeShapeType="1"/>
          </p:cNvSpPr>
          <p:nvPr/>
        </p:nvSpPr>
        <p:spPr bwMode="auto">
          <a:xfrm>
            <a:off x="6021388" y="3513138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40" name="Line 16"/>
          <p:cNvSpPr>
            <a:spLocks noChangeShapeType="1"/>
          </p:cNvSpPr>
          <p:nvPr/>
        </p:nvSpPr>
        <p:spPr bwMode="auto">
          <a:xfrm flipV="1">
            <a:off x="5418138" y="247808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641" name="Text Box 17"/>
          <p:cNvSpPr txBox="1">
            <a:spLocks noChangeArrowheads="1"/>
          </p:cNvSpPr>
          <p:nvPr/>
        </p:nvSpPr>
        <p:spPr bwMode="auto">
          <a:xfrm>
            <a:off x="4746625" y="4244975"/>
            <a:ext cx="3175000" cy="1200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shows four regions with 4 bonds -- it’s tetrahedral</a:t>
            </a:r>
          </a:p>
        </p:txBody>
      </p:sp>
      <p:sp>
        <p:nvSpPr>
          <p:cNvPr id="410642" name="Text Box 18"/>
          <p:cNvSpPr txBox="1">
            <a:spLocks noChangeArrowheads="1"/>
          </p:cNvSpPr>
          <p:nvPr/>
        </p:nvSpPr>
        <p:spPr bwMode="auto">
          <a:xfrm>
            <a:off x="3760788" y="3559175"/>
            <a:ext cx="6016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10643" name="Text Box 19"/>
          <p:cNvSpPr txBox="1">
            <a:spLocks noChangeArrowheads="1"/>
          </p:cNvSpPr>
          <p:nvPr/>
        </p:nvSpPr>
        <p:spPr bwMode="auto">
          <a:xfrm>
            <a:off x="5435600" y="3527425"/>
            <a:ext cx="6016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0644" name="Oval 20"/>
          <p:cNvSpPr>
            <a:spLocks noChangeArrowheads="1"/>
          </p:cNvSpPr>
          <p:nvPr/>
        </p:nvSpPr>
        <p:spPr bwMode="auto">
          <a:xfrm>
            <a:off x="2355850" y="2373313"/>
            <a:ext cx="2608263" cy="2222500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9829" name="Group 21"/>
          <p:cNvGrpSpPr>
            <a:grpSpLocks/>
          </p:cNvGrpSpPr>
          <p:nvPr/>
        </p:nvGrpSpPr>
        <p:grpSpPr bwMode="auto">
          <a:xfrm rot="-5400000">
            <a:off x="5572125" y="1927225"/>
            <a:ext cx="520700" cy="152400"/>
            <a:chOff x="990" y="2694"/>
            <a:chExt cx="328" cy="96"/>
          </a:xfrm>
        </p:grpSpPr>
        <p:sp>
          <p:nvSpPr>
            <p:cNvPr id="410646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47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9830" name="Group 24"/>
          <p:cNvGrpSpPr>
            <a:grpSpLocks/>
          </p:cNvGrpSpPr>
          <p:nvPr/>
        </p:nvGrpSpPr>
        <p:grpSpPr bwMode="auto">
          <a:xfrm rot="-5400000">
            <a:off x="4589463" y="1922463"/>
            <a:ext cx="520700" cy="152400"/>
            <a:chOff x="990" y="2694"/>
            <a:chExt cx="328" cy="96"/>
          </a:xfrm>
        </p:grpSpPr>
        <p:sp>
          <p:nvSpPr>
            <p:cNvPr id="410649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50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3108325" y="29559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1373188" y="29924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4735513" y="149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54" name="Line 6"/>
          <p:cNvSpPr>
            <a:spLocks noChangeShapeType="1"/>
          </p:cNvSpPr>
          <p:nvPr/>
        </p:nvSpPr>
        <p:spPr bwMode="auto">
          <a:xfrm>
            <a:off x="2525713" y="3492500"/>
            <a:ext cx="50006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3113088" y="14747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56" name="Line 8"/>
          <p:cNvSpPr>
            <a:spLocks noChangeShapeType="1"/>
          </p:cNvSpPr>
          <p:nvPr/>
        </p:nvSpPr>
        <p:spPr bwMode="auto">
          <a:xfrm flipV="1">
            <a:off x="3676650" y="2471738"/>
            <a:ext cx="0" cy="4841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6561138" y="3000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58" name="Line 10"/>
          <p:cNvSpPr>
            <a:spLocks noChangeShapeType="1"/>
          </p:cNvSpPr>
          <p:nvPr/>
        </p:nvSpPr>
        <p:spPr bwMode="auto">
          <a:xfrm>
            <a:off x="4248150" y="3460750"/>
            <a:ext cx="50006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59" name="Line 11"/>
          <p:cNvSpPr>
            <a:spLocks noChangeShapeType="1"/>
          </p:cNvSpPr>
          <p:nvPr/>
        </p:nvSpPr>
        <p:spPr bwMode="auto">
          <a:xfrm flipV="1">
            <a:off x="5216525" y="2474913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60" name="Line 12"/>
          <p:cNvSpPr>
            <a:spLocks noChangeShapeType="1"/>
          </p:cNvSpPr>
          <p:nvPr/>
        </p:nvSpPr>
        <p:spPr bwMode="auto">
          <a:xfrm flipV="1">
            <a:off x="3678238" y="3960813"/>
            <a:ext cx="0" cy="4841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3130550" y="44323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62" name="Text Box 14"/>
          <p:cNvSpPr txBox="1">
            <a:spLocks noChangeArrowheads="1"/>
          </p:cNvSpPr>
          <p:nvPr/>
        </p:nvSpPr>
        <p:spPr bwMode="auto">
          <a:xfrm>
            <a:off x="4757738" y="29670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1663" name="Line 15"/>
          <p:cNvSpPr>
            <a:spLocks noChangeShapeType="1"/>
          </p:cNvSpPr>
          <p:nvPr/>
        </p:nvSpPr>
        <p:spPr bwMode="auto">
          <a:xfrm>
            <a:off x="6021388" y="3513138"/>
            <a:ext cx="500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64" name="Line 16"/>
          <p:cNvSpPr>
            <a:spLocks noChangeShapeType="1"/>
          </p:cNvSpPr>
          <p:nvPr/>
        </p:nvSpPr>
        <p:spPr bwMode="auto">
          <a:xfrm flipV="1">
            <a:off x="5418138" y="2478088"/>
            <a:ext cx="0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3760788" y="3559175"/>
            <a:ext cx="6016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11666" name="Text Box 18"/>
          <p:cNvSpPr txBox="1">
            <a:spLocks noChangeArrowheads="1"/>
          </p:cNvSpPr>
          <p:nvPr/>
        </p:nvSpPr>
        <p:spPr bwMode="auto">
          <a:xfrm>
            <a:off x="5435600" y="3527425"/>
            <a:ext cx="6016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67" name="Oval 19"/>
          <p:cNvSpPr>
            <a:spLocks noChangeArrowheads="1"/>
          </p:cNvSpPr>
          <p:nvPr/>
        </p:nvSpPr>
        <p:spPr bwMode="auto">
          <a:xfrm>
            <a:off x="2355850" y="2373313"/>
            <a:ext cx="2608263" cy="2222500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68" name="Text Box 20"/>
          <p:cNvSpPr txBox="1">
            <a:spLocks noChangeArrowheads="1"/>
          </p:cNvSpPr>
          <p:nvPr/>
        </p:nvSpPr>
        <p:spPr bwMode="auto">
          <a:xfrm>
            <a:off x="4378325" y="4746625"/>
            <a:ext cx="3175000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shows three regions with 3 bonds</a:t>
            </a:r>
          </a:p>
        </p:txBody>
      </p:sp>
      <p:grpSp>
        <p:nvGrpSpPr>
          <p:cNvPr id="121877" name="Group 21"/>
          <p:cNvGrpSpPr>
            <a:grpSpLocks/>
          </p:cNvGrpSpPr>
          <p:nvPr/>
        </p:nvGrpSpPr>
        <p:grpSpPr bwMode="auto">
          <a:xfrm rot="-5400000">
            <a:off x="5572125" y="1927225"/>
            <a:ext cx="520700" cy="152400"/>
            <a:chOff x="990" y="2694"/>
            <a:chExt cx="328" cy="96"/>
          </a:xfrm>
        </p:grpSpPr>
        <p:sp>
          <p:nvSpPr>
            <p:cNvPr id="411670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71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1878" name="Group 24"/>
          <p:cNvGrpSpPr>
            <a:grpSpLocks/>
          </p:cNvGrpSpPr>
          <p:nvPr/>
        </p:nvGrpSpPr>
        <p:grpSpPr bwMode="auto">
          <a:xfrm rot="-5400000">
            <a:off x="4589463" y="1922463"/>
            <a:ext cx="520700" cy="152400"/>
            <a:chOff x="990" y="2694"/>
            <a:chExt cx="328" cy="96"/>
          </a:xfrm>
        </p:grpSpPr>
        <p:sp>
          <p:nvSpPr>
            <p:cNvPr id="411673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674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3108325" y="29559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1373188" y="29924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4735513" y="149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>
            <a:off x="2525713" y="3492500"/>
            <a:ext cx="50006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3113088" y="14747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680" name="Line 8"/>
          <p:cNvSpPr>
            <a:spLocks noChangeShapeType="1"/>
          </p:cNvSpPr>
          <p:nvPr/>
        </p:nvSpPr>
        <p:spPr bwMode="auto">
          <a:xfrm flipV="1">
            <a:off x="3676650" y="2471738"/>
            <a:ext cx="0" cy="4841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81" name="Text Box 9"/>
          <p:cNvSpPr txBox="1">
            <a:spLocks noChangeArrowheads="1"/>
          </p:cNvSpPr>
          <p:nvPr/>
        </p:nvSpPr>
        <p:spPr bwMode="auto">
          <a:xfrm>
            <a:off x="6561138" y="3000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682" name="Line 10"/>
          <p:cNvSpPr>
            <a:spLocks noChangeShapeType="1"/>
          </p:cNvSpPr>
          <p:nvPr/>
        </p:nvSpPr>
        <p:spPr bwMode="auto">
          <a:xfrm>
            <a:off x="4248150" y="3460750"/>
            <a:ext cx="50006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83" name="Line 11"/>
          <p:cNvSpPr>
            <a:spLocks noChangeShapeType="1"/>
          </p:cNvSpPr>
          <p:nvPr/>
        </p:nvSpPr>
        <p:spPr bwMode="auto">
          <a:xfrm flipV="1">
            <a:off x="5216525" y="2474913"/>
            <a:ext cx="0" cy="48418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84" name="Line 12"/>
          <p:cNvSpPr>
            <a:spLocks noChangeShapeType="1"/>
          </p:cNvSpPr>
          <p:nvPr/>
        </p:nvSpPr>
        <p:spPr bwMode="auto">
          <a:xfrm flipV="1">
            <a:off x="3678238" y="3960813"/>
            <a:ext cx="0" cy="4841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3130550" y="44323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686" name="Text Box 14"/>
          <p:cNvSpPr txBox="1">
            <a:spLocks noChangeArrowheads="1"/>
          </p:cNvSpPr>
          <p:nvPr/>
        </p:nvSpPr>
        <p:spPr bwMode="auto">
          <a:xfrm>
            <a:off x="4757738" y="29670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2687" name="Line 15"/>
          <p:cNvSpPr>
            <a:spLocks noChangeShapeType="1"/>
          </p:cNvSpPr>
          <p:nvPr/>
        </p:nvSpPr>
        <p:spPr bwMode="auto">
          <a:xfrm>
            <a:off x="6021388" y="3513138"/>
            <a:ext cx="50006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88" name="Line 16"/>
          <p:cNvSpPr>
            <a:spLocks noChangeShapeType="1"/>
          </p:cNvSpPr>
          <p:nvPr/>
        </p:nvSpPr>
        <p:spPr bwMode="auto">
          <a:xfrm flipV="1">
            <a:off x="5418138" y="2478088"/>
            <a:ext cx="0" cy="48418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89" name="Text Box 17"/>
          <p:cNvSpPr txBox="1">
            <a:spLocks noChangeArrowheads="1"/>
          </p:cNvSpPr>
          <p:nvPr/>
        </p:nvSpPr>
        <p:spPr bwMode="auto">
          <a:xfrm>
            <a:off x="3760788" y="3559175"/>
            <a:ext cx="6016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12690" name="Text Box 18"/>
          <p:cNvSpPr txBox="1">
            <a:spLocks noChangeArrowheads="1"/>
          </p:cNvSpPr>
          <p:nvPr/>
        </p:nvSpPr>
        <p:spPr bwMode="auto">
          <a:xfrm>
            <a:off x="5435600" y="3527425"/>
            <a:ext cx="6016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2691" name="Oval 19"/>
          <p:cNvSpPr>
            <a:spLocks noChangeArrowheads="1"/>
          </p:cNvSpPr>
          <p:nvPr/>
        </p:nvSpPr>
        <p:spPr bwMode="auto">
          <a:xfrm>
            <a:off x="2355850" y="2373313"/>
            <a:ext cx="2608263" cy="2222500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92" name="Oval 20"/>
          <p:cNvSpPr>
            <a:spLocks noChangeArrowheads="1"/>
          </p:cNvSpPr>
          <p:nvPr/>
        </p:nvSpPr>
        <p:spPr bwMode="auto">
          <a:xfrm>
            <a:off x="4127500" y="2273300"/>
            <a:ext cx="2390775" cy="233997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4378325" y="4746625"/>
            <a:ext cx="3175000" cy="1200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shows three regions with 3 bonds -- it’s a triangular plane</a:t>
            </a:r>
          </a:p>
        </p:txBody>
      </p:sp>
      <p:grpSp>
        <p:nvGrpSpPr>
          <p:cNvPr id="123926" name="Group 22"/>
          <p:cNvGrpSpPr>
            <a:grpSpLocks/>
          </p:cNvGrpSpPr>
          <p:nvPr/>
        </p:nvGrpSpPr>
        <p:grpSpPr bwMode="auto">
          <a:xfrm rot="-5400000">
            <a:off x="5572125" y="1927225"/>
            <a:ext cx="520700" cy="152400"/>
            <a:chOff x="990" y="2694"/>
            <a:chExt cx="328" cy="96"/>
          </a:xfrm>
        </p:grpSpPr>
        <p:sp>
          <p:nvSpPr>
            <p:cNvPr id="412695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696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3927" name="Group 25"/>
          <p:cNvGrpSpPr>
            <a:grpSpLocks/>
          </p:cNvGrpSpPr>
          <p:nvPr/>
        </p:nvGrpSpPr>
        <p:grpSpPr bwMode="auto">
          <a:xfrm rot="-5400000">
            <a:off x="4589463" y="1922463"/>
            <a:ext cx="520700" cy="152400"/>
            <a:chOff x="990" y="2694"/>
            <a:chExt cx="328" cy="96"/>
          </a:xfrm>
        </p:grpSpPr>
        <p:sp>
          <p:nvSpPr>
            <p:cNvPr id="412698" name="Oval 2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699" name="Oval 2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108325" y="29559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1373188" y="29924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4735513" y="149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02" name="Line 6"/>
          <p:cNvSpPr>
            <a:spLocks noChangeShapeType="1"/>
          </p:cNvSpPr>
          <p:nvPr/>
        </p:nvSpPr>
        <p:spPr bwMode="auto">
          <a:xfrm>
            <a:off x="2525713" y="3492500"/>
            <a:ext cx="50006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3113088" y="147478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04" name="Line 8"/>
          <p:cNvSpPr>
            <a:spLocks noChangeShapeType="1"/>
          </p:cNvSpPr>
          <p:nvPr/>
        </p:nvSpPr>
        <p:spPr bwMode="auto">
          <a:xfrm flipV="1">
            <a:off x="3676650" y="2471738"/>
            <a:ext cx="0" cy="4841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05" name="Text Box 9"/>
          <p:cNvSpPr txBox="1">
            <a:spLocks noChangeArrowheads="1"/>
          </p:cNvSpPr>
          <p:nvPr/>
        </p:nvSpPr>
        <p:spPr bwMode="auto">
          <a:xfrm>
            <a:off x="6561138" y="30003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06" name="Line 10"/>
          <p:cNvSpPr>
            <a:spLocks noChangeShapeType="1"/>
          </p:cNvSpPr>
          <p:nvPr/>
        </p:nvSpPr>
        <p:spPr bwMode="auto">
          <a:xfrm>
            <a:off x="4248150" y="3460750"/>
            <a:ext cx="50006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07" name="Line 11"/>
          <p:cNvSpPr>
            <a:spLocks noChangeShapeType="1"/>
          </p:cNvSpPr>
          <p:nvPr/>
        </p:nvSpPr>
        <p:spPr bwMode="auto">
          <a:xfrm flipV="1">
            <a:off x="5216525" y="2474913"/>
            <a:ext cx="0" cy="48418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08" name="Line 12"/>
          <p:cNvSpPr>
            <a:spLocks noChangeShapeType="1"/>
          </p:cNvSpPr>
          <p:nvPr/>
        </p:nvSpPr>
        <p:spPr bwMode="auto">
          <a:xfrm flipV="1">
            <a:off x="3678238" y="3960813"/>
            <a:ext cx="0" cy="4841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09" name="Text Box 13"/>
          <p:cNvSpPr txBox="1">
            <a:spLocks noChangeArrowheads="1"/>
          </p:cNvSpPr>
          <p:nvPr/>
        </p:nvSpPr>
        <p:spPr bwMode="auto">
          <a:xfrm>
            <a:off x="3130550" y="44323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10" name="Text Box 14"/>
          <p:cNvSpPr txBox="1">
            <a:spLocks noChangeArrowheads="1"/>
          </p:cNvSpPr>
          <p:nvPr/>
        </p:nvSpPr>
        <p:spPr bwMode="auto">
          <a:xfrm>
            <a:off x="4757738" y="2967038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3711" name="Line 15"/>
          <p:cNvSpPr>
            <a:spLocks noChangeShapeType="1"/>
          </p:cNvSpPr>
          <p:nvPr/>
        </p:nvSpPr>
        <p:spPr bwMode="auto">
          <a:xfrm>
            <a:off x="6021388" y="3513138"/>
            <a:ext cx="50006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12" name="Line 16"/>
          <p:cNvSpPr>
            <a:spLocks noChangeShapeType="1"/>
          </p:cNvSpPr>
          <p:nvPr/>
        </p:nvSpPr>
        <p:spPr bwMode="auto">
          <a:xfrm flipV="1">
            <a:off x="5418138" y="2478088"/>
            <a:ext cx="0" cy="48418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13" name="Text Box 17"/>
          <p:cNvSpPr txBox="1">
            <a:spLocks noChangeArrowheads="1"/>
          </p:cNvSpPr>
          <p:nvPr/>
        </p:nvSpPr>
        <p:spPr bwMode="auto">
          <a:xfrm>
            <a:off x="3760788" y="3559175"/>
            <a:ext cx="6016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13714" name="Text Box 18"/>
          <p:cNvSpPr txBox="1">
            <a:spLocks noChangeArrowheads="1"/>
          </p:cNvSpPr>
          <p:nvPr/>
        </p:nvSpPr>
        <p:spPr bwMode="auto">
          <a:xfrm>
            <a:off x="5435600" y="3527425"/>
            <a:ext cx="6016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3715" name="Text Box 19"/>
          <p:cNvSpPr txBox="1">
            <a:spLocks noChangeArrowheads="1"/>
          </p:cNvSpPr>
          <p:nvPr/>
        </p:nvSpPr>
        <p:spPr bwMode="auto">
          <a:xfrm>
            <a:off x="4397375" y="4195763"/>
            <a:ext cx="3175000" cy="1200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it’s a tetrahedron hooked to a triangular plane</a:t>
            </a:r>
          </a:p>
        </p:txBody>
      </p:sp>
      <p:grpSp>
        <p:nvGrpSpPr>
          <p:cNvPr id="125972" name="Group 20"/>
          <p:cNvGrpSpPr>
            <a:grpSpLocks/>
          </p:cNvGrpSpPr>
          <p:nvPr/>
        </p:nvGrpSpPr>
        <p:grpSpPr bwMode="auto">
          <a:xfrm rot="-5400000">
            <a:off x="5572125" y="1927225"/>
            <a:ext cx="520700" cy="152400"/>
            <a:chOff x="990" y="2694"/>
            <a:chExt cx="328" cy="96"/>
          </a:xfrm>
        </p:grpSpPr>
        <p:sp>
          <p:nvSpPr>
            <p:cNvPr id="413717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18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5973" name="Group 23"/>
          <p:cNvGrpSpPr>
            <a:grpSpLocks/>
          </p:cNvGrpSpPr>
          <p:nvPr/>
        </p:nvGrpSpPr>
        <p:grpSpPr bwMode="auto">
          <a:xfrm rot="-5400000">
            <a:off x="4589463" y="1922463"/>
            <a:ext cx="520700" cy="152400"/>
            <a:chOff x="990" y="2694"/>
            <a:chExt cx="328" cy="96"/>
          </a:xfrm>
        </p:grpSpPr>
        <p:sp>
          <p:nvSpPr>
            <p:cNvPr id="413720" name="Oval 2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1" name="Oval 2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3257550" y="27733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1906588" y="34274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5837238" y="276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26" name="Line 6"/>
          <p:cNvSpPr>
            <a:spLocks noChangeShapeType="1"/>
          </p:cNvSpPr>
          <p:nvPr/>
        </p:nvSpPr>
        <p:spPr bwMode="auto">
          <a:xfrm flipV="1">
            <a:off x="3043238" y="35099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2976563" y="12604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28" name="Text Box 8"/>
          <p:cNvSpPr txBox="1">
            <a:spLocks noChangeArrowheads="1"/>
          </p:cNvSpPr>
          <p:nvPr/>
        </p:nvSpPr>
        <p:spPr bwMode="auto">
          <a:xfrm>
            <a:off x="4402138" y="36179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4449763" y="51181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30" name="Line 10"/>
          <p:cNvSpPr>
            <a:spLocks noChangeShapeType="1"/>
          </p:cNvSpPr>
          <p:nvPr/>
        </p:nvSpPr>
        <p:spPr bwMode="auto">
          <a:xfrm flipV="1">
            <a:off x="5484813" y="34782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4731" name="Line 11"/>
          <p:cNvSpPr>
            <a:spLocks noChangeShapeType="1"/>
          </p:cNvSpPr>
          <p:nvPr/>
        </p:nvSpPr>
        <p:spPr bwMode="auto">
          <a:xfrm flipV="1">
            <a:off x="5586413" y="36306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4732" name="Line 12"/>
          <p:cNvSpPr>
            <a:spLocks noChangeShapeType="1"/>
          </p:cNvSpPr>
          <p:nvPr/>
        </p:nvSpPr>
        <p:spPr bwMode="auto">
          <a:xfrm flipV="1">
            <a:off x="4999038" y="4597400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4733" name="Line 13"/>
          <p:cNvSpPr>
            <a:spLocks noChangeShapeType="1"/>
          </p:cNvSpPr>
          <p:nvPr/>
        </p:nvSpPr>
        <p:spPr bwMode="auto">
          <a:xfrm flipH="1" flipV="1">
            <a:off x="4149725" y="3562350"/>
            <a:ext cx="382588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4734" name="Text Box 14"/>
          <p:cNvSpPr txBox="1">
            <a:spLocks noChangeArrowheads="1"/>
          </p:cNvSpPr>
          <p:nvPr/>
        </p:nvSpPr>
        <p:spPr bwMode="auto">
          <a:xfrm>
            <a:off x="3617913" y="12620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35" name="AutoShape 15"/>
          <p:cNvSpPr>
            <a:spLocks noChangeArrowheads="1"/>
          </p:cNvSpPr>
          <p:nvPr/>
        </p:nvSpPr>
        <p:spPr bwMode="auto">
          <a:xfrm flipV="1">
            <a:off x="3943350" y="2173288"/>
            <a:ext cx="350838" cy="752475"/>
          </a:xfrm>
          <a:prstGeom prst="rtTriangl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4736" name="AutoShape 16"/>
          <p:cNvSpPr>
            <a:spLocks noChangeArrowheads="1"/>
          </p:cNvSpPr>
          <p:nvPr/>
        </p:nvSpPr>
        <p:spPr bwMode="auto">
          <a:xfrm flipH="1" flipV="1">
            <a:off x="3394075" y="2176463"/>
            <a:ext cx="350838" cy="752475"/>
          </a:xfrm>
          <a:prstGeom prst="rt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8017" name="Group 17"/>
          <p:cNvGrpSpPr>
            <a:grpSpLocks/>
          </p:cNvGrpSpPr>
          <p:nvPr/>
        </p:nvGrpSpPr>
        <p:grpSpPr bwMode="auto">
          <a:xfrm rot="-1849700">
            <a:off x="6424613" y="3625850"/>
            <a:ext cx="520700" cy="152400"/>
            <a:chOff x="990" y="2694"/>
            <a:chExt cx="328" cy="96"/>
          </a:xfrm>
        </p:grpSpPr>
        <p:sp>
          <p:nvSpPr>
            <p:cNvPr id="414738" name="Oval 18"/>
            <p:cNvSpPr>
              <a:spLocks noChangeArrowheads="1"/>
            </p:cNvSpPr>
            <p:nvPr/>
          </p:nvSpPr>
          <p:spPr bwMode="auto">
            <a:xfrm>
              <a:off x="990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39" name="Oval 19"/>
            <p:cNvSpPr>
              <a:spLocks noChangeArrowheads="1"/>
            </p:cNvSpPr>
            <p:nvPr/>
          </p:nvSpPr>
          <p:spPr bwMode="auto">
            <a:xfrm>
              <a:off x="1236" y="268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8018" name="Group 20"/>
          <p:cNvGrpSpPr>
            <a:grpSpLocks/>
          </p:cNvGrpSpPr>
          <p:nvPr/>
        </p:nvGrpSpPr>
        <p:grpSpPr bwMode="auto">
          <a:xfrm rot="-1849700">
            <a:off x="5808663" y="2741613"/>
            <a:ext cx="520700" cy="152400"/>
            <a:chOff x="990" y="2694"/>
            <a:chExt cx="328" cy="96"/>
          </a:xfrm>
        </p:grpSpPr>
        <p:sp>
          <p:nvSpPr>
            <p:cNvPr id="414741" name="Oval 21"/>
            <p:cNvSpPr>
              <a:spLocks noChangeArrowheads="1"/>
            </p:cNvSpPr>
            <p:nvPr/>
          </p:nvSpPr>
          <p:spPr bwMode="auto">
            <a:xfrm>
              <a:off x="990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742" name="Oval 22"/>
            <p:cNvSpPr>
              <a:spLocks noChangeArrowheads="1"/>
            </p:cNvSpPr>
            <p:nvPr/>
          </p:nvSpPr>
          <p:spPr bwMode="auto">
            <a:xfrm>
              <a:off x="1236" y="268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3257550" y="27733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1906588" y="34274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5837238" y="276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50" name="Line 6"/>
          <p:cNvSpPr>
            <a:spLocks noChangeShapeType="1"/>
          </p:cNvSpPr>
          <p:nvPr/>
        </p:nvSpPr>
        <p:spPr bwMode="auto">
          <a:xfrm flipV="1">
            <a:off x="3043238" y="35099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2976563" y="12604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52" name="Text Box 8"/>
          <p:cNvSpPr txBox="1">
            <a:spLocks noChangeArrowheads="1"/>
          </p:cNvSpPr>
          <p:nvPr/>
        </p:nvSpPr>
        <p:spPr bwMode="auto">
          <a:xfrm>
            <a:off x="4402138" y="36179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4449763" y="51181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54" name="Line 10"/>
          <p:cNvSpPr>
            <a:spLocks noChangeShapeType="1"/>
          </p:cNvSpPr>
          <p:nvPr/>
        </p:nvSpPr>
        <p:spPr bwMode="auto">
          <a:xfrm flipV="1">
            <a:off x="5484813" y="34782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55" name="Line 11"/>
          <p:cNvSpPr>
            <a:spLocks noChangeShapeType="1"/>
          </p:cNvSpPr>
          <p:nvPr/>
        </p:nvSpPr>
        <p:spPr bwMode="auto">
          <a:xfrm flipV="1">
            <a:off x="5586413" y="36306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56" name="Line 12"/>
          <p:cNvSpPr>
            <a:spLocks noChangeShapeType="1"/>
          </p:cNvSpPr>
          <p:nvPr/>
        </p:nvSpPr>
        <p:spPr bwMode="auto">
          <a:xfrm flipV="1">
            <a:off x="4999038" y="4597400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57" name="Line 13"/>
          <p:cNvSpPr>
            <a:spLocks noChangeShapeType="1"/>
          </p:cNvSpPr>
          <p:nvPr/>
        </p:nvSpPr>
        <p:spPr bwMode="auto">
          <a:xfrm flipH="1" flipV="1">
            <a:off x="4149725" y="3562350"/>
            <a:ext cx="382588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58" name="Text Box 14"/>
          <p:cNvSpPr txBox="1">
            <a:spLocks noChangeArrowheads="1"/>
          </p:cNvSpPr>
          <p:nvPr/>
        </p:nvSpPr>
        <p:spPr bwMode="auto">
          <a:xfrm>
            <a:off x="3617913" y="12620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59" name="AutoShape 15"/>
          <p:cNvSpPr>
            <a:spLocks noChangeArrowheads="1"/>
          </p:cNvSpPr>
          <p:nvPr/>
        </p:nvSpPr>
        <p:spPr bwMode="auto">
          <a:xfrm flipV="1">
            <a:off x="3943350" y="2173288"/>
            <a:ext cx="350838" cy="752475"/>
          </a:xfrm>
          <a:prstGeom prst="rtTriangl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60" name="Line 16"/>
          <p:cNvSpPr>
            <a:spLocks noChangeShapeType="1"/>
          </p:cNvSpPr>
          <p:nvPr/>
        </p:nvSpPr>
        <p:spPr bwMode="auto">
          <a:xfrm>
            <a:off x="2908300" y="4060825"/>
            <a:ext cx="1687513" cy="134938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61" name="Line 17"/>
          <p:cNvSpPr>
            <a:spLocks noChangeShapeType="1"/>
          </p:cNvSpPr>
          <p:nvPr/>
        </p:nvSpPr>
        <p:spPr bwMode="auto">
          <a:xfrm flipV="1">
            <a:off x="2492375" y="2174875"/>
            <a:ext cx="735013" cy="1370013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62" name="Line 18"/>
          <p:cNvSpPr>
            <a:spLocks noChangeShapeType="1"/>
          </p:cNvSpPr>
          <p:nvPr/>
        </p:nvSpPr>
        <p:spPr bwMode="auto">
          <a:xfrm flipH="1" flipV="1">
            <a:off x="4198938" y="2243138"/>
            <a:ext cx="819150" cy="145415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63" name="Line 19"/>
          <p:cNvSpPr>
            <a:spLocks noChangeShapeType="1"/>
          </p:cNvSpPr>
          <p:nvPr/>
        </p:nvSpPr>
        <p:spPr bwMode="auto">
          <a:xfrm flipH="1" flipV="1">
            <a:off x="3584575" y="2162175"/>
            <a:ext cx="452438" cy="17463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64" name="Text Box 20"/>
          <p:cNvSpPr txBox="1">
            <a:spLocks noChangeArrowheads="1"/>
          </p:cNvSpPr>
          <p:nvPr/>
        </p:nvSpPr>
        <p:spPr bwMode="auto">
          <a:xfrm>
            <a:off x="635000" y="1720850"/>
            <a:ext cx="1955800" cy="137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tetrahedral part</a:t>
            </a:r>
          </a:p>
        </p:txBody>
      </p:sp>
      <p:sp>
        <p:nvSpPr>
          <p:cNvPr id="415765" name="Line 21"/>
          <p:cNvSpPr>
            <a:spLocks noChangeShapeType="1"/>
          </p:cNvSpPr>
          <p:nvPr/>
        </p:nvSpPr>
        <p:spPr bwMode="auto">
          <a:xfrm flipV="1">
            <a:off x="2876550" y="2341563"/>
            <a:ext cx="1068388" cy="145415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66" name="AutoShape 22"/>
          <p:cNvSpPr>
            <a:spLocks noChangeArrowheads="1"/>
          </p:cNvSpPr>
          <p:nvPr/>
        </p:nvSpPr>
        <p:spPr bwMode="auto">
          <a:xfrm flipH="1" flipV="1">
            <a:off x="3394075" y="2176463"/>
            <a:ext cx="350838" cy="752475"/>
          </a:xfrm>
          <a:prstGeom prst="rt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767" name="Line 23"/>
          <p:cNvSpPr>
            <a:spLocks noChangeShapeType="1"/>
          </p:cNvSpPr>
          <p:nvPr/>
        </p:nvSpPr>
        <p:spPr bwMode="auto">
          <a:xfrm flipH="1" flipV="1">
            <a:off x="3398838" y="2144713"/>
            <a:ext cx="1320800" cy="1671637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0072" name="Group 24"/>
          <p:cNvGrpSpPr>
            <a:grpSpLocks/>
          </p:cNvGrpSpPr>
          <p:nvPr/>
        </p:nvGrpSpPr>
        <p:grpSpPr bwMode="auto">
          <a:xfrm rot="-1849700">
            <a:off x="6424613" y="3625850"/>
            <a:ext cx="520700" cy="152400"/>
            <a:chOff x="990" y="2694"/>
            <a:chExt cx="328" cy="96"/>
          </a:xfrm>
        </p:grpSpPr>
        <p:sp>
          <p:nvSpPr>
            <p:cNvPr id="415769" name="Oval 25"/>
            <p:cNvSpPr>
              <a:spLocks noChangeArrowheads="1"/>
            </p:cNvSpPr>
            <p:nvPr/>
          </p:nvSpPr>
          <p:spPr bwMode="auto">
            <a:xfrm>
              <a:off x="990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70" name="Oval 26"/>
            <p:cNvSpPr>
              <a:spLocks noChangeArrowheads="1"/>
            </p:cNvSpPr>
            <p:nvPr/>
          </p:nvSpPr>
          <p:spPr bwMode="auto">
            <a:xfrm>
              <a:off x="1236" y="268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0073" name="Group 27"/>
          <p:cNvGrpSpPr>
            <a:grpSpLocks/>
          </p:cNvGrpSpPr>
          <p:nvPr/>
        </p:nvGrpSpPr>
        <p:grpSpPr bwMode="auto">
          <a:xfrm rot="-1849700">
            <a:off x="5808663" y="2741613"/>
            <a:ext cx="520700" cy="152400"/>
            <a:chOff x="990" y="2694"/>
            <a:chExt cx="328" cy="96"/>
          </a:xfrm>
        </p:grpSpPr>
        <p:sp>
          <p:nvSpPr>
            <p:cNvPr id="415772" name="Oval 28"/>
            <p:cNvSpPr>
              <a:spLocks noChangeArrowheads="1"/>
            </p:cNvSpPr>
            <p:nvPr/>
          </p:nvSpPr>
          <p:spPr bwMode="auto">
            <a:xfrm>
              <a:off x="990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5773" name="Oval 29"/>
            <p:cNvSpPr>
              <a:spLocks noChangeArrowheads="1"/>
            </p:cNvSpPr>
            <p:nvPr/>
          </p:nvSpPr>
          <p:spPr bwMode="auto">
            <a:xfrm>
              <a:off x="1236" y="268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3257550" y="27733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1906588" y="34274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5837238" y="276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6774" name="Line 6"/>
          <p:cNvSpPr>
            <a:spLocks noChangeShapeType="1"/>
          </p:cNvSpPr>
          <p:nvPr/>
        </p:nvSpPr>
        <p:spPr bwMode="auto">
          <a:xfrm flipV="1">
            <a:off x="3043238" y="35099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2976563" y="12604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6776" name="Text Box 8"/>
          <p:cNvSpPr txBox="1">
            <a:spLocks noChangeArrowheads="1"/>
          </p:cNvSpPr>
          <p:nvPr/>
        </p:nvSpPr>
        <p:spPr bwMode="auto">
          <a:xfrm>
            <a:off x="4402138" y="36179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4449763" y="51181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6778" name="Line 10"/>
          <p:cNvSpPr>
            <a:spLocks noChangeShapeType="1"/>
          </p:cNvSpPr>
          <p:nvPr/>
        </p:nvSpPr>
        <p:spPr bwMode="auto">
          <a:xfrm flipV="1">
            <a:off x="5484813" y="34782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79" name="Line 11"/>
          <p:cNvSpPr>
            <a:spLocks noChangeShapeType="1"/>
          </p:cNvSpPr>
          <p:nvPr/>
        </p:nvSpPr>
        <p:spPr bwMode="auto">
          <a:xfrm flipV="1">
            <a:off x="5586413" y="36306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80" name="Line 12"/>
          <p:cNvSpPr>
            <a:spLocks noChangeShapeType="1"/>
          </p:cNvSpPr>
          <p:nvPr/>
        </p:nvSpPr>
        <p:spPr bwMode="auto">
          <a:xfrm flipV="1">
            <a:off x="4999038" y="4597400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81" name="Line 13"/>
          <p:cNvSpPr>
            <a:spLocks noChangeShapeType="1"/>
          </p:cNvSpPr>
          <p:nvPr/>
        </p:nvSpPr>
        <p:spPr bwMode="auto">
          <a:xfrm flipH="1" flipV="1">
            <a:off x="4149725" y="3562350"/>
            <a:ext cx="382588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82" name="Text Box 14"/>
          <p:cNvSpPr txBox="1">
            <a:spLocks noChangeArrowheads="1"/>
          </p:cNvSpPr>
          <p:nvPr/>
        </p:nvSpPr>
        <p:spPr bwMode="auto">
          <a:xfrm>
            <a:off x="3617913" y="12620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6783" name="AutoShape 15"/>
          <p:cNvSpPr>
            <a:spLocks noChangeArrowheads="1"/>
          </p:cNvSpPr>
          <p:nvPr/>
        </p:nvSpPr>
        <p:spPr bwMode="auto">
          <a:xfrm flipV="1">
            <a:off x="3943350" y="2173288"/>
            <a:ext cx="350838" cy="752475"/>
          </a:xfrm>
          <a:prstGeom prst="rtTriangl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84" name="AutoShape 16"/>
          <p:cNvSpPr>
            <a:spLocks noChangeArrowheads="1"/>
          </p:cNvSpPr>
          <p:nvPr/>
        </p:nvSpPr>
        <p:spPr bwMode="auto">
          <a:xfrm flipH="1" flipV="1">
            <a:off x="3394075" y="2176463"/>
            <a:ext cx="350838" cy="752475"/>
          </a:xfrm>
          <a:prstGeom prst="rt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85" name="Line 17"/>
          <p:cNvSpPr>
            <a:spLocks noChangeShapeType="1"/>
          </p:cNvSpPr>
          <p:nvPr/>
        </p:nvSpPr>
        <p:spPr bwMode="auto">
          <a:xfrm>
            <a:off x="3860800" y="3627438"/>
            <a:ext cx="835025" cy="16700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86" name="Line 18"/>
          <p:cNvSpPr>
            <a:spLocks noChangeShapeType="1"/>
          </p:cNvSpPr>
          <p:nvPr/>
        </p:nvSpPr>
        <p:spPr bwMode="auto">
          <a:xfrm flipH="1">
            <a:off x="5449888" y="3697288"/>
            <a:ext cx="969962" cy="163671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87" name="Line 19"/>
          <p:cNvSpPr>
            <a:spLocks noChangeShapeType="1"/>
          </p:cNvSpPr>
          <p:nvPr/>
        </p:nvSpPr>
        <p:spPr bwMode="auto">
          <a:xfrm flipH="1" flipV="1">
            <a:off x="4197350" y="3214688"/>
            <a:ext cx="1822450" cy="158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6788" name="Text Box 20"/>
          <p:cNvSpPr txBox="1">
            <a:spLocks noChangeArrowheads="1"/>
          </p:cNvSpPr>
          <p:nvPr/>
        </p:nvSpPr>
        <p:spPr bwMode="auto">
          <a:xfrm>
            <a:off x="5681663" y="1420813"/>
            <a:ext cx="3008312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triangular plane part</a:t>
            </a:r>
          </a:p>
        </p:txBody>
      </p:sp>
      <p:grpSp>
        <p:nvGrpSpPr>
          <p:cNvPr id="132117" name="Group 21"/>
          <p:cNvGrpSpPr>
            <a:grpSpLocks/>
          </p:cNvGrpSpPr>
          <p:nvPr/>
        </p:nvGrpSpPr>
        <p:grpSpPr bwMode="auto">
          <a:xfrm rot="-1849700">
            <a:off x="6424613" y="3625850"/>
            <a:ext cx="520700" cy="152400"/>
            <a:chOff x="990" y="2694"/>
            <a:chExt cx="328" cy="96"/>
          </a:xfrm>
        </p:grpSpPr>
        <p:sp>
          <p:nvSpPr>
            <p:cNvPr id="416790" name="Oval 22"/>
            <p:cNvSpPr>
              <a:spLocks noChangeArrowheads="1"/>
            </p:cNvSpPr>
            <p:nvPr/>
          </p:nvSpPr>
          <p:spPr bwMode="auto">
            <a:xfrm>
              <a:off x="990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791" name="Oval 23"/>
            <p:cNvSpPr>
              <a:spLocks noChangeArrowheads="1"/>
            </p:cNvSpPr>
            <p:nvPr/>
          </p:nvSpPr>
          <p:spPr bwMode="auto">
            <a:xfrm>
              <a:off x="1236" y="268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2118" name="Group 24"/>
          <p:cNvGrpSpPr>
            <a:grpSpLocks/>
          </p:cNvGrpSpPr>
          <p:nvPr/>
        </p:nvGrpSpPr>
        <p:grpSpPr bwMode="auto">
          <a:xfrm rot="-1849700">
            <a:off x="5808663" y="2741613"/>
            <a:ext cx="520700" cy="152400"/>
            <a:chOff x="990" y="2694"/>
            <a:chExt cx="328" cy="96"/>
          </a:xfrm>
        </p:grpSpPr>
        <p:sp>
          <p:nvSpPr>
            <p:cNvPr id="416793" name="Oval 25"/>
            <p:cNvSpPr>
              <a:spLocks noChangeArrowheads="1"/>
            </p:cNvSpPr>
            <p:nvPr/>
          </p:nvSpPr>
          <p:spPr bwMode="auto">
            <a:xfrm>
              <a:off x="990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6794" name="Oval 26"/>
            <p:cNvSpPr>
              <a:spLocks noChangeArrowheads="1"/>
            </p:cNvSpPr>
            <p:nvPr/>
          </p:nvSpPr>
          <p:spPr bwMode="auto">
            <a:xfrm>
              <a:off x="1236" y="268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257550" y="27733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1906588" y="34274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5837238" y="276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 flipV="1">
            <a:off x="3043238" y="35099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2976563" y="12604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4402138" y="36179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4449763" y="51181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7802" name="Line 10"/>
          <p:cNvSpPr>
            <a:spLocks noChangeShapeType="1"/>
          </p:cNvSpPr>
          <p:nvPr/>
        </p:nvSpPr>
        <p:spPr bwMode="auto">
          <a:xfrm flipV="1">
            <a:off x="5484813" y="34782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7803" name="Line 11"/>
          <p:cNvSpPr>
            <a:spLocks noChangeShapeType="1"/>
          </p:cNvSpPr>
          <p:nvPr/>
        </p:nvSpPr>
        <p:spPr bwMode="auto">
          <a:xfrm flipV="1">
            <a:off x="5586413" y="36306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7804" name="Line 12"/>
          <p:cNvSpPr>
            <a:spLocks noChangeShapeType="1"/>
          </p:cNvSpPr>
          <p:nvPr/>
        </p:nvSpPr>
        <p:spPr bwMode="auto">
          <a:xfrm flipV="1">
            <a:off x="4999038" y="4597400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7805" name="Line 13"/>
          <p:cNvSpPr>
            <a:spLocks noChangeShapeType="1"/>
          </p:cNvSpPr>
          <p:nvPr/>
        </p:nvSpPr>
        <p:spPr bwMode="auto">
          <a:xfrm flipH="1" flipV="1">
            <a:off x="4149725" y="3562350"/>
            <a:ext cx="382588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7806" name="Text Box 14"/>
          <p:cNvSpPr txBox="1">
            <a:spLocks noChangeArrowheads="1"/>
          </p:cNvSpPr>
          <p:nvPr/>
        </p:nvSpPr>
        <p:spPr bwMode="auto">
          <a:xfrm>
            <a:off x="3617913" y="12620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7807" name="AutoShape 15"/>
          <p:cNvSpPr>
            <a:spLocks noChangeArrowheads="1"/>
          </p:cNvSpPr>
          <p:nvPr/>
        </p:nvSpPr>
        <p:spPr bwMode="auto">
          <a:xfrm flipV="1">
            <a:off x="3943350" y="2173288"/>
            <a:ext cx="350838" cy="752475"/>
          </a:xfrm>
          <a:prstGeom prst="rtTriangl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7808" name="AutoShape 16"/>
          <p:cNvSpPr>
            <a:spLocks noChangeArrowheads="1"/>
          </p:cNvSpPr>
          <p:nvPr/>
        </p:nvSpPr>
        <p:spPr bwMode="auto">
          <a:xfrm flipH="1" flipV="1">
            <a:off x="3394075" y="2176463"/>
            <a:ext cx="350838" cy="752475"/>
          </a:xfrm>
          <a:prstGeom prst="rt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4161" name="Group 17"/>
          <p:cNvGrpSpPr>
            <a:grpSpLocks/>
          </p:cNvGrpSpPr>
          <p:nvPr/>
        </p:nvGrpSpPr>
        <p:grpSpPr bwMode="auto">
          <a:xfrm rot="-1849700">
            <a:off x="6424613" y="3625850"/>
            <a:ext cx="520700" cy="152400"/>
            <a:chOff x="990" y="2694"/>
            <a:chExt cx="328" cy="96"/>
          </a:xfrm>
        </p:grpSpPr>
        <p:sp>
          <p:nvSpPr>
            <p:cNvPr id="417810" name="Oval 18"/>
            <p:cNvSpPr>
              <a:spLocks noChangeArrowheads="1"/>
            </p:cNvSpPr>
            <p:nvPr/>
          </p:nvSpPr>
          <p:spPr bwMode="auto">
            <a:xfrm>
              <a:off x="990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11" name="Oval 19"/>
            <p:cNvSpPr>
              <a:spLocks noChangeArrowheads="1"/>
            </p:cNvSpPr>
            <p:nvPr/>
          </p:nvSpPr>
          <p:spPr bwMode="auto">
            <a:xfrm>
              <a:off x="1236" y="268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4162" name="Group 20"/>
          <p:cNvGrpSpPr>
            <a:grpSpLocks/>
          </p:cNvGrpSpPr>
          <p:nvPr/>
        </p:nvGrpSpPr>
        <p:grpSpPr bwMode="auto">
          <a:xfrm rot="-1849700">
            <a:off x="5808663" y="2741613"/>
            <a:ext cx="520700" cy="152400"/>
            <a:chOff x="990" y="2694"/>
            <a:chExt cx="328" cy="96"/>
          </a:xfrm>
        </p:grpSpPr>
        <p:sp>
          <p:nvSpPr>
            <p:cNvPr id="417813" name="Oval 21"/>
            <p:cNvSpPr>
              <a:spLocks noChangeArrowheads="1"/>
            </p:cNvSpPr>
            <p:nvPr/>
          </p:nvSpPr>
          <p:spPr bwMode="auto">
            <a:xfrm>
              <a:off x="990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7814" name="Oval 22"/>
            <p:cNvSpPr>
              <a:spLocks noChangeArrowheads="1"/>
            </p:cNvSpPr>
            <p:nvPr/>
          </p:nvSpPr>
          <p:spPr bwMode="auto">
            <a:xfrm>
              <a:off x="1236" y="268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3257550" y="27733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1906588" y="34274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5837238" y="276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8822" name="Line 6"/>
          <p:cNvSpPr>
            <a:spLocks noChangeShapeType="1"/>
          </p:cNvSpPr>
          <p:nvPr/>
        </p:nvSpPr>
        <p:spPr bwMode="auto">
          <a:xfrm flipV="1">
            <a:off x="3043238" y="35099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2976563" y="12604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4402138" y="36179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4449763" y="51181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8826" name="Line 10"/>
          <p:cNvSpPr>
            <a:spLocks noChangeShapeType="1"/>
          </p:cNvSpPr>
          <p:nvPr/>
        </p:nvSpPr>
        <p:spPr bwMode="auto">
          <a:xfrm flipV="1">
            <a:off x="5484813" y="34782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8827" name="Line 11"/>
          <p:cNvSpPr>
            <a:spLocks noChangeShapeType="1"/>
          </p:cNvSpPr>
          <p:nvPr/>
        </p:nvSpPr>
        <p:spPr bwMode="auto">
          <a:xfrm flipV="1">
            <a:off x="5586413" y="36306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8828" name="Line 12"/>
          <p:cNvSpPr>
            <a:spLocks noChangeShapeType="1"/>
          </p:cNvSpPr>
          <p:nvPr/>
        </p:nvSpPr>
        <p:spPr bwMode="auto">
          <a:xfrm flipV="1">
            <a:off x="4999038" y="4597400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8829" name="Line 13"/>
          <p:cNvSpPr>
            <a:spLocks noChangeShapeType="1"/>
          </p:cNvSpPr>
          <p:nvPr/>
        </p:nvSpPr>
        <p:spPr bwMode="auto">
          <a:xfrm flipH="1" flipV="1">
            <a:off x="4149725" y="3562350"/>
            <a:ext cx="382588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8830" name="Text Box 14"/>
          <p:cNvSpPr txBox="1">
            <a:spLocks noChangeArrowheads="1"/>
          </p:cNvSpPr>
          <p:nvPr/>
        </p:nvSpPr>
        <p:spPr bwMode="auto">
          <a:xfrm>
            <a:off x="3617913" y="12620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8831" name="AutoShape 15"/>
          <p:cNvSpPr>
            <a:spLocks noChangeArrowheads="1"/>
          </p:cNvSpPr>
          <p:nvPr/>
        </p:nvSpPr>
        <p:spPr bwMode="auto">
          <a:xfrm flipV="1">
            <a:off x="3943350" y="2173288"/>
            <a:ext cx="350838" cy="752475"/>
          </a:xfrm>
          <a:prstGeom prst="rtTriangl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8832" name="AutoShape 16"/>
          <p:cNvSpPr>
            <a:spLocks noChangeArrowheads="1"/>
          </p:cNvSpPr>
          <p:nvPr/>
        </p:nvSpPr>
        <p:spPr bwMode="auto">
          <a:xfrm flipH="1" flipV="1">
            <a:off x="3394075" y="2176463"/>
            <a:ext cx="350838" cy="752475"/>
          </a:xfrm>
          <a:prstGeom prst="rt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8833" name="Text Box 17"/>
          <p:cNvSpPr txBox="1">
            <a:spLocks noChangeArrowheads="1"/>
          </p:cNvSpPr>
          <p:nvPr/>
        </p:nvSpPr>
        <p:spPr bwMode="auto">
          <a:xfrm>
            <a:off x="6588125" y="868363"/>
            <a:ext cx="255587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Molecular polarity?</a:t>
            </a:r>
          </a:p>
        </p:txBody>
      </p:sp>
      <p:grpSp>
        <p:nvGrpSpPr>
          <p:cNvPr id="136210" name="Group 18"/>
          <p:cNvGrpSpPr>
            <a:grpSpLocks/>
          </p:cNvGrpSpPr>
          <p:nvPr/>
        </p:nvGrpSpPr>
        <p:grpSpPr bwMode="auto">
          <a:xfrm rot="-1849700">
            <a:off x="6424613" y="3625850"/>
            <a:ext cx="520700" cy="152400"/>
            <a:chOff x="990" y="2694"/>
            <a:chExt cx="328" cy="96"/>
          </a:xfrm>
        </p:grpSpPr>
        <p:sp>
          <p:nvSpPr>
            <p:cNvPr id="418835" name="Oval 19"/>
            <p:cNvSpPr>
              <a:spLocks noChangeArrowheads="1"/>
            </p:cNvSpPr>
            <p:nvPr/>
          </p:nvSpPr>
          <p:spPr bwMode="auto">
            <a:xfrm>
              <a:off x="990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36" name="Oval 20"/>
            <p:cNvSpPr>
              <a:spLocks noChangeArrowheads="1"/>
            </p:cNvSpPr>
            <p:nvPr/>
          </p:nvSpPr>
          <p:spPr bwMode="auto">
            <a:xfrm>
              <a:off x="1236" y="268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6211" name="Group 21"/>
          <p:cNvGrpSpPr>
            <a:grpSpLocks/>
          </p:cNvGrpSpPr>
          <p:nvPr/>
        </p:nvGrpSpPr>
        <p:grpSpPr bwMode="auto">
          <a:xfrm rot="-1849700">
            <a:off x="5808663" y="2741613"/>
            <a:ext cx="520700" cy="152400"/>
            <a:chOff x="990" y="2694"/>
            <a:chExt cx="328" cy="96"/>
          </a:xfrm>
        </p:grpSpPr>
        <p:sp>
          <p:nvSpPr>
            <p:cNvPr id="418838" name="Oval 22"/>
            <p:cNvSpPr>
              <a:spLocks noChangeArrowheads="1"/>
            </p:cNvSpPr>
            <p:nvPr/>
          </p:nvSpPr>
          <p:spPr bwMode="auto">
            <a:xfrm>
              <a:off x="990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8839" name="Oval 23"/>
            <p:cNvSpPr>
              <a:spLocks noChangeArrowheads="1"/>
            </p:cNvSpPr>
            <p:nvPr/>
          </p:nvSpPr>
          <p:spPr bwMode="auto">
            <a:xfrm>
              <a:off x="1236" y="268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3257550" y="27733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1906588" y="34274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5837238" y="276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46" name="Line 6"/>
          <p:cNvSpPr>
            <a:spLocks noChangeShapeType="1"/>
          </p:cNvSpPr>
          <p:nvPr/>
        </p:nvSpPr>
        <p:spPr bwMode="auto">
          <a:xfrm flipV="1">
            <a:off x="3043238" y="35099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2976563" y="12604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4402138" y="36179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4449763" y="51181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50" name="Line 10"/>
          <p:cNvSpPr>
            <a:spLocks noChangeShapeType="1"/>
          </p:cNvSpPr>
          <p:nvPr/>
        </p:nvSpPr>
        <p:spPr bwMode="auto">
          <a:xfrm flipV="1">
            <a:off x="5484813" y="34782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51" name="Line 11"/>
          <p:cNvSpPr>
            <a:spLocks noChangeShapeType="1"/>
          </p:cNvSpPr>
          <p:nvPr/>
        </p:nvSpPr>
        <p:spPr bwMode="auto">
          <a:xfrm flipV="1">
            <a:off x="5586413" y="36306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52" name="Line 12"/>
          <p:cNvSpPr>
            <a:spLocks noChangeShapeType="1"/>
          </p:cNvSpPr>
          <p:nvPr/>
        </p:nvSpPr>
        <p:spPr bwMode="auto">
          <a:xfrm flipV="1">
            <a:off x="4999038" y="4597400"/>
            <a:ext cx="0" cy="4841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53" name="Line 13"/>
          <p:cNvSpPr>
            <a:spLocks noChangeShapeType="1"/>
          </p:cNvSpPr>
          <p:nvPr/>
        </p:nvSpPr>
        <p:spPr bwMode="auto">
          <a:xfrm flipH="1" flipV="1">
            <a:off x="4149725" y="3562350"/>
            <a:ext cx="382588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54" name="Text Box 14"/>
          <p:cNvSpPr txBox="1">
            <a:spLocks noChangeArrowheads="1"/>
          </p:cNvSpPr>
          <p:nvPr/>
        </p:nvSpPr>
        <p:spPr bwMode="auto">
          <a:xfrm>
            <a:off x="3617913" y="12620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55" name="AutoShape 15"/>
          <p:cNvSpPr>
            <a:spLocks noChangeArrowheads="1"/>
          </p:cNvSpPr>
          <p:nvPr/>
        </p:nvSpPr>
        <p:spPr bwMode="auto">
          <a:xfrm flipV="1">
            <a:off x="3943350" y="2173288"/>
            <a:ext cx="350838" cy="752475"/>
          </a:xfrm>
          <a:prstGeom prst="rtTriangl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56" name="AutoShape 16"/>
          <p:cNvSpPr>
            <a:spLocks noChangeArrowheads="1"/>
          </p:cNvSpPr>
          <p:nvPr/>
        </p:nvSpPr>
        <p:spPr bwMode="auto">
          <a:xfrm flipH="1" flipV="1">
            <a:off x="3394075" y="2176463"/>
            <a:ext cx="350838" cy="752475"/>
          </a:xfrm>
          <a:prstGeom prst="rt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57" name="Oval 17"/>
          <p:cNvSpPr>
            <a:spLocks noChangeArrowheads="1"/>
          </p:cNvSpPr>
          <p:nvPr/>
        </p:nvSpPr>
        <p:spPr bwMode="auto">
          <a:xfrm rot="-5370331">
            <a:off x="5242719" y="1145382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8258" name="Group 18"/>
          <p:cNvGrpSpPr>
            <a:grpSpLocks/>
          </p:cNvGrpSpPr>
          <p:nvPr/>
        </p:nvGrpSpPr>
        <p:grpSpPr bwMode="auto">
          <a:xfrm rot="-10512766">
            <a:off x="6203950" y="1009650"/>
            <a:ext cx="520700" cy="152400"/>
            <a:chOff x="990" y="2694"/>
            <a:chExt cx="328" cy="96"/>
          </a:xfrm>
        </p:grpSpPr>
        <p:sp>
          <p:nvSpPr>
            <p:cNvPr id="419859" name="Oval 19"/>
            <p:cNvSpPr>
              <a:spLocks noChangeArrowheads="1"/>
            </p:cNvSpPr>
            <p:nvPr/>
          </p:nvSpPr>
          <p:spPr bwMode="auto">
            <a:xfrm>
              <a:off x="1013" y="2750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60" name="Oval 20"/>
            <p:cNvSpPr>
              <a:spLocks noChangeArrowheads="1"/>
            </p:cNvSpPr>
            <p:nvPr/>
          </p:nvSpPr>
          <p:spPr bwMode="auto">
            <a:xfrm>
              <a:off x="1258" y="2747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9861" name="Oval 21"/>
          <p:cNvSpPr>
            <a:spLocks noChangeArrowheads="1"/>
          </p:cNvSpPr>
          <p:nvPr/>
        </p:nvSpPr>
        <p:spPr bwMode="auto">
          <a:xfrm rot="2016695">
            <a:off x="6665913" y="3681413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8260" name="Group 22"/>
          <p:cNvGrpSpPr>
            <a:grpSpLocks/>
          </p:cNvGrpSpPr>
          <p:nvPr/>
        </p:nvGrpSpPr>
        <p:grpSpPr bwMode="auto">
          <a:xfrm rot="-3792435">
            <a:off x="7945438" y="4233863"/>
            <a:ext cx="520700" cy="152400"/>
            <a:chOff x="990" y="2694"/>
            <a:chExt cx="328" cy="96"/>
          </a:xfrm>
        </p:grpSpPr>
        <p:sp>
          <p:nvSpPr>
            <p:cNvPr id="419863" name="Oval 23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9864" name="Oval 24"/>
            <p:cNvSpPr>
              <a:spLocks noChangeArrowheads="1"/>
            </p:cNvSpPr>
            <p:nvPr/>
          </p:nvSpPr>
          <p:spPr bwMode="auto">
            <a:xfrm>
              <a:off x="1233" y="268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9865" name="Text Box 25"/>
          <p:cNvSpPr txBox="1">
            <a:spLocks noChangeArrowheads="1"/>
          </p:cNvSpPr>
          <p:nvPr/>
        </p:nvSpPr>
        <p:spPr bwMode="auto">
          <a:xfrm>
            <a:off x="6588125" y="868363"/>
            <a:ext cx="255587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Molecular polarity?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Electronegativities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49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51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52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54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55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56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57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58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59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60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61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62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63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64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65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66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67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68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69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70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71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72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73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74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75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76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77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78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79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80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81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82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83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84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85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86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87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88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89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90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91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92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93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94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95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96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97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98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399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00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01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02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03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04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05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06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07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08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09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10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11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12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13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14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15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16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17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18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19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20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21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22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23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24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25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26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27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28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29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30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31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32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33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34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35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36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38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39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40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41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42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43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44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45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46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47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48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49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50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51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79" name="Text Box 117"/>
          <p:cNvSpPr txBox="1">
            <a:spLocks noChangeArrowheads="1"/>
          </p:cNvSpPr>
          <p:nvPr/>
        </p:nvSpPr>
        <p:spPr bwMode="auto">
          <a:xfrm>
            <a:off x="501650" y="1135063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2.1</a:t>
            </a:r>
          </a:p>
        </p:txBody>
      </p:sp>
      <p:sp>
        <p:nvSpPr>
          <p:cNvPr id="11380" name="Text Box 118"/>
          <p:cNvSpPr txBox="1">
            <a:spLocks noChangeArrowheads="1"/>
          </p:cNvSpPr>
          <p:nvPr/>
        </p:nvSpPr>
        <p:spPr bwMode="auto">
          <a:xfrm>
            <a:off x="457200" y="16081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1.0</a:t>
            </a:r>
          </a:p>
        </p:txBody>
      </p:sp>
      <p:sp>
        <p:nvSpPr>
          <p:cNvPr id="11381" name="Text Box 119"/>
          <p:cNvSpPr txBox="1">
            <a:spLocks noChangeArrowheads="1"/>
          </p:cNvSpPr>
          <p:nvPr/>
        </p:nvSpPr>
        <p:spPr bwMode="auto">
          <a:xfrm>
            <a:off x="473075" y="2074863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0.9</a:t>
            </a:r>
          </a:p>
        </p:txBody>
      </p:sp>
      <p:sp>
        <p:nvSpPr>
          <p:cNvPr id="11382" name="Text Box 120"/>
          <p:cNvSpPr txBox="1">
            <a:spLocks noChangeArrowheads="1"/>
          </p:cNvSpPr>
          <p:nvPr/>
        </p:nvSpPr>
        <p:spPr bwMode="auto">
          <a:xfrm>
            <a:off x="473075" y="254317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0.8</a:t>
            </a:r>
          </a:p>
        </p:txBody>
      </p:sp>
      <p:sp>
        <p:nvSpPr>
          <p:cNvPr id="11383" name="Text Box 121"/>
          <p:cNvSpPr txBox="1">
            <a:spLocks noChangeArrowheads="1"/>
          </p:cNvSpPr>
          <p:nvPr/>
        </p:nvSpPr>
        <p:spPr bwMode="auto">
          <a:xfrm>
            <a:off x="923925" y="160972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1.5</a:t>
            </a:r>
          </a:p>
        </p:txBody>
      </p:sp>
      <p:sp>
        <p:nvSpPr>
          <p:cNvPr id="11384" name="Text Box 122"/>
          <p:cNvSpPr txBox="1">
            <a:spLocks noChangeArrowheads="1"/>
          </p:cNvSpPr>
          <p:nvPr/>
        </p:nvSpPr>
        <p:spPr bwMode="auto">
          <a:xfrm>
            <a:off x="908050" y="207327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1.2</a:t>
            </a:r>
          </a:p>
        </p:txBody>
      </p:sp>
      <p:sp>
        <p:nvSpPr>
          <p:cNvPr id="11385" name="Text Box 123"/>
          <p:cNvSpPr txBox="1">
            <a:spLocks noChangeArrowheads="1"/>
          </p:cNvSpPr>
          <p:nvPr/>
        </p:nvSpPr>
        <p:spPr bwMode="auto">
          <a:xfrm>
            <a:off x="5905500" y="1625600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2.0</a:t>
            </a:r>
          </a:p>
        </p:txBody>
      </p:sp>
      <p:sp>
        <p:nvSpPr>
          <p:cNvPr id="11386" name="Text Box 124"/>
          <p:cNvSpPr txBox="1">
            <a:spLocks noChangeArrowheads="1"/>
          </p:cNvSpPr>
          <p:nvPr/>
        </p:nvSpPr>
        <p:spPr bwMode="auto">
          <a:xfrm>
            <a:off x="6807200" y="1624013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3.0</a:t>
            </a:r>
          </a:p>
        </p:txBody>
      </p:sp>
      <p:sp>
        <p:nvSpPr>
          <p:cNvPr id="11387" name="Text Box 125"/>
          <p:cNvSpPr txBox="1">
            <a:spLocks noChangeArrowheads="1"/>
          </p:cNvSpPr>
          <p:nvPr/>
        </p:nvSpPr>
        <p:spPr bwMode="auto">
          <a:xfrm>
            <a:off x="7273925" y="162718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3.5</a:t>
            </a:r>
          </a:p>
        </p:txBody>
      </p:sp>
      <p:sp>
        <p:nvSpPr>
          <p:cNvPr id="11388" name="Text Box 126"/>
          <p:cNvSpPr txBox="1">
            <a:spLocks noChangeArrowheads="1"/>
          </p:cNvSpPr>
          <p:nvPr/>
        </p:nvSpPr>
        <p:spPr bwMode="auto">
          <a:xfrm>
            <a:off x="7726363" y="162401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4.0</a:t>
            </a:r>
          </a:p>
        </p:txBody>
      </p:sp>
      <p:sp>
        <p:nvSpPr>
          <p:cNvPr id="11389" name="Text Box 127"/>
          <p:cNvSpPr txBox="1">
            <a:spLocks noChangeArrowheads="1"/>
          </p:cNvSpPr>
          <p:nvPr/>
        </p:nvSpPr>
        <p:spPr bwMode="auto">
          <a:xfrm>
            <a:off x="6372225" y="1625600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2.5</a:t>
            </a:r>
          </a:p>
        </p:txBody>
      </p:sp>
      <p:sp>
        <p:nvSpPr>
          <p:cNvPr id="11390" name="Text Box 128"/>
          <p:cNvSpPr txBox="1">
            <a:spLocks noChangeArrowheads="1"/>
          </p:cNvSpPr>
          <p:nvPr/>
        </p:nvSpPr>
        <p:spPr bwMode="auto">
          <a:xfrm>
            <a:off x="5889625" y="207962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1.5</a:t>
            </a:r>
          </a:p>
        </p:txBody>
      </p:sp>
      <p:sp>
        <p:nvSpPr>
          <p:cNvPr id="11391" name="Text Box 129"/>
          <p:cNvSpPr txBox="1">
            <a:spLocks noChangeArrowheads="1"/>
          </p:cNvSpPr>
          <p:nvPr/>
        </p:nvSpPr>
        <p:spPr bwMode="auto">
          <a:xfrm>
            <a:off x="6375400" y="2081213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11392" name="Text Box 130"/>
          <p:cNvSpPr txBox="1">
            <a:spLocks noChangeArrowheads="1"/>
          </p:cNvSpPr>
          <p:nvPr/>
        </p:nvSpPr>
        <p:spPr bwMode="auto">
          <a:xfrm>
            <a:off x="6821488" y="2089150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2.1</a:t>
            </a:r>
          </a:p>
        </p:txBody>
      </p:sp>
      <p:sp>
        <p:nvSpPr>
          <p:cNvPr id="11393" name="Text Box 131"/>
          <p:cNvSpPr txBox="1">
            <a:spLocks noChangeArrowheads="1"/>
          </p:cNvSpPr>
          <p:nvPr/>
        </p:nvSpPr>
        <p:spPr bwMode="auto">
          <a:xfrm>
            <a:off x="7277100" y="207962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2.5</a:t>
            </a:r>
          </a:p>
        </p:txBody>
      </p:sp>
      <p:sp>
        <p:nvSpPr>
          <p:cNvPr id="11394" name="Text Box 132"/>
          <p:cNvSpPr txBox="1">
            <a:spLocks noChangeArrowheads="1"/>
          </p:cNvSpPr>
          <p:nvPr/>
        </p:nvSpPr>
        <p:spPr bwMode="auto">
          <a:xfrm>
            <a:off x="7729538" y="2076450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3.0</a:t>
            </a:r>
          </a:p>
        </p:txBody>
      </p:sp>
      <p:sp>
        <p:nvSpPr>
          <p:cNvPr id="11395" name="Text Box 133"/>
          <p:cNvSpPr txBox="1">
            <a:spLocks noChangeArrowheads="1"/>
          </p:cNvSpPr>
          <p:nvPr/>
        </p:nvSpPr>
        <p:spPr bwMode="auto">
          <a:xfrm>
            <a:off x="6345238" y="255111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11396" name="Text Box 134"/>
          <p:cNvSpPr txBox="1">
            <a:spLocks noChangeArrowheads="1"/>
          </p:cNvSpPr>
          <p:nvPr/>
        </p:nvSpPr>
        <p:spPr bwMode="auto">
          <a:xfrm>
            <a:off x="6811963" y="2547938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2.0</a:t>
            </a:r>
          </a:p>
        </p:txBody>
      </p:sp>
      <p:sp>
        <p:nvSpPr>
          <p:cNvPr id="11397" name="Text Box 135"/>
          <p:cNvSpPr txBox="1">
            <a:spLocks noChangeArrowheads="1"/>
          </p:cNvSpPr>
          <p:nvPr/>
        </p:nvSpPr>
        <p:spPr bwMode="auto">
          <a:xfrm>
            <a:off x="7281863" y="2549525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2.4</a:t>
            </a:r>
          </a:p>
        </p:txBody>
      </p:sp>
      <p:sp>
        <p:nvSpPr>
          <p:cNvPr id="11398" name="Text Box 136"/>
          <p:cNvSpPr txBox="1">
            <a:spLocks noChangeArrowheads="1"/>
          </p:cNvSpPr>
          <p:nvPr/>
        </p:nvSpPr>
        <p:spPr bwMode="auto">
          <a:xfrm>
            <a:off x="7734300" y="2552700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2.8</a:t>
            </a:r>
          </a:p>
        </p:txBody>
      </p:sp>
      <p:sp>
        <p:nvSpPr>
          <p:cNvPr id="11399" name="Text Box 137"/>
          <p:cNvSpPr txBox="1">
            <a:spLocks noChangeArrowheads="1"/>
          </p:cNvSpPr>
          <p:nvPr/>
        </p:nvSpPr>
        <p:spPr bwMode="auto">
          <a:xfrm>
            <a:off x="7275513" y="302736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2.1</a:t>
            </a:r>
          </a:p>
        </p:txBody>
      </p:sp>
      <p:sp>
        <p:nvSpPr>
          <p:cNvPr id="11400" name="Text Box 138"/>
          <p:cNvSpPr txBox="1">
            <a:spLocks noChangeArrowheads="1"/>
          </p:cNvSpPr>
          <p:nvPr/>
        </p:nvSpPr>
        <p:spPr bwMode="auto">
          <a:xfrm>
            <a:off x="7748588" y="3016250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2.5</a:t>
            </a:r>
          </a:p>
        </p:txBody>
      </p:sp>
      <p:sp>
        <p:nvSpPr>
          <p:cNvPr id="11401" name="Text Box 139"/>
          <p:cNvSpPr txBox="1">
            <a:spLocks noChangeArrowheads="1"/>
          </p:cNvSpPr>
          <p:nvPr/>
        </p:nvSpPr>
        <p:spPr bwMode="auto">
          <a:xfrm>
            <a:off x="909638" y="2559050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1.0</a:t>
            </a:r>
          </a:p>
        </p:txBody>
      </p:sp>
      <p:sp>
        <p:nvSpPr>
          <p:cNvPr id="11402" name="Text Box 140"/>
          <p:cNvSpPr txBox="1">
            <a:spLocks noChangeArrowheads="1"/>
          </p:cNvSpPr>
          <p:nvPr/>
        </p:nvSpPr>
        <p:spPr bwMode="auto">
          <a:xfrm>
            <a:off x="458788" y="3463925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0.7</a:t>
            </a:r>
          </a:p>
        </p:txBody>
      </p:sp>
      <p:sp>
        <p:nvSpPr>
          <p:cNvPr id="11403" name="Text Box 141"/>
          <p:cNvSpPr txBox="1">
            <a:spLocks noChangeArrowheads="1"/>
          </p:cNvSpPr>
          <p:nvPr/>
        </p:nvSpPr>
        <p:spPr bwMode="auto">
          <a:xfrm>
            <a:off x="473075" y="3027363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0.8</a:t>
            </a:r>
          </a:p>
        </p:txBody>
      </p:sp>
      <p:sp>
        <p:nvSpPr>
          <p:cNvPr id="11404" name="Text Box 142"/>
          <p:cNvSpPr txBox="1">
            <a:spLocks noChangeArrowheads="1"/>
          </p:cNvSpPr>
          <p:nvPr/>
        </p:nvSpPr>
        <p:spPr bwMode="auto">
          <a:xfrm>
            <a:off x="930275" y="3028950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1.0</a:t>
            </a:r>
          </a:p>
        </p:txBody>
      </p:sp>
      <p:sp>
        <p:nvSpPr>
          <p:cNvPr id="11405" name="Text Box 143"/>
          <p:cNvSpPr txBox="1">
            <a:spLocks noChangeArrowheads="1"/>
          </p:cNvSpPr>
          <p:nvPr/>
        </p:nvSpPr>
        <p:spPr bwMode="auto">
          <a:xfrm>
            <a:off x="1382713" y="254476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1.3</a:t>
            </a:r>
          </a:p>
        </p:txBody>
      </p:sp>
      <p:sp>
        <p:nvSpPr>
          <p:cNvPr id="11406" name="Text Box 144"/>
          <p:cNvSpPr txBox="1">
            <a:spLocks noChangeArrowheads="1"/>
          </p:cNvSpPr>
          <p:nvPr/>
        </p:nvSpPr>
        <p:spPr bwMode="auto">
          <a:xfrm>
            <a:off x="18383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1.5</a:t>
            </a:r>
          </a:p>
        </p:txBody>
      </p:sp>
      <p:sp>
        <p:nvSpPr>
          <p:cNvPr id="11407" name="Text Box 145"/>
          <p:cNvSpPr txBox="1">
            <a:spLocks noChangeArrowheads="1"/>
          </p:cNvSpPr>
          <p:nvPr/>
        </p:nvSpPr>
        <p:spPr bwMode="auto">
          <a:xfrm>
            <a:off x="944563" y="3463925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0.9</a:t>
            </a:r>
          </a:p>
        </p:txBody>
      </p:sp>
      <p:sp>
        <p:nvSpPr>
          <p:cNvPr id="11408" name="Text Box 146"/>
          <p:cNvSpPr txBox="1">
            <a:spLocks noChangeArrowheads="1"/>
          </p:cNvSpPr>
          <p:nvPr/>
        </p:nvSpPr>
        <p:spPr bwMode="auto">
          <a:xfrm>
            <a:off x="1379538" y="302736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1.2</a:t>
            </a:r>
          </a:p>
        </p:txBody>
      </p:sp>
      <p:sp>
        <p:nvSpPr>
          <p:cNvPr id="11409" name="Text Box 147"/>
          <p:cNvSpPr txBox="1">
            <a:spLocks noChangeArrowheads="1"/>
          </p:cNvSpPr>
          <p:nvPr/>
        </p:nvSpPr>
        <p:spPr bwMode="auto">
          <a:xfrm rot="-2299236">
            <a:off x="2686050" y="4000500"/>
            <a:ext cx="28749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</a:rPr>
              <a:t>Overall trend</a:t>
            </a:r>
          </a:p>
        </p:txBody>
      </p:sp>
      <p:sp>
        <p:nvSpPr>
          <p:cNvPr id="11410" name="Text Box 150"/>
          <p:cNvSpPr txBox="1">
            <a:spLocks noChangeArrowheads="1"/>
          </p:cNvSpPr>
          <p:nvPr/>
        </p:nvSpPr>
        <p:spPr bwMode="auto">
          <a:xfrm>
            <a:off x="1379538" y="3459163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1.1</a:t>
            </a:r>
          </a:p>
        </p:txBody>
      </p:sp>
      <p:sp>
        <p:nvSpPr>
          <p:cNvPr id="11411" name="Text Box 151"/>
          <p:cNvSpPr txBox="1">
            <a:spLocks noChangeArrowheads="1"/>
          </p:cNvSpPr>
          <p:nvPr/>
        </p:nvSpPr>
        <p:spPr bwMode="auto">
          <a:xfrm>
            <a:off x="22574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1.6</a:t>
            </a:r>
          </a:p>
        </p:txBody>
      </p:sp>
      <p:sp>
        <p:nvSpPr>
          <p:cNvPr id="11412" name="Text Box 152"/>
          <p:cNvSpPr txBox="1">
            <a:spLocks noChangeArrowheads="1"/>
          </p:cNvSpPr>
          <p:nvPr/>
        </p:nvSpPr>
        <p:spPr bwMode="auto">
          <a:xfrm>
            <a:off x="27019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1.6</a:t>
            </a:r>
          </a:p>
        </p:txBody>
      </p:sp>
      <p:sp>
        <p:nvSpPr>
          <p:cNvPr id="11413" name="Text Box 153"/>
          <p:cNvSpPr txBox="1">
            <a:spLocks noChangeArrowheads="1"/>
          </p:cNvSpPr>
          <p:nvPr/>
        </p:nvSpPr>
        <p:spPr bwMode="auto">
          <a:xfrm>
            <a:off x="31591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1.5</a:t>
            </a:r>
          </a:p>
        </p:txBody>
      </p:sp>
      <p:sp>
        <p:nvSpPr>
          <p:cNvPr id="11414" name="Text Box 154"/>
          <p:cNvSpPr txBox="1">
            <a:spLocks noChangeArrowheads="1"/>
          </p:cNvSpPr>
          <p:nvPr/>
        </p:nvSpPr>
        <p:spPr bwMode="auto">
          <a:xfrm>
            <a:off x="36290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11415" name="Text Box 155"/>
          <p:cNvSpPr txBox="1">
            <a:spLocks noChangeArrowheads="1"/>
          </p:cNvSpPr>
          <p:nvPr/>
        </p:nvSpPr>
        <p:spPr bwMode="auto">
          <a:xfrm>
            <a:off x="40989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11416" name="Text Box 156"/>
          <p:cNvSpPr txBox="1">
            <a:spLocks noChangeArrowheads="1"/>
          </p:cNvSpPr>
          <p:nvPr/>
        </p:nvSpPr>
        <p:spPr bwMode="auto">
          <a:xfrm>
            <a:off x="45434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11417" name="Text Box 157"/>
          <p:cNvSpPr txBox="1">
            <a:spLocks noChangeArrowheads="1"/>
          </p:cNvSpPr>
          <p:nvPr/>
        </p:nvSpPr>
        <p:spPr bwMode="auto">
          <a:xfrm>
            <a:off x="49752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11418" name="Text Box 158"/>
          <p:cNvSpPr txBox="1">
            <a:spLocks noChangeArrowheads="1"/>
          </p:cNvSpPr>
          <p:nvPr/>
        </p:nvSpPr>
        <p:spPr bwMode="auto">
          <a:xfrm>
            <a:off x="54324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1.6</a:t>
            </a:r>
          </a:p>
        </p:txBody>
      </p:sp>
      <p:sp>
        <p:nvSpPr>
          <p:cNvPr id="11419" name="Text Box 159"/>
          <p:cNvSpPr txBox="1">
            <a:spLocks noChangeArrowheads="1"/>
          </p:cNvSpPr>
          <p:nvPr/>
        </p:nvSpPr>
        <p:spPr bwMode="auto">
          <a:xfrm>
            <a:off x="5876925" y="25479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1.6</a:t>
            </a:r>
          </a:p>
        </p:txBody>
      </p:sp>
      <p:sp>
        <p:nvSpPr>
          <p:cNvPr id="11420" name="Text Box 160"/>
          <p:cNvSpPr txBox="1">
            <a:spLocks noChangeArrowheads="1"/>
          </p:cNvSpPr>
          <p:nvPr/>
        </p:nvSpPr>
        <p:spPr bwMode="auto">
          <a:xfrm>
            <a:off x="18383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1.4</a:t>
            </a:r>
          </a:p>
        </p:txBody>
      </p:sp>
      <p:sp>
        <p:nvSpPr>
          <p:cNvPr id="11421" name="Text Box 161"/>
          <p:cNvSpPr txBox="1">
            <a:spLocks noChangeArrowheads="1"/>
          </p:cNvSpPr>
          <p:nvPr/>
        </p:nvSpPr>
        <p:spPr bwMode="auto">
          <a:xfrm>
            <a:off x="1838325" y="344487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1.3</a:t>
            </a:r>
          </a:p>
        </p:txBody>
      </p:sp>
      <p:sp>
        <p:nvSpPr>
          <p:cNvPr id="11422" name="Text Box 162"/>
          <p:cNvSpPr txBox="1">
            <a:spLocks noChangeArrowheads="1"/>
          </p:cNvSpPr>
          <p:nvPr/>
        </p:nvSpPr>
        <p:spPr bwMode="auto">
          <a:xfrm>
            <a:off x="7748588" y="3473450"/>
            <a:ext cx="6175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11423" name="Text Box 163"/>
          <p:cNvSpPr txBox="1">
            <a:spLocks noChangeArrowheads="1"/>
          </p:cNvSpPr>
          <p:nvPr/>
        </p:nvSpPr>
        <p:spPr bwMode="auto">
          <a:xfrm>
            <a:off x="22574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1.6</a:t>
            </a:r>
          </a:p>
        </p:txBody>
      </p:sp>
      <p:sp>
        <p:nvSpPr>
          <p:cNvPr id="11424" name="Text Box 164"/>
          <p:cNvSpPr txBox="1">
            <a:spLocks noChangeArrowheads="1"/>
          </p:cNvSpPr>
          <p:nvPr/>
        </p:nvSpPr>
        <p:spPr bwMode="auto">
          <a:xfrm>
            <a:off x="2257425" y="344487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1.5</a:t>
            </a:r>
          </a:p>
        </p:txBody>
      </p:sp>
      <p:sp>
        <p:nvSpPr>
          <p:cNvPr id="11425" name="Text Box 165"/>
          <p:cNvSpPr txBox="1">
            <a:spLocks noChangeArrowheads="1"/>
          </p:cNvSpPr>
          <p:nvPr/>
        </p:nvSpPr>
        <p:spPr bwMode="auto">
          <a:xfrm>
            <a:off x="27019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11426" name="Text Box 166"/>
          <p:cNvSpPr txBox="1">
            <a:spLocks noChangeArrowheads="1"/>
          </p:cNvSpPr>
          <p:nvPr/>
        </p:nvSpPr>
        <p:spPr bwMode="auto">
          <a:xfrm>
            <a:off x="2701925" y="3444875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1.7</a:t>
            </a:r>
          </a:p>
        </p:txBody>
      </p:sp>
      <p:sp>
        <p:nvSpPr>
          <p:cNvPr id="11427" name="Text Box 167"/>
          <p:cNvSpPr txBox="1">
            <a:spLocks noChangeArrowheads="1"/>
          </p:cNvSpPr>
          <p:nvPr/>
        </p:nvSpPr>
        <p:spPr bwMode="auto">
          <a:xfrm>
            <a:off x="3184525" y="30305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11428" name="Text Box 168"/>
          <p:cNvSpPr txBox="1">
            <a:spLocks noChangeArrowheads="1"/>
          </p:cNvSpPr>
          <p:nvPr/>
        </p:nvSpPr>
        <p:spPr bwMode="auto">
          <a:xfrm>
            <a:off x="31718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11429" name="Text Box 169"/>
          <p:cNvSpPr txBox="1">
            <a:spLocks noChangeArrowheads="1"/>
          </p:cNvSpPr>
          <p:nvPr/>
        </p:nvSpPr>
        <p:spPr bwMode="auto">
          <a:xfrm>
            <a:off x="3629025" y="30305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11430" name="Text Box 170"/>
          <p:cNvSpPr txBox="1">
            <a:spLocks noChangeArrowheads="1"/>
          </p:cNvSpPr>
          <p:nvPr/>
        </p:nvSpPr>
        <p:spPr bwMode="auto">
          <a:xfrm>
            <a:off x="4111625" y="30305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11431" name="Text Box 171"/>
          <p:cNvSpPr txBox="1">
            <a:spLocks noChangeArrowheads="1"/>
          </p:cNvSpPr>
          <p:nvPr/>
        </p:nvSpPr>
        <p:spPr bwMode="auto">
          <a:xfrm>
            <a:off x="36290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11432" name="Text Box 172"/>
          <p:cNvSpPr txBox="1">
            <a:spLocks noChangeArrowheads="1"/>
          </p:cNvSpPr>
          <p:nvPr/>
        </p:nvSpPr>
        <p:spPr bwMode="auto">
          <a:xfrm>
            <a:off x="40989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11433" name="Text Box 173"/>
          <p:cNvSpPr txBox="1">
            <a:spLocks noChangeArrowheads="1"/>
          </p:cNvSpPr>
          <p:nvPr/>
        </p:nvSpPr>
        <p:spPr bwMode="auto">
          <a:xfrm>
            <a:off x="45688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11434" name="Text Box 174"/>
          <p:cNvSpPr txBox="1">
            <a:spLocks noChangeArrowheads="1"/>
          </p:cNvSpPr>
          <p:nvPr/>
        </p:nvSpPr>
        <p:spPr bwMode="auto">
          <a:xfrm>
            <a:off x="50387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2.4</a:t>
            </a:r>
          </a:p>
        </p:txBody>
      </p:sp>
      <p:sp>
        <p:nvSpPr>
          <p:cNvPr id="11435" name="Text Box 175"/>
          <p:cNvSpPr txBox="1">
            <a:spLocks noChangeArrowheads="1"/>
          </p:cNvSpPr>
          <p:nvPr/>
        </p:nvSpPr>
        <p:spPr bwMode="auto">
          <a:xfrm>
            <a:off x="4568825" y="30305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2.2</a:t>
            </a:r>
          </a:p>
        </p:txBody>
      </p:sp>
      <p:sp>
        <p:nvSpPr>
          <p:cNvPr id="11436" name="Text Box 176"/>
          <p:cNvSpPr txBox="1">
            <a:spLocks noChangeArrowheads="1"/>
          </p:cNvSpPr>
          <p:nvPr/>
        </p:nvSpPr>
        <p:spPr bwMode="auto">
          <a:xfrm>
            <a:off x="5000625" y="30305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11437" name="Text Box 177"/>
          <p:cNvSpPr txBox="1">
            <a:spLocks noChangeArrowheads="1"/>
          </p:cNvSpPr>
          <p:nvPr/>
        </p:nvSpPr>
        <p:spPr bwMode="auto">
          <a:xfrm>
            <a:off x="54451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1.7</a:t>
            </a:r>
          </a:p>
        </p:txBody>
      </p:sp>
      <p:sp>
        <p:nvSpPr>
          <p:cNvPr id="11438" name="Text Box 178"/>
          <p:cNvSpPr txBox="1">
            <a:spLocks noChangeArrowheads="1"/>
          </p:cNvSpPr>
          <p:nvPr/>
        </p:nvSpPr>
        <p:spPr bwMode="auto">
          <a:xfrm>
            <a:off x="54451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11439" name="Text Box 179"/>
          <p:cNvSpPr txBox="1">
            <a:spLocks noChangeArrowheads="1"/>
          </p:cNvSpPr>
          <p:nvPr/>
        </p:nvSpPr>
        <p:spPr bwMode="auto">
          <a:xfrm>
            <a:off x="58896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1.7</a:t>
            </a:r>
          </a:p>
        </p:txBody>
      </p:sp>
      <p:sp>
        <p:nvSpPr>
          <p:cNvPr id="11440" name="Text Box 180"/>
          <p:cNvSpPr txBox="1">
            <a:spLocks noChangeArrowheads="1"/>
          </p:cNvSpPr>
          <p:nvPr/>
        </p:nvSpPr>
        <p:spPr bwMode="auto">
          <a:xfrm>
            <a:off x="59023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11441" name="Text Box 181"/>
          <p:cNvSpPr txBox="1">
            <a:spLocks noChangeArrowheads="1"/>
          </p:cNvSpPr>
          <p:nvPr/>
        </p:nvSpPr>
        <p:spPr bwMode="auto">
          <a:xfrm>
            <a:off x="63214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11442" name="Text Box 182"/>
          <p:cNvSpPr txBox="1">
            <a:spLocks noChangeArrowheads="1"/>
          </p:cNvSpPr>
          <p:nvPr/>
        </p:nvSpPr>
        <p:spPr bwMode="auto">
          <a:xfrm>
            <a:off x="63468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1.8</a:t>
            </a:r>
          </a:p>
        </p:txBody>
      </p:sp>
      <p:sp>
        <p:nvSpPr>
          <p:cNvPr id="11443" name="Text Box 183"/>
          <p:cNvSpPr txBox="1">
            <a:spLocks noChangeArrowheads="1"/>
          </p:cNvSpPr>
          <p:nvPr/>
        </p:nvSpPr>
        <p:spPr bwMode="auto">
          <a:xfrm>
            <a:off x="6804025" y="30178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11444" name="Text Box 184"/>
          <p:cNvSpPr txBox="1">
            <a:spLocks noChangeArrowheads="1"/>
          </p:cNvSpPr>
          <p:nvPr/>
        </p:nvSpPr>
        <p:spPr bwMode="auto">
          <a:xfrm>
            <a:off x="68040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1.9</a:t>
            </a:r>
          </a:p>
        </p:txBody>
      </p:sp>
      <p:sp>
        <p:nvSpPr>
          <p:cNvPr id="11445" name="Text Box 185"/>
          <p:cNvSpPr txBox="1">
            <a:spLocks noChangeArrowheads="1"/>
          </p:cNvSpPr>
          <p:nvPr/>
        </p:nvSpPr>
        <p:spPr bwMode="auto">
          <a:xfrm>
            <a:off x="7261225" y="3449638"/>
            <a:ext cx="617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2.0</a:t>
            </a:r>
          </a:p>
        </p:txBody>
      </p:sp>
      <p:sp>
        <p:nvSpPr>
          <p:cNvPr id="270522" name="AutoShape 186"/>
          <p:cNvSpPr>
            <a:spLocks noChangeArrowheads="1"/>
          </p:cNvSpPr>
          <p:nvPr/>
        </p:nvSpPr>
        <p:spPr bwMode="auto">
          <a:xfrm rot="-2220554">
            <a:off x="1520825" y="3641725"/>
            <a:ext cx="6049963" cy="585788"/>
          </a:xfrm>
          <a:prstGeom prst="homePlate">
            <a:avLst>
              <a:gd name="adj" fmla="val 25819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523" name="Text Box 187"/>
          <p:cNvSpPr txBox="1">
            <a:spLocks noChangeArrowheads="1"/>
          </p:cNvSpPr>
          <p:nvPr/>
        </p:nvSpPr>
        <p:spPr bwMode="auto">
          <a:xfrm>
            <a:off x="3517900" y="1028700"/>
            <a:ext cx="1498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(page 99)</a:t>
            </a:r>
          </a:p>
        </p:txBody>
      </p:sp>
      <p:sp>
        <p:nvSpPr>
          <p:cNvPr id="270524" name="AutoShape 188"/>
          <p:cNvSpPr>
            <a:spLocks noChangeArrowheads="1"/>
          </p:cNvSpPr>
          <p:nvPr/>
        </p:nvSpPr>
        <p:spPr bwMode="auto">
          <a:xfrm>
            <a:off x="1335088" y="920750"/>
            <a:ext cx="6207125" cy="485775"/>
          </a:xfrm>
          <a:prstGeom prst="homePlate">
            <a:avLst>
              <a:gd name="adj" fmla="val 3194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49" name="Text Box 189"/>
          <p:cNvSpPr txBox="1">
            <a:spLocks noChangeArrowheads="1"/>
          </p:cNvSpPr>
          <p:nvPr/>
        </p:nvSpPr>
        <p:spPr bwMode="auto">
          <a:xfrm>
            <a:off x="1370013" y="901700"/>
            <a:ext cx="5197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</a:rPr>
              <a:t>Values increase across a row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465986" name="Rectangle 66"/>
          <p:cNvSpPr>
            <a:spLocks noChangeArrowheads="1"/>
          </p:cNvSpPr>
          <p:nvPr/>
        </p:nvSpPr>
        <p:spPr bwMode="auto">
          <a:xfrm>
            <a:off x="59721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64246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1" name="Rectangle 71"/>
          <p:cNvSpPr>
            <a:spLocks noChangeArrowheads="1"/>
          </p:cNvSpPr>
          <p:nvPr/>
        </p:nvSpPr>
        <p:spPr bwMode="auto">
          <a:xfrm>
            <a:off x="68786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8" name="Rectangle 78"/>
          <p:cNvSpPr>
            <a:spLocks noChangeArrowheads="1"/>
          </p:cNvSpPr>
          <p:nvPr/>
        </p:nvSpPr>
        <p:spPr bwMode="auto">
          <a:xfrm>
            <a:off x="73310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5" name="Rectangle 85"/>
          <p:cNvSpPr>
            <a:spLocks noChangeArrowheads="1"/>
          </p:cNvSpPr>
          <p:nvPr/>
        </p:nvSpPr>
        <p:spPr bwMode="auto">
          <a:xfrm>
            <a:off x="77835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6" name="Rectangle 86"/>
          <p:cNvSpPr>
            <a:spLocks noChangeArrowheads="1"/>
          </p:cNvSpPr>
          <p:nvPr/>
        </p:nvSpPr>
        <p:spPr bwMode="auto">
          <a:xfrm>
            <a:off x="82375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484" name="AutoShape 148"/>
          <p:cNvSpPr>
            <a:spLocks noChangeArrowheads="1"/>
          </p:cNvSpPr>
          <p:nvPr/>
        </p:nvSpPr>
        <p:spPr bwMode="auto">
          <a:xfrm rot="-5400000">
            <a:off x="6233319" y="3209132"/>
            <a:ext cx="4762500" cy="652462"/>
          </a:xfrm>
          <a:prstGeom prst="homePlate">
            <a:avLst>
              <a:gd name="adj" fmla="val 1824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57" name="Text Box 149"/>
          <p:cNvSpPr txBox="1">
            <a:spLocks noChangeArrowheads="1"/>
          </p:cNvSpPr>
          <p:nvPr/>
        </p:nvSpPr>
        <p:spPr bwMode="auto">
          <a:xfrm rot="-5407083">
            <a:off x="6190457" y="3323431"/>
            <a:ext cx="47307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</a:rPr>
              <a:t>Values increase up a column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3257550" y="27733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1906588" y="34274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5837238" y="276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870" name="Line 6"/>
          <p:cNvSpPr>
            <a:spLocks noChangeShapeType="1"/>
          </p:cNvSpPr>
          <p:nvPr/>
        </p:nvSpPr>
        <p:spPr bwMode="auto">
          <a:xfrm flipV="1">
            <a:off x="3043238" y="3509963"/>
            <a:ext cx="400050" cy="21748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2976563" y="12604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872" name="Text Box 8"/>
          <p:cNvSpPr txBox="1">
            <a:spLocks noChangeArrowheads="1"/>
          </p:cNvSpPr>
          <p:nvPr/>
        </p:nvSpPr>
        <p:spPr bwMode="auto">
          <a:xfrm>
            <a:off x="4402138" y="36179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4449763" y="51181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874" name="Line 10"/>
          <p:cNvSpPr>
            <a:spLocks noChangeShapeType="1"/>
          </p:cNvSpPr>
          <p:nvPr/>
        </p:nvSpPr>
        <p:spPr bwMode="auto">
          <a:xfrm flipV="1">
            <a:off x="5484813" y="34782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75" name="Line 11"/>
          <p:cNvSpPr>
            <a:spLocks noChangeShapeType="1"/>
          </p:cNvSpPr>
          <p:nvPr/>
        </p:nvSpPr>
        <p:spPr bwMode="auto">
          <a:xfrm flipV="1">
            <a:off x="5586413" y="36306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76" name="Line 12"/>
          <p:cNvSpPr>
            <a:spLocks noChangeShapeType="1"/>
          </p:cNvSpPr>
          <p:nvPr/>
        </p:nvSpPr>
        <p:spPr bwMode="auto">
          <a:xfrm flipV="1">
            <a:off x="4999038" y="4597400"/>
            <a:ext cx="0" cy="4841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77" name="Line 13"/>
          <p:cNvSpPr>
            <a:spLocks noChangeShapeType="1"/>
          </p:cNvSpPr>
          <p:nvPr/>
        </p:nvSpPr>
        <p:spPr bwMode="auto">
          <a:xfrm flipH="1" flipV="1">
            <a:off x="4149725" y="3562350"/>
            <a:ext cx="382588" cy="2508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78" name="Text Box 14"/>
          <p:cNvSpPr txBox="1">
            <a:spLocks noChangeArrowheads="1"/>
          </p:cNvSpPr>
          <p:nvPr/>
        </p:nvSpPr>
        <p:spPr bwMode="auto">
          <a:xfrm>
            <a:off x="3617913" y="12620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0879" name="AutoShape 15"/>
          <p:cNvSpPr>
            <a:spLocks noChangeArrowheads="1"/>
          </p:cNvSpPr>
          <p:nvPr/>
        </p:nvSpPr>
        <p:spPr bwMode="auto">
          <a:xfrm flipV="1">
            <a:off x="3943350" y="2173288"/>
            <a:ext cx="350838" cy="752475"/>
          </a:xfrm>
          <a:prstGeom prst="rtTriangl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80" name="AutoShape 16"/>
          <p:cNvSpPr>
            <a:spLocks noChangeArrowheads="1"/>
          </p:cNvSpPr>
          <p:nvPr/>
        </p:nvSpPr>
        <p:spPr bwMode="auto">
          <a:xfrm flipH="1" flipV="1">
            <a:off x="3394075" y="2176463"/>
            <a:ext cx="350838" cy="752475"/>
          </a:xfrm>
          <a:prstGeom prst="rtTriangle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81" name="Oval 17"/>
          <p:cNvSpPr>
            <a:spLocks noChangeArrowheads="1"/>
          </p:cNvSpPr>
          <p:nvPr/>
        </p:nvSpPr>
        <p:spPr bwMode="auto">
          <a:xfrm rot="-5370331">
            <a:off x="5242719" y="1145382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0306" name="Group 18"/>
          <p:cNvGrpSpPr>
            <a:grpSpLocks/>
          </p:cNvGrpSpPr>
          <p:nvPr/>
        </p:nvGrpSpPr>
        <p:grpSpPr bwMode="auto">
          <a:xfrm rot="-10512766">
            <a:off x="6203950" y="1009650"/>
            <a:ext cx="520700" cy="152400"/>
            <a:chOff x="990" y="2694"/>
            <a:chExt cx="328" cy="96"/>
          </a:xfrm>
        </p:grpSpPr>
        <p:sp>
          <p:nvSpPr>
            <p:cNvPr id="420883" name="Oval 19"/>
            <p:cNvSpPr>
              <a:spLocks noChangeArrowheads="1"/>
            </p:cNvSpPr>
            <p:nvPr/>
          </p:nvSpPr>
          <p:spPr bwMode="auto">
            <a:xfrm>
              <a:off x="1013" y="2750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884" name="Oval 20"/>
            <p:cNvSpPr>
              <a:spLocks noChangeArrowheads="1"/>
            </p:cNvSpPr>
            <p:nvPr/>
          </p:nvSpPr>
          <p:spPr bwMode="auto">
            <a:xfrm>
              <a:off x="1258" y="2747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0885" name="Oval 21"/>
          <p:cNvSpPr>
            <a:spLocks noChangeArrowheads="1"/>
          </p:cNvSpPr>
          <p:nvPr/>
        </p:nvSpPr>
        <p:spPr bwMode="auto">
          <a:xfrm rot="2016695">
            <a:off x="6665913" y="3681413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0308" name="Group 22"/>
          <p:cNvGrpSpPr>
            <a:grpSpLocks/>
          </p:cNvGrpSpPr>
          <p:nvPr/>
        </p:nvGrpSpPr>
        <p:grpSpPr bwMode="auto">
          <a:xfrm rot="-3792435">
            <a:off x="7945438" y="4233863"/>
            <a:ext cx="520700" cy="152400"/>
            <a:chOff x="990" y="2694"/>
            <a:chExt cx="328" cy="96"/>
          </a:xfrm>
        </p:grpSpPr>
        <p:sp>
          <p:nvSpPr>
            <p:cNvPr id="420887" name="Oval 23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888" name="Oval 24"/>
            <p:cNvSpPr>
              <a:spLocks noChangeArrowheads="1"/>
            </p:cNvSpPr>
            <p:nvPr/>
          </p:nvSpPr>
          <p:spPr bwMode="auto">
            <a:xfrm>
              <a:off x="1233" y="268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0889" name="Text Box 25"/>
          <p:cNvSpPr txBox="1">
            <a:spLocks noChangeArrowheads="1"/>
          </p:cNvSpPr>
          <p:nvPr/>
        </p:nvSpPr>
        <p:spPr bwMode="auto">
          <a:xfrm>
            <a:off x="6588125" y="868363"/>
            <a:ext cx="255587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Molecular polarity?</a:t>
            </a:r>
          </a:p>
        </p:txBody>
      </p:sp>
      <p:sp>
        <p:nvSpPr>
          <p:cNvPr id="420890" name="Rectangle 26"/>
          <p:cNvSpPr>
            <a:spLocks noChangeArrowheads="1"/>
          </p:cNvSpPr>
          <p:nvPr/>
        </p:nvSpPr>
        <p:spPr bwMode="auto">
          <a:xfrm>
            <a:off x="1003300" y="1119188"/>
            <a:ext cx="4545013" cy="511492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891" name="Text Box 27"/>
          <p:cNvSpPr txBox="1">
            <a:spLocks noChangeArrowheads="1"/>
          </p:cNvSpPr>
          <p:nvPr/>
        </p:nvSpPr>
        <p:spPr bwMode="auto">
          <a:xfrm>
            <a:off x="1487488" y="4411663"/>
            <a:ext cx="2857500" cy="155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Nonpolar hydrocarbon  portion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5837238" y="276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892" name="Line 4"/>
          <p:cNvSpPr>
            <a:spLocks noChangeShapeType="1"/>
          </p:cNvSpPr>
          <p:nvPr/>
        </p:nvSpPr>
        <p:spPr bwMode="auto">
          <a:xfrm flipV="1">
            <a:off x="5484813" y="34782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893" name="Line 5"/>
          <p:cNvSpPr>
            <a:spLocks noChangeShapeType="1"/>
          </p:cNvSpPr>
          <p:nvPr/>
        </p:nvSpPr>
        <p:spPr bwMode="auto">
          <a:xfrm flipV="1">
            <a:off x="5586413" y="36306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894" name="Oval 6"/>
          <p:cNvSpPr>
            <a:spLocks noChangeArrowheads="1"/>
          </p:cNvSpPr>
          <p:nvPr/>
        </p:nvSpPr>
        <p:spPr bwMode="auto">
          <a:xfrm rot="-5370331">
            <a:off x="5242719" y="1145382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2343" name="Group 7"/>
          <p:cNvGrpSpPr>
            <a:grpSpLocks/>
          </p:cNvGrpSpPr>
          <p:nvPr/>
        </p:nvGrpSpPr>
        <p:grpSpPr bwMode="auto">
          <a:xfrm rot="-10512766">
            <a:off x="6203950" y="1009650"/>
            <a:ext cx="520700" cy="152400"/>
            <a:chOff x="990" y="2694"/>
            <a:chExt cx="328" cy="96"/>
          </a:xfrm>
        </p:grpSpPr>
        <p:sp>
          <p:nvSpPr>
            <p:cNvPr id="421896" name="Oval 8"/>
            <p:cNvSpPr>
              <a:spLocks noChangeArrowheads="1"/>
            </p:cNvSpPr>
            <p:nvPr/>
          </p:nvSpPr>
          <p:spPr bwMode="auto">
            <a:xfrm>
              <a:off x="1013" y="2750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897" name="Oval 9"/>
            <p:cNvSpPr>
              <a:spLocks noChangeArrowheads="1"/>
            </p:cNvSpPr>
            <p:nvPr/>
          </p:nvSpPr>
          <p:spPr bwMode="auto">
            <a:xfrm>
              <a:off x="1258" y="2747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1898" name="Oval 10"/>
          <p:cNvSpPr>
            <a:spLocks noChangeArrowheads="1"/>
          </p:cNvSpPr>
          <p:nvPr/>
        </p:nvSpPr>
        <p:spPr bwMode="auto">
          <a:xfrm rot="2016695">
            <a:off x="6665913" y="3681413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2345" name="Group 11"/>
          <p:cNvGrpSpPr>
            <a:grpSpLocks/>
          </p:cNvGrpSpPr>
          <p:nvPr/>
        </p:nvGrpSpPr>
        <p:grpSpPr bwMode="auto">
          <a:xfrm rot="-3792435">
            <a:off x="7945438" y="4233863"/>
            <a:ext cx="520700" cy="152400"/>
            <a:chOff x="990" y="2694"/>
            <a:chExt cx="328" cy="96"/>
          </a:xfrm>
        </p:grpSpPr>
        <p:sp>
          <p:nvSpPr>
            <p:cNvPr id="421900" name="Oval 1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01" name="Oval 13"/>
            <p:cNvSpPr>
              <a:spLocks noChangeArrowheads="1"/>
            </p:cNvSpPr>
            <p:nvPr/>
          </p:nvSpPr>
          <p:spPr bwMode="auto">
            <a:xfrm>
              <a:off x="1233" y="268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2346" name="Group 14"/>
          <p:cNvGrpSpPr>
            <a:grpSpLocks/>
          </p:cNvGrpSpPr>
          <p:nvPr/>
        </p:nvGrpSpPr>
        <p:grpSpPr bwMode="auto">
          <a:xfrm rot="-4894000">
            <a:off x="5579269" y="3445669"/>
            <a:ext cx="333375" cy="401637"/>
            <a:chOff x="674" y="1495"/>
            <a:chExt cx="210" cy="253"/>
          </a:xfrm>
        </p:grpSpPr>
        <p:sp>
          <p:nvSpPr>
            <p:cNvPr id="421903" name="Line 15"/>
            <p:cNvSpPr>
              <a:spLocks noChangeShapeType="1"/>
            </p:cNvSpPr>
            <p:nvPr/>
          </p:nvSpPr>
          <p:spPr bwMode="auto">
            <a:xfrm>
              <a:off x="704" y="1466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904" name="Line 16"/>
            <p:cNvSpPr>
              <a:spLocks noChangeShapeType="1"/>
            </p:cNvSpPr>
            <p:nvPr/>
          </p:nvSpPr>
          <p:spPr bwMode="auto">
            <a:xfrm flipV="1">
              <a:off x="695" y="1478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1905" name="Text Box 17"/>
          <p:cNvSpPr txBox="1">
            <a:spLocks noChangeArrowheads="1"/>
          </p:cNvSpPr>
          <p:nvPr/>
        </p:nvSpPr>
        <p:spPr bwMode="auto">
          <a:xfrm>
            <a:off x="6588125" y="868363"/>
            <a:ext cx="255587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Molecular polarity?</a:t>
            </a:r>
          </a:p>
        </p:txBody>
      </p:sp>
      <p:sp>
        <p:nvSpPr>
          <p:cNvPr id="421906" name="Text Box 18"/>
          <p:cNvSpPr txBox="1">
            <a:spLocks noChangeArrowheads="1"/>
          </p:cNvSpPr>
          <p:nvPr/>
        </p:nvSpPr>
        <p:spPr bwMode="auto">
          <a:xfrm>
            <a:off x="3257550" y="27733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1907" name="Text Box 19"/>
          <p:cNvSpPr txBox="1">
            <a:spLocks noChangeArrowheads="1"/>
          </p:cNvSpPr>
          <p:nvPr/>
        </p:nvSpPr>
        <p:spPr bwMode="auto">
          <a:xfrm>
            <a:off x="1906588" y="34274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908" name="Line 20"/>
          <p:cNvSpPr>
            <a:spLocks noChangeShapeType="1"/>
          </p:cNvSpPr>
          <p:nvPr/>
        </p:nvSpPr>
        <p:spPr bwMode="auto">
          <a:xfrm flipV="1">
            <a:off x="3043238" y="3509963"/>
            <a:ext cx="400050" cy="21748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909" name="Text Box 21"/>
          <p:cNvSpPr txBox="1">
            <a:spLocks noChangeArrowheads="1"/>
          </p:cNvSpPr>
          <p:nvPr/>
        </p:nvSpPr>
        <p:spPr bwMode="auto">
          <a:xfrm>
            <a:off x="2976563" y="12604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910" name="Text Box 22"/>
          <p:cNvSpPr txBox="1">
            <a:spLocks noChangeArrowheads="1"/>
          </p:cNvSpPr>
          <p:nvPr/>
        </p:nvSpPr>
        <p:spPr bwMode="auto">
          <a:xfrm>
            <a:off x="4402138" y="36179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1911" name="Text Box 23"/>
          <p:cNvSpPr txBox="1">
            <a:spLocks noChangeArrowheads="1"/>
          </p:cNvSpPr>
          <p:nvPr/>
        </p:nvSpPr>
        <p:spPr bwMode="auto">
          <a:xfrm>
            <a:off x="4449763" y="51181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912" name="Line 24"/>
          <p:cNvSpPr>
            <a:spLocks noChangeShapeType="1"/>
          </p:cNvSpPr>
          <p:nvPr/>
        </p:nvSpPr>
        <p:spPr bwMode="auto">
          <a:xfrm flipV="1">
            <a:off x="4999038" y="4597400"/>
            <a:ext cx="0" cy="4841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913" name="Line 25"/>
          <p:cNvSpPr>
            <a:spLocks noChangeShapeType="1"/>
          </p:cNvSpPr>
          <p:nvPr/>
        </p:nvSpPr>
        <p:spPr bwMode="auto">
          <a:xfrm flipH="1" flipV="1">
            <a:off x="4149725" y="3562350"/>
            <a:ext cx="382588" cy="2508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914" name="Text Box 26"/>
          <p:cNvSpPr txBox="1">
            <a:spLocks noChangeArrowheads="1"/>
          </p:cNvSpPr>
          <p:nvPr/>
        </p:nvSpPr>
        <p:spPr bwMode="auto">
          <a:xfrm>
            <a:off x="3617913" y="12620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915" name="AutoShape 27"/>
          <p:cNvSpPr>
            <a:spLocks noChangeArrowheads="1"/>
          </p:cNvSpPr>
          <p:nvPr/>
        </p:nvSpPr>
        <p:spPr bwMode="auto">
          <a:xfrm flipV="1">
            <a:off x="3943350" y="2173288"/>
            <a:ext cx="350838" cy="752475"/>
          </a:xfrm>
          <a:prstGeom prst="rtTriangl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916" name="AutoShape 28"/>
          <p:cNvSpPr>
            <a:spLocks noChangeArrowheads="1"/>
          </p:cNvSpPr>
          <p:nvPr/>
        </p:nvSpPr>
        <p:spPr bwMode="auto">
          <a:xfrm flipH="1" flipV="1">
            <a:off x="3394075" y="2176463"/>
            <a:ext cx="350838" cy="752475"/>
          </a:xfrm>
          <a:prstGeom prst="rtTriangle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1003300" y="1119188"/>
            <a:ext cx="4545013" cy="511492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1918" name="Text Box 30"/>
          <p:cNvSpPr txBox="1">
            <a:spLocks noChangeArrowheads="1"/>
          </p:cNvSpPr>
          <p:nvPr/>
        </p:nvSpPr>
        <p:spPr bwMode="auto">
          <a:xfrm>
            <a:off x="1487488" y="4411663"/>
            <a:ext cx="2857500" cy="155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Nonpolar hydrocarbon  portion</a:t>
            </a:r>
          </a:p>
        </p:txBody>
      </p:sp>
      <p:sp>
        <p:nvSpPr>
          <p:cNvPr id="421919" name="Text Box 31"/>
          <p:cNvSpPr txBox="1">
            <a:spLocks noChangeArrowheads="1"/>
          </p:cNvSpPr>
          <p:nvPr/>
        </p:nvSpPr>
        <p:spPr bwMode="auto">
          <a:xfrm>
            <a:off x="5127625" y="4127500"/>
            <a:ext cx="257333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Polar bond!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256588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Acetaldehyde</a:t>
            </a:r>
          </a:p>
        </p:txBody>
      </p:sp>
      <p:sp>
        <p:nvSpPr>
          <p:cNvPr id="422915" name="Text Box 3"/>
          <p:cNvSpPr txBox="1">
            <a:spLocks noChangeArrowheads="1"/>
          </p:cNvSpPr>
          <p:nvPr/>
        </p:nvSpPr>
        <p:spPr bwMode="auto">
          <a:xfrm>
            <a:off x="5837238" y="27622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2916" name="Line 4"/>
          <p:cNvSpPr>
            <a:spLocks noChangeShapeType="1"/>
          </p:cNvSpPr>
          <p:nvPr/>
        </p:nvSpPr>
        <p:spPr bwMode="auto">
          <a:xfrm flipV="1">
            <a:off x="5484813" y="34782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17" name="Line 5"/>
          <p:cNvSpPr>
            <a:spLocks noChangeShapeType="1"/>
          </p:cNvSpPr>
          <p:nvPr/>
        </p:nvSpPr>
        <p:spPr bwMode="auto">
          <a:xfrm flipV="1">
            <a:off x="5586413" y="363061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18" name="Oval 6"/>
          <p:cNvSpPr>
            <a:spLocks noChangeArrowheads="1"/>
          </p:cNvSpPr>
          <p:nvPr/>
        </p:nvSpPr>
        <p:spPr bwMode="auto">
          <a:xfrm rot="-5370331">
            <a:off x="5242719" y="1145382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4391" name="Group 7"/>
          <p:cNvGrpSpPr>
            <a:grpSpLocks/>
          </p:cNvGrpSpPr>
          <p:nvPr/>
        </p:nvGrpSpPr>
        <p:grpSpPr bwMode="auto">
          <a:xfrm rot="-10512766">
            <a:off x="6203950" y="1009650"/>
            <a:ext cx="520700" cy="152400"/>
            <a:chOff x="990" y="2694"/>
            <a:chExt cx="328" cy="96"/>
          </a:xfrm>
        </p:grpSpPr>
        <p:sp>
          <p:nvSpPr>
            <p:cNvPr id="422920" name="Oval 8"/>
            <p:cNvSpPr>
              <a:spLocks noChangeArrowheads="1"/>
            </p:cNvSpPr>
            <p:nvPr/>
          </p:nvSpPr>
          <p:spPr bwMode="auto">
            <a:xfrm>
              <a:off x="1013" y="2750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21" name="Oval 9"/>
            <p:cNvSpPr>
              <a:spLocks noChangeArrowheads="1"/>
            </p:cNvSpPr>
            <p:nvPr/>
          </p:nvSpPr>
          <p:spPr bwMode="auto">
            <a:xfrm>
              <a:off x="1258" y="2747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2922" name="Oval 10"/>
          <p:cNvSpPr>
            <a:spLocks noChangeArrowheads="1"/>
          </p:cNvSpPr>
          <p:nvPr/>
        </p:nvSpPr>
        <p:spPr bwMode="auto">
          <a:xfrm rot="2016695">
            <a:off x="6665913" y="3681413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4393" name="Group 11"/>
          <p:cNvGrpSpPr>
            <a:grpSpLocks/>
          </p:cNvGrpSpPr>
          <p:nvPr/>
        </p:nvGrpSpPr>
        <p:grpSpPr bwMode="auto">
          <a:xfrm rot="-3792435">
            <a:off x="7945438" y="4233863"/>
            <a:ext cx="520700" cy="152400"/>
            <a:chOff x="990" y="2694"/>
            <a:chExt cx="328" cy="96"/>
          </a:xfrm>
        </p:grpSpPr>
        <p:sp>
          <p:nvSpPr>
            <p:cNvPr id="422924" name="Oval 12"/>
            <p:cNvSpPr>
              <a:spLocks noChangeArrowheads="1"/>
            </p:cNvSpPr>
            <p:nvPr/>
          </p:nvSpPr>
          <p:spPr bwMode="auto">
            <a:xfrm>
              <a:off x="991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25" name="Oval 13"/>
            <p:cNvSpPr>
              <a:spLocks noChangeArrowheads="1"/>
            </p:cNvSpPr>
            <p:nvPr/>
          </p:nvSpPr>
          <p:spPr bwMode="auto">
            <a:xfrm>
              <a:off x="1233" y="2689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4394" name="Group 14"/>
          <p:cNvGrpSpPr>
            <a:grpSpLocks/>
          </p:cNvGrpSpPr>
          <p:nvPr/>
        </p:nvGrpSpPr>
        <p:grpSpPr bwMode="auto">
          <a:xfrm rot="-4894000">
            <a:off x="5579269" y="3445669"/>
            <a:ext cx="333375" cy="401637"/>
            <a:chOff x="674" y="1495"/>
            <a:chExt cx="210" cy="253"/>
          </a:xfrm>
        </p:grpSpPr>
        <p:sp>
          <p:nvSpPr>
            <p:cNvPr id="422927" name="Line 15"/>
            <p:cNvSpPr>
              <a:spLocks noChangeShapeType="1"/>
            </p:cNvSpPr>
            <p:nvPr/>
          </p:nvSpPr>
          <p:spPr bwMode="auto">
            <a:xfrm>
              <a:off x="704" y="1466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2928" name="Line 16"/>
            <p:cNvSpPr>
              <a:spLocks noChangeShapeType="1"/>
            </p:cNvSpPr>
            <p:nvPr/>
          </p:nvSpPr>
          <p:spPr bwMode="auto">
            <a:xfrm flipV="1">
              <a:off x="695" y="1478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2929" name="Line 17"/>
          <p:cNvSpPr>
            <a:spLocks noChangeShapeType="1"/>
          </p:cNvSpPr>
          <p:nvPr/>
        </p:nvSpPr>
        <p:spPr bwMode="auto">
          <a:xfrm flipV="1">
            <a:off x="6732588" y="2289175"/>
            <a:ext cx="1655762" cy="8350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30" name="Line 18"/>
          <p:cNvSpPr>
            <a:spLocks noChangeShapeType="1"/>
          </p:cNvSpPr>
          <p:nvPr/>
        </p:nvSpPr>
        <p:spPr bwMode="auto">
          <a:xfrm rot="243875">
            <a:off x="6804025" y="2886075"/>
            <a:ext cx="217488" cy="3016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31" name="Text Box 19"/>
          <p:cNvSpPr txBox="1">
            <a:spLocks noChangeArrowheads="1"/>
          </p:cNvSpPr>
          <p:nvPr/>
        </p:nvSpPr>
        <p:spPr bwMode="auto">
          <a:xfrm>
            <a:off x="6588125" y="868363"/>
            <a:ext cx="255587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Molecular polarity?</a:t>
            </a:r>
          </a:p>
        </p:txBody>
      </p:sp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3257550" y="27733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2933" name="Text Box 21"/>
          <p:cNvSpPr txBox="1">
            <a:spLocks noChangeArrowheads="1"/>
          </p:cNvSpPr>
          <p:nvPr/>
        </p:nvSpPr>
        <p:spPr bwMode="auto">
          <a:xfrm>
            <a:off x="1906588" y="34274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2934" name="Line 22"/>
          <p:cNvSpPr>
            <a:spLocks noChangeShapeType="1"/>
          </p:cNvSpPr>
          <p:nvPr/>
        </p:nvSpPr>
        <p:spPr bwMode="auto">
          <a:xfrm flipV="1">
            <a:off x="3043238" y="3509963"/>
            <a:ext cx="400050" cy="21748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35" name="Text Box 23"/>
          <p:cNvSpPr txBox="1">
            <a:spLocks noChangeArrowheads="1"/>
          </p:cNvSpPr>
          <p:nvPr/>
        </p:nvSpPr>
        <p:spPr bwMode="auto">
          <a:xfrm>
            <a:off x="2976563" y="12604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2936" name="Text Box 24"/>
          <p:cNvSpPr txBox="1">
            <a:spLocks noChangeArrowheads="1"/>
          </p:cNvSpPr>
          <p:nvPr/>
        </p:nvSpPr>
        <p:spPr bwMode="auto">
          <a:xfrm>
            <a:off x="4402138" y="36179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22937" name="Text Box 25"/>
          <p:cNvSpPr txBox="1">
            <a:spLocks noChangeArrowheads="1"/>
          </p:cNvSpPr>
          <p:nvPr/>
        </p:nvSpPr>
        <p:spPr bwMode="auto">
          <a:xfrm>
            <a:off x="4449763" y="511810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2938" name="Line 26"/>
          <p:cNvSpPr>
            <a:spLocks noChangeShapeType="1"/>
          </p:cNvSpPr>
          <p:nvPr/>
        </p:nvSpPr>
        <p:spPr bwMode="auto">
          <a:xfrm flipV="1">
            <a:off x="4999038" y="4597400"/>
            <a:ext cx="0" cy="4841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39" name="Line 27"/>
          <p:cNvSpPr>
            <a:spLocks noChangeShapeType="1"/>
          </p:cNvSpPr>
          <p:nvPr/>
        </p:nvSpPr>
        <p:spPr bwMode="auto">
          <a:xfrm flipH="1" flipV="1">
            <a:off x="4149725" y="3562350"/>
            <a:ext cx="382588" cy="2508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0" name="Text Box 28"/>
          <p:cNvSpPr txBox="1">
            <a:spLocks noChangeArrowheads="1"/>
          </p:cNvSpPr>
          <p:nvPr/>
        </p:nvSpPr>
        <p:spPr bwMode="auto">
          <a:xfrm>
            <a:off x="3617913" y="12620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2941" name="AutoShape 29"/>
          <p:cNvSpPr>
            <a:spLocks noChangeArrowheads="1"/>
          </p:cNvSpPr>
          <p:nvPr/>
        </p:nvSpPr>
        <p:spPr bwMode="auto">
          <a:xfrm flipV="1">
            <a:off x="3943350" y="2173288"/>
            <a:ext cx="350838" cy="752475"/>
          </a:xfrm>
          <a:prstGeom prst="rtTriangl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2" name="AutoShape 30"/>
          <p:cNvSpPr>
            <a:spLocks noChangeArrowheads="1"/>
          </p:cNvSpPr>
          <p:nvPr/>
        </p:nvSpPr>
        <p:spPr bwMode="auto">
          <a:xfrm flipH="1" flipV="1">
            <a:off x="3394075" y="2176463"/>
            <a:ext cx="350838" cy="752475"/>
          </a:xfrm>
          <a:prstGeom prst="rtTriangle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3" name="Rectangle 31"/>
          <p:cNvSpPr>
            <a:spLocks noChangeArrowheads="1"/>
          </p:cNvSpPr>
          <p:nvPr/>
        </p:nvSpPr>
        <p:spPr bwMode="auto">
          <a:xfrm>
            <a:off x="1003300" y="1119188"/>
            <a:ext cx="4545013" cy="511492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2944" name="Text Box 32"/>
          <p:cNvSpPr txBox="1">
            <a:spLocks noChangeArrowheads="1"/>
          </p:cNvSpPr>
          <p:nvPr/>
        </p:nvSpPr>
        <p:spPr bwMode="auto">
          <a:xfrm>
            <a:off x="1487488" y="4411663"/>
            <a:ext cx="2857500" cy="155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Nonpolar hydrocarbon  portion</a:t>
            </a:r>
          </a:p>
        </p:txBody>
      </p:sp>
      <p:sp>
        <p:nvSpPr>
          <p:cNvPr id="422945" name="Text Box 33"/>
          <p:cNvSpPr txBox="1">
            <a:spLocks noChangeArrowheads="1"/>
          </p:cNvSpPr>
          <p:nvPr/>
        </p:nvSpPr>
        <p:spPr bwMode="auto">
          <a:xfrm>
            <a:off x="5127625" y="4127500"/>
            <a:ext cx="257333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Polar bond!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Ethyl Alcohol Polarity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2347913" y="28225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5876925" y="28416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3886200" y="28384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3766" name="Line 6"/>
          <p:cNvSpPr>
            <a:spLocks noChangeShapeType="1"/>
          </p:cNvSpPr>
          <p:nvPr/>
        </p:nvSpPr>
        <p:spPr bwMode="auto">
          <a:xfrm>
            <a:off x="3251200" y="3389313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61975" y="28575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68" name="Text Box 8"/>
          <p:cNvSpPr txBox="1">
            <a:spLocks noChangeArrowheads="1"/>
          </p:cNvSpPr>
          <p:nvPr/>
        </p:nvSpPr>
        <p:spPr bwMode="auto">
          <a:xfrm>
            <a:off x="7532688" y="28765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69" name="Line 9"/>
          <p:cNvSpPr>
            <a:spLocks noChangeShapeType="1"/>
          </p:cNvSpPr>
          <p:nvPr/>
        </p:nvSpPr>
        <p:spPr bwMode="auto">
          <a:xfrm>
            <a:off x="1700213" y="33750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70" name="Line 10"/>
          <p:cNvSpPr>
            <a:spLocks noChangeShapeType="1"/>
          </p:cNvSpPr>
          <p:nvPr/>
        </p:nvSpPr>
        <p:spPr bwMode="auto">
          <a:xfrm>
            <a:off x="50609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71" name="Line 11"/>
          <p:cNvSpPr>
            <a:spLocks noChangeShapeType="1"/>
          </p:cNvSpPr>
          <p:nvPr/>
        </p:nvSpPr>
        <p:spPr bwMode="auto">
          <a:xfrm>
            <a:off x="6883400" y="34258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2184400" y="1706563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73" name="Text Box 13"/>
          <p:cNvSpPr txBox="1">
            <a:spLocks noChangeArrowheads="1"/>
          </p:cNvSpPr>
          <p:nvPr/>
        </p:nvSpPr>
        <p:spPr bwMode="auto">
          <a:xfrm>
            <a:off x="3873500" y="17081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74" name="Text Box 14"/>
          <p:cNvSpPr txBox="1">
            <a:spLocks noChangeArrowheads="1"/>
          </p:cNvSpPr>
          <p:nvPr/>
        </p:nvSpPr>
        <p:spPr bwMode="auto">
          <a:xfrm>
            <a:off x="2216150" y="39306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3906838" y="39497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76" name="Line 16"/>
          <p:cNvSpPr>
            <a:spLocks noChangeShapeType="1"/>
          </p:cNvSpPr>
          <p:nvPr/>
        </p:nvSpPr>
        <p:spPr bwMode="auto">
          <a:xfrm>
            <a:off x="2681288" y="25542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77" name="Line 17"/>
          <p:cNvSpPr>
            <a:spLocks noChangeShapeType="1"/>
          </p:cNvSpPr>
          <p:nvPr/>
        </p:nvSpPr>
        <p:spPr bwMode="auto">
          <a:xfrm>
            <a:off x="4370388" y="25733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78" name="Line 18"/>
          <p:cNvSpPr>
            <a:spLocks noChangeShapeType="1"/>
          </p:cNvSpPr>
          <p:nvPr/>
        </p:nvSpPr>
        <p:spPr bwMode="auto">
          <a:xfrm>
            <a:off x="2700338" y="36957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79" name="Line 19"/>
          <p:cNvSpPr>
            <a:spLocks noChangeShapeType="1"/>
          </p:cNvSpPr>
          <p:nvPr/>
        </p:nvSpPr>
        <p:spPr bwMode="auto">
          <a:xfrm>
            <a:off x="4389438" y="37147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Ethyl Alcohol Polarity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2347913" y="28225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5876925" y="28416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3886200" y="28384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5814" name="Line 6"/>
          <p:cNvSpPr>
            <a:spLocks noChangeShapeType="1"/>
          </p:cNvSpPr>
          <p:nvPr/>
        </p:nvSpPr>
        <p:spPr bwMode="auto">
          <a:xfrm>
            <a:off x="3251200" y="3389313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8487" name="Group 7"/>
          <p:cNvGrpSpPr>
            <a:grpSpLocks/>
          </p:cNvGrpSpPr>
          <p:nvPr/>
        </p:nvGrpSpPr>
        <p:grpSpPr bwMode="auto">
          <a:xfrm>
            <a:off x="5929313" y="2774950"/>
            <a:ext cx="520700" cy="152400"/>
            <a:chOff x="990" y="2694"/>
            <a:chExt cx="328" cy="96"/>
          </a:xfrm>
        </p:grpSpPr>
        <p:sp>
          <p:nvSpPr>
            <p:cNvPr id="375816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17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8488" name="Group 10"/>
          <p:cNvGrpSpPr>
            <a:grpSpLocks/>
          </p:cNvGrpSpPr>
          <p:nvPr/>
        </p:nvGrpSpPr>
        <p:grpSpPr bwMode="auto">
          <a:xfrm>
            <a:off x="5930900" y="3762375"/>
            <a:ext cx="520700" cy="152400"/>
            <a:chOff x="990" y="2694"/>
            <a:chExt cx="328" cy="96"/>
          </a:xfrm>
        </p:grpSpPr>
        <p:sp>
          <p:nvSpPr>
            <p:cNvPr id="375819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20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561975" y="28575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7532688" y="28765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23" name="Line 15"/>
          <p:cNvSpPr>
            <a:spLocks noChangeShapeType="1"/>
          </p:cNvSpPr>
          <p:nvPr/>
        </p:nvSpPr>
        <p:spPr bwMode="auto">
          <a:xfrm>
            <a:off x="1700213" y="33750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24" name="Line 16"/>
          <p:cNvSpPr>
            <a:spLocks noChangeShapeType="1"/>
          </p:cNvSpPr>
          <p:nvPr/>
        </p:nvSpPr>
        <p:spPr bwMode="auto">
          <a:xfrm>
            <a:off x="50609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25" name="Line 17"/>
          <p:cNvSpPr>
            <a:spLocks noChangeShapeType="1"/>
          </p:cNvSpPr>
          <p:nvPr/>
        </p:nvSpPr>
        <p:spPr bwMode="auto">
          <a:xfrm>
            <a:off x="6883400" y="34258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26" name="Text Box 18"/>
          <p:cNvSpPr txBox="1">
            <a:spLocks noChangeArrowheads="1"/>
          </p:cNvSpPr>
          <p:nvPr/>
        </p:nvSpPr>
        <p:spPr bwMode="auto">
          <a:xfrm>
            <a:off x="2184400" y="1706563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3873500" y="17081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2216150" y="39306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3906838" y="39497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30" name="Line 22"/>
          <p:cNvSpPr>
            <a:spLocks noChangeShapeType="1"/>
          </p:cNvSpPr>
          <p:nvPr/>
        </p:nvSpPr>
        <p:spPr bwMode="auto">
          <a:xfrm>
            <a:off x="2681288" y="25542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31" name="Line 23"/>
          <p:cNvSpPr>
            <a:spLocks noChangeShapeType="1"/>
          </p:cNvSpPr>
          <p:nvPr/>
        </p:nvSpPr>
        <p:spPr bwMode="auto">
          <a:xfrm>
            <a:off x="4370388" y="25733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32" name="Line 24"/>
          <p:cNvSpPr>
            <a:spLocks noChangeShapeType="1"/>
          </p:cNvSpPr>
          <p:nvPr/>
        </p:nvSpPr>
        <p:spPr bwMode="auto">
          <a:xfrm>
            <a:off x="2700338" y="36957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33" name="Line 25"/>
          <p:cNvSpPr>
            <a:spLocks noChangeShapeType="1"/>
          </p:cNvSpPr>
          <p:nvPr/>
        </p:nvSpPr>
        <p:spPr bwMode="auto">
          <a:xfrm>
            <a:off x="4389438" y="37147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34" name="Text Box 26"/>
          <p:cNvSpPr txBox="1">
            <a:spLocks noChangeArrowheads="1"/>
          </p:cNvSpPr>
          <p:nvPr/>
        </p:nvSpPr>
        <p:spPr bwMode="auto">
          <a:xfrm>
            <a:off x="5381625" y="4111625"/>
            <a:ext cx="2189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High en atom!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Ethyl Alcohol Polarity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2347913" y="28225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5876925" y="28416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3886200" y="28384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7862" name="Line 6"/>
          <p:cNvSpPr>
            <a:spLocks noChangeShapeType="1"/>
          </p:cNvSpPr>
          <p:nvPr/>
        </p:nvSpPr>
        <p:spPr bwMode="auto">
          <a:xfrm>
            <a:off x="3251200" y="3389313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0535" name="Group 7"/>
          <p:cNvGrpSpPr>
            <a:grpSpLocks/>
          </p:cNvGrpSpPr>
          <p:nvPr/>
        </p:nvGrpSpPr>
        <p:grpSpPr bwMode="auto">
          <a:xfrm>
            <a:off x="5929313" y="2774950"/>
            <a:ext cx="520700" cy="152400"/>
            <a:chOff x="990" y="2694"/>
            <a:chExt cx="328" cy="96"/>
          </a:xfrm>
        </p:grpSpPr>
        <p:sp>
          <p:nvSpPr>
            <p:cNvPr id="377864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65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0536" name="Group 10"/>
          <p:cNvGrpSpPr>
            <a:grpSpLocks/>
          </p:cNvGrpSpPr>
          <p:nvPr/>
        </p:nvGrpSpPr>
        <p:grpSpPr bwMode="auto">
          <a:xfrm>
            <a:off x="5930900" y="3762375"/>
            <a:ext cx="520700" cy="152400"/>
            <a:chOff x="990" y="2694"/>
            <a:chExt cx="328" cy="96"/>
          </a:xfrm>
        </p:grpSpPr>
        <p:sp>
          <p:nvSpPr>
            <p:cNvPr id="37786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786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561975" y="28575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7532688" y="28765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71" name="Line 15"/>
          <p:cNvSpPr>
            <a:spLocks noChangeShapeType="1"/>
          </p:cNvSpPr>
          <p:nvPr/>
        </p:nvSpPr>
        <p:spPr bwMode="auto">
          <a:xfrm>
            <a:off x="1700213" y="33750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>
            <a:off x="50609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73" name="Line 17"/>
          <p:cNvSpPr>
            <a:spLocks noChangeShapeType="1"/>
          </p:cNvSpPr>
          <p:nvPr/>
        </p:nvSpPr>
        <p:spPr bwMode="auto">
          <a:xfrm>
            <a:off x="6883400" y="34258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2184400" y="1706563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75" name="Text Box 19"/>
          <p:cNvSpPr txBox="1">
            <a:spLocks noChangeArrowheads="1"/>
          </p:cNvSpPr>
          <p:nvPr/>
        </p:nvSpPr>
        <p:spPr bwMode="auto">
          <a:xfrm>
            <a:off x="3873500" y="17081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2216150" y="39306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3906838" y="39497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78" name="Line 22"/>
          <p:cNvSpPr>
            <a:spLocks noChangeShapeType="1"/>
          </p:cNvSpPr>
          <p:nvPr/>
        </p:nvSpPr>
        <p:spPr bwMode="auto">
          <a:xfrm>
            <a:off x="2681288" y="25542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79" name="Line 23"/>
          <p:cNvSpPr>
            <a:spLocks noChangeShapeType="1"/>
          </p:cNvSpPr>
          <p:nvPr/>
        </p:nvSpPr>
        <p:spPr bwMode="auto">
          <a:xfrm>
            <a:off x="4370388" y="25733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80" name="Line 24"/>
          <p:cNvSpPr>
            <a:spLocks noChangeShapeType="1"/>
          </p:cNvSpPr>
          <p:nvPr/>
        </p:nvSpPr>
        <p:spPr bwMode="auto">
          <a:xfrm>
            <a:off x="2700338" y="36957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81" name="Line 25"/>
          <p:cNvSpPr>
            <a:spLocks noChangeShapeType="1"/>
          </p:cNvSpPr>
          <p:nvPr/>
        </p:nvSpPr>
        <p:spPr bwMode="auto">
          <a:xfrm>
            <a:off x="4389438" y="37147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5381625" y="4111625"/>
            <a:ext cx="218916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High en atom!  Not symmetric molecule!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Ethyl Alcohol Polarity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2347913" y="28225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876925" y="28416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886200" y="28384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3251200" y="3389313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2583" name="Group 7"/>
          <p:cNvGrpSpPr>
            <a:grpSpLocks/>
          </p:cNvGrpSpPr>
          <p:nvPr/>
        </p:nvGrpSpPr>
        <p:grpSpPr bwMode="auto">
          <a:xfrm>
            <a:off x="5929313" y="2774950"/>
            <a:ext cx="520700" cy="152400"/>
            <a:chOff x="990" y="2694"/>
            <a:chExt cx="328" cy="96"/>
          </a:xfrm>
        </p:grpSpPr>
        <p:sp>
          <p:nvSpPr>
            <p:cNvPr id="379912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913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2584" name="Group 10"/>
          <p:cNvGrpSpPr>
            <a:grpSpLocks/>
          </p:cNvGrpSpPr>
          <p:nvPr/>
        </p:nvGrpSpPr>
        <p:grpSpPr bwMode="auto">
          <a:xfrm>
            <a:off x="5930900" y="3762375"/>
            <a:ext cx="520700" cy="152400"/>
            <a:chOff x="990" y="2694"/>
            <a:chExt cx="328" cy="96"/>
          </a:xfrm>
        </p:grpSpPr>
        <p:sp>
          <p:nvSpPr>
            <p:cNvPr id="379915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916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561975" y="28575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7532688" y="28765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919" name="Line 15"/>
          <p:cNvSpPr>
            <a:spLocks noChangeShapeType="1"/>
          </p:cNvSpPr>
          <p:nvPr/>
        </p:nvSpPr>
        <p:spPr bwMode="auto">
          <a:xfrm>
            <a:off x="1700213" y="33750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50609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921" name="Line 17"/>
          <p:cNvSpPr>
            <a:spLocks noChangeShapeType="1"/>
          </p:cNvSpPr>
          <p:nvPr/>
        </p:nvSpPr>
        <p:spPr bwMode="auto">
          <a:xfrm>
            <a:off x="6883400" y="34258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922" name="Text Box 18"/>
          <p:cNvSpPr txBox="1">
            <a:spLocks noChangeArrowheads="1"/>
          </p:cNvSpPr>
          <p:nvPr/>
        </p:nvSpPr>
        <p:spPr bwMode="auto">
          <a:xfrm>
            <a:off x="2184400" y="1706563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3873500" y="17081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2216150" y="39306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3906838" y="39497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926" name="Line 22"/>
          <p:cNvSpPr>
            <a:spLocks noChangeShapeType="1"/>
          </p:cNvSpPr>
          <p:nvPr/>
        </p:nvSpPr>
        <p:spPr bwMode="auto">
          <a:xfrm>
            <a:off x="2681288" y="25542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927" name="Line 23"/>
          <p:cNvSpPr>
            <a:spLocks noChangeShapeType="1"/>
          </p:cNvSpPr>
          <p:nvPr/>
        </p:nvSpPr>
        <p:spPr bwMode="auto">
          <a:xfrm>
            <a:off x="4370388" y="25733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928" name="Line 24"/>
          <p:cNvSpPr>
            <a:spLocks noChangeShapeType="1"/>
          </p:cNvSpPr>
          <p:nvPr/>
        </p:nvSpPr>
        <p:spPr bwMode="auto">
          <a:xfrm>
            <a:off x="2700338" y="36957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929" name="Line 25"/>
          <p:cNvSpPr>
            <a:spLocks noChangeShapeType="1"/>
          </p:cNvSpPr>
          <p:nvPr/>
        </p:nvSpPr>
        <p:spPr bwMode="auto">
          <a:xfrm>
            <a:off x="4389438" y="37147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930" name="Text Box 26"/>
          <p:cNvSpPr txBox="1">
            <a:spLocks noChangeArrowheads="1"/>
          </p:cNvSpPr>
          <p:nvPr/>
        </p:nvSpPr>
        <p:spPr bwMode="auto">
          <a:xfrm>
            <a:off x="5381625" y="4111625"/>
            <a:ext cx="2189163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High en atom!  Not symmetric molecule!  It’s polar!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6883400" y="3425825"/>
            <a:ext cx="4683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55" name="Oval 3"/>
          <p:cNvSpPr>
            <a:spLocks noChangeArrowheads="1"/>
          </p:cNvSpPr>
          <p:nvPr/>
        </p:nvSpPr>
        <p:spPr bwMode="auto">
          <a:xfrm>
            <a:off x="5100638" y="2374900"/>
            <a:ext cx="2189162" cy="1973263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Ethyl Alcohol Polarity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2347913" y="28225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5876925" y="28416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3886200" y="28384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81960" name="Line 8"/>
          <p:cNvSpPr>
            <a:spLocks noChangeShapeType="1"/>
          </p:cNvSpPr>
          <p:nvPr/>
        </p:nvSpPr>
        <p:spPr bwMode="auto">
          <a:xfrm>
            <a:off x="3251200" y="3389313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4633" name="Group 9"/>
          <p:cNvGrpSpPr>
            <a:grpSpLocks/>
          </p:cNvGrpSpPr>
          <p:nvPr/>
        </p:nvGrpSpPr>
        <p:grpSpPr bwMode="auto">
          <a:xfrm>
            <a:off x="5929313" y="2774950"/>
            <a:ext cx="520700" cy="152400"/>
            <a:chOff x="990" y="2694"/>
            <a:chExt cx="328" cy="96"/>
          </a:xfrm>
        </p:grpSpPr>
        <p:sp>
          <p:nvSpPr>
            <p:cNvPr id="381962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63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4634" name="Group 12"/>
          <p:cNvGrpSpPr>
            <a:grpSpLocks/>
          </p:cNvGrpSpPr>
          <p:nvPr/>
        </p:nvGrpSpPr>
        <p:grpSpPr bwMode="auto">
          <a:xfrm>
            <a:off x="5930900" y="3762375"/>
            <a:ext cx="520700" cy="152400"/>
            <a:chOff x="990" y="2694"/>
            <a:chExt cx="328" cy="96"/>
          </a:xfrm>
        </p:grpSpPr>
        <p:sp>
          <p:nvSpPr>
            <p:cNvPr id="381965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66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561975" y="28575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68" name="Text Box 16"/>
          <p:cNvSpPr txBox="1">
            <a:spLocks noChangeArrowheads="1"/>
          </p:cNvSpPr>
          <p:nvPr/>
        </p:nvSpPr>
        <p:spPr bwMode="auto">
          <a:xfrm>
            <a:off x="7532688" y="28765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69" name="Line 17"/>
          <p:cNvSpPr>
            <a:spLocks noChangeShapeType="1"/>
          </p:cNvSpPr>
          <p:nvPr/>
        </p:nvSpPr>
        <p:spPr bwMode="auto">
          <a:xfrm>
            <a:off x="1700213" y="3375025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70" name="Line 18"/>
          <p:cNvSpPr>
            <a:spLocks noChangeShapeType="1"/>
          </p:cNvSpPr>
          <p:nvPr/>
        </p:nvSpPr>
        <p:spPr bwMode="auto">
          <a:xfrm>
            <a:off x="5060950" y="3405188"/>
            <a:ext cx="252413" cy="31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71" name="Text Box 19"/>
          <p:cNvSpPr txBox="1">
            <a:spLocks noChangeArrowheads="1"/>
          </p:cNvSpPr>
          <p:nvPr/>
        </p:nvSpPr>
        <p:spPr bwMode="auto">
          <a:xfrm>
            <a:off x="2184400" y="1706563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3873500" y="17081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73" name="Text Box 21"/>
          <p:cNvSpPr txBox="1">
            <a:spLocks noChangeArrowheads="1"/>
          </p:cNvSpPr>
          <p:nvPr/>
        </p:nvSpPr>
        <p:spPr bwMode="auto">
          <a:xfrm>
            <a:off x="2216150" y="39306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3906838" y="39497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75" name="Line 23"/>
          <p:cNvSpPr>
            <a:spLocks noChangeShapeType="1"/>
          </p:cNvSpPr>
          <p:nvPr/>
        </p:nvSpPr>
        <p:spPr bwMode="auto">
          <a:xfrm>
            <a:off x="2681288" y="2554288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76" name="Line 24"/>
          <p:cNvSpPr>
            <a:spLocks noChangeShapeType="1"/>
          </p:cNvSpPr>
          <p:nvPr/>
        </p:nvSpPr>
        <p:spPr bwMode="auto">
          <a:xfrm>
            <a:off x="4370388" y="2573338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77" name="Line 25"/>
          <p:cNvSpPr>
            <a:spLocks noChangeShapeType="1"/>
          </p:cNvSpPr>
          <p:nvPr/>
        </p:nvSpPr>
        <p:spPr bwMode="auto">
          <a:xfrm>
            <a:off x="2700338" y="3695700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78" name="Line 26"/>
          <p:cNvSpPr>
            <a:spLocks noChangeShapeType="1"/>
          </p:cNvSpPr>
          <p:nvPr/>
        </p:nvSpPr>
        <p:spPr bwMode="auto">
          <a:xfrm>
            <a:off x="4389438" y="3714750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79" name="Oval 27"/>
          <p:cNvSpPr>
            <a:spLocks noChangeArrowheads="1"/>
          </p:cNvSpPr>
          <p:nvPr/>
        </p:nvSpPr>
        <p:spPr bwMode="auto">
          <a:xfrm>
            <a:off x="1600200" y="2384425"/>
            <a:ext cx="2189163" cy="19732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1687513" y="1254125"/>
            <a:ext cx="2089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tetrahedral</a:t>
            </a:r>
          </a:p>
        </p:txBody>
      </p:sp>
      <p:sp>
        <p:nvSpPr>
          <p:cNvPr id="381981" name="Oval 29"/>
          <p:cNvSpPr>
            <a:spLocks noChangeArrowheads="1"/>
          </p:cNvSpPr>
          <p:nvPr/>
        </p:nvSpPr>
        <p:spPr bwMode="auto">
          <a:xfrm>
            <a:off x="3306763" y="2379663"/>
            <a:ext cx="2189162" cy="19732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3394075" y="1249363"/>
            <a:ext cx="2089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tetrahedral</a:t>
            </a:r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5187950" y="1244600"/>
            <a:ext cx="2089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bent</a:t>
            </a:r>
          </a:p>
        </p:txBody>
      </p:sp>
      <p:sp>
        <p:nvSpPr>
          <p:cNvPr id="381984" name="Text Box 32"/>
          <p:cNvSpPr txBox="1">
            <a:spLocks noChangeArrowheads="1"/>
          </p:cNvSpPr>
          <p:nvPr/>
        </p:nvSpPr>
        <p:spPr bwMode="auto">
          <a:xfrm>
            <a:off x="5381625" y="4111625"/>
            <a:ext cx="2189163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High en atom!  Not symmetric molecule!  It’s polar! </a:t>
            </a:r>
          </a:p>
        </p:txBody>
      </p:sp>
      <p:sp>
        <p:nvSpPr>
          <p:cNvPr id="381985" name="Line 33"/>
          <p:cNvSpPr>
            <a:spLocks noChangeShapeType="1"/>
          </p:cNvSpPr>
          <p:nvPr/>
        </p:nvSpPr>
        <p:spPr bwMode="auto">
          <a:xfrm flipV="1">
            <a:off x="5283200" y="3403600"/>
            <a:ext cx="252413" cy="952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Oval 2"/>
          <p:cNvSpPr>
            <a:spLocks noChangeArrowheads="1"/>
          </p:cNvSpPr>
          <p:nvPr/>
        </p:nvSpPr>
        <p:spPr bwMode="auto">
          <a:xfrm rot="-5846275">
            <a:off x="4544219" y="1861344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Ethyl Alcohol Polarity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855913" y="33321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1504950" y="39862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5435600" y="33210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4007" name="Line 7"/>
          <p:cNvSpPr>
            <a:spLocks noChangeShapeType="1"/>
          </p:cNvSpPr>
          <p:nvPr/>
        </p:nvSpPr>
        <p:spPr bwMode="auto">
          <a:xfrm flipV="1">
            <a:off x="2641600" y="40687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2574925" y="18192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4000500" y="41767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6621463" y="41719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4011" name="Line 11"/>
          <p:cNvSpPr>
            <a:spLocks noChangeShapeType="1"/>
          </p:cNvSpPr>
          <p:nvPr/>
        </p:nvSpPr>
        <p:spPr bwMode="auto">
          <a:xfrm flipV="1">
            <a:off x="5118100" y="4194175"/>
            <a:ext cx="400050" cy="2174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012" name="Line 12"/>
          <p:cNvSpPr>
            <a:spLocks noChangeShapeType="1"/>
          </p:cNvSpPr>
          <p:nvPr/>
        </p:nvSpPr>
        <p:spPr bwMode="auto">
          <a:xfrm flipH="1" flipV="1">
            <a:off x="6402388" y="4121150"/>
            <a:ext cx="366712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013" name="Line 13"/>
          <p:cNvSpPr>
            <a:spLocks noChangeShapeType="1"/>
          </p:cNvSpPr>
          <p:nvPr/>
        </p:nvSpPr>
        <p:spPr bwMode="auto">
          <a:xfrm flipH="1" flipV="1">
            <a:off x="3748088" y="4121150"/>
            <a:ext cx="382587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3216275" y="18208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4015" name="AutoShape 15"/>
          <p:cNvSpPr>
            <a:spLocks noChangeArrowheads="1"/>
          </p:cNvSpPr>
          <p:nvPr/>
        </p:nvSpPr>
        <p:spPr bwMode="auto">
          <a:xfrm flipV="1">
            <a:off x="3541713" y="2732088"/>
            <a:ext cx="350837" cy="752475"/>
          </a:xfrm>
          <a:prstGeom prst="rtTriangl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016" name="AutoShape 16"/>
          <p:cNvSpPr>
            <a:spLocks noChangeArrowheads="1"/>
          </p:cNvSpPr>
          <p:nvPr/>
        </p:nvSpPr>
        <p:spPr bwMode="auto">
          <a:xfrm flipH="1" flipV="1">
            <a:off x="2992438" y="2735263"/>
            <a:ext cx="350837" cy="752475"/>
          </a:xfrm>
          <a:prstGeom prst="rt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6689" name="Group 17"/>
          <p:cNvGrpSpPr>
            <a:grpSpLocks/>
          </p:cNvGrpSpPr>
          <p:nvPr/>
        </p:nvGrpSpPr>
        <p:grpSpPr bwMode="auto">
          <a:xfrm rot="-471167">
            <a:off x="5459413" y="2095500"/>
            <a:ext cx="520700" cy="152400"/>
            <a:chOff x="990" y="2694"/>
            <a:chExt cx="328" cy="96"/>
          </a:xfrm>
        </p:grpSpPr>
        <p:sp>
          <p:nvSpPr>
            <p:cNvPr id="384018" name="Oval 18"/>
            <p:cNvSpPr>
              <a:spLocks noChangeArrowheads="1"/>
            </p:cNvSpPr>
            <p:nvPr/>
          </p:nvSpPr>
          <p:spPr bwMode="auto">
            <a:xfrm>
              <a:off x="988" y="2687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4019" name="Oval 19"/>
            <p:cNvSpPr>
              <a:spLocks noChangeArrowheads="1"/>
            </p:cNvSpPr>
            <p:nvPr/>
          </p:nvSpPr>
          <p:spPr bwMode="auto">
            <a:xfrm>
              <a:off x="1223" y="2676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4020" name="Oval 20"/>
          <p:cNvSpPr>
            <a:spLocks noChangeArrowheads="1"/>
          </p:cNvSpPr>
          <p:nvPr/>
        </p:nvSpPr>
        <p:spPr bwMode="auto">
          <a:xfrm rot="-4944164">
            <a:off x="5045869" y="1874044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6691" name="Group 21"/>
          <p:cNvGrpSpPr>
            <a:grpSpLocks/>
          </p:cNvGrpSpPr>
          <p:nvPr/>
        </p:nvGrpSpPr>
        <p:grpSpPr bwMode="auto">
          <a:xfrm rot="414744">
            <a:off x="5961063" y="2108200"/>
            <a:ext cx="520700" cy="152400"/>
            <a:chOff x="990" y="2694"/>
            <a:chExt cx="328" cy="96"/>
          </a:xfrm>
        </p:grpSpPr>
        <p:sp>
          <p:nvSpPr>
            <p:cNvPr id="384022" name="Oval 22"/>
            <p:cNvSpPr>
              <a:spLocks noChangeArrowheads="1"/>
            </p:cNvSpPr>
            <p:nvPr/>
          </p:nvSpPr>
          <p:spPr bwMode="auto">
            <a:xfrm>
              <a:off x="964" y="267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4023" name="Oval 23"/>
            <p:cNvSpPr>
              <a:spLocks noChangeArrowheads="1"/>
            </p:cNvSpPr>
            <p:nvPr/>
          </p:nvSpPr>
          <p:spPr bwMode="auto">
            <a:xfrm>
              <a:off x="1209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6692" name="Group 24"/>
          <p:cNvGrpSpPr>
            <a:grpSpLocks/>
          </p:cNvGrpSpPr>
          <p:nvPr/>
        </p:nvGrpSpPr>
        <p:grpSpPr bwMode="auto">
          <a:xfrm flipV="1">
            <a:off x="3694113" y="5154613"/>
            <a:ext cx="1778000" cy="1668462"/>
            <a:chOff x="2074" y="2928"/>
            <a:chExt cx="1120" cy="1051"/>
          </a:xfrm>
        </p:grpSpPr>
        <p:sp>
          <p:nvSpPr>
            <p:cNvPr id="384025" name="Text Box 25"/>
            <p:cNvSpPr txBox="1">
              <a:spLocks noChangeArrowheads="1"/>
            </p:cNvSpPr>
            <p:nvPr/>
          </p:nvSpPr>
          <p:spPr bwMode="auto">
            <a:xfrm>
              <a:off x="2074" y="2928"/>
              <a:ext cx="716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4026" name="Text Box 26"/>
            <p:cNvSpPr txBox="1">
              <a:spLocks noChangeArrowheads="1"/>
            </p:cNvSpPr>
            <p:nvPr/>
          </p:nvSpPr>
          <p:spPr bwMode="auto">
            <a:xfrm>
              <a:off x="2478" y="2929"/>
              <a:ext cx="716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4027" name="AutoShape 27"/>
            <p:cNvSpPr>
              <a:spLocks noChangeArrowheads="1"/>
            </p:cNvSpPr>
            <p:nvPr/>
          </p:nvSpPr>
          <p:spPr bwMode="auto">
            <a:xfrm flipV="1">
              <a:off x="2683" y="3503"/>
              <a:ext cx="221" cy="474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4028" name="AutoShape 28"/>
            <p:cNvSpPr>
              <a:spLocks noChangeArrowheads="1"/>
            </p:cNvSpPr>
            <p:nvPr/>
          </p:nvSpPr>
          <p:spPr bwMode="auto">
            <a:xfrm flipH="1" flipV="1">
              <a:off x="2337" y="3505"/>
              <a:ext cx="221" cy="474"/>
            </a:xfrm>
            <a:prstGeom prst="rt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Oval 2"/>
          <p:cNvSpPr>
            <a:spLocks noChangeArrowheads="1"/>
          </p:cNvSpPr>
          <p:nvPr/>
        </p:nvSpPr>
        <p:spPr bwMode="auto">
          <a:xfrm rot="-5846275">
            <a:off x="4544219" y="1861344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Ethyl Alcohol Polarity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2855913" y="33321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1504950" y="39862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5435600" y="33210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6055" name="Line 7"/>
          <p:cNvSpPr>
            <a:spLocks noChangeShapeType="1"/>
          </p:cNvSpPr>
          <p:nvPr/>
        </p:nvSpPr>
        <p:spPr bwMode="auto">
          <a:xfrm flipV="1">
            <a:off x="2641600" y="40687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2574925" y="18192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4000500" y="41767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6621463" y="41719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6059" name="Line 11"/>
          <p:cNvSpPr>
            <a:spLocks noChangeShapeType="1"/>
          </p:cNvSpPr>
          <p:nvPr/>
        </p:nvSpPr>
        <p:spPr bwMode="auto">
          <a:xfrm flipV="1">
            <a:off x="5118100" y="4194175"/>
            <a:ext cx="400050" cy="2174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060" name="Line 12"/>
          <p:cNvSpPr>
            <a:spLocks noChangeShapeType="1"/>
          </p:cNvSpPr>
          <p:nvPr/>
        </p:nvSpPr>
        <p:spPr bwMode="auto">
          <a:xfrm flipH="1" flipV="1">
            <a:off x="6402388" y="4121150"/>
            <a:ext cx="366712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061" name="Line 13"/>
          <p:cNvSpPr>
            <a:spLocks noChangeShapeType="1"/>
          </p:cNvSpPr>
          <p:nvPr/>
        </p:nvSpPr>
        <p:spPr bwMode="auto">
          <a:xfrm flipH="1" flipV="1">
            <a:off x="3748088" y="4121150"/>
            <a:ext cx="382587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3216275" y="18208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6063" name="AutoShape 15"/>
          <p:cNvSpPr>
            <a:spLocks noChangeArrowheads="1"/>
          </p:cNvSpPr>
          <p:nvPr/>
        </p:nvSpPr>
        <p:spPr bwMode="auto">
          <a:xfrm flipV="1">
            <a:off x="3541713" y="2732088"/>
            <a:ext cx="350837" cy="752475"/>
          </a:xfrm>
          <a:prstGeom prst="rtTriangl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064" name="AutoShape 16"/>
          <p:cNvSpPr>
            <a:spLocks noChangeArrowheads="1"/>
          </p:cNvSpPr>
          <p:nvPr/>
        </p:nvSpPr>
        <p:spPr bwMode="auto">
          <a:xfrm flipH="1" flipV="1">
            <a:off x="2992438" y="2735263"/>
            <a:ext cx="350837" cy="752475"/>
          </a:xfrm>
          <a:prstGeom prst="rt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8737" name="Group 17"/>
          <p:cNvGrpSpPr>
            <a:grpSpLocks/>
          </p:cNvGrpSpPr>
          <p:nvPr/>
        </p:nvGrpSpPr>
        <p:grpSpPr bwMode="auto">
          <a:xfrm rot="-471167">
            <a:off x="5459413" y="2095500"/>
            <a:ext cx="520700" cy="152400"/>
            <a:chOff x="990" y="2694"/>
            <a:chExt cx="328" cy="96"/>
          </a:xfrm>
        </p:grpSpPr>
        <p:sp>
          <p:nvSpPr>
            <p:cNvPr id="386066" name="Oval 18"/>
            <p:cNvSpPr>
              <a:spLocks noChangeArrowheads="1"/>
            </p:cNvSpPr>
            <p:nvPr/>
          </p:nvSpPr>
          <p:spPr bwMode="auto">
            <a:xfrm>
              <a:off x="988" y="2687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67" name="Oval 19"/>
            <p:cNvSpPr>
              <a:spLocks noChangeArrowheads="1"/>
            </p:cNvSpPr>
            <p:nvPr/>
          </p:nvSpPr>
          <p:spPr bwMode="auto">
            <a:xfrm>
              <a:off x="1223" y="2676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6068" name="Oval 20"/>
          <p:cNvSpPr>
            <a:spLocks noChangeArrowheads="1"/>
          </p:cNvSpPr>
          <p:nvPr/>
        </p:nvSpPr>
        <p:spPr bwMode="auto">
          <a:xfrm rot="-4944164">
            <a:off x="5045869" y="1874044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8739" name="Group 21"/>
          <p:cNvGrpSpPr>
            <a:grpSpLocks/>
          </p:cNvGrpSpPr>
          <p:nvPr/>
        </p:nvGrpSpPr>
        <p:grpSpPr bwMode="auto">
          <a:xfrm rot="414744">
            <a:off x="5961063" y="2108200"/>
            <a:ext cx="520700" cy="152400"/>
            <a:chOff x="990" y="2694"/>
            <a:chExt cx="328" cy="96"/>
          </a:xfrm>
        </p:grpSpPr>
        <p:sp>
          <p:nvSpPr>
            <p:cNvPr id="386070" name="Oval 22"/>
            <p:cNvSpPr>
              <a:spLocks noChangeArrowheads="1"/>
            </p:cNvSpPr>
            <p:nvPr/>
          </p:nvSpPr>
          <p:spPr bwMode="auto">
            <a:xfrm>
              <a:off x="964" y="267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71" name="Oval 23"/>
            <p:cNvSpPr>
              <a:spLocks noChangeArrowheads="1"/>
            </p:cNvSpPr>
            <p:nvPr/>
          </p:nvSpPr>
          <p:spPr bwMode="auto">
            <a:xfrm>
              <a:off x="1209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8740" name="Group 24"/>
          <p:cNvGrpSpPr>
            <a:grpSpLocks/>
          </p:cNvGrpSpPr>
          <p:nvPr/>
        </p:nvGrpSpPr>
        <p:grpSpPr bwMode="auto">
          <a:xfrm flipV="1">
            <a:off x="3694113" y="5154613"/>
            <a:ext cx="1778000" cy="1668462"/>
            <a:chOff x="2074" y="2928"/>
            <a:chExt cx="1120" cy="1051"/>
          </a:xfrm>
        </p:grpSpPr>
        <p:sp>
          <p:nvSpPr>
            <p:cNvPr id="386073" name="Text Box 25"/>
            <p:cNvSpPr txBox="1">
              <a:spLocks noChangeArrowheads="1"/>
            </p:cNvSpPr>
            <p:nvPr/>
          </p:nvSpPr>
          <p:spPr bwMode="auto">
            <a:xfrm>
              <a:off x="2074" y="2928"/>
              <a:ext cx="716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6074" name="Text Box 26"/>
            <p:cNvSpPr txBox="1">
              <a:spLocks noChangeArrowheads="1"/>
            </p:cNvSpPr>
            <p:nvPr/>
          </p:nvSpPr>
          <p:spPr bwMode="auto">
            <a:xfrm>
              <a:off x="2478" y="2929"/>
              <a:ext cx="716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6075" name="AutoShape 27"/>
            <p:cNvSpPr>
              <a:spLocks noChangeArrowheads="1"/>
            </p:cNvSpPr>
            <p:nvPr/>
          </p:nvSpPr>
          <p:spPr bwMode="auto">
            <a:xfrm flipV="1">
              <a:off x="2683" y="3503"/>
              <a:ext cx="221" cy="474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76" name="AutoShape 28"/>
            <p:cNvSpPr>
              <a:spLocks noChangeArrowheads="1"/>
            </p:cNvSpPr>
            <p:nvPr/>
          </p:nvSpPr>
          <p:spPr bwMode="auto">
            <a:xfrm flipH="1" flipV="1">
              <a:off x="2337" y="3505"/>
              <a:ext cx="221" cy="474"/>
            </a:xfrm>
            <a:prstGeom prst="rt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6077" name="Text Box 29"/>
          <p:cNvSpPr txBox="1">
            <a:spLocks noChangeArrowheads="1"/>
          </p:cNvSpPr>
          <p:nvPr/>
        </p:nvSpPr>
        <p:spPr bwMode="auto">
          <a:xfrm>
            <a:off x="5816600" y="5313363"/>
            <a:ext cx="25558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Polar bonds</a:t>
            </a:r>
          </a:p>
        </p:txBody>
      </p:sp>
      <p:grpSp>
        <p:nvGrpSpPr>
          <p:cNvPr id="158742" name="Group 30"/>
          <p:cNvGrpSpPr>
            <a:grpSpLocks/>
          </p:cNvGrpSpPr>
          <p:nvPr/>
        </p:nvGrpSpPr>
        <p:grpSpPr bwMode="auto">
          <a:xfrm rot="-4894000">
            <a:off x="5020469" y="3882232"/>
            <a:ext cx="333375" cy="401637"/>
            <a:chOff x="674" y="1495"/>
            <a:chExt cx="210" cy="253"/>
          </a:xfrm>
        </p:grpSpPr>
        <p:sp>
          <p:nvSpPr>
            <p:cNvPr id="386079" name="Line 31"/>
            <p:cNvSpPr>
              <a:spLocks noChangeShapeType="1"/>
            </p:cNvSpPr>
            <p:nvPr/>
          </p:nvSpPr>
          <p:spPr bwMode="auto">
            <a:xfrm>
              <a:off x="704" y="1469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80" name="Line 32"/>
            <p:cNvSpPr>
              <a:spLocks noChangeShapeType="1"/>
            </p:cNvSpPr>
            <p:nvPr/>
          </p:nvSpPr>
          <p:spPr bwMode="auto">
            <a:xfrm flipV="1">
              <a:off x="695" y="1481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8743" name="Group 33"/>
          <p:cNvGrpSpPr>
            <a:grpSpLocks/>
          </p:cNvGrpSpPr>
          <p:nvPr/>
        </p:nvGrpSpPr>
        <p:grpSpPr bwMode="auto">
          <a:xfrm rot="4894000" flipH="1">
            <a:off x="6518275" y="3822700"/>
            <a:ext cx="430213" cy="487363"/>
            <a:chOff x="674" y="1495"/>
            <a:chExt cx="210" cy="253"/>
          </a:xfrm>
        </p:grpSpPr>
        <p:sp>
          <p:nvSpPr>
            <p:cNvPr id="386082" name="Line 34"/>
            <p:cNvSpPr>
              <a:spLocks noChangeShapeType="1"/>
            </p:cNvSpPr>
            <p:nvPr/>
          </p:nvSpPr>
          <p:spPr bwMode="auto">
            <a:xfrm>
              <a:off x="684" y="1497"/>
              <a:ext cx="200" cy="25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83" name="Line 35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  Bond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smtClean="0">
                <a:latin typeface="Symbol" pitchFamily="18" charset="2"/>
              </a:rPr>
              <a:t>    </a:t>
            </a:r>
            <a:r>
              <a:rPr lang="en-US" sz="3600" smtClean="0">
                <a:latin typeface="Symbol" pitchFamily="18" charset="2"/>
              </a:rPr>
              <a:t>D</a:t>
            </a:r>
            <a:r>
              <a:rPr lang="en-US" sz="3600" smtClean="0"/>
              <a:t>e.n.</a:t>
            </a:r>
            <a:r>
              <a:rPr lang="en-US" smtClean="0"/>
              <a:t>			</a:t>
            </a:r>
            <a:r>
              <a:rPr lang="en-US" sz="3600" smtClean="0"/>
              <a:t>Bond type</a:t>
            </a:r>
            <a:endParaRPr lang="en-US" smtClean="0"/>
          </a:p>
          <a:p>
            <a:pPr>
              <a:buFont typeface="Monotype Sorts" pitchFamily="2" charset="2"/>
              <a:buChar char=" "/>
            </a:pPr>
            <a:r>
              <a:rPr lang="en-US" smtClean="0">
                <a:solidFill>
                  <a:schemeClr val="accent2"/>
                </a:solidFill>
              </a:rPr>
              <a:t>0.4 or less		nonpolar covalent</a:t>
            </a:r>
            <a:endParaRPr lang="en-US" smtClean="0"/>
          </a:p>
          <a:p>
            <a:pPr>
              <a:buFont typeface="Monotype Sorts" pitchFamily="2" charset="2"/>
              <a:buChar char=" "/>
            </a:pPr>
            <a:r>
              <a:rPr lang="en-US" smtClean="0">
                <a:solidFill>
                  <a:srgbClr val="00FF00"/>
                </a:solidFill>
              </a:rPr>
              <a:t>0.5 - 1.9			polar covalent</a:t>
            </a:r>
            <a:endParaRPr lang="en-US" smtClean="0"/>
          </a:p>
          <a:p>
            <a:pPr>
              <a:buFont typeface="Monotype Sorts" pitchFamily="2" charset="2"/>
              <a:buChar char=" "/>
            </a:pPr>
            <a:r>
              <a:rPr lang="en-US" smtClean="0">
                <a:solidFill>
                  <a:schemeClr val="accent1"/>
                </a:solidFill>
              </a:rPr>
              <a:t>2.0 or more		ionic</a:t>
            </a:r>
            <a:endParaRPr lang="en-US" smtClean="0"/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768350" y="1938338"/>
            <a:ext cx="6986588" cy="73501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Oval 2"/>
          <p:cNvSpPr>
            <a:spLocks noChangeArrowheads="1"/>
          </p:cNvSpPr>
          <p:nvPr/>
        </p:nvSpPr>
        <p:spPr bwMode="auto">
          <a:xfrm rot="-5846275">
            <a:off x="4544219" y="1861344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mtClean="0">
                <a:effectLst/>
              </a:rPr>
              <a:t>Ethyl Alcohol Polarity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855913" y="33321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1504950" y="39862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5435600" y="33210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8103" name="Line 7"/>
          <p:cNvSpPr>
            <a:spLocks noChangeShapeType="1"/>
          </p:cNvSpPr>
          <p:nvPr/>
        </p:nvSpPr>
        <p:spPr bwMode="auto">
          <a:xfrm flipV="1">
            <a:off x="2641600" y="4068763"/>
            <a:ext cx="400050" cy="217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2574925" y="18192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4000500" y="41767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6621463" y="4171950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8107" name="Line 11"/>
          <p:cNvSpPr>
            <a:spLocks noChangeShapeType="1"/>
          </p:cNvSpPr>
          <p:nvPr/>
        </p:nvSpPr>
        <p:spPr bwMode="auto">
          <a:xfrm flipV="1">
            <a:off x="5118100" y="4194175"/>
            <a:ext cx="400050" cy="2174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8" name="Line 12"/>
          <p:cNvSpPr>
            <a:spLocks noChangeShapeType="1"/>
          </p:cNvSpPr>
          <p:nvPr/>
        </p:nvSpPr>
        <p:spPr bwMode="auto">
          <a:xfrm flipH="1" flipV="1">
            <a:off x="6402388" y="4121150"/>
            <a:ext cx="366712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9" name="Line 13"/>
          <p:cNvSpPr>
            <a:spLocks noChangeShapeType="1"/>
          </p:cNvSpPr>
          <p:nvPr/>
        </p:nvSpPr>
        <p:spPr bwMode="auto">
          <a:xfrm flipH="1" flipV="1">
            <a:off x="3748088" y="4121150"/>
            <a:ext cx="382587" cy="250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3216275" y="182086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8111" name="AutoShape 15"/>
          <p:cNvSpPr>
            <a:spLocks noChangeArrowheads="1"/>
          </p:cNvSpPr>
          <p:nvPr/>
        </p:nvSpPr>
        <p:spPr bwMode="auto">
          <a:xfrm flipV="1">
            <a:off x="3541713" y="2732088"/>
            <a:ext cx="350837" cy="752475"/>
          </a:xfrm>
          <a:prstGeom prst="rtTriangl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12" name="AutoShape 16"/>
          <p:cNvSpPr>
            <a:spLocks noChangeArrowheads="1"/>
          </p:cNvSpPr>
          <p:nvPr/>
        </p:nvSpPr>
        <p:spPr bwMode="auto">
          <a:xfrm flipH="1" flipV="1">
            <a:off x="2992438" y="2735263"/>
            <a:ext cx="350837" cy="752475"/>
          </a:xfrm>
          <a:prstGeom prst="rt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0785" name="Group 17"/>
          <p:cNvGrpSpPr>
            <a:grpSpLocks/>
          </p:cNvGrpSpPr>
          <p:nvPr/>
        </p:nvGrpSpPr>
        <p:grpSpPr bwMode="auto">
          <a:xfrm rot="-471167">
            <a:off x="5459413" y="2095500"/>
            <a:ext cx="520700" cy="152400"/>
            <a:chOff x="990" y="2694"/>
            <a:chExt cx="328" cy="96"/>
          </a:xfrm>
        </p:grpSpPr>
        <p:sp>
          <p:nvSpPr>
            <p:cNvPr id="388114" name="Oval 18"/>
            <p:cNvSpPr>
              <a:spLocks noChangeArrowheads="1"/>
            </p:cNvSpPr>
            <p:nvPr/>
          </p:nvSpPr>
          <p:spPr bwMode="auto">
            <a:xfrm>
              <a:off x="988" y="2687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5" name="Oval 19"/>
            <p:cNvSpPr>
              <a:spLocks noChangeArrowheads="1"/>
            </p:cNvSpPr>
            <p:nvPr/>
          </p:nvSpPr>
          <p:spPr bwMode="auto">
            <a:xfrm>
              <a:off x="1223" y="2676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8116" name="Oval 20"/>
          <p:cNvSpPr>
            <a:spLocks noChangeArrowheads="1"/>
          </p:cNvSpPr>
          <p:nvPr/>
        </p:nvSpPr>
        <p:spPr bwMode="auto">
          <a:xfrm rot="-4944164">
            <a:off x="5045869" y="1874044"/>
            <a:ext cx="2390775" cy="80168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0787" name="Group 21"/>
          <p:cNvGrpSpPr>
            <a:grpSpLocks/>
          </p:cNvGrpSpPr>
          <p:nvPr/>
        </p:nvGrpSpPr>
        <p:grpSpPr bwMode="auto">
          <a:xfrm rot="414744">
            <a:off x="5961063" y="2108200"/>
            <a:ext cx="520700" cy="152400"/>
            <a:chOff x="990" y="2694"/>
            <a:chExt cx="328" cy="96"/>
          </a:xfrm>
        </p:grpSpPr>
        <p:sp>
          <p:nvSpPr>
            <p:cNvPr id="388118" name="Oval 22"/>
            <p:cNvSpPr>
              <a:spLocks noChangeArrowheads="1"/>
            </p:cNvSpPr>
            <p:nvPr/>
          </p:nvSpPr>
          <p:spPr bwMode="auto">
            <a:xfrm>
              <a:off x="964" y="2678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9" name="Oval 23"/>
            <p:cNvSpPr>
              <a:spLocks noChangeArrowheads="1"/>
            </p:cNvSpPr>
            <p:nvPr/>
          </p:nvSpPr>
          <p:spPr bwMode="auto">
            <a:xfrm>
              <a:off x="1209" y="267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0788" name="Group 24"/>
          <p:cNvGrpSpPr>
            <a:grpSpLocks/>
          </p:cNvGrpSpPr>
          <p:nvPr/>
        </p:nvGrpSpPr>
        <p:grpSpPr bwMode="auto">
          <a:xfrm flipV="1">
            <a:off x="3694113" y="5154613"/>
            <a:ext cx="1778000" cy="1668462"/>
            <a:chOff x="2074" y="2928"/>
            <a:chExt cx="1120" cy="1051"/>
          </a:xfrm>
        </p:grpSpPr>
        <p:sp>
          <p:nvSpPr>
            <p:cNvPr id="388121" name="Text Box 25"/>
            <p:cNvSpPr txBox="1">
              <a:spLocks noChangeArrowheads="1"/>
            </p:cNvSpPr>
            <p:nvPr/>
          </p:nvSpPr>
          <p:spPr bwMode="auto">
            <a:xfrm>
              <a:off x="2074" y="2928"/>
              <a:ext cx="716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8122" name="Text Box 26"/>
            <p:cNvSpPr txBox="1">
              <a:spLocks noChangeArrowheads="1"/>
            </p:cNvSpPr>
            <p:nvPr/>
          </p:nvSpPr>
          <p:spPr bwMode="auto">
            <a:xfrm>
              <a:off x="2478" y="2929"/>
              <a:ext cx="716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8123" name="AutoShape 27"/>
            <p:cNvSpPr>
              <a:spLocks noChangeArrowheads="1"/>
            </p:cNvSpPr>
            <p:nvPr/>
          </p:nvSpPr>
          <p:spPr bwMode="auto">
            <a:xfrm flipV="1">
              <a:off x="2683" y="3503"/>
              <a:ext cx="221" cy="474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24" name="AutoShape 28"/>
            <p:cNvSpPr>
              <a:spLocks noChangeArrowheads="1"/>
            </p:cNvSpPr>
            <p:nvPr/>
          </p:nvSpPr>
          <p:spPr bwMode="auto">
            <a:xfrm flipH="1" flipV="1">
              <a:off x="2337" y="3505"/>
              <a:ext cx="221" cy="474"/>
            </a:xfrm>
            <a:prstGeom prst="rt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0789" name="Group 29"/>
          <p:cNvGrpSpPr>
            <a:grpSpLocks/>
          </p:cNvGrpSpPr>
          <p:nvPr/>
        </p:nvGrpSpPr>
        <p:grpSpPr bwMode="auto">
          <a:xfrm rot="-4817271">
            <a:off x="4991894" y="1870869"/>
            <a:ext cx="1655763" cy="898525"/>
            <a:chOff x="4239" y="1442"/>
            <a:chExt cx="1043" cy="566"/>
          </a:xfrm>
        </p:grpSpPr>
        <p:sp>
          <p:nvSpPr>
            <p:cNvPr id="388126" name="Line 30"/>
            <p:cNvSpPr>
              <a:spLocks noChangeShapeType="1"/>
            </p:cNvSpPr>
            <p:nvPr/>
          </p:nvSpPr>
          <p:spPr bwMode="auto">
            <a:xfrm flipV="1">
              <a:off x="4259" y="1416"/>
              <a:ext cx="1043" cy="526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27" name="Line 31"/>
            <p:cNvSpPr>
              <a:spLocks noChangeShapeType="1"/>
            </p:cNvSpPr>
            <p:nvPr/>
          </p:nvSpPr>
          <p:spPr bwMode="auto">
            <a:xfrm rot="243875">
              <a:off x="4298" y="1797"/>
              <a:ext cx="137" cy="19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8128" name="Text Box 32"/>
          <p:cNvSpPr txBox="1">
            <a:spLocks noChangeArrowheads="1"/>
          </p:cNvSpPr>
          <p:nvPr/>
        </p:nvSpPr>
        <p:spPr bwMode="auto">
          <a:xfrm>
            <a:off x="6584950" y="868363"/>
            <a:ext cx="255587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Molecular polarity</a:t>
            </a:r>
          </a:p>
        </p:txBody>
      </p:sp>
      <p:sp>
        <p:nvSpPr>
          <p:cNvPr id="388129" name="Text Box 33"/>
          <p:cNvSpPr txBox="1">
            <a:spLocks noChangeArrowheads="1"/>
          </p:cNvSpPr>
          <p:nvPr/>
        </p:nvSpPr>
        <p:spPr bwMode="auto">
          <a:xfrm>
            <a:off x="5816600" y="5313363"/>
            <a:ext cx="25558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Polar bonds</a:t>
            </a:r>
          </a:p>
        </p:txBody>
      </p:sp>
      <p:grpSp>
        <p:nvGrpSpPr>
          <p:cNvPr id="160792" name="Group 34"/>
          <p:cNvGrpSpPr>
            <a:grpSpLocks/>
          </p:cNvGrpSpPr>
          <p:nvPr/>
        </p:nvGrpSpPr>
        <p:grpSpPr bwMode="auto">
          <a:xfrm rot="-4894000">
            <a:off x="5020469" y="3882232"/>
            <a:ext cx="333375" cy="401637"/>
            <a:chOff x="674" y="1495"/>
            <a:chExt cx="210" cy="253"/>
          </a:xfrm>
        </p:grpSpPr>
        <p:sp>
          <p:nvSpPr>
            <p:cNvPr id="388131" name="Line 35"/>
            <p:cNvSpPr>
              <a:spLocks noChangeShapeType="1"/>
            </p:cNvSpPr>
            <p:nvPr/>
          </p:nvSpPr>
          <p:spPr bwMode="auto">
            <a:xfrm>
              <a:off x="704" y="1469"/>
              <a:ext cx="200" cy="2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32" name="Line 36"/>
            <p:cNvSpPr>
              <a:spLocks noChangeShapeType="1"/>
            </p:cNvSpPr>
            <p:nvPr/>
          </p:nvSpPr>
          <p:spPr bwMode="auto">
            <a:xfrm flipV="1">
              <a:off x="695" y="1481"/>
              <a:ext cx="94" cy="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0793" name="Group 37"/>
          <p:cNvGrpSpPr>
            <a:grpSpLocks/>
          </p:cNvGrpSpPr>
          <p:nvPr/>
        </p:nvGrpSpPr>
        <p:grpSpPr bwMode="auto">
          <a:xfrm rot="4894000" flipH="1">
            <a:off x="6518275" y="3822700"/>
            <a:ext cx="430213" cy="487363"/>
            <a:chOff x="674" y="1495"/>
            <a:chExt cx="210" cy="253"/>
          </a:xfrm>
        </p:grpSpPr>
        <p:sp>
          <p:nvSpPr>
            <p:cNvPr id="388134" name="Line 38"/>
            <p:cNvSpPr>
              <a:spLocks noChangeShapeType="1"/>
            </p:cNvSpPr>
            <p:nvPr/>
          </p:nvSpPr>
          <p:spPr bwMode="auto">
            <a:xfrm>
              <a:off x="684" y="1497"/>
              <a:ext cx="200" cy="25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35" name="Line 39"/>
            <p:cNvSpPr>
              <a:spLocks noChangeShapeType="1"/>
            </p:cNvSpPr>
            <p:nvPr/>
          </p:nvSpPr>
          <p:spPr bwMode="auto">
            <a:xfrm flipV="1">
              <a:off x="674" y="1506"/>
              <a:ext cx="94" cy="7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5" descr="Potential map of 1-propan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0" y="242888"/>
            <a:ext cx="88646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6070" name="Text Box 6"/>
          <p:cNvSpPr txBox="1">
            <a:spLocks noChangeArrowheads="1"/>
          </p:cNvSpPr>
          <p:nvPr/>
        </p:nvSpPr>
        <p:spPr bwMode="auto">
          <a:xfrm>
            <a:off x="5045075" y="3987800"/>
            <a:ext cx="310991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OH</a:t>
            </a:r>
          </a:p>
        </p:txBody>
      </p:sp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5327650" y="4797425"/>
            <a:ext cx="266065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Propanol, a polar alcohol</a:t>
            </a:r>
          </a:p>
        </p:txBody>
      </p:sp>
      <p:sp>
        <p:nvSpPr>
          <p:cNvPr id="856072" name="Rectangle 8"/>
          <p:cNvSpPr>
            <a:spLocks noChangeArrowheads="1"/>
          </p:cNvSpPr>
          <p:nvPr/>
        </p:nvSpPr>
        <p:spPr bwMode="auto">
          <a:xfrm>
            <a:off x="1776413" y="6327775"/>
            <a:ext cx="7213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http://academic.reed.edu/chemistry/roco/Potential/standard_color_scale.html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6" descr="Potential maps of propa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513" y="349250"/>
            <a:ext cx="8853487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5057" name="Text Box 17"/>
          <p:cNvSpPr txBox="1">
            <a:spLocks noChangeArrowheads="1"/>
          </p:cNvSpPr>
          <p:nvPr/>
        </p:nvSpPr>
        <p:spPr bwMode="auto">
          <a:xfrm>
            <a:off x="1009650" y="1666875"/>
            <a:ext cx="6651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855058" name="Text Box 18"/>
          <p:cNvSpPr txBox="1">
            <a:spLocks noChangeArrowheads="1"/>
          </p:cNvSpPr>
          <p:nvPr/>
        </p:nvSpPr>
        <p:spPr bwMode="auto">
          <a:xfrm>
            <a:off x="1974850" y="2139950"/>
            <a:ext cx="6651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855059" name="Text Box 19"/>
          <p:cNvSpPr txBox="1">
            <a:spLocks noChangeArrowheads="1"/>
          </p:cNvSpPr>
          <p:nvPr/>
        </p:nvSpPr>
        <p:spPr bwMode="auto">
          <a:xfrm>
            <a:off x="3101975" y="1520825"/>
            <a:ext cx="6651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855060" name="Text Box 20"/>
          <p:cNvSpPr txBox="1">
            <a:spLocks noChangeArrowheads="1"/>
          </p:cNvSpPr>
          <p:nvPr/>
        </p:nvSpPr>
        <p:spPr bwMode="auto">
          <a:xfrm>
            <a:off x="3614738" y="2019300"/>
            <a:ext cx="6651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855061" name="Text Box 21"/>
          <p:cNvSpPr txBox="1">
            <a:spLocks noChangeArrowheads="1"/>
          </p:cNvSpPr>
          <p:nvPr/>
        </p:nvSpPr>
        <p:spPr bwMode="auto">
          <a:xfrm>
            <a:off x="2646363" y="1200150"/>
            <a:ext cx="6651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855062" name="Text Box 22"/>
          <p:cNvSpPr txBox="1">
            <a:spLocks noChangeArrowheads="1"/>
          </p:cNvSpPr>
          <p:nvPr/>
        </p:nvSpPr>
        <p:spPr bwMode="auto">
          <a:xfrm>
            <a:off x="474663" y="2171700"/>
            <a:ext cx="6651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855063" name="Text Box 23"/>
          <p:cNvSpPr txBox="1">
            <a:spLocks noChangeArrowheads="1"/>
          </p:cNvSpPr>
          <p:nvPr/>
        </p:nvSpPr>
        <p:spPr bwMode="auto">
          <a:xfrm>
            <a:off x="1042988" y="1060450"/>
            <a:ext cx="6651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855064" name="Text Box 24"/>
          <p:cNvSpPr txBox="1">
            <a:spLocks noChangeArrowheads="1"/>
          </p:cNvSpPr>
          <p:nvPr/>
        </p:nvSpPr>
        <p:spPr bwMode="auto">
          <a:xfrm>
            <a:off x="1992313" y="2792413"/>
            <a:ext cx="665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855065" name="Text Box 25"/>
          <p:cNvSpPr txBox="1">
            <a:spLocks noChangeArrowheads="1"/>
          </p:cNvSpPr>
          <p:nvPr/>
        </p:nvSpPr>
        <p:spPr bwMode="auto">
          <a:xfrm>
            <a:off x="5305425" y="1660525"/>
            <a:ext cx="6651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855066" name="Text Box 26"/>
          <p:cNvSpPr txBox="1">
            <a:spLocks noChangeArrowheads="1"/>
          </p:cNvSpPr>
          <p:nvPr/>
        </p:nvSpPr>
        <p:spPr bwMode="auto">
          <a:xfrm>
            <a:off x="6270625" y="2133600"/>
            <a:ext cx="6651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855067" name="Text Box 27"/>
          <p:cNvSpPr txBox="1">
            <a:spLocks noChangeArrowheads="1"/>
          </p:cNvSpPr>
          <p:nvPr/>
        </p:nvSpPr>
        <p:spPr bwMode="auto">
          <a:xfrm>
            <a:off x="7397750" y="1514475"/>
            <a:ext cx="6651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855068" name="Text Box 28"/>
          <p:cNvSpPr txBox="1">
            <a:spLocks noChangeArrowheads="1"/>
          </p:cNvSpPr>
          <p:nvPr/>
        </p:nvSpPr>
        <p:spPr bwMode="auto">
          <a:xfrm>
            <a:off x="8212138" y="1616075"/>
            <a:ext cx="6651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855069" name="Text Box 29"/>
          <p:cNvSpPr txBox="1">
            <a:spLocks noChangeArrowheads="1"/>
          </p:cNvSpPr>
          <p:nvPr/>
        </p:nvSpPr>
        <p:spPr bwMode="auto">
          <a:xfrm>
            <a:off x="6942138" y="1193800"/>
            <a:ext cx="6651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855070" name="Text Box 30"/>
          <p:cNvSpPr txBox="1">
            <a:spLocks noChangeArrowheads="1"/>
          </p:cNvSpPr>
          <p:nvPr/>
        </p:nvSpPr>
        <p:spPr bwMode="auto">
          <a:xfrm>
            <a:off x="4770438" y="2165350"/>
            <a:ext cx="6651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855071" name="Text Box 31"/>
          <p:cNvSpPr txBox="1">
            <a:spLocks noChangeArrowheads="1"/>
          </p:cNvSpPr>
          <p:nvPr/>
        </p:nvSpPr>
        <p:spPr bwMode="auto">
          <a:xfrm>
            <a:off x="5338763" y="1054100"/>
            <a:ext cx="6651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855072" name="Text Box 32"/>
          <p:cNvSpPr txBox="1">
            <a:spLocks noChangeArrowheads="1"/>
          </p:cNvSpPr>
          <p:nvPr/>
        </p:nvSpPr>
        <p:spPr bwMode="auto">
          <a:xfrm>
            <a:off x="6288088" y="2786063"/>
            <a:ext cx="665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855073" name="Text Box 33"/>
          <p:cNvSpPr txBox="1">
            <a:spLocks noChangeArrowheads="1"/>
          </p:cNvSpPr>
          <p:nvPr/>
        </p:nvSpPr>
        <p:spPr bwMode="auto">
          <a:xfrm>
            <a:off x="7475538" y="2339975"/>
            <a:ext cx="6651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855074" name="Text Box 34"/>
          <p:cNvSpPr txBox="1">
            <a:spLocks noChangeArrowheads="1"/>
          </p:cNvSpPr>
          <p:nvPr/>
        </p:nvSpPr>
        <p:spPr bwMode="auto">
          <a:xfrm>
            <a:off x="1066800" y="3994150"/>
            <a:ext cx="26606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55075" name="Text Box 35"/>
          <p:cNvSpPr txBox="1">
            <a:spLocks noChangeArrowheads="1"/>
          </p:cNvSpPr>
          <p:nvPr/>
        </p:nvSpPr>
        <p:spPr bwMode="auto">
          <a:xfrm>
            <a:off x="5045075" y="3987800"/>
            <a:ext cx="310991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OH</a:t>
            </a:r>
          </a:p>
        </p:txBody>
      </p:sp>
      <p:sp>
        <p:nvSpPr>
          <p:cNvPr id="855076" name="Text Box 36"/>
          <p:cNvSpPr txBox="1">
            <a:spLocks noChangeArrowheads="1"/>
          </p:cNvSpPr>
          <p:nvPr/>
        </p:nvSpPr>
        <p:spPr bwMode="auto">
          <a:xfrm>
            <a:off x="1143000" y="4803775"/>
            <a:ext cx="266065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Propane, a nonpolar hydrocarbon</a:t>
            </a:r>
          </a:p>
        </p:txBody>
      </p:sp>
      <p:sp>
        <p:nvSpPr>
          <p:cNvPr id="855077" name="Text Box 37"/>
          <p:cNvSpPr txBox="1">
            <a:spLocks noChangeArrowheads="1"/>
          </p:cNvSpPr>
          <p:nvPr/>
        </p:nvSpPr>
        <p:spPr bwMode="auto">
          <a:xfrm>
            <a:off x="5327650" y="4797425"/>
            <a:ext cx="266065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Propanol, a polar alcohol</a:t>
            </a:r>
          </a:p>
        </p:txBody>
      </p:sp>
      <p:sp>
        <p:nvSpPr>
          <p:cNvPr id="855079" name="Rectangle 39"/>
          <p:cNvSpPr>
            <a:spLocks noChangeArrowheads="1"/>
          </p:cNvSpPr>
          <p:nvPr/>
        </p:nvSpPr>
        <p:spPr bwMode="auto">
          <a:xfrm>
            <a:off x="1776413" y="6327775"/>
            <a:ext cx="7213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http://academic.reed.edu/chemistry/roco/Potential/standard_color_scale.html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3263" y="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4000" smtClean="0">
                <a:effectLst/>
              </a:rPr>
              <a:t>The Shapes of Molecules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The shape of a 2-atom compound is always linear.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With 3 or more atoms, the geometries (</a:t>
            </a:r>
            <a:r>
              <a:rPr lang="en-US" altLang="en-US" smtClean="0">
                <a:solidFill>
                  <a:srgbClr val="00FF00"/>
                </a:solidFill>
              </a:rPr>
              <a:t>bond angles</a:t>
            </a:r>
            <a:r>
              <a:rPr lang="en-US" altLang="en-US" smtClean="0"/>
              <a:t>) are determined by analyzing...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- How many </a:t>
            </a:r>
            <a:r>
              <a:rPr lang="en-US" altLang="en-US" smtClean="0">
                <a:solidFill>
                  <a:schemeClr val="hlink"/>
                </a:solidFill>
              </a:rPr>
              <a:t>regions</a:t>
            </a:r>
            <a:r>
              <a:rPr lang="en-US" altLang="en-US" smtClean="0">
                <a:solidFill>
                  <a:schemeClr val="accent1"/>
                </a:solidFill>
              </a:rPr>
              <a:t> of electron density </a:t>
            </a:r>
            <a:r>
              <a:rPr lang="en-US" altLang="en-US" smtClean="0">
                <a:solidFill>
                  <a:schemeClr val="bg1"/>
                </a:solidFill>
              </a:rPr>
              <a:t>……</a:t>
            </a:r>
            <a:r>
              <a:rPr lang="en-US" altLang="en-US" smtClean="0">
                <a:solidFill>
                  <a:schemeClr val="hlink"/>
                </a:solidFill>
              </a:rPr>
              <a:t>central atoms</a:t>
            </a:r>
            <a:r>
              <a:rPr lang="en-US" altLang="en-US" smtClean="0">
                <a:solidFill>
                  <a:schemeClr val="accent1"/>
                </a:solidFill>
              </a:rPr>
              <a:t> have, and</a:t>
            </a:r>
            <a:r>
              <a:rPr lang="en-US" altLang="en-US" smtClean="0"/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- How many of those </a:t>
            </a:r>
            <a:r>
              <a:rPr lang="en-US" altLang="en-US" smtClean="0">
                <a:solidFill>
                  <a:schemeClr val="tx2"/>
                </a:solidFill>
              </a:rPr>
              <a:t>regions</a:t>
            </a:r>
            <a:r>
              <a:rPr lang="en-US" altLang="en-US" smtClean="0">
                <a:solidFill>
                  <a:schemeClr val="accent1"/>
                </a:solidFill>
              </a:rPr>
              <a:t> are occupied </a:t>
            </a:r>
            <a:r>
              <a:rPr lang="en-US" altLang="en-US" smtClean="0">
                <a:solidFill>
                  <a:schemeClr val="bg1"/>
                </a:solidFill>
              </a:rPr>
              <a:t>……</a:t>
            </a:r>
            <a:r>
              <a:rPr lang="en-US" altLang="en-US" smtClean="0">
                <a:solidFill>
                  <a:schemeClr val="accent1"/>
                </a:solidFill>
              </a:rPr>
              <a:t>in </a:t>
            </a:r>
            <a:r>
              <a:rPr lang="en-US" altLang="en-US" smtClean="0">
                <a:solidFill>
                  <a:schemeClr val="tx2"/>
                </a:solidFill>
              </a:rPr>
              <a:t>bonds</a:t>
            </a:r>
            <a:r>
              <a:rPr lang="en-US" altLang="en-US" smtClean="0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 b="1" dirty="0" smtClean="0">
                <a:latin typeface="+mn-lt"/>
              </a:rPr>
              <a:t>Molecular Geometry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en-US" sz="2400" b="1" smtClean="0"/>
              <a:t>Valence shell:</a:t>
            </a:r>
          </a:p>
          <a:p>
            <a:pPr marL="0" indent="0" algn="just" eaLnBrk="1" hangingPunct="1">
              <a:buFont typeface="Arial" charset="0"/>
              <a:buNone/>
            </a:pPr>
            <a:r>
              <a:rPr lang="en-US" sz="2400" smtClean="0"/>
              <a:t>It is the</a:t>
            </a:r>
            <a:r>
              <a:rPr lang="en-US" sz="2400" b="1" smtClean="0"/>
              <a:t> outer</a:t>
            </a:r>
            <a:r>
              <a:rPr lang="en-US" sz="2400" smtClean="0"/>
              <a:t>most electron occupied shell of an atom, it holds the electrons that are usually involved in bonding.</a:t>
            </a:r>
          </a:p>
          <a:p>
            <a:pPr marL="0" indent="0" algn="just" eaLnBrk="1" hangingPunct="1">
              <a:buFont typeface="Arial" charset="0"/>
              <a:buNone/>
            </a:pPr>
            <a:endParaRPr lang="en-US" sz="2400" b="1" smtClean="0"/>
          </a:p>
          <a:p>
            <a:pPr marL="0" indent="0" algn="just" eaLnBrk="1" hangingPunct="1">
              <a:buFont typeface="Arial" charset="0"/>
              <a:buNone/>
            </a:pPr>
            <a:r>
              <a:rPr lang="en-US" sz="2400" b="1" smtClean="0"/>
              <a:t>Valence-Shell Electron-Pair Repulsion (VSEPR) model:</a:t>
            </a:r>
          </a:p>
          <a:p>
            <a:pPr marL="0" indent="0" algn="just" eaLnBrk="1" hangingPunct="1">
              <a:buFont typeface="Arial" charset="0"/>
              <a:buNone/>
            </a:pPr>
            <a:r>
              <a:rPr lang="en-US" sz="2400" smtClean="0"/>
              <a:t>Predict the geometry of the molecule from the electrostatic repulsions between the electron (bonding and nonbonding) pairs.</a:t>
            </a:r>
          </a:p>
          <a:p>
            <a:pPr marL="0" indent="0" algn="just" eaLnBrk="1" hangingPunct="1">
              <a:buFont typeface="Arial" charset="0"/>
              <a:buNone/>
            </a:pPr>
            <a:endParaRPr lang="en-US" sz="2400" smtClean="0">
              <a:latin typeface="Arial Narrow" pitchFamily="34" charset="0"/>
            </a:endParaRPr>
          </a:p>
          <a:p>
            <a:pPr marL="0" indent="0" algn="just" eaLnBrk="1" hangingPunct="1">
              <a:buFont typeface="Arial" charset="0"/>
              <a:buNone/>
            </a:pPr>
            <a:endParaRPr lang="en-US" sz="240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u="sng" dirty="0" smtClean="0">
                <a:latin typeface="Arial Narrow" pitchFamily="34" charset="0"/>
              </a:rPr>
              <a:t>Molecules in which the central atom has no lone pairs</a:t>
            </a:r>
            <a:br>
              <a:rPr lang="en-US" sz="2800" b="1" u="sng" dirty="0" smtClean="0">
                <a:latin typeface="Arial Narrow" pitchFamily="34" charset="0"/>
              </a:rPr>
            </a:br>
            <a:r>
              <a:rPr lang="en-US" sz="2800" b="1" u="sng" dirty="0" smtClean="0">
                <a:latin typeface="Arial Narrow" pitchFamily="34" charset="0"/>
              </a:rPr>
              <a:t/>
            </a:r>
            <a:br>
              <a:rPr lang="en-US" sz="2800" b="1" u="sng" dirty="0" smtClean="0">
                <a:latin typeface="Arial Narrow" pitchFamily="34" charset="0"/>
              </a:rPr>
            </a:br>
            <a:r>
              <a:rPr lang="en-US" sz="2000" b="1" u="sng" dirty="0" smtClean="0">
                <a:latin typeface="Arial Narrow" pitchFamily="34" charset="0"/>
              </a:rPr>
              <a:t>Beryllium Chloride</a:t>
            </a:r>
          </a:p>
        </p:txBody>
      </p:sp>
      <p:pic>
        <p:nvPicPr>
          <p:cNvPr id="169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8138" y="1549400"/>
            <a:ext cx="32210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4963" y="2555875"/>
            <a:ext cx="3221037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989" name="Title 1"/>
          <p:cNvSpPr txBox="1">
            <a:spLocks/>
          </p:cNvSpPr>
          <p:nvPr/>
        </p:nvSpPr>
        <p:spPr bwMode="auto">
          <a:xfrm>
            <a:off x="228600" y="395605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2000" b="1" u="sng">
                <a:latin typeface="Arial Narrow" pitchFamily="34" charset="0"/>
                <a:cs typeface="Arial" charset="0"/>
              </a:rPr>
              <a:t>Boron Trifluoride</a:t>
            </a:r>
            <a:r>
              <a:rPr lang="en-US" sz="2000" b="1">
                <a:latin typeface="Arial Narrow" pitchFamily="34" charset="0"/>
                <a:cs typeface="Arial" charset="0"/>
              </a:rPr>
              <a:t>                                       </a:t>
            </a:r>
            <a:r>
              <a:rPr lang="en-US" sz="2000" b="1" u="sng">
                <a:latin typeface="Arial Narrow" pitchFamily="34" charset="0"/>
                <a:cs typeface="Arial" charset="0"/>
              </a:rPr>
              <a:t>Methane</a:t>
            </a:r>
          </a:p>
        </p:txBody>
      </p:sp>
      <p:pic>
        <p:nvPicPr>
          <p:cNvPr id="16999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572000"/>
            <a:ext cx="38735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89450" y="4551363"/>
            <a:ext cx="3816350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latin typeface="+mn-lt"/>
              </a:rPr>
              <a:t>Hybridization- </a:t>
            </a:r>
            <a:r>
              <a:rPr lang="en-US" sz="3600" dirty="0" smtClean="0">
                <a:latin typeface="+mn-lt"/>
              </a:rPr>
              <a:t>mixing of two or more atomic </a:t>
            </a:r>
            <a:r>
              <a:rPr lang="en-US" sz="3600" dirty="0" err="1" smtClean="0">
                <a:latin typeface="+mn-lt"/>
              </a:rPr>
              <a:t>orbitals</a:t>
            </a:r>
            <a:r>
              <a:rPr lang="en-US" sz="3600" dirty="0" smtClean="0">
                <a:latin typeface="+mn-lt"/>
              </a:rPr>
              <a:t> to form a new set of hybrid </a:t>
            </a:r>
            <a:r>
              <a:rPr lang="en-US" sz="3600" dirty="0" err="1" smtClean="0">
                <a:latin typeface="+mn-lt"/>
              </a:rPr>
              <a:t>orbitals</a:t>
            </a:r>
            <a:endParaRPr lang="en-US" sz="3600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smtClean="0"/>
              <a:t>Mix at least 2 nonequivalent atomic orbitals (e.g. s and p.). Hybrid orbitals have very different shape from original atomic orbitals.</a:t>
            </a:r>
          </a:p>
          <a:p>
            <a:pPr algn="just" eaLnBrk="1" hangingPunct="1">
              <a:defRPr/>
            </a:pPr>
            <a:r>
              <a:rPr lang="en-US" sz="2400" dirty="0" smtClean="0"/>
              <a:t>Number of hybrid orbitals is equal to number of pure atomic orbitals used in the hybridization process.</a:t>
            </a:r>
          </a:p>
          <a:p>
            <a:pPr algn="just" eaLnBrk="1" hangingPunct="1">
              <a:defRPr/>
            </a:pPr>
            <a:r>
              <a:rPr lang="en-US" sz="2400" dirty="0" smtClean="0"/>
              <a:t>Covalent bonds are formed by</a:t>
            </a:r>
          </a:p>
          <a:p>
            <a:pPr marL="457200" indent="-457200" algn="just" eaLnBrk="1" hangingPunct="1">
              <a:buFont typeface="Arial" charset="0"/>
              <a:buAutoNum type="alphaLcPeriod"/>
              <a:defRPr/>
            </a:pPr>
            <a:r>
              <a:rPr lang="en-US" sz="2400" dirty="0" smtClean="0"/>
              <a:t>Overlap of hybrid orbitals with atomic orbitals.</a:t>
            </a:r>
          </a:p>
          <a:p>
            <a:pPr marL="457200" indent="-457200" algn="just" eaLnBrk="1" hangingPunct="1">
              <a:buFont typeface="Arial" charset="0"/>
              <a:buAutoNum type="alphaLcPeriod"/>
              <a:defRPr/>
            </a:pPr>
            <a:r>
              <a:rPr lang="en-US" sz="2400" dirty="0" smtClean="0"/>
              <a:t>Overlap of hybrid orbitals with other hybrid orbitals</a:t>
            </a:r>
            <a:r>
              <a:rPr lang="en-US" sz="2400" dirty="0" smtClean="0">
                <a:latin typeface="Arial Narrow" pitchFamily="34" charset="0"/>
              </a:rPr>
              <a:t>.</a:t>
            </a:r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13" y="304800"/>
            <a:ext cx="58959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0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5663" y="4667250"/>
            <a:ext cx="23526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latin typeface="Arial Narrow" pitchFamily="34" charset="0"/>
              </a:rPr>
              <a:t>Formation of </a:t>
            </a:r>
            <a:r>
              <a:rPr lang="en-US" sz="2800" b="1" i="1" dirty="0" smtClean="0">
                <a:latin typeface="Arial Narrow" pitchFamily="34" charset="0"/>
              </a:rPr>
              <a:t>sp</a:t>
            </a:r>
            <a:r>
              <a:rPr lang="en-US" sz="2800" b="1" baseline="30000" dirty="0" smtClean="0">
                <a:latin typeface="Arial Narrow" pitchFamily="34" charset="0"/>
              </a:rPr>
              <a:t>3</a:t>
            </a:r>
            <a:r>
              <a:rPr lang="en-US" sz="2800" b="1" dirty="0" smtClean="0">
                <a:latin typeface="Arial Narrow" pitchFamily="34" charset="0"/>
              </a:rPr>
              <a:t> Hybrid Orbitals</a:t>
            </a:r>
          </a:p>
        </p:txBody>
      </p:sp>
      <p:pic>
        <p:nvPicPr>
          <p:cNvPr id="1730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71575"/>
            <a:ext cx="91440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latin typeface="Arial Narrow" pitchFamily="34" charset="0"/>
              </a:rPr>
              <a:t>Formation of Covalent bonds in CH</a:t>
            </a:r>
            <a:r>
              <a:rPr lang="en-US" sz="2800" b="1" baseline="-25000" dirty="0" smtClean="0">
                <a:latin typeface="Arial Narrow" pitchFamily="34" charset="0"/>
              </a:rPr>
              <a:t>4</a:t>
            </a:r>
          </a:p>
        </p:txBody>
      </p:sp>
      <p:pic>
        <p:nvPicPr>
          <p:cNvPr id="1740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1850" y="1838325"/>
            <a:ext cx="27590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207963"/>
            <a:ext cx="7772400" cy="11430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Chlorine</a:t>
            </a:r>
          </a:p>
        </p:txBody>
      </p:sp>
      <p:sp>
        <p:nvSpPr>
          <p:cNvPr id="281603" name="Oval 3"/>
          <p:cNvSpPr>
            <a:spLocks noChangeArrowheads="1"/>
          </p:cNvSpPr>
          <p:nvPr/>
        </p:nvSpPr>
        <p:spPr bwMode="auto">
          <a:xfrm>
            <a:off x="1187450" y="1220788"/>
            <a:ext cx="3827463" cy="37433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4783138" y="2746375"/>
            <a:ext cx="13700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1122363" y="5280025"/>
            <a:ext cx="73342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nonpolar covalent bond forms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3929063" y="1339850"/>
            <a:ext cx="3827462" cy="37433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5086350" y="2646363"/>
            <a:ext cx="13700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2297113" y="2597150"/>
            <a:ext cx="13700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>
            <a:off x="3425825" y="3175000"/>
            <a:ext cx="18383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i="1" smtClean="0">
                <a:latin typeface="Arial Narrow" pitchFamily="34" charset="0"/>
              </a:rPr>
              <a:t>sp</a:t>
            </a:r>
            <a:r>
              <a:rPr lang="en-US" sz="2800" b="1" baseline="30000" smtClean="0">
                <a:latin typeface="Arial Narrow" pitchFamily="34" charset="0"/>
              </a:rPr>
              <a:t>3</a:t>
            </a:r>
            <a:r>
              <a:rPr lang="en-US" sz="2800" b="1" smtClean="0">
                <a:latin typeface="Arial Narrow" pitchFamily="34" charset="0"/>
              </a:rPr>
              <a:t> Hybridizes N atom in NH</a:t>
            </a:r>
            <a:r>
              <a:rPr lang="en-US" sz="2800" b="1" baseline="-25000" smtClean="0">
                <a:latin typeface="Arial Narrow" pitchFamily="34" charset="0"/>
              </a:rPr>
              <a:t>3</a:t>
            </a:r>
          </a:p>
        </p:txBody>
      </p:sp>
      <p:pic>
        <p:nvPicPr>
          <p:cNvPr id="1751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30416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 txBox="1">
            <a:spLocks/>
          </p:cNvSpPr>
          <p:nvPr/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latin typeface="Arial Narrow" pitchFamily="34" charset="0"/>
                <a:cs typeface="Arial" charset="0"/>
              </a:rPr>
              <a:t>Formation of </a:t>
            </a:r>
            <a:r>
              <a:rPr lang="en-US" sz="2800" b="1" i="1">
                <a:latin typeface="Arial Narrow" pitchFamily="34" charset="0"/>
                <a:cs typeface="Arial" charset="0"/>
              </a:rPr>
              <a:t>sp</a:t>
            </a:r>
            <a:r>
              <a:rPr lang="en-US" sz="2800" b="1" i="1" baseline="30000">
                <a:latin typeface="Arial Narrow" pitchFamily="34" charset="0"/>
                <a:cs typeface="Arial" charset="0"/>
              </a:rPr>
              <a:t>2</a:t>
            </a:r>
            <a:r>
              <a:rPr lang="en-US" sz="2800" b="1">
                <a:latin typeface="Arial Narrow" pitchFamily="34" charset="0"/>
                <a:cs typeface="Arial" charset="0"/>
              </a:rPr>
              <a:t> Hybrid Orbitals</a:t>
            </a:r>
          </a:p>
        </p:txBody>
      </p:sp>
      <p:pic>
        <p:nvPicPr>
          <p:cNvPr id="1761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595438"/>
            <a:ext cx="85820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 txBox="1">
            <a:spLocks/>
          </p:cNvSpPr>
          <p:nvPr/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latin typeface="Arial Narrow" pitchFamily="34" charset="0"/>
                <a:cs typeface="Arial" charset="0"/>
              </a:rPr>
              <a:t>Formation of </a:t>
            </a:r>
            <a:r>
              <a:rPr lang="en-US" sz="2800" b="1" i="1">
                <a:latin typeface="Arial Narrow" pitchFamily="34" charset="0"/>
                <a:cs typeface="Arial" charset="0"/>
              </a:rPr>
              <a:t>sp</a:t>
            </a:r>
            <a:r>
              <a:rPr lang="en-US" sz="2800" b="1">
                <a:latin typeface="Arial Narrow" pitchFamily="34" charset="0"/>
                <a:cs typeface="Arial" charset="0"/>
              </a:rPr>
              <a:t> Hybrid Orbitals</a:t>
            </a:r>
          </a:p>
        </p:txBody>
      </p:sp>
      <p:pic>
        <p:nvPicPr>
          <p:cNvPr id="1771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2209800"/>
            <a:ext cx="90201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6200"/>
            <a:ext cx="9144000" cy="704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524000"/>
            <a:ext cx="41386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Title 1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 i="1">
                <a:latin typeface="Arial Narrow" pitchFamily="34" charset="0"/>
                <a:cs typeface="Arial" charset="0"/>
              </a:rPr>
              <a:t>sp</a:t>
            </a:r>
            <a:r>
              <a:rPr lang="en-US" sz="2800" b="1" i="1" baseline="30000">
                <a:latin typeface="Arial Narrow" pitchFamily="34" charset="0"/>
                <a:cs typeface="Arial" charset="0"/>
              </a:rPr>
              <a:t>2</a:t>
            </a:r>
            <a:r>
              <a:rPr lang="en-US" sz="2800" b="1">
                <a:latin typeface="Arial Narrow" pitchFamily="34" charset="0"/>
                <a:cs typeface="Arial" charset="0"/>
              </a:rPr>
              <a:t> hybridization of carbon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0250" y="1371600"/>
            <a:ext cx="274955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latin typeface="Arial Narrow" pitchFamily="34" charset="0"/>
              </a:rPr>
              <a:t>Bonding of ethylene, C</a:t>
            </a:r>
            <a:r>
              <a:rPr lang="en-US" sz="2800" b="1" baseline="-25000" dirty="0" smtClean="0">
                <a:latin typeface="Arial Narrow" pitchFamily="34" charset="0"/>
              </a:rPr>
              <a:t>2</a:t>
            </a:r>
            <a:r>
              <a:rPr lang="en-US" sz="2800" b="1" dirty="0" smtClean="0">
                <a:latin typeface="Arial Narrow" pitchFamily="34" charset="0"/>
              </a:rPr>
              <a:t>H</a:t>
            </a:r>
            <a:r>
              <a:rPr lang="en-US" sz="2800" b="1" baseline="-25000" dirty="0" smtClean="0">
                <a:latin typeface="Arial Narrow" pitchFamily="34" charset="0"/>
              </a:rPr>
              <a:t>4</a:t>
            </a:r>
          </a:p>
        </p:txBody>
      </p:sp>
      <p:sp>
        <p:nvSpPr>
          <p:cNvPr id="18125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pPr algn="just" eaLnBrk="1" hangingPunct="1"/>
            <a:r>
              <a:rPr lang="en-US" sz="2400" smtClean="0">
                <a:latin typeface="Arial Narrow" pitchFamily="34" charset="0"/>
              </a:rPr>
              <a:t>Sigma bond (</a:t>
            </a:r>
            <a:r>
              <a:rPr lang="en-US" sz="2400" smtClean="0">
                <a:latin typeface="Arial Narrow" pitchFamily="34" charset="0"/>
                <a:sym typeface="Symbol" pitchFamily="18" charset="2"/>
              </a:rPr>
              <a:t></a:t>
            </a:r>
            <a:r>
              <a:rPr lang="en-US" sz="2400" smtClean="0">
                <a:latin typeface="Arial Narrow" pitchFamily="34" charset="0"/>
              </a:rPr>
              <a:t>): electron density between 2 atoms.</a:t>
            </a:r>
          </a:p>
          <a:p>
            <a:pPr algn="just" eaLnBrk="1" hangingPunct="1"/>
            <a:r>
              <a:rPr lang="en-US" sz="2400" smtClean="0">
                <a:latin typeface="Arial Narrow" pitchFamily="34" charset="0"/>
              </a:rPr>
              <a:t>Pi bond (</a:t>
            </a:r>
            <a:r>
              <a:rPr lang="en-US" sz="2400" smtClean="0">
                <a:latin typeface="Arial Narrow" pitchFamily="34" charset="0"/>
                <a:sym typeface="Symbol" pitchFamily="18" charset="2"/>
              </a:rPr>
              <a:t></a:t>
            </a:r>
            <a:r>
              <a:rPr lang="en-US" sz="2400" smtClean="0">
                <a:latin typeface="Arial Narrow" pitchFamily="34" charset="0"/>
              </a:rPr>
              <a:t>): electron density above and below plane of nuclei of the bonding atoms.</a:t>
            </a:r>
          </a:p>
        </p:txBody>
      </p:sp>
      <p:pic>
        <p:nvPicPr>
          <p:cNvPr id="1812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781300"/>
            <a:ext cx="81915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latin typeface="Arial Narrow" pitchFamily="34" charset="0"/>
              </a:rPr>
              <a:t>Another view of </a:t>
            </a:r>
            <a:r>
              <a:rPr lang="en-US" sz="2800" b="1" smtClean="0">
                <a:latin typeface="Arial Narrow" pitchFamily="34" charset="0"/>
                <a:sym typeface="Symbol" pitchFamily="18" charset="2"/>
              </a:rPr>
              <a:t>  </a:t>
            </a:r>
            <a:r>
              <a:rPr lang="en-US" sz="2800" b="1" smtClean="0">
                <a:latin typeface="Arial Narrow" pitchFamily="34" charset="0"/>
              </a:rPr>
              <a:t>bonding in ethylene, C</a:t>
            </a:r>
            <a:r>
              <a:rPr lang="en-US" sz="2800" b="1" baseline="-25000" smtClean="0">
                <a:latin typeface="Arial Narrow" pitchFamily="34" charset="0"/>
              </a:rPr>
              <a:t>2</a:t>
            </a:r>
            <a:r>
              <a:rPr lang="en-US" sz="2800" b="1" smtClean="0">
                <a:latin typeface="Arial Narrow" pitchFamily="34" charset="0"/>
              </a:rPr>
              <a:t>H</a:t>
            </a:r>
            <a:r>
              <a:rPr lang="en-US" sz="2800" b="1" baseline="-25000" smtClean="0">
                <a:latin typeface="Arial Narrow" pitchFamily="34" charset="0"/>
              </a:rPr>
              <a:t>4</a:t>
            </a:r>
            <a:r>
              <a:rPr lang="en-US" sz="2800" b="1" smtClean="0">
                <a:latin typeface="Arial Narrow" pitchFamily="34" charset="0"/>
              </a:rPr>
              <a:t> </a:t>
            </a:r>
          </a:p>
        </p:txBody>
      </p:sp>
      <p:pic>
        <p:nvPicPr>
          <p:cNvPr id="1822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8025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i="1" smtClean="0">
                <a:latin typeface="Arial Narrow" pitchFamily="34" charset="0"/>
              </a:rPr>
              <a:t>sp</a:t>
            </a:r>
            <a:r>
              <a:rPr lang="en-US" sz="2800" b="1" smtClean="0">
                <a:latin typeface="Arial Narrow" pitchFamily="34" charset="0"/>
              </a:rPr>
              <a:t> hybridization of carbon</a:t>
            </a:r>
          </a:p>
        </p:txBody>
      </p:sp>
      <p:pic>
        <p:nvPicPr>
          <p:cNvPr id="1832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0"/>
            <a:ext cx="3967163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latin typeface="Arial Narrow" pitchFamily="34" charset="0"/>
                <a:cs typeface="Arial" charset="0"/>
              </a:rPr>
              <a:t>Bonding of Acetylene, C</a:t>
            </a:r>
            <a:r>
              <a:rPr lang="en-US" sz="2800" b="1" baseline="-25000">
                <a:latin typeface="Arial Narrow" pitchFamily="34" charset="0"/>
                <a:cs typeface="Arial" charset="0"/>
              </a:rPr>
              <a:t>2</a:t>
            </a:r>
            <a:r>
              <a:rPr lang="en-US" sz="2800" b="1">
                <a:latin typeface="Arial Narrow" pitchFamily="34" charset="0"/>
                <a:cs typeface="Arial" charset="0"/>
              </a:rPr>
              <a:t>H</a:t>
            </a:r>
            <a:r>
              <a:rPr lang="en-US" sz="2800" b="1" baseline="-25000">
                <a:latin typeface="Arial Narrow" pitchFamily="34" charset="0"/>
                <a:cs typeface="Arial" charset="0"/>
              </a:rPr>
              <a:t>2</a:t>
            </a:r>
          </a:p>
        </p:txBody>
      </p:sp>
      <p:pic>
        <p:nvPicPr>
          <p:cNvPr id="1843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8" y="2128838"/>
            <a:ext cx="90392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TPVERSION" val="2006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ALLOWDUPLICATES" val="False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E4CC301E5A6D4BB3ABB3236602DE21AE"/>
  <p:tag name="QUESTIONALIAS" val="How many regions of density in CO32-?"/>
  <p:tag name="ANSWERSALIAS" val="2|smicln|3|smicln|4|smicln|5|smicln|6"/>
  <p:tag name="RESPONSECOUNT" val="35"/>
  <p:tag name="RESPONSESGATHERED" val="True"/>
  <p:tag name="TOTALRESPONSES" val="10"/>
  <p:tag name="SLICED" val="False"/>
  <p:tag name="RESPONSES" val="USB[HED999],1,250,2;3;-;2;2;2;2;2;-;2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9 1 0 0"/>
  <p:tag name="CHARTSTRINGREV" val="0 0 1 9 0"/>
  <p:tag name="CHARTSTRINGSTDPER" val="0 0.9 0.1 0 0"/>
  <p:tag name="CHARTSTRINGREVPER" val="0 0 0.1 0.9 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3"/>
  <p:tag name="FONTSIZE" val="32"/>
  <p:tag name="BULLETTYPE" val="ppBulletArabicPeriod"/>
  <p:tag name="ANSWERTEXT" val="2&#10;3&#10;4&#10;5&#10;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E4CC301E5A6D4BB3ABB3236602DE21AE"/>
  <p:tag name="QUESTIONALIAS" val="How many regions of density in CO32-?"/>
  <p:tag name="ANSWERSALIAS" val="2|smicln|3|smicln|4|smicln|5|smicln|6"/>
  <p:tag name="RESPONSECOUNT" val="35"/>
  <p:tag name="RESPONSESGATHERED" val="True"/>
  <p:tag name="TOTALRESPONSES" val="10"/>
  <p:tag name="SLICED" val="False"/>
  <p:tag name="RESPONSES" val="USB[HED999],1,250,2;3;-;2;2;2;2;2;-;2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9 1 0 0"/>
  <p:tag name="CHARTSTRINGREV" val="0 0 1 9 0"/>
  <p:tag name="CHARTSTRINGSTDPER" val="0 0.9 0.1 0 0"/>
  <p:tag name="CHARTSTRINGREVPER" val="0 0 0.1 0.9 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3"/>
  <p:tag name="FONTSIZE" val="32"/>
  <p:tag name="BULLETTYPE" val="ppBulletArabicPeriod"/>
  <p:tag name="ANSWERTEXT" val="2&#10;3&#10;4&#10;5&#10;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D8089E724FDB47799631E006CEF24C16"/>
  <p:tag name="QUESTIONALIAS" val="How many valence electrons in H2O?"/>
  <p:tag name="ANSWERSALIAS" val="18|smicln|12|smicln|8|smicln|4"/>
  <p:tag name="RESPONSECOUNT" val="41"/>
  <p:tag name="RESPONSESGATHERED" val="True"/>
  <p:tag name="TOTALRESPONSES" val="10"/>
  <p:tag name="SLICED" val="False"/>
  <p:tag name="RESPONSES" val="USB[HED999],1,250,3;3;3;3;3;3;3;3;-;3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0 10 0"/>
  <p:tag name="CHARTSTRINGREV" val="0 10 0 0"/>
  <p:tag name="CHARTSTRINGSTDPER" val="0 0 1 0"/>
  <p:tag name="CHARTSTRINGREVPER" val="0 1 0 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12"/>
  <p:tag name="FONTSIZE" val="32"/>
  <p:tag name="BULLETTYPE" val="ppBulletArabicPeriod"/>
  <p:tag name="ANSWERTEXT" val="18&#10;12&#10;8&#10;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12"/>
  <p:tag name="FONTSIZE" val="32"/>
  <p:tag name="BULLETTYPE" val="ppBulletArabicPeriod"/>
  <p:tag name="ANSWERTEXT" val="18&#10;12&#10;8&#10;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5A440421611A4100B2295EB5B38B8646"/>
  <p:tag name="QUESTIONALIAS" val="How many regions of density in H2O?"/>
  <p:tag name="ANSWERSALIAS" val="2|smicln|3|smicln|4|smicln|5|smicln|6"/>
  <p:tag name="RESPONSECOUNT" val="39"/>
  <p:tag name="RESPONSESGATHERED" val="True"/>
  <p:tag name="TOTALRESPONSES" val="14"/>
  <p:tag name="SLICED" val="False"/>
  <p:tag name="RESPONSES" val="USB[HED999],1,250,1;2;1;1;3;1;2;1;-;3;1;3;1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7 4 3 0 0"/>
  <p:tag name="CHARTSTRINGREV" val="0 0 3 4 7"/>
  <p:tag name="CHARTSTRINGSTDPER" val="0.5 0.285714285714286 0.214285714285714 0 0"/>
  <p:tag name="CHARTSTRINGREVPER" val="0 0 0.214285714285714 0.285714285714286 0.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3"/>
  <p:tag name="FONTSIZE" val="32"/>
  <p:tag name="BULLETTYPE" val="ppBulletArabicPeriod"/>
  <p:tag name="ANSWERTEXT" val="2&#10;3&#10;4&#10;5&#10;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5A440421611A4100B2295EB5B38B8646"/>
  <p:tag name="QUESTIONALIAS" val="How many regions of density in H2O?"/>
  <p:tag name="ANSWERSALIAS" val="2|smicln|3|smicln|4|smicln|5|smicln|6"/>
  <p:tag name="RESPONSECOUNT" val="39"/>
  <p:tag name="RESPONSESGATHERED" val="True"/>
  <p:tag name="TOTALRESPONSES" val="14"/>
  <p:tag name="SLICED" val="False"/>
  <p:tag name="RESPONSES" val="USB[HED999],1,250,1;2;1;1;3;1;2;1;-;3;1;3;1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7 4 3 0 0"/>
  <p:tag name="CHARTSTRINGREV" val="0 0 3 4 7"/>
  <p:tag name="CHARTSTRINGSTDPER" val="0.5 0.285714285714286 0.214285714285714 0 0"/>
  <p:tag name="CHARTSTRINGREVPER" val="0 0 0.214285714285714 0.285714285714286 0.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3"/>
  <p:tag name="FONTSIZE" val="32"/>
  <p:tag name="BULLETTYPE" val="ppBulletArabicPeriod"/>
  <p:tag name="ANSWERTEXT" val="2&#10;3&#10;4&#10;5&#10;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8343050BDEB44B9BB1052F98CAF0ED25"/>
  <p:tag name="QUESTIONALIAS" val="How many valence electrons in XeF4?"/>
  <p:tag name="ANSWERSALIAS" val="36|smicln|32|smicln|28 |smicln|24"/>
  <p:tag name="RESPONSECOUNT" val="39"/>
  <p:tag name="RESPONSESGATHERED" val="True"/>
  <p:tag name="TOTALRESPONSES" val="13"/>
  <p:tag name="SLICED" val="False"/>
  <p:tag name="RESPONSES" val="USB[HED999],1,250,1;1;1;-;1;1;1;1;-;1;1;1;1;-;3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2 0 1 0"/>
  <p:tag name="CHARTSTRINGREV" val="0 1 0 12"/>
  <p:tag name="CHARTSTRINGSTDPER" val="0.923076923076923 0 0.0769230769230769 0"/>
  <p:tag name="CHARTSTRINGREVPER" val="0 0.0769230769230769 0 0.92307692307692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15"/>
  <p:tag name="FONTSIZE" val="32"/>
  <p:tag name="BULLETTYPE" val="ppBulletArabicPeriod"/>
  <p:tag name="ANSWERTEXT" val="36&#10;32&#10;28 &#10;2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8343050BDEB44B9BB1052F98CAF0ED25"/>
  <p:tag name="QUESTIONALIAS" val="How many valence electrons in XeF4?"/>
  <p:tag name="ANSWERSALIAS" val="36|smicln|32|smicln|28 |smicln|24"/>
  <p:tag name="RESPONSECOUNT" val="39"/>
  <p:tag name="RESPONSESGATHERED" val="True"/>
  <p:tag name="TOTALRESPONSES" val="13"/>
  <p:tag name="SLICED" val="False"/>
  <p:tag name="RESPONSES" val="USB[HED999],1,250,1;1;1;-;1;1;1;1;-;1;1;1;1;-;3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2 0 1 0"/>
  <p:tag name="CHARTSTRINGREV" val="0 1 0 12"/>
  <p:tag name="CHARTSTRINGSTDPER" val="0.923076923076923 0 0.0769230769230769 0"/>
  <p:tag name="CHARTSTRINGREVPER" val="0 0.0769230769230769 0 0.92307692307692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15"/>
  <p:tag name="FONTSIZE" val="32"/>
  <p:tag name="BULLETTYPE" val="ppBulletArabicPeriod"/>
  <p:tag name="ANSWERTEXT" val="36&#10;32&#10;28 &#10;2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767D2C92FDA45099CC71E21D5AE18F2"/>
  <p:tag name="SLIDETYPE" val="Q"/>
  <p:tag name="DEMOGRAPHIC" val="False"/>
  <p:tag name="SPEEDSCORING" val="False"/>
  <p:tag name="SLIDEORDER" val="2"/>
  <p:tag name="SLIDEGUID" val="A4D6D7E18E9844839FA53EE19E3E83ED"/>
  <p:tag name="QUESTIONALIAS" val="Is CCl4 polar?"/>
  <p:tag name="ANSWERSALIAS" val="Yes¤No"/>
  <p:tag name="RESPONSESGATHERED" val="True"/>
  <p:tag name="TOTALRESPONSES" val="14"/>
  <p:tag name="SLICED" val="False"/>
  <p:tag name="RESPONSES" val="USB[HED999],1,250,2;1;2;2;2;2;2;2;1;1;2;2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5 9"/>
  <p:tag name="CHARTSTRINGREV" val="9 5"/>
  <p:tag name="CHARTSTRINGSTDPER" val="0.357142857142857 0.642857142857143"/>
  <p:tag name="CHARTSTRINGREVPER" val="0.642857142857143 0.35714285714285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7"/>
  <p:tag name="FONTSIZE" val="32"/>
  <p:tag name="BULLETTYPE" val="ppBulletArabicPerio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5"/>
  <p:tag name="SLIDEGUID" val="5EFE6DA76E0541348E1DE0ACE4CA15AC"/>
  <p:tag name="QUESTIONALIAS" val="How many regions of density in XeF4?"/>
  <p:tag name="ANSWERSALIAS" val="2|smicln|3|smicln|4|smicln|5|smicln|6"/>
  <p:tag name="RESPONSECOUNT" val="34"/>
  <p:tag name="RESPONSESGATHERED" val="True"/>
  <p:tag name="TOTALRESPONSES" val="13"/>
  <p:tag name="SLICED" val="False"/>
  <p:tag name="RESPONSES" val="USB[HED999],1,250,5;5;5;5;5;5;3;5;-;-;5;5;5;-;5;5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0 1 0 12"/>
  <p:tag name="CHARTSTRINGREV" val="12 0 1 0 0"/>
  <p:tag name="CHARTSTRINGSTDPER" val="0 0 0.0769230769230769 0 0.923076923076923"/>
  <p:tag name="CHARTSTRINGREVPER" val="0.923076923076923 0 0.0769230769230769 0 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3"/>
  <p:tag name="FONTSIZE" val="32"/>
  <p:tag name="BULLETTYPE" val="ppBulletArabicPeriod"/>
  <p:tag name="ANSWERTEXT" val="2&#10;3&#10;4&#10;5&#10;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5"/>
  <p:tag name="SLIDEGUID" val="5EFE6DA76E0541348E1DE0ACE4CA15AC"/>
  <p:tag name="QUESTIONALIAS" val="How many regions of density in XeF4?"/>
  <p:tag name="ANSWERSALIAS" val="2|smicln|3|smicln|4|smicln|5|smicln|6"/>
  <p:tag name="RESPONSECOUNT" val="34"/>
  <p:tag name="RESPONSESGATHERED" val="True"/>
  <p:tag name="TOTALRESPONSES" val="13"/>
  <p:tag name="SLICED" val="False"/>
  <p:tag name="RESPONSES" val="USB[HED999],1,250,5;5;5;5;5;5;3;5;-;-;5;5;5;-;5;5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0 1 0 12"/>
  <p:tag name="CHARTSTRINGREV" val="12 0 1 0 0"/>
  <p:tag name="CHARTSTRINGSTDPER" val="0 0 0.0769230769230769 0 0.923076923076923"/>
  <p:tag name="CHARTSTRINGREVPER" val="0.923076923076923 0 0.0769230769230769 0 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ORDER" val="1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SGATHERED" val="True"/>
  <p:tag name="TOTALRESPONSES" val="27"/>
  <p:tag name="RESPONSECOUNT" val="27"/>
  <p:tag name="SLICED" val="False"/>
  <p:tag name="RESPONSES" val="ALL,1,450,1;1;2;2;2;2;2;1;1;1;2;1;2;1;1;1;2;2;1;2;2;2;2;1;1;1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3 14"/>
  <p:tag name="CHARTSTRINGREV" val="14 13"/>
  <p:tag name="CHARTSTRINGSTDPER" val="0.481481481481481 0.518518518518518"/>
  <p:tag name="CHARTSTRINGREVPER" val="0.518518518518518 0.481481481481481"/>
  <p:tag name="QUESTIONALIAS" val="Is CCl4 polar?"/>
  <p:tag name="ANSWERSALIAS" val="Yes¤No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3"/>
  <p:tag name="FONTSIZE" val="32"/>
  <p:tag name="BULLETTYPE" val="ppBulletArabicPeriod"/>
  <p:tag name="ANSWERTEXT" val="2&#10;3&#10;4&#10;5&#10;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TEXTLENGTH" val="7"/>
  <p:tag name="FONTSIZE" val="32"/>
  <p:tag name="BULLETTYPE" val="ppBulletArabicPeriod"/>
  <p:tag name="ANSWERTEXT" val="Yes&#10;No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B85ECB52DEE4C82ABEF83B85E27E66E"/>
  <p:tag name="SLIDEID" val="BB85ECB52DEE4C82ABEF83B85E27E66E"/>
  <p:tag name="SLIDEORDER" val="1"/>
  <p:tag name="SLIDETYPE" val="Q"/>
  <p:tag name="DEMOGRAPHIC" val="False"/>
  <p:tag name="SPEEDSCORING" val="False"/>
  <p:tag name="QUESTIONALIAS" val="Is NH3 polar?"/>
  <p:tag name="ANSWERSALIAS" val="Yes¤No"/>
  <p:tag name="RESPONSESGATHERED" val="True"/>
  <p:tag name="TOTALRESPONSES" val="17"/>
  <p:tag name="SLICED" val="False"/>
  <p:tag name="RESPONSES" val="USB[HED999],1,250,1;1;1;1;2;1;1;1;2;1;1;1;1;1;1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5 2"/>
  <p:tag name="CHARTSTRINGREV" val="2 15"/>
  <p:tag name="CHARTSTRINGSTDPER" val="0.882352941176471 0.117647058823529"/>
  <p:tag name="CHARTSTRINGREVPER" val="0.117647058823529 0.88235294117647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7"/>
  <p:tag name="FONTSIZE" val="32"/>
  <p:tag name="BULLETTYPE" val="ppBulletArabicPerio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7"/>
  <p:tag name="FONTSIZE" val="32"/>
  <p:tag name="BULLETTYPE" val="ppBulletArabicPerio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E88523CF4244831A7B0BD1CDAFA93D5"/>
  <p:tag name="SLIDETYPE" val="Q"/>
  <p:tag name="DEMOGRAPHIC" val="False"/>
  <p:tag name="SPEEDSCORING" val="False"/>
  <p:tag name="SLIDEORDER" val="2"/>
  <p:tag name="SLIDEGUID" val="D2D76F4C4EDD45849C479147B9E2F561"/>
  <p:tag name="QUESTIONALIAS" val="Is lithium hydride polar?"/>
  <p:tag name="ANSWERSALIAS" val="Yes¤N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7"/>
  <p:tag name="FONTSIZE" val="32"/>
  <p:tag name="BULLETTYPE" val="ppBulletArabicPerio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7"/>
  <p:tag name="FONTSIZE" val="32"/>
  <p:tag name="BULLETTYPE" val="ppBulletArabicPerio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oarings">
  <a:themeElements>
    <a:clrScheme name="">
      <a:dk1>
        <a:srgbClr val="000000"/>
      </a:dk1>
      <a:lt1>
        <a:srgbClr val="FFFFFF"/>
      </a:lt1>
      <a:dk2>
        <a:srgbClr val="0000FF"/>
      </a:dk2>
      <a:lt2>
        <a:srgbClr val="F6BF69"/>
      </a:lt2>
      <a:accent1>
        <a:srgbClr val="00FFFF"/>
      </a:accent1>
      <a:accent2>
        <a:srgbClr val="FAFD00"/>
      </a:accent2>
      <a:accent3>
        <a:srgbClr val="AAAA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Soaring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c:\powerpnt\template\sldshow\soarings.ppt</Template>
  <TotalTime>46308168</TotalTime>
  <Pages>10</Pages>
  <Words>4494</Words>
  <Application>Microsoft Office PowerPoint</Application>
  <PresentationFormat>On-screen Show (4:3)</PresentationFormat>
  <Paragraphs>2009</Paragraphs>
  <Slides>262</Slides>
  <Notes>232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262</vt:i4>
      </vt:variant>
    </vt:vector>
  </HeadingPairs>
  <TitlesOfParts>
    <vt:vector size="264" baseType="lpstr">
      <vt:lpstr>Soarings</vt:lpstr>
      <vt:lpstr>Microsoft Graph Chart</vt:lpstr>
      <vt:lpstr>Chapter 10</vt:lpstr>
      <vt:lpstr>Chemical Bonds </vt:lpstr>
      <vt:lpstr>Chemical Bonds </vt:lpstr>
      <vt:lpstr>Molecular Polarity</vt:lpstr>
      <vt:lpstr>Molecular Polarity</vt:lpstr>
      <vt:lpstr>Solubility</vt:lpstr>
      <vt:lpstr>Electronegativities</vt:lpstr>
      <vt:lpstr>  Bond Types</vt:lpstr>
      <vt:lpstr>Chlorine</vt:lpstr>
      <vt:lpstr>Hydrogen Fluoride</vt:lpstr>
      <vt:lpstr>Hydrogen Fluoride</vt:lpstr>
      <vt:lpstr>A Polarity Continuum</vt:lpstr>
      <vt:lpstr>Polarity</vt:lpstr>
      <vt:lpstr>The FONCl Atoms</vt:lpstr>
      <vt:lpstr>Polarity</vt:lpstr>
      <vt:lpstr>Water Polarity</vt:lpstr>
      <vt:lpstr>Water Polarity</vt:lpstr>
      <vt:lpstr>Water Polarity</vt:lpstr>
      <vt:lpstr>Water Polarity</vt:lpstr>
      <vt:lpstr>Methane Polarity</vt:lpstr>
      <vt:lpstr>Methane Polarity</vt:lpstr>
      <vt:lpstr>Carbon Dioxide Polarity</vt:lpstr>
      <vt:lpstr>Carbon Dioxide Polarity</vt:lpstr>
      <vt:lpstr>Carbon Dioxide Polarity</vt:lpstr>
      <vt:lpstr>Carbon Dioxide Polarity</vt:lpstr>
      <vt:lpstr>Carbon Dioxide Polarity</vt:lpstr>
      <vt:lpstr>Slide 27</vt:lpstr>
      <vt:lpstr>Is CCl4 polar?</vt:lpstr>
      <vt:lpstr>Is CCl4 polar?</vt:lpstr>
      <vt:lpstr>Carbon Tetrachloride Polarity</vt:lpstr>
      <vt:lpstr>Carbon Tetrachloride Polarity</vt:lpstr>
      <vt:lpstr>Carbon Tetrachloride Polarity</vt:lpstr>
      <vt:lpstr>Carbon Tetrachloride Polarity</vt:lpstr>
      <vt:lpstr>Carbon Tetrachloride Polarity</vt:lpstr>
      <vt:lpstr>Carbon Tetrachloride Polarity</vt:lpstr>
      <vt:lpstr>Slide 36</vt:lpstr>
      <vt:lpstr>Is NH3 polar?</vt:lpstr>
      <vt:lpstr>Slide 38</vt:lpstr>
      <vt:lpstr>Ammonia Polarity</vt:lpstr>
      <vt:lpstr>Ammonia Polarity</vt:lpstr>
      <vt:lpstr>Ammonia Polarity</vt:lpstr>
      <vt:lpstr>Ammonia Polarity</vt:lpstr>
      <vt:lpstr>Ammonia Polarity</vt:lpstr>
      <vt:lpstr>Ammonia Polarity</vt:lpstr>
      <vt:lpstr>Ammonia Polarity</vt:lpstr>
      <vt:lpstr>Ammonia Polarity</vt:lpstr>
      <vt:lpstr>Is lithium hydride polar?</vt:lpstr>
      <vt:lpstr>Slide 48</vt:lpstr>
      <vt:lpstr>Slide 49</vt:lpstr>
      <vt:lpstr>Slide 50</vt:lpstr>
      <vt:lpstr>Slide 51</vt:lpstr>
      <vt:lpstr>Slide 52</vt:lpstr>
      <vt:lpstr>Shapes of Bigger Molecules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Acetaldehyde</vt:lpstr>
      <vt:lpstr>Ethyl Alcohol Polarity</vt:lpstr>
      <vt:lpstr>Ethyl Alcohol Polarity</vt:lpstr>
      <vt:lpstr>Ethyl Alcohol Polarity</vt:lpstr>
      <vt:lpstr>Ethyl Alcohol Polarity</vt:lpstr>
      <vt:lpstr>Ethyl Alcohol Polarity</vt:lpstr>
      <vt:lpstr>Ethyl Alcohol Polarity</vt:lpstr>
      <vt:lpstr>Ethyl Alcohol Polarity</vt:lpstr>
      <vt:lpstr>Ethyl Alcohol Polarity</vt:lpstr>
      <vt:lpstr>Slide 81</vt:lpstr>
      <vt:lpstr>Slide 82</vt:lpstr>
      <vt:lpstr>The Shapes of Molecules</vt:lpstr>
      <vt:lpstr>Molecular Geometry</vt:lpstr>
      <vt:lpstr>Molecules in which the central atom has no lone pairs  Beryllium Chloride</vt:lpstr>
      <vt:lpstr>Hybridization- mixing of two or more atomic orbitals to form a new set of hybrid orbitals</vt:lpstr>
      <vt:lpstr>Slide 87</vt:lpstr>
      <vt:lpstr>Formation of sp3 Hybrid Orbitals</vt:lpstr>
      <vt:lpstr>Formation of Covalent bonds in CH4</vt:lpstr>
      <vt:lpstr>sp3 Hybridizes N atom in NH3</vt:lpstr>
      <vt:lpstr>Slide 91</vt:lpstr>
      <vt:lpstr>Slide 92</vt:lpstr>
      <vt:lpstr>Slide 93</vt:lpstr>
      <vt:lpstr>Slide 94</vt:lpstr>
      <vt:lpstr>Slide 95</vt:lpstr>
      <vt:lpstr>Bonding of ethylene, C2H4</vt:lpstr>
      <vt:lpstr>Another view of   bonding in ethylene, C2H4 </vt:lpstr>
      <vt:lpstr>sp hybridization of carbon</vt:lpstr>
      <vt:lpstr>Slide 99</vt:lpstr>
      <vt:lpstr>Slide 100</vt:lpstr>
      <vt:lpstr>Sigma () and Pi Bonds ()</vt:lpstr>
      <vt:lpstr>Delocalized molecular orbitals are not confined between two adjacent bonding atoms, but actually extend over three or more atoms.</vt:lpstr>
      <vt:lpstr>Electron density above and below the plane of the benzene molecule</vt:lpstr>
      <vt:lpstr>Bonding in the Carbonate ion CO32-</vt:lpstr>
      <vt:lpstr>The VSEPR Model</vt:lpstr>
      <vt:lpstr>3 Steps to VSEPR Shape </vt:lpstr>
      <vt:lpstr>Slide 107</vt:lpstr>
      <vt:lpstr>Slide 108</vt:lpstr>
      <vt:lpstr>General Rules for Lewis Structures</vt:lpstr>
      <vt:lpstr>Slide 110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Slide 121</vt:lpstr>
      <vt:lpstr>Slide 122</vt:lpstr>
      <vt:lpstr>Slide 123</vt:lpstr>
      <vt:lpstr>Slide 124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How many regions of density in CO32-?</vt:lpstr>
      <vt:lpstr>How many regions of density in CO32-?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Slide 148</vt:lpstr>
      <vt:lpstr>Slide 149</vt:lpstr>
      <vt:lpstr>Slide 150</vt:lpstr>
      <vt:lpstr>Slide 151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Resonance structures</vt:lpstr>
      <vt:lpstr>Resonance structures</vt:lpstr>
      <vt:lpstr>Example 2: Carbonate Ion</vt:lpstr>
      <vt:lpstr>Slide 162</vt:lpstr>
      <vt:lpstr>Example 2: Carbonate Ion</vt:lpstr>
      <vt:lpstr>Example 2: Carbonate Ion</vt:lpstr>
      <vt:lpstr>Example 2: Carbonate Ion</vt:lpstr>
      <vt:lpstr>Example 2: Carbonate Ion</vt:lpstr>
      <vt:lpstr>Example 2: Carbonate Ion</vt:lpstr>
      <vt:lpstr>Laughing Gas Reconsidered</vt:lpstr>
      <vt:lpstr>Laughing Gas Reconsidered</vt:lpstr>
      <vt:lpstr>Laughing Gas Reconsidered</vt:lpstr>
      <vt:lpstr>Laughing Gas Reconsidered</vt:lpstr>
      <vt:lpstr>Laughing Gas Reconsidered</vt:lpstr>
      <vt:lpstr>Laughing Gas Reconsidered</vt:lpstr>
      <vt:lpstr>Example 3:  Water</vt:lpstr>
      <vt:lpstr>How many valence electrons in H2O?</vt:lpstr>
      <vt:lpstr>Slide 176</vt:lpstr>
      <vt:lpstr>Example 3:  Water</vt:lpstr>
      <vt:lpstr>How many regions of density in H2O?</vt:lpstr>
      <vt:lpstr>How many regions of density in H2O?</vt:lpstr>
      <vt:lpstr>Example 3:  Water</vt:lpstr>
      <vt:lpstr>Example 3:  Water</vt:lpstr>
      <vt:lpstr>Example 3:  Water</vt:lpstr>
      <vt:lpstr>Example 3:  Water</vt:lpstr>
      <vt:lpstr>Example 3:  Water</vt:lpstr>
      <vt:lpstr>Example 3:  Water</vt:lpstr>
      <vt:lpstr>Example 3:  Water</vt:lpstr>
      <vt:lpstr>Example 3:  Water</vt:lpstr>
      <vt:lpstr>Slide 188</vt:lpstr>
      <vt:lpstr>Slide 189</vt:lpstr>
      <vt:lpstr>Slide 190</vt:lpstr>
      <vt:lpstr>Slide 191</vt:lpstr>
      <vt:lpstr>Example 3:  Water</vt:lpstr>
      <vt:lpstr>Example 3:  Water</vt:lpstr>
      <vt:lpstr>Slide 194</vt:lpstr>
      <vt:lpstr>Example 4:  Ammonia</vt:lpstr>
      <vt:lpstr>Slide 196</vt:lpstr>
      <vt:lpstr>Slide 197</vt:lpstr>
      <vt:lpstr>Example 4:  Ammonia</vt:lpstr>
      <vt:lpstr>Slide 199</vt:lpstr>
      <vt:lpstr>Slide 200</vt:lpstr>
      <vt:lpstr>Slide 201</vt:lpstr>
      <vt:lpstr>Example 5:  Ammonia</vt:lpstr>
      <vt:lpstr>Expanded Octets</vt:lpstr>
      <vt:lpstr>Expanded Octets</vt:lpstr>
      <vt:lpstr>Expanded Octets</vt:lpstr>
      <vt:lpstr>Expanded Octets</vt:lpstr>
      <vt:lpstr>Expanded Octets</vt:lpstr>
      <vt:lpstr>Expanded Octets</vt:lpstr>
      <vt:lpstr>Expanded Octets</vt:lpstr>
      <vt:lpstr>Expanded Octets</vt:lpstr>
      <vt:lpstr>Octet Exceptions</vt:lpstr>
      <vt:lpstr>Electron Deficient Species</vt:lpstr>
      <vt:lpstr>Could have 10 e-’s</vt:lpstr>
      <vt:lpstr>Could have 12 e-’s</vt:lpstr>
      <vt:lpstr>Example 7: Xenon Tetrafluoride</vt:lpstr>
      <vt:lpstr>How many valence electrons in XeF4?</vt:lpstr>
      <vt:lpstr>How many valence electrons in XeF4?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How many regions of density in XeF4?</vt:lpstr>
      <vt:lpstr>How many regions of density in XeF4?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Example 4: Xenon Tetrafluoride</vt:lpstr>
      <vt:lpstr>Slide 252</vt:lpstr>
      <vt:lpstr>Slide 253</vt:lpstr>
      <vt:lpstr>Slide 254</vt:lpstr>
      <vt:lpstr>Slide 255</vt:lpstr>
      <vt:lpstr>Example 4: Xenon Tetrafluoride</vt:lpstr>
      <vt:lpstr>Molecules in which the central atom has one or more lone pairs </vt:lpstr>
      <vt:lpstr>Slide 258</vt:lpstr>
      <vt:lpstr>Slide 259</vt:lpstr>
      <vt:lpstr>Slide 260</vt:lpstr>
      <vt:lpstr>Slide 261</vt:lpstr>
      <vt:lpstr>Slide 262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CH151 Intro</dc:title>
  <dc:creator>Smith, Garon</dc:creator>
  <cp:lastModifiedBy>Mainul</cp:lastModifiedBy>
  <cp:revision>342</cp:revision>
  <cp:lastPrinted>2000-09-05T20:28:00Z</cp:lastPrinted>
  <dcterms:created xsi:type="dcterms:W3CDTF">1997-09-02T15:57:52Z</dcterms:created>
  <dcterms:modified xsi:type="dcterms:W3CDTF">2018-11-12T05:05:13Z</dcterms:modified>
</cp:coreProperties>
</file>