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0" r:id="rId7"/>
    <p:sldId id="261" r:id="rId8"/>
    <p:sldId id="262" r:id="rId9"/>
    <p:sldId id="263" r:id="rId10"/>
    <p:sldId id="264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9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FEF5-029E-8D42-9D35-533E6FF76FD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0401-947F-8848-9C84-78B05F734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5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FEF5-029E-8D42-9D35-533E6FF76FD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0401-947F-8848-9C84-78B05F734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9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FEF5-029E-8D42-9D35-533E6FF76FD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0401-947F-8848-9C84-78B05F734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2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FEF5-029E-8D42-9D35-533E6FF76FD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0401-947F-8848-9C84-78B05F734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6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FEF5-029E-8D42-9D35-533E6FF76FD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0401-947F-8848-9C84-78B05F734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FEF5-029E-8D42-9D35-533E6FF76FD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0401-947F-8848-9C84-78B05F734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FEF5-029E-8D42-9D35-533E6FF76FD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0401-947F-8848-9C84-78B05F734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3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FEF5-029E-8D42-9D35-533E6FF76FD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0401-947F-8848-9C84-78B05F734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FEF5-029E-8D42-9D35-533E6FF76FD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0401-947F-8848-9C84-78B05F734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6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FEF5-029E-8D42-9D35-533E6FF76FD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0401-947F-8848-9C84-78B05F734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FEF5-029E-8D42-9D35-533E6FF76FD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0401-947F-8848-9C84-78B05F734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2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CFEF5-029E-8D42-9D35-533E6FF76FD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B0401-947F-8848-9C84-78B05F734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1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25643"/>
            <a:ext cx="9144000" cy="1876926"/>
          </a:xfrm>
        </p:spPr>
        <p:txBody>
          <a:bodyPr>
            <a:normAutofit/>
          </a:bodyPr>
          <a:lstStyle/>
          <a:p>
            <a:r>
              <a:rPr lang="en-US" dirty="0" smtClean="0"/>
              <a:t>MAT 125</a:t>
            </a:r>
            <a:br>
              <a:rPr lang="en-US" dirty="0" smtClean="0"/>
            </a:br>
            <a:r>
              <a:rPr lang="en-US" dirty="0" smtClean="0"/>
              <a:t>Linear Combination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97183"/>
          </a:xfrm>
        </p:spPr>
        <p:txBody>
          <a:bodyPr/>
          <a:lstStyle/>
          <a:p>
            <a:r>
              <a:rPr lang="en-US" dirty="0" smtClean="0"/>
              <a:t>Mohammad Mahmud Hasan</a:t>
            </a:r>
          </a:p>
          <a:p>
            <a:r>
              <a:rPr lang="en-US" dirty="0" smtClean="0"/>
              <a:t>Department of Mathematics and Physics</a:t>
            </a:r>
          </a:p>
          <a:p>
            <a:endParaRPr lang="en-US" dirty="0"/>
          </a:p>
          <a:p>
            <a:r>
              <a:rPr lang="en-US" dirty="0" smtClean="0"/>
              <a:t>30 March 2020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57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Spanning set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00546"/>
                <a:ext cx="10515600" cy="5694218"/>
              </a:xfrm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Example 1: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400" b="1" i="1" dirty="0" smtClean="0">
                            <a:latin typeface="Cambria Math" charset="0"/>
                          </a:rPr>
                          <m:t>𝒗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400" b="1" i="1" dirty="0" smtClean="0">
                            <a:latin typeface="Cambria Math" charset="0"/>
                          </a:rPr>
                          <m:t>𝒗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 are </a:t>
                </a:r>
                <a:r>
                  <a:rPr lang="en-US" sz="2400" dirty="0" err="1" smtClean="0"/>
                  <a:t>noncollinear</a:t>
                </a:r>
                <a:r>
                  <a:rPr lang="en-US" sz="2400" dirty="0" smtClean="0"/>
                  <a:t>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CA" sz="2400" b="1" i="1" smtClean="0">
                            <a:latin typeface="Cambria Math" charset="0"/>
                          </a:rPr>
                          <m:t>𝑹</m:t>
                        </m:r>
                      </m:e>
                      <m:sup>
                        <m:r>
                          <a:rPr lang="en-CA" sz="2400" b="1" i="1" smtClean="0">
                            <a:latin typeface="Cambria Math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400" dirty="0" smtClean="0"/>
                  <a:t> with their initial points at the origin, then span{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400" b="1" i="1" dirty="0" smtClean="0">
                            <a:latin typeface="Cambria Math" charset="0"/>
                          </a:rPr>
                          <m:t>𝒗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,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400" b="1" i="1" dirty="0" smtClean="0">
                            <a:latin typeface="Cambria Math" charset="0"/>
                          </a:rPr>
                          <m:t>𝒗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} , which consists of all linear combinations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1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400" b="1" i="1" dirty="0" smtClean="0">
                            <a:latin typeface="Cambria Math" charset="0"/>
                          </a:rPr>
                          <m:t>𝒗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CA" sz="2400" b="0" i="1" dirty="0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1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400" b="1" i="1" dirty="0" smtClean="0">
                            <a:latin typeface="Cambria Math" charset="0"/>
                          </a:rPr>
                          <m:t>𝒗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, is the plane determined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400" b="1" i="1" dirty="0" smtClean="0">
                            <a:latin typeface="Cambria Math" charset="0"/>
                          </a:rPr>
                          <m:t>𝒗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400" b="1" i="1" dirty="0" smtClean="0">
                            <a:latin typeface="Cambria Math" charset="0"/>
                          </a:rPr>
                          <m:t>𝒗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CA" sz="2400" b="1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(see Figure a). Similarly,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charset="0"/>
                      </a:rPr>
                      <m:t>𝒗</m:t>
                    </m:r>
                  </m:oMath>
                </a14:m>
                <a:r>
                  <a:rPr lang="en-US" sz="2400" dirty="0" smtClean="0"/>
                  <a:t> is a nonzero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CA" sz="2400" b="1" i="1" smtClean="0">
                            <a:latin typeface="Cambria Math" charset="0"/>
                          </a:rPr>
                          <m:t>𝑹</m:t>
                        </m:r>
                      </m:e>
                      <m:sup>
                        <m:r>
                          <a:rPr lang="en-CA" sz="2400" b="1" i="1" smtClean="0">
                            <a:latin typeface="Cambria Math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 smtClean="0"/>
                  <a:t>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CA" sz="2400" b="1" i="1" smtClean="0">
                            <a:latin typeface="Cambria Math" charset="0"/>
                          </a:rPr>
                          <m:t>𝑹</m:t>
                        </m:r>
                      </m:e>
                      <m:sup>
                        <m:r>
                          <a:rPr lang="en-CA" sz="2400" b="1" i="1" smtClean="0">
                            <a:latin typeface="Cambria Math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400" dirty="0" smtClean="0"/>
                  <a:t>, then span{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charset="0"/>
                      </a:rPr>
                      <m:t>𝒗</m:t>
                    </m:r>
                  </m:oMath>
                </a14:m>
                <a:r>
                  <a:rPr lang="en-US" sz="2400" dirty="0" smtClean="0"/>
                  <a:t>} , which is the set of all scalar multiples 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charset="0"/>
                      </a:rPr>
                      <m:t>𝑘</m:t>
                    </m:r>
                    <m:r>
                      <a:rPr lang="en-US" sz="2400" b="1" i="1" dirty="0" smtClean="0">
                        <a:latin typeface="Cambria Math" charset="0"/>
                      </a:rPr>
                      <m:t>𝒗</m:t>
                    </m:r>
                  </m:oMath>
                </a14:m>
                <a:r>
                  <a:rPr lang="en-US" sz="2400" dirty="0" smtClean="0"/>
                  <a:t>, is the line determined by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charset="0"/>
                      </a:rPr>
                      <m:t>𝒗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/>
                  <a:t>(see Figure b). 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00546"/>
                <a:ext cx="10515600" cy="5694218"/>
              </a:xfrm>
              <a:blipFill rotWithShape="0">
                <a:blip r:embed="rId2"/>
                <a:stretch>
                  <a:fillRect l="-1158" t="-96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113" y="3335482"/>
            <a:ext cx="73025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31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Spanning set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2218"/>
                <a:ext cx="10515600" cy="5472546"/>
              </a:xfrm>
              <a:ln>
                <a:solidFill>
                  <a:schemeClr val="accent1"/>
                </a:solidFill>
              </a:ln>
            </p:spPr>
            <p:txBody>
              <a:bodyPr>
                <a:normAutofit fontScale="85000" lnSpcReduction="100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Example 2: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Determine </a:t>
                </a:r>
                <a:r>
                  <a:rPr lang="en-US" dirty="0" smtClean="0"/>
                  <a:t>whether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charset="0"/>
                      </a:rPr>
                      <m:t>𝒖</m:t>
                    </m:r>
                    <m:r>
                      <a:rPr lang="en-CA" b="0" i="1" smtClean="0">
                        <a:latin typeface="Cambria Math" charset="0"/>
                      </a:rPr>
                      <m:t>=(1,1,2)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,</a:t>
                </a:r>
                <a:r>
                  <a:rPr lang="en-CA" b="1" dirty="0" smtClean="0"/>
                  <a:t>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charset="0"/>
                      </a:rPr>
                      <m:t>𝒗</m:t>
                    </m:r>
                    <m:r>
                      <a:rPr lang="en-CA" b="0" i="1" smtClean="0">
                        <a:latin typeface="Cambria Math" charset="0"/>
                      </a:rPr>
                      <m:t>=(1,</m:t>
                    </m:r>
                    <m:r>
                      <a:rPr lang="en-CA" b="0" i="1" smtClean="0">
                        <a:latin typeface="Cambria Math" charset="0"/>
                      </a:rPr>
                      <m:t>0,1</m:t>
                    </m:r>
                    <m:r>
                      <a:rPr lang="en-CA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, and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charset="0"/>
                      </a:rPr>
                      <m:t>𝒘</m:t>
                    </m:r>
                    <m:r>
                      <a:rPr lang="en-CA" b="0" i="1" smtClean="0">
                        <a:latin typeface="Cambria Math" charset="0"/>
                      </a:rPr>
                      <m:t>=(</m:t>
                    </m:r>
                    <m:r>
                      <a:rPr lang="en-CA" b="0" i="1" smtClean="0">
                        <a:latin typeface="Cambria Math" charset="0"/>
                      </a:rPr>
                      <m:t>2</m:t>
                    </m:r>
                    <m:r>
                      <a:rPr lang="en-CA" b="0" i="1" smtClean="0">
                        <a:latin typeface="Cambria Math" charset="0"/>
                      </a:rPr>
                      <m:t>,1,</m:t>
                    </m:r>
                    <m:r>
                      <a:rPr lang="en-CA" b="0" i="1" smtClean="0">
                        <a:latin typeface="Cambria Math" charset="0"/>
                      </a:rPr>
                      <m:t>3</m:t>
                    </m:r>
                    <m:r>
                      <a:rPr lang="en-CA" b="0" i="1" smtClean="0"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dirty="0"/>
                  <a:t>span the vector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CA" b="1" i="1" smtClean="0">
                            <a:latin typeface="Cambria Math" charset="0"/>
                          </a:rPr>
                          <m:t>𝑹</m:t>
                        </m:r>
                      </m:e>
                      <m:sup>
                        <m:r>
                          <a:rPr lang="en-CA" b="1" i="1" smtClean="0">
                            <a:latin typeface="Cambria Math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b="1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b="1" dirty="0" smtClean="0"/>
                  <a:t>Solution: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We must determine whether an arbitrary </a:t>
                </a:r>
                <a:r>
                  <a:rPr lang="en-US" dirty="0" smtClean="0"/>
                  <a:t>vector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charset="0"/>
                      </a:rPr>
                      <m:t>𝒃</m:t>
                    </m:r>
                    <m:r>
                      <a:rPr lang="en-CA" b="0" i="1" smtClean="0">
                        <a:latin typeface="Cambria Math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CA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CA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CA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CA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CA" b="1" i="1" smtClean="0">
                            <a:latin typeface="Cambria Math" charset="0"/>
                          </a:rPr>
                          <m:t>𝑹</m:t>
                        </m:r>
                      </m:e>
                      <m:sup>
                        <m:r>
                          <a:rPr lang="en-CA" b="1" i="1" smtClean="0">
                            <a:latin typeface="Cambria Math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dirty="0"/>
                  <a:t>can be expressed as a linear </a:t>
                </a:r>
                <a:r>
                  <a:rPr lang="en-US" dirty="0" smtClean="0"/>
                  <a:t>combination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dirty="0" smtClean="0">
                          <a:latin typeface="Cambria Math" charset="0"/>
                        </a:rPr>
                        <m:t>𝒃</m:t>
                      </m:r>
                      <m:r>
                        <a:rPr lang="en-CA" b="0" i="1" dirty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CA" b="1" i="1" dirty="0" smtClean="0">
                          <a:latin typeface="Cambria Math" charset="0"/>
                        </a:rPr>
                        <m:t>𝒖</m:t>
                      </m:r>
                      <m:r>
                        <a:rPr lang="en-CA" b="0" i="1" dirty="0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CA" b="1" i="1" dirty="0" smtClean="0">
                          <a:latin typeface="Cambria Math" charset="0"/>
                        </a:rPr>
                        <m:t>𝒗</m:t>
                      </m:r>
                      <m:r>
                        <a:rPr lang="en-CA" b="0" i="1" dirty="0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CA" b="1" i="1" dirty="0" smtClean="0">
                          <a:latin typeface="Cambria Math" charset="0"/>
                        </a:rPr>
                        <m:t>𝒘</m:t>
                      </m:r>
                    </m:oMath>
                  </m:oMathPara>
                </a14:m>
                <a:endParaRPr lang="en-US" b="1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Of vectors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charset="0"/>
                      </a:rPr>
                      <m:t>𝒖</m:t>
                    </m:r>
                    <m:r>
                      <a:rPr lang="en-CA" b="1" i="1" smtClean="0">
                        <a:latin typeface="Cambria Math" charset="0"/>
                      </a:rPr>
                      <m:t>,</m:t>
                    </m:r>
                    <m:r>
                      <a:rPr lang="en-CA" b="1" i="1" smtClean="0">
                        <a:latin typeface="Cambria Math" charset="0"/>
                      </a:rPr>
                      <m:t>𝒗</m:t>
                    </m:r>
                    <m:r>
                      <a:rPr lang="en-CA" b="1" i="1" smtClean="0">
                        <a:latin typeface="Cambria Math" charset="0"/>
                      </a:rPr>
                      <m:t>, </m:t>
                    </m:r>
                    <m:r>
                      <a:rPr lang="en-CA" b="0" i="1" smtClean="0">
                        <a:latin typeface="Cambria Math" charset="0"/>
                      </a:rPr>
                      <m:t>𝑎𝑛𝑑</m:t>
                    </m:r>
                    <m:r>
                      <a:rPr lang="en-CA" b="1" i="1" smtClean="0">
                        <a:latin typeface="Cambria Math" charset="0"/>
                      </a:rPr>
                      <m:t> </m:t>
                    </m:r>
                    <m:r>
                      <a:rPr lang="en-CA" b="1" i="1" smtClean="0"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b="1" dirty="0" smtClean="0"/>
                  <a:t>. </a:t>
                </a:r>
                <a:r>
                  <a:rPr lang="en-US" dirty="0" smtClean="0"/>
                  <a:t>Expressing this equations in terms of components gives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CA" b="0" i="1" dirty="0" smtClean="0">
                          <a:latin typeface="Cambria Math" charset="0"/>
                        </a:rPr>
                        <m:t>(1,1,2)</m:t>
                      </m:r>
                      <m:r>
                        <a:rPr lang="en-CA" b="0" i="1" dirty="0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CA" b="0" i="1" dirty="0" smtClean="0">
                          <a:latin typeface="Cambria Math" charset="0"/>
                        </a:rPr>
                        <m:t>(1,0,1)</m:t>
                      </m:r>
                      <m:r>
                        <a:rPr lang="en-CA" b="0" i="1" dirty="0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CA" b="0" i="1" dirty="0" smtClean="0">
                          <a:latin typeface="Cambria Math" charset="0"/>
                        </a:rPr>
                        <m:t>(2,1,3)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CA" b="0" i="1" dirty="0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CA" b="0" i="1" dirty="0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CA" b="0" i="1" dirty="0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CA" b="0" i="1" dirty="0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CA" b="0" i="1" dirty="0" smtClean="0">
                          <a:latin typeface="Cambria Math" charset="0"/>
                        </a:rPr>
                        <m:t>+0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CA" b="0" i="1" dirty="0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CA" b="0" i="1" dirty="0" smtClean="0">
                          <a:latin typeface="Cambria Math" charset="0"/>
                        </a:rPr>
                        <m:t>, 2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CA" b="0" i="1" dirty="0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CA" b="0" i="1" dirty="0" smtClean="0">
                          <a:latin typeface="Cambria Math" charset="0"/>
                        </a:rPr>
                        <m:t>+3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CA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Equating the corresponding components from both sides we get ,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CA" b="0" i="1" dirty="0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CA" b="0" i="1" dirty="0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CA" b="0" i="1" dirty="0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CA" b="0" i="1" dirty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dirty="0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b="0" i="1" dirty="0" smtClean="0">
                              <a:latin typeface="Cambria Math" charset="0"/>
                            </a:rPr>
                            <m:t>+0+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dirty="0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CA" b="0" i="1" dirty="0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CA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dirty="0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b="0" i="1" dirty="0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dirty="0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b="0" i="1" dirty="0" smtClean="0">
                              <a:latin typeface="Cambria Math" charset="0"/>
                            </a:rPr>
                            <m:t>+3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dirty="0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CA" b="0" i="1" dirty="0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CA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2218"/>
                <a:ext cx="10515600" cy="5472546"/>
              </a:xfrm>
              <a:blipFill rotWithShape="0">
                <a:blip r:embed="rId2"/>
                <a:stretch>
                  <a:fillRect l="-869" t="-32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03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Spanning Set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55964"/>
                <a:ext cx="10515600" cy="5387253"/>
              </a:xfrm>
              <a:ln>
                <a:solidFill>
                  <a:schemeClr val="accent1"/>
                </a:solidFill>
              </a:ln>
            </p:spPr>
            <p:txBody>
              <a:bodyPr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 smtClean="0"/>
                  <a:t>(Continuation example 2 )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/>
                  <a:t>The problem thus reduces to determining whether the system is consistent for all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CA" sz="24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CA" sz="2400" b="0" i="1" smtClean="0">
                        <a:latin typeface="Cambria Math" charset="0"/>
                      </a:rPr>
                      <m:t>,</m:t>
                    </m:r>
                    <m:r>
                      <a:rPr lang="en-CA" sz="2400" b="0" i="1" smtClean="0">
                        <a:latin typeface="Cambria Math" charset="0"/>
                      </a:rPr>
                      <m:t> </m:t>
                    </m:r>
                    <m:r>
                      <a:rPr lang="en-CA" sz="2400" b="0" i="1" smtClean="0">
                        <a:latin typeface="Cambria Math" charset="0"/>
                      </a:rPr>
                      <m:t>𝑎𝑛𝑑</m:t>
                    </m:r>
                    <m:r>
                      <a:rPr lang="en-CA" sz="2400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 smtClean="0"/>
                  <a:t>. This system will be consistent for all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CA" sz="24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CA" sz="2400" b="0" i="1" smtClean="0">
                        <a:latin typeface="Cambria Math" charset="0"/>
                      </a:rPr>
                      <m:t>, </m:t>
                    </m:r>
                    <m:r>
                      <a:rPr lang="en-CA" sz="2400" b="0" i="1" smtClean="0">
                        <a:latin typeface="Cambria Math" charset="0"/>
                      </a:rPr>
                      <m:t>𝑎𝑛𝑑</m:t>
                    </m:r>
                    <m:r>
                      <a:rPr lang="en-CA" sz="2400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 smtClean="0"/>
                  <a:t> if and only if the coefficient matrix 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charset="0"/>
                        </a:rPr>
                        <m:t>𝐴</m:t>
                      </m:r>
                      <m:r>
                        <a:rPr lang="en-CA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4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/>
                  <a:t>Has non zero determinant. However, 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400" b="0" i="0" smtClean="0">
                              <a:latin typeface="Cambria Math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CA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CA" sz="24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CA" sz="2400" b="0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/>
                  <a:t>So </a:t>
                </a:r>
                <a14:m>
                  <m:oMath xmlns:m="http://schemas.openxmlformats.org/officeDocument/2006/math">
                    <m:r>
                      <a:rPr lang="en-CA" sz="2400" b="1" i="1" smtClean="0">
                        <a:latin typeface="Cambria Math" charset="0"/>
                      </a:rPr>
                      <m:t>𝒖</m:t>
                    </m:r>
                    <m:r>
                      <a:rPr lang="en-CA" sz="2400" b="1" i="1" smtClean="0">
                        <a:latin typeface="Cambria Math" charset="0"/>
                      </a:rPr>
                      <m:t>,</m:t>
                    </m:r>
                    <m:r>
                      <a:rPr lang="en-CA" sz="2400" b="1" i="1" smtClean="0">
                        <a:latin typeface="Cambria Math" charset="0"/>
                      </a:rPr>
                      <m:t>𝒗</m:t>
                    </m:r>
                    <m:r>
                      <a:rPr lang="en-CA" sz="2400" b="1" i="1" smtClean="0">
                        <a:latin typeface="Cambria Math" charset="0"/>
                      </a:rPr>
                      <m:t>, </m:t>
                    </m:r>
                    <m:r>
                      <a:rPr lang="en-CA" sz="2400" b="0" i="1" smtClean="0">
                        <a:latin typeface="Cambria Math" charset="0"/>
                      </a:rPr>
                      <m:t>𝑎𝑛𝑑</m:t>
                    </m:r>
                    <m:r>
                      <a:rPr lang="en-CA" sz="2400" b="1" i="1" smtClean="0">
                        <a:latin typeface="Cambria Math" charset="0"/>
                      </a:rPr>
                      <m:t> </m:t>
                    </m:r>
                    <m:r>
                      <a:rPr lang="en-CA" sz="2400" b="1" i="1" smtClean="0"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sz="2400" dirty="0" smtClean="0"/>
                  <a:t> do not span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CA" sz="2400" b="1" i="1" smtClean="0">
                            <a:latin typeface="Cambria Math" charset="0"/>
                          </a:rPr>
                          <m:t>𝑹</m:t>
                        </m:r>
                      </m:e>
                      <m:sup>
                        <m:r>
                          <a:rPr lang="en-CA" sz="2400" b="1" i="1" smtClean="0">
                            <a:latin typeface="Cambria Math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55964"/>
                <a:ext cx="10515600" cy="5387253"/>
              </a:xfrm>
              <a:blipFill rotWithShape="0">
                <a:blip r:embed="rId2"/>
                <a:stretch>
                  <a:fillRect l="-869" t="-79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38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3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Outline: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Combination</a:t>
            </a:r>
          </a:p>
          <a:p>
            <a:r>
              <a:rPr lang="en-US" dirty="0" smtClean="0"/>
              <a:t>Spanning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0946"/>
            <a:ext cx="10515600" cy="498764"/>
          </a:xfrm>
        </p:spPr>
        <p:txBody>
          <a:bodyPr>
            <a:noAutofit/>
          </a:bodyPr>
          <a:lstStyle/>
          <a:p>
            <a:r>
              <a:rPr lang="en-US" sz="3600" dirty="0" smtClean="0"/>
              <a:t>Linear Combination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7527"/>
                <a:ext cx="10515600" cy="5527964"/>
              </a:xfrm>
              <a:ln>
                <a:solidFill>
                  <a:schemeClr val="accent1"/>
                </a:solidFill>
              </a:ln>
            </p:spPr>
            <p:txBody>
              <a:bodyPr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>
                    <a:solidFill>
                      <a:srgbClr val="FF0000"/>
                    </a:solidFill>
                  </a:rPr>
                  <a:t>Definition: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/>
                  <a:t>A vector </a:t>
                </a:r>
                <a:r>
                  <a:rPr lang="en-US" sz="2400" b="1" dirty="0" smtClean="0"/>
                  <a:t>w</a:t>
                </a:r>
                <a:r>
                  <a:rPr lang="en-US" sz="2400" dirty="0" smtClean="0"/>
                  <a:t> is called a linear combination of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400" b="1" i="1" smtClean="0">
                            <a:latin typeface="Cambria Math" charset="0"/>
                          </a:rPr>
                          <m:t>𝒗</m:t>
                        </m:r>
                      </m:e>
                      <m:sub>
                        <m:r>
                          <a:rPr lang="en-CA" sz="2400" b="1" i="1" smtClean="0"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CA" sz="2400" b="1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400" b="1" i="1" smtClean="0">
                            <a:latin typeface="Cambria Math" charset="0"/>
                          </a:rPr>
                          <m:t>𝒗</m:t>
                        </m:r>
                      </m:e>
                      <m:sub>
                        <m:r>
                          <a:rPr lang="en-CA" sz="2400" b="1" i="1" smtClean="0">
                            <a:latin typeface="Cambria Math" charset="0"/>
                          </a:rPr>
                          <m:t>𝟐</m:t>
                        </m:r>
                      </m:sub>
                    </m:sSub>
                    <m:r>
                      <a:rPr lang="en-CA" sz="2400" b="1" i="1" smtClean="0">
                        <a:latin typeface="Cambria Math" charset="0"/>
                      </a:rPr>
                      <m:t>,……,</m:t>
                    </m:r>
                    <m:sSub>
                      <m:sSubPr>
                        <m:ctrlPr>
                          <a:rPr lang="en-US" sz="24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400" b="1" i="1" smtClean="0">
                            <a:latin typeface="Cambria Math" charset="0"/>
                          </a:rPr>
                          <m:t>𝒗</m:t>
                        </m:r>
                      </m:e>
                      <m:sub>
                        <m:r>
                          <a:rPr lang="en-CA" sz="2400" b="1" i="1" smtClean="0">
                            <a:latin typeface="Cambria Math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dirty="0" smtClean="0"/>
                  <a:t>if it can be expressed in the form </a:t>
                </a:r>
              </a:p>
              <a:p>
                <a:pPr marL="0" lv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CA" sz="2400" b="1" i="1" smtClean="0">
                        <a:latin typeface="Cambria Math" charset="0"/>
                      </a:rPr>
                      <m:t>𝒘</m:t>
                    </m:r>
                    <m:r>
                      <a:rPr lang="en-CA" sz="2400" b="1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CA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400" b="1" i="1" smtClean="0">
                            <a:latin typeface="Cambria Math" charset="0"/>
                          </a:rPr>
                          <m:t>𝒗</m:t>
                        </m:r>
                      </m:e>
                      <m:sub>
                        <m:r>
                          <a:rPr lang="en-CA" sz="2400" b="1" i="1" smtClean="0"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CA" sz="2400" b="1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CA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400" b="1" i="1" smtClean="0">
                            <a:latin typeface="Cambria Math" charset="0"/>
                          </a:rPr>
                          <m:t>𝒗</m:t>
                        </m:r>
                      </m:e>
                      <m:sub>
                        <m:r>
                          <a:rPr lang="en-CA" sz="2400" b="1" i="1" smtClean="0">
                            <a:latin typeface="Cambria Math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dirty="0" smtClean="0"/>
                  <a:t>+</a:t>
                </a:r>
                <a:r>
                  <a:rPr lang="mr-IN" sz="2400" b="1" dirty="0" smtClean="0"/>
                  <a:t>………</a:t>
                </a:r>
                <a:r>
                  <a:rPr lang="en-CA" sz="2400" b="1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CA" sz="2400" b="0" i="1" smtClean="0">
                            <a:latin typeface="Cambria Math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sz="24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400" b="1" i="1" smtClean="0">
                            <a:latin typeface="Cambria Math" charset="0"/>
                          </a:rPr>
                          <m:t>𝒗</m:t>
                        </m:r>
                      </m:e>
                      <m:sub>
                        <m:r>
                          <a:rPr lang="en-CA" sz="2400" b="1" i="1" smtClean="0">
                            <a:latin typeface="Cambria Math" charset="0"/>
                          </a:rPr>
                          <m:t>𝒓</m:t>
                        </m:r>
                      </m:sub>
                    </m:sSub>
                  </m:oMath>
                </a14:m>
                <a:endParaRPr lang="en-US" sz="2400" b="1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CA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,</a:t>
                </a:r>
                <a:r>
                  <a:rPr lang="en-US" sz="24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CA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CA" sz="2400" b="0" i="1" smtClean="0">
                        <a:latin typeface="Cambria Math" charset="0"/>
                      </a:rPr>
                      <m:t>,….,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CA" sz="2400" b="0" i="1" smtClean="0">
                            <a:latin typeface="Cambria Math" charset="0"/>
                          </a:rPr>
                          <m:t>𝑟</m:t>
                        </m:r>
                      </m:sub>
                    </m:sSub>
                    <m:r>
                      <a:rPr lang="en-CA" sz="24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are constants.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Example 1: 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/>
                  <a:t>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CA" sz="2400" b="1" i="1" smtClean="0">
                            <a:latin typeface="Cambria Math" charset="0"/>
                          </a:rPr>
                          <m:t>𝑹</m:t>
                        </m:r>
                      </m:e>
                      <m:sup>
                        <m:r>
                          <a:rPr lang="en-CA" sz="2400" b="1" i="1" smtClean="0">
                            <a:latin typeface="Cambria Math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dirty="0" smtClean="0"/>
                  <a:t>are  linear combination of </a:t>
                </a:r>
                <a:r>
                  <a:rPr lang="en-US" sz="2400" b="1" dirty="0" err="1"/>
                  <a:t>i</a:t>
                </a:r>
                <a:r>
                  <a:rPr lang="en-US" sz="2400" dirty="0" err="1" smtClean="0"/>
                  <a:t>,</a:t>
                </a:r>
                <a:r>
                  <a:rPr lang="en-US" sz="2400" b="1" dirty="0" err="1" smtClean="0"/>
                  <a:t>j</a:t>
                </a:r>
                <a:r>
                  <a:rPr lang="en-US" sz="2400" dirty="0" smtClean="0"/>
                  <a:t>, and </a:t>
                </a:r>
                <a:r>
                  <a:rPr lang="en-US" sz="2400" b="1" dirty="0" smtClean="0"/>
                  <a:t>k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/>
                  <a:t>Every vectors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charset="0"/>
                      </a:rPr>
                      <m:t>𝒗</m:t>
                    </m:r>
                    <m:r>
                      <a:rPr lang="en-CA" sz="2400" b="0" i="1" dirty="0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CA" sz="2400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sz="2400" b="0" i="1" dirty="0" smtClean="0">
                            <a:latin typeface="Cambria Math" charset="0"/>
                          </a:rPr>
                          <m:t>𝑎</m:t>
                        </m:r>
                        <m:r>
                          <a:rPr lang="en-CA" sz="2400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CA" sz="2400" b="0" i="1" dirty="0" smtClean="0">
                            <a:latin typeface="Cambria Math" charset="0"/>
                          </a:rPr>
                          <m:t>𝑏</m:t>
                        </m:r>
                        <m:r>
                          <a:rPr lang="en-CA" sz="2400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CA" sz="2400" b="0" i="1" dirty="0" smtClean="0">
                            <a:latin typeface="Cambria Math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dirty="0" smtClean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CA" sz="2400" b="1" i="1" smtClean="0">
                            <a:latin typeface="Cambria Math" charset="0"/>
                          </a:rPr>
                          <m:t>𝑹</m:t>
                        </m:r>
                      </m:e>
                      <m:sup>
                        <m:r>
                          <a:rPr lang="en-CA" sz="2400" b="1" i="1" smtClean="0">
                            <a:latin typeface="Cambria Math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400" dirty="0" smtClean="0"/>
                  <a:t> is expressible as a linear combination of standard basis vector 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charset="0"/>
                      </a:rPr>
                      <m:t>𝒊</m:t>
                    </m:r>
                    <m:r>
                      <a:rPr lang="en-CA" sz="2400" b="0" i="1" dirty="0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CA" sz="2400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sz="2400" b="0" i="1" dirty="0" smtClean="0">
                            <a:latin typeface="Cambria Math" charset="0"/>
                          </a:rPr>
                          <m:t>1,0,0</m:t>
                        </m:r>
                      </m:e>
                    </m:d>
                    <m:r>
                      <a:rPr lang="en-US" sz="2400" i="1" dirty="0" err="1" smtClean="0">
                        <a:latin typeface="Cambria Math" charset="0"/>
                      </a:rPr>
                      <m:t>,</m:t>
                    </m:r>
                    <m:r>
                      <a:rPr lang="en-US" sz="2400" b="1" i="1" dirty="0" err="1" smtClean="0">
                        <a:latin typeface="Cambria Math" charset="0"/>
                      </a:rPr>
                      <m:t>𝒋</m:t>
                    </m:r>
                    <m:r>
                      <a:rPr lang="en-CA" sz="2400" b="1" i="1" dirty="0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CA" sz="2400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sz="2400" b="0" i="1" dirty="0" smtClean="0">
                            <a:latin typeface="Cambria Math" charset="0"/>
                          </a:rPr>
                          <m:t>0,1,0</m:t>
                        </m:r>
                      </m:e>
                    </m:d>
                    <m:r>
                      <a:rPr lang="en-US" sz="2400" i="1" dirty="0" smtClean="0">
                        <a:latin typeface="Cambria Math" charset="0"/>
                      </a:rPr>
                      <m:t>, </m:t>
                    </m:r>
                    <m:r>
                      <a:rPr lang="en-US" sz="2400" i="1" dirty="0" smtClean="0">
                        <a:latin typeface="Cambria Math" charset="0"/>
                      </a:rPr>
                      <m:t>𝑎𝑛𝑑</m:t>
                    </m:r>
                    <m:r>
                      <a:rPr lang="en-US" sz="2400" i="1" dirty="0" smtClean="0">
                        <a:latin typeface="Cambria Math" charset="0"/>
                      </a:rPr>
                      <m:t> </m:t>
                    </m:r>
                    <m:r>
                      <a:rPr lang="en-US" sz="2400" b="1" i="1" dirty="0" smtClean="0">
                        <a:latin typeface="Cambria Math" charset="0"/>
                      </a:rPr>
                      <m:t>𝒌</m:t>
                    </m:r>
                    <m:r>
                      <a:rPr lang="en-CA" sz="2400" b="1" i="1" dirty="0" smtClean="0">
                        <a:latin typeface="Cambria Math" charset="0"/>
                      </a:rPr>
                      <m:t>=</m:t>
                    </m:r>
                    <m:r>
                      <a:rPr lang="en-CA" sz="2400" b="0" i="1" dirty="0" smtClean="0">
                        <a:latin typeface="Cambria Math" charset="0"/>
                      </a:rPr>
                      <m:t>(0,0,1)</m:t>
                    </m:r>
                    <m:r>
                      <a:rPr lang="en-US" sz="2400" b="0" i="1" dirty="0" smtClean="0">
                        <a:latin typeface="Cambria Math" charset="0"/>
                      </a:rPr>
                      <m:t> </m:t>
                    </m:r>
                  </m:oMath>
                </a14:m>
                <a:endParaRPr lang="en-US" sz="24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/>
                  <a:t>Since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charset="0"/>
                      </a:rPr>
                      <m:t>𝒗</m:t>
                    </m:r>
                    <m:r>
                      <a:rPr lang="en-CA" sz="2400" b="0" i="1" dirty="0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CA" sz="2400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sz="2400" b="0" i="1" dirty="0" smtClean="0">
                            <a:latin typeface="Cambria Math" charset="0"/>
                          </a:rPr>
                          <m:t>𝑎</m:t>
                        </m:r>
                        <m:r>
                          <a:rPr lang="en-CA" sz="2400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CA" sz="2400" b="0" i="1" dirty="0" smtClean="0">
                            <a:latin typeface="Cambria Math" charset="0"/>
                          </a:rPr>
                          <m:t>𝑏</m:t>
                        </m:r>
                        <m:r>
                          <a:rPr lang="en-CA" sz="2400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CA" sz="2400" b="0" i="1" dirty="0" smtClean="0">
                            <a:latin typeface="Cambria Math" charset="0"/>
                          </a:rPr>
                          <m:t>𝑐</m:t>
                        </m:r>
                      </m:e>
                    </m:d>
                    <m:r>
                      <a:rPr lang="en-CA" sz="2400" b="0" i="0" dirty="0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sz="2400" b="0" i="0" dirty="0" smtClean="0">
                        <a:latin typeface="Cambria Math" charset="0"/>
                      </a:rPr>
                      <m:t>a</m:t>
                    </m:r>
                    <m:d>
                      <m:dPr>
                        <m:ctrlPr>
                          <a:rPr lang="en-CA" sz="2400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sz="2400" b="0" i="1" dirty="0" smtClean="0">
                            <a:latin typeface="Cambria Math" charset="0"/>
                          </a:rPr>
                          <m:t>1,0,0</m:t>
                        </m:r>
                      </m:e>
                    </m:d>
                  </m:oMath>
                </a14:m>
                <a:r>
                  <a:rPr lang="en-US" sz="2400" dirty="0" smtClean="0"/>
                  <a:t>+b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2400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sz="2400" b="0" i="1" dirty="0" smtClean="0">
                            <a:latin typeface="Cambria Math" charset="0"/>
                          </a:rPr>
                          <m:t>0</m:t>
                        </m:r>
                        <m:r>
                          <a:rPr lang="en-CA" sz="2400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CA" sz="2400" b="0" i="1" dirty="0" smtClean="0">
                            <a:latin typeface="Cambria Math" charset="0"/>
                          </a:rPr>
                          <m:t>1</m:t>
                        </m:r>
                        <m:r>
                          <a:rPr lang="en-CA" sz="2400" b="0" i="1" dirty="0" smtClean="0">
                            <a:latin typeface="Cambria Math" charset="0"/>
                          </a:rPr>
                          <m:t>,0</m:t>
                        </m:r>
                      </m:e>
                    </m:d>
                    <m:r>
                      <a:rPr lang="en-CA" sz="2400" b="0" i="1" dirty="0" smtClean="0">
                        <a:latin typeface="Cambria Math" charset="0"/>
                      </a:rPr>
                      <m:t>+</m:t>
                    </m:r>
                    <m:r>
                      <a:rPr lang="en-CA" sz="2400" b="0" i="1" dirty="0" smtClean="0">
                        <a:latin typeface="Cambria Math" charset="0"/>
                      </a:rPr>
                      <m:t>𝑐</m:t>
                    </m:r>
                    <m:d>
                      <m:dPr>
                        <m:ctrlPr>
                          <a:rPr lang="en-CA" sz="2400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sz="2400" b="0" i="1" dirty="0" smtClean="0">
                            <a:latin typeface="Cambria Math" charset="0"/>
                          </a:rPr>
                          <m:t>0</m:t>
                        </m:r>
                        <m:r>
                          <a:rPr lang="en-CA" sz="2400" b="0" i="1" dirty="0" smtClean="0">
                            <a:latin typeface="Cambria Math" charset="0"/>
                          </a:rPr>
                          <m:t>,0,</m:t>
                        </m:r>
                        <m:r>
                          <a:rPr lang="en-CA" sz="2400" b="0" i="1" dirty="0" smtClean="0">
                            <a:latin typeface="Cambria Math" charset="0"/>
                          </a:rPr>
                          <m:t>1</m:t>
                        </m:r>
                      </m:e>
                    </m:d>
                    <m:r>
                      <a:rPr lang="en-CA" sz="2400" b="0" i="1" dirty="0" smtClean="0">
                        <a:latin typeface="Cambria Math" charset="0"/>
                      </a:rPr>
                      <m:t>=</m:t>
                    </m:r>
                    <m:r>
                      <a:rPr lang="en-CA" sz="2400" b="0" i="1" dirty="0" smtClean="0">
                        <a:latin typeface="Cambria Math" charset="0"/>
                      </a:rPr>
                      <m:t>𝑎</m:t>
                    </m:r>
                    <m:r>
                      <a:rPr lang="en-CA" sz="2400" b="1" i="1" dirty="0" smtClean="0">
                        <a:latin typeface="Cambria Math" charset="0"/>
                      </a:rPr>
                      <m:t> </m:t>
                    </m:r>
                    <m:r>
                      <a:rPr lang="en-CA" sz="2400" b="1" i="1" dirty="0" smtClean="0">
                        <a:latin typeface="Cambria Math" charset="0"/>
                      </a:rPr>
                      <m:t>𝒊</m:t>
                    </m:r>
                    <m:r>
                      <a:rPr lang="en-CA" sz="2400" b="0" i="1" dirty="0" smtClean="0">
                        <a:latin typeface="Cambria Math" charset="0"/>
                      </a:rPr>
                      <m:t>+</m:t>
                    </m:r>
                    <m:r>
                      <a:rPr lang="en-CA" sz="2400" b="0" i="1" dirty="0" smtClean="0">
                        <a:latin typeface="Cambria Math" charset="0"/>
                      </a:rPr>
                      <m:t>𝑏</m:t>
                    </m:r>
                    <m:r>
                      <a:rPr lang="en-CA" sz="2400" b="1" i="1" dirty="0" smtClean="0">
                        <a:latin typeface="Cambria Math" charset="0"/>
                      </a:rPr>
                      <m:t> </m:t>
                    </m:r>
                    <m:r>
                      <a:rPr lang="en-CA" sz="2400" b="1" i="1" dirty="0" smtClean="0">
                        <a:latin typeface="Cambria Math" charset="0"/>
                      </a:rPr>
                      <m:t>𝒋</m:t>
                    </m:r>
                    <m:r>
                      <a:rPr lang="en-CA" sz="2400" b="0" i="1" dirty="0" smtClean="0">
                        <a:latin typeface="Cambria Math" charset="0"/>
                      </a:rPr>
                      <m:t>+</m:t>
                    </m:r>
                    <m:r>
                      <a:rPr lang="en-CA" sz="2400" b="0" i="1" dirty="0" smtClean="0">
                        <a:latin typeface="Cambria Math" charset="0"/>
                      </a:rPr>
                      <m:t>𝑐</m:t>
                    </m:r>
                    <m:r>
                      <a:rPr lang="en-CA" sz="2400" b="0" i="1" dirty="0" smtClean="0">
                        <a:latin typeface="Cambria Math" charset="0"/>
                      </a:rPr>
                      <m:t> </m:t>
                    </m:r>
                    <m:r>
                      <a:rPr lang="en-CA" sz="2400" b="1" i="1" dirty="0" smtClean="0">
                        <a:latin typeface="Cambria Math" charset="0"/>
                      </a:rPr>
                      <m:t>𝒌</m:t>
                    </m:r>
                  </m:oMath>
                </a14:m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charset="0"/>
                      </a:rPr>
                      <m:t>𝒗</m:t>
                    </m:r>
                    <m:r>
                      <a:rPr lang="en-CA" b="0" i="1" dirty="0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CA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b="0" i="1" dirty="0" smtClean="0">
                            <a:latin typeface="Cambria Math" charset="0"/>
                          </a:rPr>
                          <m:t>2</m:t>
                        </m:r>
                        <m:r>
                          <a:rPr lang="en-CA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CA" b="0" i="1" dirty="0" smtClean="0">
                            <a:latin typeface="Cambria Math" charset="0"/>
                          </a:rPr>
                          <m:t>3</m:t>
                        </m:r>
                        <m:r>
                          <a:rPr lang="en-CA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CA" b="0" i="1" dirty="0" smtClean="0">
                            <a:latin typeface="Cambria Math" charset="0"/>
                          </a:rPr>
                          <m:t>5</m:t>
                        </m:r>
                      </m:e>
                    </m:d>
                    <m:r>
                      <a:rPr lang="en-CA" b="0" i="0" dirty="0" smtClean="0">
                        <a:latin typeface="Cambria Math" charset="0"/>
                      </a:rPr>
                      <m:t>=</m:t>
                    </m:r>
                    <m:r>
                      <a:rPr lang="en-CA" b="0" i="1" dirty="0" smtClean="0">
                        <a:latin typeface="Cambria Math" charset="0"/>
                      </a:rPr>
                      <m:t>2</m:t>
                    </m:r>
                    <m:d>
                      <m:dPr>
                        <m:ctrlPr>
                          <a:rPr lang="en-CA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b="0" i="1" dirty="0" smtClean="0">
                            <a:latin typeface="Cambria Math" charset="0"/>
                          </a:rPr>
                          <m:t>1,0,0</m:t>
                        </m:r>
                      </m:e>
                    </m:d>
                  </m:oMath>
                </a14:m>
                <a:r>
                  <a:rPr lang="en-US" dirty="0" smtClean="0"/>
                  <a:t>+3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b="0" i="1" dirty="0" smtClean="0">
                            <a:latin typeface="Cambria Math" charset="0"/>
                          </a:rPr>
                          <m:t>0,1,0</m:t>
                        </m:r>
                      </m:e>
                    </m:d>
                    <m:r>
                      <a:rPr lang="en-CA" b="0" i="1" dirty="0" smtClean="0">
                        <a:latin typeface="Cambria Math" charset="0"/>
                      </a:rPr>
                      <m:t>+</m:t>
                    </m:r>
                    <m:r>
                      <a:rPr lang="en-CA" b="0" i="1" dirty="0" smtClean="0">
                        <a:latin typeface="Cambria Math" charset="0"/>
                      </a:rPr>
                      <m:t>5</m:t>
                    </m:r>
                    <m:d>
                      <m:dPr>
                        <m:ctrlPr>
                          <a:rPr lang="en-CA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b="0" i="1" dirty="0" smtClean="0">
                            <a:latin typeface="Cambria Math" charset="0"/>
                          </a:rPr>
                          <m:t>0,0,1</m:t>
                        </m:r>
                      </m:e>
                    </m:d>
                    <m:r>
                      <a:rPr lang="en-CA" b="0" i="1" dirty="0" smtClean="0">
                        <a:latin typeface="Cambria Math" charset="0"/>
                      </a:rPr>
                      <m:t>=</m:t>
                    </m:r>
                    <m:r>
                      <a:rPr lang="en-CA" b="1" i="1" dirty="0" smtClean="0">
                        <a:latin typeface="Cambria Math" charset="0"/>
                      </a:rPr>
                      <m:t>𝟐</m:t>
                    </m:r>
                    <m:r>
                      <a:rPr lang="en-CA" b="1" i="1" dirty="0" smtClean="0">
                        <a:latin typeface="Cambria Math" charset="0"/>
                      </a:rPr>
                      <m:t> </m:t>
                    </m:r>
                    <m:r>
                      <a:rPr lang="en-CA" b="1" i="1" dirty="0" smtClean="0">
                        <a:latin typeface="Cambria Math" charset="0"/>
                      </a:rPr>
                      <m:t>𝒊</m:t>
                    </m:r>
                    <m:r>
                      <a:rPr lang="en-CA" b="0" i="1" dirty="0" smtClean="0">
                        <a:latin typeface="Cambria Math" charset="0"/>
                      </a:rPr>
                      <m:t>+</m:t>
                    </m:r>
                    <m:r>
                      <a:rPr lang="en-CA" b="1" i="1" dirty="0" smtClean="0">
                        <a:latin typeface="Cambria Math" charset="0"/>
                      </a:rPr>
                      <m:t>𝟑</m:t>
                    </m:r>
                    <m:r>
                      <a:rPr lang="en-CA" b="1" i="1" dirty="0" smtClean="0">
                        <a:latin typeface="Cambria Math" charset="0"/>
                      </a:rPr>
                      <m:t> </m:t>
                    </m:r>
                    <m:r>
                      <a:rPr lang="en-CA" b="1" i="1" dirty="0" smtClean="0">
                        <a:latin typeface="Cambria Math" charset="0"/>
                      </a:rPr>
                      <m:t>𝒋</m:t>
                    </m:r>
                    <m:r>
                      <a:rPr lang="en-CA" b="0" i="1" dirty="0" smtClean="0">
                        <a:latin typeface="Cambria Math" charset="0"/>
                      </a:rPr>
                      <m:t>+</m:t>
                    </m:r>
                    <m:r>
                      <a:rPr lang="en-CA" b="0" i="1" dirty="0" smtClean="0">
                        <a:latin typeface="Cambria Math" charset="0"/>
                      </a:rPr>
                      <m:t>5</m:t>
                    </m:r>
                    <m:r>
                      <a:rPr lang="en-CA" b="0" i="1" dirty="0" smtClean="0">
                        <a:latin typeface="Cambria Math" charset="0"/>
                      </a:rPr>
                      <m:t> </m:t>
                    </m:r>
                    <m:r>
                      <a:rPr lang="en-CA" b="1" i="1" dirty="0" smtClean="0">
                        <a:latin typeface="Cambria Math" charset="0"/>
                      </a:rPr>
                      <m:t>𝒌</m:t>
                    </m:r>
                  </m:oMath>
                </a14:m>
                <a:endParaRPr lang="en-US" b="1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7527"/>
                <a:ext cx="10515600" cy="5527964"/>
              </a:xfrm>
              <a:blipFill rotWithShape="0">
                <a:blip r:embed="rId2"/>
                <a:stretch>
                  <a:fillRect l="-1158" t="-991" b="-231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43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25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Linear Combination 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1382"/>
                <a:ext cx="10515600" cy="5500254"/>
              </a:xfrm>
              <a:ln>
                <a:solidFill>
                  <a:schemeClr val="accent1"/>
                </a:solidFill>
              </a:ln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b="1" dirty="0" smtClean="0">
                    <a:solidFill>
                      <a:srgbClr val="FF0000"/>
                    </a:solidFill>
                  </a:rPr>
                  <a:t>Example 2: </a:t>
                </a:r>
                <a:r>
                  <a:rPr lang="en-US" sz="2400" dirty="0" smtClean="0"/>
                  <a:t>Consider </a:t>
                </a:r>
                <a:r>
                  <a:rPr lang="en-US" sz="2400" dirty="0"/>
                  <a:t>the vectors </a:t>
                </a:r>
                <a14:m>
                  <m:oMath xmlns:m="http://schemas.openxmlformats.org/officeDocument/2006/math">
                    <m:r>
                      <a:rPr lang="en-CA" sz="2400" b="1" i="1" smtClean="0">
                        <a:latin typeface="Cambria Math" charset="0"/>
                      </a:rPr>
                      <m:t>𝒖</m:t>
                    </m:r>
                    <m:r>
                      <a:rPr lang="en-CA" sz="2400" b="0" i="1" smtClean="0">
                        <a:latin typeface="Cambria Math" charset="0"/>
                      </a:rPr>
                      <m:t>=(1,2,−1)</m:t>
                    </m:r>
                  </m:oMath>
                </a14:m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r>
                      <a:rPr lang="en-CA" sz="2400" b="1" i="1" smtClean="0">
                        <a:latin typeface="Cambria Math" charset="0"/>
                      </a:rPr>
                      <m:t>𝒗</m:t>
                    </m:r>
                    <m:r>
                      <a:rPr lang="en-CA" sz="2400" b="0" i="1" smtClean="0">
                        <a:latin typeface="Cambria Math" charset="0"/>
                      </a:rPr>
                      <m:t>=(6,4,2)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CA" sz="2400" b="1" i="1" smtClean="0">
                            <a:latin typeface="Cambria Math" charset="0"/>
                          </a:rPr>
                          <m:t>𝑹</m:t>
                        </m:r>
                      </m:e>
                      <m:sup>
                        <m:r>
                          <a:rPr lang="en-CA" sz="2400" b="1" i="1" smtClean="0">
                            <a:latin typeface="Cambria Math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400" dirty="0"/>
                  <a:t>. Show that </a:t>
                </a:r>
                <a14:m>
                  <m:oMath xmlns:m="http://schemas.openxmlformats.org/officeDocument/2006/math">
                    <m:r>
                      <a:rPr lang="en-CA" sz="2400" b="1" i="1" smtClean="0">
                        <a:latin typeface="Cambria Math" charset="0"/>
                      </a:rPr>
                      <m:t>𝒘</m:t>
                    </m:r>
                    <m:r>
                      <a:rPr lang="en-CA" sz="2400" b="0" i="1" smtClean="0">
                        <a:latin typeface="Cambria Math" charset="0"/>
                      </a:rPr>
                      <m:t>=(9,2,7)</m:t>
                    </m:r>
                  </m:oMath>
                </a14:m>
                <a:r>
                  <a:rPr lang="en-US" sz="2400" dirty="0" smtClean="0"/>
                  <a:t>is </a:t>
                </a:r>
                <a:r>
                  <a:rPr lang="en-US" sz="2400" dirty="0"/>
                  <a:t>a linear combination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charset="0"/>
                      </a:rPr>
                      <m:t>𝒖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charset="0"/>
                      </a:rPr>
                      <m:t>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r>
                      <a:rPr lang="en-CA" sz="2400" b="1" i="0" smtClean="0">
                        <a:latin typeface="Cambria Math" charset="0"/>
                      </a:rPr>
                      <m:t>𝐰</m:t>
                    </m:r>
                    <m:r>
                      <a:rPr lang="en-CA" sz="2400" b="1" i="1" smtClean="0">
                        <a:latin typeface="Cambria Math" charset="0"/>
                      </a:rPr>
                      <m:t>′=</m:t>
                    </m:r>
                    <m:d>
                      <m:dPr>
                        <m:ctrlPr>
                          <a:rPr lang="en-CA" sz="2400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charset="0"/>
                          </a:rPr>
                          <m:t>4,−1,8</m:t>
                        </m:r>
                      </m:e>
                    </m:d>
                  </m:oMath>
                </a14:m>
                <a:r>
                  <a:rPr lang="en-US" sz="2400" dirty="0" smtClean="0"/>
                  <a:t>is </a:t>
                </a:r>
                <a:r>
                  <a:rPr lang="en-US" sz="2400" dirty="0" smtClean="0"/>
                  <a:t>not a </a:t>
                </a:r>
                <a:r>
                  <a:rPr lang="en-US" sz="2400" dirty="0"/>
                  <a:t>linear combination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charset="0"/>
                      </a:rPr>
                      <m:t>𝒖</m:t>
                    </m:r>
                  </m:oMath>
                </a14:m>
                <a:r>
                  <a:rPr lang="en-US" sz="2400" dirty="0"/>
                  <a:t> and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charset="0"/>
                      </a:rPr>
                      <m:t> </m:t>
                    </m:r>
                    <m:r>
                      <a:rPr lang="en-US" sz="2400" b="1" i="1" dirty="0" smtClean="0">
                        <a:latin typeface="Cambria Math" charset="0"/>
                      </a:rPr>
                      <m:t>𝒗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b="1" dirty="0" smtClean="0"/>
                  <a:t>Solution: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In order for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sz="2400" dirty="0"/>
                  <a:t> to be a linear combination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charset="0"/>
                      </a:rPr>
                      <m:t>𝒖</m:t>
                    </m:r>
                  </m:oMath>
                </a14:m>
                <a:r>
                  <a:rPr lang="en-US" sz="2400" dirty="0"/>
                  <a:t> and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charset="0"/>
                      </a:rPr>
                      <m:t> </m:t>
                    </m:r>
                    <m:r>
                      <a:rPr lang="en-US" sz="2400" b="1" i="1" dirty="0" smtClean="0">
                        <a:latin typeface="Cambria Math" charset="0"/>
                      </a:rPr>
                      <m:t>𝒗</m:t>
                    </m:r>
                  </m:oMath>
                </a14:m>
                <a:r>
                  <a:rPr lang="en-US" sz="2400" dirty="0"/>
                  <a:t>, there must be scalars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CA" sz="2400" b="0" i="1" dirty="0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and </a:t>
                </a:r>
                <a:r>
                  <a:rPr lang="en-US" sz="2400" dirty="0"/>
                  <a:t>such that </a:t>
                </a:r>
                <a14:m>
                  <m:oMath xmlns:m="http://schemas.openxmlformats.org/officeDocument/2006/math">
                    <m:r>
                      <a:rPr lang="en-CA" sz="2400" b="1" i="1" smtClean="0">
                        <a:latin typeface="Cambria Math" charset="0"/>
                      </a:rPr>
                      <m:t>𝒘</m:t>
                    </m:r>
                    <m:r>
                      <a:rPr lang="en-CA" sz="24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CA" sz="2400" b="1" i="1" dirty="0" smtClean="0">
                        <a:latin typeface="Cambria Math" charset="0"/>
                      </a:rPr>
                      <m:t>𝒖</m:t>
                    </m:r>
                    <m:r>
                      <a:rPr lang="en-CA" sz="2400" b="0" i="1" dirty="0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CA" sz="2400" b="1" i="1" dirty="0" smtClean="0">
                        <a:latin typeface="Cambria Math" charset="0"/>
                      </a:rPr>
                      <m:t>𝒗</m:t>
                    </m:r>
                  </m:oMath>
                </a14:m>
                <a:r>
                  <a:rPr lang="en-US" sz="2400" dirty="0" smtClean="0"/>
                  <a:t> ; </a:t>
                </a:r>
                <a:r>
                  <a:rPr lang="en-US" sz="2400" dirty="0"/>
                  <a:t>that is</a:t>
                </a:r>
                <a:r>
                  <a:rPr lang="en-US" sz="2400" dirty="0" smtClean="0"/>
                  <a:t>,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charset="0"/>
                            </a:rPr>
                            <m:t>9,2,7</m:t>
                          </m:r>
                        </m:e>
                      </m:d>
                      <m:r>
                        <a:rPr lang="en-CA" sz="2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2400" b="0" i="1" dirty="0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CA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charset="0"/>
                            </a:rPr>
                            <m:t>1,2,−1</m:t>
                          </m:r>
                        </m:e>
                      </m:d>
                      <m:r>
                        <a:rPr lang="en-CA" sz="24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2400" b="0" i="1" dirty="0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CA" sz="2400" b="0" i="1" smtClean="0">
                          <a:latin typeface="Cambria Math" charset="0"/>
                        </a:rPr>
                        <m:t>(6,4,2)</m:t>
                      </m:r>
                    </m:oMath>
                  </m:oMathPara>
                </a14:m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b="1" dirty="0" smtClean="0"/>
                  <a:t>Or,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charset="0"/>
                          </a:rPr>
                          <m:t>9,2,7</m:t>
                        </m:r>
                      </m:e>
                    </m:d>
                    <m:r>
                      <a:rPr lang="en-CA" sz="2400" b="0" i="1" smtClean="0">
                        <a:latin typeface="Cambria Math" charset="0"/>
                      </a:rPr>
                      <m:t>=</m:t>
                    </m:r>
                    <m:r>
                      <a:rPr lang="en-CA" sz="24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CA" sz="2400" b="0" i="1" dirty="0" smtClean="0">
                        <a:latin typeface="Cambria Math" charset="0"/>
                      </a:rPr>
                      <m:t>+6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CA" sz="2400" b="0" i="1" dirty="0" smtClean="0">
                        <a:latin typeface="Cambria Math" charset="0"/>
                      </a:rPr>
                      <m:t>,2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CA" sz="2400" b="0" i="1" dirty="0" smtClean="0">
                        <a:latin typeface="Cambria Math" charset="0"/>
                      </a:rPr>
                      <m:t>+4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CA" sz="2400" b="0" i="1" dirty="0" smtClean="0">
                        <a:latin typeface="Cambria Math" charset="0"/>
                      </a:rPr>
                      <m:t>,−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CA" sz="2400" b="0" i="1" dirty="0" smtClean="0">
                        <a:latin typeface="Cambria Math" charset="0"/>
                      </a:rPr>
                      <m:t>+2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CA" sz="24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/>
                  <a:t>Equating the corresponding components gives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2400" b="0" i="1" dirty="0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charset="0"/>
                        </a:rPr>
                        <m:t>+6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2400" b="0" i="1" dirty="0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charset="0"/>
                        </a:rPr>
                        <m:t>=9</m:t>
                      </m:r>
                    </m:oMath>
                  </m:oMathPara>
                </a14:m>
                <a:endParaRPr lang="en-CA" sz="2400" b="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dirty="0" smtClean="0">
                          <a:latin typeface="Cambria Math" charset="0"/>
                        </a:rPr>
                        <m:t>2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2400" b="0" i="1" dirty="0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charset="0"/>
                        </a:rPr>
                        <m:t>+4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2400" b="0" i="1" dirty="0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lang="en-CA" sz="2400" b="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dirty="0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2400" b="0" i="1" dirty="0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charset="0"/>
                        </a:rPr>
                        <m:t>+2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2400" b="0" i="1" dirty="0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charset="0"/>
                        </a:rPr>
                        <m:t>=7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/>
                  <a:t>Solving this system using Gaussian elimination yields,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CA" sz="2400" b="0" i="0" dirty="0" smtClean="0">
                        <a:latin typeface="Cambria Math" charset="0"/>
                      </a:rPr>
                      <m:t>=−3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CA" sz="2400" b="0" i="1" dirty="0" smtClean="0">
                        <a:latin typeface="Cambria Math" charset="0"/>
                      </a:rPr>
                      <m:t>=2</m:t>
                    </m:r>
                  </m:oMath>
                </a14:m>
                <a:endParaRPr lang="en-US" sz="24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/>
                  <a:t>So </a:t>
                </a:r>
                <a14:m>
                  <m:oMath xmlns:m="http://schemas.openxmlformats.org/officeDocument/2006/math">
                    <m:r>
                      <a:rPr lang="en-CA" sz="2400" b="1" i="1" smtClean="0">
                        <a:latin typeface="Cambria Math" charset="0"/>
                      </a:rPr>
                      <m:t>𝒘</m:t>
                    </m:r>
                    <m:r>
                      <a:rPr lang="en-CA" sz="2400" b="0" i="1" smtClean="0">
                        <a:latin typeface="Cambria Math" charset="0"/>
                      </a:rPr>
                      <m:t>=</m:t>
                    </m:r>
                    <m:r>
                      <a:rPr lang="en-CA" sz="2400" b="0" i="1" dirty="0" smtClean="0">
                        <a:latin typeface="Cambria Math" charset="0"/>
                      </a:rPr>
                      <m:t>−3</m:t>
                    </m:r>
                    <m:r>
                      <a:rPr lang="en-CA" sz="2400" b="1" i="1" dirty="0" smtClean="0">
                        <a:latin typeface="Cambria Math" charset="0"/>
                      </a:rPr>
                      <m:t>𝒖</m:t>
                    </m:r>
                    <m:r>
                      <a:rPr lang="en-CA" sz="2400" b="0" i="1" dirty="0" smtClean="0">
                        <a:latin typeface="Cambria Math" charset="0"/>
                      </a:rPr>
                      <m:t>+</m:t>
                    </m:r>
                    <m:r>
                      <a:rPr lang="en-CA" sz="2400" b="0" i="1" dirty="0" smtClean="0">
                        <a:latin typeface="Cambria Math" charset="0"/>
                      </a:rPr>
                      <m:t>2</m:t>
                    </m:r>
                    <m:r>
                      <a:rPr lang="en-CA" sz="2400" b="1" i="1" dirty="0" smtClean="0">
                        <a:latin typeface="Cambria Math" charset="0"/>
                      </a:rPr>
                      <m:t>𝒗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/>
                  <a:t>Hence </a:t>
                </a:r>
                <a14:m>
                  <m:oMath xmlns:m="http://schemas.openxmlformats.org/officeDocument/2006/math">
                    <m:r>
                      <a:rPr lang="en-CA" sz="2400" b="1" i="1" smtClean="0"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sz="2400" dirty="0" smtClean="0"/>
                  <a:t> is a linear combination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charset="0"/>
                      </a:rPr>
                      <m:t>𝒖</m:t>
                    </m:r>
                  </m:oMath>
                </a14:m>
                <a:r>
                  <a:rPr lang="en-US" sz="2400" dirty="0"/>
                  <a:t> and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charset="0"/>
                      </a:rPr>
                      <m:t> </m:t>
                    </m:r>
                    <m:r>
                      <a:rPr lang="en-US" sz="2400" b="1" i="1" dirty="0" smtClean="0">
                        <a:latin typeface="Cambria Math" charset="0"/>
                      </a:rPr>
                      <m:t>𝒗</m:t>
                    </m:r>
                  </m:oMath>
                </a14:m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1382"/>
                <a:ext cx="10515600" cy="5500254"/>
              </a:xfrm>
              <a:blipFill rotWithShape="0">
                <a:blip r:embed="rId2"/>
                <a:stretch>
                  <a:fillRect l="-695" t="-442" r="-290" b="-929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2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4584"/>
          </a:xfrm>
        </p:spPr>
        <p:txBody>
          <a:bodyPr>
            <a:noAutofit/>
          </a:bodyPr>
          <a:lstStyle/>
          <a:p>
            <a:r>
              <a:rPr lang="en-US" sz="3600" dirty="0" smtClean="0"/>
              <a:t>Linear combination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11225"/>
                <a:ext cx="10515600" cy="5517284"/>
              </a:xfrm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Similarly for </a:t>
                </a:r>
                <a14:m>
                  <m:oMath xmlns:m="http://schemas.openxmlformats.org/officeDocument/2006/math">
                    <m:r>
                      <a:rPr lang="en-CA" b="1" i="0" smtClean="0">
                        <a:latin typeface="Cambria Math" charset="0"/>
                      </a:rPr>
                      <m:t>𝐰</m:t>
                    </m:r>
                    <m:r>
                      <a:rPr lang="en-CA" b="1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to </a:t>
                </a:r>
                <a:r>
                  <a:rPr lang="en-US" dirty="0"/>
                  <a:t>be a linear combination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charset="0"/>
                      </a:rPr>
                      <m:t>𝒖</m:t>
                    </m:r>
                  </m:oMath>
                </a14:m>
                <a:r>
                  <a:rPr lang="en-US" dirty="0"/>
                  <a:t> and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charset="0"/>
                      </a:rPr>
                      <m:t> </m:t>
                    </m:r>
                    <m:r>
                      <a:rPr lang="en-US" b="1" i="1" dirty="0" smtClean="0">
                        <a:latin typeface="Cambria Math" charset="0"/>
                      </a:rPr>
                      <m:t>𝒗</m:t>
                    </m:r>
                  </m:oMath>
                </a14:m>
                <a:r>
                  <a:rPr lang="en-US" dirty="0"/>
                  <a:t>, there must be scalars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CA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CA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and </a:t>
                </a:r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charset="0"/>
                      </a:rPr>
                      <m:t>𝒘</m:t>
                    </m:r>
                    <m:r>
                      <a:rPr lang="en-CA" b="1" i="1" smtClean="0">
                        <a:latin typeface="Cambria Math" charset="0"/>
                      </a:rPr>
                      <m:t>′</m:t>
                    </m:r>
                    <m:r>
                      <a:rPr lang="en-CA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CA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CA" b="1" i="1" dirty="0" smtClean="0">
                        <a:latin typeface="Cambria Math" charset="0"/>
                      </a:rPr>
                      <m:t>𝒖</m:t>
                    </m:r>
                    <m:r>
                      <a:rPr lang="en-CA" b="0" i="1" dirty="0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CA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CA" b="1" i="1" dirty="0" smtClean="0">
                        <a:latin typeface="Cambria Math" charset="0"/>
                      </a:rPr>
                      <m:t>𝒗</m:t>
                    </m:r>
                  </m:oMath>
                </a14:m>
                <a:r>
                  <a:rPr lang="en-US" dirty="0" smtClean="0"/>
                  <a:t> ; </a:t>
                </a:r>
                <a:r>
                  <a:rPr lang="en-US" dirty="0"/>
                  <a:t>that is</a:t>
                </a:r>
                <a:r>
                  <a:rPr lang="en-US" dirty="0" smtClean="0"/>
                  <a:t>, </a:t>
                </a:r>
                <a:endParaRPr lang="en-CA" b="0" i="1" dirty="0" smtClean="0">
                  <a:latin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charset="0"/>
                            </a:rPr>
                            <m:t>4</m:t>
                          </m:r>
                          <m:r>
                            <a:rPr lang="en-CA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charset="0"/>
                            </a:rPr>
                            <m:t>−1</m:t>
                          </m:r>
                          <m:r>
                            <a:rPr lang="en-CA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charset="0"/>
                            </a:rPr>
                            <m:t>8</m:t>
                          </m:r>
                        </m:e>
                      </m:d>
                      <m:r>
                        <a:rPr lang="en-CA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charset="0"/>
                            </a:rPr>
                            <m:t>1,2,−1</m:t>
                          </m:r>
                        </m:e>
                      </m:d>
                      <m:r>
                        <a:rPr lang="en-CA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charset="0"/>
                        </a:rPr>
                        <m:t>(6,4,2)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b="1" dirty="0" smtClean="0"/>
                  <a:t>Or,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charset="0"/>
                          </a:rPr>
                          <m:t>4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−1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8</m:t>
                        </m:r>
                      </m:e>
                    </m:d>
                    <m:r>
                      <a:rPr lang="en-CA" b="0" i="1" smtClean="0">
                        <a:latin typeface="Cambria Math" charset="0"/>
                      </a:rPr>
                      <m:t>=(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CA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CA" b="0" i="1" dirty="0" smtClean="0">
                        <a:latin typeface="Cambria Math" charset="0"/>
                      </a:rPr>
                      <m:t>+6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CA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CA" b="0" i="1" dirty="0" smtClean="0">
                        <a:latin typeface="Cambria Math" charset="0"/>
                      </a:rPr>
                      <m:t>,2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CA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CA" b="0" i="1" dirty="0" smtClean="0">
                        <a:latin typeface="Cambria Math" charset="0"/>
                      </a:rPr>
                      <m:t>+4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CA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CA" b="0" i="1" dirty="0" smtClean="0">
                        <a:latin typeface="Cambria Math" charset="0"/>
                      </a:rPr>
                      <m:t>,−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CA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CA" b="0" i="1" dirty="0" smtClean="0">
                        <a:latin typeface="Cambria Math" charset="0"/>
                      </a:rPr>
                      <m:t>+2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CA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b="1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Equating the corresponding components gives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CA" b="0" i="1" dirty="0" smtClean="0">
                          <a:latin typeface="Cambria Math" charset="0"/>
                        </a:rPr>
                        <m:t>+6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CA" b="0" i="1" dirty="0" smtClean="0">
                          <a:latin typeface="Cambria Math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charset="0"/>
                        </a:rPr>
                        <m:t>4</m:t>
                      </m:r>
                    </m:oMath>
                  </m:oMathPara>
                </a14:m>
                <a:endParaRPr lang="en-CA" b="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latin typeface="Cambria Math" charset="0"/>
                        </a:rPr>
                        <m:t>2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CA" b="0" i="1" dirty="0" smtClean="0">
                          <a:latin typeface="Cambria Math" charset="0"/>
                        </a:rPr>
                        <m:t>+4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CA" b="0" i="1" dirty="0" smtClean="0">
                          <a:latin typeface="Cambria Math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CA" b="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CA" b="0" i="1" dirty="0" smtClean="0">
                          <a:latin typeface="Cambria Math" charset="0"/>
                        </a:rPr>
                        <m:t>+2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CA" b="0" i="1" dirty="0" smtClean="0">
                          <a:latin typeface="Cambria Math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charset="0"/>
                        </a:rPr>
                        <m:t>8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This system of equation is inconsistent(verify yourself). So no such scalars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CA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CA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exist.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Consequently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charset="0"/>
                      </a:rPr>
                      <m:t>𝒘</m:t>
                    </m:r>
                    <m:r>
                      <a:rPr lang="en-CA" b="1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dirty="0" smtClean="0"/>
                  <a:t> is not a linear combination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charset="0"/>
                      </a:rPr>
                      <m:t>𝒖</m:t>
                    </m:r>
                  </m:oMath>
                </a14:m>
                <a:r>
                  <a:rPr lang="en-US" dirty="0"/>
                  <a:t> and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charset="0"/>
                      </a:rPr>
                      <m:t> </m:t>
                    </m:r>
                    <m:r>
                      <a:rPr lang="en-US" b="1" i="1" dirty="0" smtClean="0">
                        <a:latin typeface="Cambria Math" charset="0"/>
                      </a:rPr>
                      <m:t>𝒗</m:t>
                    </m:r>
                  </m:oMath>
                </a14:m>
                <a:r>
                  <a:rPr lang="en-US" dirty="0" smtClean="0"/>
                  <a:t>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11225"/>
                <a:ext cx="10515600" cy="5517284"/>
              </a:xfrm>
              <a:blipFill rotWithShape="0">
                <a:blip r:embed="rId2"/>
                <a:stretch>
                  <a:fillRect l="-115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07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709" y="378981"/>
            <a:ext cx="10515600" cy="383019"/>
          </a:xfrm>
        </p:spPr>
        <p:txBody>
          <a:bodyPr>
            <a:noAutofit/>
          </a:bodyPr>
          <a:lstStyle/>
          <a:p>
            <a:r>
              <a:rPr lang="en-US" sz="3600" dirty="0" smtClean="0"/>
              <a:t>Spanning set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64910"/>
                <a:ext cx="10515600" cy="5212053"/>
              </a:xfrm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Definition :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𝑆</m:t>
                    </m:r>
                    <m:r>
                      <a:rPr lang="en-US" i="1" dirty="0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b="0" i="1" dirty="0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b="0" i="1" dirty="0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dirty="0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b="0" i="1" dirty="0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b="0" i="1" dirty="0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CA" b="0" i="1" dirty="0" smtClean="0">
                            <a:latin typeface="Cambria Math" charset="0"/>
                          </a:rPr>
                          <m:t>,……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b="0" i="1" dirty="0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CA" b="0" i="1" dirty="0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b="0" i="1" dirty="0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is a set of vectors in a vector space V, then the subspace W of V consisting of all linear combinations of the vectors in S is called the space spanned by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CA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CA" b="0" i="1" dirty="0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CA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CA" b="0" i="1" dirty="0" smtClean="0">
                        <a:latin typeface="Cambria Math" charset="0"/>
                      </a:rPr>
                      <m:t>,……</m:t>
                    </m:r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CA" b="0" i="1" dirty="0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CA" b="0" i="1" dirty="0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, and we say that the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CA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CA" b="0" i="1" dirty="0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CA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CA" b="0" i="1" dirty="0" smtClean="0">
                        <a:latin typeface="Cambria Math" charset="0"/>
                      </a:rPr>
                      <m:t>,……</m:t>
                    </m:r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CA" b="0" i="1" dirty="0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CA" b="0" i="1" dirty="0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CA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span W.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To indicate that W is the space spanned by the vectors in the set , we write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charset="0"/>
                        </a:rPr>
                        <m:t>𝑤</m:t>
                      </m:r>
                      <m:r>
                        <a:rPr lang="en-CA" b="0" i="1" smtClean="0">
                          <a:latin typeface="Cambria Math" charset="0"/>
                        </a:rPr>
                        <m:t>=</m:t>
                      </m:r>
                      <m:r>
                        <a:rPr lang="en-CA" b="0" i="1" smtClean="0">
                          <a:latin typeface="Cambria Math" charset="0"/>
                        </a:rPr>
                        <m:t>𝑠𝑝𝑎𝑛</m:t>
                      </m:r>
                      <m:d>
                        <m:dPr>
                          <m:begChr m:val="{"/>
                          <m:endChr m:val="}"/>
                          <m:ctrlPr>
                            <a:rPr lang="en-CA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lang="en-CA" b="0" i="1" smtClean="0">
                          <a:latin typeface="Cambria Math" charset="0"/>
                        </a:rPr>
                        <m:t>=</m:t>
                      </m:r>
                      <m:r>
                        <a:rPr lang="en-CA" b="0" i="1" smtClean="0">
                          <a:latin typeface="Cambria Math" charset="0"/>
                        </a:rPr>
                        <m:t>𝑠𝑝𝑎𝑛</m:t>
                      </m:r>
                      <m:r>
                        <a:rPr lang="en-CA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CA" b="0" i="1" dirty="0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CA" b="0" i="1" dirty="0" smtClean="0">
                          <a:latin typeface="Cambria Math" charset="0"/>
                        </a:rPr>
                        <m:t>,……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CA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CA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64910"/>
                <a:ext cx="10515600" cy="5212053"/>
              </a:xfrm>
              <a:blipFill rotWithShape="0">
                <a:blip r:embed="rId2"/>
                <a:stretch>
                  <a:fillRect l="-1158" r="-150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571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3130"/>
          </a:xfrm>
        </p:spPr>
        <p:txBody>
          <a:bodyPr>
            <a:noAutofit/>
          </a:bodyPr>
          <a:lstStyle/>
          <a:p>
            <a:r>
              <a:rPr lang="en-US" sz="3600" dirty="0" smtClean="0"/>
              <a:t>Spanning Set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66800"/>
                <a:ext cx="10515600" cy="5110163"/>
              </a:xfrm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Theorem : 5.2.3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1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CA" b="1" i="1" dirty="0" smtClean="0">
                            <a:latin typeface="Cambria Math" charset="0"/>
                          </a:rPr>
                          <m:t>𝒗</m:t>
                        </m:r>
                      </m:e>
                      <m:sub>
                        <m:r>
                          <a:rPr lang="en-CA" b="1" i="1" dirty="0" smtClean="0"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CA" b="1" i="1" dirty="0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1" i="1" dirty="0" smtClean="0">
                            <a:latin typeface="Cambria Math" charset="0"/>
                          </a:rPr>
                          <m:t>𝒗</m:t>
                        </m:r>
                      </m:e>
                      <m:sub>
                        <m:r>
                          <a:rPr lang="en-CA" b="1" i="1" dirty="0" smtClean="0">
                            <a:latin typeface="Cambria Math" charset="0"/>
                          </a:rPr>
                          <m:t>𝟐</m:t>
                        </m:r>
                      </m:sub>
                    </m:sSub>
                    <m:r>
                      <a:rPr lang="en-CA" b="1" i="1" dirty="0" smtClean="0">
                        <a:latin typeface="Cambria Math" charset="0"/>
                      </a:rPr>
                      <m:t>,……</m:t>
                    </m:r>
                    <m:sSub>
                      <m:sSubPr>
                        <m:ctrlPr>
                          <a:rPr lang="en-US" b="1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1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CA" b="1" i="1" dirty="0" smtClean="0">
                            <a:latin typeface="Cambria Math" charset="0"/>
                          </a:rPr>
                          <m:t>𝒗</m:t>
                        </m:r>
                      </m:e>
                      <m:sub>
                        <m:r>
                          <a:rPr lang="en-CA" b="1" i="1" dirty="0" smtClean="0">
                            <a:latin typeface="Cambria Math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are vectors </a:t>
                </a:r>
                <a:r>
                  <a:rPr lang="en-US" dirty="0" smtClean="0"/>
                  <a:t>in a vector space V, then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AutoNum type="alphaLcParenBoth"/>
                </a:pPr>
                <a:r>
                  <a:rPr lang="en-US" dirty="0" smtClean="0"/>
                  <a:t>The set W of all linear combinations 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1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CA" b="1" i="1" dirty="0" smtClean="0">
                            <a:latin typeface="Cambria Math" charset="0"/>
                          </a:rPr>
                          <m:t>𝒗</m:t>
                        </m:r>
                      </m:e>
                      <m:sub>
                        <m:r>
                          <a:rPr lang="en-CA" b="1" i="1" dirty="0" smtClean="0"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CA" b="1" i="1" dirty="0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1" i="1" dirty="0" smtClean="0">
                            <a:latin typeface="Cambria Math" charset="0"/>
                          </a:rPr>
                          <m:t>𝒗</m:t>
                        </m:r>
                      </m:e>
                      <m:sub>
                        <m:r>
                          <a:rPr lang="en-CA" b="1" i="1" dirty="0" smtClean="0">
                            <a:latin typeface="Cambria Math" charset="0"/>
                          </a:rPr>
                          <m:t>𝟐</m:t>
                        </m:r>
                      </m:sub>
                    </m:sSub>
                    <m:r>
                      <a:rPr lang="en-CA" b="1" i="1" dirty="0" smtClean="0">
                        <a:latin typeface="Cambria Math" charset="0"/>
                      </a:rPr>
                      <m:t>,……</m:t>
                    </m:r>
                    <m:sSub>
                      <m:sSubPr>
                        <m:ctrlPr>
                          <a:rPr lang="en-US" b="1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1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CA" b="1" i="1" dirty="0" smtClean="0">
                            <a:latin typeface="Cambria Math" charset="0"/>
                          </a:rPr>
                          <m:t>𝒗</m:t>
                        </m:r>
                      </m:e>
                      <m:sub>
                        <m:r>
                          <a:rPr lang="en-CA" b="1" i="1" dirty="0" smtClean="0">
                            <a:latin typeface="Cambria Math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dirty="0" smtClean="0"/>
                  <a:t> is a subspace of V.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AutoNum type="alphaLcParenBoth"/>
                </a:pPr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(b) W is the smallest subspace of V that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1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CA" b="1" i="1" dirty="0" smtClean="0">
                            <a:latin typeface="Cambria Math" charset="0"/>
                          </a:rPr>
                          <m:t>𝒗</m:t>
                        </m:r>
                      </m:e>
                      <m:sub>
                        <m:r>
                          <a:rPr lang="en-CA" b="1" i="1" dirty="0" smtClean="0"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CA" b="1" i="1" dirty="0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1" i="1" dirty="0" smtClean="0">
                            <a:latin typeface="Cambria Math" charset="0"/>
                          </a:rPr>
                          <m:t>𝒗</m:t>
                        </m:r>
                      </m:e>
                      <m:sub>
                        <m:r>
                          <a:rPr lang="en-CA" b="1" i="1" dirty="0" smtClean="0">
                            <a:latin typeface="Cambria Math" charset="0"/>
                          </a:rPr>
                          <m:t>𝟐</m:t>
                        </m:r>
                      </m:sub>
                    </m:sSub>
                    <m:r>
                      <a:rPr lang="en-CA" b="1" i="1" dirty="0" smtClean="0">
                        <a:latin typeface="Cambria Math" charset="0"/>
                      </a:rPr>
                      <m:t>,……</m:t>
                    </m:r>
                    <m:sSub>
                      <m:sSubPr>
                        <m:ctrlPr>
                          <a:rPr lang="en-US" b="1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1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CA" b="1" i="1" dirty="0" smtClean="0">
                            <a:latin typeface="Cambria Math" charset="0"/>
                          </a:rPr>
                          <m:t>𝒗</m:t>
                        </m:r>
                      </m:e>
                      <m:sub>
                        <m:r>
                          <a:rPr lang="en-CA" b="1" i="1" dirty="0" smtClean="0">
                            <a:latin typeface="Cambria Math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dirty="0" smtClean="0"/>
                  <a:t> in the sense that every other subspace of V that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1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CA" b="1" i="1" dirty="0" smtClean="0">
                            <a:latin typeface="Cambria Math" charset="0"/>
                          </a:rPr>
                          <m:t>𝒗</m:t>
                        </m:r>
                      </m:e>
                      <m:sub>
                        <m:r>
                          <a:rPr lang="en-CA" b="1" i="1" dirty="0" smtClean="0"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CA" b="1" i="1" dirty="0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1" i="1" dirty="0" smtClean="0">
                            <a:latin typeface="Cambria Math" charset="0"/>
                          </a:rPr>
                          <m:t>𝒗</m:t>
                        </m:r>
                      </m:e>
                      <m:sub>
                        <m:r>
                          <a:rPr lang="en-CA" b="1" i="1" dirty="0" smtClean="0">
                            <a:latin typeface="Cambria Math" charset="0"/>
                          </a:rPr>
                          <m:t>𝟐</m:t>
                        </m:r>
                      </m:sub>
                    </m:sSub>
                    <m:r>
                      <a:rPr lang="en-CA" b="1" i="1" dirty="0" smtClean="0">
                        <a:latin typeface="Cambria Math" charset="0"/>
                      </a:rPr>
                      <m:t>,……</m:t>
                    </m:r>
                    <m:sSub>
                      <m:sSubPr>
                        <m:ctrlPr>
                          <a:rPr lang="en-US" b="1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1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CA" b="1" i="1" dirty="0" smtClean="0">
                            <a:latin typeface="Cambria Math" charset="0"/>
                          </a:rPr>
                          <m:t>𝒗</m:t>
                        </m:r>
                      </m:e>
                      <m:sub>
                        <m:r>
                          <a:rPr lang="en-CA" b="1" i="1" dirty="0" smtClean="0">
                            <a:latin typeface="Cambria Math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dirty="0" smtClean="0"/>
                  <a:t> must contain W.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66800"/>
                <a:ext cx="10515600" cy="5110163"/>
              </a:xfrm>
              <a:blipFill rotWithShape="0">
                <a:blip r:embed="rId2"/>
                <a:stretch>
                  <a:fillRect l="-1158" t="-952" r="-150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50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Autofit/>
          </a:bodyPr>
          <a:lstStyle/>
          <a:p>
            <a:r>
              <a:rPr lang="en-US" sz="3600" dirty="0" smtClean="0"/>
              <a:t>Spanning Set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06581" y="955964"/>
                <a:ext cx="10945091" cy="5430981"/>
              </a:xfrm>
              <a:ln>
                <a:solidFill>
                  <a:schemeClr val="accent1"/>
                </a:solidFill>
              </a:ln>
            </p:spPr>
            <p:txBody>
              <a:bodyPr>
                <a:normAutofit fontScale="70000" lnSpcReduction="200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Proof of 5.2.3: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Proof(a)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To show that W is a subspace of V, we must prove that it is closed under addition and scalar multiplication. There is at least one vector in W—namely </a:t>
                </a:r>
                <a:r>
                  <a:rPr lang="en-US" b="1" dirty="0" smtClean="0"/>
                  <a:t>0</a:t>
                </a:r>
                <a:r>
                  <a:rPr lang="en-US" dirty="0" smtClean="0"/>
                  <a:t>,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1" i="1" dirty="0" smtClean="0">
                            <a:latin typeface="Cambria Math" charset="0"/>
                          </a:rPr>
                          <m:t>𝟎</m:t>
                        </m:r>
                        <m:r>
                          <a:rPr lang="en-CA" b="0" i="1" dirty="0" smtClean="0">
                            <a:latin typeface="Cambria Math" charset="0"/>
                          </a:rPr>
                          <m:t>=0 </m:t>
                        </m:r>
                        <m:r>
                          <a:rPr lang="en-CA" b="0" i="1" dirty="0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CA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CA" b="0" i="1" dirty="0" smtClean="0">
                        <a:latin typeface="Cambria Math" charset="0"/>
                      </a:rPr>
                      <m:t>+0 </m:t>
                    </m:r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CA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CA" b="0" i="1" dirty="0" smtClean="0">
                        <a:latin typeface="Cambria Math" charset="0"/>
                      </a:rPr>
                      <m:t>+</m:t>
                    </m:r>
                    <m:r>
                      <a:rPr lang="en-CA" b="0" i="1" dirty="0" smtClean="0">
                        <a:latin typeface="Cambria Math" charset="0"/>
                      </a:rPr>
                      <m:t>……</m:t>
                    </m:r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charset="0"/>
                          </a:rPr>
                          <m:t>+0 </m:t>
                        </m:r>
                        <m:r>
                          <a:rPr lang="en-CA" b="0" i="1" dirty="0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CA" b="0" i="1" dirty="0" smtClean="0">
                            <a:latin typeface="Cambria Math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.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charset="0"/>
                      </a:rPr>
                      <m:t>𝒖</m:t>
                    </m:r>
                    <m:r>
                      <a:rPr lang="en-US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charset="0"/>
                      </a:rPr>
                      <m:t>𝒗</m:t>
                    </m:r>
                  </m:oMath>
                </a14:m>
                <a:r>
                  <a:rPr lang="en-US" dirty="0" smtClean="0"/>
                  <a:t> are vectors in W, then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dirty="0" smtClean="0">
                          <a:latin typeface="Cambria Math" charset="0"/>
                        </a:rPr>
                        <m:t>𝒖</m:t>
                      </m:r>
                      <m:r>
                        <a:rPr lang="en-CA" b="0" i="1" dirty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1" i="1" dirty="0" smtClean="0">
                              <a:latin typeface="Cambria Math" charset="0"/>
                            </a:rPr>
                            <m:t>𝒗</m:t>
                          </m:r>
                        </m:e>
                        <m:sub>
                          <m:r>
                            <a:rPr lang="en-CA" b="1" i="1" dirty="0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CA" b="0" i="1" dirty="0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1" i="1" dirty="0" smtClean="0">
                              <a:latin typeface="Cambria Math" charset="0"/>
                            </a:rPr>
                            <m:t>𝒗</m:t>
                          </m:r>
                        </m:e>
                        <m:sub>
                          <m:r>
                            <a:rPr lang="en-CA" b="1" i="1" dirty="0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CA" b="0" i="1" dirty="0" smtClean="0">
                          <a:latin typeface="Cambria Math" charset="0"/>
                        </a:rPr>
                        <m:t>+</m:t>
                      </m:r>
                      <m:r>
                        <a:rPr lang="en-CA" b="0" i="1" dirty="0" smtClean="0">
                          <a:latin typeface="Cambria Math" charset="0"/>
                        </a:rPr>
                        <m:t>……</m:t>
                      </m:r>
                      <m:r>
                        <a:rPr lang="en-CA" b="1" i="1" dirty="0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1" i="1" dirty="0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CA" b="1" i="1" dirty="0" smtClean="0">
                              <a:latin typeface="Cambria Math" charset="0"/>
                            </a:rPr>
                            <m:t>𝒗</m:t>
                          </m:r>
                        </m:e>
                        <m:sub>
                          <m:r>
                            <a:rPr lang="en-CA" b="1" i="1" dirty="0" smtClean="0">
                              <a:latin typeface="Cambria Math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And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dirty="0" smtClean="0">
                          <a:latin typeface="Cambria Math" charset="0"/>
                        </a:rPr>
                        <m:t>𝒗</m:t>
                      </m:r>
                      <m:r>
                        <a:rPr lang="en-CA" b="0" i="1" dirty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1" i="1" dirty="0" smtClean="0">
                              <a:latin typeface="Cambria Math" charset="0"/>
                            </a:rPr>
                            <m:t>𝒗</m:t>
                          </m:r>
                        </m:e>
                        <m:sub>
                          <m:r>
                            <a:rPr lang="en-CA" b="1" i="1" dirty="0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CA" b="0" i="1" dirty="0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1" i="1" dirty="0" smtClean="0">
                              <a:latin typeface="Cambria Math" charset="0"/>
                            </a:rPr>
                            <m:t>𝒗</m:t>
                          </m:r>
                        </m:e>
                        <m:sub>
                          <m:r>
                            <a:rPr lang="en-CA" b="1" i="1" dirty="0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CA" b="0" i="1" dirty="0" smtClean="0">
                          <a:latin typeface="Cambria Math" charset="0"/>
                        </a:rPr>
                        <m:t>+……</m:t>
                      </m:r>
                      <m:r>
                        <a:rPr lang="en-CA" b="1" i="1" dirty="0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1" i="1" dirty="0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CA" b="1" i="1" dirty="0" smtClean="0">
                              <a:latin typeface="Cambria Math" charset="0"/>
                            </a:rPr>
                            <m:t>𝒗</m:t>
                          </m:r>
                        </m:e>
                        <m:sub>
                          <m:r>
                            <a:rPr lang="en-CA" b="1" i="1" dirty="0" smtClean="0">
                              <a:latin typeface="Cambria Math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CA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CA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charset="0"/>
                      </a:rPr>
                      <m:t>,…..,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CA" b="0" i="1" smtClean="0">
                            <a:latin typeface="Cambria Math" charset="0"/>
                          </a:rPr>
                          <m:t>𝑟</m:t>
                        </m:r>
                      </m:sub>
                    </m:sSub>
                    <m:r>
                      <a:rPr lang="en-CA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CA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CA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charset="0"/>
                      </a:rPr>
                      <m:t>,</m:t>
                    </m:r>
                    <m:r>
                      <a:rPr lang="en-CA" b="0" i="1" smtClean="0">
                        <a:latin typeface="Cambria Math" charset="0"/>
                      </a:rPr>
                      <m:t>…..,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CA" b="0" i="1" smtClean="0">
                            <a:latin typeface="Cambria Math" charset="0"/>
                          </a:rPr>
                          <m:t>𝑟</m:t>
                        </m:r>
                      </m:sub>
                    </m:sSub>
                    <m:r>
                      <a:rPr lang="en-CA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 are scalars.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Therefore,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dirty="0" smtClean="0">
                          <a:latin typeface="Cambria Math" charset="0"/>
                        </a:rPr>
                        <m:t>𝒖</m:t>
                      </m:r>
                      <m:r>
                        <a:rPr lang="en-CA" b="1" i="1" dirty="0" smtClean="0">
                          <a:latin typeface="Cambria Math" charset="0"/>
                        </a:rPr>
                        <m:t>+</m:t>
                      </m:r>
                      <m:r>
                        <a:rPr lang="en-CA" b="1" i="1" dirty="0" smtClean="0">
                          <a:latin typeface="Cambria Math" charset="0"/>
                        </a:rPr>
                        <m:t>𝒗</m:t>
                      </m:r>
                      <m:r>
                        <a:rPr lang="en-CA" b="0" i="1" dirty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CA" b="0" i="1" dirty="0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CA" b="0" i="1" dirty="0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CA" b="0" i="1" dirty="0" smtClean="0">
                          <a:latin typeface="Cambria Math" charset="0"/>
                        </a:rPr>
                        <m:t>)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1" i="1" dirty="0" smtClean="0">
                              <a:latin typeface="Cambria Math" charset="0"/>
                            </a:rPr>
                            <m:t>𝒗</m:t>
                          </m:r>
                        </m:e>
                        <m:sub>
                          <m:r>
                            <a:rPr lang="en-CA" b="1" i="1" dirty="0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CA" b="0" i="1" dirty="0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CA" b="0" i="1" dirty="0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CA" b="0" i="1" dirty="0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CA" b="0" i="1" dirty="0" smtClean="0">
                          <a:latin typeface="Cambria Math" charset="0"/>
                        </a:rPr>
                        <m:t>)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1" i="1" dirty="0" smtClean="0">
                              <a:latin typeface="Cambria Math" charset="0"/>
                            </a:rPr>
                            <m:t>𝒗</m:t>
                          </m:r>
                        </m:e>
                        <m:sub>
                          <m:r>
                            <a:rPr lang="en-CA" b="1" i="1" dirty="0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CA" b="0" i="1" dirty="0" smtClean="0">
                          <a:latin typeface="Cambria Math" charset="0"/>
                        </a:rPr>
                        <m:t>+……</m:t>
                      </m:r>
                      <m:r>
                        <a:rPr lang="en-CA" b="1" i="1" dirty="0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CA" b="0" i="1" dirty="0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lang="en-CA" b="0" i="1" dirty="0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lang="en-CA" b="0" i="1" dirty="0" smtClean="0">
                          <a:latin typeface="Cambria Math" charset="0"/>
                        </a:rPr>
                        <m:t>)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1" i="1" dirty="0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CA" b="1" i="1" dirty="0" smtClean="0">
                              <a:latin typeface="Cambria Math" charset="0"/>
                            </a:rPr>
                            <m:t>𝒗</m:t>
                          </m:r>
                        </m:e>
                        <m:sub>
                          <m:r>
                            <a:rPr lang="en-CA" b="1" i="1" dirty="0" smtClean="0">
                              <a:latin typeface="Cambria Math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and, for any scalar k,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latin typeface="Cambria Math" charset="0"/>
                        </a:rPr>
                        <m:t>𝑘</m:t>
                      </m:r>
                      <m:r>
                        <a:rPr lang="en-CA" b="1" i="1" dirty="0" smtClean="0">
                          <a:latin typeface="Cambria Math" charset="0"/>
                        </a:rPr>
                        <m:t>𝒖</m:t>
                      </m:r>
                      <m:r>
                        <a:rPr lang="en-CA" b="0" i="1" dirty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CA" b="0" i="1" dirty="0" smtClean="0">
                              <a:latin typeface="Cambria Math" charset="0"/>
                            </a:rPr>
                            <m:t>𝑘𝑐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CA" b="0" i="1" dirty="0" smtClean="0">
                          <a:latin typeface="Cambria Math" charset="0"/>
                        </a:rPr>
                        <m:t>)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1" i="1" dirty="0" smtClean="0">
                              <a:latin typeface="Cambria Math" charset="0"/>
                            </a:rPr>
                            <m:t>𝒗</m:t>
                          </m:r>
                        </m:e>
                        <m:sub>
                          <m:r>
                            <a:rPr lang="en-CA" b="1" i="1" dirty="0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CA" b="0" i="1" dirty="0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CA" b="0" i="1" dirty="0" smtClean="0">
                              <a:latin typeface="Cambria Math" charset="0"/>
                            </a:rPr>
                            <m:t>𝑘𝑐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CA" b="0" i="1" dirty="0" smtClean="0">
                          <a:latin typeface="Cambria Math" charset="0"/>
                        </a:rPr>
                        <m:t>)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1" i="1" dirty="0" smtClean="0">
                              <a:latin typeface="Cambria Math" charset="0"/>
                            </a:rPr>
                            <m:t>𝒗</m:t>
                          </m:r>
                        </m:e>
                        <m:sub>
                          <m:r>
                            <a:rPr lang="en-CA" b="1" i="1" dirty="0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CA" b="0" i="1" dirty="0" smtClean="0">
                          <a:latin typeface="Cambria Math" charset="0"/>
                        </a:rPr>
                        <m:t>+……</m:t>
                      </m:r>
                      <m:r>
                        <a:rPr lang="en-CA" b="1" i="1" dirty="0" smtClean="0">
                          <a:latin typeface="Cambria Math" charset="0"/>
                        </a:rPr>
                        <m:t>+</m:t>
                      </m:r>
                      <m:r>
                        <a:rPr lang="en-CA" b="0" i="1" dirty="0" smtClean="0">
                          <a:latin typeface="Cambria Math" charset="0"/>
                        </a:rPr>
                        <m:t>(</m:t>
                      </m:r>
                      <m:r>
                        <a:rPr lang="en-CA" b="0" i="1" dirty="0" smtClean="0">
                          <a:latin typeface="Cambria Math" charset="0"/>
                        </a:rPr>
                        <m:t>𝑘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lang="en-CA" b="1" i="1" dirty="0" smtClean="0">
                          <a:latin typeface="Cambria Math" charset="0"/>
                        </a:rPr>
                        <m:t>)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1" i="1" dirty="0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CA" b="1" i="1" dirty="0" smtClean="0">
                              <a:latin typeface="Cambria Math" charset="0"/>
                            </a:rPr>
                            <m:t>𝒗</m:t>
                          </m:r>
                        </m:e>
                        <m:sub>
                          <m:r>
                            <a:rPr lang="en-CA" b="1" i="1" dirty="0" smtClean="0">
                              <a:latin typeface="Cambria Math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Thus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charset="0"/>
                      </a:rPr>
                      <m:t>𝒖</m:t>
                    </m:r>
                    <m:r>
                      <a:rPr lang="en-CA" b="1" i="1" dirty="0" smtClean="0">
                        <a:latin typeface="Cambria Math" charset="0"/>
                      </a:rPr>
                      <m:t>+</m:t>
                    </m:r>
                    <m:r>
                      <a:rPr lang="en-CA" b="1" i="1" dirty="0" smtClean="0">
                        <a:latin typeface="Cambria Math" charset="0"/>
                      </a:rPr>
                      <m:t>𝒗</m:t>
                    </m:r>
                    <m:r>
                      <a:rPr lang="en-CA" b="1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charset="0"/>
                      </a:rPr>
                      <m:t>𝑘</m:t>
                    </m:r>
                    <m:r>
                      <a:rPr lang="en-CA" b="1" i="1" dirty="0" smtClean="0">
                        <a:latin typeface="Cambria Math" charset="0"/>
                      </a:rPr>
                      <m:t>𝒖</m:t>
                    </m:r>
                  </m:oMath>
                </a14:m>
                <a:r>
                  <a:rPr lang="en-US" dirty="0" smtClean="0"/>
                  <a:t> are linear combinations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CA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CA" b="0" i="1" dirty="0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CA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CA" b="0" i="1" dirty="0" smtClean="0">
                        <a:latin typeface="Cambria Math" charset="0"/>
                      </a:rPr>
                      <m:t>,……</m:t>
                    </m:r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CA" b="0" i="1" dirty="0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CA" b="0" i="1" dirty="0" smtClean="0">
                            <a:latin typeface="Cambria Math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and consequently lie in W. Therefore, W is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closed under addition and scalar multiplication. Hence W is a subspace of V.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6581" y="955964"/>
                <a:ext cx="10945091" cy="5430981"/>
              </a:xfrm>
              <a:blipFill rotWithShape="0">
                <a:blip r:embed="rId2"/>
                <a:stretch>
                  <a:fillRect l="-556" t="-1568" b="-78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55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000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Spanning set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4182" y="845128"/>
                <a:ext cx="11125200" cy="5331835"/>
              </a:xfrm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Proof (b):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Each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CA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charset="0"/>
                      </a:rPr>
                      <m:t> ′</m:t>
                    </m:r>
                    <m:r>
                      <a:rPr lang="en-CA" b="0" i="1" smtClean="0">
                        <a:latin typeface="Cambria Math" charset="0"/>
                      </a:rPr>
                      <m:t>𝑠</m:t>
                    </m:r>
                  </m:oMath>
                </a14:m>
                <a:r>
                  <a:rPr lang="en-US" dirty="0" smtClean="0"/>
                  <a:t> is a linear combination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CA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CA" b="0" i="1" dirty="0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CA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CA" b="0" i="1" dirty="0" smtClean="0">
                        <a:latin typeface="Cambria Math" charset="0"/>
                      </a:rPr>
                      <m:t>,……</m:t>
                    </m:r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CA" b="0" i="1" dirty="0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CA" b="0" i="1" dirty="0" smtClean="0">
                            <a:latin typeface="Cambria Math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of since we can write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CA" b="0" i="1" dirty="0" smtClean="0">
                          <a:latin typeface="Cambria Math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charset="0"/>
                        </a:rPr>
                        <m:t>0 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1" i="1" dirty="0" smtClean="0">
                              <a:latin typeface="Cambria Math" charset="0"/>
                            </a:rPr>
                            <m:t>𝒗</m:t>
                          </m:r>
                        </m:e>
                        <m:sub>
                          <m:r>
                            <a:rPr lang="en-CA" b="1" i="1" dirty="0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CA" b="0" i="1" dirty="0" smtClean="0">
                          <a:latin typeface="Cambria Math" charset="0"/>
                        </a:rPr>
                        <m:t>+</m:t>
                      </m:r>
                      <m:r>
                        <a:rPr lang="en-CA" b="0" i="1" dirty="0" smtClean="0">
                          <a:latin typeface="Cambria Math" charset="0"/>
                        </a:rPr>
                        <m:t>0 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1" i="1" dirty="0" smtClean="0">
                              <a:latin typeface="Cambria Math" charset="0"/>
                            </a:rPr>
                            <m:t>𝒗</m:t>
                          </m:r>
                        </m:e>
                        <m:sub>
                          <m:r>
                            <a:rPr lang="en-CA" b="1" i="1" dirty="0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CA" b="0" i="1" dirty="0" smtClean="0">
                          <a:latin typeface="Cambria Math" charset="0"/>
                        </a:rPr>
                        <m:t>+…</m:t>
                      </m:r>
                      <m:r>
                        <a:rPr lang="en-CA" b="0" i="1" dirty="0" smtClean="0">
                          <a:latin typeface="Cambria Math" charset="0"/>
                        </a:rPr>
                        <m:t>+1 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CA" b="0" i="1" dirty="0" smtClean="0">
                          <a:latin typeface="Cambria Math" charset="0"/>
                        </a:rPr>
                        <m:t>+</m:t>
                      </m:r>
                      <m:r>
                        <a:rPr lang="en-CA" b="0" i="1" dirty="0" smtClean="0">
                          <a:latin typeface="Cambria Math" charset="0"/>
                        </a:rPr>
                        <m:t>…</m:t>
                      </m:r>
                      <m:r>
                        <a:rPr lang="en-CA" b="1" i="1" dirty="0" smtClean="0">
                          <a:latin typeface="Cambria Math" charset="0"/>
                        </a:rPr>
                        <m:t>+</m:t>
                      </m:r>
                      <m:r>
                        <a:rPr lang="en-CA" b="0" i="1" dirty="0" smtClean="0">
                          <a:latin typeface="Cambria Math" charset="0"/>
                        </a:rPr>
                        <m:t>0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1" i="1" dirty="0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CA" b="1" i="1" dirty="0" smtClean="0">
                              <a:latin typeface="Cambria Math" charset="0"/>
                            </a:rPr>
                            <m:t>𝒗</m:t>
                          </m:r>
                        </m:e>
                        <m:sub>
                          <m:r>
                            <a:rPr lang="en-CA" b="1" i="1" dirty="0" smtClean="0">
                              <a:latin typeface="Cambria Math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Therefore, the subspace W contains each of the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CA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CA" b="0" i="1" dirty="0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CA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CA" b="0" i="1" dirty="0" smtClean="0">
                        <a:latin typeface="Cambria Math" charset="0"/>
                      </a:rPr>
                      <m:t>,……</m:t>
                    </m:r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CA" b="0" i="1" dirty="0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CA" b="0" i="1" dirty="0" smtClean="0">
                            <a:latin typeface="Cambria Math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.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lang="en-CA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be any other subspace that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CA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CA" b="0" i="1" dirty="0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CA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CA" b="0" i="1" dirty="0" smtClean="0">
                        <a:latin typeface="Cambria Math" charset="0"/>
                      </a:rPr>
                      <m:t>,……</m:t>
                    </m:r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CA" b="0" i="1" dirty="0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CA" b="0" i="1" dirty="0" smtClean="0">
                            <a:latin typeface="Cambria Math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.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lang="en-CA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is closed under addition and scalar multiplication, it must contain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all linear combinations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CA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CA" b="0" i="1" dirty="0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CA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CA" b="0" i="1" dirty="0" smtClean="0">
                        <a:latin typeface="Cambria Math" charset="0"/>
                      </a:rPr>
                      <m:t>,……</m:t>
                    </m:r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CA" b="0" i="1" dirty="0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CA" b="0" i="1" dirty="0" smtClean="0">
                            <a:latin typeface="Cambria Math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. Thus,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lang="en-CA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contains each vector of W. Hence W is </a:t>
                </a:r>
                <a:r>
                  <a:rPr lang="en-US" smtClean="0"/>
                  <a:t>the smallest subspace of V.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4182" y="845128"/>
                <a:ext cx="11125200" cy="5331835"/>
              </a:xfrm>
              <a:blipFill rotWithShape="0">
                <a:blip r:embed="rId2"/>
                <a:stretch>
                  <a:fillRect l="-1095" b="-102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292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191</Words>
  <Application>Microsoft Macintosh PowerPoint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Cambria Math</vt:lpstr>
      <vt:lpstr>Mangal</vt:lpstr>
      <vt:lpstr>Arial</vt:lpstr>
      <vt:lpstr>Office Theme</vt:lpstr>
      <vt:lpstr>MAT 125 Linear Combination</vt:lpstr>
      <vt:lpstr>Outline:</vt:lpstr>
      <vt:lpstr>Linear Combination</vt:lpstr>
      <vt:lpstr>Linear Combination </vt:lpstr>
      <vt:lpstr>Linear combination</vt:lpstr>
      <vt:lpstr>Spanning set</vt:lpstr>
      <vt:lpstr>Spanning Set</vt:lpstr>
      <vt:lpstr>Spanning Set</vt:lpstr>
      <vt:lpstr>Spanning set</vt:lpstr>
      <vt:lpstr>Spanning set</vt:lpstr>
      <vt:lpstr>Spanning set</vt:lpstr>
      <vt:lpstr>Spanning Set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 125 Linear Combination</dc:title>
  <dc:creator>Mohammad Mahmud Hasan</dc:creator>
  <cp:lastModifiedBy>Mohammad Mahmud Hasan</cp:lastModifiedBy>
  <cp:revision>20</cp:revision>
  <dcterms:created xsi:type="dcterms:W3CDTF">2020-03-29T23:24:57Z</dcterms:created>
  <dcterms:modified xsi:type="dcterms:W3CDTF">2020-03-30T03:07:21Z</dcterms:modified>
</cp:coreProperties>
</file>