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70" r:id="rId12"/>
    <p:sldId id="267" r:id="rId13"/>
    <p:sldId id="271" r:id="rId14"/>
    <p:sldId id="272" r:id="rId15"/>
    <p:sldId id="273" r:id="rId16"/>
    <p:sldId id="274" r:id="rId17"/>
    <p:sldId id="275" r:id="rId18"/>
    <p:sldId id="282" r:id="rId19"/>
    <p:sldId id="290" r:id="rId20"/>
    <p:sldId id="285" r:id="rId21"/>
    <p:sldId id="286" r:id="rId22"/>
    <p:sldId id="287" r:id="rId23"/>
    <p:sldId id="288" r:id="rId24"/>
    <p:sldId id="289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9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8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3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9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8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10E2B-7B4B-4A17-B401-6A550C23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30087"/>
            <a:ext cx="8825658" cy="3558181"/>
          </a:xfrm>
        </p:spPr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D2393F-8390-46EA-9B73-3DF5D6ACE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88268"/>
            <a:ext cx="8825658" cy="1550532"/>
          </a:xfrm>
        </p:spPr>
        <p:txBody>
          <a:bodyPr>
            <a:noAutofit/>
          </a:bodyPr>
          <a:lstStyle/>
          <a:p>
            <a:r>
              <a:rPr lang="en-US" sz="2500" dirty="0"/>
              <a:t>AN EXCELLENT DATA</a:t>
            </a:r>
          </a:p>
          <a:p>
            <a:r>
              <a:rPr lang="en-US" sz="2500" dirty="0"/>
              <a:t>STRUCTURE FOR</a:t>
            </a:r>
          </a:p>
          <a:p>
            <a:r>
              <a:rPr lang="en-US" sz="2500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04978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-48825"/>
            <a:ext cx="8229600" cy="107208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421640" rIns="0" bIns="0" rtlCol="0" anchor="t">
            <a:spAutoFit/>
          </a:bodyPr>
          <a:lstStyle/>
          <a:p>
            <a:pPr marL="203200">
              <a:spcBef>
                <a:spcPts val="3320"/>
              </a:spcBef>
            </a:pPr>
            <a:r>
              <a:rPr spc="75" dirty="0">
                <a:latin typeface="Georgia"/>
                <a:cs typeface="Georgia"/>
              </a:rPr>
              <a:t>Handling</a:t>
            </a:r>
            <a:r>
              <a:rPr spc="100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keys(strings)</a:t>
            </a:r>
          </a:p>
        </p:txBody>
      </p:sp>
      <p:sp>
        <p:nvSpPr>
          <p:cNvPr id="4" name="object 4"/>
          <p:cNvSpPr/>
          <p:nvPr/>
        </p:nvSpPr>
        <p:spPr>
          <a:xfrm>
            <a:off x="4756404" y="4401311"/>
            <a:ext cx="621792" cy="62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6508" y="4466845"/>
            <a:ext cx="480060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441960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1862" y="4531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3604" y="3563111"/>
            <a:ext cx="621791" cy="62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3708" y="3628645"/>
            <a:ext cx="480060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0" y="358140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3581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9204" y="5239512"/>
            <a:ext cx="621792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9308" y="5305044"/>
            <a:ext cx="480059" cy="55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3400" y="52578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3400" y="5257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34662" y="53697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0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0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1797" y="45312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633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79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39"/>
                </a:lnTo>
                <a:lnTo>
                  <a:pt x="16682" y="359760"/>
                </a:lnTo>
                <a:lnTo>
                  <a:pt x="36406" y="401308"/>
                </a:lnTo>
                <a:lnTo>
                  <a:pt x="62716" y="438531"/>
                </a:lnTo>
                <a:lnTo>
                  <a:pt x="94858" y="470675"/>
                </a:lnTo>
                <a:lnTo>
                  <a:pt x="132080" y="496987"/>
                </a:lnTo>
                <a:lnTo>
                  <a:pt x="173629" y="516714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4"/>
                </a:lnTo>
                <a:lnTo>
                  <a:pt x="401319" y="496987"/>
                </a:lnTo>
                <a:lnTo>
                  <a:pt x="438541" y="470675"/>
                </a:lnTo>
                <a:lnTo>
                  <a:pt x="470683" y="438531"/>
                </a:lnTo>
                <a:lnTo>
                  <a:pt x="496993" y="401308"/>
                </a:lnTo>
                <a:lnTo>
                  <a:pt x="516717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79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33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79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61482" y="536976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13959" y="4023359"/>
            <a:ext cx="38862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71159" y="3182111"/>
            <a:ext cx="464820" cy="611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6760" y="4860035"/>
            <a:ext cx="38862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49467" y="4018788"/>
            <a:ext cx="617220" cy="690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92267" y="4856988"/>
            <a:ext cx="617220" cy="690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7161" y="25915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7161" y="25915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59941" y="1168113"/>
            <a:ext cx="6836409" cy="28719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spcBef>
                <a:spcPts val="695"/>
              </a:spcBef>
              <a:tabLst>
                <a:tab pos="2736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When a key(string) is a prefix of another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key.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 -</a:t>
            </a:r>
            <a:r>
              <a:rPr sz="2600" dirty="0">
                <a:latin typeface="Arial"/>
                <a:cs typeface="Arial"/>
              </a:rPr>
              <a:t>How can we know that “an”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word?</a:t>
            </a:r>
            <a:endParaRPr sz="2600" dirty="0">
              <a:latin typeface="Arial"/>
              <a:cs typeface="Arial"/>
            </a:endParaRPr>
          </a:p>
          <a:p>
            <a:pPr marL="473075">
              <a:spcBef>
                <a:spcPts val="605"/>
              </a:spcBef>
              <a:tabLst>
                <a:tab pos="2034539" algn="l"/>
              </a:tabLst>
            </a:pPr>
            <a:r>
              <a:rPr sz="2600" dirty="0">
                <a:latin typeface="Arial"/>
                <a:cs typeface="Arial"/>
              </a:rPr>
              <a:t>Example:	an, and</a:t>
            </a:r>
          </a:p>
          <a:p>
            <a:pPr marL="1009015" algn="ctr">
              <a:spcBef>
                <a:spcPts val="122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4615" algn="ctr"/>
            <a:r>
              <a:rPr spc="-5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7161" y="640156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462" y="139908"/>
            <a:ext cx="8229600" cy="1120820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5080" rIns="0" bIns="0" rtlCol="0" anchor="t">
            <a:spAutoFit/>
          </a:bodyPr>
          <a:lstStyle/>
          <a:p>
            <a:pPr>
              <a:spcBef>
                <a:spcPts val="4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75" dirty="0">
                <a:latin typeface="Georgia"/>
                <a:cs typeface="Georgia"/>
              </a:rPr>
              <a:t>Handling</a:t>
            </a:r>
            <a:r>
              <a:rPr spc="100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keys(strings)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xfrm>
            <a:off x="13400540" y="363224"/>
            <a:ext cx="838199" cy="70019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ts val="2090"/>
              </a:lnSpc>
            </a:pPr>
            <a:r>
              <a:rPr spc="-5" dirty="0"/>
              <a:t>Sl</a:t>
            </a:r>
            <a:r>
              <a:rPr spc="-15" dirty="0"/>
              <a:t>i</a:t>
            </a:r>
            <a:r>
              <a:rPr spc="-5" dirty="0"/>
              <a:t>de</a:t>
            </a:r>
          </a:p>
          <a:p>
            <a:pPr algn="ctr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22784" y="1294764"/>
            <a:ext cx="6079588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6385" algn="l"/>
              </a:tabLst>
            </a:pPr>
            <a:r>
              <a:rPr lang="en-US" sz="2400" spc="-25" dirty="0">
                <a:latin typeface="Arial"/>
                <a:cs typeface="Arial"/>
              </a:rPr>
              <a:t>-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add a special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termination symbol</a:t>
            </a:r>
            <a:r>
              <a:rPr sz="24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Arial"/>
                <a:cs typeface="Arial"/>
              </a:rPr>
              <a:t>“$’’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20"/>
              </a:spcBef>
              <a:tabLst>
                <a:tab pos="286385" algn="l"/>
              </a:tabLst>
            </a:pPr>
            <a:r>
              <a:rPr lang="en-US" sz="2400" spc="-25" dirty="0">
                <a:latin typeface="Arial"/>
                <a:cs typeface="Arial"/>
              </a:rPr>
              <a:t>-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append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00AFEF"/>
                </a:solidFill>
                <a:latin typeface="Arial"/>
                <a:cs typeface="Arial"/>
              </a:rPr>
              <a:t>“$’’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105"/>
              </a:lnSpc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Strings={ an, and, </a:t>
            </a:r>
            <a:r>
              <a:rPr sz="2600" spc="-45" dirty="0">
                <a:latin typeface="Arial"/>
                <a:cs typeface="Arial"/>
              </a:rPr>
              <a:t>any,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at}</a:t>
            </a:r>
          </a:p>
        </p:txBody>
      </p:sp>
      <p:sp>
        <p:nvSpPr>
          <p:cNvPr id="5" name="object 5"/>
          <p:cNvSpPr/>
          <p:nvPr/>
        </p:nvSpPr>
        <p:spPr>
          <a:xfrm>
            <a:off x="5029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0462" y="42264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71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1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63262" y="50643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9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9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70397" y="42264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1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90083" y="506432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42559" y="37185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5359" y="4555235"/>
            <a:ext cx="38862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8067" y="37139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0867" y="45521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7161" y="2515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7161" y="2515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77661" y="2664079"/>
            <a:ext cx="558800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4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37204" y="5010912"/>
            <a:ext cx="697992" cy="545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5408" y="5038344"/>
            <a:ext cx="480059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1400" y="5029200"/>
            <a:ext cx="6096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5029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71428" y="5102429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51604" y="5772911"/>
            <a:ext cx="697992" cy="545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9808" y="5800344"/>
            <a:ext cx="480059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5800" y="5791200"/>
            <a:ext cx="6096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95800" y="5791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3204" y="5772911"/>
            <a:ext cx="697991" cy="545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31408" y="5800344"/>
            <a:ext cx="480060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7400" y="5791200"/>
            <a:ext cx="6096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7400" y="5791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96762" y="58650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66204" y="5010912"/>
            <a:ext cx="697991" cy="545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4408" y="5038344"/>
            <a:ext cx="480060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0400" y="5029200"/>
            <a:ext cx="6096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0400" y="5029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8560" y="4360164"/>
            <a:ext cx="1371600" cy="880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43115" y="4549141"/>
            <a:ext cx="841248" cy="691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92367" y="5471159"/>
            <a:ext cx="348996" cy="531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32961" y="5474208"/>
            <a:ext cx="336803" cy="5288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85460" y="3110484"/>
            <a:ext cx="336803" cy="3779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97161" y="640156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30">
            <a:extLst>
              <a:ext uri="{FF2B5EF4-FFF2-40B4-BE49-F238E27FC236}">
                <a16:creationId xmlns:a16="http://schemas.microsoft.com/office/drawing/2014/main" xmlns="" id="{02301C39-225C-4B6B-97BD-AE4020EF2EAE}"/>
              </a:ext>
            </a:extLst>
          </p:cNvPr>
          <p:cNvSpPr txBox="1"/>
          <p:nvPr/>
        </p:nvSpPr>
        <p:spPr>
          <a:xfrm>
            <a:off x="4480902" y="5865063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7" name="object 30">
            <a:extLst>
              <a:ext uri="{FF2B5EF4-FFF2-40B4-BE49-F238E27FC236}">
                <a16:creationId xmlns:a16="http://schemas.microsoft.com/office/drawing/2014/main" xmlns="" id="{D88678B9-3662-4686-A9D7-EE309FEE3560}"/>
              </a:ext>
            </a:extLst>
          </p:cNvPr>
          <p:cNvSpPr txBox="1"/>
          <p:nvPr/>
        </p:nvSpPr>
        <p:spPr>
          <a:xfrm>
            <a:off x="5878067" y="5890585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0" name="object 30">
            <a:extLst>
              <a:ext uri="{FF2B5EF4-FFF2-40B4-BE49-F238E27FC236}">
                <a16:creationId xmlns:a16="http://schemas.microsoft.com/office/drawing/2014/main" xmlns="" id="{0AD76CEE-4EA3-4B34-8391-C189D4C226BA}"/>
              </a:ext>
            </a:extLst>
          </p:cNvPr>
          <p:cNvSpPr txBox="1"/>
          <p:nvPr/>
        </p:nvSpPr>
        <p:spPr>
          <a:xfrm>
            <a:off x="7029068" y="5096124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260" y="90660"/>
            <a:ext cx="822960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 </a:t>
            </a:r>
            <a:r>
              <a:rPr spc="-20" dirty="0"/>
              <a:t>Tries-</a:t>
            </a:r>
            <a:r>
              <a:rPr spc="-95" dirty="0"/>
              <a:t> </a:t>
            </a:r>
            <a:r>
              <a:rPr dirty="0"/>
              <a:t>Searching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12"/>
          </p:nvPr>
        </p:nvSpPr>
        <p:spPr>
          <a:xfrm>
            <a:off x="13400540" y="363224"/>
            <a:ext cx="838199" cy="70019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ts val="2090"/>
              </a:lnSpc>
            </a:pPr>
            <a:r>
              <a:rPr spc="-5" dirty="0"/>
              <a:t>Sl</a:t>
            </a:r>
            <a:r>
              <a:rPr spc="-15" dirty="0"/>
              <a:t>i</a:t>
            </a:r>
            <a:r>
              <a:rPr spc="-5" dirty="0"/>
              <a:t>de</a:t>
            </a:r>
          </a:p>
          <a:p>
            <a:pPr algn="ctr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1917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2262" y="42264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9462" y="33879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681" y="50643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31942" y="42264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1883" y="506432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7185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5552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7139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5521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2867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2867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941" y="1168113"/>
            <a:ext cx="7966709" cy="15671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spcBef>
                <a:spcPts val="695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Search hit: Node where search ends has a $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symbol</a:t>
            </a:r>
          </a:p>
          <a:p>
            <a:pPr marL="12700">
              <a:spcBef>
                <a:spcPts val="60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Search -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sea</a:t>
            </a:r>
          </a:p>
          <a:p>
            <a:pPr marL="488315" algn="ctr">
              <a:spcBef>
                <a:spcPts val="254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49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9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25716" y="51405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065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65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28051" y="5140529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59116" y="43026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68361" y="3201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3201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65211" y="33117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7260" y="27828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7585" y="27828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6660" y="3723132"/>
            <a:ext cx="336803" cy="679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3259" y="4626864"/>
            <a:ext cx="577596" cy="61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2316" y="4625341"/>
            <a:ext cx="765047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361" y="50299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44361" y="5029961"/>
            <a:ext cx="533400" cy="316753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349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34961" y="58681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537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53761" y="58681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67761" y="50299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67761" y="5029961"/>
            <a:ext cx="533400" cy="316753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345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734561" y="5868162"/>
            <a:ext cx="533400" cy="302006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4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065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06561" y="58681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635"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66060" y="4358640"/>
            <a:ext cx="1485900" cy="882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60" y="5475732"/>
            <a:ext cx="336804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2060" y="5475732"/>
            <a:ext cx="336803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01867" y="4552188"/>
            <a:ext cx="577596" cy="688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260" y="55519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8404860" y="55519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B96A0-CC23-4AC8-9C52-AF0FD37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Standard </a:t>
            </a:r>
            <a:r>
              <a:rPr lang="en-US" spc="-20" dirty="0"/>
              <a:t>Tries-</a:t>
            </a:r>
            <a:r>
              <a:rPr lang="en-US" spc="-95" dirty="0"/>
              <a:t> </a:t>
            </a:r>
            <a:r>
              <a:rPr lang="en-US" spc="-5" dirty="0"/>
              <a:t>Deletion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89D7E-D6E5-4ED5-A018-EB930105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Three</a:t>
            </a:r>
            <a:r>
              <a:rPr lang="en-US" sz="2500" spc="-15" dirty="0"/>
              <a:t> </a:t>
            </a:r>
            <a:r>
              <a:rPr lang="en-US" sz="2500" spc="5" dirty="0"/>
              <a:t>cases : </a:t>
            </a:r>
          </a:p>
          <a:p>
            <a:endParaRPr lang="en-US" spc="5" dirty="0"/>
          </a:p>
          <a:p>
            <a:r>
              <a:rPr lang="en-US" spc="-15" dirty="0"/>
              <a:t>Word </a:t>
            </a:r>
            <a:r>
              <a:rPr lang="en-US" dirty="0"/>
              <a:t>not</a:t>
            </a:r>
            <a:r>
              <a:rPr lang="en-US" spc="-5" dirty="0"/>
              <a:t> </a:t>
            </a:r>
            <a:r>
              <a:rPr lang="en-US" dirty="0"/>
              <a:t>found…!</a:t>
            </a:r>
          </a:p>
          <a:p>
            <a:r>
              <a:rPr lang="en-US" spc="-15" dirty="0"/>
              <a:t>Word </a:t>
            </a:r>
            <a:r>
              <a:rPr lang="en-US" dirty="0"/>
              <a:t>exists as a stand alone</a:t>
            </a:r>
            <a:r>
              <a:rPr lang="en-US" spc="-25" dirty="0"/>
              <a:t> </a:t>
            </a:r>
            <a:r>
              <a:rPr lang="en-US" dirty="0"/>
              <a:t>word.</a:t>
            </a:r>
          </a:p>
          <a:p>
            <a:r>
              <a:rPr lang="en-US" spc="-15" dirty="0"/>
              <a:t>Word </a:t>
            </a:r>
            <a:r>
              <a:rPr lang="en-US" dirty="0"/>
              <a:t>exists as a prefix of another</a:t>
            </a:r>
            <a:r>
              <a:rPr lang="en-US" spc="-25" dirty="0"/>
              <a:t> </a:t>
            </a:r>
            <a:r>
              <a:rPr lang="en-US" dirty="0"/>
              <a:t>word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6CB52-B59F-4D62-9C9F-664C71A5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4400" dirty="0">
                <a:latin typeface="Times New Roman"/>
                <a:cs typeface="Times New Roman"/>
              </a:rPr>
              <a:t/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en-US" spc="-5" dirty="0"/>
              <a:t>Standard </a:t>
            </a:r>
            <a:r>
              <a:rPr lang="en-US" spc="-20" dirty="0"/>
              <a:t>Tries-</a:t>
            </a:r>
            <a:r>
              <a:rPr lang="en-US" spc="-95" dirty="0"/>
              <a:t> </a:t>
            </a:r>
            <a:r>
              <a:rPr lang="en-US" spc="-5" dirty="0"/>
              <a:t>Deletion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12E459-B12B-4ED8-88EC-1866983D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Word </a:t>
            </a:r>
            <a:r>
              <a:rPr lang="en-US" dirty="0">
                <a:latin typeface="Arial"/>
                <a:cs typeface="Arial"/>
              </a:rPr>
              <a:t>not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found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Return False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spc="-10" dirty="0">
                <a:latin typeface="Arial"/>
                <a:cs typeface="Arial"/>
              </a:rPr>
              <a:t>Word </a:t>
            </a:r>
            <a:r>
              <a:rPr lang="en-US" dirty="0">
                <a:latin typeface="Arial"/>
                <a:cs typeface="Arial"/>
              </a:rPr>
              <a:t>exists as a stand alone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word</a:t>
            </a:r>
          </a:p>
          <a:p>
            <a:pPr marL="12700" marR="457834" indent="0">
              <a:lnSpc>
                <a:spcPct val="119200"/>
              </a:lnSpc>
              <a:spcBef>
                <a:spcPts val="5"/>
              </a:spcBef>
              <a:buNone/>
              <a:tabLst>
                <a:tab pos="286385" algn="l"/>
              </a:tabLst>
            </a:pPr>
            <a:r>
              <a:rPr lang="en-US" dirty="0">
                <a:latin typeface="Arial"/>
                <a:cs typeface="Arial"/>
              </a:rPr>
              <a:t>         part of any other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word</a:t>
            </a:r>
          </a:p>
          <a:p>
            <a:pPr marL="5905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/>
                <a:cs typeface="Arial"/>
              </a:rPr>
              <a:t> does not a part of any other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word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961" y="153336"/>
            <a:ext cx="822960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 </a:t>
            </a:r>
            <a:r>
              <a:rPr spc="-20" dirty="0"/>
              <a:t>Tries-</a:t>
            </a:r>
            <a:r>
              <a:rPr spc="-95" dirty="0"/>
              <a:t> </a:t>
            </a:r>
            <a:r>
              <a:rPr spc="-5" dirty="0"/>
              <a:t>Deletion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2262" y="407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9462" y="3235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681" y="4912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31942" y="40740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1882" y="49122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5661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4028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5615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3997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8151" y="1167740"/>
            <a:ext cx="4562985" cy="145232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  <a:tabLst>
                <a:tab pos="286385" algn="l"/>
              </a:tabLst>
            </a:pPr>
            <a:r>
              <a:rPr lang="en-US" sz="1950" spc="-555" dirty="0">
                <a:latin typeface="Arial"/>
                <a:cs typeface="Arial"/>
              </a:rPr>
              <a:t>  </a:t>
            </a:r>
            <a:r>
              <a:rPr lang="en-US" sz="2800" spc="-555" dirty="0">
                <a:latin typeface="Arial"/>
                <a:cs typeface="Arial"/>
              </a:rPr>
              <a:t>-  </a:t>
            </a:r>
            <a:r>
              <a:rPr sz="2600" dirty="0">
                <a:latin typeface="Arial"/>
                <a:cs typeface="Arial"/>
              </a:rPr>
              <a:t>Part of any other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word</a:t>
            </a:r>
          </a:p>
          <a:p>
            <a:pPr marL="12700">
              <a:spcBef>
                <a:spcPts val="29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Delete -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sea</a:t>
            </a:r>
          </a:p>
          <a:p>
            <a:pPr marR="5080" algn="r">
              <a:spcBef>
                <a:spcPts val="1964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25716" y="49881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28051" y="4988129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59116" y="415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65211" y="31593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7260" y="26304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7585" y="26304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6660" y="3570733"/>
            <a:ext cx="336803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3259" y="4474464"/>
            <a:ext cx="577596" cy="61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2316" y="4472941"/>
            <a:ext cx="765047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361" y="48775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44361" y="4877561"/>
            <a:ext cx="533400" cy="316753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349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34961" y="57157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537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53761" y="57157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dirty="0"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67761" y="48775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7345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3065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06561" y="5715762"/>
            <a:ext cx="533400" cy="363561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635"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66060" y="4206240"/>
            <a:ext cx="1485900" cy="882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60" y="5323332"/>
            <a:ext cx="336804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2060" y="5323332"/>
            <a:ext cx="336803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01867" y="4399788"/>
            <a:ext cx="577596" cy="688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2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48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7161" y="647776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xmlns="" id="{789ABE1E-3380-449E-A0A2-A8289514DEDD}"/>
              </a:ext>
            </a:extLst>
          </p:cNvPr>
          <p:cNvSpPr/>
          <p:nvPr/>
        </p:nvSpPr>
        <p:spPr>
          <a:xfrm>
            <a:off x="8306561" y="572401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7377" y="93138"/>
            <a:ext cx="825024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</a:t>
            </a:r>
            <a:r>
              <a:rPr spc="-85" dirty="0"/>
              <a:t> </a:t>
            </a:r>
            <a:r>
              <a:rPr spc="-10" dirty="0"/>
              <a:t>Tries-Deletion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2262" y="407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9462" y="3235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681" y="4912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31942" y="40740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1882" y="49122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5661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4028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5615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3997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941" y="1167740"/>
            <a:ext cx="5210175" cy="1415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Does not a part of any other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word</a:t>
            </a:r>
          </a:p>
          <a:p>
            <a:pPr marL="12700">
              <a:spcBef>
                <a:spcPts val="29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Delete -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</a:t>
            </a:r>
          </a:p>
          <a:p>
            <a:pPr marR="734060" algn="r">
              <a:spcBef>
                <a:spcPts val="1964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528051" y="4988129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59116" y="415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65211" y="31593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47260" y="26304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77585" y="26304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6660" y="3570733"/>
            <a:ext cx="336803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62316" y="4472941"/>
            <a:ext cx="765047" cy="615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53761" y="5715762"/>
            <a:ext cx="533400" cy="363561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345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34561" y="5715762"/>
            <a:ext cx="533400" cy="363561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06561" y="5715762"/>
            <a:ext cx="533400" cy="363561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635"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66060" y="4206240"/>
            <a:ext cx="1485900" cy="882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2860" y="5323332"/>
            <a:ext cx="336804" cy="603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2060" y="5323332"/>
            <a:ext cx="336803" cy="603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01867" y="4399788"/>
            <a:ext cx="577596" cy="688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04860" y="5399532"/>
            <a:ext cx="336803" cy="527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97161" y="647776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1">
            <a:extLst>
              <a:ext uri="{FF2B5EF4-FFF2-40B4-BE49-F238E27FC236}">
                <a16:creationId xmlns:a16="http://schemas.microsoft.com/office/drawing/2014/main" xmlns="" id="{E2AAAE7D-74DE-44D8-B050-598589C14C8B}"/>
              </a:ext>
            </a:extLst>
          </p:cNvPr>
          <p:cNvSpPr/>
          <p:nvPr/>
        </p:nvSpPr>
        <p:spPr>
          <a:xfrm>
            <a:off x="3745610" y="568375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1" name="object 51">
            <a:extLst>
              <a:ext uri="{FF2B5EF4-FFF2-40B4-BE49-F238E27FC236}">
                <a16:creationId xmlns:a16="http://schemas.microsoft.com/office/drawing/2014/main" xmlns="" id="{B97C9F65-B05E-4A3B-89C1-8A4FEEBA813F}"/>
              </a:ext>
            </a:extLst>
          </p:cNvPr>
          <p:cNvSpPr/>
          <p:nvPr/>
        </p:nvSpPr>
        <p:spPr>
          <a:xfrm>
            <a:off x="8328295" y="571320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xmlns="" id="{8CB52595-A5A9-4204-AB26-57D38DF61D5B}"/>
              </a:ext>
            </a:extLst>
          </p:cNvPr>
          <p:cNvSpPr/>
          <p:nvPr/>
        </p:nvSpPr>
        <p:spPr>
          <a:xfrm>
            <a:off x="4961132" y="571320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xmlns="" id="{121A5C87-B33D-422A-8DD7-CFAFFDA385E1}"/>
              </a:ext>
            </a:extLst>
          </p:cNvPr>
          <p:cNvSpPr/>
          <p:nvPr/>
        </p:nvSpPr>
        <p:spPr>
          <a:xfrm>
            <a:off x="5938198" y="491223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xmlns="" id="{081C8CA8-9C3F-42FB-B854-EEAFD0D3F041}"/>
              </a:ext>
            </a:extLst>
          </p:cNvPr>
          <p:cNvSpPr/>
          <p:nvPr/>
        </p:nvSpPr>
        <p:spPr>
          <a:xfrm>
            <a:off x="2708910" y="4922153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6064"/>
            <a:ext cx="822960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 </a:t>
            </a:r>
            <a:r>
              <a:rPr spc="-20" dirty="0"/>
              <a:t>Tries-</a:t>
            </a:r>
            <a:r>
              <a:rPr spc="-95" dirty="0"/>
              <a:t> </a:t>
            </a:r>
            <a:r>
              <a:rPr spc="-5" dirty="0"/>
              <a:t>Deletion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2262" y="407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9462" y="3235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681" y="4912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31942" y="40740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1882" y="49122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5661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4028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5615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3997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941" y="1167740"/>
            <a:ext cx="6377305" cy="1415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  <a:tabLst>
                <a:tab pos="286385" algn="l"/>
              </a:tabLst>
            </a:pPr>
            <a:r>
              <a:rPr lang="en-US" sz="2600" spc="-10" dirty="0">
                <a:latin typeface="Arial"/>
                <a:cs typeface="Arial"/>
              </a:rPr>
              <a:t>-</a:t>
            </a:r>
            <a:r>
              <a:rPr sz="2600" spc="-10" dirty="0">
                <a:latin typeface="Arial"/>
                <a:cs typeface="Arial"/>
              </a:rPr>
              <a:t>Word </a:t>
            </a:r>
            <a:r>
              <a:rPr sz="2600" dirty="0">
                <a:latin typeface="Arial"/>
                <a:cs typeface="Arial"/>
              </a:rPr>
              <a:t>exists as a prefix of any other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word.</a:t>
            </a:r>
          </a:p>
          <a:p>
            <a:pPr marL="12700">
              <a:spcBef>
                <a:spcPts val="29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Delete -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</a:t>
            </a:r>
          </a:p>
          <a:p>
            <a:pPr marL="3986529">
              <a:spcBef>
                <a:spcPts val="1964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25716" y="49881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28051" y="4988129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59116" y="415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65211" y="31593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7260" y="26304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7585" y="26304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6660" y="3570733"/>
            <a:ext cx="336803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3259" y="4474464"/>
            <a:ext cx="577596" cy="61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2316" y="4472941"/>
            <a:ext cx="765047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67761" y="4877561"/>
            <a:ext cx="533400" cy="362920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66060" y="4206240"/>
            <a:ext cx="1485900" cy="882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60" y="5323332"/>
            <a:ext cx="336804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2060" y="5323332"/>
            <a:ext cx="336803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01867" y="4399788"/>
            <a:ext cx="577596" cy="688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2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48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7161" y="647776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2667761" y="487451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5" name="object 51">
            <a:extLst>
              <a:ext uri="{FF2B5EF4-FFF2-40B4-BE49-F238E27FC236}">
                <a16:creationId xmlns:a16="http://schemas.microsoft.com/office/drawing/2014/main" xmlns="" id="{3FF2EC82-C77A-4FC0-B310-E1EC878F8E15}"/>
              </a:ext>
            </a:extLst>
          </p:cNvPr>
          <p:cNvSpPr/>
          <p:nvPr/>
        </p:nvSpPr>
        <p:spPr>
          <a:xfrm>
            <a:off x="37345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6" name="object 51">
            <a:extLst>
              <a:ext uri="{FF2B5EF4-FFF2-40B4-BE49-F238E27FC236}">
                <a16:creationId xmlns:a16="http://schemas.microsoft.com/office/drawing/2014/main" xmlns="" id="{8B9FE26A-62C7-4FA9-81B9-09F496301AEA}"/>
              </a:ext>
            </a:extLst>
          </p:cNvPr>
          <p:cNvSpPr/>
          <p:nvPr/>
        </p:nvSpPr>
        <p:spPr>
          <a:xfrm>
            <a:off x="4933187" y="5733923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7" name="object 51">
            <a:extLst>
              <a:ext uri="{FF2B5EF4-FFF2-40B4-BE49-F238E27FC236}">
                <a16:creationId xmlns:a16="http://schemas.microsoft.com/office/drawing/2014/main" xmlns="" id="{B17B3BFE-9D35-474D-AC73-5577AF8EF143}"/>
              </a:ext>
            </a:extLst>
          </p:cNvPr>
          <p:cNvSpPr/>
          <p:nvPr/>
        </p:nvSpPr>
        <p:spPr>
          <a:xfrm>
            <a:off x="5940868" y="490968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8" name="object 51">
            <a:extLst>
              <a:ext uri="{FF2B5EF4-FFF2-40B4-BE49-F238E27FC236}">
                <a16:creationId xmlns:a16="http://schemas.microsoft.com/office/drawing/2014/main" xmlns="" id="{6010CA16-68EF-4B05-A87A-AA252C189A37}"/>
              </a:ext>
            </a:extLst>
          </p:cNvPr>
          <p:cNvSpPr/>
          <p:nvPr/>
        </p:nvSpPr>
        <p:spPr>
          <a:xfrm>
            <a:off x="6934961" y="575233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9" name="object 51">
            <a:extLst>
              <a:ext uri="{FF2B5EF4-FFF2-40B4-BE49-F238E27FC236}">
                <a16:creationId xmlns:a16="http://schemas.microsoft.com/office/drawing/2014/main" xmlns="" id="{D241E0C4-6A9A-481F-BD41-8D09A50F6775}"/>
              </a:ext>
            </a:extLst>
          </p:cNvPr>
          <p:cNvSpPr/>
          <p:nvPr/>
        </p:nvSpPr>
        <p:spPr>
          <a:xfrm>
            <a:off x="8350886" y="578053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1A844-783F-4192-9EFB-7B5B4C79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Understanding</a:t>
            </a:r>
            <a:r>
              <a:rPr lang="en-US" spc="-45" dirty="0"/>
              <a:t> </a:t>
            </a:r>
            <a:r>
              <a:rPr lang="en-US" spc="-5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CEEEE8-0FD1-4341-8EC6-3B15049E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Insertion is faster as compared to the Hash</a:t>
            </a:r>
            <a:r>
              <a:rPr lang="en-US" sz="2400" spc="-90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Table</a:t>
            </a:r>
          </a:p>
          <a:p>
            <a:r>
              <a:rPr lang="en-US" sz="2400" dirty="0">
                <a:latin typeface="Arial"/>
                <a:cs typeface="Arial"/>
              </a:rPr>
              <a:t>Lookup is much more faster than Hash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Table  </a:t>
            </a:r>
            <a:r>
              <a:rPr lang="en-US" sz="2400" dirty="0">
                <a:latin typeface="Arial"/>
                <a:cs typeface="Arial"/>
              </a:rPr>
              <a:t>implementations</a:t>
            </a:r>
          </a:p>
          <a:p>
            <a:r>
              <a:rPr lang="en-US" sz="2400" dirty="0">
                <a:latin typeface="Arial"/>
                <a:cs typeface="Arial"/>
              </a:rPr>
              <a:t>There are no collision of </a:t>
            </a:r>
            <a:r>
              <a:rPr lang="en-US" sz="2400" spc="-5" dirty="0">
                <a:latin typeface="Arial"/>
                <a:cs typeface="Arial"/>
              </a:rPr>
              <a:t>different </a:t>
            </a:r>
            <a:r>
              <a:rPr lang="en-US" sz="2400" dirty="0">
                <a:latin typeface="Arial"/>
                <a:cs typeface="Arial"/>
              </a:rPr>
              <a:t>keys in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64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</a:t>
            </a:r>
            <a:r>
              <a:rPr lang="en-US" dirty="0" err="1"/>
              <a:t>Trie</a:t>
            </a:r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/>
          </p:nvPr>
        </p:nvGraphicFramePr>
        <p:xfrm>
          <a:off x="838200" y="1690688"/>
          <a:ext cx="105156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Trie.h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Trie</a:t>
                      </a:r>
                      <a:endParaRPr lang="en-US" dirty="0"/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public: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 character[CHAR_SIZE];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    void insert(string);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deletion(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*&amp;, string);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search(string);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*);</a:t>
                      </a:r>
                    </a:p>
                    <a:p>
                      <a:r>
                        <a:rPr lang="en-US" dirty="0"/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72CF16-F88B-4080-8EC8-3E44338B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59A27-551A-4CD9-A2B9-96BC9D29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258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Instructor : </a:t>
            </a:r>
            <a:br>
              <a:rPr lang="en-US" dirty="0"/>
            </a:br>
            <a:r>
              <a:rPr lang="en-US" dirty="0"/>
              <a:t>Sheikh Faisal</a:t>
            </a:r>
            <a:br>
              <a:rPr lang="en-US" dirty="0"/>
            </a:br>
            <a:r>
              <a:rPr lang="en-US" dirty="0"/>
              <a:t>North South University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 </a:t>
            </a:r>
          </a:p>
          <a:p>
            <a:r>
              <a:rPr lang="en-US" dirty="0"/>
              <a:t>Name : Fahad Rahman Amik</a:t>
            </a:r>
          </a:p>
          <a:p>
            <a:r>
              <a:rPr lang="en-US" dirty="0"/>
              <a:t>ID:1721277642</a:t>
            </a:r>
          </a:p>
          <a:p>
            <a:r>
              <a:rPr lang="en-US" dirty="0" err="1"/>
              <a:t>Name:Townim</a:t>
            </a:r>
            <a:r>
              <a:rPr lang="en-US" dirty="0"/>
              <a:t> Faisal </a:t>
            </a:r>
          </a:p>
          <a:p>
            <a:r>
              <a:rPr lang="en-US" dirty="0"/>
              <a:t>ID:1721327042</a:t>
            </a:r>
          </a:p>
        </p:txBody>
      </p:sp>
    </p:spTree>
    <p:extLst>
      <p:ext uri="{BB962C8B-B14F-4D97-AF65-F5344CB8AC3E}">
        <p14:creationId xmlns:p14="http://schemas.microsoft.com/office/powerpoint/2010/main" val="368381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798513"/>
          <a:ext cx="10515600" cy="540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Insert in </a:t>
                      </a:r>
                      <a:r>
                        <a:rPr lang="en-US" b="1" dirty="0" err="1"/>
                        <a:t>trie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//constructor</a:t>
                      </a:r>
                    </a:p>
                    <a:p>
                      <a:r>
                        <a:rPr lang="en-US" dirty="0" err="1"/>
                        <a:t>Trie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this-&gt;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CHAR_SIZE;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    this-&gt;character[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 NULL;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// Iterative function to insert a key in the </a:t>
                      </a:r>
                      <a:r>
                        <a:rPr lang="en-US" dirty="0" err="1"/>
                        <a:t>Trie</a:t>
                      </a:r>
                      <a:endParaRPr lang="en-US" dirty="0"/>
                    </a:p>
                    <a:p>
                      <a:r>
                        <a:rPr lang="en-US" dirty="0"/>
                        <a:t>void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::insert(string key)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// start from root node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this;</a:t>
                      </a:r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// create a new node if path doesn't exists</a:t>
                      </a:r>
                    </a:p>
                    <a:p>
                      <a:r>
                        <a:rPr lang="en-US" dirty="0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 == NULL)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 = new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();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// go to next node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// mark current node as leaf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 true;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5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636638"/>
              </p:ext>
            </p:extLst>
          </p:nvPr>
        </p:nvGraphicFramePr>
        <p:xfrm>
          <a:off x="1086678" y="45720"/>
          <a:ext cx="9236765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0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6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011">
                <a:tc gridSpan="2">
                  <a:txBody>
                    <a:bodyPr/>
                    <a:lstStyle/>
                    <a:p>
                      <a:r>
                        <a:rPr lang="en-US" b="1" dirty="0"/>
                        <a:t>Search in </a:t>
                      </a:r>
                      <a:r>
                        <a:rPr lang="en-US" b="1" dirty="0" err="1"/>
                        <a:t>trie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7686">
                <a:tc>
                  <a:txBody>
                    <a:bodyPr/>
                    <a:lstStyle/>
                    <a:p>
                      <a:r>
                        <a:rPr lang="en-US" dirty="0"/>
                        <a:t>// Iterative function to search a key in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. It returns true</a:t>
                      </a:r>
                    </a:p>
                    <a:p>
                      <a:r>
                        <a:rPr lang="en-US" dirty="0"/>
                        <a:t>// if the key is found in the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, else it returns false</a:t>
                      </a:r>
                    </a:p>
                    <a:p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::search(string key)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// return false if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is empty</a:t>
                      </a:r>
                    </a:p>
                    <a:p>
                      <a:r>
                        <a:rPr lang="en-US" dirty="0"/>
                        <a:t>    if (this == NULL)</a:t>
                      </a:r>
                    </a:p>
                    <a:p>
                      <a:r>
                        <a:rPr lang="en-US" dirty="0"/>
                        <a:t>        return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this;</a:t>
                      </a:r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// go to next node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// if string is invalid (reached end of path in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== NULL)</a:t>
                      </a:r>
                    </a:p>
                    <a:p>
                      <a:r>
                        <a:rPr lang="en-US" dirty="0"/>
                        <a:t>            return false;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 if current node is a leaf and we have reached the</a:t>
                      </a:r>
                    </a:p>
                    <a:p>
                      <a:r>
                        <a:rPr lang="en-US" dirty="0"/>
                        <a:t>    // end of the string, return true</a:t>
                      </a:r>
                    </a:p>
                    <a:p>
                      <a:r>
                        <a:rPr lang="en-US" dirty="0"/>
                        <a:t>    return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// returns true if given node has any children</a:t>
                      </a:r>
                    </a:p>
                    <a:p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*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CHAR_SIZE;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])</a:t>
                      </a:r>
                    </a:p>
                    <a:p>
                      <a:r>
                        <a:rPr lang="en-US" dirty="0"/>
                        <a:t>            return true;    // child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return false;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43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659392"/>
              </p:ext>
            </p:extLst>
          </p:nvPr>
        </p:nvGraphicFramePr>
        <p:xfrm>
          <a:off x="1114839" y="415001"/>
          <a:ext cx="9962322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1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202">
                <a:tc gridSpan="2">
                  <a:txBody>
                    <a:bodyPr/>
                    <a:lstStyle/>
                    <a:p>
                      <a:r>
                        <a:rPr lang="en-US" b="1" dirty="0"/>
                        <a:t>Delete in </a:t>
                      </a:r>
                      <a:r>
                        <a:rPr lang="en-US" b="1" dirty="0" err="1"/>
                        <a:t>Trie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9606">
                <a:tc>
                  <a:txBody>
                    <a:bodyPr/>
                    <a:lstStyle/>
                    <a:p>
                      <a:r>
                        <a:rPr lang="en-US" dirty="0"/>
                        <a:t>// Recursive function to delete a key in the </a:t>
                      </a:r>
                      <a:r>
                        <a:rPr lang="en-US" dirty="0" err="1"/>
                        <a:t>Trie</a:t>
                      </a:r>
                      <a:endParaRPr lang="en-US" dirty="0"/>
                    </a:p>
                    <a:p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::deletion(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*&amp;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, string key)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// return if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is empty</a:t>
                      </a:r>
                    </a:p>
                    <a:p>
                      <a:r>
                        <a:rPr lang="en-US" dirty="0"/>
                        <a:t>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== NULL)</a:t>
                      </a:r>
                    </a:p>
                    <a:p>
                      <a:r>
                        <a:rPr lang="en-US" dirty="0"/>
                        <a:t>        return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// if we have not reached the end of the key</a:t>
                      </a:r>
                    </a:p>
                    <a:p>
                      <a:r>
                        <a:rPr lang="en-US" dirty="0"/>
                        <a:t>    if (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// </a:t>
                      </a:r>
                      <a:r>
                        <a:rPr lang="en-US" dirty="0" err="1"/>
                        <a:t>recurse</a:t>
                      </a:r>
                      <a:r>
                        <a:rPr lang="en-US" dirty="0"/>
                        <a:t> for the node corresponding to next character in the key</a:t>
                      </a:r>
                    </a:p>
                    <a:p>
                      <a:r>
                        <a:rPr lang="en-US" dirty="0"/>
                        <a:t>        // and if it returns true, delete current node (if it is non-leaf)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!= NULL &amp;&amp;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-&gt;character[key[0]] != NULL &amp;&amp;</a:t>
                      </a:r>
                    </a:p>
                    <a:p>
                      <a:r>
                        <a:rPr lang="en-US" dirty="0"/>
                        <a:t>            deletion(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-&gt;character[key[0]], </a:t>
                      </a:r>
                      <a:r>
                        <a:rPr lang="en-US" dirty="0" err="1"/>
                        <a:t>key.substr</a:t>
                      </a:r>
                      <a:r>
                        <a:rPr lang="en-US" dirty="0"/>
                        <a:t>(1)) 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== false)</a:t>
                      </a:r>
                    </a:p>
                    <a:p>
                      <a:r>
                        <a:rPr lang="en-US" dirty="0"/>
                        <a:t>        {</a:t>
                      </a:r>
                    </a:p>
                    <a:p>
                      <a:r>
                        <a:rPr lang="en-US" dirty="0"/>
                        <a:t>            if (!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))</a:t>
                      </a:r>
                    </a:p>
                    <a:p>
                      <a:r>
                        <a:rPr lang="en-US" dirty="0"/>
                        <a:t>            {</a:t>
                      </a:r>
                    </a:p>
                    <a:p>
                      <a:r>
                        <a:rPr lang="en-US" dirty="0"/>
                        <a:t>                delete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NULL;</a:t>
                      </a:r>
                    </a:p>
                    <a:p>
                      <a:r>
                        <a:rPr lang="en-US" dirty="0"/>
                        <a:t>                return true;</a:t>
                      </a:r>
                    </a:p>
                    <a:p>
                      <a:r>
                        <a:rPr lang="en-US" dirty="0"/>
                        <a:t>            }</a:t>
                      </a:r>
                    </a:p>
                    <a:p>
                      <a:r>
                        <a:rPr lang="en-US" dirty="0"/>
                        <a:t>            else</a:t>
                      </a:r>
                    </a:p>
                    <a:p>
                      <a:r>
                        <a:rPr lang="en-US" dirty="0"/>
                        <a:t>            {</a:t>
                      </a:r>
                    </a:p>
                    <a:p>
                      <a:r>
                        <a:rPr lang="en-US" dirty="0"/>
                        <a:t>                return false;</a:t>
                      </a:r>
                    </a:p>
                    <a:p>
                      <a:r>
                        <a:rPr lang="en-US" dirty="0"/>
                        <a:t>            }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// if we have reached the end of the key</a:t>
                      </a:r>
                    </a:p>
                    <a:p>
                      <a:r>
                        <a:rPr lang="en-US" dirty="0"/>
                        <a:t>    if (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 == 0 &amp;&amp;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08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64568"/>
              </p:ext>
            </p:extLst>
          </p:nvPr>
        </p:nvGraphicFramePr>
        <p:xfrm>
          <a:off x="861391" y="228600"/>
          <a:ext cx="9988826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72960">
                <a:tc>
                  <a:txBody>
                    <a:bodyPr/>
                    <a:lstStyle/>
                    <a:p>
                      <a:r>
                        <a:rPr lang="en-US" dirty="0"/>
                        <a:t>// if current node is a leaf node and don't have any children</a:t>
                      </a:r>
                    </a:p>
                    <a:p>
                      <a:r>
                        <a:rPr lang="en-US" dirty="0"/>
                        <a:t>        if (!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))</a:t>
                      </a:r>
                    </a:p>
                    <a:p>
                      <a:r>
                        <a:rPr lang="en-US" dirty="0"/>
                        <a:t>        {</a:t>
                      </a:r>
                    </a:p>
                    <a:p>
                      <a:r>
                        <a:rPr lang="en-US" dirty="0"/>
                        <a:t>            // delete current node</a:t>
                      </a:r>
                    </a:p>
                    <a:p>
                      <a:r>
                        <a:rPr lang="en-US" dirty="0"/>
                        <a:t>            delete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NULL;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// delete non-leaf parent nodes</a:t>
                      </a:r>
                    </a:p>
                    <a:p>
                      <a:r>
                        <a:rPr lang="en-US" dirty="0"/>
                        <a:t>            return true;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// if current node is a leaf node and have children</a:t>
                      </a:r>
                    </a:p>
                    <a:p>
                      <a:r>
                        <a:rPr lang="en-US" dirty="0"/>
                        <a:t>        else</a:t>
                      </a:r>
                    </a:p>
                    <a:p>
                      <a:r>
                        <a:rPr lang="en-US" dirty="0"/>
                        <a:t>        {</a:t>
                      </a:r>
                    </a:p>
                    <a:p>
                      <a:r>
                        <a:rPr lang="en-US" dirty="0"/>
                        <a:t>            // mark current node as non-leaf node (DON'T DELETE IT)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// don't delete its parent nodes</a:t>
                      </a:r>
                    </a:p>
                    <a:p>
                      <a:r>
                        <a:rPr lang="en-US" dirty="0"/>
                        <a:t>            return false;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  return false;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25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insertion, searching and deleting, it takes O(length) time, where length is the size of string.</a:t>
            </a:r>
          </a:p>
        </p:txBody>
      </p:sp>
    </p:spTree>
    <p:extLst>
      <p:ext uri="{BB962C8B-B14F-4D97-AF65-F5344CB8AC3E}">
        <p14:creationId xmlns:p14="http://schemas.microsoft.com/office/powerpoint/2010/main" val="2777799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0FE04-FE9E-42EE-B2B6-AF434374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826026"/>
            <a:ext cx="8825659" cy="1981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0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835FD-4994-4CEE-A02D-CE82B2F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0" dirty="0">
                <a:solidFill>
                  <a:schemeClr val="tx1"/>
                </a:solidFill>
                <a:latin typeface="Georgia"/>
                <a:cs typeface="Georgia"/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D22722-7AFD-4851-93E5-4EA6E1D9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86385" algn="l"/>
              </a:tabLst>
            </a:pPr>
            <a:r>
              <a:rPr lang="en-US" dirty="0">
                <a:latin typeface="Arial"/>
                <a:cs typeface="Arial"/>
              </a:rPr>
              <a:t>History &amp;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Definition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pc="-20" dirty="0">
                <a:latin typeface="Arial"/>
                <a:cs typeface="Arial"/>
              </a:rPr>
              <a:t>Tries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77825" algn="l"/>
              </a:tabLst>
            </a:pPr>
            <a:r>
              <a:rPr lang="en-US" dirty="0">
                <a:latin typeface="Arial"/>
                <a:cs typeface="Arial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ACCF1-CFD9-44B6-BA88-B695C363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76" y="652388"/>
            <a:ext cx="9404723" cy="140053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B152-E8F5-43C3-B424-CCE9766A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The term </a:t>
            </a:r>
            <a:r>
              <a:rPr lang="en-US" sz="2800" spc="-5" dirty="0" err="1">
                <a:latin typeface="Arial"/>
                <a:cs typeface="Arial"/>
              </a:rPr>
              <a:t>trie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comes from</a:t>
            </a:r>
            <a:r>
              <a:rPr lang="en-US" sz="2800" spc="-4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b="1" dirty="0">
                <a:latin typeface="Arial"/>
                <a:cs typeface="Arial"/>
              </a:rPr>
              <a:t>trie</a:t>
            </a:r>
            <a:r>
              <a:rPr lang="en-US" sz="2800" dirty="0">
                <a:latin typeface="Arial"/>
                <a:cs typeface="Arial"/>
              </a:rPr>
              <a:t>val.</a:t>
            </a:r>
          </a:p>
          <a:p>
            <a:r>
              <a:rPr lang="en-US" sz="2800" dirty="0">
                <a:latin typeface="Arial"/>
                <a:cs typeface="Arial"/>
              </a:rPr>
              <a:t>This term was coined by Edward </a:t>
            </a:r>
            <a:r>
              <a:rPr lang="en-US" sz="2800" dirty="0" err="1">
                <a:latin typeface="Arial"/>
                <a:cs typeface="Arial"/>
              </a:rPr>
              <a:t>Fredkin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who  pronounce it tri as in the word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retrieval.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3F218-3F6A-4A3A-B4D5-D5E18875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Definition </a:t>
            </a:r>
            <a:r>
              <a:rPr lang="en-US" spc="-10" dirty="0"/>
              <a:t>of</a:t>
            </a:r>
            <a:r>
              <a:rPr lang="en-US" spc="-65" dirty="0"/>
              <a:t> </a:t>
            </a:r>
            <a:r>
              <a:rPr lang="en-US" spc="-25" dirty="0"/>
              <a:t>Tries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69D2B4-E79C-4650-AC65-E1C00564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A data structure for representing a collection</a:t>
            </a:r>
            <a:r>
              <a:rPr lang="en-US" sz="2800" spc="-19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 strings.</a:t>
            </a:r>
          </a:p>
          <a:p>
            <a:r>
              <a:rPr lang="en-US" sz="2800" dirty="0">
                <a:latin typeface="Arial"/>
                <a:cs typeface="Arial"/>
              </a:rPr>
              <a:t>In computer science, a </a:t>
            </a:r>
            <a:r>
              <a:rPr lang="en-US" sz="2800" spc="-5" dirty="0" err="1">
                <a:latin typeface="Arial"/>
                <a:cs typeface="Arial"/>
              </a:rPr>
              <a:t>trie</a:t>
            </a:r>
            <a:r>
              <a:rPr lang="en-US" sz="2800" spc="-5" dirty="0">
                <a:latin typeface="Arial"/>
                <a:cs typeface="Arial"/>
              </a:rPr>
              <a:t>, </a:t>
            </a:r>
            <a:r>
              <a:rPr lang="en-US" sz="2800" dirty="0">
                <a:latin typeface="Arial"/>
                <a:cs typeface="Arial"/>
              </a:rPr>
              <a:t>also called digital </a:t>
            </a:r>
            <a:r>
              <a:rPr lang="en-US" sz="2800" spc="-5" dirty="0">
                <a:latin typeface="Arial"/>
                <a:cs typeface="Arial"/>
              </a:rPr>
              <a:t>tree  </a:t>
            </a:r>
            <a:r>
              <a:rPr lang="en-US" sz="2800" dirty="0">
                <a:latin typeface="Arial"/>
                <a:cs typeface="Arial"/>
              </a:rPr>
              <a:t>and sometimes radix tree or prefix</a:t>
            </a:r>
            <a:r>
              <a:rPr lang="en-US" sz="2800" spc="-4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tree.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spc="-20" dirty="0">
                <a:latin typeface="Arial"/>
                <a:cs typeface="Arial"/>
              </a:rPr>
              <a:t>Tries </a:t>
            </a:r>
            <a:r>
              <a:rPr lang="en-US" sz="2800" dirty="0">
                <a:latin typeface="Arial"/>
                <a:cs typeface="Arial"/>
              </a:rPr>
              <a:t>support fast pattern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C5E90-36F5-4D80-AC40-7A0B1ECB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Properties </a:t>
            </a:r>
            <a:r>
              <a:rPr lang="en-US" dirty="0"/>
              <a:t>of a</a:t>
            </a:r>
            <a:r>
              <a:rPr lang="en-US" spc="-40" dirty="0"/>
              <a:t> </a:t>
            </a:r>
            <a:r>
              <a:rPr lang="en-US" spc="-5" dirty="0"/>
              <a:t>tries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2EA40-C5ED-4681-BE7B-73C2DA60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A multi-way</a:t>
            </a:r>
            <a:r>
              <a:rPr lang="en-US" sz="2800" spc="-1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tree.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Each node has from 1 to n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children.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Each edge of the </a:t>
            </a:r>
            <a:r>
              <a:rPr lang="en-US" sz="2800" spc="-5" dirty="0">
                <a:latin typeface="Arial"/>
                <a:cs typeface="Arial"/>
              </a:rPr>
              <a:t>tree </a:t>
            </a:r>
            <a:r>
              <a:rPr lang="en-US" sz="2800" dirty="0">
                <a:latin typeface="Arial"/>
                <a:cs typeface="Arial"/>
              </a:rPr>
              <a:t>is labeled with 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character.</a:t>
            </a:r>
            <a:endParaRPr lang="en-US" sz="28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 Each leaf nodes corresponds </a:t>
            </a:r>
            <a:r>
              <a:rPr lang="en-US" sz="2800" spc="-10" dirty="0">
                <a:latin typeface="Arial"/>
                <a:cs typeface="Arial"/>
              </a:rPr>
              <a:t>to </a:t>
            </a:r>
            <a:r>
              <a:rPr lang="en-US" sz="2800" dirty="0">
                <a:latin typeface="Arial"/>
                <a:cs typeface="Arial"/>
              </a:rPr>
              <a:t>the stored string,    which is a concatenation of characters on a path   from the root to this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7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9B453-7C0C-4893-B1BA-5F64DBB3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Standard</a:t>
            </a:r>
            <a:r>
              <a:rPr lang="en-US" spc="-85" dirty="0"/>
              <a:t> </a:t>
            </a:r>
            <a:r>
              <a:rPr lang="en-US" spc="-30" dirty="0" err="1"/>
              <a:t>Trie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795CD-EEC3-4A6C-90AE-23134E6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 standard </a:t>
            </a:r>
            <a:r>
              <a:rPr lang="en-US" spc="-5" dirty="0" err="1">
                <a:latin typeface="Arial"/>
                <a:cs typeface="Arial"/>
              </a:rPr>
              <a:t>trie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for a set of strings S is an ordered  tree such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that:</a:t>
            </a:r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Arial"/>
                <a:cs typeface="Arial"/>
              </a:rPr>
              <a:t>Each node but the root is labeled with a</a:t>
            </a:r>
            <a:r>
              <a:rPr lang="en-US" spc="-15" dirty="0">
                <a:latin typeface="Arial"/>
                <a:cs typeface="Arial"/>
              </a:rPr>
              <a:t> character.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/>
                <a:cs typeface="Arial"/>
              </a:rPr>
              <a:t>The children of a </a:t>
            </a:r>
            <a:r>
              <a:rPr lang="en-US" spc="5" dirty="0">
                <a:latin typeface="Arial"/>
                <a:cs typeface="Arial"/>
              </a:rPr>
              <a:t>node </a:t>
            </a:r>
            <a:r>
              <a:rPr lang="en-US" dirty="0">
                <a:latin typeface="Arial"/>
                <a:cs typeface="Arial"/>
              </a:rPr>
              <a:t>are alphabetically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ordered.</a:t>
            </a:r>
          </a:p>
          <a:p>
            <a:pPr marL="286385" marR="314325" indent="-274320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/>
                <a:cs typeface="Arial"/>
              </a:rPr>
              <a:t>The paths from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external nodes to the root yield  the strings of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4098645-0EDB-4150-A198-F65E279D74B7}"/>
              </a:ext>
            </a:extLst>
          </p:cNvPr>
          <p:cNvSpPr/>
          <p:nvPr/>
        </p:nvSpPr>
        <p:spPr>
          <a:xfrm>
            <a:off x="1491135" y="1924449"/>
            <a:ext cx="5582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Strings </a:t>
            </a:r>
            <a:r>
              <a:rPr lang="en-US" spc="-5" dirty="0">
                <a:latin typeface="Arial"/>
                <a:cs typeface="Arial"/>
              </a:rPr>
              <a:t>={an, </a:t>
            </a:r>
            <a:r>
              <a:rPr lang="en-US" dirty="0">
                <a:latin typeface="Arial"/>
                <a:cs typeface="Arial"/>
              </a:rPr>
              <a:t>and, </a:t>
            </a:r>
            <a:r>
              <a:rPr lang="en-US" spc="-60" dirty="0">
                <a:latin typeface="Arial"/>
                <a:cs typeface="Arial"/>
              </a:rPr>
              <a:t>any,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30" dirty="0">
                <a:latin typeface="Arial"/>
                <a:cs typeface="Arial"/>
              </a:rPr>
              <a:t>at}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xmlns="" id="{0CFD1C96-2689-4100-BC06-4FA89A89792D}"/>
              </a:ext>
            </a:extLst>
          </p:cNvPr>
          <p:cNvSpPr/>
          <p:nvPr/>
        </p:nvSpPr>
        <p:spPr>
          <a:xfrm>
            <a:off x="2820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FCF2EF0F-D0E6-4C1F-A604-AF9980975A4C}"/>
              </a:ext>
            </a:extLst>
          </p:cNvPr>
          <p:cNvSpPr/>
          <p:nvPr/>
        </p:nvSpPr>
        <p:spPr>
          <a:xfrm>
            <a:off x="2820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xmlns="" id="{C99EA0B5-B220-411F-8FC9-83B0DB881D78}"/>
              </a:ext>
            </a:extLst>
          </p:cNvPr>
          <p:cNvSpPr txBox="1"/>
          <p:nvPr/>
        </p:nvSpPr>
        <p:spPr>
          <a:xfrm>
            <a:off x="3010661" y="42264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xmlns="" id="{85885556-7E77-4291-B655-9FC6B02FF2F3}"/>
              </a:ext>
            </a:extLst>
          </p:cNvPr>
          <p:cNvSpPr/>
          <p:nvPr/>
        </p:nvSpPr>
        <p:spPr>
          <a:xfrm>
            <a:off x="32773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xmlns="" id="{DDECFDC9-CDED-4A48-9D91-7E16E3831651}"/>
              </a:ext>
            </a:extLst>
          </p:cNvPr>
          <p:cNvSpPr/>
          <p:nvPr/>
        </p:nvSpPr>
        <p:spPr>
          <a:xfrm>
            <a:off x="32773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xmlns="" id="{A8CD15B9-3880-41EB-9BCC-7381A060CC87}"/>
              </a:ext>
            </a:extLst>
          </p:cNvPr>
          <p:cNvSpPr/>
          <p:nvPr/>
        </p:nvSpPr>
        <p:spPr>
          <a:xfrm>
            <a:off x="2362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xmlns="" id="{3DEE4DAC-12DD-4E74-9D80-AF5CFE3BB842}"/>
              </a:ext>
            </a:extLst>
          </p:cNvPr>
          <p:cNvSpPr/>
          <p:nvPr/>
        </p:nvSpPr>
        <p:spPr>
          <a:xfrm>
            <a:off x="2362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xmlns="" id="{60F687AA-A131-4114-B625-CD1A7245CB52}"/>
              </a:ext>
            </a:extLst>
          </p:cNvPr>
          <p:cNvSpPr txBox="1"/>
          <p:nvPr/>
        </p:nvSpPr>
        <p:spPr>
          <a:xfrm>
            <a:off x="2553461" y="506432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xmlns="" id="{0CBE1D86-C973-4BFD-9156-F381F5CF8709}"/>
              </a:ext>
            </a:extLst>
          </p:cNvPr>
          <p:cNvSpPr/>
          <p:nvPr/>
        </p:nvSpPr>
        <p:spPr>
          <a:xfrm>
            <a:off x="40393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xmlns="" id="{815BA268-5034-4D7E-BA4D-5E27AB6058D1}"/>
              </a:ext>
            </a:extLst>
          </p:cNvPr>
          <p:cNvSpPr/>
          <p:nvPr/>
        </p:nvSpPr>
        <p:spPr>
          <a:xfrm>
            <a:off x="40393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xmlns="" id="{8F6A1650-8AB0-4901-83A5-9A4C4766BEF7}"/>
              </a:ext>
            </a:extLst>
          </p:cNvPr>
          <p:cNvSpPr txBox="1"/>
          <p:nvPr/>
        </p:nvSpPr>
        <p:spPr>
          <a:xfrm>
            <a:off x="4260341" y="42264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xmlns="" id="{54109CF0-9963-4908-93EF-40E5A5E1DD6E}"/>
              </a:ext>
            </a:extLst>
          </p:cNvPr>
          <p:cNvSpPr/>
          <p:nvPr/>
        </p:nvSpPr>
        <p:spPr>
          <a:xfrm>
            <a:off x="3582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xmlns="" id="{CA394FD1-6CFB-478F-81E0-DB9A94CD7AA9}"/>
              </a:ext>
            </a:extLst>
          </p:cNvPr>
          <p:cNvSpPr/>
          <p:nvPr/>
        </p:nvSpPr>
        <p:spPr>
          <a:xfrm>
            <a:off x="3582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xmlns="" id="{664DC6F5-A64B-49E3-8ABB-6D9D37FDFBCD}"/>
              </a:ext>
            </a:extLst>
          </p:cNvPr>
          <p:cNvSpPr txBox="1"/>
          <p:nvPr/>
        </p:nvSpPr>
        <p:spPr>
          <a:xfrm>
            <a:off x="3780282" y="5064328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xmlns="" id="{1F00DC83-1D3D-4E1C-99A9-88BE9D48E570}"/>
              </a:ext>
            </a:extLst>
          </p:cNvPr>
          <p:cNvSpPr/>
          <p:nvPr/>
        </p:nvSpPr>
        <p:spPr>
          <a:xfrm>
            <a:off x="3032760" y="37185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xmlns="" id="{370CBA38-E8C3-4CF4-8914-A49F50BC6594}"/>
              </a:ext>
            </a:extLst>
          </p:cNvPr>
          <p:cNvSpPr/>
          <p:nvPr/>
        </p:nvSpPr>
        <p:spPr>
          <a:xfrm>
            <a:off x="3489959" y="2877311"/>
            <a:ext cx="464820" cy="61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xmlns="" id="{4DCD2B90-2DFD-4839-AE14-B5E602EA0F9A}"/>
              </a:ext>
            </a:extLst>
          </p:cNvPr>
          <p:cNvSpPr/>
          <p:nvPr/>
        </p:nvSpPr>
        <p:spPr>
          <a:xfrm>
            <a:off x="2575560" y="4555235"/>
            <a:ext cx="38861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xmlns="" id="{2A40ACC8-9661-4984-AF2B-2A12F428D726}"/>
              </a:ext>
            </a:extLst>
          </p:cNvPr>
          <p:cNvSpPr/>
          <p:nvPr/>
        </p:nvSpPr>
        <p:spPr>
          <a:xfrm>
            <a:off x="3665220" y="3713988"/>
            <a:ext cx="617220" cy="690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xmlns="" id="{1F19303D-1471-4A48-B92A-629C27876771}"/>
              </a:ext>
            </a:extLst>
          </p:cNvPr>
          <p:cNvSpPr/>
          <p:nvPr/>
        </p:nvSpPr>
        <p:spPr>
          <a:xfrm>
            <a:off x="3211067" y="4552188"/>
            <a:ext cx="617219" cy="690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xmlns="" id="{C3708B70-2403-4916-8D47-44C25C7A35F0}"/>
              </a:ext>
            </a:extLst>
          </p:cNvPr>
          <p:cNvSpPr txBox="1"/>
          <p:nvPr/>
        </p:nvSpPr>
        <p:spPr>
          <a:xfrm>
            <a:off x="3467861" y="2435478"/>
            <a:ext cx="7874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B9F92461-FDE3-406A-9097-E3A06508A90A}"/>
              </a:ext>
            </a:extLst>
          </p:cNvPr>
          <p:cNvSpPr txBox="1">
            <a:spLocks/>
          </p:cNvSpPr>
          <p:nvPr/>
        </p:nvSpPr>
        <p:spPr>
          <a:xfrm>
            <a:off x="1391116" y="456355"/>
            <a:ext cx="8375735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50"/>
              </a:spcBef>
            </a:pPr>
            <a:endParaRPr lang="en-US" sz="3000" dirty="0">
              <a:latin typeface="Times New Roman"/>
              <a:cs typeface="Times New Roman"/>
            </a:endParaRPr>
          </a:p>
          <a:p>
            <a:pPr marL="203200">
              <a:spcBef>
                <a:spcPts val="5"/>
              </a:spcBef>
            </a:pPr>
            <a:r>
              <a:rPr lang="en-US" spc="-5" dirty="0"/>
              <a:t>Standard </a:t>
            </a:r>
            <a:r>
              <a:rPr lang="en-US" spc="-25" dirty="0"/>
              <a:t>Tries </a:t>
            </a:r>
            <a:r>
              <a:rPr lang="en-US" dirty="0"/>
              <a:t>-</a:t>
            </a:r>
            <a:r>
              <a:rPr lang="en-US" spc="-65" dirty="0"/>
              <a:t> </a:t>
            </a:r>
            <a:r>
              <a:rPr lang="en-US" spc="-5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35276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xmlns="" id="{E95402D5-9179-4BC1-A178-81F40084AE76}"/>
              </a:ext>
            </a:extLst>
          </p:cNvPr>
          <p:cNvSpPr txBox="1">
            <a:spLocks/>
          </p:cNvSpPr>
          <p:nvPr/>
        </p:nvSpPr>
        <p:spPr>
          <a:xfrm>
            <a:off x="457962" y="229361"/>
            <a:ext cx="8229600" cy="1018869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36893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0170">
              <a:spcBef>
                <a:spcPts val="2905"/>
              </a:spcBef>
            </a:pPr>
            <a:r>
              <a:rPr lang="en-US" dirty="0"/>
              <a:t>Example of </a:t>
            </a:r>
            <a:r>
              <a:rPr lang="en-US" b="1" spc="-5" dirty="0"/>
              <a:t>Standard</a:t>
            </a:r>
            <a:r>
              <a:rPr lang="en-US" spc="-60" dirty="0"/>
              <a:t> </a:t>
            </a:r>
            <a:r>
              <a:rPr lang="en-US" spc="-5" dirty="0"/>
              <a:t>tries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xmlns="" id="{56CE160A-0F28-45AF-889A-F4E01027DCA1}"/>
              </a:ext>
            </a:extLst>
          </p:cNvPr>
          <p:cNvSpPr txBox="1"/>
          <p:nvPr/>
        </p:nvSpPr>
        <p:spPr>
          <a:xfrm>
            <a:off x="1138426" y="1510726"/>
            <a:ext cx="7618095" cy="922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287020" algn="l"/>
                <a:tab pos="1967230" algn="l"/>
              </a:tabLst>
            </a:pPr>
            <a:r>
              <a:rPr lang="en-US" sz="2100" spc="-600" dirty="0">
                <a:solidFill>
                  <a:srgbClr val="717BA2"/>
                </a:solidFill>
                <a:latin typeface="Arial"/>
                <a:cs typeface="Arial"/>
              </a:rPr>
              <a:t>     </a:t>
            </a:r>
            <a:r>
              <a:rPr sz="2800" spc="-5" dirty="0" err="1">
                <a:latin typeface="Arial"/>
                <a:cs typeface="Arial"/>
              </a:rPr>
              <a:t>Example</a:t>
            </a:r>
            <a:r>
              <a:rPr lang="en-US" sz="2800" spc="-5" dirty="0" err="1">
                <a:latin typeface="Arial"/>
                <a:cs typeface="Arial"/>
              </a:rPr>
              <a:t>:</a:t>
            </a:r>
            <a:r>
              <a:rPr sz="2800" spc="-5" dirty="0" err="1">
                <a:latin typeface="Arial"/>
                <a:cs typeface="Arial"/>
              </a:rPr>
              <a:t>Standard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trie </a:t>
            </a:r>
            <a:r>
              <a:rPr sz="2800" spc="-5" dirty="0">
                <a:latin typeface="Arial"/>
                <a:cs typeface="Arial"/>
              </a:rPr>
              <a:t>for 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strings</a:t>
            </a:r>
          </a:p>
          <a:p>
            <a:pPr marL="28702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Arial"/>
                <a:cs typeface="Arial"/>
              </a:rPr>
              <a:t>S = { </a:t>
            </a:r>
            <a:r>
              <a:rPr sz="2800" spc="-35" dirty="0">
                <a:latin typeface="Arial"/>
                <a:cs typeface="Arial"/>
              </a:rPr>
              <a:t>bear, </a:t>
            </a:r>
            <a:r>
              <a:rPr sz="2800" dirty="0">
                <a:latin typeface="Arial"/>
                <a:cs typeface="Arial"/>
              </a:rPr>
              <a:t>bell, </a:t>
            </a:r>
            <a:r>
              <a:rPr sz="2800" spc="-5" dirty="0">
                <a:latin typeface="Arial"/>
                <a:cs typeface="Arial"/>
              </a:rPr>
              <a:t>bid, </a:t>
            </a:r>
            <a:r>
              <a:rPr sz="2800" dirty="0">
                <a:latin typeface="Arial"/>
                <a:cs typeface="Arial"/>
              </a:rPr>
              <a:t>bull, </a:t>
            </a:r>
            <a:r>
              <a:rPr sz="2800" spc="-55" dirty="0">
                <a:latin typeface="Arial"/>
                <a:cs typeface="Arial"/>
              </a:rPr>
              <a:t>buy, </a:t>
            </a:r>
            <a:r>
              <a:rPr sz="2800" spc="-5" dirty="0">
                <a:latin typeface="Arial"/>
                <a:cs typeface="Arial"/>
              </a:rPr>
              <a:t>sell, </a:t>
            </a:r>
            <a:r>
              <a:rPr sz="2800" dirty="0">
                <a:latin typeface="Arial"/>
                <a:cs typeface="Arial"/>
              </a:rPr>
              <a:t>stock, </a:t>
            </a:r>
            <a:r>
              <a:rPr sz="2800" spc="-5" dirty="0">
                <a:latin typeface="Arial"/>
                <a:cs typeface="Arial"/>
              </a:rPr>
              <a:t>stop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xmlns="" id="{39436658-329B-4731-BF52-66E05CC3FD5C}"/>
              </a:ext>
            </a:extLst>
          </p:cNvPr>
          <p:cNvSpPr/>
          <p:nvPr/>
        </p:nvSpPr>
        <p:spPr>
          <a:xfrm>
            <a:off x="67825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DEF1DEA4-8C24-4326-97C0-E0009DC36323}"/>
              </a:ext>
            </a:extLst>
          </p:cNvPr>
          <p:cNvSpPr/>
          <p:nvPr/>
        </p:nvSpPr>
        <p:spPr>
          <a:xfrm>
            <a:off x="67825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xmlns="" id="{41A62F1C-BBAE-4B44-9BD0-BFA97EA4545D}"/>
              </a:ext>
            </a:extLst>
          </p:cNvPr>
          <p:cNvSpPr txBox="1"/>
          <p:nvPr/>
        </p:nvSpPr>
        <p:spPr>
          <a:xfrm>
            <a:off x="6928484" y="399783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xmlns="" id="{AEC0EF50-8388-4711-BA2A-4A75777BD018}"/>
              </a:ext>
            </a:extLst>
          </p:cNvPr>
          <p:cNvSpPr/>
          <p:nvPr/>
        </p:nvSpPr>
        <p:spPr>
          <a:xfrm>
            <a:off x="5334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xmlns="" id="{03456EC9-242D-4249-8458-2DCD276036EF}"/>
              </a:ext>
            </a:extLst>
          </p:cNvPr>
          <p:cNvSpPr/>
          <p:nvPr/>
        </p:nvSpPr>
        <p:spPr>
          <a:xfrm>
            <a:off x="5334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xmlns="" id="{FC2785AD-AA15-40CC-8F9E-F5537D23C5A6}"/>
              </a:ext>
            </a:extLst>
          </p:cNvPr>
          <p:cNvSpPr txBox="1"/>
          <p:nvPr/>
        </p:nvSpPr>
        <p:spPr>
          <a:xfrm>
            <a:off x="5449061" y="39978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xmlns="" id="{222075B0-DA75-4569-8518-2260B28004A3}"/>
              </a:ext>
            </a:extLst>
          </p:cNvPr>
          <p:cNvSpPr/>
          <p:nvPr/>
        </p:nvSpPr>
        <p:spPr>
          <a:xfrm>
            <a:off x="5791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5928389F-5BE3-420A-AA87-6750002C107A}"/>
              </a:ext>
            </a:extLst>
          </p:cNvPr>
          <p:cNvSpPr/>
          <p:nvPr/>
        </p:nvSpPr>
        <p:spPr>
          <a:xfrm>
            <a:off x="5791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xmlns="" id="{D21FF1C4-39AD-44EC-8FCE-AB4A3459E8AE}"/>
              </a:ext>
            </a:extLst>
          </p:cNvPr>
          <p:cNvSpPr txBox="1"/>
          <p:nvPr/>
        </p:nvSpPr>
        <p:spPr>
          <a:xfrm>
            <a:off x="5912611" y="32355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xmlns="" id="{8D450AC5-8D1D-4F72-8606-42918C41BE9D}"/>
              </a:ext>
            </a:extLst>
          </p:cNvPr>
          <p:cNvSpPr/>
          <p:nvPr/>
        </p:nvSpPr>
        <p:spPr>
          <a:xfrm>
            <a:off x="3810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xmlns="" id="{494CACFC-1FBC-4378-9C10-D9DF1758AAEF}"/>
              </a:ext>
            </a:extLst>
          </p:cNvPr>
          <p:cNvSpPr/>
          <p:nvPr/>
        </p:nvSpPr>
        <p:spPr>
          <a:xfrm>
            <a:off x="3810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xmlns="" id="{954814D3-6734-4790-9ABE-E25015629B2E}"/>
              </a:ext>
            </a:extLst>
          </p:cNvPr>
          <p:cNvSpPr txBox="1"/>
          <p:nvPr/>
        </p:nvSpPr>
        <p:spPr>
          <a:xfrm>
            <a:off x="3925061" y="39978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xmlns="" id="{D83243F1-B3CC-4E1B-A262-117BCB9090E7}"/>
              </a:ext>
            </a:extLst>
          </p:cNvPr>
          <p:cNvSpPr/>
          <p:nvPr/>
        </p:nvSpPr>
        <p:spPr>
          <a:xfrm>
            <a:off x="27439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xmlns="" id="{65E3DA9A-E1B5-4171-B85E-FFA30E4F8B79}"/>
              </a:ext>
            </a:extLst>
          </p:cNvPr>
          <p:cNvSpPr/>
          <p:nvPr/>
        </p:nvSpPr>
        <p:spPr>
          <a:xfrm>
            <a:off x="27439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xmlns="" id="{A5EF0F29-5C52-4219-8557-70FFBCBBCE14}"/>
              </a:ext>
            </a:extLst>
          </p:cNvPr>
          <p:cNvSpPr txBox="1"/>
          <p:nvPr/>
        </p:nvSpPr>
        <p:spPr>
          <a:xfrm>
            <a:off x="2895345" y="39978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93D0DFCF-4D1A-46D5-8D26-07D247B1AFBC}"/>
              </a:ext>
            </a:extLst>
          </p:cNvPr>
          <p:cNvSpPr/>
          <p:nvPr/>
        </p:nvSpPr>
        <p:spPr>
          <a:xfrm>
            <a:off x="13723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xmlns="" id="{5108C4A3-1E39-443F-808B-950B86798870}"/>
              </a:ext>
            </a:extLst>
          </p:cNvPr>
          <p:cNvSpPr/>
          <p:nvPr/>
        </p:nvSpPr>
        <p:spPr>
          <a:xfrm>
            <a:off x="13723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xmlns="" id="{CEA2B73E-45E6-4E4B-81C8-242587DEF25E}"/>
              </a:ext>
            </a:extLst>
          </p:cNvPr>
          <p:cNvSpPr txBox="1"/>
          <p:nvPr/>
        </p:nvSpPr>
        <p:spPr>
          <a:xfrm>
            <a:off x="1486027" y="407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xmlns="" id="{D6011831-05DE-4F92-9696-7A266D3A735C}"/>
              </a:ext>
            </a:extLst>
          </p:cNvPr>
          <p:cNvSpPr/>
          <p:nvPr/>
        </p:nvSpPr>
        <p:spPr>
          <a:xfrm>
            <a:off x="2743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xmlns="" id="{56E130E5-AD0B-4505-990A-235D194B62E2}"/>
              </a:ext>
            </a:extLst>
          </p:cNvPr>
          <p:cNvSpPr/>
          <p:nvPr/>
        </p:nvSpPr>
        <p:spPr>
          <a:xfrm>
            <a:off x="2743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xmlns="" id="{CE47D033-0257-4A77-8F72-A8DC230296FD}"/>
              </a:ext>
            </a:extLst>
          </p:cNvPr>
          <p:cNvSpPr txBox="1"/>
          <p:nvPr/>
        </p:nvSpPr>
        <p:spPr>
          <a:xfrm>
            <a:off x="2857880" y="3235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AA50B915-FF8A-4AF0-B6F1-2FFD8FFC215D}"/>
              </a:ext>
            </a:extLst>
          </p:cNvPr>
          <p:cNvSpPr/>
          <p:nvPr/>
        </p:nvSpPr>
        <p:spPr>
          <a:xfrm>
            <a:off x="67825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xmlns="" id="{27DD3430-491E-4F88-B248-24FD251DF6A2}"/>
              </a:ext>
            </a:extLst>
          </p:cNvPr>
          <p:cNvSpPr/>
          <p:nvPr/>
        </p:nvSpPr>
        <p:spPr>
          <a:xfrm>
            <a:off x="67825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xmlns="" id="{8699745B-037E-490E-8F3A-B1738BFED0FA}"/>
              </a:ext>
            </a:extLst>
          </p:cNvPr>
          <p:cNvSpPr txBox="1"/>
          <p:nvPr/>
        </p:nvSpPr>
        <p:spPr>
          <a:xfrm>
            <a:off x="6897116" y="4836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xmlns="" id="{FE275E20-0E1A-4C5A-A925-13B6F47725D9}"/>
              </a:ext>
            </a:extLst>
          </p:cNvPr>
          <p:cNvSpPr/>
          <p:nvPr/>
        </p:nvSpPr>
        <p:spPr>
          <a:xfrm>
            <a:off x="5334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xmlns="" id="{B086157F-1F71-411A-AF7B-7EC51ACDF341}"/>
              </a:ext>
            </a:extLst>
          </p:cNvPr>
          <p:cNvSpPr/>
          <p:nvPr/>
        </p:nvSpPr>
        <p:spPr>
          <a:xfrm>
            <a:off x="5334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xmlns="" id="{A0CEB248-BEA3-4554-99DD-B19F95EFDA57}"/>
              </a:ext>
            </a:extLst>
          </p:cNvPr>
          <p:cNvSpPr txBox="1"/>
          <p:nvPr/>
        </p:nvSpPr>
        <p:spPr>
          <a:xfrm>
            <a:off x="5486527" y="4988128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xmlns="" id="{F4B488B3-4BB0-4B54-8329-6F8FD839E668}"/>
              </a:ext>
            </a:extLst>
          </p:cNvPr>
          <p:cNvSpPr/>
          <p:nvPr/>
        </p:nvSpPr>
        <p:spPr>
          <a:xfrm>
            <a:off x="35821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xmlns="" id="{B596F62B-BBDD-4F1B-9D38-5455E6528BAF}"/>
              </a:ext>
            </a:extLst>
          </p:cNvPr>
          <p:cNvSpPr/>
          <p:nvPr/>
        </p:nvSpPr>
        <p:spPr>
          <a:xfrm>
            <a:off x="35821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xmlns="" id="{B986827A-A297-4140-ACA7-892E5F662536}"/>
              </a:ext>
            </a:extLst>
          </p:cNvPr>
          <p:cNvSpPr txBox="1"/>
          <p:nvPr/>
        </p:nvSpPr>
        <p:spPr>
          <a:xfrm>
            <a:off x="3733546" y="5064328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xmlns="" id="{B3B625CB-2862-45AD-8251-A0FA47416E02}"/>
              </a:ext>
            </a:extLst>
          </p:cNvPr>
          <p:cNvSpPr/>
          <p:nvPr/>
        </p:nvSpPr>
        <p:spPr>
          <a:xfrm>
            <a:off x="1905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xmlns="" id="{B9DC9CF3-3FBB-4AEE-B846-A6FDD3E4C567}"/>
              </a:ext>
            </a:extLst>
          </p:cNvPr>
          <p:cNvSpPr/>
          <p:nvPr/>
        </p:nvSpPr>
        <p:spPr>
          <a:xfrm>
            <a:off x="1905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xmlns="" id="{7A835716-0E3F-4600-9A2A-8D6C7CC640AE}"/>
              </a:ext>
            </a:extLst>
          </p:cNvPr>
          <p:cNvSpPr txBox="1"/>
          <p:nvPr/>
        </p:nvSpPr>
        <p:spPr>
          <a:xfrm>
            <a:off x="2056892" y="4988128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xmlns="" id="{959F6C8B-0E8B-4467-B27A-9A124C898520}"/>
              </a:ext>
            </a:extLst>
          </p:cNvPr>
          <p:cNvSpPr/>
          <p:nvPr/>
        </p:nvSpPr>
        <p:spPr>
          <a:xfrm>
            <a:off x="762762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78" y="375965"/>
                </a:lnTo>
                <a:lnTo>
                  <a:pt x="274275" y="361627"/>
                </a:lnTo>
                <a:lnTo>
                  <a:pt x="309646" y="339132"/>
                </a:lnTo>
                <a:lnTo>
                  <a:pt x="339148" y="309625"/>
                </a:lnTo>
                <a:lnTo>
                  <a:pt x="361636" y="274253"/>
                </a:lnTo>
                <a:lnTo>
                  <a:pt x="375968" y="234162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xmlns="" id="{4168C305-A509-4B92-BCAC-95079FD9779B}"/>
              </a:ext>
            </a:extLst>
          </p:cNvPr>
          <p:cNvSpPr/>
          <p:nvPr/>
        </p:nvSpPr>
        <p:spPr>
          <a:xfrm>
            <a:off x="762762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62"/>
                </a:lnTo>
                <a:lnTo>
                  <a:pt x="361636" y="274253"/>
                </a:lnTo>
                <a:lnTo>
                  <a:pt x="339148" y="309625"/>
                </a:lnTo>
                <a:lnTo>
                  <a:pt x="309646" y="339132"/>
                </a:lnTo>
                <a:lnTo>
                  <a:pt x="274275" y="361627"/>
                </a:lnTo>
                <a:lnTo>
                  <a:pt x="234178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xmlns="" id="{17ABEDF5-9912-4D75-8C95-D4C6FCF281C1}"/>
              </a:ext>
            </a:extLst>
          </p:cNvPr>
          <p:cNvSpPr txBox="1"/>
          <p:nvPr/>
        </p:nvSpPr>
        <p:spPr>
          <a:xfrm>
            <a:off x="876401" y="498812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xmlns="" id="{D20B7176-3371-424B-B56C-19250A0EE3C9}"/>
              </a:ext>
            </a:extLst>
          </p:cNvPr>
          <p:cNvSpPr/>
          <p:nvPr/>
        </p:nvSpPr>
        <p:spPr>
          <a:xfrm>
            <a:off x="2820161" y="5182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xmlns="" id="{8784AB8D-E5EC-4D25-B595-4EA641B11C46}"/>
              </a:ext>
            </a:extLst>
          </p:cNvPr>
          <p:cNvSpPr/>
          <p:nvPr/>
        </p:nvSpPr>
        <p:spPr>
          <a:xfrm>
            <a:off x="2820161" y="5182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xmlns="" id="{27AF2E11-46F1-4C24-A743-AB751F9D6474}"/>
              </a:ext>
            </a:extLst>
          </p:cNvPr>
          <p:cNvSpPr txBox="1"/>
          <p:nvPr/>
        </p:nvSpPr>
        <p:spPr>
          <a:xfrm>
            <a:off x="2895980" y="514052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xmlns="" id="{D7F24C4C-EC05-4176-91A5-34650C9A12DA}"/>
              </a:ext>
            </a:extLst>
          </p:cNvPr>
          <p:cNvSpPr/>
          <p:nvPr/>
        </p:nvSpPr>
        <p:spPr>
          <a:xfrm>
            <a:off x="4496561" y="5182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xmlns="" id="{172172D4-6E5C-4818-AF20-E598586C0748}"/>
              </a:ext>
            </a:extLst>
          </p:cNvPr>
          <p:cNvSpPr/>
          <p:nvPr/>
        </p:nvSpPr>
        <p:spPr>
          <a:xfrm>
            <a:off x="4496561" y="5182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xmlns="" id="{85E33387-0C65-43EC-B79B-EE3750A9D90F}"/>
              </a:ext>
            </a:extLst>
          </p:cNvPr>
          <p:cNvSpPr txBox="1"/>
          <p:nvPr/>
        </p:nvSpPr>
        <p:spPr>
          <a:xfrm>
            <a:off x="4580382" y="5140528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xmlns="" id="{965AE463-51B1-4A2A-A870-28774CD89036}"/>
              </a:ext>
            </a:extLst>
          </p:cNvPr>
          <p:cNvSpPr/>
          <p:nvPr/>
        </p:nvSpPr>
        <p:spPr>
          <a:xfrm>
            <a:off x="2900172" y="3025139"/>
            <a:ext cx="1272539" cy="44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xmlns="" id="{343A7A1A-9D72-448E-AEBD-3F27A150F710}"/>
              </a:ext>
            </a:extLst>
          </p:cNvPr>
          <p:cNvSpPr/>
          <p:nvPr/>
        </p:nvSpPr>
        <p:spPr>
          <a:xfrm>
            <a:off x="5047488" y="3025139"/>
            <a:ext cx="967739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xmlns="" id="{9805E4DF-9506-4DBB-B7F1-CC772E3F5664}"/>
              </a:ext>
            </a:extLst>
          </p:cNvPr>
          <p:cNvSpPr/>
          <p:nvPr/>
        </p:nvSpPr>
        <p:spPr>
          <a:xfrm>
            <a:off x="1528572" y="3502152"/>
            <a:ext cx="1330452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xmlns="" id="{FF320B15-32DB-4440-8B4D-8B3269F79595}"/>
              </a:ext>
            </a:extLst>
          </p:cNvPr>
          <p:cNvSpPr/>
          <p:nvPr/>
        </p:nvSpPr>
        <p:spPr>
          <a:xfrm>
            <a:off x="2764535" y="3572255"/>
            <a:ext cx="336804" cy="603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xmlns="" id="{A0414AD2-9D54-4AF4-8FDC-F93CD5A53CA7}"/>
              </a:ext>
            </a:extLst>
          </p:cNvPr>
          <p:cNvSpPr/>
          <p:nvPr/>
        </p:nvSpPr>
        <p:spPr>
          <a:xfrm>
            <a:off x="3006851" y="3503676"/>
            <a:ext cx="1027176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xmlns="" id="{8470F0FA-64CB-4CAB-97C2-CFF68606D0D4}"/>
              </a:ext>
            </a:extLst>
          </p:cNvPr>
          <p:cNvSpPr/>
          <p:nvPr/>
        </p:nvSpPr>
        <p:spPr>
          <a:xfrm>
            <a:off x="5356859" y="3506723"/>
            <a:ext cx="556260" cy="665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3">
            <a:extLst>
              <a:ext uri="{FF2B5EF4-FFF2-40B4-BE49-F238E27FC236}">
                <a16:creationId xmlns:a16="http://schemas.microsoft.com/office/drawing/2014/main" xmlns="" id="{C10479EB-DB41-4EE9-B437-E8F258C13FA8}"/>
              </a:ext>
            </a:extLst>
          </p:cNvPr>
          <p:cNvSpPr/>
          <p:nvPr/>
        </p:nvSpPr>
        <p:spPr>
          <a:xfrm>
            <a:off x="6054852" y="3503676"/>
            <a:ext cx="950976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4">
            <a:extLst>
              <a:ext uri="{FF2B5EF4-FFF2-40B4-BE49-F238E27FC236}">
                <a16:creationId xmlns:a16="http://schemas.microsoft.com/office/drawing/2014/main" xmlns="" id="{BFBA9684-67B9-41BF-B073-ED37AAEC17AD}"/>
              </a:ext>
            </a:extLst>
          </p:cNvPr>
          <p:cNvSpPr/>
          <p:nvPr/>
        </p:nvSpPr>
        <p:spPr>
          <a:xfrm>
            <a:off x="784859" y="4344923"/>
            <a:ext cx="707135" cy="818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5">
            <a:extLst>
              <a:ext uri="{FF2B5EF4-FFF2-40B4-BE49-F238E27FC236}">
                <a16:creationId xmlns:a16="http://schemas.microsoft.com/office/drawing/2014/main" xmlns="" id="{4E356580-3BE9-467B-9274-2D669F3B5C52}"/>
              </a:ext>
            </a:extLst>
          </p:cNvPr>
          <p:cNvSpPr/>
          <p:nvPr/>
        </p:nvSpPr>
        <p:spPr>
          <a:xfrm>
            <a:off x="1632204" y="4344923"/>
            <a:ext cx="630936" cy="818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6">
            <a:extLst>
              <a:ext uri="{FF2B5EF4-FFF2-40B4-BE49-F238E27FC236}">
                <a16:creationId xmlns:a16="http://schemas.microsoft.com/office/drawing/2014/main" xmlns="" id="{2936476B-F4DC-438A-82C8-868F8CF9A714}"/>
              </a:ext>
            </a:extLst>
          </p:cNvPr>
          <p:cNvSpPr/>
          <p:nvPr/>
        </p:nvSpPr>
        <p:spPr>
          <a:xfrm>
            <a:off x="2804160" y="4331208"/>
            <a:ext cx="336804" cy="986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7">
            <a:extLst>
              <a:ext uri="{FF2B5EF4-FFF2-40B4-BE49-F238E27FC236}">
                <a16:creationId xmlns:a16="http://schemas.microsoft.com/office/drawing/2014/main" xmlns="" id="{E0ABA28E-7A3F-4211-A3C4-BAD7A7ACADC7}"/>
              </a:ext>
            </a:extLst>
          </p:cNvPr>
          <p:cNvSpPr/>
          <p:nvPr/>
        </p:nvSpPr>
        <p:spPr>
          <a:xfrm>
            <a:off x="3604259" y="4328159"/>
            <a:ext cx="463296" cy="912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8">
            <a:extLst>
              <a:ext uri="{FF2B5EF4-FFF2-40B4-BE49-F238E27FC236}">
                <a16:creationId xmlns:a16="http://schemas.microsoft.com/office/drawing/2014/main" xmlns="" id="{39DD369C-27C9-4697-97CD-3040F1AFD696}"/>
              </a:ext>
            </a:extLst>
          </p:cNvPr>
          <p:cNvSpPr/>
          <p:nvPr/>
        </p:nvSpPr>
        <p:spPr>
          <a:xfrm>
            <a:off x="4069079" y="4270247"/>
            <a:ext cx="746760" cy="1121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9">
            <a:extLst>
              <a:ext uri="{FF2B5EF4-FFF2-40B4-BE49-F238E27FC236}">
                <a16:creationId xmlns:a16="http://schemas.microsoft.com/office/drawing/2014/main" xmlns="" id="{E94CAAF1-6822-4AF2-950B-65C42C2DFCCB}"/>
              </a:ext>
            </a:extLst>
          </p:cNvPr>
          <p:cNvSpPr/>
          <p:nvPr/>
        </p:nvSpPr>
        <p:spPr>
          <a:xfrm>
            <a:off x="5356859" y="4407408"/>
            <a:ext cx="336803" cy="7574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0">
            <a:extLst>
              <a:ext uri="{FF2B5EF4-FFF2-40B4-BE49-F238E27FC236}">
                <a16:creationId xmlns:a16="http://schemas.microsoft.com/office/drawing/2014/main" xmlns="" id="{E2927ABC-F293-40BE-BD96-6DB004B9B452}"/>
              </a:ext>
            </a:extLst>
          </p:cNvPr>
          <p:cNvSpPr/>
          <p:nvPr/>
        </p:nvSpPr>
        <p:spPr>
          <a:xfrm>
            <a:off x="6249161" y="5410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0999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1">
            <a:extLst>
              <a:ext uri="{FF2B5EF4-FFF2-40B4-BE49-F238E27FC236}">
                <a16:creationId xmlns:a16="http://schemas.microsoft.com/office/drawing/2014/main" xmlns="" id="{367ADED4-B57D-4DB8-A9DA-090BC41E6DAB}"/>
              </a:ext>
            </a:extLst>
          </p:cNvPr>
          <p:cNvSpPr/>
          <p:nvPr/>
        </p:nvSpPr>
        <p:spPr>
          <a:xfrm>
            <a:off x="6249161" y="5410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0999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2">
            <a:extLst>
              <a:ext uri="{FF2B5EF4-FFF2-40B4-BE49-F238E27FC236}">
                <a16:creationId xmlns:a16="http://schemas.microsoft.com/office/drawing/2014/main" xmlns="" id="{1B75D8EF-1C4D-44A9-8FFF-827D615A19DE}"/>
              </a:ext>
            </a:extLst>
          </p:cNvPr>
          <p:cNvSpPr txBox="1"/>
          <p:nvPr/>
        </p:nvSpPr>
        <p:spPr>
          <a:xfrm>
            <a:off x="6370065" y="544596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3">
            <a:extLst>
              <a:ext uri="{FF2B5EF4-FFF2-40B4-BE49-F238E27FC236}">
                <a16:creationId xmlns:a16="http://schemas.microsoft.com/office/drawing/2014/main" xmlns="" id="{35E5C646-E395-459C-BA82-EFA6A9EFB413}"/>
              </a:ext>
            </a:extLst>
          </p:cNvPr>
          <p:cNvSpPr/>
          <p:nvPr/>
        </p:nvSpPr>
        <p:spPr>
          <a:xfrm>
            <a:off x="6803135" y="4334255"/>
            <a:ext cx="336803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5">
            <a:extLst>
              <a:ext uri="{FF2B5EF4-FFF2-40B4-BE49-F238E27FC236}">
                <a16:creationId xmlns:a16="http://schemas.microsoft.com/office/drawing/2014/main" xmlns="" id="{69942906-BA06-4ADD-9FF2-0925F80E16FA}"/>
              </a:ext>
            </a:extLst>
          </p:cNvPr>
          <p:cNvSpPr/>
          <p:nvPr/>
        </p:nvSpPr>
        <p:spPr>
          <a:xfrm>
            <a:off x="6233159" y="5779007"/>
            <a:ext cx="336804" cy="849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k</a:t>
            </a:r>
            <a:endParaRPr dirty="0"/>
          </a:p>
        </p:txBody>
      </p:sp>
      <p:sp>
        <p:nvSpPr>
          <p:cNvPr id="64" name="object 66">
            <a:extLst>
              <a:ext uri="{FF2B5EF4-FFF2-40B4-BE49-F238E27FC236}">
                <a16:creationId xmlns:a16="http://schemas.microsoft.com/office/drawing/2014/main" xmlns="" id="{46AE93F4-6AE3-4497-9138-69DA8DFCF0D8}"/>
              </a:ext>
            </a:extLst>
          </p:cNvPr>
          <p:cNvSpPr/>
          <p:nvPr/>
        </p:nvSpPr>
        <p:spPr>
          <a:xfrm>
            <a:off x="7239761" y="5563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xmlns="" id="{00F8205C-965C-47F3-BF66-B8109F8A46AE}"/>
              </a:ext>
            </a:extLst>
          </p:cNvPr>
          <p:cNvSpPr/>
          <p:nvPr/>
        </p:nvSpPr>
        <p:spPr>
          <a:xfrm>
            <a:off x="7239761" y="5563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8">
            <a:extLst>
              <a:ext uri="{FF2B5EF4-FFF2-40B4-BE49-F238E27FC236}">
                <a16:creationId xmlns:a16="http://schemas.microsoft.com/office/drawing/2014/main" xmlns="" id="{BF6B9EAC-D34E-4CFB-AF28-57401217FFCE}"/>
              </a:ext>
            </a:extLst>
          </p:cNvPr>
          <p:cNvSpPr txBox="1"/>
          <p:nvPr/>
        </p:nvSpPr>
        <p:spPr>
          <a:xfrm>
            <a:off x="7316216" y="55221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9">
            <a:extLst>
              <a:ext uri="{FF2B5EF4-FFF2-40B4-BE49-F238E27FC236}">
                <a16:creationId xmlns:a16="http://schemas.microsoft.com/office/drawing/2014/main" xmlns="" id="{6B3DF539-3550-4B11-ACBB-E4719F27E940}"/>
              </a:ext>
            </a:extLst>
          </p:cNvPr>
          <p:cNvSpPr/>
          <p:nvPr/>
        </p:nvSpPr>
        <p:spPr>
          <a:xfrm>
            <a:off x="6405371" y="5106923"/>
            <a:ext cx="496824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0">
            <a:extLst>
              <a:ext uri="{FF2B5EF4-FFF2-40B4-BE49-F238E27FC236}">
                <a16:creationId xmlns:a16="http://schemas.microsoft.com/office/drawing/2014/main" xmlns="" id="{455C5172-1A69-415C-81FE-9D018F8FBB4D}"/>
              </a:ext>
            </a:extLst>
          </p:cNvPr>
          <p:cNvSpPr/>
          <p:nvPr/>
        </p:nvSpPr>
        <p:spPr>
          <a:xfrm>
            <a:off x="7042404" y="5106923"/>
            <a:ext cx="516635" cy="6659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1">
            <a:extLst>
              <a:ext uri="{FF2B5EF4-FFF2-40B4-BE49-F238E27FC236}">
                <a16:creationId xmlns:a16="http://schemas.microsoft.com/office/drawing/2014/main" xmlns="" id="{57E72FDB-61D9-435B-9BAE-2A14F1E07365}"/>
              </a:ext>
            </a:extLst>
          </p:cNvPr>
          <p:cNvSpPr txBox="1"/>
          <p:nvPr/>
        </p:nvSpPr>
        <p:spPr>
          <a:xfrm>
            <a:off x="5525515" y="5750763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2">
            <a:extLst>
              <a:ext uri="{FF2B5EF4-FFF2-40B4-BE49-F238E27FC236}">
                <a16:creationId xmlns:a16="http://schemas.microsoft.com/office/drawing/2014/main" xmlns="" id="{23A5A6F9-F559-41C1-92E3-BEF8D650DDF8}"/>
              </a:ext>
            </a:extLst>
          </p:cNvPr>
          <p:cNvSpPr txBox="1"/>
          <p:nvPr/>
        </p:nvSpPr>
        <p:spPr>
          <a:xfrm>
            <a:off x="851248" y="5800281"/>
            <a:ext cx="2910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235" algn="l"/>
                <a:tab pos="284607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	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1" name="object 73">
            <a:extLst>
              <a:ext uri="{FF2B5EF4-FFF2-40B4-BE49-F238E27FC236}">
                <a16:creationId xmlns:a16="http://schemas.microsoft.com/office/drawing/2014/main" xmlns="" id="{ED62E16A-5444-468E-AA62-AAF938162874}"/>
              </a:ext>
            </a:extLst>
          </p:cNvPr>
          <p:cNvSpPr/>
          <p:nvPr/>
        </p:nvSpPr>
        <p:spPr>
          <a:xfrm>
            <a:off x="746759" y="5288280"/>
            <a:ext cx="336803" cy="8183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r</a:t>
            </a:r>
            <a:endParaRPr dirty="0"/>
          </a:p>
        </p:txBody>
      </p:sp>
      <p:sp>
        <p:nvSpPr>
          <p:cNvPr id="72" name="object 74">
            <a:extLst>
              <a:ext uri="{FF2B5EF4-FFF2-40B4-BE49-F238E27FC236}">
                <a16:creationId xmlns:a16="http://schemas.microsoft.com/office/drawing/2014/main" xmlns="" id="{9D45AA0F-8B40-44C0-ADAC-2525D2454B0C}"/>
              </a:ext>
            </a:extLst>
          </p:cNvPr>
          <p:cNvSpPr/>
          <p:nvPr/>
        </p:nvSpPr>
        <p:spPr>
          <a:xfrm>
            <a:off x="1925164" y="5347274"/>
            <a:ext cx="336804" cy="8183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l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3" name="object 75">
            <a:extLst>
              <a:ext uri="{FF2B5EF4-FFF2-40B4-BE49-F238E27FC236}">
                <a16:creationId xmlns:a16="http://schemas.microsoft.com/office/drawing/2014/main" xmlns="" id="{572CC1B5-072C-487D-9E72-170D10585C30}"/>
              </a:ext>
            </a:extLst>
          </p:cNvPr>
          <p:cNvSpPr/>
          <p:nvPr/>
        </p:nvSpPr>
        <p:spPr>
          <a:xfrm>
            <a:off x="3566159" y="5398008"/>
            <a:ext cx="336803" cy="8138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l</a:t>
            </a:r>
            <a:endParaRPr dirty="0"/>
          </a:p>
        </p:txBody>
      </p:sp>
      <p:sp>
        <p:nvSpPr>
          <p:cNvPr id="74" name="object 76">
            <a:extLst>
              <a:ext uri="{FF2B5EF4-FFF2-40B4-BE49-F238E27FC236}">
                <a16:creationId xmlns:a16="http://schemas.microsoft.com/office/drawing/2014/main" xmlns="" id="{BD72F849-51FF-4B6D-A5EF-090410E3C282}"/>
              </a:ext>
            </a:extLst>
          </p:cNvPr>
          <p:cNvSpPr/>
          <p:nvPr/>
        </p:nvSpPr>
        <p:spPr>
          <a:xfrm>
            <a:off x="5394959" y="5321808"/>
            <a:ext cx="336803" cy="8138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l</a:t>
            </a:r>
            <a:endParaRPr dirty="0"/>
          </a:p>
        </p:txBody>
      </p:sp>
      <p:sp>
        <p:nvSpPr>
          <p:cNvPr id="75" name="object 77">
            <a:extLst>
              <a:ext uri="{FF2B5EF4-FFF2-40B4-BE49-F238E27FC236}">
                <a16:creationId xmlns:a16="http://schemas.microsoft.com/office/drawing/2014/main" xmlns="" id="{C03CDD7C-3279-418A-8CAA-FB51BE459E40}"/>
              </a:ext>
            </a:extLst>
          </p:cNvPr>
          <p:cNvSpPr/>
          <p:nvPr/>
        </p:nvSpPr>
        <p:spPr>
          <a:xfrm>
            <a:off x="4115561" y="27439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8">
            <a:extLst>
              <a:ext uri="{FF2B5EF4-FFF2-40B4-BE49-F238E27FC236}">
                <a16:creationId xmlns:a16="http://schemas.microsoft.com/office/drawing/2014/main" xmlns="" id="{815EF8C1-AB3C-4C71-9884-9A7AC0356FD8}"/>
              </a:ext>
            </a:extLst>
          </p:cNvPr>
          <p:cNvSpPr/>
          <p:nvPr/>
        </p:nvSpPr>
        <p:spPr>
          <a:xfrm>
            <a:off x="4115561" y="27439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9">
            <a:extLst>
              <a:ext uri="{FF2B5EF4-FFF2-40B4-BE49-F238E27FC236}">
                <a16:creationId xmlns:a16="http://schemas.microsoft.com/office/drawing/2014/main" xmlns="" id="{36E06E77-A6F9-4961-81C7-9DABFCDCF71D}"/>
              </a:ext>
            </a:extLst>
          </p:cNvPr>
          <p:cNvSpPr txBox="1"/>
          <p:nvPr/>
        </p:nvSpPr>
        <p:spPr>
          <a:xfrm>
            <a:off x="4357496" y="289267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36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1266</Words>
  <Application>Microsoft Office PowerPoint</Application>
  <PresentationFormat>Widescreen</PresentationFormat>
  <Paragraphs>355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Tries</vt:lpstr>
      <vt:lpstr>TRIES</vt:lpstr>
      <vt:lpstr>Overview</vt:lpstr>
      <vt:lpstr>History</vt:lpstr>
      <vt:lpstr>Definition of Tries</vt:lpstr>
      <vt:lpstr>Properties of a tries</vt:lpstr>
      <vt:lpstr>Standard Trie</vt:lpstr>
      <vt:lpstr>PowerPoint Presentation</vt:lpstr>
      <vt:lpstr>PowerPoint Presentation</vt:lpstr>
      <vt:lpstr>Handling keys(strings)</vt:lpstr>
      <vt:lpstr> Handling keys(strings)</vt:lpstr>
      <vt:lpstr> Standard Tries- Searching</vt:lpstr>
      <vt:lpstr>Standard Tries- Deletion</vt:lpstr>
      <vt:lpstr> Standard Tries- Deletion</vt:lpstr>
      <vt:lpstr> Standard Tries- Deletion</vt:lpstr>
      <vt:lpstr> Standard Tries-Deletion</vt:lpstr>
      <vt:lpstr> Standard Tries- Deletion</vt:lpstr>
      <vt:lpstr>Understanding Requirements</vt:lpstr>
      <vt:lpstr>Code of Trie</vt:lpstr>
      <vt:lpstr>PowerPoint Presentation</vt:lpstr>
      <vt:lpstr>PowerPoint Presentation</vt:lpstr>
      <vt:lpstr>PowerPoint Presentation</vt:lpstr>
      <vt:lpstr>PowerPoint Presentation</vt:lpstr>
      <vt:lpstr>Big O time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Fahad Rahman Amik</dc:creator>
  <cp:lastModifiedBy>Forget Plz</cp:lastModifiedBy>
  <cp:revision>15</cp:revision>
  <dcterms:created xsi:type="dcterms:W3CDTF">2018-08-30T15:44:01Z</dcterms:created>
  <dcterms:modified xsi:type="dcterms:W3CDTF">2018-08-30T17:42:13Z</dcterms:modified>
</cp:coreProperties>
</file>