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546" r:id="rId3"/>
    <p:sldId id="547" r:id="rId4"/>
    <p:sldId id="548" r:id="rId5"/>
    <p:sldId id="549" r:id="rId6"/>
    <p:sldId id="550" r:id="rId7"/>
    <p:sldId id="585" r:id="rId8"/>
    <p:sldId id="586" r:id="rId9"/>
    <p:sldId id="551" r:id="rId10"/>
    <p:sldId id="552" r:id="rId11"/>
    <p:sldId id="554" r:id="rId12"/>
    <p:sldId id="555" r:id="rId13"/>
    <p:sldId id="556" r:id="rId14"/>
    <p:sldId id="557" r:id="rId15"/>
    <p:sldId id="558" r:id="rId16"/>
    <p:sldId id="559" r:id="rId17"/>
    <p:sldId id="561" r:id="rId18"/>
    <p:sldId id="560" r:id="rId19"/>
    <p:sldId id="562" r:id="rId20"/>
    <p:sldId id="563" r:id="rId21"/>
    <p:sldId id="564" r:id="rId22"/>
    <p:sldId id="565" r:id="rId23"/>
    <p:sldId id="592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87" r:id="rId32"/>
    <p:sldId id="575" r:id="rId33"/>
    <p:sldId id="576" r:id="rId34"/>
    <p:sldId id="593" r:id="rId35"/>
    <p:sldId id="594" r:id="rId36"/>
    <p:sldId id="588" r:id="rId37"/>
    <p:sldId id="589" r:id="rId38"/>
    <p:sldId id="590" r:id="rId39"/>
    <p:sldId id="59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142" autoAdjust="0"/>
  </p:normalViewPr>
  <p:slideViewPr>
    <p:cSldViewPr snapToGrid="0">
      <p:cViewPr varScale="1">
        <p:scale>
          <a:sx n="85" d="100"/>
          <a:sy n="85" d="100"/>
        </p:scale>
        <p:origin x="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E1B55-A0A7-4C9C-88C1-3A5C6A40240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77780-F0EF-4B5F-9EE7-60A58DD1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E797-E484-44ED-A239-64277FE0E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EF780-7320-4B43-AAED-F0481B300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DA29-9491-4859-9181-7FF16AB4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94A5-A287-4BC2-9628-CAEB7FA7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B12C-11BE-4545-8970-4F65D76F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DC4A-48E1-4894-AB0F-ECF189B6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A79AF-2F79-4289-82BE-ACF7331CB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497E-6F32-4A3E-9631-9FEF4E3F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B876-23CE-485F-91A5-93B0D7B5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3A67-2B2D-4782-A5FC-1558D36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65FEE-76CC-4626-9E2D-08E2AE5A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FEE0C-F39F-4476-BD95-0A51C0063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CEB6-F803-4EE6-BD88-E0B64245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1313F-8991-4909-8B90-68DAAE9B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8196E-9AEE-4266-A151-D305A5D8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1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AC73-49A8-4235-8E54-344D7AE6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FA66-1949-4BAC-90F3-260B28EA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D6C3-C8F1-44C4-BE29-A7E192EC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8F96-8A2D-4D15-B72A-1BE3C6FB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46B5-195C-4BDB-A0AF-D52035E0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80A0-ED64-48E0-B9C8-569F3482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C18A2-E1D6-46C9-8CCF-84419AC38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9E5A-CABA-487F-AE98-B2464FC9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72CFD-82A6-4E60-9FAC-3680A827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1E37-CA26-4C91-BC94-19E402DA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7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90AE-3661-46FF-922D-ABDF4375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F269-6879-4ADA-9D67-9E61D80B2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A5392-70F7-40A0-9BEE-B9444E872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528DA-CEFD-432F-AA8E-973376EC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101E-6DA9-4BB5-9C62-2B1B2744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6AD3F-0FA4-4FCD-8CF4-4BDCE746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3579-C57E-4CAA-AE08-EB0A27A3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1D69-90B6-45FB-94AB-78DB03F3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BE15-19F6-4503-9F69-560255ABA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814A9-0046-41AA-B0C8-B67727100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53427-75E0-4324-B2A0-9259E9FCC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802DE-660F-4CF9-9FB9-B17917E9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EBBB8-E47D-430F-9694-B04E4DF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CDFF6-B435-4DE5-8E43-DA133CB9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C802-82B9-430F-AF07-4FF6DC33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0E669-09D2-43F6-AB7B-3AF5C346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2034F-8122-4D3C-9EE0-617A3CB1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3B17-ABDA-424E-B102-D92D2E37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70F9B-27B6-443F-B7CA-4AA7FA88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37043-2389-4029-A3C5-07CF5B37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DFBE5-75A1-478E-A662-031990DD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C8C0-3C08-4F40-B4CC-4CAACC3D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38F9-DD32-4429-9398-92DA6F73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61104-CDD8-4454-9187-784049A2F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27858-962C-47B3-B661-43660206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DB0A0-7EEA-4508-8126-53163955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EBA5E-D2E0-4970-BD47-4AF19F43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DDF-7003-4C1A-BB44-664272A1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FDAF-27B1-41D4-96EE-1D6D1809E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3798E-E3BF-427A-93E2-A4CB842E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8CE11-06D0-4C84-88D7-842A952C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6E090-6FA5-4A71-A070-BD7C0FA4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F01E9-BA6C-4C44-976B-36BBE214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6DC07-5C6F-43AF-978F-0F0AF831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733" y="155574"/>
            <a:ext cx="10515600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8E598-D0A2-47D2-BE89-F4EA0A3D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19188"/>
            <a:ext cx="11320465" cy="523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382D-D076-4FF0-AD6E-A6E4C421B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EE21-E937-4C45-8E3F-E4D607BF6CD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047A-B6F8-4C3E-B8BF-24884C78A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F2E0-67EC-4657-BD17-E180039DB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northsouth.edu/newassets/images/nsu-photo/logo-4.png">
            <a:extLst>
              <a:ext uri="{FF2B5EF4-FFF2-40B4-BE49-F238E27FC236}">
                <a16:creationId xmlns:a16="http://schemas.microsoft.com/office/drawing/2014/main" id="{BC78909E-CBD6-46C2-8213-EF399003A3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95300" cy="3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36E5F5-5DCD-4E9C-8D7C-D19E489A294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958" y="54768"/>
            <a:ext cx="11001375" cy="460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0">
          <a:ln w="0"/>
          <a:solidFill>
            <a:srgbClr val="002060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C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verfittin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810A-8FFF-4688-B886-2760516D3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CSE </a:t>
            </a:r>
            <a:r>
              <a:rPr lang="en-US" sz="4800" dirty="0" smtClean="0"/>
              <a:t>445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Lecture </a:t>
            </a:r>
            <a:r>
              <a:rPr lang="en-US" sz="4800" dirty="0" smtClean="0"/>
              <a:t>11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2420-0B57-4C8C-9661-7D4661E7B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Model evaluation &amp; selection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0B28-C9E2-47EA-B3D4-024CAD0E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–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3690-94A4-4FFE-9F96-0F2A64F16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diagnosed the challenge in model evaluation: the training set error isn’t indicative of the model error when applied to new data</a:t>
            </a:r>
          </a:p>
          <a:p>
            <a:r>
              <a:rPr lang="en-US" dirty="0"/>
              <a:t>To get a good estimate of what error rate will be for new data, we must use a more sophisticated methodology called </a:t>
            </a:r>
            <a:r>
              <a:rPr lang="en-US" i="1" dirty="0"/>
              <a:t>cross-validation </a:t>
            </a:r>
            <a:r>
              <a:rPr lang="en-US" dirty="0"/>
              <a:t>(often abbreviated </a:t>
            </a:r>
            <a:r>
              <a:rPr lang="en-US" i="1" dirty="0"/>
              <a:t>CV</a:t>
            </a:r>
            <a:r>
              <a:rPr lang="en-US" dirty="0"/>
              <a:t>) that rigorously employs the training set to evaluate what the accuracy will be on new data</a:t>
            </a:r>
          </a:p>
          <a:p>
            <a:r>
              <a:rPr lang="en-US" dirty="0"/>
              <a:t>There are two kinds of cross validation methods</a:t>
            </a:r>
          </a:p>
          <a:p>
            <a:pPr lvl="1"/>
            <a:r>
              <a:rPr lang="en-US" dirty="0"/>
              <a:t>Hold out method</a:t>
            </a:r>
          </a:p>
          <a:p>
            <a:pPr lvl="1"/>
            <a:r>
              <a:rPr lang="en-US" dirty="0"/>
              <a:t>K-fold method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7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4374-C199-450E-853E-9520C864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Hold out 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5AB56-FB0B-4EDA-A2C0-89F750E9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68" y="1076479"/>
            <a:ext cx="7119151" cy="51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6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5D63-24CF-49E3-9CE3-844C2364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Hold out cross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BF2B7-F4CB-4747-B604-56B844AB839C}"/>
              </a:ext>
            </a:extLst>
          </p:cNvPr>
          <p:cNvSpPr/>
          <p:nvPr/>
        </p:nvSpPr>
        <p:spPr>
          <a:xfrm>
            <a:off x="53219" y="81972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assume that we begin with two inputs:</a:t>
            </a:r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features – a matrix of input features</a:t>
            </a:r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target – an array of target variables corresponding to those features</a:t>
            </a:r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>
                <a:solidFill>
                  <a:srgbClr val="5D5D5F"/>
                </a:solidFill>
                <a:latin typeface=" Consolas'"/>
              </a:rPr>
              <a:t/>
            </a:r>
            <a:br>
              <a:rPr lang="en-US" dirty="0">
                <a:solidFill>
                  <a:srgbClr val="5D5D5F"/>
                </a:solidFill>
                <a:latin typeface=" Consolas'"/>
              </a:rPr>
            </a:br>
            <a:r>
              <a:rPr lang="en-US" dirty="0">
                <a:solidFill>
                  <a:srgbClr val="5D5D5F"/>
                </a:solidFill>
                <a:latin typeface=" Consolas'"/>
              </a:rPr>
              <a:t>features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00BEC4"/>
                </a:solidFill>
                <a:latin typeface=" Consolas'"/>
              </a:rPr>
              <a:t>rand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(</a:t>
            </a:r>
            <a:r>
              <a:rPr lang="en-US" dirty="0">
                <a:solidFill>
                  <a:srgbClr val="FF6500"/>
                </a:solidFill>
                <a:latin typeface=" Consolas'"/>
              </a:rPr>
              <a:t>100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,</a:t>
            </a:r>
            <a:r>
              <a:rPr lang="en-US" dirty="0">
                <a:solidFill>
                  <a:srgbClr val="FF6500"/>
                </a:solidFill>
                <a:latin typeface=" Consolas'"/>
              </a:rPr>
              <a:t>5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)</a:t>
            </a:r>
          </a:p>
          <a:p>
            <a:r>
              <a:rPr lang="en-US" dirty="0">
                <a:solidFill>
                  <a:srgbClr val="5D5D5F"/>
                </a:solidFill>
                <a:latin typeface=" Consolas'"/>
              </a:rPr>
              <a:t>target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00BEC4"/>
                </a:solidFill>
                <a:latin typeface=" Consolas'"/>
              </a:rPr>
              <a:t>rand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(</a:t>
            </a:r>
            <a:r>
              <a:rPr lang="en-US" dirty="0">
                <a:solidFill>
                  <a:srgbClr val="FF6500"/>
                </a:solidFill>
                <a:latin typeface=" Consolas'"/>
              </a:rPr>
              <a:t>100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) </a:t>
            </a:r>
            <a:r>
              <a:rPr lang="en-US" b="1" dirty="0">
                <a:solidFill>
                  <a:srgbClr val="C838C6"/>
                </a:solidFill>
                <a:latin typeface=" Consolas'"/>
              </a:rPr>
              <a:t>&gt;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FF6500"/>
                </a:solidFill>
                <a:latin typeface=" Consolas'"/>
              </a:rPr>
              <a:t>0.5</a:t>
            </a:r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>
                <a:solidFill>
                  <a:srgbClr val="5D5D5F"/>
                </a:solidFill>
                <a:latin typeface=" Consolas'"/>
              </a:rPr>
              <a:t>N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features.shape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[</a:t>
            </a:r>
            <a:r>
              <a:rPr lang="en-US" dirty="0">
                <a:solidFill>
                  <a:srgbClr val="FF6500"/>
                </a:solidFill>
                <a:latin typeface=" Consolas'"/>
              </a:rPr>
              <a:t>0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] </a:t>
            </a:r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The total number of instances</a:t>
            </a:r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 err="1">
                <a:solidFill>
                  <a:srgbClr val="5D5D5F"/>
                </a:solidFill>
                <a:latin typeface=" Consolas'"/>
              </a:rPr>
              <a:t>N_train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00BEC4"/>
                </a:solidFill>
                <a:latin typeface=" Consolas'"/>
              </a:rPr>
              <a:t>floor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(</a:t>
            </a:r>
            <a:r>
              <a:rPr lang="en-US" dirty="0">
                <a:solidFill>
                  <a:srgbClr val="FF6500"/>
                </a:solidFill>
                <a:latin typeface=" Consolas'"/>
              </a:rPr>
              <a:t>0.7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00BEC4"/>
                </a:solidFill>
                <a:latin typeface=" Consolas'"/>
              </a:rPr>
              <a:t>*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N) </a:t>
            </a:r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The total number of training instances</a:t>
            </a:r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>
                <a:solidFill>
                  <a:srgbClr val="5D5D5F"/>
                </a:solidFill>
                <a:latin typeface=" Consolas'"/>
              </a:rPr>
              <a:t/>
            </a:r>
            <a:br>
              <a:rPr lang="en-US" dirty="0">
                <a:solidFill>
                  <a:srgbClr val="5D5D5F"/>
                </a:solidFill>
                <a:latin typeface=" Consolas'"/>
              </a:rPr>
            </a:br>
            <a:r>
              <a:rPr lang="en-US" dirty="0" err="1">
                <a:solidFill>
                  <a:srgbClr val="5D5D5F"/>
                </a:solidFill>
                <a:latin typeface=" Consolas'"/>
              </a:rPr>
              <a:t>idx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 err="1">
                <a:solidFill>
                  <a:srgbClr val="00BEC4"/>
                </a:solidFill>
                <a:latin typeface=" Consolas'"/>
              </a:rPr>
              <a:t>random.permutation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(N)</a:t>
            </a:r>
            <a:endParaRPr lang="en-US" b="0" dirty="0">
              <a:solidFill>
                <a:srgbClr val="5D5D5F"/>
              </a:solidFill>
              <a:effectLst/>
              <a:latin typeface=" Consolas'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7E270-D5C5-492A-A020-622EDE04D179}"/>
              </a:ext>
            </a:extLst>
          </p:cNvPr>
          <p:cNvSpPr/>
          <p:nvPr/>
        </p:nvSpPr>
        <p:spPr>
          <a:xfrm>
            <a:off x="5950857" y="185688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5D5D5F"/>
                </a:solidFill>
                <a:latin typeface=" Consolas'"/>
              </a:rPr>
              <a:t>idx_train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idx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[: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N_train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]</a:t>
            </a:r>
          </a:p>
          <a:p>
            <a:r>
              <a:rPr lang="en-US" dirty="0" err="1">
                <a:solidFill>
                  <a:srgbClr val="5D5D5F"/>
                </a:solidFill>
                <a:latin typeface=" Consolas'"/>
              </a:rPr>
              <a:t>idx_test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idx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[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N_train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:]</a:t>
            </a:r>
          </a:p>
          <a:p>
            <a:r>
              <a:rPr lang="en-US" dirty="0">
                <a:solidFill>
                  <a:srgbClr val="5D5D5F"/>
                </a:solidFill>
                <a:latin typeface=" Consolas'"/>
              </a:rPr>
              <a:t/>
            </a:r>
            <a:br>
              <a:rPr lang="en-US" dirty="0">
                <a:solidFill>
                  <a:srgbClr val="5D5D5F"/>
                </a:solidFill>
                <a:latin typeface=" Consolas'"/>
              </a:rPr>
            </a:br>
            <a:r>
              <a:rPr lang="en-US" dirty="0" err="1">
                <a:solidFill>
                  <a:srgbClr val="5D5D5F"/>
                </a:solidFill>
                <a:latin typeface=" Consolas'"/>
              </a:rPr>
              <a:t>features_train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features[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idx_train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,:]</a:t>
            </a:r>
          </a:p>
          <a:p>
            <a:r>
              <a:rPr lang="en-US" dirty="0" err="1">
                <a:solidFill>
                  <a:srgbClr val="5D5D5F"/>
                </a:solidFill>
                <a:latin typeface=" Consolas'"/>
              </a:rPr>
              <a:t>target_train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target[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idx_train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]</a:t>
            </a:r>
          </a:p>
          <a:p>
            <a:r>
              <a:rPr lang="en-US" dirty="0">
                <a:solidFill>
                  <a:srgbClr val="5D5D5F"/>
                </a:solidFill>
                <a:latin typeface=" Consolas'"/>
              </a:rPr>
              <a:t/>
            </a:r>
            <a:br>
              <a:rPr lang="en-US" dirty="0">
                <a:solidFill>
                  <a:srgbClr val="5D5D5F"/>
                </a:solidFill>
                <a:latin typeface=" Consolas'"/>
              </a:rPr>
            </a:br>
            <a:r>
              <a:rPr lang="en-US" dirty="0" err="1">
                <a:solidFill>
                  <a:srgbClr val="5D5D5F"/>
                </a:solidFill>
                <a:latin typeface=" Consolas'"/>
              </a:rPr>
              <a:t>features_test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features[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idx_test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,:]</a:t>
            </a:r>
          </a:p>
          <a:p>
            <a:r>
              <a:rPr lang="en-US" dirty="0" err="1">
                <a:solidFill>
                  <a:srgbClr val="5D5D5F"/>
                </a:solidFill>
                <a:latin typeface=" Consolas'"/>
              </a:rPr>
              <a:t>target_test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target[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idx_test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]</a:t>
            </a:r>
          </a:p>
          <a:p>
            <a:r>
              <a:rPr lang="en-US" dirty="0">
                <a:solidFill>
                  <a:srgbClr val="5D5D5F"/>
                </a:solidFill>
                <a:latin typeface=" Consolas'"/>
              </a:rPr>
              <a:t/>
            </a:r>
            <a:br>
              <a:rPr lang="en-US" dirty="0">
                <a:solidFill>
                  <a:srgbClr val="5D5D5F"/>
                </a:solidFill>
                <a:latin typeface=" Consolas'"/>
              </a:rPr>
            </a:br>
            <a:r>
              <a:rPr lang="en-US" dirty="0">
                <a:solidFill>
                  <a:srgbClr val="5D5D5F"/>
                </a:solidFill>
                <a:latin typeface=" Consolas'"/>
              </a:rPr>
              <a:t/>
            </a:r>
            <a:br>
              <a:rPr lang="en-US" dirty="0">
                <a:solidFill>
                  <a:srgbClr val="5D5D5F"/>
                </a:solidFill>
                <a:latin typeface=" Consolas'"/>
              </a:rPr>
            </a:br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Build, predict, evaluate (to be filled out)</a:t>
            </a:r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model = train(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features_train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, 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target_train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)</a:t>
            </a:r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preds_test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= predict(model, 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features_test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)</a:t>
            </a:r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accuracy = 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evaluate_acc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(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preds_test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, 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target_test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)</a:t>
            </a:r>
            <a:endParaRPr lang="en-US" dirty="0">
              <a:solidFill>
                <a:srgbClr val="5D5D5F"/>
              </a:solidFill>
              <a:latin typeface=" Consolas'"/>
            </a:endParaRPr>
          </a:p>
        </p:txBody>
      </p:sp>
    </p:spTree>
    <p:extLst>
      <p:ext uri="{BB962C8B-B14F-4D97-AF65-F5344CB8AC3E}">
        <p14:creationId xmlns:p14="http://schemas.microsoft.com/office/powerpoint/2010/main" val="408736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2E4B-F50F-4991-855F-9A1E2B92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Hold out cross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DC9E-5E52-401A-A33F-F744B88B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</a:t>
            </a:r>
            <a:r>
              <a:rPr lang="en-US" dirty="0"/>
              <a:t>apply the holdout method to the corn production </a:t>
            </a:r>
            <a:r>
              <a:rPr lang="en-US" dirty="0" smtClean="0"/>
              <a:t>data using 70/30 split we may get the graph of the next slide</a:t>
            </a:r>
          </a:p>
          <a:p>
            <a:r>
              <a:rPr lang="en-US" dirty="0" smtClean="0"/>
              <a:t>Two </a:t>
            </a:r>
            <a:r>
              <a:rPr lang="en-US" dirty="0"/>
              <a:t>main things stand </a:t>
            </a:r>
            <a:r>
              <a:rPr lang="en-US" dirty="0" smtClean="0"/>
              <a:t>out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error estimates computed by the holdout method are close to the new-data</a:t>
            </a:r>
            <a:br>
              <a:rPr lang="en-US" dirty="0"/>
            </a:br>
            <a:r>
              <a:rPr lang="en-US" dirty="0"/>
              <a:t>error of the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They’re </a:t>
            </a:r>
            <a:r>
              <a:rPr lang="en-US" dirty="0"/>
              <a:t>certainly much closer than the training set </a:t>
            </a:r>
            <a:r>
              <a:rPr lang="en-US" dirty="0" smtClean="0"/>
              <a:t>error estimates, </a:t>
            </a:r>
            <a:r>
              <a:rPr lang="en-US" dirty="0"/>
              <a:t>particularly for small-bandwidth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holdout error estimates are </a:t>
            </a:r>
            <a:r>
              <a:rPr lang="en-US" dirty="0" smtClean="0"/>
              <a:t>noisy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bounce around wildly compared </a:t>
            </a:r>
            <a:r>
              <a:rPr lang="en-US" dirty="0" smtClean="0"/>
              <a:t>to the </a:t>
            </a:r>
            <a:r>
              <a:rPr lang="en-US" dirty="0"/>
              <a:t>smooth curve that represents the error on new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1760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6F33-4554-4444-8781-8B6F1F8E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Hold out cross validation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97B47-F27C-45C4-B9CD-FE3C7A280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581" y="851149"/>
            <a:ext cx="5692019" cy="53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8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EBDA-F596-4769-BC9A-67DA48C4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7BC7-3318-41DD-87A2-88EB62AB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better but more computationally intensive approach to cross-validation is </a:t>
            </a:r>
            <a:r>
              <a:rPr lang="en-US" i="1" dirty="0"/>
              <a:t>k-fold </a:t>
            </a:r>
            <a:r>
              <a:rPr lang="en-US" i="1" dirty="0" smtClean="0"/>
              <a:t>cross validation</a:t>
            </a:r>
            <a:endParaRPr lang="en-US" dirty="0"/>
          </a:p>
          <a:p>
            <a:r>
              <a:rPr lang="en-US" dirty="0" smtClean="0"/>
              <a:t>Like </a:t>
            </a:r>
            <a:r>
              <a:rPr lang="en-US" dirty="0"/>
              <a:t>the holdout method, k-fold cross-validation relies on </a:t>
            </a:r>
            <a:r>
              <a:rPr lang="en-US" dirty="0" smtClean="0"/>
              <a:t>quarantining subsets </a:t>
            </a:r>
            <a:r>
              <a:rPr lang="en-US" dirty="0"/>
              <a:t>of the training data during the learning </a:t>
            </a:r>
            <a:r>
              <a:rPr lang="en-US" dirty="0" smtClean="0"/>
              <a:t>process </a:t>
            </a:r>
          </a:p>
          <a:p>
            <a:r>
              <a:rPr lang="en-US" dirty="0" smtClean="0"/>
              <a:t>The </a:t>
            </a:r>
            <a:r>
              <a:rPr lang="en-US" dirty="0"/>
              <a:t>primary difference </a:t>
            </a:r>
            <a:r>
              <a:rPr lang="en-US" dirty="0" smtClean="0"/>
              <a:t>is that </a:t>
            </a:r>
            <a:r>
              <a:rPr lang="en-US" dirty="0"/>
              <a:t>k-fold CV begins by randomly splitting the data into </a:t>
            </a:r>
            <a:r>
              <a:rPr lang="en-US" i="1" dirty="0"/>
              <a:t>k </a:t>
            </a:r>
            <a:r>
              <a:rPr lang="en-US" dirty="0"/>
              <a:t>disjoint subsets, called </a:t>
            </a:r>
            <a:r>
              <a:rPr lang="en-US" i="1" dirty="0" smtClean="0"/>
              <a:t>folds </a:t>
            </a:r>
            <a:r>
              <a:rPr lang="en-US" dirty="0" smtClean="0"/>
              <a:t>(</a:t>
            </a:r>
            <a:r>
              <a:rPr lang="en-US" dirty="0"/>
              <a:t>typical choices for k are </a:t>
            </a:r>
            <a:r>
              <a:rPr lang="en-US" dirty="0" smtClean="0"/>
              <a:t>1, 5</a:t>
            </a:r>
            <a:r>
              <a:rPr lang="en-US" dirty="0"/>
              <a:t>, 10, or 20</a:t>
            </a:r>
            <a:r>
              <a:rPr lang="en-US" dirty="0" smtClean="0"/>
              <a:t>) </a:t>
            </a:r>
          </a:p>
          <a:p>
            <a:r>
              <a:rPr lang="en-US" dirty="0" smtClean="0"/>
              <a:t>When k is 1, it is called leave one out cross validation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each fold, a model is trained on all the </a:t>
            </a:r>
            <a:r>
              <a:rPr lang="en-US" dirty="0" smtClean="0"/>
              <a:t>data </a:t>
            </a:r>
            <a:r>
              <a:rPr lang="en-US" i="1" dirty="0" smtClean="0"/>
              <a:t>except </a:t>
            </a:r>
            <a:r>
              <a:rPr lang="en-US" dirty="0"/>
              <a:t>the data from that fold and is subsequently used to generate predictions for </a:t>
            </a:r>
            <a:r>
              <a:rPr lang="en-US" dirty="0" smtClean="0"/>
              <a:t>the data </a:t>
            </a:r>
            <a:r>
              <a:rPr lang="en-US" dirty="0"/>
              <a:t>from that </a:t>
            </a:r>
            <a:r>
              <a:rPr lang="en-US" dirty="0" smtClean="0"/>
              <a:t>fold</a:t>
            </a:r>
          </a:p>
          <a:p>
            <a:r>
              <a:rPr lang="en-US" dirty="0" smtClean="0"/>
              <a:t>After </a:t>
            </a:r>
            <a:r>
              <a:rPr lang="en-US" dirty="0"/>
              <a:t>all k-folds are cycled through, the predictions for each fold are aggregated</a:t>
            </a:r>
            <a:br>
              <a:rPr lang="en-US" dirty="0"/>
            </a:br>
            <a:r>
              <a:rPr lang="en-US" dirty="0"/>
              <a:t>and compared to the true target variable to assess </a:t>
            </a:r>
            <a:r>
              <a:rPr lang="en-US" dirty="0" smtClean="0"/>
              <a:t>accuracy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6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D62F-5BDC-47F2-91F3-B452545A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7849C-087C-4878-B8E2-94CAA191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08" y="909326"/>
            <a:ext cx="7285736" cy="54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1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740A-2FF9-4CA1-9A3F-9B2F33BC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K-fold cross validation: pseudo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B1EC0-8FCF-471F-97C3-5DB15D7EF9F6}"/>
              </a:ext>
            </a:extLst>
          </p:cNvPr>
          <p:cNvSpPr/>
          <p:nvPr/>
        </p:nvSpPr>
        <p:spPr>
          <a:xfrm>
            <a:off x="1986039" y="1335314"/>
            <a:ext cx="82199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D5D5F"/>
                </a:solidFill>
                <a:latin typeface=" Consolas'"/>
              </a:rPr>
              <a:t>N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features.shape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[</a:t>
            </a:r>
            <a:r>
              <a:rPr lang="en-US" dirty="0">
                <a:solidFill>
                  <a:srgbClr val="FF6500"/>
                </a:solidFill>
                <a:latin typeface=" Consolas'"/>
              </a:rPr>
              <a:t>0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]</a:t>
            </a:r>
          </a:p>
          <a:p>
            <a:r>
              <a:rPr lang="en-US" dirty="0">
                <a:solidFill>
                  <a:srgbClr val="5D5D5F"/>
                </a:solidFill>
                <a:latin typeface=" Consolas'"/>
              </a:rPr>
              <a:t>K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FF6500"/>
                </a:solidFill>
                <a:latin typeface=" Consolas'"/>
              </a:rPr>
              <a:t>10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number of folds</a:t>
            </a:r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 err="1">
                <a:solidFill>
                  <a:srgbClr val="5D5D5F"/>
                </a:solidFill>
                <a:latin typeface=" Consolas'"/>
              </a:rPr>
              <a:t>preds_kfold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 err="1">
                <a:solidFill>
                  <a:srgbClr val="00BEC4"/>
                </a:solidFill>
                <a:latin typeface=" Consolas'"/>
              </a:rPr>
              <a:t>np.empty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(N)</a:t>
            </a:r>
          </a:p>
          <a:p>
            <a:r>
              <a:rPr lang="en-US" dirty="0">
                <a:solidFill>
                  <a:srgbClr val="5D5D5F"/>
                </a:solidFill>
                <a:latin typeface=" Consolas'"/>
              </a:rPr>
              <a:t>folds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 err="1">
                <a:solidFill>
                  <a:srgbClr val="00BEC4"/>
                </a:solidFill>
                <a:latin typeface=" Consolas'"/>
              </a:rPr>
              <a:t>np.random.randint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(</a:t>
            </a:r>
            <a:r>
              <a:rPr lang="en-US" dirty="0">
                <a:solidFill>
                  <a:srgbClr val="FF6500"/>
                </a:solidFill>
                <a:latin typeface=" Consolas'"/>
              </a:rPr>
              <a:t>0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, K, </a:t>
            </a:r>
            <a:r>
              <a:rPr lang="en-US" dirty="0">
                <a:solidFill>
                  <a:srgbClr val="F0AA0B"/>
                </a:solidFill>
                <a:latin typeface=" Consolas'"/>
              </a:rPr>
              <a:t>size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N)</a:t>
            </a:r>
          </a:p>
          <a:p>
            <a:endParaRPr lang="en-US" b="1" dirty="0">
              <a:solidFill>
                <a:srgbClr val="C838C6"/>
              </a:solidFill>
              <a:latin typeface=" Consolas'"/>
            </a:endParaRPr>
          </a:p>
          <a:p>
            <a:r>
              <a:rPr lang="en-US" b="1" dirty="0">
                <a:solidFill>
                  <a:srgbClr val="C838C6"/>
                </a:solidFill>
                <a:latin typeface=" Consolas'"/>
              </a:rPr>
              <a:t>for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idx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b="1" dirty="0">
                <a:solidFill>
                  <a:srgbClr val="C838C6"/>
                </a:solidFill>
                <a:latin typeface=" Consolas'"/>
              </a:rPr>
              <a:t>in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 err="1">
                <a:solidFill>
                  <a:srgbClr val="00BEC4"/>
                </a:solidFill>
                <a:latin typeface=" Consolas'"/>
              </a:rPr>
              <a:t>np.arange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(K):</a:t>
            </a:r>
          </a:p>
          <a:p>
            <a:r>
              <a:rPr lang="en-US" dirty="0">
                <a:solidFill>
                  <a:srgbClr val="5D5D5F"/>
                </a:solidFill>
                <a:latin typeface=" Consolas'"/>
              </a:rPr>
              <a:t>    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features_train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features[folds </a:t>
            </a:r>
            <a:r>
              <a:rPr lang="en-US" b="1" dirty="0">
                <a:solidFill>
                  <a:srgbClr val="C838C6"/>
                </a:solidFill>
                <a:latin typeface=" Consolas'"/>
              </a:rPr>
              <a:t>!=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idx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,:]</a:t>
            </a:r>
          </a:p>
          <a:p>
            <a:r>
              <a:rPr lang="en-US" dirty="0">
                <a:solidFill>
                  <a:srgbClr val="5D5D5F"/>
                </a:solidFill>
                <a:latin typeface=" Consolas'"/>
              </a:rPr>
              <a:t>    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target_train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target[folds </a:t>
            </a:r>
            <a:r>
              <a:rPr lang="en-US" b="1" dirty="0">
                <a:solidFill>
                  <a:srgbClr val="C838C6"/>
                </a:solidFill>
                <a:latin typeface=" Consolas'"/>
              </a:rPr>
              <a:t>!=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idx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]</a:t>
            </a:r>
          </a:p>
          <a:p>
            <a:r>
              <a:rPr lang="en-US" dirty="0">
                <a:solidFill>
                  <a:srgbClr val="5D5D5F"/>
                </a:solidFill>
                <a:latin typeface=" Consolas'"/>
              </a:rPr>
              <a:t>    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features_test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>
                <a:solidFill>
                  <a:srgbClr val="888888"/>
                </a:solidFill>
                <a:latin typeface=" Consolas'"/>
              </a:rPr>
              <a:t>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features[folds </a:t>
            </a:r>
            <a:r>
              <a:rPr lang="en-US" b="1" dirty="0">
                <a:solidFill>
                  <a:srgbClr val="C838C6"/>
                </a:solidFill>
                <a:latin typeface=" Consolas'"/>
              </a:rPr>
              <a:t>==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 </a:t>
            </a:r>
            <a:r>
              <a:rPr lang="en-US" dirty="0" err="1">
                <a:solidFill>
                  <a:srgbClr val="5D5D5F"/>
                </a:solidFill>
                <a:latin typeface=" Consolas'"/>
              </a:rPr>
              <a:t>idx</a:t>
            </a:r>
            <a:r>
              <a:rPr lang="en-US" dirty="0">
                <a:solidFill>
                  <a:srgbClr val="5D5D5F"/>
                </a:solidFill>
                <a:latin typeface=" Consolas'"/>
              </a:rPr>
              <a:t>,:]</a:t>
            </a:r>
          </a:p>
          <a:p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Build and predict for CV fold (to be filled out)</a:t>
            </a:r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model = train(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features_train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, 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target_train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)</a:t>
            </a:r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preds_kfold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[folds == 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idx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] = predict(model, 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features_test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)</a:t>
            </a:r>
            <a:endParaRPr lang="en-US" dirty="0">
              <a:solidFill>
                <a:srgbClr val="5D5D5F"/>
              </a:solidFill>
              <a:latin typeface=" Consolas'"/>
            </a:endParaRPr>
          </a:p>
          <a:p>
            <a:r>
              <a:rPr lang="en-US" dirty="0">
                <a:solidFill>
                  <a:srgbClr val="A9A9AA"/>
                </a:solidFill>
                <a:latin typeface=" Consolas'"/>
              </a:rPr>
              <a:t>#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 accuracy = 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evaluate_acc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(</a:t>
            </a:r>
            <a:r>
              <a:rPr lang="en-US" i="1" dirty="0" err="1">
                <a:solidFill>
                  <a:srgbClr val="A9A9AA"/>
                </a:solidFill>
                <a:latin typeface=" Consolas'"/>
              </a:rPr>
              <a:t>preds_kfold</a:t>
            </a:r>
            <a:r>
              <a:rPr lang="en-US" i="1" dirty="0">
                <a:solidFill>
                  <a:srgbClr val="A9A9AA"/>
                </a:solidFill>
                <a:latin typeface=" Consolas'"/>
              </a:rPr>
              <a:t>, target)</a:t>
            </a:r>
            <a:endParaRPr lang="en-US" b="0" dirty="0">
              <a:solidFill>
                <a:srgbClr val="5D5D5F"/>
              </a:solidFill>
              <a:effectLst/>
              <a:latin typeface=" Consolas'"/>
            </a:endParaRPr>
          </a:p>
        </p:txBody>
      </p:sp>
    </p:spTree>
    <p:extLst>
      <p:ext uri="{BB962C8B-B14F-4D97-AF65-F5344CB8AC3E}">
        <p14:creationId xmlns:p14="http://schemas.microsoft.com/office/powerpoint/2010/main" val="421646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AC4E-588D-410E-92A4-C3A1B93E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F4D9E-3743-469D-A857-7CA3E580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26" y="770982"/>
            <a:ext cx="6410356" cy="59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90B6-3F2C-4090-AE96-1B6F0472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Choose 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D584-D96E-48C4-83B6-9A042463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9188"/>
            <a:ext cx="11320465" cy="2309812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predict </a:t>
            </a:r>
            <a:r>
              <a:rPr lang="en-US" dirty="0"/>
              <a:t>whether a Titanic passenger would survive, based</a:t>
            </a:r>
            <a:br>
              <a:rPr lang="en-US" dirty="0"/>
            </a:br>
            <a:r>
              <a:rPr lang="en-US" dirty="0"/>
              <a:t>on personal, social, and economic </a:t>
            </a:r>
            <a:r>
              <a:rPr lang="en-US" dirty="0" smtClean="0"/>
              <a:t>factors</a:t>
            </a:r>
          </a:p>
          <a:p>
            <a:r>
              <a:rPr lang="en-US" dirty="0" smtClean="0"/>
              <a:t>We want to train </a:t>
            </a:r>
            <a:r>
              <a:rPr lang="en-US" dirty="0"/>
              <a:t>a classifier that could relate all this information </a:t>
            </a:r>
            <a:r>
              <a:rPr lang="en-US" dirty="0" smtClean="0"/>
              <a:t>we have to the passengers’ </a:t>
            </a:r>
            <a:r>
              <a:rPr lang="en-US" dirty="0"/>
              <a:t>survival </a:t>
            </a:r>
            <a:r>
              <a:rPr lang="en-US" dirty="0" smtClean="0"/>
              <a:t>probability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F001D-121E-458F-BE52-0CA8754D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6" y="3018437"/>
            <a:ext cx="9724571" cy="331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A6F-225B-4CF9-8912-F6EFFA19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D904-0685-4572-A0B5-54C8B613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9188"/>
            <a:ext cx="3204029" cy="5237162"/>
          </a:xfrm>
        </p:spPr>
        <p:txBody>
          <a:bodyPr/>
          <a:lstStyle/>
          <a:p>
            <a:r>
              <a:rPr lang="en-US" dirty="0"/>
              <a:t>Different modeling approaches share a common workflow</a:t>
            </a:r>
          </a:p>
          <a:p>
            <a:pPr lvl="1"/>
            <a:r>
              <a:rPr lang="en-US" dirty="0"/>
              <a:t>Use of historical data to build and optimize a model </a:t>
            </a:r>
          </a:p>
          <a:p>
            <a:pPr lvl="1"/>
            <a:r>
              <a:rPr lang="en-US" dirty="0"/>
              <a:t>The model is used to make predictions based on new data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48608-B7F9-476E-9E51-ACD74922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395" y="957979"/>
            <a:ext cx="5572120" cy="51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0280-6DA4-4542-BFAB-E78E0A04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 validation intuition – again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8CDA-F422-4EAD-BE90-B7E5B89E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Frist step – cross-validation  </a:t>
            </a:r>
            <a:endParaRPr lang="en-US" dirty="0"/>
          </a:p>
          <a:p>
            <a:r>
              <a:rPr lang="en-US" dirty="0" smtClean="0"/>
              <a:t>We divide the full </a:t>
            </a:r>
            <a:r>
              <a:rPr lang="en-US" dirty="0"/>
              <a:t>dataset into training and testing sets and use the holdout </a:t>
            </a:r>
            <a:r>
              <a:rPr lang="en-US" dirty="0" smtClean="0"/>
              <a:t>method/k-fold </a:t>
            </a:r>
            <a:r>
              <a:rPr lang="en-US" dirty="0"/>
              <a:t>of </a:t>
            </a:r>
            <a:r>
              <a:rPr lang="en-US" dirty="0" smtClean="0"/>
              <a:t>cross-validation</a:t>
            </a:r>
          </a:p>
          <a:p>
            <a:r>
              <a:rPr lang="en-US" dirty="0" smtClean="0"/>
              <a:t>The </a:t>
            </a:r>
            <a:r>
              <a:rPr lang="en-US" dirty="0"/>
              <a:t>model will be built on a training set and evaluated on a held-out testing </a:t>
            </a:r>
            <a:r>
              <a:rPr lang="en-US" dirty="0" smtClean="0"/>
              <a:t>set </a:t>
            </a:r>
          </a:p>
          <a:p>
            <a:r>
              <a:rPr lang="en-US" dirty="0" smtClean="0"/>
              <a:t>It’s important </a:t>
            </a:r>
            <a:r>
              <a:rPr lang="en-US" dirty="0"/>
              <a:t>to reiterate that </a:t>
            </a:r>
            <a:r>
              <a:rPr lang="en-US" dirty="0" smtClean="0"/>
              <a:t>our </a:t>
            </a:r>
            <a:r>
              <a:rPr lang="en-US" dirty="0"/>
              <a:t>goal isn’t necessarily to obtain the maximum </a:t>
            </a:r>
            <a:r>
              <a:rPr lang="en-US" dirty="0" smtClean="0"/>
              <a:t>model accuracy </a:t>
            </a:r>
            <a:r>
              <a:rPr lang="en-US" dirty="0"/>
              <a:t>on the training </a:t>
            </a:r>
            <a:r>
              <a:rPr lang="en-US" dirty="0" smtClean="0"/>
              <a:t>data</a:t>
            </a:r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to obtain the highest predictive accuracy on </a:t>
            </a:r>
            <a:r>
              <a:rPr lang="en-US" dirty="0" smtClean="0"/>
              <a:t>unseen data </a:t>
            </a:r>
          </a:p>
          <a:p>
            <a:r>
              <a:rPr lang="en-US" dirty="0" smtClean="0"/>
              <a:t>In </a:t>
            </a:r>
            <a:r>
              <a:rPr lang="en-US" dirty="0"/>
              <a:t>the model-building phase, </a:t>
            </a:r>
            <a:r>
              <a:rPr lang="en-US" dirty="0" smtClean="0"/>
              <a:t>we are </a:t>
            </a:r>
            <a:r>
              <a:rPr lang="en-US" dirty="0"/>
              <a:t>not yet in possession of this data, by definition, so </a:t>
            </a:r>
            <a:r>
              <a:rPr lang="en-US" dirty="0" smtClean="0"/>
              <a:t>we </a:t>
            </a:r>
            <a:r>
              <a:rPr lang="en-US" dirty="0"/>
              <a:t>pretend that some of the training data is hidden for the learning </a:t>
            </a:r>
            <a:r>
              <a:rPr lang="en-US" dirty="0" smtClean="0"/>
              <a:t>algorithm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0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BBF6-DE0D-4F96-8B37-C42B2045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validation intuition – again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19374-2098-4778-A483-AF7F5741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4" y="856342"/>
            <a:ext cx="10644878" cy="52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2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9B47-1E3C-4101-8531-5FFC0010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Accuracy metric – MSE for classification?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1FC6-BED4-45B5-BC9C-D5E2720F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9188"/>
            <a:ext cx="11320465" cy="19965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simplest performance measure of a classification model is to calculate the</a:t>
            </a:r>
            <a:br>
              <a:rPr lang="en-US" dirty="0"/>
            </a:br>
            <a:r>
              <a:rPr lang="en-US" dirty="0"/>
              <a:t>fraction of </a:t>
            </a:r>
            <a:r>
              <a:rPr lang="en-US" i="1" dirty="0"/>
              <a:t>correct </a:t>
            </a:r>
            <a:r>
              <a:rPr lang="en-US" dirty="0" smtClean="0"/>
              <a:t>answers </a:t>
            </a:r>
          </a:p>
          <a:p>
            <a:r>
              <a:rPr lang="en-US" dirty="0" smtClean="0"/>
              <a:t>If </a:t>
            </a:r>
            <a:r>
              <a:rPr lang="en-US" dirty="0"/>
              <a:t>three out of four rows were correctly predicted, </a:t>
            </a:r>
            <a:r>
              <a:rPr lang="en-US" dirty="0" smtClean="0"/>
              <a:t>we can say that the </a:t>
            </a:r>
            <a:r>
              <a:rPr lang="en-US" i="1" dirty="0"/>
              <a:t>accuracy </a:t>
            </a:r>
            <a:r>
              <a:rPr lang="en-US" dirty="0"/>
              <a:t>of the model on this particular validation set is 3/4 = 0.75, or 75</a:t>
            </a:r>
            <a:r>
              <a:rPr lang="en-US" dirty="0" smtClean="0"/>
              <a:t>%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A8F51-BAD5-42E8-B84C-1CBADE5E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3799856"/>
            <a:ext cx="9439124" cy="24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78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predictions </a:t>
            </a:r>
            <a:r>
              <a:rPr lang="en-US" dirty="0" smtClean="0"/>
              <a:t>should provide </a:t>
            </a:r>
            <a:r>
              <a:rPr lang="en-US" dirty="0"/>
              <a:t>more information than simply being correct or </a:t>
            </a:r>
            <a:r>
              <a:rPr lang="en-US" dirty="0" smtClean="0"/>
              <a:t>not </a:t>
            </a:r>
          </a:p>
          <a:p>
            <a:r>
              <a:rPr lang="en-US" dirty="0" smtClean="0"/>
              <a:t>We should be able to analyze </a:t>
            </a:r>
            <a:r>
              <a:rPr lang="en-US" dirty="0"/>
              <a:t>the accuracy per class (how many were predicted to </a:t>
            </a:r>
            <a:r>
              <a:rPr lang="en-US" dirty="0" smtClean="0"/>
              <a:t>survive</a:t>
            </a:r>
            <a:r>
              <a:rPr lang="en-US" dirty="0"/>
              <a:t> </a:t>
            </a:r>
            <a:r>
              <a:rPr lang="en-US" dirty="0" smtClean="0"/>
              <a:t>but </a:t>
            </a:r>
            <a:r>
              <a:rPr lang="en-US" dirty="0"/>
              <a:t>actually died or </a:t>
            </a:r>
            <a:r>
              <a:rPr lang="en-US" dirty="0" smtClean="0"/>
              <a:t>survived)</a:t>
            </a:r>
          </a:p>
          <a:p>
            <a:r>
              <a:rPr lang="en-US" dirty="0" smtClean="0"/>
              <a:t>For </a:t>
            </a:r>
            <a:r>
              <a:rPr lang="en-US" dirty="0"/>
              <a:t>binary classification, you can be wrong in two </a:t>
            </a:r>
            <a:r>
              <a:rPr lang="en-US" dirty="0" smtClean="0"/>
              <a:t>ways – predicting </a:t>
            </a:r>
            <a:r>
              <a:rPr lang="en-US" dirty="0"/>
              <a:t>0 when the correct value is 1, or predicting 1 when the correct value is 0 </a:t>
            </a:r>
            <a:endParaRPr lang="en-US" dirty="0" smtClean="0"/>
          </a:p>
          <a:p>
            <a:r>
              <a:rPr lang="en-US" dirty="0"/>
              <a:t>In many classification problems, it’s useful to go beyond the simple counting </a:t>
            </a:r>
            <a:r>
              <a:rPr lang="en-US" dirty="0" smtClean="0"/>
              <a:t>accuracy and </a:t>
            </a:r>
            <a:r>
              <a:rPr lang="en-US" dirty="0"/>
              <a:t>look at this class-wise accuracy, or class </a:t>
            </a:r>
            <a:r>
              <a:rPr lang="en-US" dirty="0" smtClean="0"/>
              <a:t>confusion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5FB4-DA6B-4790-B551-BD3C5B36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Accuracy – confusion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A82E-C1F4-4003-AC3F-0817C9233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9188"/>
            <a:ext cx="11320465" cy="1977193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turns out to be useful to display these four numbers in a two-by-two diagram called a </a:t>
            </a:r>
            <a:r>
              <a:rPr lang="en-US" i="1" dirty="0"/>
              <a:t>confusion </a:t>
            </a:r>
            <a:r>
              <a:rPr lang="en-US" i="1" dirty="0" smtClean="0"/>
              <a:t>matrix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9C759-F802-47F9-B452-00AF16B6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94" y="2608730"/>
            <a:ext cx="9162689" cy="34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E8E4-6706-45FD-8D86-AFB77055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0B61-E733-446A-8DCC-45A0FF01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814388"/>
            <a:ext cx="11320465" cy="2223935"/>
          </a:xfrm>
        </p:spPr>
        <p:txBody>
          <a:bodyPr>
            <a:normAutofit/>
          </a:bodyPr>
          <a:lstStyle/>
          <a:p>
            <a:r>
              <a:rPr lang="en-US" dirty="0"/>
              <a:t>Each element in the matrix shows the class-wise accuracy or confusion between </a:t>
            </a:r>
            <a:r>
              <a:rPr lang="en-US" dirty="0" smtClean="0"/>
              <a:t>the positive </a:t>
            </a:r>
            <a:r>
              <a:rPr lang="en-US" dirty="0"/>
              <a:t>and the negative </a:t>
            </a:r>
            <a:r>
              <a:rPr lang="en-US" dirty="0" smtClean="0"/>
              <a:t>class </a:t>
            </a:r>
          </a:p>
          <a:p>
            <a:r>
              <a:rPr lang="en-US" dirty="0" smtClean="0"/>
              <a:t>They are related to the </a:t>
            </a:r>
            <a:r>
              <a:rPr lang="en-US" dirty="0"/>
              <a:t>general concept of receiver operating characteristics (ROCs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357C4-4E43-440B-BB28-62EF0C89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14" y="2858559"/>
            <a:ext cx="5490129" cy="3843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83937-9358-4799-90AA-28E312C9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609" y="3038324"/>
            <a:ext cx="4880090" cy="29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93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EA7-9EDD-4D41-B63D-8F404F29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Accuracy tradeoffs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E52C-2CF9-41EA-9BD1-97E883C7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 </a:t>
            </a:r>
            <a:r>
              <a:rPr lang="en-US" dirty="0" smtClean="0"/>
              <a:t>we have </a:t>
            </a:r>
            <a:r>
              <a:rPr lang="en-US" dirty="0"/>
              <a:t>looked only at predictions for which the output is the predicted class; </a:t>
            </a:r>
            <a:r>
              <a:rPr lang="en-US" dirty="0" smtClean="0"/>
              <a:t>in our </a:t>
            </a:r>
            <a:r>
              <a:rPr lang="en-US" dirty="0"/>
              <a:t>Titanic example, 1 for survival and 0 </a:t>
            </a:r>
            <a:r>
              <a:rPr lang="en-US" dirty="0" smtClean="0"/>
              <a:t>otherwise</a:t>
            </a:r>
          </a:p>
          <a:p>
            <a:r>
              <a:rPr lang="en-US" dirty="0" smtClean="0"/>
              <a:t>Machine-learning </a:t>
            </a:r>
            <a:r>
              <a:rPr lang="en-US" dirty="0"/>
              <a:t>predictions usually hold a degree of uncertainty, and many classification algorithms output not </a:t>
            </a:r>
            <a:r>
              <a:rPr lang="en-US" dirty="0" smtClean="0"/>
              <a:t>only the </a:t>
            </a:r>
            <a:r>
              <a:rPr lang="en-US" dirty="0"/>
              <a:t>zero-one predictions, but the full prediction </a:t>
            </a:r>
            <a:r>
              <a:rPr lang="en-US" i="1" dirty="0" smtClean="0"/>
              <a:t>probabilities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what </a:t>
            </a:r>
            <a:r>
              <a:rPr lang="en-US" dirty="0" smtClean="0"/>
              <a:t>was simply </a:t>
            </a:r>
            <a:r>
              <a:rPr lang="en-US" dirty="0"/>
              <a:t>predicted as </a:t>
            </a:r>
            <a:r>
              <a:rPr lang="en-US" i="1" dirty="0"/>
              <a:t>survived </a:t>
            </a:r>
            <a:r>
              <a:rPr lang="en-US" dirty="0"/>
              <a:t>in our Titanic model may have had a probability of survival of 0.8, 0.99, or </a:t>
            </a:r>
            <a:r>
              <a:rPr lang="en-US" dirty="0" smtClean="0"/>
              <a:t>0.5</a:t>
            </a:r>
          </a:p>
          <a:p>
            <a:r>
              <a:rPr lang="en-US" dirty="0"/>
              <a:t>It’s clear that there’s a big difference in the confidence </a:t>
            </a:r>
            <a:r>
              <a:rPr lang="en-US" dirty="0" smtClean="0"/>
              <a:t>of these </a:t>
            </a:r>
            <a:r>
              <a:rPr lang="en-US" dirty="0"/>
              <a:t>answers 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738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200C-662C-46ED-B3AD-A3405199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DCE15-C317-4481-8194-1BFDC14D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output of a </a:t>
            </a:r>
            <a:r>
              <a:rPr lang="en-US" i="1" dirty="0"/>
              <a:t>probabilistic classifier </a:t>
            </a: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i="1" dirty="0"/>
              <a:t>probability vectors </a:t>
            </a:r>
            <a:r>
              <a:rPr lang="en-US" dirty="0"/>
              <a:t>or </a:t>
            </a:r>
            <a:r>
              <a:rPr lang="en-US" i="1" dirty="0"/>
              <a:t>class </a:t>
            </a:r>
            <a:r>
              <a:rPr lang="en-US" i="1" dirty="0" smtClean="0"/>
              <a:t>probabilities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every row in the test set, </a:t>
            </a:r>
            <a:r>
              <a:rPr lang="en-US" dirty="0" smtClean="0"/>
              <a:t>we </a:t>
            </a:r>
            <a:r>
              <a:rPr lang="en-US" dirty="0"/>
              <a:t>get a real-valued number from 0 to 1 for</a:t>
            </a:r>
            <a:br>
              <a:rPr lang="en-US" dirty="0"/>
            </a:br>
            <a:r>
              <a:rPr lang="en-US" dirty="0"/>
              <a:t>every class in the classifier (summing to </a:t>
            </a:r>
            <a:r>
              <a:rPr lang="en-US" dirty="0" smtClean="0"/>
              <a:t>1)</a:t>
            </a:r>
          </a:p>
          <a:p>
            <a:r>
              <a:rPr lang="en-US" dirty="0" smtClean="0"/>
              <a:t>Until </a:t>
            </a:r>
            <a:r>
              <a:rPr lang="en-US" dirty="0"/>
              <a:t>now, you’ve made predictions </a:t>
            </a:r>
            <a:r>
              <a:rPr lang="en-US" dirty="0" smtClean="0"/>
              <a:t>by considering </a:t>
            </a:r>
            <a:r>
              <a:rPr lang="en-US" dirty="0"/>
              <a:t>probabilities above 0.5 to determine the class predictions, from which </a:t>
            </a:r>
            <a:r>
              <a:rPr lang="en-US" dirty="0" smtClean="0"/>
              <a:t>we calculated </a:t>
            </a:r>
            <a:r>
              <a:rPr lang="en-US" dirty="0"/>
              <a:t>all the performance </a:t>
            </a:r>
            <a:r>
              <a:rPr lang="en-US" dirty="0" smtClean="0"/>
              <a:t>metrics</a:t>
            </a:r>
          </a:p>
          <a:p>
            <a:r>
              <a:rPr lang="en-US" dirty="0" smtClean="0"/>
              <a:t>We </a:t>
            </a:r>
            <a:r>
              <a:rPr lang="en-US" dirty="0"/>
              <a:t>say that </a:t>
            </a:r>
            <a:r>
              <a:rPr lang="en-US" dirty="0" smtClean="0"/>
              <a:t>the </a:t>
            </a:r>
            <a:r>
              <a:rPr lang="en-US" i="1" dirty="0" smtClean="0"/>
              <a:t>threshold </a:t>
            </a:r>
            <a:r>
              <a:rPr lang="en-US" dirty="0"/>
              <a:t>that determines the class is </a:t>
            </a:r>
            <a:r>
              <a:rPr lang="en-US" dirty="0" smtClean="0"/>
              <a:t>0.5</a:t>
            </a:r>
          </a:p>
          <a:p>
            <a:r>
              <a:rPr lang="en-US" dirty="0" smtClean="0"/>
              <a:t>It’s </a:t>
            </a:r>
            <a:r>
              <a:rPr lang="en-US" dirty="0"/>
              <a:t>clear that </a:t>
            </a:r>
            <a:r>
              <a:rPr lang="en-US" dirty="0" smtClean="0"/>
              <a:t>we </a:t>
            </a:r>
            <a:r>
              <a:rPr lang="en-US" dirty="0"/>
              <a:t>could choose any </a:t>
            </a:r>
            <a:r>
              <a:rPr lang="en-US" dirty="0" smtClean="0"/>
              <a:t>other threshold </a:t>
            </a:r>
            <a:r>
              <a:rPr lang="en-US" dirty="0"/>
              <a:t>and would get different values for all of </a:t>
            </a:r>
            <a:r>
              <a:rPr lang="en-US" dirty="0" smtClean="0"/>
              <a:t>our metrics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08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1B04-5F71-4D45-8A33-75B82D5C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Threshold for </a:t>
            </a:r>
            <a:r>
              <a:rPr lang="en-US" dirty="0" err="1" smtClean="0"/>
              <a:t>survivality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C455F-05D0-4D06-956B-F048A207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529"/>
            <a:ext cx="12192000" cy="37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66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60D6-B046-4787-B41B-4817B70A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53FD-67D8-4675-AB3C-BFF13E14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in next slide shows </a:t>
            </a:r>
            <a:r>
              <a:rPr lang="en-US" dirty="0"/>
              <a:t>the process of sorting the probability vectors and setting a </a:t>
            </a:r>
            <a:r>
              <a:rPr lang="en-US" dirty="0" smtClean="0"/>
              <a:t>threshold of </a:t>
            </a:r>
            <a:r>
              <a:rPr lang="en-US" dirty="0"/>
              <a:t>0.7.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rows above the line are now predicted to survive, and you can compare</a:t>
            </a:r>
            <a:br>
              <a:rPr lang="en-US" dirty="0"/>
            </a:br>
            <a:r>
              <a:rPr lang="en-US" dirty="0"/>
              <a:t>these to the actual labels to get the confusion matrix and the ROC metrics at this particular </a:t>
            </a:r>
            <a:r>
              <a:rPr lang="en-US" dirty="0" smtClean="0"/>
              <a:t>threshold</a:t>
            </a:r>
          </a:p>
          <a:p>
            <a:r>
              <a:rPr lang="en-US" dirty="0" smtClean="0"/>
              <a:t>If we </a:t>
            </a:r>
            <a:r>
              <a:rPr lang="en-US" dirty="0"/>
              <a:t>follow this process for all thresholds from 0 to 1, </a:t>
            </a:r>
            <a:r>
              <a:rPr lang="en-US" dirty="0" smtClean="0"/>
              <a:t>we get the </a:t>
            </a:r>
            <a:r>
              <a:rPr lang="en-US" i="1" dirty="0"/>
              <a:t>ROC curve</a:t>
            </a:r>
            <a:r>
              <a:rPr lang="en-US" dirty="0"/>
              <a:t>, shown in </a:t>
            </a:r>
            <a:r>
              <a:rPr lang="en-US" dirty="0" smtClean="0"/>
              <a:t>next slide </a:t>
            </a:r>
          </a:p>
          <a:p>
            <a:r>
              <a:rPr lang="en-US" dirty="0" smtClean="0"/>
              <a:t>Here we </a:t>
            </a:r>
            <a:r>
              <a:rPr lang="en-US" dirty="0"/>
              <a:t>can read out the confusion matrix at all thresholds, making</a:t>
            </a:r>
            <a:br>
              <a:rPr lang="en-US" dirty="0"/>
            </a:br>
            <a:r>
              <a:rPr lang="en-US" dirty="0"/>
              <a:t>the ROC curve a powerful visualization tool when </a:t>
            </a:r>
            <a:r>
              <a:rPr lang="en-US" dirty="0" smtClean="0"/>
              <a:t>we’re </a:t>
            </a:r>
            <a:r>
              <a:rPr lang="en-US" dirty="0"/>
              <a:t>evaluating classifier </a:t>
            </a:r>
            <a:r>
              <a:rPr lang="en-US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3279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0F6F-80D0-4F64-9134-5BB148C3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/>
              <a:t>model evaluation?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1F40-8922-4D5C-9B7E-668E4FA2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primary goal of supervised machine learning is accurate prediction</a:t>
            </a:r>
          </a:p>
          <a:p>
            <a:r>
              <a:rPr lang="en-US" dirty="0"/>
              <a:t>We want our model, which has been built from training data, to generalize well to new data</a:t>
            </a:r>
          </a:p>
          <a:p>
            <a:r>
              <a:rPr lang="en-US" dirty="0"/>
              <a:t>That way, when we deploy the model in production, we can be assured that the predictions generated are of high quality </a:t>
            </a:r>
          </a:p>
          <a:p>
            <a:r>
              <a:rPr lang="en-US" dirty="0"/>
              <a:t>Therefore, when we evaluate the performance of a model, </a:t>
            </a:r>
            <a:r>
              <a:rPr lang="en-US" dirty="0" smtClean="0"/>
              <a:t>we </a:t>
            </a:r>
            <a:r>
              <a:rPr lang="en-US" dirty="0"/>
              <a:t>want to determine </a:t>
            </a:r>
            <a:r>
              <a:rPr lang="en-US" i="1" dirty="0"/>
              <a:t>how well that model will perform on new data</a:t>
            </a:r>
          </a:p>
          <a:p>
            <a:r>
              <a:rPr lang="en-US" dirty="0"/>
              <a:t>This seemingly simple task is wrought with complications and pitfalls that can befuddle even the most experienced ML </a:t>
            </a:r>
            <a:r>
              <a:rPr lang="en-US" dirty="0" smtClean="0"/>
              <a:t>users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Model selection discusses bunch of methods for feature extraction and selection</a:t>
            </a:r>
          </a:p>
          <a:p>
            <a:pPr lvl="1"/>
            <a:r>
              <a:rPr lang="en-US" dirty="0" smtClean="0"/>
              <a:t>However we need to be familiar with dimensionality reduction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7C12-263D-4EA3-B1B1-22D86BD5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2635E-B58A-42B4-B58C-12714427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95" y="904435"/>
            <a:ext cx="8997077" cy="56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69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9" y="1438555"/>
            <a:ext cx="8839200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81" y="2815198"/>
            <a:ext cx="946785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2357C4-4E43-440B-BB28-62EF0C890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15" y="4029916"/>
            <a:ext cx="3817100" cy="26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40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F5D8-12D8-4F3A-A044-CDDC6B32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AUC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CC80-7E78-471D-AA2D-97EF89F2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ROC curve itself also provides a </a:t>
            </a:r>
            <a:r>
              <a:rPr lang="en-US" dirty="0" smtClean="0"/>
              <a:t>view of </a:t>
            </a:r>
            <a:r>
              <a:rPr lang="en-US" dirty="0"/>
              <a:t>the overall performance of the </a:t>
            </a:r>
            <a:r>
              <a:rPr lang="en-US" dirty="0" smtClean="0"/>
              <a:t>classifier</a:t>
            </a:r>
          </a:p>
          <a:p>
            <a:r>
              <a:rPr lang="en-US" dirty="0" smtClean="0"/>
              <a:t>A </a:t>
            </a:r>
            <a:r>
              <a:rPr lang="en-US" dirty="0"/>
              <a:t>perfect classifier would have no </a:t>
            </a:r>
            <a:r>
              <a:rPr lang="en-US" dirty="0" smtClean="0"/>
              <a:t>false positives </a:t>
            </a:r>
            <a:r>
              <a:rPr lang="en-US" dirty="0"/>
              <a:t>and no missed detections, so the curve would be pushed to the top-left corner, as illustrated in </a:t>
            </a:r>
            <a:r>
              <a:rPr lang="en-US" dirty="0" smtClean="0"/>
              <a:t>the next (slide’s) figure </a:t>
            </a:r>
          </a:p>
          <a:p>
            <a:r>
              <a:rPr lang="en-US" dirty="0" smtClean="0"/>
              <a:t>This </a:t>
            </a:r>
            <a:r>
              <a:rPr lang="en-US" dirty="0"/>
              <a:t>leads us naturally to another evaluation </a:t>
            </a:r>
            <a:r>
              <a:rPr lang="en-US" dirty="0" smtClean="0"/>
              <a:t>metric: the </a:t>
            </a:r>
            <a:r>
              <a:rPr lang="en-US" dirty="0"/>
              <a:t>area under the ROC curve (AUC</a:t>
            </a:r>
            <a:r>
              <a:rPr lang="en-US" dirty="0" smtClean="0"/>
              <a:t>) </a:t>
            </a:r>
          </a:p>
          <a:p>
            <a:r>
              <a:rPr lang="en-US" dirty="0" smtClean="0"/>
              <a:t>The </a:t>
            </a:r>
            <a:r>
              <a:rPr lang="en-US" dirty="0"/>
              <a:t>larger this area, the better the classification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The </a:t>
            </a:r>
            <a:r>
              <a:rPr lang="en-US" dirty="0"/>
              <a:t>AUC is a widely used choice for evaluating and comparing</a:t>
            </a:r>
            <a:br>
              <a:rPr lang="en-US" dirty="0"/>
            </a:br>
            <a:r>
              <a:rPr lang="en-US" dirty="0"/>
              <a:t>models, although in most cases it’s important to inspect the full ROC curve 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77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D094-4ABE-4D49-AF8C-50ACDED6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224B6-7999-400E-AE6A-A1A6BADC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3" y="964667"/>
            <a:ext cx="7353124" cy="5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4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Multiclass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you’ve looked only at binary, or two-class, classification problems, but </a:t>
            </a:r>
            <a:r>
              <a:rPr lang="en-US" dirty="0" smtClean="0"/>
              <a:t>we can </a:t>
            </a:r>
            <a:r>
              <a:rPr lang="en-US" dirty="0"/>
              <a:t>use </a:t>
            </a:r>
            <a:r>
              <a:rPr lang="en-US" dirty="0" smtClean="0"/>
              <a:t>the </a:t>
            </a:r>
            <a:r>
              <a:rPr lang="en-US" dirty="0"/>
              <a:t>same tools for multiclass </a:t>
            </a:r>
            <a:r>
              <a:rPr lang="en-US" dirty="0" smtClean="0"/>
              <a:t>classifiers </a:t>
            </a:r>
          </a:p>
          <a:p>
            <a:r>
              <a:rPr lang="en-US" dirty="0" smtClean="0"/>
              <a:t>A </a:t>
            </a:r>
            <a:r>
              <a:rPr lang="en-US" dirty="0"/>
              <a:t>well-known </a:t>
            </a:r>
            <a:r>
              <a:rPr lang="en-US" dirty="0" smtClean="0"/>
              <a:t>multiclass classification </a:t>
            </a:r>
            <a:r>
              <a:rPr lang="en-US" dirty="0"/>
              <a:t>problem is </a:t>
            </a:r>
            <a:r>
              <a:rPr lang="en-US" dirty="0" smtClean="0"/>
              <a:t>handwritten </a:t>
            </a:r>
            <a:r>
              <a:rPr lang="en-US" dirty="0"/>
              <a:t>digit </a:t>
            </a:r>
            <a:r>
              <a:rPr lang="en-US" dirty="0" smtClean="0"/>
              <a:t>recognition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232" y="2508589"/>
            <a:ext cx="4498322" cy="38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65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Multiclass classification AUC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3" y="1337632"/>
            <a:ext cx="8116981" cy="50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28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B427666-8877-4770-AC6D-D24956AFB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Information Criteria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BB56E3A-04FA-4D3A-AE83-D0CF7E2C7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/>
              <a:t>Information criterion </a:t>
            </a:r>
            <a:r>
              <a:rPr lang="en-US" altLang="en-US" sz="2400" dirty="0"/>
              <a:t>is a measure of the goodness of fit of an estimated statistical model. </a:t>
            </a:r>
          </a:p>
          <a:p>
            <a:r>
              <a:rPr lang="en-US" altLang="en-US" sz="2400" dirty="0"/>
              <a:t>It is grounded in the concept of entropy, </a:t>
            </a:r>
          </a:p>
          <a:p>
            <a:pPr lvl="1"/>
            <a:r>
              <a:rPr lang="en-US" altLang="en-US" sz="2000" dirty="0"/>
              <a:t>Offers a relative measure of the information lost </a:t>
            </a:r>
          </a:p>
          <a:p>
            <a:pPr lvl="1"/>
            <a:r>
              <a:rPr lang="en-US" altLang="en-US" sz="2000" dirty="0"/>
              <a:t>Describes the tradeoff precision and complexity of the model</a:t>
            </a:r>
          </a:p>
          <a:p>
            <a:r>
              <a:rPr lang="en-US" altLang="en-US" sz="2400" dirty="0"/>
              <a:t>An IC is not a test on the model in the sense of hypothesis testing</a:t>
            </a:r>
          </a:p>
          <a:p>
            <a:r>
              <a:rPr lang="en-US" altLang="en-US" sz="2400" dirty="0"/>
              <a:t>It is a tool for model selection </a:t>
            </a:r>
          </a:p>
          <a:p>
            <a:r>
              <a:rPr lang="en-US" altLang="en-US" sz="2400" dirty="0"/>
              <a:t>Given a data set, several competing models may be ranked according to their IC</a:t>
            </a:r>
          </a:p>
          <a:p>
            <a:r>
              <a:rPr lang="en-US" altLang="en-US" sz="2400" dirty="0"/>
              <a:t>The model with the lowest IC is chosen as the “best”</a:t>
            </a:r>
          </a:p>
        </p:txBody>
      </p:sp>
    </p:spTree>
    <p:extLst>
      <p:ext uri="{BB962C8B-B14F-4D97-AF65-F5344CB8AC3E}">
        <p14:creationId xmlns:p14="http://schemas.microsoft.com/office/powerpoint/2010/main" val="1120163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97F5C52-5630-4389-867B-2D7E15AC3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Information Criteria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3B2A5B-0BB1-4E6D-9236-EE3D22D0E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038726"/>
            <a:ext cx="8534400" cy="53120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IC rewards goodness of fit, but also includes a penalty that is an increasing function of the number of estimated parameters.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This penalty discourages </a:t>
            </a:r>
            <a:r>
              <a:rPr lang="en-US" altLang="en-US" sz="2400" dirty="0">
                <a:hlinkClick r:id="rId2" tooltip="Overfitting"/>
              </a:rPr>
              <a:t>overfitting</a:t>
            </a:r>
            <a:r>
              <a:rPr lang="en-US" alt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IC methodology attempts to find the model that </a:t>
            </a:r>
            <a:r>
              <a:rPr lang="en-US" altLang="en-US" sz="2400" b="1" dirty="0"/>
              <a:t>best explains the data with a minimum of free parameters</a:t>
            </a:r>
            <a:r>
              <a:rPr lang="en-US" alt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IC judges a model by how close its fitted values tend to be to the true values.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AIC value assigned to a model is only meant to </a:t>
            </a:r>
            <a:r>
              <a:rPr lang="en-US" altLang="en-US" sz="2400" i="1" dirty="0"/>
              <a:t>rank</a:t>
            </a:r>
            <a:r>
              <a:rPr lang="en-US" altLang="en-US" sz="2400" dirty="0"/>
              <a:t> competing models and tell you which is the best among the given alternatives. 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21798F44-4C99-460D-8CBD-C6C1F3143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6284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465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E3F2BB3-EC75-46F3-9E3E-DF8CE2132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Akaike Information Criteria (AIC)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5C6AB9C1-D7EB-41BC-A316-8CA7BE89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6284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C82A2F4E-E729-4728-997B-C5E25CD47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981201"/>
            <a:ext cx="73167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Akaike, Hirotugu (1974). "A new look at the statistical model identification". </a:t>
            </a:r>
          </a:p>
          <a:p>
            <a:r>
              <a:rPr lang="en-US" altLang="en-US" i="1"/>
              <a:t>IEEE Transactions on Automatic Control</a:t>
            </a:r>
            <a:r>
              <a:rPr lang="en-US" altLang="en-US"/>
              <a:t> </a:t>
            </a:r>
            <a:r>
              <a:rPr lang="en-US" altLang="en-US" b="1"/>
              <a:t>19</a:t>
            </a:r>
            <a:r>
              <a:rPr lang="en-US" altLang="en-US"/>
              <a:t> (6): 716–723.. 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51CD5409-9BAA-48A2-A399-793D7799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1"/>
            <a:ext cx="82296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Bayesian Information Criteria</a:t>
            </a:r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7271315F-8BC7-4B9C-929C-61074A8B2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141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45066" name="Text Box 10">
            <a:extLst>
              <a:ext uri="{FF2B5EF4-FFF2-40B4-BE49-F238E27FC236}">
                <a16:creationId xmlns:a16="http://schemas.microsoft.com/office/drawing/2014/main" id="{0747874D-B926-45CF-B7BA-FE8F83A4F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5029201"/>
            <a:ext cx="64788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Schwarz, Gideon E. (1978). "Estimating the dimension of a model". </a:t>
            </a:r>
          </a:p>
          <a:p>
            <a:r>
              <a:rPr lang="en-US" altLang="en-US" i="1"/>
              <a:t>Annals of Statistics</a:t>
            </a:r>
            <a:r>
              <a:rPr lang="en-US" altLang="en-US"/>
              <a:t> </a:t>
            </a:r>
            <a:r>
              <a:rPr lang="en-US" altLang="en-US" b="1"/>
              <a:t>6</a:t>
            </a:r>
            <a:r>
              <a:rPr lang="en-US" altLang="en-US"/>
              <a:t> (2): 461–464.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048D93-8D89-4BAB-A644-8BBEE8FA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14" y="1071395"/>
            <a:ext cx="5831807" cy="813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A0220-09FC-42FA-874A-8565F3170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213" y="3665273"/>
            <a:ext cx="6094469" cy="8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54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0E0993C-3BC6-4ADF-8DCD-32140CBC0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AIC versus BIC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D6E5DB2-3E18-4003-BDBA-D13E9624E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1"/>
            <a:ext cx="8229600" cy="4221163"/>
          </a:xfrm>
        </p:spPr>
        <p:txBody>
          <a:bodyPr/>
          <a:lstStyle/>
          <a:p>
            <a:r>
              <a:rPr lang="en-US" altLang="en-US"/>
              <a:t>BIC and AIC are similar</a:t>
            </a:r>
          </a:p>
          <a:p>
            <a:r>
              <a:rPr lang="en-US" altLang="en-US"/>
              <a:t>Different penalty for number of parameters </a:t>
            </a:r>
          </a:p>
          <a:p>
            <a:r>
              <a:rPr lang="en-US" altLang="en-US"/>
              <a:t>The BIC penalizes free parameters more strongly than does the AIC. </a:t>
            </a:r>
          </a:p>
          <a:p>
            <a:r>
              <a:rPr lang="en-US" altLang="en-US"/>
              <a:t>Implications:  BIC tends to choose smaller models</a:t>
            </a:r>
          </a:p>
          <a:p>
            <a:r>
              <a:rPr lang="en-US" altLang="en-US" b="1"/>
              <a:t>The larger the N, the more likely that AIC and BIC will disagree on model selection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B0C1C-D907-4A38-BB38-D102E11C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60" y="822292"/>
            <a:ext cx="4415869" cy="9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2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D254-32A8-41C1-A130-1562502D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</a:t>
            </a:r>
            <a:r>
              <a:rPr lang="en-US" dirty="0"/>
              <a:t>1: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F17C-63AB-44B0-A0BC-BE956333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9188"/>
            <a:ext cx="4452257" cy="5237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want to predict the production of bushels of corn per acre on a</a:t>
            </a:r>
            <a:br>
              <a:rPr lang="en-US" dirty="0"/>
            </a:br>
            <a:r>
              <a:rPr lang="en-US" dirty="0"/>
              <a:t>farm as a function of the proportion of that farm’s planting area that was treated with a new pesticide</a:t>
            </a:r>
          </a:p>
          <a:p>
            <a:r>
              <a:rPr lang="en-US" dirty="0"/>
              <a:t>It is clear that an increasing, nonlinear relationship exists, and that the data</a:t>
            </a:r>
            <a:br>
              <a:rPr lang="en-US" dirty="0"/>
            </a:br>
            <a:r>
              <a:rPr lang="en-US" dirty="0"/>
              <a:t>also has random fluctuations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AE3AA-FEB7-4389-B780-8178584A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505" y="1435069"/>
            <a:ext cx="6248695" cy="39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8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242A-2D49-40CA-AF80-7F468CB7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6F7D6-CC70-4C42-A915-4B6DBC970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9188"/>
            <a:ext cx="5052181" cy="5237162"/>
          </a:xfrm>
        </p:spPr>
        <p:txBody>
          <a:bodyPr/>
          <a:lstStyle/>
          <a:p>
            <a:r>
              <a:rPr lang="en-US" dirty="0" smtClean="0"/>
              <a:t>We will use kernel smoothing technique</a:t>
            </a:r>
          </a:p>
          <a:p>
            <a:r>
              <a:rPr lang="en-US" dirty="0" smtClean="0"/>
              <a:t>For </a:t>
            </a:r>
            <a:r>
              <a:rPr lang="en-US" dirty="0"/>
              <a:t>large values of the bandwidth, almost all of the training data is averaged together to predict the target, at each value of the input parameter</a:t>
            </a:r>
          </a:p>
          <a:p>
            <a:r>
              <a:rPr lang="en-US" dirty="0"/>
              <a:t>This causes the model to be flat and to underfit the obvious trend in the training data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3E29A-5D4A-45CD-8DCA-EF64BDBB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017" y="1222300"/>
            <a:ext cx="5347087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5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14A7-DC46-4EB2-A21F-FF034221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4309-E6A2-4D75-A34B-BBAC75BB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19188"/>
            <a:ext cx="3576562" cy="5237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small values of the bandwidth, only one or two training instances are used to determine the model output</a:t>
            </a:r>
          </a:p>
          <a:p>
            <a:r>
              <a:rPr lang="en-US" dirty="0"/>
              <a:t>Therefore, the model</a:t>
            </a:r>
            <a:br>
              <a:rPr lang="en-US" dirty="0"/>
            </a:br>
            <a:r>
              <a:rPr lang="en-US" dirty="0"/>
              <a:t>effectively traces every bump and wiggle in the data</a:t>
            </a:r>
          </a:p>
          <a:p>
            <a:r>
              <a:rPr lang="en-US" dirty="0"/>
              <a:t>This susceptibility to model </a:t>
            </a:r>
            <a:r>
              <a:rPr lang="en-US" dirty="0" smtClean="0"/>
              <a:t>the intrinsic </a:t>
            </a:r>
            <a:r>
              <a:rPr lang="en-US" dirty="0"/>
              <a:t>noise in the data instead of the true signal is called </a:t>
            </a:r>
            <a:r>
              <a:rPr lang="en-US" i="1" dirty="0"/>
              <a:t>overfitting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B3D19-DBD4-4A7B-BC88-1219624F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363" y="924339"/>
            <a:ext cx="3973998" cy="3828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E788A-2705-4103-AF3B-331E5BC4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700" y="3065132"/>
            <a:ext cx="3407223" cy="34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7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what do we do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etermining </a:t>
            </a:r>
            <a:r>
              <a:rPr lang="en-US" dirty="0"/>
              <a:t>how </a:t>
            </a:r>
            <a:r>
              <a:rPr lang="en-US" dirty="0" smtClean="0"/>
              <a:t>well </a:t>
            </a:r>
            <a:r>
              <a:rPr lang="en-US" dirty="0"/>
              <a:t>ML model will generalize to predict the corn output from data on different </a:t>
            </a:r>
            <a:r>
              <a:rPr lang="en-US" dirty="0" smtClean="0"/>
              <a:t>farms</a:t>
            </a:r>
          </a:p>
          <a:p>
            <a:r>
              <a:rPr lang="en-US" dirty="0" smtClean="0"/>
              <a:t>The </a:t>
            </a:r>
            <a:r>
              <a:rPr lang="en-US" dirty="0"/>
              <a:t>first step in this process is to select an evaluation metric that captures the quality of </a:t>
            </a:r>
            <a:r>
              <a:rPr lang="en-US" dirty="0" smtClean="0"/>
              <a:t>the predictions </a:t>
            </a:r>
          </a:p>
          <a:p>
            <a:r>
              <a:rPr lang="en-US" dirty="0"/>
              <a:t>The simplest form of performance measurement of a regression model is the root mean-square error, or RMSE</a:t>
            </a:r>
          </a:p>
          <a:p>
            <a:r>
              <a:rPr lang="en-US" dirty="0"/>
              <a:t>This estimator looks at the difference from each of the predicted values to the known values, and calculates the mean in a way that’s immune to the fact that predicted values can be both higher and lower than the actual values</a:t>
            </a:r>
          </a:p>
        </p:txBody>
      </p:sp>
    </p:spTree>
    <p:extLst>
      <p:ext uri="{BB962C8B-B14F-4D97-AF65-F5344CB8AC3E}">
        <p14:creationId xmlns:p14="http://schemas.microsoft.com/office/powerpoint/2010/main" val="338862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RMSE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87" y="1295390"/>
            <a:ext cx="9392491" cy="489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8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CD09-3B41-4E25-955A-D372F174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Pitfall – improve RMSE 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7F0C-4E15-4F97-AB25-989AED63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19188"/>
            <a:ext cx="3484638" cy="5237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small values of the bandwidth parameter, the MSE evaluated on the training set is extremely </a:t>
            </a:r>
            <a:r>
              <a:rPr lang="en-US" dirty="0" smtClean="0"/>
              <a:t>small</a:t>
            </a:r>
          </a:p>
          <a:p>
            <a:r>
              <a:rPr lang="en-US" dirty="0"/>
              <a:t>W</a:t>
            </a:r>
            <a:r>
              <a:rPr lang="en-US" dirty="0" smtClean="0"/>
              <a:t>hereas </a:t>
            </a:r>
            <a:r>
              <a:rPr lang="en-US" dirty="0"/>
              <a:t>the MSE evaluated on new data (in this case, 10,000 new instances) is much </a:t>
            </a:r>
            <a:r>
              <a:rPr lang="en-US" dirty="0" smtClean="0"/>
              <a:t>larger</a:t>
            </a:r>
          </a:p>
          <a:p>
            <a:r>
              <a:rPr lang="en-US" dirty="0" smtClean="0"/>
              <a:t>Simply </a:t>
            </a:r>
            <a:r>
              <a:rPr lang="en-US" dirty="0"/>
              <a:t>put, the performance of the predictions of a model evaluated on the training set isn’t indicative of the performance of that model on new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B33AA-F882-4E9A-9FCD-B4E3C0C9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28" y="929544"/>
            <a:ext cx="6945171" cy="55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9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1593</Words>
  <Application>Microsoft Office PowerPoint</Application>
  <PresentationFormat>Widescreen</PresentationFormat>
  <Paragraphs>170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 Consolas'</vt:lpstr>
      <vt:lpstr>Arial</vt:lpstr>
      <vt:lpstr>Calibri</vt:lpstr>
      <vt:lpstr>Calibri Light</vt:lpstr>
      <vt:lpstr>Office Theme</vt:lpstr>
      <vt:lpstr>CSE 445 Lecture 11</vt:lpstr>
      <vt:lpstr>Pattern modeling</vt:lpstr>
      <vt:lpstr>Why model evaluation?</vt:lpstr>
      <vt:lpstr>Problem 1: Overfitting</vt:lpstr>
      <vt:lpstr>PowerPoint Presentation</vt:lpstr>
      <vt:lpstr>PowerPoint Presentation</vt:lpstr>
      <vt:lpstr>So what do we do now?</vt:lpstr>
      <vt:lpstr>RMSE</vt:lpstr>
      <vt:lpstr>Pitfall – improve RMSE on training</vt:lpstr>
      <vt:lpstr>Solution – cross validation</vt:lpstr>
      <vt:lpstr>Hold out cross validation</vt:lpstr>
      <vt:lpstr>Hold out cross validation</vt:lpstr>
      <vt:lpstr>Hold out cross validation</vt:lpstr>
      <vt:lpstr>Hold out cross validation</vt:lpstr>
      <vt:lpstr>K-fold cross validation</vt:lpstr>
      <vt:lpstr>K-fold cross validation</vt:lpstr>
      <vt:lpstr>K-fold cross validation: pseudo code</vt:lpstr>
      <vt:lpstr>K-fold cross validation</vt:lpstr>
      <vt:lpstr>Choose classification models</vt:lpstr>
      <vt:lpstr>Cross validation intuition – again </vt:lpstr>
      <vt:lpstr>Cross validation intuition – again </vt:lpstr>
      <vt:lpstr>Accuracy metric – MSE for classification?</vt:lpstr>
      <vt:lpstr>Class accuracy</vt:lpstr>
      <vt:lpstr>Accuracy – confusion matrix</vt:lpstr>
      <vt:lpstr>Confusion matrix</vt:lpstr>
      <vt:lpstr>Accuracy tradeoffs</vt:lpstr>
      <vt:lpstr>ROC Curve</vt:lpstr>
      <vt:lpstr>Threshold for survivality</vt:lpstr>
      <vt:lpstr>ROC Curve</vt:lpstr>
      <vt:lpstr>PowerPoint Presentation</vt:lpstr>
      <vt:lpstr>Definitions</vt:lpstr>
      <vt:lpstr>AUC </vt:lpstr>
      <vt:lpstr>PowerPoint Presentation</vt:lpstr>
      <vt:lpstr>Multiclass confusion matrix</vt:lpstr>
      <vt:lpstr>Multiclass classification AUC</vt:lpstr>
      <vt:lpstr>Information Criteria</vt:lpstr>
      <vt:lpstr>Information Criteria</vt:lpstr>
      <vt:lpstr>Akaike Information Criteria (AIC)</vt:lpstr>
      <vt:lpstr>AIC versus BIC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327 Lecture 8</dc:title>
  <dc:creator>Mohammad Khan</dc:creator>
  <cp:lastModifiedBy>Mohammad Khan</cp:lastModifiedBy>
  <cp:revision>93</cp:revision>
  <dcterms:created xsi:type="dcterms:W3CDTF">2018-11-03T12:07:21Z</dcterms:created>
  <dcterms:modified xsi:type="dcterms:W3CDTF">2020-03-30T04:50:43Z</dcterms:modified>
</cp:coreProperties>
</file>