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2" r:id="rId4"/>
    <p:sldId id="386" r:id="rId5"/>
    <p:sldId id="263" r:id="rId6"/>
    <p:sldId id="264" r:id="rId7"/>
    <p:sldId id="382" r:id="rId8"/>
    <p:sldId id="394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6" r:id="rId17"/>
    <p:sldId id="310" r:id="rId18"/>
    <p:sldId id="347" r:id="rId19"/>
    <p:sldId id="375" r:id="rId20"/>
    <p:sldId id="387" r:id="rId21"/>
    <p:sldId id="265" r:id="rId22"/>
    <p:sldId id="376" r:id="rId23"/>
    <p:sldId id="377" r:id="rId24"/>
    <p:sldId id="385" r:id="rId25"/>
    <p:sldId id="359" r:id="rId26"/>
    <p:sldId id="360" r:id="rId27"/>
    <p:sldId id="361" r:id="rId28"/>
    <p:sldId id="388" r:id="rId29"/>
    <p:sldId id="389" r:id="rId30"/>
    <p:sldId id="390" r:id="rId31"/>
    <p:sldId id="391" r:id="rId32"/>
    <p:sldId id="392" r:id="rId33"/>
    <p:sldId id="393" r:id="rId34"/>
    <p:sldId id="374" r:id="rId35"/>
    <p:sldId id="37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142" autoAdjust="0"/>
  </p:normalViewPr>
  <p:slideViewPr>
    <p:cSldViewPr snapToGrid="0">
      <p:cViewPr varScale="1">
        <p:scale>
          <a:sx n="97" d="100"/>
          <a:sy n="97" d="100"/>
        </p:scale>
        <p:origin x="1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E1B55-A0A7-4C9C-88C1-3A5C6A40240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77780-F0EF-4B5F-9EE7-60A58DD1A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E797-E484-44ED-A239-64277FE0E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EF780-7320-4B43-AAED-F0481B30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DA29-9491-4859-9181-7FF16AB4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94A5-A287-4BC2-9628-CAEB7FA7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B12C-11BE-4545-8970-4F65D76F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DC4A-48E1-4894-AB0F-ECF189B6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A79AF-2F79-4289-82BE-ACF7331CB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497E-6F32-4A3E-9631-9FEF4E3F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B876-23CE-485F-91A5-93B0D7B5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3A67-2B2D-4782-A5FC-1558D36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65FEE-76CC-4626-9E2D-08E2AE5A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FEE0C-F39F-4476-BD95-0A51C0063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ECEB6-F803-4EE6-BD88-E0B64245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313F-8991-4909-8B90-68DAAE9B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196E-9AEE-4266-A151-D305A5D8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1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423F-9A4E-4237-8C40-1EC7A629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F2477-191C-4103-8DD8-095097DBD3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B0247-B100-4AF9-BEC0-C5DCCE56D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A8121-5722-4277-ADB0-1999E42AD6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681-BEE0-46CD-BA94-293FB346B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7C368-7991-4EBB-B7B2-B4386333B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FEF3F-7B78-44EC-9375-EF466056A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00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C73-49A8-4235-8E54-344D7AE6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FA66-1949-4BAC-90F3-260B28EA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D6C3-C8F1-44C4-BE29-A7E192EC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8F96-8A2D-4D15-B72A-1BE3C6FB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46B5-195C-4BDB-A0AF-D52035E0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80A0-ED64-48E0-B9C8-569F3482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C18A2-E1D6-46C9-8CCF-84419AC3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9E5A-CABA-487F-AE98-B2464FC9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72CFD-82A6-4E60-9FAC-3680A827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C1E37-CA26-4C91-BC94-19E402DA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0AE-3661-46FF-922D-ABDF4375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F269-6879-4ADA-9D67-9E61D80B2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5392-70F7-40A0-9BEE-B9444E87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28DA-CEFD-432F-AA8E-973376EC9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101E-6DA9-4BB5-9C62-2B1B274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AD3F-0FA4-4FCD-8CF4-4BDCE746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3579-C57E-4CAA-AE08-EB0A27A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D69-90B6-45FB-94AB-78DB03F3A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BE15-19F6-4503-9F69-560255ABA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814A9-0046-41AA-B0C8-B6772710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53427-75E0-4324-B2A0-9259E9FC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802DE-660F-4CF9-9FB9-B17917E9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EBBB8-E47D-430F-9694-B04E4D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CDFF6-B435-4DE5-8E43-DA133CB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C802-82B9-430F-AF07-4FF6DC33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0E669-09D2-43F6-AB7B-3AF5C346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2034F-8122-4D3C-9EE0-617A3C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3B17-ABDA-424E-B102-D92D2E37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70F9B-27B6-443F-B7CA-4AA7FA88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043-2389-4029-A3C5-07CF5B37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FBE5-75A1-478E-A662-031990DD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C8C0-3C08-4F40-B4CC-4CAACC3D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8F9-DD32-4429-9398-92DA6F73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1104-CDD8-4454-9187-784049A2F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27858-962C-47B3-B661-43660206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B0A0-7EEA-4508-8126-5316395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EBA5E-D2E0-4970-BD47-4AF19F4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0DDF-7003-4C1A-BB44-664272A1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AFDAF-27B1-41D4-96EE-1D6D1809E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798E-E3BF-427A-93E2-A4CB842E9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CE11-06D0-4C84-88D7-842A952C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6E090-6FA5-4A71-A070-BD7C0FA4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01E9-BA6C-4C44-976B-36BBE214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6DC07-5C6F-43AF-978F-0F0AF831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33" y="155574"/>
            <a:ext cx="10515600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8E598-D0A2-47D2-BE89-F4EA0A3D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119188"/>
            <a:ext cx="11320465" cy="5237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382D-D076-4FF0-AD6E-A6E4C421B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EE21-E937-4C45-8E3F-E4D607BF6CD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047A-B6F8-4C3E-B8BF-24884C78A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5F2E0-67EC-4657-BD17-E180039D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6C32C-9D72-4B82-AE06-40FB0010D58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northsouth.edu/newassets/images/nsu-photo/logo-4.png">
            <a:extLst>
              <a:ext uri="{FF2B5EF4-FFF2-40B4-BE49-F238E27FC236}">
                <a16:creationId xmlns:a16="http://schemas.microsoft.com/office/drawing/2014/main" id="{BC78909E-CBD6-46C2-8213-EF399003A3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300" cy="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36E5F5-5DCD-4E9C-8D7C-D19E489A294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958" y="54768"/>
            <a:ext cx="11001375" cy="460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8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0"/>
          <a:solidFill>
            <a:srgbClr val="002060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C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10A-8FFF-4688-B886-2760516D3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CSE 445</a:t>
            </a:r>
            <a:br>
              <a:rPr lang="en-US" sz="4800" dirty="0"/>
            </a:br>
            <a:r>
              <a:rPr lang="en-US" sz="4800"/>
              <a:t>Lecture 9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2420-0B57-4C8C-9661-7D4661E7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Support Vector Machine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59C7EF0E-0CE7-4B35-A86E-AEB3ADDD8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 Linear Classifiers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3D711C85-D55A-4A81-9352-CD94ED7F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6148" name="Line 6">
            <a:extLst>
              <a:ext uri="{FF2B5EF4-FFF2-40B4-BE49-F238E27FC236}">
                <a16:creationId xmlns:a16="http://schemas.microsoft.com/office/drawing/2014/main" id="{FDF0AE2F-58B3-446D-BDF2-82026BE63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C4EA02AC-B475-4D98-882C-41821AA1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6150" name="Line 8">
            <a:extLst>
              <a:ext uri="{FF2B5EF4-FFF2-40B4-BE49-F238E27FC236}">
                <a16:creationId xmlns:a16="http://schemas.microsoft.com/office/drawing/2014/main" id="{B370A448-A459-4B91-8C65-7627A5D10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0D87D22B-F1F7-4612-A384-7070E7EF0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6152" name="Line 10">
            <a:extLst>
              <a:ext uri="{FF2B5EF4-FFF2-40B4-BE49-F238E27FC236}">
                <a16:creationId xmlns:a16="http://schemas.microsoft.com/office/drawing/2014/main" id="{7A11AFAA-9392-467D-90D3-3DADDDAA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9844580C-37F5-4EA3-8244-68194C3AE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6154" name="Text Box 12">
            <a:extLst>
              <a:ext uri="{FF2B5EF4-FFF2-40B4-BE49-F238E27FC236}">
                <a16:creationId xmlns:a16="http://schemas.microsoft.com/office/drawing/2014/main" id="{F89F17EC-95DD-46C7-B60C-595EABBEB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6155" name="Oval 13">
            <a:extLst>
              <a:ext uri="{FF2B5EF4-FFF2-40B4-BE49-F238E27FC236}">
                <a16:creationId xmlns:a16="http://schemas.microsoft.com/office/drawing/2014/main" id="{74168B53-2706-42DA-AFB6-58725B411BD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Oval 14">
            <a:extLst>
              <a:ext uri="{FF2B5EF4-FFF2-40B4-BE49-F238E27FC236}">
                <a16:creationId xmlns:a16="http://schemas.microsoft.com/office/drawing/2014/main" id="{24B4785D-6531-4E0F-A2AC-11554AF365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7" name="Line 15">
            <a:extLst>
              <a:ext uri="{FF2B5EF4-FFF2-40B4-BE49-F238E27FC236}">
                <a16:creationId xmlns:a16="http://schemas.microsoft.com/office/drawing/2014/main" id="{89EA23D0-F422-4FD6-8451-692B76DE6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8" name="Line 16">
            <a:extLst>
              <a:ext uri="{FF2B5EF4-FFF2-40B4-BE49-F238E27FC236}">
                <a16:creationId xmlns:a16="http://schemas.microsoft.com/office/drawing/2014/main" id="{78B8D4A6-ADF3-4514-A653-BB8BB1DC0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9" name="Oval 17">
            <a:extLst>
              <a:ext uri="{FF2B5EF4-FFF2-40B4-BE49-F238E27FC236}">
                <a16:creationId xmlns:a16="http://schemas.microsoft.com/office/drawing/2014/main" id="{E20B2BE0-91EC-456B-8164-837FA437B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0" name="Oval 18">
            <a:extLst>
              <a:ext uri="{FF2B5EF4-FFF2-40B4-BE49-F238E27FC236}">
                <a16:creationId xmlns:a16="http://schemas.microsoft.com/office/drawing/2014/main" id="{6DE8C1CC-5D7A-489D-9620-B47A14FA51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Oval 19">
            <a:extLst>
              <a:ext uri="{FF2B5EF4-FFF2-40B4-BE49-F238E27FC236}">
                <a16:creationId xmlns:a16="http://schemas.microsoft.com/office/drawing/2014/main" id="{A2E89D26-2D58-4466-8AA3-5C9D30C3AB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Oval 20">
            <a:extLst>
              <a:ext uri="{FF2B5EF4-FFF2-40B4-BE49-F238E27FC236}">
                <a16:creationId xmlns:a16="http://schemas.microsoft.com/office/drawing/2014/main" id="{A20F2FA7-E2C6-495C-92B9-A8416A68B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3" name="Oval 21">
            <a:extLst>
              <a:ext uri="{FF2B5EF4-FFF2-40B4-BE49-F238E27FC236}">
                <a16:creationId xmlns:a16="http://schemas.microsoft.com/office/drawing/2014/main" id="{593B9F97-03F4-408C-8F1B-C298390E7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4" name="Oval 22">
            <a:extLst>
              <a:ext uri="{FF2B5EF4-FFF2-40B4-BE49-F238E27FC236}">
                <a16:creationId xmlns:a16="http://schemas.microsoft.com/office/drawing/2014/main" id="{66F712B9-3315-4E0C-A412-6AE225A878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5" name="Oval 23">
            <a:extLst>
              <a:ext uri="{FF2B5EF4-FFF2-40B4-BE49-F238E27FC236}">
                <a16:creationId xmlns:a16="http://schemas.microsoft.com/office/drawing/2014/main" id="{BE161464-6998-4B85-9F96-F9240B7B0B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6" name="Oval 24">
            <a:extLst>
              <a:ext uri="{FF2B5EF4-FFF2-40B4-BE49-F238E27FC236}">
                <a16:creationId xmlns:a16="http://schemas.microsoft.com/office/drawing/2014/main" id="{98A45C7F-053F-44E1-9199-1009C30CEF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7" name="Oval 25">
            <a:extLst>
              <a:ext uri="{FF2B5EF4-FFF2-40B4-BE49-F238E27FC236}">
                <a16:creationId xmlns:a16="http://schemas.microsoft.com/office/drawing/2014/main" id="{8F4DDC5A-DD9B-4884-A6C9-D4FDF67C5AB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8" name="Oval 26">
            <a:extLst>
              <a:ext uri="{FF2B5EF4-FFF2-40B4-BE49-F238E27FC236}">
                <a16:creationId xmlns:a16="http://schemas.microsoft.com/office/drawing/2014/main" id="{22B8FD9D-303A-4F4B-9487-9AB9AADBD28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9" name="Oval 27">
            <a:extLst>
              <a:ext uri="{FF2B5EF4-FFF2-40B4-BE49-F238E27FC236}">
                <a16:creationId xmlns:a16="http://schemas.microsoft.com/office/drawing/2014/main" id="{E9B26977-1CCA-47E0-842C-B0362CAE6D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0" name="Oval 28">
            <a:extLst>
              <a:ext uri="{FF2B5EF4-FFF2-40B4-BE49-F238E27FC236}">
                <a16:creationId xmlns:a16="http://schemas.microsoft.com/office/drawing/2014/main" id="{471F5AA3-E636-4C41-96BC-05B95C20340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1" name="Oval 29">
            <a:extLst>
              <a:ext uri="{FF2B5EF4-FFF2-40B4-BE49-F238E27FC236}">
                <a16:creationId xmlns:a16="http://schemas.microsoft.com/office/drawing/2014/main" id="{19BE3AA5-C21A-49B0-B5FF-5DD6173377F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2" name="Oval 30">
            <a:extLst>
              <a:ext uri="{FF2B5EF4-FFF2-40B4-BE49-F238E27FC236}">
                <a16:creationId xmlns:a16="http://schemas.microsoft.com/office/drawing/2014/main" id="{FAD9BC09-FA25-4CE8-BD71-025F3A1CE85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3" name="Oval 31">
            <a:extLst>
              <a:ext uri="{FF2B5EF4-FFF2-40B4-BE49-F238E27FC236}">
                <a16:creationId xmlns:a16="http://schemas.microsoft.com/office/drawing/2014/main" id="{A1E7E706-D7CD-4B7F-8401-873EEB0EB20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" name="Oval 32">
            <a:extLst>
              <a:ext uri="{FF2B5EF4-FFF2-40B4-BE49-F238E27FC236}">
                <a16:creationId xmlns:a16="http://schemas.microsoft.com/office/drawing/2014/main" id="{A2049C10-914F-48F4-B80B-B126163D5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5" name="Oval 33">
            <a:extLst>
              <a:ext uri="{FF2B5EF4-FFF2-40B4-BE49-F238E27FC236}">
                <a16:creationId xmlns:a16="http://schemas.microsoft.com/office/drawing/2014/main" id="{C39D0529-14E7-44CB-B2F4-AC27527905D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6" name="Oval 34">
            <a:extLst>
              <a:ext uri="{FF2B5EF4-FFF2-40B4-BE49-F238E27FC236}">
                <a16:creationId xmlns:a16="http://schemas.microsoft.com/office/drawing/2014/main" id="{BF51D536-BFC9-48A6-94B3-B155845E3BF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7" name="Oval 35">
            <a:extLst>
              <a:ext uri="{FF2B5EF4-FFF2-40B4-BE49-F238E27FC236}">
                <a16:creationId xmlns:a16="http://schemas.microsoft.com/office/drawing/2014/main" id="{D6666677-0075-4254-B496-7229D68737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8" name="Oval 36">
            <a:extLst>
              <a:ext uri="{FF2B5EF4-FFF2-40B4-BE49-F238E27FC236}">
                <a16:creationId xmlns:a16="http://schemas.microsoft.com/office/drawing/2014/main" id="{7899D2AC-6F23-4B39-850E-CB3AF8CFB4D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9" name="Oval 37">
            <a:extLst>
              <a:ext uri="{FF2B5EF4-FFF2-40B4-BE49-F238E27FC236}">
                <a16:creationId xmlns:a16="http://schemas.microsoft.com/office/drawing/2014/main" id="{0B1CC879-0B1B-4A97-B2B7-F5DFD731B7C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0" name="Oval 38">
            <a:extLst>
              <a:ext uri="{FF2B5EF4-FFF2-40B4-BE49-F238E27FC236}">
                <a16:creationId xmlns:a16="http://schemas.microsoft.com/office/drawing/2014/main" id="{D93F174F-A92B-40FD-AF31-E6BDDF511E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1" name="Oval 39">
            <a:extLst>
              <a:ext uri="{FF2B5EF4-FFF2-40B4-BE49-F238E27FC236}">
                <a16:creationId xmlns:a16="http://schemas.microsoft.com/office/drawing/2014/main" id="{650073B2-BAF3-4D33-9946-187027A090B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2" name="Oval 40">
            <a:extLst>
              <a:ext uri="{FF2B5EF4-FFF2-40B4-BE49-F238E27FC236}">
                <a16:creationId xmlns:a16="http://schemas.microsoft.com/office/drawing/2014/main" id="{C47C7B63-9E01-4F19-BFE6-9BE4B5A41A2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3" name="Oval 41">
            <a:extLst>
              <a:ext uri="{FF2B5EF4-FFF2-40B4-BE49-F238E27FC236}">
                <a16:creationId xmlns:a16="http://schemas.microsoft.com/office/drawing/2014/main" id="{1B32DAD0-6D4B-47D4-B566-88099C465FA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4" name="Oval 42">
            <a:extLst>
              <a:ext uri="{FF2B5EF4-FFF2-40B4-BE49-F238E27FC236}">
                <a16:creationId xmlns:a16="http://schemas.microsoft.com/office/drawing/2014/main" id="{523D0C93-6BA6-4F14-AEC6-2E0A4147A1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5" name="Oval 43">
            <a:extLst>
              <a:ext uri="{FF2B5EF4-FFF2-40B4-BE49-F238E27FC236}">
                <a16:creationId xmlns:a16="http://schemas.microsoft.com/office/drawing/2014/main" id="{8E7B28F3-812B-43FF-936C-EA80B3D71B3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6" name="Oval 44">
            <a:extLst>
              <a:ext uri="{FF2B5EF4-FFF2-40B4-BE49-F238E27FC236}">
                <a16:creationId xmlns:a16="http://schemas.microsoft.com/office/drawing/2014/main" id="{BB302479-772B-4DB4-A60C-C7A37150017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7" name="Oval 45">
            <a:extLst>
              <a:ext uri="{FF2B5EF4-FFF2-40B4-BE49-F238E27FC236}">
                <a16:creationId xmlns:a16="http://schemas.microsoft.com/office/drawing/2014/main" id="{4B3B67FA-8EC0-4EE2-99CD-3BFEBD6838E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8" name="Oval 46">
            <a:extLst>
              <a:ext uri="{FF2B5EF4-FFF2-40B4-BE49-F238E27FC236}">
                <a16:creationId xmlns:a16="http://schemas.microsoft.com/office/drawing/2014/main" id="{86906BFE-1FE0-494A-AAB0-1549FDCA0F6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89" name="Oval 47">
            <a:extLst>
              <a:ext uri="{FF2B5EF4-FFF2-40B4-BE49-F238E27FC236}">
                <a16:creationId xmlns:a16="http://schemas.microsoft.com/office/drawing/2014/main" id="{A2072967-5EF9-44EC-BE9A-101FBE3789E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90" name="Oval 48">
            <a:extLst>
              <a:ext uri="{FF2B5EF4-FFF2-40B4-BE49-F238E27FC236}">
                <a16:creationId xmlns:a16="http://schemas.microsoft.com/office/drawing/2014/main" id="{AB63CD0C-6066-443E-A535-6AD04D6FEFF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91" name="Oval 49">
            <a:extLst>
              <a:ext uri="{FF2B5EF4-FFF2-40B4-BE49-F238E27FC236}">
                <a16:creationId xmlns:a16="http://schemas.microsoft.com/office/drawing/2014/main" id="{1E394F34-A952-47AB-842B-95355A219C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92" name="Oval 50">
            <a:extLst>
              <a:ext uri="{FF2B5EF4-FFF2-40B4-BE49-F238E27FC236}">
                <a16:creationId xmlns:a16="http://schemas.microsoft.com/office/drawing/2014/main" id="{C7F0B1A2-D974-4968-944D-CA64262642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93" name="Text Box 51">
            <a:extLst>
              <a:ext uri="{FF2B5EF4-FFF2-40B4-BE49-F238E27FC236}">
                <a16:creationId xmlns:a16="http://schemas.microsoft.com/office/drawing/2014/main" id="{A37F65CA-C93B-4561-8AB6-697BB0ED5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6194" name="Line 52">
            <a:extLst>
              <a:ext uri="{FF2B5EF4-FFF2-40B4-BE49-F238E27FC236}">
                <a16:creationId xmlns:a16="http://schemas.microsoft.com/office/drawing/2014/main" id="{754BDACB-006A-4C3C-9D2F-8B96563AE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95" name="Text Box 53">
            <a:extLst>
              <a:ext uri="{FF2B5EF4-FFF2-40B4-BE49-F238E27FC236}">
                <a16:creationId xmlns:a16="http://schemas.microsoft.com/office/drawing/2014/main" id="{EC00890B-8E30-4617-9C7B-CDBF7DB2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6196" name="Text Box 54">
            <a:extLst>
              <a:ext uri="{FF2B5EF4-FFF2-40B4-BE49-F238E27FC236}">
                <a16:creationId xmlns:a16="http://schemas.microsoft.com/office/drawing/2014/main" id="{81E3462A-A4E6-4508-A6E3-7331EBF03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582586FE-A35E-4F84-8A31-7D1E6E3D7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 Linear Classifiers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803007AF-9396-4386-BEF9-652ED475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7172" name="Line 6">
            <a:extLst>
              <a:ext uri="{FF2B5EF4-FFF2-40B4-BE49-F238E27FC236}">
                <a16:creationId xmlns:a16="http://schemas.microsoft.com/office/drawing/2014/main" id="{46B2BFB5-12D5-454D-B698-5C15BF6DC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3A8CC2D5-E538-4097-95A5-AAD5C443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7174" name="Line 8">
            <a:extLst>
              <a:ext uri="{FF2B5EF4-FFF2-40B4-BE49-F238E27FC236}">
                <a16:creationId xmlns:a16="http://schemas.microsoft.com/office/drawing/2014/main" id="{E50399BF-A4A5-4814-9FCE-16EF575D0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Text Box 9">
            <a:extLst>
              <a:ext uri="{FF2B5EF4-FFF2-40B4-BE49-F238E27FC236}">
                <a16:creationId xmlns:a16="http://schemas.microsoft.com/office/drawing/2014/main" id="{A0EBA648-AECD-4C07-A2F5-4373BA7E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7176" name="Line 10">
            <a:extLst>
              <a:ext uri="{FF2B5EF4-FFF2-40B4-BE49-F238E27FC236}">
                <a16:creationId xmlns:a16="http://schemas.microsoft.com/office/drawing/2014/main" id="{30FE5AE9-BC9F-458A-BF0E-AEB0D7F56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Text Box 11">
            <a:extLst>
              <a:ext uri="{FF2B5EF4-FFF2-40B4-BE49-F238E27FC236}">
                <a16:creationId xmlns:a16="http://schemas.microsoft.com/office/drawing/2014/main" id="{2F6F5DB5-4649-43F4-A272-48CC848F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7178" name="Text Box 12">
            <a:extLst>
              <a:ext uri="{FF2B5EF4-FFF2-40B4-BE49-F238E27FC236}">
                <a16:creationId xmlns:a16="http://schemas.microsoft.com/office/drawing/2014/main" id="{0E937F7E-C16C-4F92-8F0B-3004A4FA4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7179" name="Oval 13">
            <a:extLst>
              <a:ext uri="{FF2B5EF4-FFF2-40B4-BE49-F238E27FC236}">
                <a16:creationId xmlns:a16="http://schemas.microsoft.com/office/drawing/2014/main" id="{5106FC8A-B1BF-498C-8C1A-8CCD47CE60B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0" name="Oval 14">
            <a:extLst>
              <a:ext uri="{FF2B5EF4-FFF2-40B4-BE49-F238E27FC236}">
                <a16:creationId xmlns:a16="http://schemas.microsoft.com/office/drawing/2014/main" id="{39862B45-34E7-4A31-B6D7-955D640C24F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1" name="Line 15">
            <a:extLst>
              <a:ext uri="{FF2B5EF4-FFF2-40B4-BE49-F238E27FC236}">
                <a16:creationId xmlns:a16="http://schemas.microsoft.com/office/drawing/2014/main" id="{6974CEDC-AC4D-47CE-BC7F-3724BDA1D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2" name="Line 16">
            <a:extLst>
              <a:ext uri="{FF2B5EF4-FFF2-40B4-BE49-F238E27FC236}">
                <a16:creationId xmlns:a16="http://schemas.microsoft.com/office/drawing/2014/main" id="{A1FAB9B6-C8B8-4B3B-AC4E-387730147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3" name="Oval 17">
            <a:extLst>
              <a:ext uri="{FF2B5EF4-FFF2-40B4-BE49-F238E27FC236}">
                <a16:creationId xmlns:a16="http://schemas.microsoft.com/office/drawing/2014/main" id="{FE87EF63-18B9-4287-809B-8051C875F2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4" name="Oval 18">
            <a:extLst>
              <a:ext uri="{FF2B5EF4-FFF2-40B4-BE49-F238E27FC236}">
                <a16:creationId xmlns:a16="http://schemas.microsoft.com/office/drawing/2014/main" id="{B212380F-DD3D-4B52-AF21-BF13CF99D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Oval 19">
            <a:extLst>
              <a:ext uri="{FF2B5EF4-FFF2-40B4-BE49-F238E27FC236}">
                <a16:creationId xmlns:a16="http://schemas.microsoft.com/office/drawing/2014/main" id="{F261E86B-86EA-4EBD-A261-802B575E8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Oval 20">
            <a:extLst>
              <a:ext uri="{FF2B5EF4-FFF2-40B4-BE49-F238E27FC236}">
                <a16:creationId xmlns:a16="http://schemas.microsoft.com/office/drawing/2014/main" id="{6F4BE468-7FDF-4098-8AE9-1DBBF03EE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7" name="Oval 21">
            <a:extLst>
              <a:ext uri="{FF2B5EF4-FFF2-40B4-BE49-F238E27FC236}">
                <a16:creationId xmlns:a16="http://schemas.microsoft.com/office/drawing/2014/main" id="{1E16A5D1-A021-49F1-91AE-55E1187D46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8" name="Oval 22">
            <a:extLst>
              <a:ext uri="{FF2B5EF4-FFF2-40B4-BE49-F238E27FC236}">
                <a16:creationId xmlns:a16="http://schemas.microsoft.com/office/drawing/2014/main" id="{B337D934-D446-4E21-8A8E-92A1AA2F10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9" name="Oval 23">
            <a:extLst>
              <a:ext uri="{FF2B5EF4-FFF2-40B4-BE49-F238E27FC236}">
                <a16:creationId xmlns:a16="http://schemas.microsoft.com/office/drawing/2014/main" id="{4A1203BF-60BD-48FA-AEF6-3E7ADB969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0" name="Oval 24">
            <a:extLst>
              <a:ext uri="{FF2B5EF4-FFF2-40B4-BE49-F238E27FC236}">
                <a16:creationId xmlns:a16="http://schemas.microsoft.com/office/drawing/2014/main" id="{4B920966-89F0-4D3E-AC2F-2BA94F4158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1" name="Oval 25">
            <a:extLst>
              <a:ext uri="{FF2B5EF4-FFF2-40B4-BE49-F238E27FC236}">
                <a16:creationId xmlns:a16="http://schemas.microsoft.com/office/drawing/2014/main" id="{DE68B60D-C4D3-453B-B2CD-E8CD339C8B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Oval 26">
            <a:extLst>
              <a:ext uri="{FF2B5EF4-FFF2-40B4-BE49-F238E27FC236}">
                <a16:creationId xmlns:a16="http://schemas.microsoft.com/office/drawing/2014/main" id="{12847A36-E5F5-470C-8A72-5E74B1ED50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3" name="Oval 27">
            <a:extLst>
              <a:ext uri="{FF2B5EF4-FFF2-40B4-BE49-F238E27FC236}">
                <a16:creationId xmlns:a16="http://schemas.microsoft.com/office/drawing/2014/main" id="{FFDA15B1-C27A-493A-9F9D-F56573A156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4" name="Oval 28">
            <a:extLst>
              <a:ext uri="{FF2B5EF4-FFF2-40B4-BE49-F238E27FC236}">
                <a16:creationId xmlns:a16="http://schemas.microsoft.com/office/drawing/2014/main" id="{FD33EF11-C478-4BF8-969C-3180197DA0B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5" name="Oval 29">
            <a:extLst>
              <a:ext uri="{FF2B5EF4-FFF2-40B4-BE49-F238E27FC236}">
                <a16:creationId xmlns:a16="http://schemas.microsoft.com/office/drawing/2014/main" id="{1B582494-ADC8-4CCC-A838-40EC5432ADA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6" name="Oval 30">
            <a:extLst>
              <a:ext uri="{FF2B5EF4-FFF2-40B4-BE49-F238E27FC236}">
                <a16:creationId xmlns:a16="http://schemas.microsoft.com/office/drawing/2014/main" id="{F0AFBA68-CE7B-4E4E-B205-3189A25D3DD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7" name="Oval 31">
            <a:extLst>
              <a:ext uri="{FF2B5EF4-FFF2-40B4-BE49-F238E27FC236}">
                <a16:creationId xmlns:a16="http://schemas.microsoft.com/office/drawing/2014/main" id="{087669FC-BFF3-4437-8E21-47805205CD5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8" name="Oval 32">
            <a:extLst>
              <a:ext uri="{FF2B5EF4-FFF2-40B4-BE49-F238E27FC236}">
                <a16:creationId xmlns:a16="http://schemas.microsoft.com/office/drawing/2014/main" id="{5185FE98-37D6-4D75-B0B7-C8C852EB2B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9" name="Oval 33">
            <a:extLst>
              <a:ext uri="{FF2B5EF4-FFF2-40B4-BE49-F238E27FC236}">
                <a16:creationId xmlns:a16="http://schemas.microsoft.com/office/drawing/2014/main" id="{E9360A2C-DE3B-484B-BB4C-46D31573EAC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0" name="Oval 34">
            <a:extLst>
              <a:ext uri="{FF2B5EF4-FFF2-40B4-BE49-F238E27FC236}">
                <a16:creationId xmlns:a16="http://schemas.microsoft.com/office/drawing/2014/main" id="{28B7D4A7-E3FD-4B9B-86EC-1EBF8F66732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1" name="Oval 35">
            <a:extLst>
              <a:ext uri="{FF2B5EF4-FFF2-40B4-BE49-F238E27FC236}">
                <a16:creationId xmlns:a16="http://schemas.microsoft.com/office/drawing/2014/main" id="{BF3DF189-9B91-4FF2-953E-89051069F7A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2" name="Oval 36">
            <a:extLst>
              <a:ext uri="{FF2B5EF4-FFF2-40B4-BE49-F238E27FC236}">
                <a16:creationId xmlns:a16="http://schemas.microsoft.com/office/drawing/2014/main" id="{CEDC09B8-2726-4106-B0D1-0171AEF9D6F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3" name="Oval 37">
            <a:extLst>
              <a:ext uri="{FF2B5EF4-FFF2-40B4-BE49-F238E27FC236}">
                <a16:creationId xmlns:a16="http://schemas.microsoft.com/office/drawing/2014/main" id="{A9EDFE01-845D-45AB-A699-DEABF650D08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4" name="Oval 38">
            <a:extLst>
              <a:ext uri="{FF2B5EF4-FFF2-40B4-BE49-F238E27FC236}">
                <a16:creationId xmlns:a16="http://schemas.microsoft.com/office/drawing/2014/main" id="{1EC36968-3D80-4DB0-92CF-189B9433E16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5" name="Oval 39">
            <a:extLst>
              <a:ext uri="{FF2B5EF4-FFF2-40B4-BE49-F238E27FC236}">
                <a16:creationId xmlns:a16="http://schemas.microsoft.com/office/drawing/2014/main" id="{F43A1A8E-B353-4A77-A943-A9BF20ABCDE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6" name="Oval 40">
            <a:extLst>
              <a:ext uri="{FF2B5EF4-FFF2-40B4-BE49-F238E27FC236}">
                <a16:creationId xmlns:a16="http://schemas.microsoft.com/office/drawing/2014/main" id="{6A921CE8-F441-4D13-BCD1-AC422828E5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7" name="Oval 41">
            <a:extLst>
              <a:ext uri="{FF2B5EF4-FFF2-40B4-BE49-F238E27FC236}">
                <a16:creationId xmlns:a16="http://schemas.microsoft.com/office/drawing/2014/main" id="{192B6ECE-A13F-4679-A273-C159A790743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8" name="Oval 42">
            <a:extLst>
              <a:ext uri="{FF2B5EF4-FFF2-40B4-BE49-F238E27FC236}">
                <a16:creationId xmlns:a16="http://schemas.microsoft.com/office/drawing/2014/main" id="{75D14EDF-B419-4D18-8214-C43438F50AA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9" name="Oval 43">
            <a:extLst>
              <a:ext uri="{FF2B5EF4-FFF2-40B4-BE49-F238E27FC236}">
                <a16:creationId xmlns:a16="http://schemas.microsoft.com/office/drawing/2014/main" id="{B03DFBB6-8FB4-413E-922A-087AE9A7F0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0" name="Oval 44">
            <a:extLst>
              <a:ext uri="{FF2B5EF4-FFF2-40B4-BE49-F238E27FC236}">
                <a16:creationId xmlns:a16="http://schemas.microsoft.com/office/drawing/2014/main" id="{5F6603FD-2C74-4F32-97B1-8638B659E8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1" name="Oval 45">
            <a:extLst>
              <a:ext uri="{FF2B5EF4-FFF2-40B4-BE49-F238E27FC236}">
                <a16:creationId xmlns:a16="http://schemas.microsoft.com/office/drawing/2014/main" id="{B7A66829-3648-4C99-BC40-9E1E917071C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2" name="Oval 46">
            <a:extLst>
              <a:ext uri="{FF2B5EF4-FFF2-40B4-BE49-F238E27FC236}">
                <a16:creationId xmlns:a16="http://schemas.microsoft.com/office/drawing/2014/main" id="{992A0B6E-FDE2-4F65-9DAD-0D3B397FD91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3" name="Oval 47">
            <a:extLst>
              <a:ext uri="{FF2B5EF4-FFF2-40B4-BE49-F238E27FC236}">
                <a16:creationId xmlns:a16="http://schemas.microsoft.com/office/drawing/2014/main" id="{1882F5ED-BECD-425E-8D91-A3A93E5322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4" name="Oval 48">
            <a:extLst>
              <a:ext uri="{FF2B5EF4-FFF2-40B4-BE49-F238E27FC236}">
                <a16:creationId xmlns:a16="http://schemas.microsoft.com/office/drawing/2014/main" id="{3F1406D9-BFAD-47BD-B32F-C9ACCF3F3A5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5" name="Oval 49">
            <a:extLst>
              <a:ext uri="{FF2B5EF4-FFF2-40B4-BE49-F238E27FC236}">
                <a16:creationId xmlns:a16="http://schemas.microsoft.com/office/drawing/2014/main" id="{DD75B93C-6DE5-4379-8270-6B9798023DA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6" name="Oval 50">
            <a:extLst>
              <a:ext uri="{FF2B5EF4-FFF2-40B4-BE49-F238E27FC236}">
                <a16:creationId xmlns:a16="http://schemas.microsoft.com/office/drawing/2014/main" id="{63BF1A6B-7D02-4AC5-9F79-9F1ED7887D7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17" name="Text Box 51">
            <a:extLst>
              <a:ext uri="{FF2B5EF4-FFF2-40B4-BE49-F238E27FC236}">
                <a16:creationId xmlns:a16="http://schemas.microsoft.com/office/drawing/2014/main" id="{C3EA9065-0A47-44BC-8969-C7B396E85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7218" name="Line 52">
            <a:extLst>
              <a:ext uri="{FF2B5EF4-FFF2-40B4-BE49-F238E27FC236}">
                <a16:creationId xmlns:a16="http://schemas.microsoft.com/office/drawing/2014/main" id="{3E19B99A-6BC3-4CCB-BBF8-1C6ACB61A0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9" name="Text Box 53">
            <a:extLst>
              <a:ext uri="{FF2B5EF4-FFF2-40B4-BE49-F238E27FC236}">
                <a16:creationId xmlns:a16="http://schemas.microsoft.com/office/drawing/2014/main" id="{6BB90AC4-790C-4B3B-B87B-4E6E528E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220" name="Text Box 54">
            <a:extLst>
              <a:ext uri="{FF2B5EF4-FFF2-40B4-BE49-F238E27FC236}">
                <a16:creationId xmlns:a16="http://schemas.microsoft.com/office/drawing/2014/main" id="{AD9670B9-F922-43EB-8AAE-5D31DB7A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51F67B35-3A02-423A-BA3F-6522C38C6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 Linear Classifiers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404614B1-9D34-4F31-8B2E-5E6FDB62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8196" name="Line 6">
            <a:extLst>
              <a:ext uri="{FF2B5EF4-FFF2-40B4-BE49-F238E27FC236}">
                <a16:creationId xmlns:a16="http://schemas.microsoft.com/office/drawing/2014/main" id="{ED8F9A8D-6938-4101-8B08-99CBA6558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7" name="Text Box 7">
            <a:extLst>
              <a:ext uri="{FF2B5EF4-FFF2-40B4-BE49-F238E27FC236}">
                <a16:creationId xmlns:a16="http://schemas.microsoft.com/office/drawing/2014/main" id="{D63A6AA8-9BE6-4DB6-BE29-EB1AA163F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8198" name="Line 8">
            <a:extLst>
              <a:ext uri="{FF2B5EF4-FFF2-40B4-BE49-F238E27FC236}">
                <a16:creationId xmlns:a16="http://schemas.microsoft.com/office/drawing/2014/main" id="{AADB74F8-8807-4562-8688-5B1F6F259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9" name="Text Box 9">
            <a:extLst>
              <a:ext uri="{FF2B5EF4-FFF2-40B4-BE49-F238E27FC236}">
                <a16:creationId xmlns:a16="http://schemas.microsoft.com/office/drawing/2014/main" id="{F77C82A8-0756-4B82-9573-810FACB7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8200" name="Line 10">
            <a:extLst>
              <a:ext uri="{FF2B5EF4-FFF2-40B4-BE49-F238E27FC236}">
                <a16:creationId xmlns:a16="http://schemas.microsoft.com/office/drawing/2014/main" id="{9557EE30-0609-4460-8416-EC9124E65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Text Box 11">
            <a:extLst>
              <a:ext uri="{FF2B5EF4-FFF2-40B4-BE49-F238E27FC236}">
                <a16:creationId xmlns:a16="http://schemas.microsoft.com/office/drawing/2014/main" id="{4FF55970-DBBC-400E-BE41-67311DC74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8202" name="Text Box 12">
            <a:extLst>
              <a:ext uri="{FF2B5EF4-FFF2-40B4-BE49-F238E27FC236}">
                <a16:creationId xmlns:a16="http://schemas.microsoft.com/office/drawing/2014/main" id="{3F757F5B-993E-46E2-9A65-EA8244C8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8203" name="Oval 13">
            <a:extLst>
              <a:ext uri="{FF2B5EF4-FFF2-40B4-BE49-F238E27FC236}">
                <a16:creationId xmlns:a16="http://schemas.microsoft.com/office/drawing/2014/main" id="{5BB421DC-A9E8-4FEA-A3AA-12585E262A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4" name="Oval 14">
            <a:extLst>
              <a:ext uri="{FF2B5EF4-FFF2-40B4-BE49-F238E27FC236}">
                <a16:creationId xmlns:a16="http://schemas.microsoft.com/office/drawing/2014/main" id="{97ABE90A-7692-4705-9B4F-B1456FB2515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5" name="Line 15">
            <a:extLst>
              <a:ext uri="{FF2B5EF4-FFF2-40B4-BE49-F238E27FC236}">
                <a16:creationId xmlns:a16="http://schemas.microsoft.com/office/drawing/2014/main" id="{1473A9AB-2717-4906-9117-C6D767727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6" name="Line 16">
            <a:extLst>
              <a:ext uri="{FF2B5EF4-FFF2-40B4-BE49-F238E27FC236}">
                <a16:creationId xmlns:a16="http://schemas.microsoft.com/office/drawing/2014/main" id="{90974D9C-864D-43FB-BCC2-937A8632F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7" name="Oval 17">
            <a:extLst>
              <a:ext uri="{FF2B5EF4-FFF2-40B4-BE49-F238E27FC236}">
                <a16:creationId xmlns:a16="http://schemas.microsoft.com/office/drawing/2014/main" id="{1DFDB6A0-904C-492E-B523-F4E53FEFEF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8" name="Oval 18">
            <a:extLst>
              <a:ext uri="{FF2B5EF4-FFF2-40B4-BE49-F238E27FC236}">
                <a16:creationId xmlns:a16="http://schemas.microsoft.com/office/drawing/2014/main" id="{4E1184B0-4116-42A3-BD3C-1EEFAAF394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9" name="Oval 19">
            <a:extLst>
              <a:ext uri="{FF2B5EF4-FFF2-40B4-BE49-F238E27FC236}">
                <a16:creationId xmlns:a16="http://schemas.microsoft.com/office/drawing/2014/main" id="{D1763F2F-6286-4A12-A8F2-3FDEB7E3C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0" name="Oval 20">
            <a:extLst>
              <a:ext uri="{FF2B5EF4-FFF2-40B4-BE49-F238E27FC236}">
                <a16:creationId xmlns:a16="http://schemas.microsoft.com/office/drawing/2014/main" id="{A40E669C-6506-4423-A9E6-EDF5F48920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1" name="Oval 21">
            <a:extLst>
              <a:ext uri="{FF2B5EF4-FFF2-40B4-BE49-F238E27FC236}">
                <a16:creationId xmlns:a16="http://schemas.microsoft.com/office/drawing/2014/main" id="{0D751728-DE86-4DBF-967D-42343E3F4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2" name="Oval 22">
            <a:extLst>
              <a:ext uri="{FF2B5EF4-FFF2-40B4-BE49-F238E27FC236}">
                <a16:creationId xmlns:a16="http://schemas.microsoft.com/office/drawing/2014/main" id="{EDCF50FF-EAE4-49DC-897A-06872BC38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3" name="Oval 23">
            <a:extLst>
              <a:ext uri="{FF2B5EF4-FFF2-40B4-BE49-F238E27FC236}">
                <a16:creationId xmlns:a16="http://schemas.microsoft.com/office/drawing/2014/main" id="{CD668C6A-CC87-49DA-B474-9E2EDB697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4" name="Oval 24">
            <a:extLst>
              <a:ext uri="{FF2B5EF4-FFF2-40B4-BE49-F238E27FC236}">
                <a16:creationId xmlns:a16="http://schemas.microsoft.com/office/drawing/2014/main" id="{7980B7C0-DCD5-4AD3-A77C-EAC77D53B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5" name="Oval 25">
            <a:extLst>
              <a:ext uri="{FF2B5EF4-FFF2-40B4-BE49-F238E27FC236}">
                <a16:creationId xmlns:a16="http://schemas.microsoft.com/office/drawing/2014/main" id="{904D332D-59FF-4D57-AE3A-31494EA9218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6" name="Oval 26">
            <a:extLst>
              <a:ext uri="{FF2B5EF4-FFF2-40B4-BE49-F238E27FC236}">
                <a16:creationId xmlns:a16="http://schemas.microsoft.com/office/drawing/2014/main" id="{99475617-5FF2-4A0F-9B89-17B237F317B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7" name="Oval 27">
            <a:extLst>
              <a:ext uri="{FF2B5EF4-FFF2-40B4-BE49-F238E27FC236}">
                <a16:creationId xmlns:a16="http://schemas.microsoft.com/office/drawing/2014/main" id="{3A811A36-618C-4D9C-BEE0-A2C6DDFB9D4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8" name="Oval 28">
            <a:extLst>
              <a:ext uri="{FF2B5EF4-FFF2-40B4-BE49-F238E27FC236}">
                <a16:creationId xmlns:a16="http://schemas.microsoft.com/office/drawing/2014/main" id="{8B45744E-8918-433D-8501-75A511C8F21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19" name="Oval 29">
            <a:extLst>
              <a:ext uri="{FF2B5EF4-FFF2-40B4-BE49-F238E27FC236}">
                <a16:creationId xmlns:a16="http://schemas.microsoft.com/office/drawing/2014/main" id="{90637257-FE1B-41E1-BE03-8040D5C2441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0" name="Oval 30">
            <a:extLst>
              <a:ext uri="{FF2B5EF4-FFF2-40B4-BE49-F238E27FC236}">
                <a16:creationId xmlns:a16="http://schemas.microsoft.com/office/drawing/2014/main" id="{3A232383-739F-49D3-A99F-C076677D4F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1" name="Oval 31">
            <a:extLst>
              <a:ext uri="{FF2B5EF4-FFF2-40B4-BE49-F238E27FC236}">
                <a16:creationId xmlns:a16="http://schemas.microsoft.com/office/drawing/2014/main" id="{5DB522CD-95EC-48F0-8793-EBA42CD5CD1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2" name="Oval 32">
            <a:extLst>
              <a:ext uri="{FF2B5EF4-FFF2-40B4-BE49-F238E27FC236}">
                <a16:creationId xmlns:a16="http://schemas.microsoft.com/office/drawing/2014/main" id="{025A7374-0843-4873-97D4-688B7B621A9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3" name="Oval 33">
            <a:extLst>
              <a:ext uri="{FF2B5EF4-FFF2-40B4-BE49-F238E27FC236}">
                <a16:creationId xmlns:a16="http://schemas.microsoft.com/office/drawing/2014/main" id="{7BB78471-BA41-4086-A229-F32264D6378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4" name="Oval 34">
            <a:extLst>
              <a:ext uri="{FF2B5EF4-FFF2-40B4-BE49-F238E27FC236}">
                <a16:creationId xmlns:a16="http://schemas.microsoft.com/office/drawing/2014/main" id="{7BE06264-0277-4C4C-872A-AE0BB243C7B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5" name="Oval 35">
            <a:extLst>
              <a:ext uri="{FF2B5EF4-FFF2-40B4-BE49-F238E27FC236}">
                <a16:creationId xmlns:a16="http://schemas.microsoft.com/office/drawing/2014/main" id="{7E8E381E-F8BA-4760-A837-38FE9F88033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6" name="Oval 36">
            <a:extLst>
              <a:ext uri="{FF2B5EF4-FFF2-40B4-BE49-F238E27FC236}">
                <a16:creationId xmlns:a16="http://schemas.microsoft.com/office/drawing/2014/main" id="{12AF188E-1928-40E4-9B4E-A94C460C45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7" name="Oval 37">
            <a:extLst>
              <a:ext uri="{FF2B5EF4-FFF2-40B4-BE49-F238E27FC236}">
                <a16:creationId xmlns:a16="http://schemas.microsoft.com/office/drawing/2014/main" id="{20176BE1-E9BF-48A0-AA2B-FF42899B1D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8" name="Oval 38">
            <a:extLst>
              <a:ext uri="{FF2B5EF4-FFF2-40B4-BE49-F238E27FC236}">
                <a16:creationId xmlns:a16="http://schemas.microsoft.com/office/drawing/2014/main" id="{3AF59E83-D7C2-4C1B-841C-99D9E5C717B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9" name="Oval 39">
            <a:extLst>
              <a:ext uri="{FF2B5EF4-FFF2-40B4-BE49-F238E27FC236}">
                <a16:creationId xmlns:a16="http://schemas.microsoft.com/office/drawing/2014/main" id="{2A64E8AA-F791-45CF-A4FD-C8EA016260C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0" name="Oval 40">
            <a:extLst>
              <a:ext uri="{FF2B5EF4-FFF2-40B4-BE49-F238E27FC236}">
                <a16:creationId xmlns:a16="http://schemas.microsoft.com/office/drawing/2014/main" id="{EB879728-82B9-4D5F-8CDF-1B1F46AA498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1" name="Oval 41">
            <a:extLst>
              <a:ext uri="{FF2B5EF4-FFF2-40B4-BE49-F238E27FC236}">
                <a16:creationId xmlns:a16="http://schemas.microsoft.com/office/drawing/2014/main" id="{54204096-892F-4AE1-8CFC-BEFF84E1A66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2" name="Oval 42">
            <a:extLst>
              <a:ext uri="{FF2B5EF4-FFF2-40B4-BE49-F238E27FC236}">
                <a16:creationId xmlns:a16="http://schemas.microsoft.com/office/drawing/2014/main" id="{569F7A7E-4BC0-4133-A9E9-D55554572EB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3" name="Oval 43">
            <a:extLst>
              <a:ext uri="{FF2B5EF4-FFF2-40B4-BE49-F238E27FC236}">
                <a16:creationId xmlns:a16="http://schemas.microsoft.com/office/drawing/2014/main" id="{7ECDDD72-496E-4E7D-960A-47ED869F48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4" name="Oval 44">
            <a:extLst>
              <a:ext uri="{FF2B5EF4-FFF2-40B4-BE49-F238E27FC236}">
                <a16:creationId xmlns:a16="http://schemas.microsoft.com/office/drawing/2014/main" id="{7670044B-C01D-4D47-B5DC-CA1C9D4D715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5" name="Oval 45">
            <a:extLst>
              <a:ext uri="{FF2B5EF4-FFF2-40B4-BE49-F238E27FC236}">
                <a16:creationId xmlns:a16="http://schemas.microsoft.com/office/drawing/2014/main" id="{0D873BDF-8CE3-4AF2-9DEE-13220EF7B5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6" name="Oval 46">
            <a:extLst>
              <a:ext uri="{FF2B5EF4-FFF2-40B4-BE49-F238E27FC236}">
                <a16:creationId xmlns:a16="http://schemas.microsoft.com/office/drawing/2014/main" id="{24CE8B45-F0BE-4951-9D19-C2E35872F7D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7" name="Oval 47">
            <a:extLst>
              <a:ext uri="{FF2B5EF4-FFF2-40B4-BE49-F238E27FC236}">
                <a16:creationId xmlns:a16="http://schemas.microsoft.com/office/drawing/2014/main" id="{D166F314-51E3-474E-B1F2-DB1883263AB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8" name="Oval 48">
            <a:extLst>
              <a:ext uri="{FF2B5EF4-FFF2-40B4-BE49-F238E27FC236}">
                <a16:creationId xmlns:a16="http://schemas.microsoft.com/office/drawing/2014/main" id="{DB506FE1-3A3A-4D82-BD3A-CA13FFB673D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39" name="Oval 49">
            <a:extLst>
              <a:ext uri="{FF2B5EF4-FFF2-40B4-BE49-F238E27FC236}">
                <a16:creationId xmlns:a16="http://schemas.microsoft.com/office/drawing/2014/main" id="{3B5E761D-C810-4DA5-80C2-A1D3B98CD82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0" name="Oval 50">
            <a:extLst>
              <a:ext uri="{FF2B5EF4-FFF2-40B4-BE49-F238E27FC236}">
                <a16:creationId xmlns:a16="http://schemas.microsoft.com/office/drawing/2014/main" id="{B3DD99E0-737E-4A17-A58E-6EDB4224E5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41" name="Text Box 51">
            <a:extLst>
              <a:ext uri="{FF2B5EF4-FFF2-40B4-BE49-F238E27FC236}">
                <a16:creationId xmlns:a16="http://schemas.microsoft.com/office/drawing/2014/main" id="{9C976554-33B4-4EAE-853C-BB86896A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8242" name="Line 52">
            <a:extLst>
              <a:ext uri="{FF2B5EF4-FFF2-40B4-BE49-F238E27FC236}">
                <a16:creationId xmlns:a16="http://schemas.microsoft.com/office/drawing/2014/main" id="{55084B54-34EA-46A2-B5A4-2BE4CE525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3" name="Text Box 53">
            <a:extLst>
              <a:ext uri="{FF2B5EF4-FFF2-40B4-BE49-F238E27FC236}">
                <a16:creationId xmlns:a16="http://schemas.microsoft.com/office/drawing/2014/main" id="{786DC3C5-69F4-43B0-ABFC-FE30B65AC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244" name="Text Box 54">
            <a:extLst>
              <a:ext uri="{FF2B5EF4-FFF2-40B4-BE49-F238E27FC236}">
                <a16:creationId xmlns:a16="http://schemas.microsoft.com/office/drawing/2014/main" id="{7E87A066-6FF0-4634-9A8E-267C5128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Any of these would be fine..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latin typeface="Tahoma" panose="020B0604030504040204" pitchFamily="34" charset="0"/>
            </a:endParaRP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..but which is best?</a:t>
            </a:r>
          </a:p>
        </p:txBody>
      </p:sp>
      <p:sp>
        <p:nvSpPr>
          <p:cNvPr id="8245" name="Line 55">
            <a:extLst>
              <a:ext uri="{FF2B5EF4-FFF2-40B4-BE49-F238E27FC236}">
                <a16:creationId xmlns:a16="http://schemas.microsoft.com/office/drawing/2014/main" id="{7B4CD984-B784-40AE-B3BA-6829923BFE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362200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6" name="Line 56">
            <a:extLst>
              <a:ext uri="{FF2B5EF4-FFF2-40B4-BE49-F238E27FC236}">
                <a16:creationId xmlns:a16="http://schemas.microsoft.com/office/drawing/2014/main" id="{385EF5AA-119A-4149-AB0A-F62A68379B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7" name="Line 57">
            <a:extLst>
              <a:ext uri="{FF2B5EF4-FFF2-40B4-BE49-F238E27FC236}">
                <a16:creationId xmlns:a16="http://schemas.microsoft.com/office/drawing/2014/main" id="{F784E5C2-BD5F-4475-8D12-2450F34F7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2438400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8" name="Line 58">
            <a:extLst>
              <a:ext uri="{FF2B5EF4-FFF2-40B4-BE49-F238E27FC236}">
                <a16:creationId xmlns:a16="http://schemas.microsoft.com/office/drawing/2014/main" id="{2F90D9A6-E41C-4BD0-88B0-7BD2B073FA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209800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9" name="Line 59">
            <a:extLst>
              <a:ext uri="{FF2B5EF4-FFF2-40B4-BE49-F238E27FC236}">
                <a16:creationId xmlns:a16="http://schemas.microsoft.com/office/drawing/2014/main" id="{D54DE0A6-3E4F-4A1E-8493-E73AC57AA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1905000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0" name="Line 60">
            <a:extLst>
              <a:ext uri="{FF2B5EF4-FFF2-40B4-BE49-F238E27FC236}">
                <a16:creationId xmlns:a16="http://schemas.microsoft.com/office/drawing/2014/main" id="{EF414C35-3BDD-4245-9B2B-DFC6DD036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752600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1" name="Line 61">
            <a:extLst>
              <a:ext uri="{FF2B5EF4-FFF2-40B4-BE49-F238E27FC236}">
                <a16:creationId xmlns:a16="http://schemas.microsoft.com/office/drawing/2014/main" id="{F332BAB2-0219-4FC8-BA11-33047B9AD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133600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2" name="Line 62">
            <a:extLst>
              <a:ext uri="{FF2B5EF4-FFF2-40B4-BE49-F238E27FC236}">
                <a16:creationId xmlns:a16="http://schemas.microsoft.com/office/drawing/2014/main" id="{2E11BF85-32B6-4FDA-9D5B-6B1A0A4E47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209800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AE6EC8-36CC-44B6-B1B6-7110D2D7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 Linear Classifiers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EFAF3FA-AB87-4880-A0BA-09312C40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8CFCC366-CDE6-417C-A2B2-F37F1F6FE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D0176E06-F55F-4434-AE23-621ABA30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67506D2A-586E-4865-B279-424BE9172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A1AC2D4D-922B-48C0-A60F-88CA7D37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936251F0-BE1C-4D5E-8E10-B34925562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CEE7AF6F-697F-4B99-94D3-12EFB978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AF0A7BB4-86C9-4213-849A-1966724D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29682FB6-9123-4B3C-9CEE-36BCC8C0428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8" name="Oval 12">
            <a:extLst>
              <a:ext uri="{FF2B5EF4-FFF2-40B4-BE49-F238E27FC236}">
                <a16:creationId xmlns:a16="http://schemas.microsoft.com/office/drawing/2014/main" id="{C0029338-58F5-426F-A078-D67048BBC2E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A25A9750-BE73-45D5-B59F-76AC0CE35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7C96EE7A-84A7-45CC-9936-BB8B5A93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Oval 15">
            <a:extLst>
              <a:ext uri="{FF2B5EF4-FFF2-40B4-BE49-F238E27FC236}">
                <a16:creationId xmlns:a16="http://schemas.microsoft.com/office/drawing/2014/main" id="{5E6D5D42-86B7-483A-BA38-438AD75733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2" name="Oval 16">
            <a:extLst>
              <a:ext uri="{FF2B5EF4-FFF2-40B4-BE49-F238E27FC236}">
                <a16:creationId xmlns:a16="http://schemas.microsoft.com/office/drawing/2014/main" id="{379AB402-C426-451C-9193-D7927AF3CA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3" name="Oval 17">
            <a:extLst>
              <a:ext uri="{FF2B5EF4-FFF2-40B4-BE49-F238E27FC236}">
                <a16:creationId xmlns:a16="http://schemas.microsoft.com/office/drawing/2014/main" id="{D17FE3B6-20AD-48F4-B956-6BABE64EA5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4" name="Oval 18">
            <a:extLst>
              <a:ext uri="{FF2B5EF4-FFF2-40B4-BE49-F238E27FC236}">
                <a16:creationId xmlns:a16="http://schemas.microsoft.com/office/drawing/2014/main" id="{270B596E-52AC-457F-972A-678A32DD1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5" name="Oval 19">
            <a:extLst>
              <a:ext uri="{FF2B5EF4-FFF2-40B4-BE49-F238E27FC236}">
                <a16:creationId xmlns:a16="http://schemas.microsoft.com/office/drawing/2014/main" id="{E5DE1381-E2E8-4B57-87CC-A1AE24BDC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6" name="Oval 20">
            <a:extLst>
              <a:ext uri="{FF2B5EF4-FFF2-40B4-BE49-F238E27FC236}">
                <a16:creationId xmlns:a16="http://schemas.microsoft.com/office/drawing/2014/main" id="{DE1668B7-6123-4AFA-A118-04B1D5299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7" name="Oval 21">
            <a:extLst>
              <a:ext uri="{FF2B5EF4-FFF2-40B4-BE49-F238E27FC236}">
                <a16:creationId xmlns:a16="http://schemas.microsoft.com/office/drawing/2014/main" id="{BF2A3F68-205C-4D9C-A5E2-39597921C2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8" name="Oval 22">
            <a:extLst>
              <a:ext uri="{FF2B5EF4-FFF2-40B4-BE49-F238E27FC236}">
                <a16:creationId xmlns:a16="http://schemas.microsoft.com/office/drawing/2014/main" id="{BEEF1603-8138-4B54-9923-AE0BE0ACEB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9" name="Oval 23">
            <a:extLst>
              <a:ext uri="{FF2B5EF4-FFF2-40B4-BE49-F238E27FC236}">
                <a16:creationId xmlns:a16="http://schemas.microsoft.com/office/drawing/2014/main" id="{1A348D96-8651-41B3-A6F1-CC00BBF61F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B7DBAEBC-633A-4A23-9CF7-E02728CD817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1" name="Oval 25">
            <a:extLst>
              <a:ext uri="{FF2B5EF4-FFF2-40B4-BE49-F238E27FC236}">
                <a16:creationId xmlns:a16="http://schemas.microsoft.com/office/drawing/2014/main" id="{0AA7FA8B-CCB3-4878-80DF-FCECDEB3691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2" name="Oval 26">
            <a:extLst>
              <a:ext uri="{FF2B5EF4-FFF2-40B4-BE49-F238E27FC236}">
                <a16:creationId xmlns:a16="http://schemas.microsoft.com/office/drawing/2014/main" id="{221786D4-00FC-4EB2-B29A-1B08A091371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3" name="Oval 27">
            <a:extLst>
              <a:ext uri="{FF2B5EF4-FFF2-40B4-BE49-F238E27FC236}">
                <a16:creationId xmlns:a16="http://schemas.microsoft.com/office/drawing/2014/main" id="{156756E0-E2CD-43FA-A669-458AC2A8847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4" name="Oval 28">
            <a:extLst>
              <a:ext uri="{FF2B5EF4-FFF2-40B4-BE49-F238E27FC236}">
                <a16:creationId xmlns:a16="http://schemas.microsoft.com/office/drawing/2014/main" id="{592087EF-80F1-4C62-A90F-67E3E74B31F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5" name="Oval 29">
            <a:extLst>
              <a:ext uri="{FF2B5EF4-FFF2-40B4-BE49-F238E27FC236}">
                <a16:creationId xmlns:a16="http://schemas.microsoft.com/office/drawing/2014/main" id="{1A6AE100-CF31-4AFA-9CB9-6E6E327C2B5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" name="Oval 30">
            <a:extLst>
              <a:ext uri="{FF2B5EF4-FFF2-40B4-BE49-F238E27FC236}">
                <a16:creationId xmlns:a16="http://schemas.microsoft.com/office/drawing/2014/main" id="{39803115-44C9-4B82-AB72-FD756D0A44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3F3B5342-365E-4C25-867F-F5F8B86DE9B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8" name="Oval 32">
            <a:extLst>
              <a:ext uri="{FF2B5EF4-FFF2-40B4-BE49-F238E27FC236}">
                <a16:creationId xmlns:a16="http://schemas.microsoft.com/office/drawing/2014/main" id="{F36F1BF4-7B1B-401A-8AF6-64190523C9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9" name="Oval 33">
            <a:extLst>
              <a:ext uri="{FF2B5EF4-FFF2-40B4-BE49-F238E27FC236}">
                <a16:creationId xmlns:a16="http://schemas.microsoft.com/office/drawing/2014/main" id="{D62E59A5-9C57-47D6-A1C6-55AA3BEFC9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0" name="Oval 34">
            <a:extLst>
              <a:ext uri="{FF2B5EF4-FFF2-40B4-BE49-F238E27FC236}">
                <a16:creationId xmlns:a16="http://schemas.microsoft.com/office/drawing/2014/main" id="{1A3416E3-3AF4-4474-AEAC-EB3EC7184F9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1" name="Oval 35">
            <a:extLst>
              <a:ext uri="{FF2B5EF4-FFF2-40B4-BE49-F238E27FC236}">
                <a16:creationId xmlns:a16="http://schemas.microsoft.com/office/drawing/2014/main" id="{64DCDD42-59AA-4582-8F7D-59F69BC8B74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2" name="Oval 36">
            <a:extLst>
              <a:ext uri="{FF2B5EF4-FFF2-40B4-BE49-F238E27FC236}">
                <a16:creationId xmlns:a16="http://schemas.microsoft.com/office/drawing/2014/main" id="{B31D9285-3DC6-4561-B32E-E1CD4EAC58D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3" name="Oval 37">
            <a:extLst>
              <a:ext uri="{FF2B5EF4-FFF2-40B4-BE49-F238E27FC236}">
                <a16:creationId xmlns:a16="http://schemas.microsoft.com/office/drawing/2014/main" id="{6D418407-FDD7-4B0E-8FA5-97358ED8D18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4" name="Oval 38">
            <a:extLst>
              <a:ext uri="{FF2B5EF4-FFF2-40B4-BE49-F238E27FC236}">
                <a16:creationId xmlns:a16="http://schemas.microsoft.com/office/drawing/2014/main" id="{A5553321-2FFC-4E87-B883-D42CAE065BD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5" name="Oval 39">
            <a:extLst>
              <a:ext uri="{FF2B5EF4-FFF2-40B4-BE49-F238E27FC236}">
                <a16:creationId xmlns:a16="http://schemas.microsoft.com/office/drawing/2014/main" id="{A21E0CC6-A439-4EFC-A9DC-F37C5F361B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6" name="Oval 40">
            <a:extLst>
              <a:ext uri="{FF2B5EF4-FFF2-40B4-BE49-F238E27FC236}">
                <a16:creationId xmlns:a16="http://schemas.microsoft.com/office/drawing/2014/main" id="{7E6CEC08-B165-47A9-BF82-34D22759B63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7" name="Oval 41">
            <a:extLst>
              <a:ext uri="{FF2B5EF4-FFF2-40B4-BE49-F238E27FC236}">
                <a16:creationId xmlns:a16="http://schemas.microsoft.com/office/drawing/2014/main" id="{13FFCCD9-EC98-40DF-8550-16934CC9357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8" name="Oval 42">
            <a:extLst>
              <a:ext uri="{FF2B5EF4-FFF2-40B4-BE49-F238E27FC236}">
                <a16:creationId xmlns:a16="http://schemas.microsoft.com/office/drawing/2014/main" id="{6860550A-A8D5-4DAA-A28B-751563F20AD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59" name="Oval 43">
            <a:extLst>
              <a:ext uri="{FF2B5EF4-FFF2-40B4-BE49-F238E27FC236}">
                <a16:creationId xmlns:a16="http://schemas.microsoft.com/office/drawing/2014/main" id="{BCF89F5D-AD60-4772-8893-B48D8441A6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0" name="Oval 44">
            <a:extLst>
              <a:ext uri="{FF2B5EF4-FFF2-40B4-BE49-F238E27FC236}">
                <a16:creationId xmlns:a16="http://schemas.microsoft.com/office/drawing/2014/main" id="{EB98CE5A-8308-45F5-8FA3-F70938675D6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1" name="Oval 45">
            <a:extLst>
              <a:ext uri="{FF2B5EF4-FFF2-40B4-BE49-F238E27FC236}">
                <a16:creationId xmlns:a16="http://schemas.microsoft.com/office/drawing/2014/main" id="{22E56382-4538-49EB-8785-27149055A56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2" name="Oval 46">
            <a:extLst>
              <a:ext uri="{FF2B5EF4-FFF2-40B4-BE49-F238E27FC236}">
                <a16:creationId xmlns:a16="http://schemas.microsoft.com/office/drawing/2014/main" id="{83A53663-6319-4994-996A-ADAE55DCB29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3" name="Oval 47">
            <a:extLst>
              <a:ext uri="{FF2B5EF4-FFF2-40B4-BE49-F238E27FC236}">
                <a16:creationId xmlns:a16="http://schemas.microsoft.com/office/drawing/2014/main" id="{CDE77117-04FA-4E76-B3EF-0303160636E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4" name="Oval 48">
            <a:extLst>
              <a:ext uri="{FF2B5EF4-FFF2-40B4-BE49-F238E27FC236}">
                <a16:creationId xmlns:a16="http://schemas.microsoft.com/office/drawing/2014/main" id="{2E298959-80E1-4E32-ACE6-D60EFDE0074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65" name="Text Box 49">
            <a:extLst>
              <a:ext uri="{FF2B5EF4-FFF2-40B4-BE49-F238E27FC236}">
                <a16:creationId xmlns:a16="http://schemas.microsoft.com/office/drawing/2014/main" id="{3298F461-9AC8-48F2-B998-BDCAB4684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9266" name="Text Box 51">
            <a:extLst>
              <a:ext uri="{FF2B5EF4-FFF2-40B4-BE49-F238E27FC236}">
                <a16:creationId xmlns:a16="http://schemas.microsoft.com/office/drawing/2014/main" id="{AB7628EB-43F2-4364-99A4-95F5C862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267" name="Text Box 52">
            <a:extLst>
              <a:ext uri="{FF2B5EF4-FFF2-40B4-BE49-F238E27FC236}">
                <a16:creationId xmlns:a16="http://schemas.microsoft.com/office/drawing/2014/main" id="{301698EB-E7F1-434A-A5D2-4C9973CF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  <p:sp>
        <p:nvSpPr>
          <p:cNvPr id="9268" name="Line 53">
            <a:extLst>
              <a:ext uri="{FF2B5EF4-FFF2-40B4-BE49-F238E27FC236}">
                <a16:creationId xmlns:a16="http://schemas.microsoft.com/office/drawing/2014/main" id="{C3D805CA-7069-4213-A195-D435610A2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676400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0" name="Rectangle 56">
            <a:extLst>
              <a:ext uri="{FF2B5EF4-FFF2-40B4-BE49-F238E27FC236}">
                <a16:creationId xmlns:a16="http://schemas.microsoft.com/office/drawing/2014/main" id="{629FF783-C148-4312-A682-DBA1790D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24400"/>
            <a:ext cx="76200" cy="76200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1721" name="Line 57">
            <a:extLst>
              <a:ext uri="{FF2B5EF4-FFF2-40B4-BE49-F238E27FC236}">
                <a16:creationId xmlns:a16="http://schemas.microsoft.com/office/drawing/2014/main" id="{48548294-8074-496E-BE84-73F9B0337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22" name="Oval 58">
            <a:extLst>
              <a:ext uri="{FF2B5EF4-FFF2-40B4-BE49-F238E27FC236}">
                <a16:creationId xmlns:a16="http://schemas.microsoft.com/office/drawing/2014/main" id="{CFBCBDC1-8160-4A00-8D22-CC92930B8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867400"/>
            <a:ext cx="1676400" cy="685800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/>
              <a:t>Misclassified</a:t>
            </a:r>
          </a:p>
          <a:p>
            <a:pPr eaLnBrk="1" hangingPunct="1"/>
            <a:r>
              <a:rPr lang="en-US" altLang="zh-CN" sz="1400" b="1"/>
              <a:t> to +1 class</a:t>
            </a:r>
          </a:p>
        </p:txBody>
      </p:sp>
      <p:cxnSp>
        <p:nvCxnSpPr>
          <p:cNvPr id="241725" name="AutoShape 61">
            <a:extLst>
              <a:ext uri="{FF2B5EF4-FFF2-40B4-BE49-F238E27FC236}">
                <a16:creationId xmlns:a16="http://schemas.microsoft.com/office/drawing/2014/main" id="{CF9FC9FD-C766-46FE-8F4D-E7C4EBA1CF1A}"/>
              </a:ext>
            </a:extLst>
          </p:cNvPr>
          <p:cNvCxnSpPr>
            <a:cxnSpLocks noChangeShapeType="1"/>
            <a:stCxn id="241722" idx="2"/>
          </p:cNvCxnSpPr>
          <p:nvPr/>
        </p:nvCxnSpPr>
        <p:spPr bwMode="auto">
          <a:xfrm rot="10800000">
            <a:off x="5181600" y="4876800"/>
            <a:ext cx="685800" cy="1333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E40F339-AF86-4855-A7AD-91C9FD76B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Classifier Margin</a:t>
            </a:r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C824520B-0CAB-494D-BD9F-E3210E695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10244" name="Line 9">
            <a:extLst>
              <a:ext uri="{FF2B5EF4-FFF2-40B4-BE49-F238E27FC236}">
                <a16:creationId xmlns:a16="http://schemas.microsoft.com/office/drawing/2014/main" id="{E5C8616B-4D98-42FB-A3D3-D746BBA69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5" name="Text Box 10">
            <a:extLst>
              <a:ext uri="{FF2B5EF4-FFF2-40B4-BE49-F238E27FC236}">
                <a16:creationId xmlns:a16="http://schemas.microsoft.com/office/drawing/2014/main" id="{019056E5-FF93-447E-891D-E6EA23282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14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0246" name="Line 11">
            <a:extLst>
              <a:ext uri="{FF2B5EF4-FFF2-40B4-BE49-F238E27FC236}">
                <a16:creationId xmlns:a16="http://schemas.microsoft.com/office/drawing/2014/main" id="{CF05E6B4-4F56-41AF-8BA9-B6E123352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7" name="Text Box 12">
            <a:extLst>
              <a:ext uri="{FF2B5EF4-FFF2-40B4-BE49-F238E27FC236}">
                <a16:creationId xmlns:a16="http://schemas.microsoft.com/office/drawing/2014/main" id="{07B7055C-4E97-40CA-8951-05F6F4D7A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24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0248" name="Line 13">
            <a:extLst>
              <a:ext uri="{FF2B5EF4-FFF2-40B4-BE49-F238E27FC236}">
                <a16:creationId xmlns:a16="http://schemas.microsoft.com/office/drawing/2014/main" id="{EDFEB0B1-B275-496E-9A4A-A8CBF9BBB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Text Box 14">
            <a:extLst>
              <a:ext uri="{FF2B5EF4-FFF2-40B4-BE49-F238E27FC236}">
                <a16:creationId xmlns:a16="http://schemas.microsoft.com/office/drawing/2014/main" id="{3B60414F-0292-41CF-8CDE-987CA74D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90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10250" name="Text Box 15">
            <a:extLst>
              <a:ext uri="{FF2B5EF4-FFF2-40B4-BE49-F238E27FC236}">
                <a16:creationId xmlns:a16="http://schemas.microsoft.com/office/drawing/2014/main" id="{5F1628EB-46EA-4DCB-B7D2-1A1A65CD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574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10251" name="Oval 16">
            <a:extLst>
              <a:ext uri="{FF2B5EF4-FFF2-40B4-BE49-F238E27FC236}">
                <a16:creationId xmlns:a16="http://schemas.microsoft.com/office/drawing/2014/main" id="{EE733778-8FCE-4645-9F49-104FDE5DD5B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591594" y="2209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2" name="Oval 17">
            <a:extLst>
              <a:ext uri="{FF2B5EF4-FFF2-40B4-BE49-F238E27FC236}">
                <a16:creationId xmlns:a16="http://schemas.microsoft.com/office/drawing/2014/main" id="{644CB8CA-7984-4F68-B7A3-1DA3182C3FF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592388" y="26654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3" name="Line 18">
            <a:extLst>
              <a:ext uri="{FF2B5EF4-FFF2-40B4-BE49-F238E27FC236}">
                <a16:creationId xmlns:a16="http://schemas.microsoft.com/office/drawing/2014/main" id="{6172D61C-0E06-4DB8-B11A-D5E51A171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4" name="Line 19">
            <a:extLst>
              <a:ext uri="{FF2B5EF4-FFF2-40B4-BE49-F238E27FC236}">
                <a16:creationId xmlns:a16="http://schemas.microsoft.com/office/drawing/2014/main" id="{B361568E-C440-41E4-9166-094D38B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715000"/>
            <a:ext cx="3657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5" name="Oval 20">
            <a:extLst>
              <a:ext uri="{FF2B5EF4-FFF2-40B4-BE49-F238E27FC236}">
                <a16:creationId xmlns:a16="http://schemas.microsoft.com/office/drawing/2014/main" id="{EC81C1E8-6E7D-46F0-8C32-481A931A28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4326" y="5184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Oval 21">
            <a:extLst>
              <a:ext uri="{FF2B5EF4-FFF2-40B4-BE49-F238E27FC236}">
                <a16:creationId xmlns:a16="http://schemas.microsoft.com/office/drawing/2014/main" id="{CFB51007-0693-4FC7-9406-AD61AD9C92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426" y="40560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Oval 22">
            <a:extLst>
              <a:ext uri="{FF2B5EF4-FFF2-40B4-BE49-F238E27FC236}">
                <a16:creationId xmlns:a16="http://schemas.microsoft.com/office/drawing/2014/main" id="{5E7F5D95-FD6F-486A-9349-2BB85EEAF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626" y="29670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Oval 23">
            <a:extLst>
              <a:ext uri="{FF2B5EF4-FFF2-40B4-BE49-F238E27FC236}">
                <a16:creationId xmlns:a16="http://schemas.microsoft.com/office/drawing/2014/main" id="{EDCE5DC4-CA9B-4AAE-9E49-4265A6E92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0126" y="3787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9" name="Oval 24">
            <a:extLst>
              <a:ext uri="{FF2B5EF4-FFF2-40B4-BE49-F238E27FC236}">
                <a16:creationId xmlns:a16="http://schemas.microsoft.com/office/drawing/2014/main" id="{15061371-5217-4E89-8BAE-A8FAFC25BC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6351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Oval 25">
            <a:extLst>
              <a:ext uri="{FF2B5EF4-FFF2-40B4-BE49-F238E27FC236}">
                <a16:creationId xmlns:a16="http://schemas.microsoft.com/office/drawing/2014/main" id="{937E507C-2130-42AE-9C97-A06EF1A080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38862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1" name="Oval 26">
            <a:extLst>
              <a:ext uri="{FF2B5EF4-FFF2-40B4-BE49-F238E27FC236}">
                <a16:creationId xmlns:a16="http://schemas.microsoft.com/office/drawing/2014/main" id="{041F0228-F32E-4B6F-BE51-D5500A70F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1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2" name="Oval 27">
            <a:extLst>
              <a:ext uri="{FF2B5EF4-FFF2-40B4-BE49-F238E27FC236}">
                <a16:creationId xmlns:a16="http://schemas.microsoft.com/office/drawing/2014/main" id="{A9524FDD-60AE-42AA-ACA1-4A2BA228FA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1801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Oval 28">
            <a:extLst>
              <a:ext uri="{FF2B5EF4-FFF2-40B4-BE49-F238E27FC236}">
                <a16:creationId xmlns:a16="http://schemas.microsoft.com/office/drawing/2014/main" id="{FC5BB8DE-9559-41B6-8B8E-5D41831541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64189" y="45958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Oval 29">
            <a:extLst>
              <a:ext uri="{FF2B5EF4-FFF2-40B4-BE49-F238E27FC236}">
                <a16:creationId xmlns:a16="http://schemas.microsoft.com/office/drawing/2014/main" id="{058A3299-C64E-4F36-A1B7-BFCBA3B4C8B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680326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5" name="Oval 30">
            <a:extLst>
              <a:ext uri="{FF2B5EF4-FFF2-40B4-BE49-F238E27FC236}">
                <a16:creationId xmlns:a16="http://schemas.microsoft.com/office/drawing/2014/main" id="{C370E2BC-8A5B-4299-AACC-DA37FDC1C9A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972301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6" name="Oval 31">
            <a:extLst>
              <a:ext uri="{FF2B5EF4-FFF2-40B4-BE49-F238E27FC236}">
                <a16:creationId xmlns:a16="http://schemas.microsoft.com/office/drawing/2014/main" id="{EDC136BD-85A7-4DB0-9CDE-0FCADA4387A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800601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7" name="Oval 32">
            <a:extLst>
              <a:ext uri="{FF2B5EF4-FFF2-40B4-BE49-F238E27FC236}">
                <a16:creationId xmlns:a16="http://schemas.microsoft.com/office/drawing/2014/main" id="{46370643-C3B1-4EA1-8198-27973CFDDFE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388101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8" name="Oval 33">
            <a:extLst>
              <a:ext uri="{FF2B5EF4-FFF2-40B4-BE49-F238E27FC236}">
                <a16:creationId xmlns:a16="http://schemas.microsoft.com/office/drawing/2014/main" id="{BCC919FE-A837-4579-B74D-BE7CDEEFBB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43801" y="46482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Oval 34">
            <a:extLst>
              <a:ext uri="{FF2B5EF4-FFF2-40B4-BE49-F238E27FC236}">
                <a16:creationId xmlns:a16="http://schemas.microsoft.com/office/drawing/2014/main" id="{6D97AC61-475F-441D-ACBF-979758BF1A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791076" y="37925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0" name="Oval 35">
            <a:extLst>
              <a:ext uri="{FF2B5EF4-FFF2-40B4-BE49-F238E27FC236}">
                <a16:creationId xmlns:a16="http://schemas.microsoft.com/office/drawing/2014/main" id="{FE6C9992-B34B-4A07-A38A-6F2603BCEE7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43551" y="32099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1" name="Oval 36">
            <a:extLst>
              <a:ext uri="{FF2B5EF4-FFF2-40B4-BE49-F238E27FC236}">
                <a16:creationId xmlns:a16="http://schemas.microsoft.com/office/drawing/2014/main" id="{998CD4E0-87C9-4D78-9021-FC530DBB92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12632" y="53951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2" name="Oval 37">
            <a:extLst>
              <a:ext uri="{FF2B5EF4-FFF2-40B4-BE49-F238E27FC236}">
                <a16:creationId xmlns:a16="http://schemas.microsoft.com/office/drawing/2014/main" id="{6CB78B68-B2B4-4B2D-87DB-CFC152EA4E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91076" y="4251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3" name="Oval 38">
            <a:extLst>
              <a:ext uri="{FF2B5EF4-FFF2-40B4-BE49-F238E27FC236}">
                <a16:creationId xmlns:a16="http://schemas.microsoft.com/office/drawing/2014/main" id="{792F36F0-475D-498C-8BE6-67F788178C0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19801" y="25463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4" name="Oval 39">
            <a:extLst>
              <a:ext uri="{FF2B5EF4-FFF2-40B4-BE49-F238E27FC236}">
                <a16:creationId xmlns:a16="http://schemas.microsoft.com/office/drawing/2014/main" id="{A2B72A2D-6FE1-4409-BA51-1DAD55FF5D1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81033" y="42965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5" name="Oval 40">
            <a:extLst>
              <a:ext uri="{FF2B5EF4-FFF2-40B4-BE49-F238E27FC236}">
                <a16:creationId xmlns:a16="http://schemas.microsoft.com/office/drawing/2014/main" id="{6995DE95-521E-46CC-8CDD-15B5569A1CB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46789" y="42322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6" name="Oval 41">
            <a:extLst>
              <a:ext uri="{FF2B5EF4-FFF2-40B4-BE49-F238E27FC236}">
                <a16:creationId xmlns:a16="http://schemas.microsoft.com/office/drawing/2014/main" id="{58CE583C-4595-4C42-9DD0-698625C1ADC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296151" y="35179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7" name="Oval 42">
            <a:extLst>
              <a:ext uri="{FF2B5EF4-FFF2-40B4-BE49-F238E27FC236}">
                <a16:creationId xmlns:a16="http://schemas.microsoft.com/office/drawing/2014/main" id="{E933F678-CC6D-47EA-BF69-2C98D817080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64089" y="24987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8" name="Oval 43">
            <a:extLst>
              <a:ext uri="{FF2B5EF4-FFF2-40B4-BE49-F238E27FC236}">
                <a16:creationId xmlns:a16="http://schemas.microsoft.com/office/drawing/2014/main" id="{7342F850-D2E5-4B08-A395-2A28E34355C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37376" y="34258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9" name="Oval 44">
            <a:extLst>
              <a:ext uri="{FF2B5EF4-FFF2-40B4-BE49-F238E27FC236}">
                <a16:creationId xmlns:a16="http://schemas.microsoft.com/office/drawing/2014/main" id="{F185928A-472E-4B20-9FAA-D45EB490B4C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93708" y="48712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0" name="Oval 45">
            <a:extLst>
              <a:ext uri="{FF2B5EF4-FFF2-40B4-BE49-F238E27FC236}">
                <a16:creationId xmlns:a16="http://schemas.microsoft.com/office/drawing/2014/main" id="{8333DCA5-57A0-43AE-A605-420385E0A88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74458" y="36869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1" name="Oval 46">
            <a:extLst>
              <a:ext uri="{FF2B5EF4-FFF2-40B4-BE49-F238E27FC236}">
                <a16:creationId xmlns:a16="http://schemas.microsoft.com/office/drawing/2014/main" id="{F675F6F7-ED50-43CA-AB74-F6204532B2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327776" y="5407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2" name="Oval 47">
            <a:extLst>
              <a:ext uri="{FF2B5EF4-FFF2-40B4-BE49-F238E27FC236}">
                <a16:creationId xmlns:a16="http://schemas.microsoft.com/office/drawing/2014/main" id="{6A31AC9C-4A9C-4480-A8FA-9D09665E30E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22976" y="5026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3" name="Oval 48">
            <a:extLst>
              <a:ext uri="{FF2B5EF4-FFF2-40B4-BE49-F238E27FC236}">
                <a16:creationId xmlns:a16="http://schemas.microsoft.com/office/drawing/2014/main" id="{26442DF9-8D80-49D9-97E5-A6C8F7A66A7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93419" y="38885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4" name="Oval 49">
            <a:extLst>
              <a:ext uri="{FF2B5EF4-FFF2-40B4-BE49-F238E27FC236}">
                <a16:creationId xmlns:a16="http://schemas.microsoft.com/office/drawing/2014/main" id="{5142C5D0-F371-4C5D-B46E-E34534B51B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389563" y="29289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5" name="Oval 50">
            <a:extLst>
              <a:ext uri="{FF2B5EF4-FFF2-40B4-BE49-F238E27FC236}">
                <a16:creationId xmlns:a16="http://schemas.microsoft.com/office/drawing/2014/main" id="{FC4942F8-5620-4A7F-91DA-8A563CC3449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32501" y="45164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6" name="Oval 51">
            <a:extLst>
              <a:ext uri="{FF2B5EF4-FFF2-40B4-BE49-F238E27FC236}">
                <a16:creationId xmlns:a16="http://schemas.microsoft.com/office/drawing/2014/main" id="{D26C5E75-2BF5-4927-8FF0-F6DA421B00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180682" y="32345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7" name="Oval 52">
            <a:extLst>
              <a:ext uri="{FF2B5EF4-FFF2-40B4-BE49-F238E27FC236}">
                <a16:creationId xmlns:a16="http://schemas.microsoft.com/office/drawing/2014/main" id="{C3BD2F1B-B0DB-4363-9A94-4DA6A90BCD8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614195" y="52014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8" name="Oval 53">
            <a:extLst>
              <a:ext uri="{FF2B5EF4-FFF2-40B4-BE49-F238E27FC236}">
                <a16:creationId xmlns:a16="http://schemas.microsoft.com/office/drawing/2014/main" id="{B716B927-1AFB-441A-BC8D-1B7C23A139B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980238" y="49085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89" name="Text Box 54">
            <a:extLst>
              <a:ext uri="{FF2B5EF4-FFF2-40B4-BE49-F238E27FC236}">
                <a16:creationId xmlns:a16="http://schemas.microsoft.com/office/drawing/2014/main" id="{56E433E7-7000-4ACB-AD4C-A4894F81E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0290" name="Text Box 55">
            <a:extLst>
              <a:ext uri="{FF2B5EF4-FFF2-40B4-BE49-F238E27FC236}">
                <a16:creationId xmlns:a16="http://schemas.microsoft.com/office/drawing/2014/main" id="{019DE860-C71A-420E-910B-6CE69A7E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91" name="Text Box 56">
            <a:extLst>
              <a:ext uri="{FF2B5EF4-FFF2-40B4-BE49-F238E27FC236}">
                <a16:creationId xmlns:a16="http://schemas.microsoft.com/office/drawing/2014/main" id="{E4D5C317-5A09-4A58-AD97-055570A34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2743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anose="020B0604030504040204" pitchFamily="34" charset="0"/>
              </a:rPr>
              <a:t>Define the </a:t>
            </a: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margin</a:t>
            </a:r>
            <a:r>
              <a:rPr lang="en-US" altLang="zh-CN" sz="240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  <p:grpSp>
        <p:nvGrpSpPr>
          <p:cNvPr id="10292" name="Group 57">
            <a:extLst>
              <a:ext uri="{FF2B5EF4-FFF2-40B4-BE49-F238E27FC236}">
                <a16:creationId xmlns:a16="http://schemas.microsoft.com/office/drawing/2014/main" id="{90353DE3-E472-4811-AE2D-01ADC1C54833}"/>
              </a:ext>
            </a:extLst>
          </p:cNvPr>
          <p:cNvGrpSpPr>
            <a:grpSpLocks/>
          </p:cNvGrpSpPr>
          <p:nvPr/>
        </p:nvGrpSpPr>
        <p:grpSpPr bwMode="auto">
          <a:xfrm rot="17382044">
            <a:off x="2882107" y="4228307"/>
            <a:ext cx="5562600" cy="1587"/>
            <a:chOff x="960" y="3888"/>
            <a:chExt cx="3504" cy="0"/>
          </a:xfrm>
        </p:grpSpPr>
        <p:sp>
          <p:nvSpPr>
            <p:cNvPr id="10343" name="Line 58">
              <a:extLst>
                <a:ext uri="{FF2B5EF4-FFF2-40B4-BE49-F238E27FC236}">
                  <a16:creationId xmlns:a16="http://schemas.microsoft.com/office/drawing/2014/main" id="{1605EA8C-9903-45D9-B584-E9F78490F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344" name="Line 59">
              <a:extLst>
                <a:ext uri="{FF2B5EF4-FFF2-40B4-BE49-F238E27FC236}">
                  <a16:creationId xmlns:a16="http://schemas.microsoft.com/office/drawing/2014/main" id="{0E6E7836-C319-4F32-B3F5-E2FE35277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93" name="Rectangle 60">
            <a:extLst>
              <a:ext uri="{FF2B5EF4-FFF2-40B4-BE49-F238E27FC236}">
                <a16:creationId xmlns:a16="http://schemas.microsoft.com/office/drawing/2014/main" id="{BA774CD3-8D15-475C-84CB-06D50D46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Classifier Margin</a:t>
            </a:r>
          </a:p>
        </p:txBody>
      </p:sp>
      <p:sp>
        <p:nvSpPr>
          <p:cNvPr id="10294" name="Rectangle 61">
            <a:extLst>
              <a:ext uri="{FF2B5EF4-FFF2-40B4-BE49-F238E27FC236}">
                <a16:creationId xmlns:a16="http://schemas.microsoft.com/office/drawing/2014/main" id="{163F95BA-4CD3-4549-A3EA-54B76224F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9286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10295" name="Line 62">
            <a:extLst>
              <a:ext uri="{FF2B5EF4-FFF2-40B4-BE49-F238E27FC236}">
                <a16:creationId xmlns:a16="http://schemas.microsoft.com/office/drawing/2014/main" id="{0D60397D-FE5C-4C3C-A381-15FED9212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6" name="Text Box 63">
            <a:extLst>
              <a:ext uri="{FF2B5EF4-FFF2-40B4-BE49-F238E27FC236}">
                <a16:creationId xmlns:a16="http://schemas.microsoft.com/office/drawing/2014/main" id="{1CBB0415-D92B-4EC4-9B76-AF8632EA8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9144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0297" name="Line 64">
            <a:extLst>
              <a:ext uri="{FF2B5EF4-FFF2-40B4-BE49-F238E27FC236}">
                <a16:creationId xmlns:a16="http://schemas.microsoft.com/office/drawing/2014/main" id="{EE694F76-F86B-424D-AC4F-416AD8932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33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8" name="Text Box 65">
            <a:extLst>
              <a:ext uri="{FF2B5EF4-FFF2-40B4-BE49-F238E27FC236}">
                <a16:creationId xmlns:a16="http://schemas.microsoft.com/office/drawing/2014/main" id="{5BE689FF-18F9-4137-A535-E6155EE3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5240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0299" name="Line 66">
            <a:extLst>
              <a:ext uri="{FF2B5EF4-FFF2-40B4-BE49-F238E27FC236}">
                <a16:creationId xmlns:a16="http://schemas.microsoft.com/office/drawing/2014/main" id="{24409026-7A13-4182-AF0A-9B6806C11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2192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0" name="Text Box 67">
            <a:extLst>
              <a:ext uri="{FF2B5EF4-FFF2-40B4-BE49-F238E27FC236}">
                <a16:creationId xmlns:a16="http://schemas.microsoft.com/office/drawing/2014/main" id="{3835F816-4F19-40D8-84E7-AD388DFF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990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10301" name="Text Box 68">
            <a:extLst>
              <a:ext uri="{FF2B5EF4-FFF2-40B4-BE49-F238E27FC236}">
                <a16:creationId xmlns:a16="http://schemas.microsoft.com/office/drawing/2014/main" id="{5303A508-AF33-47C2-A00A-B5A8486A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574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10302" name="Oval 69">
            <a:extLst>
              <a:ext uri="{FF2B5EF4-FFF2-40B4-BE49-F238E27FC236}">
                <a16:creationId xmlns:a16="http://schemas.microsoft.com/office/drawing/2014/main" id="{753EEB75-FE49-4E74-A51C-48F34B78515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591594" y="22090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3" name="Oval 70">
            <a:extLst>
              <a:ext uri="{FF2B5EF4-FFF2-40B4-BE49-F238E27FC236}">
                <a16:creationId xmlns:a16="http://schemas.microsoft.com/office/drawing/2014/main" id="{B774D3CB-0E76-4909-9019-06C5CCCD4E7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592388" y="26654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4" name="Line 71">
            <a:extLst>
              <a:ext uri="{FF2B5EF4-FFF2-40B4-BE49-F238E27FC236}">
                <a16:creationId xmlns:a16="http://schemas.microsoft.com/office/drawing/2014/main" id="{AE3862F7-9F60-448E-B4F4-4F6BA1D4F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5" name="Line 72">
            <a:extLst>
              <a:ext uri="{FF2B5EF4-FFF2-40B4-BE49-F238E27FC236}">
                <a16:creationId xmlns:a16="http://schemas.microsoft.com/office/drawing/2014/main" id="{CFB326FC-F9B9-44C4-97F0-1A6C7F806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57150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6" name="Oval 73">
            <a:extLst>
              <a:ext uri="{FF2B5EF4-FFF2-40B4-BE49-F238E27FC236}">
                <a16:creationId xmlns:a16="http://schemas.microsoft.com/office/drawing/2014/main" id="{35E79A62-170D-4A54-BC80-AB14F01F9A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4326" y="5184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7" name="Oval 74">
            <a:extLst>
              <a:ext uri="{FF2B5EF4-FFF2-40B4-BE49-F238E27FC236}">
                <a16:creationId xmlns:a16="http://schemas.microsoft.com/office/drawing/2014/main" id="{CB77E8D8-31A5-49FE-9BAC-EE615875F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2426" y="40560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8" name="Oval 75">
            <a:extLst>
              <a:ext uri="{FF2B5EF4-FFF2-40B4-BE49-F238E27FC236}">
                <a16:creationId xmlns:a16="http://schemas.microsoft.com/office/drawing/2014/main" id="{D446E7FD-38B8-4764-AA45-5AD1E0A8E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6626" y="29670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9" name="Oval 76">
            <a:extLst>
              <a:ext uri="{FF2B5EF4-FFF2-40B4-BE49-F238E27FC236}">
                <a16:creationId xmlns:a16="http://schemas.microsoft.com/office/drawing/2014/main" id="{FE357549-9164-46DB-885F-856D1A7456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0126" y="37877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0" name="Oval 77">
            <a:extLst>
              <a:ext uri="{FF2B5EF4-FFF2-40B4-BE49-F238E27FC236}">
                <a16:creationId xmlns:a16="http://schemas.microsoft.com/office/drawing/2014/main" id="{631CD1FB-3DC0-4862-8A07-E1EA86DAD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86351" y="28162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1" name="Oval 78">
            <a:extLst>
              <a:ext uri="{FF2B5EF4-FFF2-40B4-BE49-F238E27FC236}">
                <a16:creationId xmlns:a16="http://schemas.microsoft.com/office/drawing/2014/main" id="{BB558A25-F775-4414-8DE3-CDFF092317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38862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2" name="Oval 79">
            <a:extLst>
              <a:ext uri="{FF2B5EF4-FFF2-40B4-BE49-F238E27FC236}">
                <a16:creationId xmlns:a16="http://schemas.microsoft.com/office/drawing/2014/main" id="{A41114BF-9329-474E-93B4-EF58D19CE0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1" y="32766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3" name="Oval 80">
            <a:extLst>
              <a:ext uri="{FF2B5EF4-FFF2-40B4-BE49-F238E27FC236}">
                <a16:creationId xmlns:a16="http://schemas.microsoft.com/office/drawing/2014/main" id="{6FF65D90-777A-478D-82EE-B435236C00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1801" y="42672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4" name="Oval 81">
            <a:extLst>
              <a:ext uri="{FF2B5EF4-FFF2-40B4-BE49-F238E27FC236}">
                <a16:creationId xmlns:a16="http://schemas.microsoft.com/office/drawing/2014/main" id="{59A4AC83-C8D6-4B29-BED6-FD8B151F14F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64189" y="45958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5" name="Oval 82">
            <a:extLst>
              <a:ext uri="{FF2B5EF4-FFF2-40B4-BE49-F238E27FC236}">
                <a16:creationId xmlns:a16="http://schemas.microsoft.com/office/drawing/2014/main" id="{DAAF1405-C0B7-443A-B2D0-3D59EEE45B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680326" y="33813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6" name="Oval 83">
            <a:extLst>
              <a:ext uri="{FF2B5EF4-FFF2-40B4-BE49-F238E27FC236}">
                <a16:creationId xmlns:a16="http://schemas.microsoft.com/office/drawing/2014/main" id="{7942BF50-FE5B-46F5-9959-340721C9AA8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972301" y="46974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7" name="Oval 84">
            <a:extLst>
              <a:ext uri="{FF2B5EF4-FFF2-40B4-BE49-F238E27FC236}">
                <a16:creationId xmlns:a16="http://schemas.microsoft.com/office/drawing/2014/main" id="{B5569EEF-1A19-4C70-8766-E93864DCFF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800601" y="28194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8" name="Oval 85">
            <a:extLst>
              <a:ext uri="{FF2B5EF4-FFF2-40B4-BE49-F238E27FC236}">
                <a16:creationId xmlns:a16="http://schemas.microsoft.com/office/drawing/2014/main" id="{A068B376-68A9-4844-A84A-FA871BC1F15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388101" y="3736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9" name="Oval 86">
            <a:extLst>
              <a:ext uri="{FF2B5EF4-FFF2-40B4-BE49-F238E27FC236}">
                <a16:creationId xmlns:a16="http://schemas.microsoft.com/office/drawing/2014/main" id="{8CED0728-C1F8-4286-983E-1062F3F111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43801" y="46482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0" name="Oval 87">
            <a:extLst>
              <a:ext uri="{FF2B5EF4-FFF2-40B4-BE49-F238E27FC236}">
                <a16:creationId xmlns:a16="http://schemas.microsoft.com/office/drawing/2014/main" id="{53CD08E6-E7A0-4410-BBDE-743AAD0F392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791076" y="37925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1" name="Oval 88">
            <a:extLst>
              <a:ext uri="{FF2B5EF4-FFF2-40B4-BE49-F238E27FC236}">
                <a16:creationId xmlns:a16="http://schemas.microsoft.com/office/drawing/2014/main" id="{AB75A635-B295-49DE-AA51-E152F379D9B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43551" y="32099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2" name="Oval 89">
            <a:extLst>
              <a:ext uri="{FF2B5EF4-FFF2-40B4-BE49-F238E27FC236}">
                <a16:creationId xmlns:a16="http://schemas.microsoft.com/office/drawing/2014/main" id="{CCF7D905-0156-476C-B8C2-F8292B328C7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12632" y="53951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3" name="Oval 90">
            <a:extLst>
              <a:ext uri="{FF2B5EF4-FFF2-40B4-BE49-F238E27FC236}">
                <a16:creationId xmlns:a16="http://schemas.microsoft.com/office/drawing/2014/main" id="{7B54E321-818D-4324-B992-BF6FB990909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91076" y="4251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4" name="Oval 91">
            <a:extLst>
              <a:ext uri="{FF2B5EF4-FFF2-40B4-BE49-F238E27FC236}">
                <a16:creationId xmlns:a16="http://schemas.microsoft.com/office/drawing/2014/main" id="{26F4FA84-1BA1-42C1-AF82-5011F99EEF7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19801" y="25463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5" name="Oval 92">
            <a:extLst>
              <a:ext uri="{FF2B5EF4-FFF2-40B4-BE49-F238E27FC236}">
                <a16:creationId xmlns:a16="http://schemas.microsoft.com/office/drawing/2014/main" id="{2E8865B1-2121-4537-851C-23BE8F73A11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81033" y="42965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6" name="Oval 93">
            <a:extLst>
              <a:ext uri="{FF2B5EF4-FFF2-40B4-BE49-F238E27FC236}">
                <a16:creationId xmlns:a16="http://schemas.microsoft.com/office/drawing/2014/main" id="{0BFE2F61-889C-47B7-A8F5-A9D9DA4D08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46789" y="42322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7" name="Oval 94">
            <a:extLst>
              <a:ext uri="{FF2B5EF4-FFF2-40B4-BE49-F238E27FC236}">
                <a16:creationId xmlns:a16="http://schemas.microsoft.com/office/drawing/2014/main" id="{BC7E308B-BEBC-49AF-9B37-F52532CE558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296151" y="35179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8" name="Oval 95">
            <a:extLst>
              <a:ext uri="{FF2B5EF4-FFF2-40B4-BE49-F238E27FC236}">
                <a16:creationId xmlns:a16="http://schemas.microsoft.com/office/drawing/2014/main" id="{F1593250-965E-466A-85FD-962F61FDEA1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64089" y="24987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9" name="Oval 96">
            <a:extLst>
              <a:ext uri="{FF2B5EF4-FFF2-40B4-BE49-F238E27FC236}">
                <a16:creationId xmlns:a16="http://schemas.microsoft.com/office/drawing/2014/main" id="{FBA9B8A8-58B9-4DBB-AD93-F3BFEC4F029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937376" y="34258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0" name="Oval 97">
            <a:extLst>
              <a:ext uri="{FF2B5EF4-FFF2-40B4-BE49-F238E27FC236}">
                <a16:creationId xmlns:a16="http://schemas.microsoft.com/office/drawing/2014/main" id="{8B776F5A-39B7-4D84-B939-5FAE4DBEC00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93708" y="48712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1" name="Oval 98">
            <a:extLst>
              <a:ext uri="{FF2B5EF4-FFF2-40B4-BE49-F238E27FC236}">
                <a16:creationId xmlns:a16="http://schemas.microsoft.com/office/drawing/2014/main" id="{EFBCA4FC-E850-4100-A137-D5D4630E02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74458" y="36869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2" name="Oval 99">
            <a:extLst>
              <a:ext uri="{FF2B5EF4-FFF2-40B4-BE49-F238E27FC236}">
                <a16:creationId xmlns:a16="http://schemas.microsoft.com/office/drawing/2014/main" id="{598C16E3-F6D8-4650-A363-8EB8DFEC051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327776" y="5407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3" name="Oval 100">
            <a:extLst>
              <a:ext uri="{FF2B5EF4-FFF2-40B4-BE49-F238E27FC236}">
                <a16:creationId xmlns:a16="http://schemas.microsoft.com/office/drawing/2014/main" id="{F8279EB3-AA16-410C-ADC5-C01E705A3CF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22976" y="50260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4" name="Oval 101">
            <a:extLst>
              <a:ext uri="{FF2B5EF4-FFF2-40B4-BE49-F238E27FC236}">
                <a16:creationId xmlns:a16="http://schemas.microsoft.com/office/drawing/2014/main" id="{0A7FF4F1-15AC-431A-B863-76E088D0769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93419" y="38885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5" name="Oval 102">
            <a:extLst>
              <a:ext uri="{FF2B5EF4-FFF2-40B4-BE49-F238E27FC236}">
                <a16:creationId xmlns:a16="http://schemas.microsoft.com/office/drawing/2014/main" id="{5B8809CF-B2B8-4BB3-BC35-77026D9E515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389563" y="29289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6" name="Oval 103">
            <a:extLst>
              <a:ext uri="{FF2B5EF4-FFF2-40B4-BE49-F238E27FC236}">
                <a16:creationId xmlns:a16="http://schemas.microsoft.com/office/drawing/2014/main" id="{C344AA21-2E98-45A5-84C2-1B04E58C39A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032501" y="45164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7" name="Oval 104">
            <a:extLst>
              <a:ext uri="{FF2B5EF4-FFF2-40B4-BE49-F238E27FC236}">
                <a16:creationId xmlns:a16="http://schemas.microsoft.com/office/drawing/2014/main" id="{3AE5B696-4474-43F3-8252-E4AA28A5912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180682" y="32345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8" name="Oval 105">
            <a:extLst>
              <a:ext uri="{FF2B5EF4-FFF2-40B4-BE49-F238E27FC236}">
                <a16:creationId xmlns:a16="http://schemas.microsoft.com/office/drawing/2014/main" id="{4A008D34-25A6-42B1-9E6C-2DAE821FE6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614195" y="52014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39" name="Oval 106">
            <a:extLst>
              <a:ext uri="{FF2B5EF4-FFF2-40B4-BE49-F238E27FC236}">
                <a16:creationId xmlns:a16="http://schemas.microsoft.com/office/drawing/2014/main" id="{9225EEAF-C3E3-4EB1-8E9C-3565F4D48CB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980238" y="49085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40" name="Text Box 107">
            <a:extLst>
              <a:ext uri="{FF2B5EF4-FFF2-40B4-BE49-F238E27FC236}">
                <a16:creationId xmlns:a16="http://schemas.microsoft.com/office/drawing/2014/main" id="{872722AC-DB8A-4D28-977C-D07B01D86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+</a:t>
            </a:r>
            <a:r>
              <a:rPr lang="en-US" altLang="zh-CN" sz="2000" i="1">
                <a:latin typeface="Tahoma" panose="020B0604030504040204" pitchFamily="34" charset="0"/>
              </a:rPr>
              <a:t>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0341" name="Text Box 108">
            <a:extLst>
              <a:ext uri="{FF2B5EF4-FFF2-40B4-BE49-F238E27FC236}">
                <a16:creationId xmlns:a16="http://schemas.microsoft.com/office/drawing/2014/main" id="{5617A8A9-0F9C-4806-A884-80C84141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342" name="Text Box 109">
            <a:extLst>
              <a:ext uri="{FF2B5EF4-FFF2-40B4-BE49-F238E27FC236}">
                <a16:creationId xmlns:a16="http://schemas.microsoft.com/office/drawing/2014/main" id="{8282A885-E16E-4797-8BB0-4EC5B683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438400"/>
            <a:ext cx="2743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latin typeface="Tahoma" panose="020B0604030504040204" pitchFamily="34" charset="0"/>
              </a:rPr>
              <a:t>Define the </a:t>
            </a:r>
            <a:r>
              <a:rPr lang="en-US" altLang="zh-CN" sz="2400">
                <a:solidFill>
                  <a:schemeClr val="accent2"/>
                </a:solidFill>
                <a:latin typeface="Tahoma" panose="020B0604030504040204" pitchFamily="34" charset="0"/>
              </a:rPr>
              <a:t>margin</a:t>
            </a:r>
            <a:r>
              <a:rPr lang="en-US" altLang="zh-CN" sz="2400">
                <a:latin typeface="Tahoma" panose="020B0604030504040204" pitchFamily="34" charset="0"/>
              </a:rPr>
              <a:t> of a linear classifier as the width that the boundary could be increased by before hitting a datapoint.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4">
            <a:extLst>
              <a:ext uri="{FF2B5EF4-FFF2-40B4-BE49-F238E27FC236}">
                <a16:creationId xmlns:a16="http://schemas.microsoft.com/office/drawing/2014/main" id="{8E6059AB-3ACE-442F-8D46-6725E8B5F3A0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2763838" y="4076700"/>
            <a:ext cx="5410200" cy="0"/>
          </a:xfrm>
          <a:prstGeom prst="line">
            <a:avLst/>
          </a:prstGeom>
          <a:noFill/>
          <a:ln w="3619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7" name="Line 5">
            <a:extLst>
              <a:ext uri="{FF2B5EF4-FFF2-40B4-BE49-F238E27FC236}">
                <a16:creationId xmlns:a16="http://schemas.microsoft.com/office/drawing/2014/main" id="{977262B5-C306-43A5-9812-C61DE5E02053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2687638" y="40767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F50A1AA4-BE8B-43E7-B736-3E30B097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Maximum Margin</a:t>
            </a:r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0D231A6D-760C-44E4-8600-13810009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11270" name="Line 8">
            <a:extLst>
              <a:ext uri="{FF2B5EF4-FFF2-40B4-BE49-F238E27FC236}">
                <a16:creationId xmlns:a16="http://schemas.microsoft.com/office/drawing/2014/main" id="{926FF94F-1FF3-48BB-A068-022BCE3BA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633B874D-413E-49E1-877F-B3369CE8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ECC52C9F-3C7F-4F89-90E1-93A751FB2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3" name="Text Box 11">
            <a:extLst>
              <a:ext uri="{FF2B5EF4-FFF2-40B4-BE49-F238E27FC236}">
                <a16:creationId xmlns:a16="http://schemas.microsoft.com/office/drawing/2014/main" id="{1A7707EE-501C-4932-A4C9-410F5BDE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0C3A75A5-D7BE-4864-A958-5C538FFB8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5" name="Text Box 13">
            <a:extLst>
              <a:ext uri="{FF2B5EF4-FFF2-40B4-BE49-F238E27FC236}">
                <a16:creationId xmlns:a16="http://schemas.microsoft.com/office/drawing/2014/main" id="{47696888-7023-4AD5-BCD2-672EAC048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11276" name="Text Box 14">
            <a:extLst>
              <a:ext uri="{FF2B5EF4-FFF2-40B4-BE49-F238E27FC236}">
                <a16:creationId xmlns:a16="http://schemas.microsoft.com/office/drawing/2014/main" id="{9607C99B-59C9-4929-B913-87903672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9050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11277" name="Oval 15">
            <a:extLst>
              <a:ext uri="{FF2B5EF4-FFF2-40B4-BE49-F238E27FC236}">
                <a16:creationId xmlns:a16="http://schemas.microsoft.com/office/drawing/2014/main" id="{1426210C-5B35-49B4-B871-9FE43B7429E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439194" y="20566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Oval 16">
            <a:extLst>
              <a:ext uri="{FF2B5EF4-FFF2-40B4-BE49-F238E27FC236}">
                <a16:creationId xmlns:a16="http://schemas.microsoft.com/office/drawing/2014/main" id="{B1C0EA81-AB51-4F00-8ED8-34EDD7DC485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439988" y="25130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Line 17">
            <a:extLst>
              <a:ext uri="{FF2B5EF4-FFF2-40B4-BE49-F238E27FC236}">
                <a16:creationId xmlns:a16="http://schemas.microsoft.com/office/drawing/2014/main" id="{42F4F03D-6050-4C41-9E77-D385AF7F3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0" name="Line 18">
            <a:extLst>
              <a:ext uri="{FF2B5EF4-FFF2-40B4-BE49-F238E27FC236}">
                <a16:creationId xmlns:a16="http://schemas.microsoft.com/office/drawing/2014/main" id="{ECD308B1-6820-4FB5-BB5B-F0D31BFC14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81" name="Oval 19">
            <a:extLst>
              <a:ext uri="{FF2B5EF4-FFF2-40B4-BE49-F238E27FC236}">
                <a16:creationId xmlns:a16="http://schemas.microsoft.com/office/drawing/2014/main" id="{6542D825-70AE-4805-88FD-8842DFD45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Oval 20">
            <a:extLst>
              <a:ext uri="{FF2B5EF4-FFF2-40B4-BE49-F238E27FC236}">
                <a16:creationId xmlns:a16="http://schemas.microsoft.com/office/drawing/2014/main" id="{08A37E87-3846-4981-BE74-F7B57DB28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3" name="Oval 21">
            <a:extLst>
              <a:ext uri="{FF2B5EF4-FFF2-40B4-BE49-F238E27FC236}">
                <a16:creationId xmlns:a16="http://schemas.microsoft.com/office/drawing/2014/main" id="{CA425286-3D2A-4404-ABA1-821F93EFB9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Oval 22">
            <a:extLst>
              <a:ext uri="{FF2B5EF4-FFF2-40B4-BE49-F238E27FC236}">
                <a16:creationId xmlns:a16="http://schemas.microsoft.com/office/drawing/2014/main" id="{3692A9BA-1461-476A-8026-AE60F93A2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Oval 23">
            <a:extLst>
              <a:ext uri="{FF2B5EF4-FFF2-40B4-BE49-F238E27FC236}">
                <a16:creationId xmlns:a16="http://schemas.microsoft.com/office/drawing/2014/main" id="{37F75BCA-B186-4A69-8DF1-C034ED05E5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Oval 24">
            <a:extLst>
              <a:ext uri="{FF2B5EF4-FFF2-40B4-BE49-F238E27FC236}">
                <a16:creationId xmlns:a16="http://schemas.microsoft.com/office/drawing/2014/main" id="{54EA55B8-9430-4D0A-A6FF-24CDFBB20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7" name="Oval 25">
            <a:extLst>
              <a:ext uri="{FF2B5EF4-FFF2-40B4-BE49-F238E27FC236}">
                <a16:creationId xmlns:a16="http://schemas.microsoft.com/office/drawing/2014/main" id="{86E371C0-9907-4DF5-9C87-65F3B9B863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Oval 26">
            <a:extLst>
              <a:ext uri="{FF2B5EF4-FFF2-40B4-BE49-F238E27FC236}">
                <a16:creationId xmlns:a16="http://schemas.microsoft.com/office/drawing/2014/main" id="{AE69BD02-0652-4339-84B5-FA25194C53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Oval 27">
            <a:extLst>
              <a:ext uri="{FF2B5EF4-FFF2-40B4-BE49-F238E27FC236}">
                <a16:creationId xmlns:a16="http://schemas.microsoft.com/office/drawing/2014/main" id="{0486B142-70B6-4564-B169-FAB5CC842E7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0" name="Oval 28">
            <a:extLst>
              <a:ext uri="{FF2B5EF4-FFF2-40B4-BE49-F238E27FC236}">
                <a16:creationId xmlns:a16="http://schemas.microsoft.com/office/drawing/2014/main" id="{88967284-53FD-4778-8AB6-23DF96D1C69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1" name="Oval 29">
            <a:extLst>
              <a:ext uri="{FF2B5EF4-FFF2-40B4-BE49-F238E27FC236}">
                <a16:creationId xmlns:a16="http://schemas.microsoft.com/office/drawing/2014/main" id="{15D05AFA-C165-4477-9BA1-7468EC91BE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2" name="Oval 30">
            <a:extLst>
              <a:ext uri="{FF2B5EF4-FFF2-40B4-BE49-F238E27FC236}">
                <a16:creationId xmlns:a16="http://schemas.microsoft.com/office/drawing/2014/main" id="{784AB776-6C57-4547-8277-B091DDC825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Oval 31">
            <a:extLst>
              <a:ext uri="{FF2B5EF4-FFF2-40B4-BE49-F238E27FC236}">
                <a16:creationId xmlns:a16="http://schemas.microsoft.com/office/drawing/2014/main" id="{7A2AB48C-7BAA-4A5D-89B4-2C301E82D2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4" name="Oval 32">
            <a:extLst>
              <a:ext uri="{FF2B5EF4-FFF2-40B4-BE49-F238E27FC236}">
                <a16:creationId xmlns:a16="http://schemas.microsoft.com/office/drawing/2014/main" id="{BD5D6B68-73CF-4DBF-BA22-CCB083C8903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Oval 33">
            <a:extLst>
              <a:ext uri="{FF2B5EF4-FFF2-40B4-BE49-F238E27FC236}">
                <a16:creationId xmlns:a16="http://schemas.microsoft.com/office/drawing/2014/main" id="{F686A36F-5785-4E77-AC5E-177B03769DF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6" name="Oval 34">
            <a:extLst>
              <a:ext uri="{FF2B5EF4-FFF2-40B4-BE49-F238E27FC236}">
                <a16:creationId xmlns:a16="http://schemas.microsoft.com/office/drawing/2014/main" id="{24D08C13-F491-4F85-A60D-7FA562C57EF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Oval 35">
            <a:extLst>
              <a:ext uri="{FF2B5EF4-FFF2-40B4-BE49-F238E27FC236}">
                <a16:creationId xmlns:a16="http://schemas.microsoft.com/office/drawing/2014/main" id="{FF558361-8259-4F40-887D-8B3FCA6D07A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8" name="Oval 36">
            <a:extLst>
              <a:ext uri="{FF2B5EF4-FFF2-40B4-BE49-F238E27FC236}">
                <a16:creationId xmlns:a16="http://schemas.microsoft.com/office/drawing/2014/main" id="{E56F3E2C-363B-429C-94A1-67CDFD94275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9" name="Oval 37">
            <a:extLst>
              <a:ext uri="{FF2B5EF4-FFF2-40B4-BE49-F238E27FC236}">
                <a16:creationId xmlns:a16="http://schemas.microsoft.com/office/drawing/2014/main" id="{94572939-2F81-41EE-97CF-612C50E4AB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0" name="Oval 38">
            <a:extLst>
              <a:ext uri="{FF2B5EF4-FFF2-40B4-BE49-F238E27FC236}">
                <a16:creationId xmlns:a16="http://schemas.microsoft.com/office/drawing/2014/main" id="{37F1CD9A-8C25-4E7F-80FB-400FB57D75F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1" name="Oval 39">
            <a:extLst>
              <a:ext uri="{FF2B5EF4-FFF2-40B4-BE49-F238E27FC236}">
                <a16:creationId xmlns:a16="http://schemas.microsoft.com/office/drawing/2014/main" id="{B718535D-52CC-4DD0-9F71-00ACA78C085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2" name="Oval 40">
            <a:extLst>
              <a:ext uri="{FF2B5EF4-FFF2-40B4-BE49-F238E27FC236}">
                <a16:creationId xmlns:a16="http://schemas.microsoft.com/office/drawing/2014/main" id="{E2899FC0-295A-4CF2-969A-A339CF04F85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Oval 41">
            <a:extLst>
              <a:ext uri="{FF2B5EF4-FFF2-40B4-BE49-F238E27FC236}">
                <a16:creationId xmlns:a16="http://schemas.microsoft.com/office/drawing/2014/main" id="{B33F0B13-88D3-49FD-BABF-29ED1480427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4" name="Oval 42">
            <a:extLst>
              <a:ext uri="{FF2B5EF4-FFF2-40B4-BE49-F238E27FC236}">
                <a16:creationId xmlns:a16="http://schemas.microsoft.com/office/drawing/2014/main" id="{17F5278F-961B-400D-8E09-38C0A9F1D94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5" name="Oval 43">
            <a:extLst>
              <a:ext uri="{FF2B5EF4-FFF2-40B4-BE49-F238E27FC236}">
                <a16:creationId xmlns:a16="http://schemas.microsoft.com/office/drawing/2014/main" id="{25A83AF8-81AD-4FF4-A721-10ED0927CD5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6" name="Oval 44">
            <a:extLst>
              <a:ext uri="{FF2B5EF4-FFF2-40B4-BE49-F238E27FC236}">
                <a16:creationId xmlns:a16="http://schemas.microsoft.com/office/drawing/2014/main" id="{A5E48E30-438E-4715-BDC5-8C84347F69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7" name="Oval 45">
            <a:extLst>
              <a:ext uri="{FF2B5EF4-FFF2-40B4-BE49-F238E27FC236}">
                <a16:creationId xmlns:a16="http://schemas.microsoft.com/office/drawing/2014/main" id="{B8FC9769-772F-48E2-9AE2-84AA5B7D446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8" name="Oval 46">
            <a:extLst>
              <a:ext uri="{FF2B5EF4-FFF2-40B4-BE49-F238E27FC236}">
                <a16:creationId xmlns:a16="http://schemas.microsoft.com/office/drawing/2014/main" id="{FCCD877D-C0B7-49D9-8F01-C583C9F723E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9" name="Oval 47">
            <a:extLst>
              <a:ext uri="{FF2B5EF4-FFF2-40B4-BE49-F238E27FC236}">
                <a16:creationId xmlns:a16="http://schemas.microsoft.com/office/drawing/2014/main" id="{C65ED0CC-3040-4F8A-A485-BDAB3B155DD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0" name="Oval 48">
            <a:extLst>
              <a:ext uri="{FF2B5EF4-FFF2-40B4-BE49-F238E27FC236}">
                <a16:creationId xmlns:a16="http://schemas.microsoft.com/office/drawing/2014/main" id="{CBBA659B-B569-47C2-82CF-0A8C7ED1D8F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1" name="Oval 49">
            <a:extLst>
              <a:ext uri="{FF2B5EF4-FFF2-40B4-BE49-F238E27FC236}">
                <a16:creationId xmlns:a16="http://schemas.microsoft.com/office/drawing/2014/main" id="{AD612CB5-6960-4410-B2AA-78F4A4F80A5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2" name="Oval 50">
            <a:extLst>
              <a:ext uri="{FF2B5EF4-FFF2-40B4-BE49-F238E27FC236}">
                <a16:creationId xmlns:a16="http://schemas.microsoft.com/office/drawing/2014/main" id="{08E939AE-B360-42B5-AA2B-AA1E3A50C7C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3" name="Oval 51">
            <a:extLst>
              <a:ext uri="{FF2B5EF4-FFF2-40B4-BE49-F238E27FC236}">
                <a16:creationId xmlns:a16="http://schemas.microsoft.com/office/drawing/2014/main" id="{743FE2A1-FB91-4435-B451-7A60435593F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4" name="Oval 52">
            <a:extLst>
              <a:ext uri="{FF2B5EF4-FFF2-40B4-BE49-F238E27FC236}">
                <a16:creationId xmlns:a16="http://schemas.microsoft.com/office/drawing/2014/main" id="{B34DBE3B-B635-4DF5-8371-ECBDF3DA969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15" name="Text Box 53">
            <a:extLst>
              <a:ext uri="{FF2B5EF4-FFF2-40B4-BE49-F238E27FC236}">
                <a16:creationId xmlns:a16="http://schemas.microsoft.com/office/drawing/2014/main" id="{AB710ED9-BC2D-49B4-892C-78808FFF0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1316" name="Text Box 54">
            <a:extLst>
              <a:ext uri="{FF2B5EF4-FFF2-40B4-BE49-F238E27FC236}">
                <a16:creationId xmlns:a16="http://schemas.microsoft.com/office/drawing/2014/main" id="{03F79C77-2802-4D96-824B-4D55CDBE0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317" name="Text Box 55">
            <a:extLst>
              <a:ext uri="{FF2B5EF4-FFF2-40B4-BE49-F238E27FC236}">
                <a16:creationId xmlns:a16="http://schemas.microsoft.com/office/drawing/2014/main" id="{D5EFC4F9-62C4-42AD-820F-8E38CD6C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286000"/>
            <a:ext cx="2743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anose="020B0604030504040204" pitchFamily="34" charset="0"/>
              </a:rPr>
              <a:t>The </a:t>
            </a:r>
            <a:r>
              <a:rPr lang="en-US" altLang="zh-CN" sz="2400" dirty="0">
                <a:solidFill>
                  <a:srgbClr val="CC0000"/>
                </a:solidFill>
                <a:latin typeface="Tahoma" panose="020B0604030504040204" pitchFamily="34" charset="0"/>
              </a:rPr>
              <a:t>maximum margin linear classifier</a:t>
            </a:r>
            <a:r>
              <a:rPr lang="en-US" altLang="zh-CN" sz="2400" dirty="0">
                <a:latin typeface="Tahoma" panose="020B0604030504040204" pitchFamily="34" charset="0"/>
              </a:rPr>
              <a:t> is the linear classifier with the maximum margin.</a:t>
            </a:r>
          </a:p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dirty="0">
                <a:latin typeface="Tahoma" panose="020B0604030504040204" pitchFamily="34" charset="0"/>
              </a:rPr>
              <a:t>This is the simplest kind of SVM (Called an LSVM)</a:t>
            </a:r>
          </a:p>
        </p:txBody>
      </p:sp>
      <p:sp>
        <p:nvSpPr>
          <p:cNvPr id="11318" name="AutoShape 56">
            <a:extLst>
              <a:ext uri="{FF2B5EF4-FFF2-40B4-BE49-F238E27FC236}">
                <a16:creationId xmlns:a16="http://schemas.microsoft.com/office/drawing/2014/main" id="{6341146B-590C-47AA-9C54-F1445E85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6097588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Linear SVM</a:t>
            </a:r>
          </a:p>
        </p:txBody>
      </p:sp>
      <p:sp>
        <p:nvSpPr>
          <p:cNvPr id="243769" name="Text Box 57">
            <a:extLst>
              <a:ext uri="{FF2B5EF4-FFF2-40B4-BE49-F238E27FC236}">
                <a16:creationId xmlns:a16="http://schemas.microsoft.com/office/drawing/2014/main" id="{AD1DC7ED-06B8-4ED1-B4AD-3423AF3F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3675064"/>
            <a:ext cx="21209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00CC00"/>
                </a:solidFill>
                <a:latin typeface="Tahoma" panose="020B0604030504040204" pitchFamily="34" charset="0"/>
              </a:rPr>
              <a:t>Support Vectors </a:t>
            </a:r>
            <a:r>
              <a:rPr lang="en-US" altLang="zh-CN" sz="2000">
                <a:latin typeface="Tahoma" panose="020B0604030504040204" pitchFamily="34" charset="0"/>
              </a:rPr>
              <a:t>are those datapoints that the margin pushes up against</a:t>
            </a:r>
          </a:p>
        </p:txBody>
      </p:sp>
      <p:sp>
        <p:nvSpPr>
          <p:cNvPr id="243770" name="Freeform 58">
            <a:extLst>
              <a:ext uri="{FF2B5EF4-FFF2-40B4-BE49-F238E27FC236}">
                <a16:creationId xmlns:a16="http://schemas.microsoft.com/office/drawing/2014/main" id="{5014D18E-6324-40A1-B37A-0E3E7CC4C28E}"/>
              </a:ext>
            </a:extLst>
          </p:cNvPr>
          <p:cNvSpPr>
            <a:spLocks/>
          </p:cNvSpPr>
          <p:nvPr/>
        </p:nvSpPr>
        <p:spPr bwMode="auto">
          <a:xfrm>
            <a:off x="3636963" y="3725863"/>
            <a:ext cx="1708150" cy="369332"/>
          </a:xfrm>
          <a:custGeom>
            <a:avLst/>
            <a:gdLst>
              <a:gd name="T0" fmla="*/ 0 w 1076"/>
              <a:gd name="T1" fmla="*/ 155575 h 98"/>
              <a:gd name="T2" fmla="*/ 165100 w 1076"/>
              <a:gd name="T3" fmla="*/ 61913 h 98"/>
              <a:gd name="T4" fmla="*/ 336550 w 1076"/>
              <a:gd name="T5" fmla="*/ 0 h 98"/>
              <a:gd name="T6" fmla="*/ 517525 w 1076"/>
              <a:gd name="T7" fmla="*/ 17463 h 98"/>
              <a:gd name="T8" fmla="*/ 612775 w 1076"/>
              <a:gd name="T9" fmla="*/ 61913 h 98"/>
              <a:gd name="T10" fmla="*/ 612775 w 1076"/>
              <a:gd name="T11" fmla="*/ 61913 h 98"/>
              <a:gd name="T12" fmla="*/ 811213 w 1076"/>
              <a:gd name="T13" fmla="*/ 130175 h 98"/>
              <a:gd name="T14" fmla="*/ 1570038 w 1076"/>
              <a:gd name="T15" fmla="*/ 87313 h 98"/>
              <a:gd name="T16" fmla="*/ 1708150 w 1076"/>
              <a:gd name="T17" fmla="*/ 69850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1" name="Freeform 59">
            <a:extLst>
              <a:ext uri="{FF2B5EF4-FFF2-40B4-BE49-F238E27FC236}">
                <a16:creationId xmlns:a16="http://schemas.microsoft.com/office/drawing/2014/main" id="{47484083-21AD-4D51-8DF6-1119A8AE3AF2}"/>
              </a:ext>
            </a:extLst>
          </p:cNvPr>
          <p:cNvSpPr>
            <a:spLocks/>
          </p:cNvSpPr>
          <p:nvPr/>
        </p:nvSpPr>
        <p:spPr bwMode="auto">
          <a:xfrm>
            <a:off x="3603625" y="3317875"/>
            <a:ext cx="2293938" cy="369332"/>
          </a:xfrm>
          <a:custGeom>
            <a:avLst/>
            <a:gdLst>
              <a:gd name="T0" fmla="*/ 0 w 1445"/>
              <a:gd name="T1" fmla="*/ 485775 h 306"/>
              <a:gd name="T2" fmla="*/ 25400 w 1445"/>
              <a:gd name="T3" fmla="*/ 477838 h 306"/>
              <a:gd name="T4" fmla="*/ 42863 w 1445"/>
              <a:gd name="T5" fmla="*/ 425450 h 306"/>
              <a:gd name="T6" fmla="*/ 76200 w 1445"/>
              <a:gd name="T7" fmla="*/ 374650 h 306"/>
              <a:gd name="T8" fmla="*/ 198438 w 1445"/>
              <a:gd name="T9" fmla="*/ 271463 h 306"/>
              <a:gd name="T10" fmla="*/ 361950 w 1445"/>
              <a:gd name="T11" fmla="*/ 166688 h 306"/>
              <a:gd name="T12" fmla="*/ 473075 w 1445"/>
              <a:gd name="T13" fmla="*/ 115888 h 306"/>
              <a:gd name="T14" fmla="*/ 1008063 w 1445"/>
              <a:gd name="T15" fmla="*/ 3175 h 306"/>
              <a:gd name="T16" fmla="*/ 1655763 w 1445"/>
              <a:gd name="T17" fmla="*/ 28575 h 306"/>
              <a:gd name="T18" fmla="*/ 1776413 w 1445"/>
              <a:gd name="T19" fmla="*/ 63500 h 306"/>
              <a:gd name="T20" fmla="*/ 1931988 w 1445"/>
              <a:gd name="T21" fmla="*/ 133350 h 306"/>
              <a:gd name="T22" fmla="*/ 2120900 w 1445"/>
              <a:gd name="T23" fmla="*/ 209550 h 306"/>
              <a:gd name="T24" fmla="*/ 2293938 w 1445"/>
              <a:gd name="T25" fmla="*/ 261938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772" name="Freeform 60">
            <a:extLst>
              <a:ext uri="{FF2B5EF4-FFF2-40B4-BE49-F238E27FC236}">
                <a16:creationId xmlns:a16="http://schemas.microsoft.com/office/drawing/2014/main" id="{2F61765B-0AF3-4D23-8380-FFCCA43D99E2}"/>
              </a:ext>
            </a:extLst>
          </p:cNvPr>
          <p:cNvSpPr>
            <a:spLocks/>
          </p:cNvSpPr>
          <p:nvPr/>
        </p:nvSpPr>
        <p:spPr bwMode="auto">
          <a:xfrm>
            <a:off x="3629025" y="3994150"/>
            <a:ext cx="1733550" cy="369332"/>
          </a:xfrm>
          <a:custGeom>
            <a:avLst/>
            <a:gdLst>
              <a:gd name="T0" fmla="*/ 0 w 1092"/>
              <a:gd name="T1" fmla="*/ 0 h 283"/>
              <a:gd name="T2" fmla="*/ 206375 w 1092"/>
              <a:gd name="T3" fmla="*/ 85725 h 283"/>
              <a:gd name="T4" fmla="*/ 517525 w 1092"/>
              <a:gd name="T5" fmla="*/ 233363 h 283"/>
              <a:gd name="T6" fmla="*/ 630238 w 1092"/>
              <a:gd name="T7" fmla="*/ 276225 h 283"/>
              <a:gd name="T8" fmla="*/ 836613 w 1092"/>
              <a:gd name="T9" fmla="*/ 344488 h 283"/>
              <a:gd name="T10" fmla="*/ 1733550 w 1092"/>
              <a:gd name="T11" fmla="*/ 431800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3" name="Oval 63">
            <a:extLst>
              <a:ext uri="{FF2B5EF4-FFF2-40B4-BE49-F238E27FC236}">
                <a16:creationId xmlns:a16="http://schemas.microsoft.com/office/drawing/2014/main" id="{DC92DED0-2F78-41C5-B677-6CC4A674F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130" y="3396339"/>
            <a:ext cx="259766" cy="51935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24" name="Oval 64">
            <a:extLst>
              <a:ext uri="{FF2B5EF4-FFF2-40B4-BE49-F238E27FC236}">
                <a16:creationId xmlns:a16="http://schemas.microsoft.com/office/drawing/2014/main" id="{3F970D92-429A-48AA-B862-D419F86C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242" y="3505876"/>
            <a:ext cx="259766" cy="51935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25" name="Oval 65">
            <a:extLst>
              <a:ext uri="{FF2B5EF4-FFF2-40B4-BE49-F238E27FC236}">
                <a16:creationId xmlns:a16="http://schemas.microsoft.com/office/drawing/2014/main" id="{8A422CCC-60C6-44CE-B706-F1BE4459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30" y="4201201"/>
            <a:ext cx="259766" cy="519351"/>
          </a:xfrm>
          <a:prstGeom prst="ellipse">
            <a:avLst/>
          </a:prstGeom>
          <a:noFill/>
          <a:ln w="38100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3778" name="Text Box 66">
            <a:extLst>
              <a:ext uri="{FF2B5EF4-FFF2-40B4-BE49-F238E27FC236}">
                <a16:creationId xmlns:a16="http://schemas.microsoft.com/office/drawing/2014/main" id="{3ADA79B4-9816-4735-825A-099E9609B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1" y="1276351"/>
            <a:ext cx="4968875" cy="2162175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2000" dirty="0">
                <a:latin typeface="Tahoma" panose="020B0604030504040204" pitchFamily="34" charset="0"/>
              </a:rPr>
              <a:t>Maximizing the margin is good according to intuition </a:t>
            </a:r>
          </a:p>
          <a:p>
            <a:pPr eaLnBrk="1" hangingPunct="1">
              <a:buClrTx/>
              <a:buSzTx/>
              <a:buFontTx/>
              <a:buAutoNum type="arabicPeriod"/>
            </a:pPr>
            <a:r>
              <a:rPr lang="en-US" altLang="zh-CN" sz="2000" dirty="0">
                <a:latin typeface="Tahoma" panose="020B0604030504040204" pitchFamily="34" charset="0"/>
              </a:rPr>
              <a:t>Implies that only support vectors are important; other training examples are ignorable.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AutoNum type="arabicPeriod"/>
            </a:pPr>
            <a:r>
              <a:rPr lang="en-US" altLang="zh-CN" sz="2000" dirty="0">
                <a:latin typeface="Tahoma" panose="020B0604030504040204" pitchFamily="34" charset="0"/>
              </a:rPr>
              <a:t>Empirically it works very </a:t>
            </a:r>
            <a:r>
              <a:rPr lang="en-US" altLang="zh-CN" sz="2000" dirty="0" err="1">
                <a:latin typeface="Tahoma" panose="020B0604030504040204" pitchFamily="34" charset="0"/>
              </a:rPr>
              <a:t>very</a:t>
            </a:r>
            <a:r>
              <a:rPr lang="en-US" altLang="zh-CN" sz="2000" dirty="0">
                <a:latin typeface="Tahoma" panose="020B0604030504040204" pitchFamily="34" charset="0"/>
              </a:rPr>
              <a:t>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69" grpId="0"/>
      <p:bldP spid="2437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18359C0-E548-4D16-BAF5-F69DD2D84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Linear SVM Mathematically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C7274F53-5233-4724-B15A-DEAF78C74B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4191001"/>
            <a:ext cx="3886200" cy="19399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 dirty="0"/>
              <a:t>What we know:</a:t>
            </a:r>
          </a:p>
          <a:p>
            <a:pPr eaLnBrk="1" hangingPunct="1"/>
            <a:r>
              <a:rPr lang="en-US" altLang="zh-CN" sz="2600" b="1" i="1" dirty="0"/>
              <a:t>w</a:t>
            </a:r>
            <a:r>
              <a:rPr lang="en-US" altLang="zh-CN" sz="2600" i="1" dirty="0"/>
              <a:t> .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</a:t>
            </a:r>
            <a:r>
              <a:rPr lang="en-US" altLang="zh-CN" sz="2600" i="1" dirty="0"/>
              <a:t> + b = +1 </a:t>
            </a:r>
          </a:p>
          <a:p>
            <a:pPr eaLnBrk="1" hangingPunct="1"/>
            <a:r>
              <a:rPr lang="en-US" altLang="zh-CN" sz="2600" b="1" i="1" dirty="0"/>
              <a:t>w</a:t>
            </a:r>
            <a:r>
              <a:rPr lang="en-US" altLang="zh-CN" sz="2600" i="1" dirty="0"/>
              <a:t> . 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-</a:t>
            </a:r>
            <a:r>
              <a:rPr lang="en-US" altLang="zh-CN" sz="2600" i="1" dirty="0"/>
              <a:t> + b = -1 </a:t>
            </a:r>
          </a:p>
          <a:p>
            <a:pPr eaLnBrk="1" hangingPunct="1"/>
            <a:r>
              <a:rPr lang="en-US" altLang="zh-CN" sz="2600" b="1" i="1" dirty="0"/>
              <a:t>w</a:t>
            </a:r>
            <a:r>
              <a:rPr lang="en-US" altLang="zh-CN" sz="2600" i="1" dirty="0"/>
              <a:t> . (</a:t>
            </a:r>
            <a:r>
              <a:rPr lang="en-US" altLang="zh-CN" sz="2600" b="1" i="1" dirty="0"/>
              <a:t>x</a:t>
            </a:r>
            <a:r>
              <a:rPr lang="en-US" altLang="zh-CN" sz="2600" b="1" i="1" baseline="30000" dirty="0"/>
              <a:t>+</a:t>
            </a:r>
            <a:r>
              <a:rPr lang="en-US" altLang="zh-CN" sz="2600" b="1" i="1" dirty="0"/>
              <a:t>-x</a:t>
            </a:r>
            <a:r>
              <a:rPr lang="en-US" altLang="zh-CN" sz="2600" b="1" i="1" baseline="30000" dirty="0"/>
              <a:t>-)</a:t>
            </a:r>
            <a:r>
              <a:rPr lang="en-US" altLang="zh-CN" sz="2600" i="1" dirty="0"/>
              <a:t> = 2 </a:t>
            </a:r>
            <a:endParaRPr lang="en-US" altLang="zh-CN" sz="2600" dirty="0"/>
          </a:p>
        </p:txBody>
      </p:sp>
      <p:sp>
        <p:nvSpPr>
          <p:cNvPr id="12292" name="Line 5">
            <a:extLst>
              <a:ext uri="{FF2B5EF4-FFF2-40B4-BE49-F238E27FC236}">
                <a16:creationId xmlns:a16="http://schemas.microsoft.com/office/drawing/2014/main" id="{7947D4A6-CB6A-4753-A826-EA2D4BE168D3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816350" y="1709738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3" name="Line 6">
            <a:extLst>
              <a:ext uri="{FF2B5EF4-FFF2-40B4-BE49-F238E27FC236}">
                <a16:creationId xmlns:a16="http://schemas.microsoft.com/office/drawing/2014/main" id="{1D56923E-41BC-4FA5-A6F3-E49E96C53078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3962400" y="200025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416CD5FC-00E8-4931-AEFE-85E224E3056B}"/>
              </a:ext>
            </a:extLst>
          </p:cNvPr>
          <p:cNvSpPr>
            <a:spLocks noChangeShapeType="1"/>
          </p:cNvSpPr>
          <p:nvPr/>
        </p:nvSpPr>
        <p:spPr bwMode="auto">
          <a:xfrm rot="20000665">
            <a:off x="4106863" y="2289175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0E31E1A4-DEB4-45AB-852B-CE4AE3F20AC0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3276600" y="1219201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“Predict Class = +1” zone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CB9ECEA3-8A15-48C9-971E-44AE87B33236}"/>
              </a:ext>
            </a:extLst>
          </p:cNvPr>
          <p:cNvSpPr txBox="1">
            <a:spLocks noChangeArrowheads="1"/>
          </p:cNvSpPr>
          <p:nvPr/>
        </p:nvSpPr>
        <p:spPr bwMode="auto">
          <a:xfrm rot="20013014">
            <a:off x="4495801" y="2514601"/>
            <a:ext cx="2887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2000">
                <a:solidFill>
                  <a:srgbClr val="33CC33"/>
                </a:solidFill>
                <a:latin typeface="Tahoma" panose="020B0604030504040204" pitchFamily="34" charset="0"/>
              </a:rPr>
              <a:t>“Predict Class = -1” zone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49E31DDF-DFD2-4793-8A3A-27C133C3A9FB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2743200" y="2438400"/>
            <a:ext cx="1493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  <a:latin typeface="Tahoma" panose="020B0604030504040204" pitchFamily="34" charset="0"/>
              </a:rPr>
              <a:t>wx+b=1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F21C52F4-5B67-409D-B9F9-25807274F419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3124200" y="27432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600">
                <a:latin typeface="Tahoma" panose="020B0604030504040204" pitchFamily="34" charset="0"/>
              </a:rPr>
              <a:t>wx+b=0</a:t>
            </a:r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AF521DD3-8996-4EC9-8245-BA2F2F2F5BAD}"/>
              </a:ext>
            </a:extLst>
          </p:cNvPr>
          <p:cNvSpPr txBox="1">
            <a:spLocks noChangeArrowheads="1"/>
          </p:cNvSpPr>
          <p:nvPr/>
        </p:nvSpPr>
        <p:spPr bwMode="auto">
          <a:xfrm rot="19822108">
            <a:off x="3200401" y="3048000"/>
            <a:ext cx="1287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600">
                <a:solidFill>
                  <a:srgbClr val="747E26"/>
                </a:solidFill>
                <a:latin typeface="Tahoma" panose="020B0604030504040204" pitchFamily="34" charset="0"/>
              </a:rPr>
              <a:t>wx+b=-1</a:t>
            </a:r>
          </a:p>
        </p:txBody>
      </p:sp>
      <p:sp>
        <p:nvSpPr>
          <p:cNvPr id="251917" name="Line 13">
            <a:extLst>
              <a:ext uri="{FF2B5EF4-FFF2-40B4-BE49-F238E27FC236}">
                <a16:creationId xmlns:a16="http://schemas.microsoft.com/office/drawing/2014/main" id="{F8AE33FD-EE40-4B28-BA00-1AB7F2364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489" y="1019175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01" name="Oval 16">
            <a:extLst>
              <a:ext uri="{FF2B5EF4-FFF2-40B4-BE49-F238E27FC236}">
                <a16:creationId xmlns:a16="http://schemas.microsoft.com/office/drawing/2014/main" id="{A2D27C0A-D9BB-45CF-B112-EB47DC07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017" y="1988226"/>
            <a:ext cx="259766" cy="519351"/>
          </a:xfrm>
          <a:prstGeom prst="ellipse">
            <a:avLst/>
          </a:prstGeom>
          <a:solidFill>
            <a:srgbClr val="990099"/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17">
            <a:extLst>
              <a:ext uri="{FF2B5EF4-FFF2-40B4-BE49-F238E27FC236}">
                <a16:creationId xmlns:a16="http://schemas.microsoft.com/office/drawing/2014/main" id="{5D7BBEF2-AD0A-44F2-B888-8F1C9C417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1"/>
            <a:ext cx="457200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2000" b="1" i="1">
                <a:solidFill>
                  <a:srgbClr val="990099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12303" name="Oval 18">
            <a:extLst>
              <a:ext uri="{FF2B5EF4-FFF2-40B4-BE49-F238E27FC236}">
                <a16:creationId xmlns:a16="http://schemas.microsoft.com/office/drawing/2014/main" id="{26EE787B-21A8-49F7-9AB6-C7A469D4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630" y="1238926"/>
            <a:ext cx="259766" cy="519351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4" name="Text Box 19">
            <a:extLst>
              <a:ext uri="{FF2B5EF4-FFF2-40B4-BE49-F238E27FC236}">
                <a16:creationId xmlns:a16="http://schemas.microsoft.com/office/drawing/2014/main" id="{758A6574-A865-495F-93AE-13FF7566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9" y="1022351"/>
            <a:ext cx="515937" cy="415925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2000" b="1" i="1">
                <a:solidFill>
                  <a:srgbClr val="CC3300"/>
                </a:solidFill>
                <a:latin typeface="Tahoma" panose="020B0604030504040204" pitchFamily="34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12305" name="Rectangle 30">
            <a:extLst>
              <a:ext uri="{FF2B5EF4-FFF2-40B4-BE49-F238E27FC236}">
                <a16:creationId xmlns:a16="http://schemas.microsoft.com/office/drawing/2014/main" id="{789C2BC9-B10D-4D94-BC5F-7D9AC6F0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51933" name="Object 29">
            <a:extLst>
              <a:ext uri="{FF2B5EF4-FFF2-40B4-BE49-F238E27FC236}">
                <a16:creationId xmlns:a16="http://schemas.microsoft.com/office/drawing/2014/main" id="{5F096BEA-2FB1-459A-80E7-9585D0C0E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343401"/>
          <a:ext cx="3886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1473200" imgH="469900" progId="Equation.3">
                  <p:embed/>
                </p:oleObj>
              </mc:Choice>
              <mc:Fallback>
                <p:oleObj name="Equation" r:id="rId3" imgW="1473200" imgH="469900" progId="Equation.3">
                  <p:embed/>
                  <p:pic>
                    <p:nvPicPr>
                      <p:cNvPr id="251933" name="Object 29">
                        <a:extLst>
                          <a:ext uri="{FF2B5EF4-FFF2-40B4-BE49-F238E27FC236}">
                            <a16:creationId xmlns:a16="http://schemas.microsoft.com/office/drawing/2014/main" id="{5F096BEA-2FB1-459A-80E7-9585D0C0E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43401"/>
                        <a:ext cx="3886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5" name="Text Box 31">
            <a:extLst>
              <a:ext uri="{FF2B5EF4-FFF2-40B4-BE49-F238E27FC236}">
                <a16:creationId xmlns:a16="http://schemas.microsoft.com/office/drawing/2014/main" id="{EAA2B8D0-B7B3-4862-A08F-9E8D2BCE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0668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2400" b="1" i="1">
                <a:latin typeface="Tahoma" panose="020B0604030504040204" pitchFamily="34" charset="0"/>
              </a:rPr>
              <a:t>M</a:t>
            </a:r>
            <a:r>
              <a:rPr lang="en-US" altLang="zh-CN" sz="2400">
                <a:latin typeface="Tahoma" panose="020B0604030504040204" pitchFamily="34" charset="0"/>
              </a:rPr>
              <a:t>=Margin Width</a:t>
            </a:r>
            <a:endParaRPr lang="en-US" altLang="zh-CN" sz="2400" i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7406518D-F2E2-43A3-8452-C20F8BAD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8534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800">
                <a:solidFill>
                  <a:schemeClr val="tx2"/>
                </a:solidFill>
                <a:latin typeface="Garamond" panose="02020404030301010803" pitchFamily="18" charset="0"/>
              </a:rPr>
              <a:t>Linear SVM Mathematically</a:t>
            </a:r>
          </a:p>
        </p:txBody>
      </p:sp>
      <p:sp>
        <p:nvSpPr>
          <p:cNvPr id="257029" name="Rectangle 5">
            <a:extLst>
              <a:ext uri="{FF2B5EF4-FFF2-40B4-BE49-F238E27FC236}">
                <a16:creationId xmlns:a16="http://schemas.microsoft.com/office/drawing/2014/main" id="{B1909AC8-9074-4D64-AF4D-AEEA76D3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66800"/>
            <a:ext cx="8915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Goal: </a:t>
            </a:r>
            <a:r>
              <a:rPr lang="en-US" altLang="zh-CN" sz="2000" b="1"/>
              <a:t>1) Correctly classify all training data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chemeClr val="tx2"/>
                </a:solidFill>
              </a:rPr>
              <a:t>                                                  if y</a:t>
            </a:r>
            <a:r>
              <a:rPr lang="en-US" altLang="zh-CN" sz="2400" i="1" baseline="-25000">
                <a:solidFill>
                  <a:schemeClr val="tx2"/>
                </a:solidFill>
              </a:rPr>
              <a:t>i</a:t>
            </a:r>
            <a:r>
              <a:rPr lang="en-US" altLang="zh-CN" sz="2400" i="1">
                <a:solidFill>
                  <a:schemeClr val="tx2"/>
                </a:solidFill>
              </a:rPr>
              <a:t> = +1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chemeClr val="tx2"/>
                </a:solidFill>
              </a:rPr>
              <a:t>                                                  if y</a:t>
            </a:r>
            <a:r>
              <a:rPr lang="en-US" altLang="zh-CN" sz="2400" i="1" baseline="-30000">
                <a:solidFill>
                  <a:schemeClr val="tx2"/>
                </a:solidFill>
              </a:rPr>
              <a:t>i</a:t>
            </a:r>
            <a:r>
              <a:rPr lang="en-US" altLang="zh-CN" sz="2400" i="1">
                <a:solidFill>
                  <a:schemeClr val="tx2"/>
                </a:solidFill>
              </a:rPr>
              <a:t> = -1</a:t>
            </a:r>
            <a:endParaRPr lang="en-US" altLang="zh-CN" sz="24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                                </a:t>
            </a:r>
            <a:r>
              <a:rPr lang="en-US" altLang="zh-CN" sz="2400">
                <a:solidFill>
                  <a:schemeClr val="tx2"/>
                </a:solidFill>
              </a:rPr>
              <a:t>for all i</a:t>
            </a:r>
            <a:r>
              <a:rPr lang="en-US" altLang="zh-CN" sz="2400"/>
              <a:t>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</a:t>
            </a:r>
            <a:r>
              <a:rPr lang="en-US" altLang="zh-CN" sz="2000" b="1"/>
              <a:t>2) Maximize the Margin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              </a:t>
            </a:r>
            <a:r>
              <a:rPr lang="en-US" altLang="zh-CN" sz="2000" b="1"/>
              <a:t>same as minimize</a:t>
            </a:r>
            <a:r>
              <a:rPr lang="en-US" altLang="zh-CN" sz="2400"/>
              <a:t> </a:t>
            </a:r>
          </a:p>
          <a:p>
            <a:pPr eaLnBrk="1" hangingPunct="1"/>
            <a:endParaRPr lang="en-US" altLang="zh-CN" sz="2400" b="1"/>
          </a:p>
          <a:p>
            <a:pPr eaLnBrk="1" hangingPunct="1"/>
            <a:r>
              <a:rPr lang="en-US" altLang="zh-CN" sz="2000" b="1">
                <a:latin typeface="Times New Roman" panose="02020603050405020304" pitchFamily="18" charset="0"/>
              </a:rPr>
              <a:t>We can formulate a Quadratic Optimization Problem and solve for w and 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eaLnBrk="1" hangingPunct="1"/>
            <a:r>
              <a:rPr lang="en-US" altLang="zh-CN" sz="2400"/>
              <a:t>Minimize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    subject to                          </a:t>
            </a:r>
          </a:p>
          <a:p>
            <a:pPr eaLnBrk="1" hangingPunct="1"/>
            <a:endParaRPr lang="en-US" altLang="zh-CN" sz="2400"/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90AFEBA9-FC99-4BED-B712-6059CCAA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57033" name="Object 9">
            <a:extLst>
              <a:ext uri="{FF2B5EF4-FFF2-40B4-BE49-F238E27FC236}">
                <a16:creationId xmlns:a16="http://schemas.microsoft.com/office/drawing/2014/main" id="{70FDAF30-068A-4145-B955-C2DD22FEC1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590800"/>
          <a:ext cx="1066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3" imgW="533169" imgH="444307" progId="Equation.3">
                  <p:embed/>
                </p:oleObj>
              </mc:Choice>
              <mc:Fallback>
                <p:oleObj name="Equation" r:id="rId3" imgW="533169" imgH="444307" progId="Equation.3">
                  <p:embed/>
                  <p:pic>
                    <p:nvPicPr>
                      <p:cNvPr id="257033" name="Object 9">
                        <a:extLst>
                          <a:ext uri="{FF2B5EF4-FFF2-40B4-BE49-F238E27FC236}">
                            <a16:creationId xmlns:a16="http://schemas.microsoft.com/office/drawing/2014/main" id="{70FDAF30-068A-4145-B955-C2DD22FEC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590800"/>
                        <a:ext cx="10668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Object 11">
            <a:extLst>
              <a:ext uri="{FF2B5EF4-FFF2-40B4-BE49-F238E27FC236}">
                <a16:creationId xmlns:a16="http://schemas.microsoft.com/office/drawing/2014/main" id="{D74A7EE4-CDE1-4856-9849-E112DEAAD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2000"/>
          <a:ext cx="1981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5" imgW="888614" imgH="393529" progId="Equation.3">
                  <p:embed/>
                </p:oleObj>
              </mc:Choice>
              <mc:Fallback>
                <p:oleObj name="Equation" r:id="rId5" imgW="888614" imgH="393529" progId="Equation.3">
                  <p:embed/>
                  <p:pic>
                    <p:nvPicPr>
                      <p:cNvPr id="257035" name="Object 11">
                        <a:extLst>
                          <a:ext uri="{FF2B5EF4-FFF2-40B4-BE49-F238E27FC236}">
                            <a16:creationId xmlns:a16="http://schemas.microsoft.com/office/drawing/2014/main" id="{D74A7EE4-CDE1-4856-9849-E112DEAAD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0"/>
                        <a:ext cx="1981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2">
            <a:extLst>
              <a:ext uri="{FF2B5EF4-FFF2-40B4-BE49-F238E27FC236}">
                <a16:creationId xmlns:a16="http://schemas.microsoft.com/office/drawing/2014/main" id="{DFE621F7-5699-4C33-8204-FBD922842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1460500"/>
          <a:ext cx="19002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7" imgW="672808" imgH="228501" progId="Equation.3">
                  <p:embed/>
                </p:oleObj>
              </mc:Choice>
              <mc:Fallback>
                <p:oleObj name="Equation" r:id="rId7" imgW="672808" imgH="228501" progId="Equation.3">
                  <p:embed/>
                  <p:pic>
                    <p:nvPicPr>
                      <p:cNvPr id="13319" name="Object 12">
                        <a:extLst>
                          <a:ext uri="{FF2B5EF4-FFF2-40B4-BE49-F238E27FC236}">
                            <a16:creationId xmlns:a16="http://schemas.microsoft.com/office/drawing/2014/main" id="{DFE621F7-5699-4C33-8204-FBD922842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460500"/>
                        <a:ext cx="19002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13">
            <a:extLst>
              <a:ext uri="{FF2B5EF4-FFF2-40B4-BE49-F238E27FC236}">
                <a16:creationId xmlns:a16="http://schemas.microsoft.com/office/drawing/2014/main" id="{54E0A3CD-91B3-4AA7-84FC-6AB59BA74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1920875"/>
          <a:ext cx="19002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9" imgW="672808" imgH="228501" progId="Equation.3">
                  <p:embed/>
                </p:oleObj>
              </mc:Choice>
              <mc:Fallback>
                <p:oleObj name="Equation" r:id="rId9" imgW="672808" imgH="228501" progId="Equation.3">
                  <p:embed/>
                  <p:pic>
                    <p:nvPicPr>
                      <p:cNvPr id="13320" name="Object 13">
                        <a:extLst>
                          <a:ext uri="{FF2B5EF4-FFF2-40B4-BE49-F238E27FC236}">
                            <a16:creationId xmlns:a16="http://schemas.microsoft.com/office/drawing/2014/main" id="{54E0A3CD-91B3-4AA7-84FC-6AB59BA74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1920875"/>
                        <a:ext cx="19002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15">
            <a:extLst>
              <a:ext uri="{FF2B5EF4-FFF2-40B4-BE49-F238E27FC236}">
                <a16:creationId xmlns:a16="http://schemas.microsoft.com/office/drawing/2014/main" id="{5747F1C7-A4CF-4EA0-95BC-4BD61F5BF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57038" name="Object 14">
            <a:extLst>
              <a:ext uri="{FF2B5EF4-FFF2-40B4-BE49-F238E27FC236}">
                <a16:creationId xmlns:a16="http://schemas.microsoft.com/office/drawing/2014/main" id="{1B94B78A-7F18-48BD-8810-36A42C57B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562600"/>
          <a:ext cx="2362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Equation" r:id="rId11" imgW="901309" imgH="228501" progId="Equation.3">
                  <p:embed/>
                </p:oleObj>
              </mc:Choice>
              <mc:Fallback>
                <p:oleObj name="Equation" r:id="rId11" imgW="901309" imgH="228501" progId="Equation.3">
                  <p:embed/>
                  <p:pic>
                    <p:nvPicPr>
                      <p:cNvPr id="257038" name="Object 14">
                        <a:extLst>
                          <a:ext uri="{FF2B5EF4-FFF2-40B4-BE49-F238E27FC236}">
                            <a16:creationId xmlns:a16="http://schemas.microsoft.com/office/drawing/2014/main" id="{1B94B78A-7F18-48BD-8810-36A42C57B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62600"/>
                        <a:ext cx="2362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AutoShape 16">
            <a:extLst>
              <a:ext uri="{FF2B5EF4-FFF2-40B4-BE49-F238E27FC236}">
                <a16:creationId xmlns:a16="http://schemas.microsoft.com/office/drawing/2014/main" id="{221028E5-8F3E-4F9C-AD0D-02FBB4F7AE64}"/>
              </a:ext>
            </a:extLst>
          </p:cNvPr>
          <p:cNvSpPr>
            <a:spLocks/>
          </p:cNvSpPr>
          <p:nvPr/>
        </p:nvSpPr>
        <p:spPr bwMode="auto">
          <a:xfrm>
            <a:off x="7162800" y="16764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AutoShape 17">
            <a:extLst>
              <a:ext uri="{FF2B5EF4-FFF2-40B4-BE49-F238E27FC236}">
                <a16:creationId xmlns:a16="http://schemas.microsoft.com/office/drawing/2014/main" id="{E2A62879-2B59-4FA1-B79E-B9219F2D7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05000"/>
            <a:ext cx="609600" cy="685800"/>
          </a:xfrm>
          <a:prstGeom prst="curvedLeftArrow">
            <a:avLst>
              <a:gd name="adj1" fmla="val 22500"/>
              <a:gd name="adj2" fmla="val 4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3325" name="Object 19">
            <a:extLst>
              <a:ext uri="{FF2B5EF4-FFF2-40B4-BE49-F238E27FC236}">
                <a16:creationId xmlns:a16="http://schemas.microsoft.com/office/drawing/2014/main" id="{01314565-74B2-4C80-B2B6-276C987A1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362200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Equation" r:id="rId13" imgW="901309" imgH="228501" progId="Equation.3">
                  <p:embed/>
                </p:oleObj>
              </mc:Choice>
              <mc:Fallback>
                <p:oleObj name="Equation" r:id="rId13" imgW="901309" imgH="228501" progId="Equation.3">
                  <p:embed/>
                  <p:pic>
                    <p:nvPicPr>
                      <p:cNvPr id="13325" name="Object 19">
                        <a:extLst>
                          <a:ext uri="{FF2B5EF4-FFF2-40B4-BE49-F238E27FC236}">
                            <a16:creationId xmlns:a16="http://schemas.microsoft.com/office/drawing/2014/main" id="{01314565-74B2-4C80-B2B6-276C987A1E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2133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21">
            <a:extLst>
              <a:ext uri="{FF2B5EF4-FFF2-40B4-BE49-F238E27FC236}">
                <a16:creationId xmlns:a16="http://schemas.microsoft.com/office/drawing/2014/main" id="{E1CBE6A3-5DF3-43E2-AB18-640D2611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5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57044" name="Object 20">
            <a:extLst>
              <a:ext uri="{FF2B5EF4-FFF2-40B4-BE49-F238E27FC236}">
                <a16:creationId xmlns:a16="http://schemas.microsoft.com/office/drawing/2014/main" id="{00D3BC8D-267E-4399-997C-E29C7DDF1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638800"/>
          <a:ext cx="457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Equation" r:id="rId15" imgW="202936" imgH="177569" progId="Equation.3">
                  <p:embed/>
                </p:oleObj>
              </mc:Choice>
              <mc:Fallback>
                <p:oleObj name="Equation" r:id="rId15" imgW="202936" imgH="177569" progId="Equation.3">
                  <p:embed/>
                  <p:pic>
                    <p:nvPicPr>
                      <p:cNvPr id="257044" name="Object 20">
                        <a:extLst>
                          <a:ext uri="{FF2B5EF4-FFF2-40B4-BE49-F238E27FC236}">
                            <a16:creationId xmlns:a16="http://schemas.microsoft.com/office/drawing/2014/main" id="{00D3BC8D-267E-4399-997C-E29C7DDF1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38800"/>
                        <a:ext cx="4572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48" name="Line 24">
            <a:extLst>
              <a:ext uri="{FF2B5EF4-FFF2-40B4-BE49-F238E27FC236}">
                <a16:creationId xmlns:a16="http://schemas.microsoft.com/office/drawing/2014/main" id="{8FE7A07D-3B94-4451-98E8-2E8841487F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648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50" name="Line 26">
            <a:extLst>
              <a:ext uri="{FF2B5EF4-FFF2-40B4-BE49-F238E27FC236}">
                <a16:creationId xmlns:a16="http://schemas.microsoft.com/office/drawing/2014/main" id="{3C8C4F7C-B8CD-4ED9-B367-52BD87EF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60960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51" name="Line 27">
            <a:extLst>
              <a:ext uri="{FF2B5EF4-FFF2-40B4-BE49-F238E27FC236}">
                <a16:creationId xmlns:a16="http://schemas.microsoft.com/office/drawing/2014/main" id="{C5539853-D353-41CB-80FD-8FC5CFFCB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648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52" name="Line 28">
            <a:extLst>
              <a:ext uri="{FF2B5EF4-FFF2-40B4-BE49-F238E27FC236}">
                <a16:creationId xmlns:a16="http://schemas.microsoft.com/office/drawing/2014/main" id="{75FFE6AA-928C-4538-A6F0-CEB7F090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648200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7053" name="Object 29">
            <a:extLst>
              <a:ext uri="{FF2B5EF4-FFF2-40B4-BE49-F238E27FC236}">
                <a16:creationId xmlns:a16="http://schemas.microsoft.com/office/drawing/2014/main" id="{0212CE7C-F06C-499C-A443-B0FF0E17D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12420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Equation" r:id="rId17" imgW="418918" imgH="393529" progId="Equation.3">
                  <p:embed/>
                </p:oleObj>
              </mc:Choice>
              <mc:Fallback>
                <p:oleObj name="Equation" r:id="rId17" imgW="418918" imgH="393529" progId="Equation.3">
                  <p:embed/>
                  <p:pic>
                    <p:nvPicPr>
                      <p:cNvPr id="257053" name="Object 29">
                        <a:extLst>
                          <a:ext uri="{FF2B5EF4-FFF2-40B4-BE49-F238E27FC236}">
                            <a16:creationId xmlns:a16="http://schemas.microsoft.com/office/drawing/2014/main" id="{0212CE7C-F06C-499C-A443-B0FF0E17D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C4207538-EE99-405A-9BB5-263209434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Solving the Optimization Problem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41CEE9E2-8464-4457-A7DB-34A5E47CE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097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  <a:p>
            <a:pPr eaLnBrk="1" hangingPunct="1"/>
            <a:r>
              <a:rPr lang="en-US" altLang="zh-CN" sz="2000" b="1"/>
              <a:t>Need to optimize a </a:t>
            </a:r>
            <a:r>
              <a:rPr lang="en-US" altLang="zh-CN" sz="2000" b="1" i="1"/>
              <a:t>quadratic </a:t>
            </a:r>
            <a:r>
              <a:rPr lang="en-US" altLang="zh-CN" sz="2000" b="1"/>
              <a:t>function subject to </a:t>
            </a:r>
            <a:r>
              <a:rPr lang="en-US" altLang="zh-CN" sz="2000" b="1" i="1"/>
              <a:t>linear </a:t>
            </a:r>
            <a:r>
              <a:rPr lang="en-US" altLang="zh-CN" sz="2000" b="1"/>
              <a:t>constraints.</a:t>
            </a:r>
          </a:p>
          <a:p>
            <a:pPr eaLnBrk="1" hangingPunct="1"/>
            <a:r>
              <a:rPr lang="en-US" altLang="zh-CN" sz="2000" b="1"/>
              <a:t>Quadratic optimization problems are a well-known class of mathematical programming problems, and many (rather intricate) algorithms exist for solving them.</a:t>
            </a:r>
            <a:r>
              <a:rPr lang="en-US" altLang="zh-CN" sz="2400"/>
              <a:t> </a:t>
            </a:r>
          </a:p>
          <a:p>
            <a:pPr eaLnBrk="1" hangingPunct="1"/>
            <a:r>
              <a:rPr lang="en-US" altLang="zh-CN" sz="2000" b="1"/>
              <a:t>The solution involves constructing a </a:t>
            </a:r>
            <a:r>
              <a:rPr lang="en-US" altLang="zh-CN" sz="2000" b="1" i="1"/>
              <a:t>dual problem </a:t>
            </a:r>
            <a:r>
              <a:rPr lang="en-US" altLang="zh-CN" sz="2000" b="1"/>
              <a:t>where a </a:t>
            </a:r>
            <a:r>
              <a:rPr lang="en-US" altLang="zh-CN" sz="2000" b="1" i="1"/>
              <a:t>Lagrange multiplier</a:t>
            </a:r>
            <a:r>
              <a:rPr lang="en-US" altLang="zh-CN" sz="2000" b="1"/>
              <a:t> </a:t>
            </a:r>
            <a:r>
              <a:rPr lang="el-GR" altLang="en-US" sz="2000" b="1" i="1">
                <a:cs typeface="Times New Roman" panose="02020603050405020304" pitchFamily="18" charset="0"/>
              </a:rPr>
              <a:t>α</a:t>
            </a:r>
            <a:r>
              <a:rPr lang="en-US" altLang="zh-CN" sz="2000" b="1" i="1" baseline="-25000">
                <a:cs typeface="Times New Roman" panose="02020603050405020304" pitchFamily="18" charset="0"/>
              </a:rPr>
              <a:t>i </a:t>
            </a:r>
            <a:r>
              <a:rPr lang="en-US" altLang="zh-CN" sz="2000" b="1">
                <a:cs typeface="Times New Roman" panose="02020603050405020304" pitchFamily="18" charset="0"/>
              </a:rPr>
              <a:t>is associated with every constraint in the primary problem</a:t>
            </a:r>
            <a:r>
              <a:rPr lang="en-US" altLang="zh-CN" sz="2000" b="1"/>
              <a:t>:</a:t>
            </a:r>
          </a:p>
          <a:p>
            <a:pPr eaLnBrk="1" hangingPunct="1"/>
            <a:endParaRPr lang="en-US" altLang="zh-CN" sz="2000" b="1"/>
          </a:p>
        </p:txBody>
      </p:sp>
      <p:sp>
        <p:nvSpPr>
          <p:cNvPr id="14340" name="Text Box 6">
            <a:extLst>
              <a:ext uri="{FF2B5EF4-FFF2-40B4-BE49-F238E27FC236}">
                <a16:creationId xmlns:a16="http://schemas.microsoft.com/office/drawing/2014/main" id="{1DE82E7D-02A1-472D-8E3B-F6C802246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914400"/>
            <a:ext cx="7315200" cy="10922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</a:rPr>
              <a:t>Find </a:t>
            </a:r>
            <a:r>
              <a:rPr lang="en-US" altLang="zh-CN" sz="2000" b="1"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latin typeface="Times New Roman" panose="02020603050405020304" pitchFamily="18" charset="0"/>
              </a:rPr>
              <a:t> and b such that</a:t>
            </a:r>
          </a:p>
          <a:p>
            <a:pPr algn="l" eaLnBrk="1" hangingPunct="1"/>
            <a:r>
              <a:rPr lang="el-GR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=½ </a:t>
            </a:r>
            <a:r>
              <a:rPr lang="en-US" altLang="zh-CN" sz="2000" b="1">
                <a:latin typeface="Times New Roman" panose="02020603050405020304" pitchFamily="18" charset="0"/>
              </a:rPr>
              <a:t>w</a:t>
            </a:r>
            <a:r>
              <a:rPr lang="en-US" altLang="zh-CN" sz="2000" baseline="30000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w</a:t>
            </a:r>
            <a:r>
              <a:rPr lang="en-US" altLang="zh-CN" sz="2000">
                <a:latin typeface="Times New Roman" panose="02020603050405020304" pitchFamily="18" charset="0"/>
              </a:rPr>
              <a:t>  is minimized; </a:t>
            </a:r>
          </a:p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</a:rPr>
              <a:t>and for all </a:t>
            </a:r>
            <a:r>
              <a:rPr lang="en-US" altLang="zh-CN" sz="2400">
                <a:latin typeface="Times New Roman" panose="02020603050405020304" pitchFamily="18" charset="0"/>
              </a:rPr>
              <a:t>{</a:t>
            </a:r>
            <a:r>
              <a:rPr lang="en-US" altLang="zh-CN" sz="2000"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y</a:t>
            </a:r>
            <a:r>
              <a:rPr lang="en-US" altLang="zh-CN" sz="24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)}</a:t>
            </a:r>
            <a:r>
              <a:rPr lang="en-US" altLang="zh-CN" sz="2000">
                <a:latin typeface="Times New Roman" panose="02020603050405020304" pitchFamily="18" charset="0"/>
              </a:rPr>
              <a:t>:  </a:t>
            </a:r>
            <a:r>
              <a:rPr lang="en-US" altLang="zh-CN" sz="2000" i="1">
                <a:latin typeface="Times New Roman" panose="02020603050405020304" pitchFamily="18" charset="0"/>
              </a:rPr>
              <a:t>y</a:t>
            </a:r>
            <a:r>
              <a:rPr lang="en-US" altLang="zh-CN" sz="2000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>
                <a:latin typeface="Times New Roman" panose="02020603050405020304" pitchFamily="18" charset="0"/>
              </a:rPr>
              <a:t> (</a:t>
            </a:r>
            <a:r>
              <a:rPr lang="en-US" altLang="zh-CN" sz="2000" b="1">
                <a:latin typeface="Times New Roman" panose="02020603050405020304" pitchFamily="18" charset="0"/>
              </a:rPr>
              <a:t>w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+ </a:t>
            </a:r>
            <a:r>
              <a:rPr lang="en-US" altLang="zh-CN" sz="2000" i="1">
                <a:latin typeface="Times New Roman" panose="02020603050405020304" pitchFamily="18" charset="0"/>
              </a:rPr>
              <a:t>b</a:t>
            </a:r>
            <a:r>
              <a:rPr lang="en-US" altLang="zh-CN" sz="2000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341" name="Text Box 7">
            <a:extLst>
              <a:ext uri="{FF2B5EF4-FFF2-40B4-BE49-F238E27FC236}">
                <a16:creationId xmlns:a16="http://schemas.microsoft.com/office/drawing/2014/main" id="{F8CEA6A2-B248-46D3-887D-EB446B397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1"/>
            <a:ext cx="7239000" cy="145732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</a:rPr>
              <a:t>Find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such that</a:t>
            </a:r>
          </a:p>
          <a:p>
            <a:pPr algn="l" eaLnBrk="1" hangingPunct="1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400" b="1">
                <a:latin typeface="Times New Roman" panose="02020603050405020304" pitchFamily="18" charset="0"/>
              </a:rPr>
              <a:t>α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l-GR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l-GR" altLang="en-US" sz="2400">
                <a:latin typeface="Times New Roman" panose="02020603050405020304" pitchFamily="18" charset="0"/>
              </a:rPr>
              <a:t>ΣΣ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T</a:t>
            </a:r>
            <a:r>
              <a:rPr lang="en-US" altLang="zh-CN" sz="2000" b="1">
                <a:latin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j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is maximized and </a:t>
            </a:r>
          </a:p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</a:rPr>
              <a:t>(1)</a:t>
            </a:r>
            <a:r>
              <a:rPr lang="en-US" altLang="zh-CN" sz="2400">
                <a:latin typeface="Times New Roman" panose="02020603050405020304" pitchFamily="18" charset="0"/>
              </a:rPr>
              <a:t>  </a:t>
            </a:r>
            <a:r>
              <a:rPr lang="el-GR" altLang="en-US" sz="2400">
                <a:latin typeface="Times New Roman" panose="02020603050405020304" pitchFamily="18" charset="0"/>
              </a:rPr>
              <a:t>Σ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sz="2000">
                <a:latin typeface="Times New Roman" panose="02020603050405020304" pitchFamily="18" charset="0"/>
              </a:rPr>
              <a:t>(2)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0 for all </a:t>
            </a:r>
            <a:r>
              <a:rPr lang="el-GR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A149E9C3-EECF-42C0-BD8B-EB0EAEE7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143001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/>
              <a:t>Slack variables</a:t>
            </a:r>
            <a:r>
              <a:rPr lang="en-US" altLang="zh-CN" sz="2400" b="1"/>
              <a:t> </a:t>
            </a:r>
            <a:r>
              <a:rPr lang="el-GR" altLang="en-US" sz="2400" b="1" i="1"/>
              <a:t>ξ</a:t>
            </a:r>
            <a:r>
              <a:rPr lang="en-US" altLang="zh-CN" sz="2400" b="1" i="1"/>
              <a:t>i</a:t>
            </a:r>
            <a:r>
              <a:rPr lang="en-US" altLang="zh-CN" sz="2400" b="1"/>
              <a:t> can be added to allow misclassification of difficult or noisy examples.</a:t>
            </a:r>
          </a:p>
        </p:txBody>
      </p:sp>
      <p:grpSp>
        <p:nvGrpSpPr>
          <p:cNvPr id="17411" name="Group 34">
            <a:extLst>
              <a:ext uri="{FF2B5EF4-FFF2-40B4-BE49-F238E27FC236}">
                <a16:creationId xmlns:a16="http://schemas.microsoft.com/office/drawing/2014/main" id="{D6AC49EB-CD4F-4E1A-AFF2-5A5E8AFD0B7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705101"/>
            <a:ext cx="4159250" cy="2711451"/>
            <a:chOff x="107" y="492"/>
            <a:chExt cx="2620" cy="1708"/>
          </a:xfrm>
        </p:grpSpPr>
        <p:sp>
          <p:nvSpPr>
            <p:cNvPr id="17415" name="Line 5">
              <a:extLst>
                <a:ext uri="{FF2B5EF4-FFF2-40B4-BE49-F238E27FC236}">
                  <a16:creationId xmlns:a16="http://schemas.microsoft.com/office/drawing/2014/main" id="{0520591B-42E0-427E-8612-844B392F06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599335">
              <a:off x="543" y="1055"/>
              <a:ext cx="187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16" name="Line 6">
              <a:extLst>
                <a:ext uri="{FF2B5EF4-FFF2-40B4-BE49-F238E27FC236}">
                  <a16:creationId xmlns:a16="http://schemas.microsoft.com/office/drawing/2014/main" id="{21018E4F-5533-4BF2-B053-B1964F12B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599335">
              <a:off x="635" y="1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17" name="Line 7">
              <a:extLst>
                <a:ext uri="{FF2B5EF4-FFF2-40B4-BE49-F238E27FC236}">
                  <a16:creationId xmlns:a16="http://schemas.microsoft.com/office/drawing/2014/main" id="{5FBFD894-CB8B-4D74-8397-F5838C2BC4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599335">
              <a:off x="726" y="1420"/>
              <a:ext cx="1872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18" name="Text Box 8">
              <a:extLst>
                <a:ext uri="{FF2B5EF4-FFF2-40B4-BE49-F238E27FC236}">
                  <a16:creationId xmlns:a16="http://schemas.microsoft.com/office/drawing/2014/main" id="{6F9D874F-8E0F-40D7-B9F7-4C8ABE35D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77892">
              <a:off x="107" y="151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altLang="zh-CN" sz="1400">
                  <a:solidFill>
                    <a:schemeClr val="hlink"/>
                  </a:solidFill>
                  <a:latin typeface="Tahoma" panose="020B0604030504040204" pitchFamily="34" charset="0"/>
                </a:rPr>
                <a:t>wx+b=1</a:t>
              </a:r>
            </a:p>
          </p:txBody>
        </p:sp>
        <p:sp>
          <p:nvSpPr>
            <p:cNvPr id="17419" name="Text Box 9">
              <a:extLst>
                <a:ext uri="{FF2B5EF4-FFF2-40B4-BE49-F238E27FC236}">
                  <a16:creationId xmlns:a16="http://schemas.microsoft.com/office/drawing/2014/main" id="{2827F855-A9CE-4170-94F6-D61E7D106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77892">
              <a:off x="204" y="168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altLang="zh-CN" sz="1400">
                  <a:latin typeface="Tahoma" panose="020B0604030504040204" pitchFamily="34" charset="0"/>
                </a:rPr>
                <a:t>wx+b=0</a:t>
              </a:r>
            </a:p>
          </p:txBody>
        </p:sp>
        <p:sp>
          <p:nvSpPr>
            <p:cNvPr id="17420" name="Text Box 10">
              <a:extLst>
                <a:ext uri="{FF2B5EF4-FFF2-40B4-BE49-F238E27FC236}">
                  <a16:creationId xmlns:a16="http://schemas.microsoft.com/office/drawing/2014/main" id="{5A37F301-78D5-4538-BA8A-82A01061C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77892">
              <a:off x="299" y="1838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altLang="zh-CN" sz="1400">
                  <a:solidFill>
                    <a:schemeClr val="folHlink"/>
                  </a:solidFill>
                  <a:latin typeface="Tahoma" panose="020B0604030504040204" pitchFamily="34" charset="0"/>
                </a:rPr>
                <a:t>wx+b=-1</a:t>
              </a:r>
            </a:p>
          </p:txBody>
        </p:sp>
        <p:sp>
          <p:nvSpPr>
            <p:cNvPr id="17421" name="Oval 11">
              <a:extLst>
                <a:ext uri="{FF2B5EF4-FFF2-40B4-BE49-F238E27FC236}">
                  <a16:creationId xmlns:a16="http://schemas.microsoft.com/office/drawing/2014/main" id="{2A13438B-757D-44E4-89FE-5FE55C5D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1322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2" name="Oval 12">
              <a:extLst>
                <a:ext uri="{FF2B5EF4-FFF2-40B4-BE49-F238E27FC236}">
                  <a16:creationId xmlns:a16="http://schemas.microsoft.com/office/drawing/2014/main" id="{95117266-BC86-43A7-BDB6-A2F9F5FD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573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3" name="Oval 13">
              <a:extLst>
                <a:ext uri="{FF2B5EF4-FFF2-40B4-BE49-F238E27FC236}">
                  <a16:creationId xmlns:a16="http://schemas.microsoft.com/office/drawing/2014/main" id="{A0CA9F0D-6B1B-4654-9A1D-048556A10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" y="492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4" name="Oval 14">
              <a:extLst>
                <a:ext uri="{FF2B5EF4-FFF2-40B4-BE49-F238E27FC236}">
                  <a16:creationId xmlns:a16="http://schemas.microsoft.com/office/drawing/2014/main" id="{6168FB74-7C51-4288-8E31-F1DB46D9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56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5" name="Oval 15">
              <a:extLst>
                <a:ext uri="{FF2B5EF4-FFF2-40B4-BE49-F238E27FC236}">
                  <a16:creationId xmlns:a16="http://schemas.microsoft.com/office/drawing/2014/main" id="{06E21B66-7580-4C9B-A1B2-DB1008850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684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6" name="Oval 16">
              <a:extLst>
                <a:ext uri="{FF2B5EF4-FFF2-40B4-BE49-F238E27FC236}">
                  <a16:creationId xmlns:a16="http://schemas.microsoft.com/office/drawing/2014/main" id="{3A39CB15-BDFA-421A-B35F-9D1E3A05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1179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Oval 17">
              <a:extLst>
                <a:ext uri="{FF2B5EF4-FFF2-40B4-BE49-F238E27FC236}">
                  <a16:creationId xmlns:a16="http://schemas.microsoft.com/office/drawing/2014/main" id="{E421C91E-81E3-43E8-B360-E914229D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625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8" name="Oval 18">
              <a:extLst>
                <a:ext uri="{FF2B5EF4-FFF2-40B4-BE49-F238E27FC236}">
                  <a16:creationId xmlns:a16="http://schemas.microsoft.com/office/drawing/2014/main" id="{511F7CE2-B747-4A6E-BC4D-763E98F65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199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9" name="Oval 19">
              <a:extLst>
                <a:ext uri="{FF2B5EF4-FFF2-40B4-BE49-F238E27FC236}">
                  <a16:creationId xmlns:a16="http://schemas.microsoft.com/office/drawing/2014/main" id="{31B7B55E-A944-437A-A827-BBD81153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2" y="1350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0" name="Oval 20">
              <a:extLst>
                <a:ext uri="{FF2B5EF4-FFF2-40B4-BE49-F238E27FC236}">
                  <a16:creationId xmlns:a16="http://schemas.microsoft.com/office/drawing/2014/main" id="{0BDC218A-DCBE-4FE4-A886-B9C7D9F3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89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1" name="Oval 21">
              <a:extLst>
                <a:ext uri="{FF2B5EF4-FFF2-40B4-BE49-F238E27FC236}">
                  <a16:creationId xmlns:a16="http://schemas.microsoft.com/office/drawing/2014/main" id="{8EF7DBCF-5ECD-4883-B2E8-AC8AAC3BB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61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2" name="Oval 22">
              <a:extLst>
                <a:ext uri="{FF2B5EF4-FFF2-40B4-BE49-F238E27FC236}">
                  <a16:creationId xmlns:a16="http://schemas.microsoft.com/office/drawing/2014/main" id="{A51B2C31-6BE4-47CB-B1EF-FBE6D17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179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3" name="Oval 23">
              <a:extLst>
                <a:ext uri="{FF2B5EF4-FFF2-40B4-BE49-F238E27FC236}">
                  <a16:creationId xmlns:a16="http://schemas.microsoft.com/office/drawing/2014/main" id="{8F02E520-C153-4E96-B1C9-A14AC3C9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532"/>
              <a:ext cx="164" cy="327"/>
            </a:xfrm>
            <a:prstGeom prst="ellipse">
              <a:avLst/>
            </a:prstGeom>
            <a:noFill/>
            <a:ln w="19050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4" name="Oval 24">
              <a:extLst>
                <a:ext uri="{FF2B5EF4-FFF2-40B4-BE49-F238E27FC236}">
                  <a16:creationId xmlns:a16="http://schemas.microsoft.com/office/drawing/2014/main" id="{06A41E2F-FC23-4972-8FF3-F997FC596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873"/>
              <a:ext cx="164" cy="327"/>
            </a:xfrm>
            <a:prstGeom prst="ellipse">
              <a:avLst/>
            </a:prstGeom>
            <a:solidFill>
              <a:schemeClr val="hlink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35" name="Line 25">
              <a:extLst>
                <a:ext uri="{FF2B5EF4-FFF2-40B4-BE49-F238E27FC236}">
                  <a16:creationId xmlns:a16="http://schemas.microsoft.com/office/drawing/2014/main" id="{64FE6616-C266-4E66-AC6E-3209861E7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7" y="1094"/>
              <a:ext cx="467" cy="944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Text Box 26">
              <a:extLst>
                <a:ext uri="{FF2B5EF4-FFF2-40B4-BE49-F238E27FC236}">
                  <a16:creationId xmlns:a16="http://schemas.microsoft.com/office/drawing/2014/main" id="{953DD7DA-D415-4267-9C02-850ABB84E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152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altLang="zh-CN" sz="2400" i="1">
                  <a:solidFill>
                    <a:schemeClr val="hlink"/>
                  </a:solidFill>
                  <a:latin typeface="Symbol" panose="05050102010706020507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hlink"/>
                  </a:solidFill>
                  <a:latin typeface="Tahoma" panose="020B0604030504040204" pitchFamily="34" charset="0"/>
                </a:rPr>
                <a:t>7</a:t>
              </a:r>
              <a:r>
                <a:rPr lang="en-US" altLang="zh-CN" sz="2400" i="1">
                  <a:solidFill>
                    <a:schemeClr val="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37" name="Line 27">
              <a:extLst>
                <a:ext uri="{FF2B5EF4-FFF2-40B4-BE49-F238E27FC236}">
                  <a16:creationId xmlns:a16="http://schemas.microsoft.com/office/drawing/2014/main" id="{E9CE992B-FC52-4ADA-A36E-D0C38FF56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63" y="1041"/>
              <a:ext cx="473" cy="94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28">
              <a:extLst>
                <a:ext uri="{FF2B5EF4-FFF2-40B4-BE49-F238E27FC236}">
                  <a16:creationId xmlns:a16="http://schemas.microsoft.com/office/drawing/2014/main" id="{D082727B-85DD-47B5-972C-45FA9EED2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65" y="605"/>
              <a:ext cx="333" cy="69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Text Box 29">
              <a:extLst>
                <a:ext uri="{FF2B5EF4-FFF2-40B4-BE49-F238E27FC236}">
                  <a16:creationId xmlns:a16="http://schemas.microsoft.com/office/drawing/2014/main" id="{680A9ECC-AB42-4A67-BF7D-5BF893C7C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516"/>
              <a:ext cx="4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altLang="zh-CN" sz="2400" i="1">
                  <a:solidFill>
                    <a:schemeClr val="folHlink"/>
                  </a:solidFill>
                  <a:latin typeface="Symbol" panose="05050102010706020507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anose="020B0604030504040204" pitchFamily="34" charset="0"/>
                </a:rPr>
                <a:t>11</a:t>
              </a:r>
              <a:r>
                <a:rPr lang="en-US" altLang="zh-CN" sz="2400" i="1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40" name="Line 30">
              <a:extLst>
                <a:ext uri="{FF2B5EF4-FFF2-40B4-BE49-F238E27FC236}">
                  <a16:creationId xmlns:a16="http://schemas.microsoft.com/office/drawing/2014/main" id="{1F544127-4E60-4B6C-A469-86B2E2504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40" y="561"/>
              <a:ext cx="341" cy="724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31">
              <a:extLst>
                <a:ext uri="{FF2B5EF4-FFF2-40B4-BE49-F238E27FC236}">
                  <a16:creationId xmlns:a16="http://schemas.microsoft.com/office/drawing/2014/main" id="{52957879-DAC0-44C8-83CF-E632EA622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0" y="716"/>
              <a:ext cx="444" cy="923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32">
              <a:extLst>
                <a:ext uri="{FF2B5EF4-FFF2-40B4-BE49-F238E27FC236}">
                  <a16:creationId xmlns:a16="http://schemas.microsoft.com/office/drawing/2014/main" id="{E91EFC88-6A09-4F61-A915-6360AC732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8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669925" indent="-325438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022350" indent="-350838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39850" indent="-3159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681163" indent="-339725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1383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5955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0527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509963" indent="-3397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tx1"/>
                </a:buClr>
                <a:buSzTx/>
                <a:buFontTx/>
                <a:buNone/>
              </a:pPr>
              <a:r>
                <a:rPr lang="en-US" altLang="zh-CN" sz="2400" i="1">
                  <a:solidFill>
                    <a:schemeClr val="folHlink"/>
                  </a:solidFill>
                  <a:latin typeface="Symbol" panose="05050102010706020507" pitchFamily="18" charset="2"/>
                </a:rPr>
                <a:t>e</a:t>
              </a:r>
              <a:r>
                <a:rPr lang="en-US" altLang="zh-CN" sz="2400" i="1" baseline="-25000">
                  <a:solidFill>
                    <a:schemeClr val="folHlink"/>
                  </a:solidFill>
                  <a:latin typeface="Tahoma" panose="020B0604030504040204" pitchFamily="34" charset="0"/>
                </a:rPr>
                <a:t>2</a:t>
              </a:r>
              <a:r>
                <a:rPr lang="en-US" altLang="zh-CN" sz="2400" i="1">
                  <a:solidFill>
                    <a:schemeClr val="folHlink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43" name="Line 33">
              <a:extLst>
                <a:ext uri="{FF2B5EF4-FFF2-40B4-BE49-F238E27FC236}">
                  <a16:creationId xmlns:a16="http://schemas.microsoft.com/office/drawing/2014/main" id="{7DF95F54-690B-4FB3-88D1-7070EE0E0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42" y="664"/>
              <a:ext cx="437" cy="945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2" name="Rectangle 35">
            <a:extLst>
              <a:ext uri="{FF2B5EF4-FFF2-40B4-BE49-F238E27FC236}">
                <a16:creationId xmlns:a16="http://schemas.microsoft.com/office/drawing/2014/main" id="{4A5E832C-9963-4E41-9204-8B315AC2A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Soft Margin Classification</a:t>
            </a:r>
          </a:p>
        </p:txBody>
      </p:sp>
      <p:sp>
        <p:nvSpPr>
          <p:cNvPr id="17413" name="Rectangle 37">
            <a:extLst>
              <a:ext uri="{FF2B5EF4-FFF2-40B4-BE49-F238E27FC236}">
                <a16:creationId xmlns:a16="http://schemas.microsoft.com/office/drawing/2014/main" id="{26E03FF9-77D2-4012-90ED-29A2A3E1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2286001"/>
            <a:ext cx="4233863" cy="183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/>
              <a:t>What should our quadratic optimization criterion be?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990099"/>
                </a:solidFill>
              </a:rPr>
              <a:t>Minimize</a:t>
            </a:r>
            <a:endParaRPr lang="en-US" altLang="zh-CN" sz="2600" b="1" i="1">
              <a:solidFill>
                <a:srgbClr val="990099"/>
              </a:solidFill>
            </a:endParaRPr>
          </a:p>
        </p:txBody>
      </p:sp>
      <p:graphicFrame>
        <p:nvGraphicFramePr>
          <p:cNvPr id="17414" name="Object 38">
            <a:extLst>
              <a:ext uri="{FF2B5EF4-FFF2-40B4-BE49-F238E27FC236}">
                <a16:creationId xmlns:a16="http://schemas.microsoft.com/office/drawing/2014/main" id="{448B9E0C-AA49-41FB-8ABF-51AA8692DE1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086600" y="3733800"/>
          <a:ext cx="31242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977900" imgH="431800" progId="Equation.3">
                  <p:embed/>
                </p:oleObj>
              </mc:Choice>
              <mc:Fallback>
                <p:oleObj name="Equation" r:id="rId3" imgW="977900" imgH="431800" progId="Equation.3">
                  <p:embed/>
                  <p:pic>
                    <p:nvPicPr>
                      <p:cNvPr id="17414" name="Object 38">
                        <a:extLst>
                          <a:ext uri="{FF2B5EF4-FFF2-40B4-BE49-F238E27FC236}">
                            <a16:creationId xmlns:a16="http://schemas.microsoft.com/office/drawing/2014/main" id="{448B9E0C-AA49-41FB-8ABF-51AA8692D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733800"/>
                        <a:ext cx="31242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E623-B842-44AA-A57B-2C3A0732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AE7C-9E79-4489-94E9-87739C18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Support Vector Machine (SVM) is a very powerful and versatile Statistical Pattern Recognition model</a:t>
            </a:r>
          </a:p>
          <a:p>
            <a:r>
              <a:rPr lang="en-US" dirty="0">
                <a:ea typeface="+mn-lt"/>
                <a:cs typeface="+mn-lt"/>
              </a:rPr>
              <a:t>It can perform linear or nonlinear classification, regression, and even outlier detection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247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616E-4FB1-4B67-8797-E105CD8B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 linear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9AB11-A474-46D2-B96A-7592C0A8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80" y="1546386"/>
            <a:ext cx="6994840" cy="456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2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20E6-ED53-4ED4-ACD7-D7AB4E5C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 linear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818D-64EC-4C7A-B977-E9FB96F7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linear SVM classifiers are efficient and work surprisingly well in many cases, many datasets are not even close to being linearly separable </a:t>
            </a:r>
          </a:p>
          <a:p>
            <a:r>
              <a:rPr lang="en-US" dirty="0"/>
              <a:t>One approach to handling nonlinear datasets is to add more features, such as polynomial features </a:t>
            </a:r>
          </a:p>
          <a:p>
            <a:r>
              <a:rPr lang="en-US" dirty="0"/>
              <a:t>In some cases this can result in a linearly separable dataset</a:t>
            </a:r>
          </a:p>
        </p:txBody>
      </p:sp>
    </p:spTree>
    <p:extLst>
      <p:ext uri="{BB962C8B-B14F-4D97-AF65-F5344CB8AC3E}">
        <p14:creationId xmlns:p14="http://schemas.microsoft.com/office/powerpoint/2010/main" val="328080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12F7494B-F786-4531-A686-301335E6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Non-linear SVMs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16609A9E-3342-4357-8DA1-CD19C697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Datasets that are linearly separable with some noise work out great: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But what are we going to do if the dataset is just too hard? 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How about</a:t>
            </a:r>
            <a:r>
              <a:rPr lang="en-US" altLang="zh-CN" sz="2400">
                <a:latin typeface="Times New Roman" panose="02020603050405020304" pitchFamily="18" charset="0"/>
              </a:rPr>
              <a:t>…</a:t>
            </a:r>
            <a:r>
              <a:rPr lang="en-US" altLang="zh-CN" sz="2400"/>
              <a:t> mapping data to a higher-dimensional space:</a:t>
            </a:r>
          </a:p>
        </p:txBody>
      </p:sp>
      <p:sp>
        <p:nvSpPr>
          <p:cNvPr id="20484" name="Text Box 9">
            <a:extLst>
              <a:ext uri="{FF2B5EF4-FFF2-40B4-BE49-F238E27FC236}">
                <a16:creationId xmlns:a16="http://schemas.microsoft.com/office/drawing/2014/main" id="{AE99D836-FF32-440A-B5E1-A2EAB8E0A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38801"/>
            <a:ext cx="342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485" name="Text Box 21">
            <a:extLst>
              <a:ext uri="{FF2B5EF4-FFF2-40B4-BE49-F238E27FC236}">
                <a16:creationId xmlns:a16="http://schemas.microsoft.com/office/drawing/2014/main" id="{9FD99FD6-3043-48C9-89BB-29864062A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15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x</a:t>
            </a:r>
            <a:endParaRPr lang="en-US" altLang="zh-CN" i="1" baseline="30000">
              <a:latin typeface="Times New Roman" panose="02020603050405020304" pitchFamily="18" charset="0"/>
            </a:endParaRPr>
          </a:p>
        </p:txBody>
      </p:sp>
      <p:grpSp>
        <p:nvGrpSpPr>
          <p:cNvPr id="20486" name="Group 22">
            <a:extLst>
              <a:ext uri="{FF2B5EF4-FFF2-40B4-BE49-F238E27FC236}">
                <a16:creationId xmlns:a16="http://schemas.microsoft.com/office/drawing/2014/main" id="{8F01C274-3C3F-4070-8AE7-F5FF2F78B6A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895601"/>
            <a:ext cx="4286250" cy="423863"/>
            <a:chOff x="1056" y="2322"/>
            <a:chExt cx="2700" cy="267"/>
          </a:xfrm>
        </p:grpSpPr>
        <p:sp>
          <p:nvSpPr>
            <p:cNvPr id="20525" name="Line 23">
              <a:extLst>
                <a:ext uri="{FF2B5EF4-FFF2-40B4-BE49-F238E27FC236}">
                  <a16:creationId xmlns:a16="http://schemas.microsoft.com/office/drawing/2014/main" id="{87E651CF-7F4A-4F35-AFC1-A5CC1D587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AutoShape 24">
              <a:extLst>
                <a:ext uri="{FF2B5EF4-FFF2-40B4-BE49-F238E27FC236}">
                  <a16:creationId xmlns:a16="http://schemas.microsoft.com/office/drawing/2014/main" id="{1CA87820-E8C3-4ADE-9711-DC76C3DAB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7" name="Line 25">
              <a:extLst>
                <a:ext uri="{FF2B5EF4-FFF2-40B4-BE49-F238E27FC236}">
                  <a16:creationId xmlns:a16="http://schemas.microsoft.com/office/drawing/2014/main" id="{44971045-C920-4B63-A612-C376B5B79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Text Box 26">
              <a:extLst>
                <a:ext uri="{FF2B5EF4-FFF2-40B4-BE49-F238E27FC236}">
                  <a16:creationId xmlns:a16="http://schemas.microsoft.com/office/drawing/2014/main" id="{3CBAD068-6D4F-449A-B099-3F8FD799D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29" name="AutoShape 27">
              <a:extLst>
                <a:ext uri="{FF2B5EF4-FFF2-40B4-BE49-F238E27FC236}">
                  <a16:creationId xmlns:a16="http://schemas.microsoft.com/office/drawing/2014/main" id="{089F3295-B2BB-4187-93E0-674773803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0" name="AutoShape 28">
              <a:extLst>
                <a:ext uri="{FF2B5EF4-FFF2-40B4-BE49-F238E27FC236}">
                  <a16:creationId xmlns:a16="http://schemas.microsoft.com/office/drawing/2014/main" id="{8C842ACF-AEC2-45EA-8D57-1B30EB4D3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1" name="AutoShape 29">
              <a:extLst>
                <a:ext uri="{FF2B5EF4-FFF2-40B4-BE49-F238E27FC236}">
                  <a16:creationId xmlns:a16="http://schemas.microsoft.com/office/drawing/2014/main" id="{0630627B-72FF-4A14-AD52-5D853514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2" name="AutoShape 30">
              <a:extLst>
                <a:ext uri="{FF2B5EF4-FFF2-40B4-BE49-F238E27FC236}">
                  <a16:creationId xmlns:a16="http://schemas.microsoft.com/office/drawing/2014/main" id="{141EFFF2-9C29-4C9A-BC41-7D38072C2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3" name="AutoShape 31">
              <a:extLst>
                <a:ext uri="{FF2B5EF4-FFF2-40B4-BE49-F238E27FC236}">
                  <a16:creationId xmlns:a16="http://schemas.microsoft.com/office/drawing/2014/main" id="{079EE2F6-B4FC-48CA-BEA3-257CE5FB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4" name="AutoShape 32">
              <a:extLst>
                <a:ext uri="{FF2B5EF4-FFF2-40B4-BE49-F238E27FC236}">
                  <a16:creationId xmlns:a16="http://schemas.microsoft.com/office/drawing/2014/main" id="{A9F98EBD-6DBF-4E03-A69A-9CCB97E5E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5" name="AutoShape 33">
              <a:extLst>
                <a:ext uri="{FF2B5EF4-FFF2-40B4-BE49-F238E27FC236}">
                  <a16:creationId xmlns:a16="http://schemas.microsoft.com/office/drawing/2014/main" id="{26E07BA3-483F-44A3-9D4E-ECBD6FBA8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6" name="AutoShape 34">
              <a:extLst>
                <a:ext uri="{FF2B5EF4-FFF2-40B4-BE49-F238E27FC236}">
                  <a16:creationId xmlns:a16="http://schemas.microsoft.com/office/drawing/2014/main" id="{D42292ED-25EE-4A39-A0CE-B06B2981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7" name="AutoShape 35">
              <a:extLst>
                <a:ext uri="{FF2B5EF4-FFF2-40B4-BE49-F238E27FC236}">
                  <a16:creationId xmlns:a16="http://schemas.microsoft.com/office/drawing/2014/main" id="{1075A80A-63E5-4515-BF04-71EB8B00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38" name="Text Box 36">
              <a:extLst>
                <a:ext uri="{FF2B5EF4-FFF2-40B4-BE49-F238E27FC236}">
                  <a16:creationId xmlns:a16="http://schemas.microsoft.com/office/drawing/2014/main" id="{3E378230-161E-4E08-AE68-AF8A880DD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endParaRPr lang="en-US" altLang="zh-CN" i="1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7" name="Group 37">
            <a:extLst>
              <a:ext uri="{FF2B5EF4-FFF2-40B4-BE49-F238E27FC236}">
                <a16:creationId xmlns:a16="http://schemas.microsoft.com/office/drawing/2014/main" id="{4F6B2397-4DEB-4116-9A7F-7B9CAA79385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00200"/>
            <a:ext cx="4324350" cy="642938"/>
            <a:chOff x="1056" y="1284"/>
            <a:chExt cx="2724" cy="405"/>
          </a:xfrm>
        </p:grpSpPr>
        <p:sp>
          <p:nvSpPr>
            <p:cNvPr id="20509" name="Line 38">
              <a:extLst>
                <a:ext uri="{FF2B5EF4-FFF2-40B4-BE49-F238E27FC236}">
                  <a16:creationId xmlns:a16="http://schemas.microsoft.com/office/drawing/2014/main" id="{CB7EA44F-50DC-492D-8D72-2CE9F9504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AutoShape 39">
              <a:extLst>
                <a:ext uri="{FF2B5EF4-FFF2-40B4-BE49-F238E27FC236}">
                  <a16:creationId xmlns:a16="http://schemas.microsoft.com/office/drawing/2014/main" id="{623313E8-0220-49C7-86D1-BD82B7F03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1" name="Line 40">
              <a:extLst>
                <a:ext uri="{FF2B5EF4-FFF2-40B4-BE49-F238E27FC236}">
                  <a16:creationId xmlns:a16="http://schemas.microsoft.com/office/drawing/2014/main" id="{A5785E36-7184-48E9-A9B9-65ACC487A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Text Box 41">
              <a:extLst>
                <a:ext uri="{FF2B5EF4-FFF2-40B4-BE49-F238E27FC236}">
                  <a16:creationId xmlns:a16="http://schemas.microsoft.com/office/drawing/2014/main" id="{73C7E2C5-79F2-4BEA-9E3D-F55A5FAC1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513" name="AutoShape 42">
              <a:extLst>
                <a:ext uri="{FF2B5EF4-FFF2-40B4-BE49-F238E27FC236}">
                  <a16:creationId xmlns:a16="http://schemas.microsoft.com/office/drawing/2014/main" id="{EA582FD2-D5AC-41B7-932F-31F7A480E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4" name="AutoShape 43">
              <a:extLst>
                <a:ext uri="{FF2B5EF4-FFF2-40B4-BE49-F238E27FC236}">
                  <a16:creationId xmlns:a16="http://schemas.microsoft.com/office/drawing/2014/main" id="{ACF996B6-B4F8-4023-B877-34DDC926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5" name="AutoShape 44">
              <a:extLst>
                <a:ext uri="{FF2B5EF4-FFF2-40B4-BE49-F238E27FC236}">
                  <a16:creationId xmlns:a16="http://schemas.microsoft.com/office/drawing/2014/main" id="{286179BA-C361-4C17-A2D4-4131A51B4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6" name="AutoShape 45">
              <a:extLst>
                <a:ext uri="{FF2B5EF4-FFF2-40B4-BE49-F238E27FC236}">
                  <a16:creationId xmlns:a16="http://schemas.microsoft.com/office/drawing/2014/main" id="{BA7FDD0B-E768-48C8-A205-99532550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7" name="AutoShape 46">
              <a:extLst>
                <a:ext uri="{FF2B5EF4-FFF2-40B4-BE49-F238E27FC236}">
                  <a16:creationId xmlns:a16="http://schemas.microsoft.com/office/drawing/2014/main" id="{4BE053DF-8104-48AC-89D1-85510AC3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8" name="AutoShape 47">
              <a:extLst>
                <a:ext uri="{FF2B5EF4-FFF2-40B4-BE49-F238E27FC236}">
                  <a16:creationId xmlns:a16="http://schemas.microsoft.com/office/drawing/2014/main" id="{FAAA9D28-DFB4-4B56-869C-DECD349F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9" name="Line 48">
              <a:extLst>
                <a:ext uri="{FF2B5EF4-FFF2-40B4-BE49-F238E27FC236}">
                  <a16:creationId xmlns:a16="http://schemas.microsoft.com/office/drawing/2014/main" id="{0150E219-1A56-46F9-ABCC-8B6CA8CEE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Oval 49">
              <a:extLst>
                <a:ext uri="{FF2B5EF4-FFF2-40B4-BE49-F238E27FC236}">
                  <a16:creationId xmlns:a16="http://schemas.microsoft.com/office/drawing/2014/main" id="{29A1C122-EF99-4D1C-863E-64769E55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1" name="Oval 50">
              <a:extLst>
                <a:ext uri="{FF2B5EF4-FFF2-40B4-BE49-F238E27FC236}">
                  <a16:creationId xmlns:a16="http://schemas.microsoft.com/office/drawing/2014/main" id="{FE3E40E1-18C0-47E2-B962-8961AEF63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22" name="Line 51">
              <a:extLst>
                <a:ext uri="{FF2B5EF4-FFF2-40B4-BE49-F238E27FC236}">
                  <a16:creationId xmlns:a16="http://schemas.microsoft.com/office/drawing/2014/main" id="{B01FB649-D16D-4B04-8BEC-0BA962F6C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52">
              <a:extLst>
                <a:ext uri="{FF2B5EF4-FFF2-40B4-BE49-F238E27FC236}">
                  <a16:creationId xmlns:a16="http://schemas.microsoft.com/office/drawing/2014/main" id="{6C976ACD-5A7A-471C-9CAC-24D9B1D10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Text Box 53">
              <a:extLst>
                <a:ext uri="{FF2B5EF4-FFF2-40B4-BE49-F238E27FC236}">
                  <a16:creationId xmlns:a16="http://schemas.microsoft.com/office/drawing/2014/main" id="{7C0CA8B7-8E45-4121-87A9-B6315B2C5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endParaRPr lang="en-US" altLang="zh-CN" i="1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8" name="Group 60">
            <a:extLst>
              <a:ext uri="{FF2B5EF4-FFF2-40B4-BE49-F238E27FC236}">
                <a16:creationId xmlns:a16="http://schemas.microsoft.com/office/drawing/2014/main" id="{57F52800-A4B7-41E6-AFCB-F59866005EB0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3962401"/>
            <a:ext cx="4352925" cy="1827213"/>
            <a:chOff x="1122" y="2874"/>
            <a:chExt cx="2742" cy="1151"/>
          </a:xfrm>
        </p:grpSpPr>
        <p:sp>
          <p:nvSpPr>
            <p:cNvPr id="20489" name="Line 6">
              <a:extLst>
                <a:ext uri="{FF2B5EF4-FFF2-40B4-BE49-F238E27FC236}">
                  <a16:creationId xmlns:a16="http://schemas.microsoft.com/office/drawing/2014/main" id="{47A4DEB4-5900-425A-B6F5-54A56577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0" name="AutoShape 7">
              <a:extLst>
                <a:ext uri="{FF2B5EF4-FFF2-40B4-BE49-F238E27FC236}">
                  <a16:creationId xmlns:a16="http://schemas.microsoft.com/office/drawing/2014/main" id="{602E7AD2-A708-4B54-95C4-20BBF16B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Line 8">
              <a:extLst>
                <a:ext uri="{FF2B5EF4-FFF2-40B4-BE49-F238E27FC236}">
                  <a16:creationId xmlns:a16="http://schemas.microsoft.com/office/drawing/2014/main" id="{7E9140C9-CE02-4629-A590-92865387C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AutoShape 10">
              <a:extLst>
                <a:ext uri="{FF2B5EF4-FFF2-40B4-BE49-F238E27FC236}">
                  <a16:creationId xmlns:a16="http://schemas.microsoft.com/office/drawing/2014/main" id="{681E8FB0-C93F-462C-AD08-77869A9A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AutoShape 11">
              <a:extLst>
                <a:ext uri="{FF2B5EF4-FFF2-40B4-BE49-F238E27FC236}">
                  <a16:creationId xmlns:a16="http://schemas.microsoft.com/office/drawing/2014/main" id="{D9B5671E-6CE7-44EF-97F0-F9D6BD096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AutoShape 12">
              <a:extLst>
                <a:ext uri="{FF2B5EF4-FFF2-40B4-BE49-F238E27FC236}">
                  <a16:creationId xmlns:a16="http://schemas.microsoft.com/office/drawing/2014/main" id="{90932CE8-DA89-44B4-AB83-FC1E3E9EC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AutoShape 13">
              <a:extLst>
                <a:ext uri="{FF2B5EF4-FFF2-40B4-BE49-F238E27FC236}">
                  <a16:creationId xmlns:a16="http://schemas.microsoft.com/office/drawing/2014/main" id="{59E66918-5EFA-4EC4-A8EE-FF211E261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AutoShape 14">
              <a:extLst>
                <a:ext uri="{FF2B5EF4-FFF2-40B4-BE49-F238E27FC236}">
                  <a16:creationId xmlns:a16="http://schemas.microsoft.com/office/drawing/2014/main" id="{A9D514C3-F48E-48AA-944E-8416BFD2B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AutoShape 15">
              <a:extLst>
                <a:ext uri="{FF2B5EF4-FFF2-40B4-BE49-F238E27FC236}">
                  <a16:creationId xmlns:a16="http://schemas.microsoft.com/office/drawing/2014/main" id="{5D08FE66-C79F-4DC0-8D2F-CE088EBE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AutoShape 16">
              <a:extLst>
                <a:ext uri="{FF2B5EF4-FFF2-40B4-BE49-F238E27FC236}">
                  <a16:creationId xmlns:a16="http://schemas.microsoft.com/office/drawing/2014/main" id="{D691CE40-B1A8-4B86-B4FE-8F3AA15C1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AutoShape 17">
              <a:extLst>
                <a:ext uri="{FF2B5EF4-FFF2-40B4-BE49-F238E27FC236}">
                  <a16:creationId xmlns:a16="http://schemas.microsoft.com/office/drawing/2014/main" id="{0B45F5CD-9210-4597-8467-2DBA8140F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AutoShape 18">
              <a:extLst>
                <a:ext uri="{FF2B5EF4-FFF2-40B4-BE49-F238E27FC236}">
                  <a16:creationId xmlns:a16="http://schemas.microsoft.com/office/drawing/2014/main" id="{A4E8DC22-0AAF-42B7-81DB-2D0C0ACA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1" name="Line 19">
              <a:extLst>
                <a:ext uri="{FF2B5EF4-FFF2-40B4-BE49-F238E27FC236}">
                  <a16:creationId xmlns:a16="http://schemas.microsoft.com/office/drawing/2014/main" id="{C6B83CC8-B262-41BF-9EF6-6691722A7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Text Box 20">
              <a:extLst>
                <a:ext uri="{FF2B5EF4-FFF2-40B4-BE49-F238E27FC236}">
                  <a16:creationId xmlns:a16="http://schemas.microsoft.com/office/drawing/2014/main" id="{73DD8D35-00D9-437C-9536-7EFE8F178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 i="1" baseline="30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503" name="Line 54">
              <a:extLst>
                <a:ext uri="{FF2B5EF4-FFF2-40B4-BE49-F238E27FC236}">
                  <a16:creationId xmlns:a16="http://schemas.microsoft.com/office/drawing/2014/main" id="{7D77018F-1DB4-4180-853B-203FF7612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55">
              <a:extLst>
                <a:ext uri="{FF2B5EF4-FFF2-40B4-BE49-F238E27FC236}">
                  <a16:creationId xmlns:a16="http://schemas.microsoft.com/office/drawing/2014/main" id="{E065BB75-027E-4BA2-BB89-320006856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56">
              <a:extLst>
                <a:ext uri="{FF2B5EF4-FFF2-40B4-BE49-F238E27FC236}">
                  <a16:creationId xmlns:a16="http://schemas.microsoft.com/office/drawing/2014/main" id="{6C2090B0-4A72-400F-9349-2BA1514C7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Oval 57">
              <a:extLst>
                <a:ext uri="{FF2B5EF4-FFF2-40B4-BE49-F238E27FC236}">
                  <a16:creationId xmlns:a16="http://schemas.microsoft.com/office/drawing/2014/main" id="{B5B23B4F-06B6-4141-9AF0-1096BA7B3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Oval 58">
              <a:extLst>
                <a:ext uri="{FF2B5EF4-FFF2-40B4-BE49-F238E27FC236}">
                  <a16:creationId xmlns:a16="http://schemas.microsoft.com/office/drawing/2014/main" id="{5CC796AA-F9E0-439D-B3C2-055AC5D68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8" name="Oval 59">
              <a:extLst>
                <a:ext uri="{FF2B5EF4-FFF2-40B4-BE49-F238E27FC236}">
                  <a16:creationId xmlns:a16="http://schemas.microsoft.com/office/drawing/2014/main" id="{4A1E2079-47B5-42A3-A02A-D89F2049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B6744FE-624C-4327-A11F-5F2D25CC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>
                <a:solidFill>
                  <a:schemeClr val="tx2"/>
                </a:solidFill>
                <a:latin typeface="Garamond" panose="02020404030301010803" pitchFamily="18" charset="0"/>
              </a:rPr>
              <a:t>Non-linear SVMs:  Feature spaces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BCEA5CF8-B852-42F2-9DA0-FEB0598D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General idea:   the original input space can always be mapped to some higher-dimensional feature space where the training set is separable:</a:t>
            </a:r>
          </a:p>
        </p:txBody>
      </p:sp>
      <p:sp>
        <p:nvSpPr>
          <p:cNvPr id="21508" name="Line 6">
            <a:extLst>
              <a:ext uri="{FF2B5EF4-FFF2-40B4-BE49-F238E27FC236}">
                <a16:creationId xmlns:a16="http://schemas.microsoft.com/office/drawing/2014/main" id="{7C60AE9D-C49C-4617-9229-35AF246482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2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Line 7">
            <a:extLst>
              <a:ext uri="{FF2B5EF4-FFF2-40B4-BE49-F238E27FC236}">
                <a16:creationId xmlns:a16="http://schemas.microsoft.com/office/drawing/2014/main" id="{868700CF-D719-4FD1-AE16-D89AD4D02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1676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AutoShape 8">
            <a:extLst>
              <a:ext uri="{FF2B5EF4-FFF2-40B4-BE49-F238E27FC236}">
                <a16:creationId xmlns:a16="http://schemas.microsoft.com/office/drawing/2014/main" id="{F02066C1-0F5D-4DF6-A9C0-6C16BEAB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AutoShape 9">
            <a:extLst>
              <a:ext uri="{FF2B5EF4-FFF2-40B4-BE49-F238E27FC236}">
                <a16:creationId xmlns:a16="http://schemas.microsoft.com/office/drawing/2014/main" id="{4F8EFD39-90D6-4244-AD61-1BAA5689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AutoShape 10">
            <a:extLst>
              <a:ext uri="{FF2B5EF4-FFF2-40B4-BE49-F238E27FC236}">
                <a16:creationId xmlns:a16="http://schemas.microsoft.com/office/drawing/2014/main" id="{839CE4E2-68F6-4AB5-BEF8-FC06FE94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AutoShape 11">
            <a:extLst>
              <a:ext uri="{FF2B5EF4-FFF2-40B4-BE49-F238E27FC236}">
                <a16:creationId xmlns:a16="http://schemas.microsoft.com/office/drawing/2014/main" id="{12AC531F-957B-41D9-BF5E-BCC7ED42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AutoShape 12">
            <a:extLst>
              <a:ext uri="{FF2B5EF4-FFF2-40B4-BE49-F238E27FC236}">
                <a16:creationId xmlns:a16="http://schemas.microsoft.com/office/drawing/2014/main" id="{C19E44C5-6D84-4BDC-8E1F-289FA8BB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5" name="AutoShape 13">
            <a:extLst>
              <a:ext uri="{FF2B5EF4-FFF2-40B4-BE49-F238E27FC236}">
                <a16:creationId xmlns:a16="http://schemas.microsoft.com/office/drawing/2014/main" id="{9391BEB0-1B4E-4254-AC2E-93EE6F54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6" name="AutoShape 14">
            <a:extLst>
              <a:ext uri="{FF2B5EF4-FFF2-40B4-BE49-F238E27FC236}">
                <a16:creationId xmlns:a16="http://schemas.microsoft.com/office/drawing/2014/main" id="{6CA4A729-060B-46B6-975C-3E4D0E32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7" name="AutoShape 15">
            <a:extLst>
              <a:ext uri="{FF2B5EF4-FFF2-40B4-BE49-F238E27FC236}">
                <a16:creationId xmlns:a16="http://schemas.microsoft.com/office/drawing/2014/main" id="{846C22D1-06D3-4F77-9CDD-6A377627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8" name="AutoShape 16">
            <a:extLst>
              <a:ext uri="{FF2B5EF4-FFF2-40B4-BE49-F238E27FC236}">
                <a16:creationId xmlns:a16="http://schemas.microsoft.com/office/drawing/2014/main" id="{BAAF5C5F-9492-4989-B926-11A5183F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9" name="AutoShape 17">
            <a:extLst>
              <a:ext uri="{FF2B5EF4-FFF2-40B4-BE49-F238E27FC236}">
                <a16:creationId xmlns:a16="http://schemas.microsoft.com/office/drawing/2014/main" id="{8617D32C-CA7A-4F47-9CFD-D50DB3654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0" name="AutoShape 18">
            <a:extLst>
              <a:ext uri="{FF2B5EF4-FFF2-40B4-BE49-F238E27FC236}">
                <a16:creationId xmlns:a16="http://schemas.microsoft.com/office/drawing/2014/main" id="{0C6F422F-0212-4159-8625-6C57B627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1" name="AutoShape 19">
            <a:extLst>
              <a:ext uri="{FF2B5EF4-FFF2-40B4-BE49-F238E27FC236}">
                <a16:creationId xmlns:a16="http://schemas.microsoft.com/office/drawing/2014/main" id="{917D1E51-9553-47D3-9B93-F3E0CAB0C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2" name="AutoShape 20">
            <a:extLst>
              <a:ext uri="{FF2B5EF4-FFF2-40B4-BE49-F238E27FC236}">
                <a16:creationId xmlns:a16="http://schemas.microsoft.com/office/drawing/2014/main" id="{51A130D7-BC5D-4790-9302-336CD008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3" name="AutoShape 21">
            <a:extLst>
              <a:ext uri="{FF2B5EF4-FFF2-40B4-BE49-F238E27FC236}">
                <a16:creationId xmlns:a16="http://schemas.microsoft.com/office/drawing/2014/main" id="{FF2FFFFB-3529-46E5-93D2-F2FD892D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AutoShape 22">
            <a:extLst>
              <a:ext uri="{FF2B5EF4-FFF2-40B4-BE49-F238E27FC236}">
                <a16:creationId xmlns:a16="http://schemas.microsoft.com/office/drawing/2014/main" id="{B728736E-84A7-43BA-9FCD-1D3156F0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5" name="AutoShape 23">
            <a:extLst>
              <a:ext uri="{FF2B5EF4-FFF2-40B4-BE49-F238E27FC236}">
                <a16:creationId xmlns:a16="http://schemas.microsoft.com/office/drawing/2014/main" id="{CB0C4AD3-6EBE-4320-86F5-6486530D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6" name="AutoShape 24">
            <a:extLst>
              <a:ext uri="{FF2B5EF4-FFF2-40B4-BE49-F238E27FC236}">
                <a16:creationId xmlns:a16="http://schemas.microsoft.com/office/drawing/2014/main" id="{EA26483C-EBF8-4C17-832F-1DE13AC0B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7" name="AutoShape 25">
            <a:extLst>
              <a:ext uri="{FF2B5EF4-FFF2-40B4-BE49-F238E27FC236}">
                <a16:creationId xmlns:a16="http://schemas.microsoft.com/office/drawing/2014/main" id="{DDD01082-1FFD-4028-8BA6-933955F3D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AutoShape 26">
            <a:extLst>
              <a:ext uri="{FF2B5EF4-FFF2-40B4-BE49-F238E27FC236}">
                <a16:creationId xmlns:a16="http://schemas.microsoft.com/office/drawing/2014/main" id="{9C2D6B51-D87E-4737-BC48-0F702A8A7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9" name="Oval 27">
            <a:extLst>
              <a:ext uri="{FF2B5EF4-FFF2-40B4-BE49-F238E27FC236}">
                <a16:creationId xmlns:a16="http://schemas.microsoft.com/office/drawing/2014/main" id="{4CB6A355-DBC9-4EA8-AE78-564D3992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AutoShape 28">
            <a:extLst>
              <a:ext uri="{FF2B5EF4-FFF2-40B4-BE49-F238E27FC236}">
                <a16:creationId xmlns:a16="http://schemas.microsoft.com/office/drawing/2014/main" id="{7D0AAE82-2563-4D68-A597-01B5D2B5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1" name="AutoShape 29">
            <a:extLst>
              <a:ext uri="{FF2B5EF4-FFF2-40B4-BE49-F238E27FC236}">
                <a16:creationId xmlns:a16="http://schemas.microsoft.com/office/drawing/2014/main" id="{435A30A0-7F6D-4590-BDF9-D0C49E2F6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2" name="Line 30">
            <a:extLst>
              <a:ext uri="{FF2B5EF4-FFF2-40B4-BE49-F238E27FC236}">
                <a16:creationId xmlns:a16="http://schemas.microsoft.com/office/drawing/2014/main" id="{FE5A210E-6A9C-4BC0-8C9E-90DA612256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1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31">
            <a:extLst>
              <a:ext uri="{FF2B5EF4-FFF2-40B4-BE49-F238E27FC236}">
                <a16:creationId xmlns:a16="http://schemas.microsoft.com/office/drawing/2014/main" id="{72231589-8BDE-4500-9CB5-0338DA2A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1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AutoShape 32">
            <a:extLst>
              <a:ext uri="{FF2B5EF4-FFF2-40B4-BE49-F238E27FC236}">
                <a16:creationId xmlns:a16="http://schemas.microsoft.com/office/drawing/2014/main" id="{5B2623E9-F338-455C-8C5D-5CB9216A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5" name="AutoShape 33">
            <a:extLst>
              <a:ext uri="{FF2B5EF4-FFF2-40B4-BE49-F238E27FC236}">
                <a16:creationId xmlns:a16="http://schemas.microsoft.com/office/drawing/2014/main" id="{F82F62C1-70CC-437D-8988-0260B3BF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6" name="AutoShape 34">
            <a:extLst>
              <a:ext uri="{FF2B5EF4-FFF2-40B4-BE49-F238E27FC236}">
                <a16:creationId xmlns:a16="http://schemas.microsoft.com/office/drawing/2014/main" id="{041531DD-F11D-43AA-ACF6-2BB7E7F5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7" name="AutoShape 35">
            <a:extLst>
              <a:ext uri="{FF2B5EF4-FFF2-40B4-BE49-F238E27FC236}">
                <a16:creationId xmlns:a16="http://schemas.microsoft.com/office/drawing/2014/main" id="{17DCD763-F0C8-4114-A57A-139D9C59A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8" name="AutoShape 36">
            <a:extLst>
              <a:ext uri="{FF2B5EF4-FFF2-40B4-BE49-F238E27FC236}">
                <a16:creationId xmlns:a16="http://schemas.microsoft.com/office/drawing/2014/main" id="{8A7E0732-2741-4751-905F-7A20DB2E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9" name="AutoShape 37">
            <a:extLst>
              <a:ext uri="{FF2B5EF4-FFF2-40B4-BE49-F238E27FC236}">
                <a16:creationId xmlns:a16="http://schemas.microsoft.com/office/drawing/2014/main" id="{5B4F53C6-87A0-4F5F-A0CC-3852304C4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0" name="AutoShape 38">
            <a:extLst>
              <a:ext uri="{FF2B5EF4-FFF2-40B4-BE49-F238E27FC236}">
                <a16:creationId xmlns:a16="http://schemas.microsoft.com/office/drawing/2014/main" id="{349007BC-AD01-4CE7-9D6D-027E7CD2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1" name="AutoShape 39">
            <a:extLst>
              <a:ext uri="{FF2B5EF4-FFF2-40B4-BE49-F238E27FC236}">
                <a16:creationId xmlns:a16="http://schemas.microsoft.com/office/drawing/2014/main" id="{29E363FC-C75F-4806-8508-0D5C17B4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2" name="AutoShape 40">
            <a:extLst>
              <a:ext uri="{FF2B5EF4-FFF2-40B4-BE49-F238E27FC236}">
                <a16:creationId xmlns:a16="http://schemas.microsoft.com/office/drawing/2014/main" id="{FCBB68CE-D992-4C34-A980-F0048990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7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3" name="AutoShape 41">
            <a:extLst>
              <a:ext uri="{FF2B5EF4-FFF2-40B4-BE49-F238E27FC236}">
                <a16:creationId xmlns:a16="http://schemas.microsoft.com/office/drawing/2014/main" id="{D9726594-BED4-46A8-8738-9281A24E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4" name="AutoShape 42">
            <a:extLst>
              <a:ext uri="{FF2B5EF4-FFF2-40B4-BE49-F238E27FC236}">
                <a16:creationId xmlns:a16="http://schemas.microsoft.com/office/drawing/2014/main" id="{C0D443DC-91AF-453A-B9C0-B396E18B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5" name="AutoShape 43">
            <a:extLst>
              <a:ext uri="{FF2B5EF4-FFF2-40B4-BE49-F238E27FC236}">
                <a16:creationId xmlns:a16="http://schemas.microsoft.com/office/drawing/2014/main" id="{E29D2603-12AB-4A7F-95FA-169EDB5F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6" name="AutoShape 44">
            <a:extLst>
              <a:ext uri="{FF2B5EF4-FFF2-40B4-BE49-F238E27FC236}">
                <a16:creationId xmlns:a16="http://schemas.microsoft.com/office/drawing/2014/main" id="{6F027105-56CF-4630-BFDD-7F04C7DB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5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7" name="AutoShape 45">
            <a:extLst>
              <a:ext uri="{FF2B5EF4-FFF2-40B4-BE49-F238E27FC236}">
                <a16:creationId xmlns:a16="http://schemas.microsoft.com/office/drawing/2014/main" id="{BAD2DDFE-AB14-41E3-AAE6-087DF647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8" name="AutoShape 46">
            <a:extLst>
              <a:ext uri="{FF2B5EF4-FFF2-40B4-BE49-F238E27FC236}">
                <a16:creationId xmlns:a16="http://schemas.microsoft.com/office/drawing/2014/main" id="{02FE6503-964A-498E-9496-118040EF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9" name="AutoShape 47">
            <a:extLst>
              <a:ext uri="{FF2B5EF4-FFF2-40B4-BE49-F238E27FC236}">
                <a16:creationId xmlns:a16="http://schemas.microsoft.com/office/drawing/2014/main" id="{778097DA-1EE6-40FD-A0A7-59ED79CB3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0" name="AutoShape 48">
            <a:extLst>
              <a:ext uri="{FF2B5EF4-FFF2-40B4-BE49-F238E27FC236}">
                <a16:creationId xmlns:a16="http://schemas.microsoft.com/office/drawing/2014/main" id="{1639FDB9-1C75-4CDC-AFAB-D8130500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1" name="AutoShape 49">
            <a:extLst>
              <a:ext uri="{FF2B5EF4-FFF2-40B4-BE49-F238E27FC236}">
                <a16:creationId xmlns:a16="http://schemas.microsoft.com/office/drawing/2014/main" id="{ED61EA2A-8F02-4837-AAB8-5C04AF42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2" name="AutoShape 50">
            <a:extLst>
              <a:ext uri="{FF2B5EF4-FFF2-40B4-BE49-F238E27FC236}">
                <a16:creationId xmlns:a16="http://schemas.microsoft.com/office/drawing/2014/main" id="{D9CD95D7-586C-4221-A691-CAB2546A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3" name="AutoShape 51">
            <a:extLst>
              <a:ext uri="{FF2B5EF4-FFF2-40B4-BE49-F238E27FC236}">
                <a16:creationId xmlns:a16="http://schemas.microsoft.com/office/drawing/2014/main" id="{FFDC54FA-56AD-4904-BEDC-D7A3EAE02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4" name="AutoShape 52">
            <a:extLst>
              <a:ext uri="{FF2B5EF4-FFF2-40B4-BE49-F238E27FC236}">
                <a16:creationId xmlns:a16="http://schemas.microsoft.com/office/drawing/2014/main" id="{11B75BCF-9295-442B-861C-36C6CBB8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5" name="Line 53">
            <a:extLst>
              <a:ext uri="{FF2B5EF4-FFF2-40B4-BE49-F238E27FC236}">
                <a16:creationId xmlns:a16="http://schemas.microsoft.com/office/drawing/2014/main" id="{D611345C-1676-48CE-A837-7005C9871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3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6" name="Line 54">
            <a:extLst>
              <a:ext uri="{FF2B5EF4-FFF2-40B4-BE49-F238E27FC236}">
                <a16:creationId xmlns:a16="http://schemas.microsoft.com/office/drawing/2014/main" id="{A9E148E1-C004-4425-98F6-B5FC16C26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55">
            <a:extLst>
              <a:ext uri="{FF2B5EF4-FFF2-40B4-BE49-F238E27FC236}">
                <a16:creationId xmlns:a16="http://schemas.microsoft.com/office/drawing/2014/main" id="{411A16A4-CCD4-4927-982B-3728A7AD1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56">
            <a:extLst>
              <a:ext uri="{FF2B5EF4-FFF2-40B4-BE49-F238E27FC236}">
                <a16:creationId xmlns:a16="http://schemas.microsoft.com/office/drawing/2014/main" id="{EA2E168E-13C3-432A-8C38-CC1D8A258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3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57">
            <a:extLst>
              <a:ext uri="{FF2B5EF4-FFF2-40B4-BE49-F238E27FC236}">
                <a16:creationId xmlns:a16="http://schemas.microsoft.com/office/drawing/2014/main" id="{C8632A62-9AE3-4D01-AC3C-635EA07CD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AutoShape 58">
            <a:extLst>
              <a:ext uri="{FF2B5EF4-FFF2-40B4-BE49-F238E27FC236}">
                <a16:creationId xmlns:a16="http://schemas.microsoft.com/office/drawing/2014/main" id="{67B07E04-3E58-4463-8B32-9DE7A8F2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61" name="Text Box 59">
            <a:extLst>
              <a:ext uri="{FF2B5EF4-FFF2-40B4-BE49-F238E27FC236}">
                <a16:creationId xmlns:a16="http://schemas.microsoft.com/office/drawing/2014/main" id="{9A4BB834-69EB-4B31-9ABD-181F02B3F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048001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kernel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21" y="1618983"/>
            <a:ext cx="11180212" cy="26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0563-A3EF-49CF-85B9-967175AD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9F256-81D0-46BE-8046-C15E4C36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mentioned earlier, the SVM algorithm is quite versatile: not only does it support linear and nonlinear classification, but it also supports linear and nonlinear regression </a:t>
            </a:r>
          </a:p>
          <a:p>
            <a:r>
              <a:rPr lang="en-US" dirty="0"/>
              <a:t>The trick is to reverse the objective: instead of trying to fit the largest possible street between two classes while limiting margin violations, SVM Regression</a:t>
            </a:r>
            <a:br>
              <a:rPr lang="en-US" dirty="0"/>
            </a:br>
            <a:r>
              <a:rPr lang="en-US" dirty="0"/>
              <a:t>tries to fit as many instances as possible </a:t>
            </a:r>
            <a:r>
              <a:rPr lang="en-US" i="1" dirty="0"/>
              <a:t>on </a:t>
            </a:r>
            <a:r>
              <a:rPr lang="en-US" dirty="0"/>
              <a:t>the street while limiting margin violations (i.e., instances </a:t>
            </a:r>
            <a:r>
              <a:rPr lang="en-US" i="1" dirty="0"/>
              <a:t>off </a:t>
            </a:r>
            <a:r>
              <a:rPr lang="en-US" dirty="0"/>
              <a:t>the street)</a:t>
            </a:r>
          </a:p>
          <a:p>
            <a:r>
              <a:rPr lang="en-US" dirty="0"/>
              <a:t>The width of the street is controlled by a hyper-parameter ϵ.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0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50CD-AA6E-421A-9F76-B5AE957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EDB23-D23D-46D0-AB46-DD958005B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143" y="1426486"/>
            <a:ext cx="10736943" cy="45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69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FEB6-2F93-45BC-B16A-A60BB63B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906E-962A-48E7-B4A4-CB614E5E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63653-DBA8-4244-925A-5B2C464F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017"/>
            <a:ext cx="12192000" cy="51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4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2"/>
                </a:solidFill>
                <a:ea typeface="SimSun" panose="02010600030101010101" pitchFamily="2" charset="-122"/>
              </a:rPr>
              <a:t>Copyright © 2001, 2003, Andrew W. Moore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SimSun" panose="02010600030101010101" pitchFamily="2" charset="-122"/>
              </a:rPr>
              <a:t>Doing multi-class classification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SVMs can only handle two-class outputs (i.e. a categorical output variable with arity 2).</a:t>
            </a:r>
          </a:p>
          <a:p>
            <a:r>
              <a:rPr lang="en-US" altLang="zh-CN">
                <a:ea typeface="SimSun" panose="02010600030101010101" pitchFamily="2" charset="-122"/>
              </a:rPr>
              <a:t>How to handle multiple classes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E.g., classify documents into three categories: </a:t>
            </a:r>
            <a:r>
              <a:rPr lang="en-US" altLang="zh-CN" i="1">
                <a:ea typeface="SimSun" panose="02010600030101010101" pitchFamily="2" charset="-122"/>
              </a:rPr>
              <a:t>sports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business</a:t>
            </a:r>
            <a:r>
              <a:rPr lang="en-US" altLang="zh-CN">
                <a:ea typeface="SimSun" panose="02010600030101010101" pitchFamily="2" charset="-122"/>
              </a:rPr>
              <a:t>, </a:t>
            </a:r>
            <a:r>
              <a:rPr lang="en-US" altLang="zh-CN" i="1">
                <a:ea typeface="SimSun" panose="02010600030101010101" pitchFamily="2" charset="-122"/>
              </a:rPr>
              <a:t>politics</a:t>
            </a:r>
          </a:p>
          <a:p>
            <a:r>
              <a:rPr lang="en-US" altLang="zh-CN">
                <a:ea typeface="SimSun" panose="02010600030101010101" pitchFamily="2" charset="-122"/>
              </a:rPr>
              <a:t>Answer: one-vs-all, learn N SVM’s</a:t>
            </a:r>
          </a:p>
          <a:p>
            <a:pPr lvl="1"/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SVM 1 learns “Output==1” vs “Output != 1”</a:t>
            </a:r>
          </a:p>
          <a:p>
            <a:pPr lvl="1"/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SVM 2 learns “Output==2” vs “Output != 2”</a:t>
            </a:r>
          </a:p>
          <a:p>
            <a:pPr lvl="1"/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SVM N learns “Output==N” vs “Output != N”</a:t>
            </a:r>
          </a:p>
        </p:txBody>
      </p:sp>
    </p:spTree>
    <p:extLst>
      <p:ext uri="{BB962C8B-B14F-4D97-AF65-F5344CB8AC3E}">
        <p14:creationId xmlns:p14="http://schemas.microsoft.com/office/powerpoint/2010/main" val="3139553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One-vs-All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574088" cy="685800"/>
          </a:xfrm>
        </p:spPr>
        <p:txBody>
          <a:bodyPr/>
          <a:lstStyle/>
          <a:p>
            <a:r>
              <a:rPr lang="en-US" altLang="en-US"/>
              <a:t>   vs the other classes: red(d)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2"/>
                </a:solidFill>
                <a:ea typeface="SimSun" panose="02010600030101010101" pitchFamily="2" charset="-122"/>
              </a:rPr>
              <a:t>Copyright © 2001, 2003, Andrew W. Moore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791200" y="4191000"/>
            <a:ext cx="198438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3352800" y="2895600"/>
            <a:ext cx="5638800" cy="3048000"/>
            <a:chOff x="1152" y="1344"/>
            <a:chExt cx="3552" cy="1920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6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7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9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0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1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2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3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4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5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6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7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8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99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0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1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2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3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4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5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6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7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8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09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0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1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2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3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4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5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6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7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8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19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0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1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2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3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4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5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6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7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8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29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0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1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2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3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4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5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636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Rectangle 57"/>
          <p:cNvSpPr>
            <a:spLocks noChangeArrowheads="1"/>
          </p:cNvSpPr>
          <p:nvPr/>
        </p:nvSpPr>
        <p:spPr bwMode="auto">
          <a:xfrm>
            <a:off x="2133600" y="1143000"/>
            <a:ext cx="22860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4584" name="Straight Connector 71"/>
          <p:cNvCxnSpPr>
            <a:cxnSpLocks noChangeShapeType="1"/>
          </p:cNvCxnSpPr>
          <p:nvPr/>
        </p:nvCxnSpPr>
        <p:spPr bwMode="auto">
          <a:xfrm flipH="1">
            <a:off x="5181600" y="2667000"/>
            <a:ext cx="2362200" cy="388620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555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7B99-49A1-4847-A521-B403A37B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Margin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EA8A-3F4A-4DE8-9A22-A3C73737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9188"/>
            <a:ext cx="11320465" cy="2349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strictly impose that all instances be off the street and on the right side, this is called </a:t>
            </a:r>
            <a:r>
              <a:rPr lang="en-US" i="1" dirty="0"/>
              <a:t>hard margin classification</a:t>
            </a:r>
          </a:p>
          <a:p>
            <a:r>
              <a:rPr lang="en-US" i="1" dirty="0"/>
              <a:t>T</a:t>
            </a:r>
            <a:r>
              <a:rPr lang="en-US" dirty="0"/>
              <a:t>here are two main issues with hard margin classification</a:t>
            </a:r>
          </a:p>
          <a:p>
            <a:pPr lvl="1"/>
            <a:r>
              <a:rPr lang="en-US" dirty="0"/>
              <a:t>It only works if the data is linearly separable</a:t>
            </a:r>
          </a:p>
          <a:p>
            <a:pPr lvl="1"/>
            <a:r>
              <a:rPr lang="en-US" dirty="0"/>
              <a:t>It is quite sensitive to outliers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09F4E-6E82-4ED9-A1E3-13B99DA1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3907065"/>
            <a:ext cx="9637486" cy="20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69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One-vs-All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574088" cy="1295400"/>
          </a:xfrm>
        </p:spPr>
        <p:txBody>
          <a:bodyPr/>
          <a:lstStyle/>
          <a:p>
            <a:r>
              <a:rPr lang="en-US" altLang="en-US"/>
              <a:t>   vs the other classes: red(d)</a:t>
            </a:r>
          </a:p>
          <a:p>
            <a:r>
              <a:rPr lang="en-US" altLang="en-US"/>
              <a:t>   vs the other classes: yellow(d)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2"/>
                </a:solidFill>
                <a:ea typeface="SimSun" panose="02010600030101010101" pitchFamily="2" charset="-122"/>
              </a:rPr>
              <a:t>Copyright © 2001, 2003, Andrew W. Moore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5791200" y="4191000"/>
            <a:ext cx="198438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3352800" y="2895600"/>
            <a:ext cx="5638800" cy="3048000"/>
            <a:chOff x="1152" y="1344"/>
            <a:chExt cx="3552" cy="1920"/>
          </a:xfrm>
        </p:grpSpPr>
        <p:sp>
          <p:nvSpPr>
            <p:cNvPr id="25610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1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2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3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4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5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6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7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8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19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0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1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2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3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4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5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6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7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8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29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0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1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2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3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4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5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6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7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8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39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0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1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2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3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4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5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6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7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8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49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0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1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2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3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4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5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6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7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8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59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0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661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5607" name="Rectangle 57"/>
          <p:cNvSpPr>
            <a:spLocks noChangeArrowheads="1"/>
          </p:cNvSpPr>
          <p:nvPr/>
        </p:nvSpPr>
        <p:spPr bwMode="auto">
          <a:xfrm>
            <a:off x="2133600" y="1143000"/>
            <a:ext cx="22860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5608" name="Straight Connector 71"/>
          <p:cNvCxnSpPr>
            <a:cxnSpLocks noChangeShapeType="1"/>
          </p:cNvCxnSpPr>
          <p:nvPr/>
        </p:nvCxnSpPr>
        <p:spPr bwMode="auto">
          <a:xfrm flipH="1">
            <a:off x="2514600" y="4038600"/>
            <a:ext cx="7010400" cy="304800"/>
          </a:xfrm>
          <a:prstGeom prst="line">
            <a:avLst/>
          </a:prstGeom>
          <a:noFill/>
          <a:ln w="127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9" name="Rectangle 34"/>
          <p:cNvSpPr>
            <a:spLocks noChangeArrowheads="1"/>
          </p:cNvSpPr>
          <p:nvPr/>
        </p:nvSpPr>
        <p:spPr bwMode="auto">
          <a:xfrm>
            <a:off x="2133600" y="1665289"/>
            <a:ext cx="198438" cy="217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237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One-vs-All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574088" cy="1676400"/>
          </a:xfrm>
        </p:spPr>
        <p:txBody>
          <a:bodyPr/>
          <a:lstStyle/>
          <a:p>
            <a:r>
              <a:rPr lang="en-US" altLang="en-US"/>
              <a:t>   vs the other classes: red(d)</a:t>
            </a:r>
          </a:p>
          <a:p>
            <a:r>
              <a:rPr lang="en-US" altLang="en-US"/>
              <a:t>   vs the other classes: yellow(d)</a:t>
            </a:r>
          </a:p>
          <a:p>
            <a:r>
              <a:rPr lang="en-US" altLang="en-US"/>
              <a:t>   vs the other classes: cyan(d)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2"/>
                </a:solidFill>
                <a:ea typeface="SimSun" panose="02010600030101010101" pitchFamily="2" charset="-122"/>
              </a:rPr>
              <a:t>Copyright © 2001, 2003, Andrew W. Moore</a:t>
            </a: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5791200" y="4191000"/>
            <a:ext cx="198438" cy="217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3352800" y="2895600"/>
            <a:ext cx="5638800" cy="3048000"/>
            <a:chOff x="1152" y="1344"/>
            <a:chExt cx="3552" cy="1920"/>
          </a:xfrm>
        </p:grpSpPr>
        <p:sp>
          <p:nvSpPr>
            <p:cNvPr id="26635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7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8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39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0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1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2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3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4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5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6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7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8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0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1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2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3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4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5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6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8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0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2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3" name="Rectangle 33"/>
            <p:cNvSpPr>
              <a:spLocks noChangeArrowheads="1"/>
            </p:cNvSpPr>
            <p:nvPr/>
          </p:nvSpPr>
          <p:spPr bwMode="auto">
            <a:xfrm>
              <a:off x="2496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4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5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6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7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8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69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0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4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79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0" name="Rectangle 50"/>
            <p:cNvSpPr>
              <a:spLocks noChangeArrowheads="1"/>
            </p:cNvSpPr>
            <p:nvPr/>
          </p:nvSpPr>
          <p:spPr bwMode="auto">
            <a:xfrm>
              <a:off x="2880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1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2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3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4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5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686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631" name="Rectangle 57"/>
          <p:cNvSpPr>
            <a:spLocks noChangeArrowheads="1"/>
          </p:cNvSpPr>
          <p:nvPr/>
        </p:nvSpPr>
        <p:spPr bwMode="auto">
          <a:xfrm>
            <a:off x="2133600" y="1143000"/>
            <a:ext cx="22860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6632" name="Straight Connector 71"/>
          <p:cNvCxnSpPr>
            <a:cxnSpLocks noChangeShapeType="1"/>
          </p:cNvCxnSpPr>
          <p:nvPr/>
        </p:nvCxnSpPr>
        <p:spPr bwMode="auto">
          <a:xfrm flipH="1" flipV="1">
            <a:off x="3505200" y="2743200"/>
            <a:ext cx="3810000" cy="38862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Rectangle 34"/>
          <p:cNvSpPr>
            <a:spLocks noChangeArrowheads="1"/>
          </p:cNvSpPr>
          <p:nvPr/>
        </p:nvSpPr>
        <p:spPr bwMode="auto">
          <a:xfrm>
            <a:off x="2133600" y="1665289"/>
            <a:ext cx="198438" cy="217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2133600" y="2209800"/>
            <a:ext cx="198438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774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One-vs-All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574088" cy="3200400"/>
          </a:xfrm>
        </p:spPr>
        <p:txBody>
          <a:bodyPr/>
          <a:lstStyle/>
          <a:p>
            <a:r>
              <a:rPr lang="en-US" altLang="en-US"/>
              <a:t>   vs the other classes: red(d)</a:t>
            </a:r>
          </a:p>
          <a:p>
            <a:r>
              <a:rPr lang="en-US" altLang="en-US"/>
              <a:t>   vs the other classes: yellow(d)</a:t>
            </a:r>
          </a:p>
          <a:p>
            <a:r>
              <a:rPr lang="en-US" altLang="en-US"/>
              <a:t>   vs the other classes: cyan(d)</a:t>
            </a:r>
          </a:p>
          <a:p>
            <a:r>
              <a:rPr lang="en-US" altLang="en-US"/>
              <a:t>Given a test document d, how to decide its color ?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2"/>
                </a:solidFill>
                <a:ea typeface="SimSun" panose="02010600030101010101" pitchFamily="2" charset="-122"/>
              </a:rPr>
              <a:t>Copyright © 2001, 2003, Andrew W. Moore</a:t>
            </a:r>
          </a:p>
        </p:txBody>
      </p:sp>
      <p:sp>
        <p:nvSpPr>
          <p:cNvPr id="27653" name="Rectangle 57"/>
          <p:cNvSpPr>
            <a:spLocks noChangeArrowheads="1"/>
          </p:cNvSpPr>
          <p:nvPr/>
        </p:nvSpPr>
        <p:spPr bwMode="auto">
          <a:xfrm>
            <a:off x="2133600" y="1143000"/>
            <a:ext cx="22860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4" name="Rectangle 34"/>
          <p:cNvSpPr>
            <a:spLocks noChangeArrowheads="1"/>
          </p:cNvSpPr>
          <p:nvPr/>
        </p:nvSpPr>
        <p:spPr bwMode="auto">
          <a:xfrm>
            <a:off x="2133600" y="1665289"/>
            <a:ext cx="198438" cy="217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2133600" y="2209800"/>
            <a:ext cx="198438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375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One-vs-All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574088" cy="3200400"/>
          </a:xfrm>
        </p:spPr>
        <p:txBody>
          <a:bodyPr/>
          <a:lstStyle/>
          <a:p>
            <a:r>
              <a:rPr lang="en-US" altLang="en-US"/>
              <a:t>   vs the other classes: red(d)</a:t>
            </a:r>
          </a:p>
          <a:p>
            <a:r>
              <a:rPr lang="en-US" altLang="en-US"/>
              <a:t>   vs the other classes: yellow(d)</a:t>
            </a:r>
          </a:p>
          <a:p>
            <a:r>
              <a:rPr lang="en-US" altLang="en-US"/>
              <a:t>   vs the other classes: cyan(d)</a:t>
            </a:r>
          </a:p>
          <a:p>
            <a:r>
              <a:rPr lang="en-US" altLang="en-US"/>
              <a:t>Given a test document d, how to decide its color ?</a:t>
            </a:r>
          </a:p>
          <a:p>
            <a:r>
              <a:rPr lang="en-US" altLang="en-US"/>
              <a:t>Assign d to the color function with the largest score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1200">
                <a:solidFill>
                  <a:schemeClr val="bg2"/>
                </a:solidFill>
                <a:ea typeface="SimSun" panose="02010600030101010101" pitchFamily="2" charset="-122"/>
              </a:rPr>
              <a:t>Copyright © 2001, 2003, Andrew W. Moore</a:t>
            </a:r>
          </a:p>
        </p:txBody>
      </p:sp>
      <p:sp>
        <p:nvSpPr>
          <p:cNvPr id="28677" name="Rectangle 57"/>
          <p:cNvSpPr>
            <a:spLocks noChangeArrowheads="1"/>
          </p:cNvSpPr>
          <p:nvPr/>
        </p:nvSpPr>
        <p:spPr bwMode="auto">
          <a:xfrm>
            <a:off x="2133600" y="1143000"/>
            <a:ext cx="228600" cy="217488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8" name="Rectangle 34"/>
          <p:cNvSpPr>
            <a:spLocks noChangeArrowheads="1"/>
          </p:cNvSpPr>
          <p:nvPr/>
        </p:nvSpPr>
        <p:spPr bwMode="auto">
          <a:xfrm>
            <a:off x="2133600" y="1665289"/>
            <a:ext cx="198438" cy="2174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133600" y="2209800"/>
            <a:ext cx="198438" cy="217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383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CF9B833-848C-4B47-9ECF-1D176DDD6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Weakness of SVM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DC1A666-E1C6-4B39-A874-F19C44EA5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It is sensitive to noise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</a:t>
            </a:r>
            <a:r>
              <a:rPr lang="en-US" altLang="zh-CN" sz="2000" b="1" dirty="0"/>
              <a:t>- A relatively small number of mislabeled examples (especially support vectors) can dramatically decrease the performance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It only considers two classes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</a:t>
            </a:r>
            <a:r>
              <a:rPr lang="en-US" altLang="zh-CN" sz="2000" b="1" dirty="0"/>
              <a:t>- how to do multi-class classification with SVM?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- Answer: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1) with output arity m, learn m SVM’s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SVM 1 learns “Output==1” vs “Output != 1”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SVM 2 learns “Output==2” vs “Output != 2”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SVM m learns “Output==m” vs “Output != m”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2)To predict the output for a new input, just predict with each SVM and find out which one puts the prediction the furthest into the positive region.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8D1FC99-8375-41FB-97E9-6F819458A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229600" cy="712788"/>
          </a:xfrm>
        </p:spPr>
        <p:txBody>
          <a:bodyPr/>
          <a:lstStyle/>
          <a:p>
            <a:pPr eaLnBrk="1" hangingPunct="1"/>
            <a:r>
              <a:rPr lang="en-US" altLang="zh-CN" sz="3800" dirty="0"/>
              <a:t>Model selection Issues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68929BD-1243-4322-B2A3-A3BB6AE09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Choice of kernel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- RBF/Gaussian or polynomial kernel is default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- if ineffective, more elaborate kernels are needed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- domain experts can give assistance in formulating appropriate similarity measures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Choice of kernel parameters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- e.g. </a:t>
            </a:r>
            <a:r>
              <a:rPr lang="en-CA" altLang="zh-CN" sz="2000" b="1" dirty="0"/>
              <a:t>σ in Gaussian kernel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- </a:t>
            </a:r>
            <a:r>
              <a:rPr lang="en-CA" altLang="zh-CN" sz="2000" b="1" dirty="0"/>
              <a:t>σ is the distance between closest points with different classifications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-</a:t>
            </a:r>
            <a:r>
              <a:rPr lang="en-CA" altLang="zh-CN" sz="2000" b="1" dirty="0"/>
              <a:t> In the absence of reliable criteria, applications rely on the use of a validation set or cross-validation to set such parameters.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CA" altLang="zh-CN" sz="2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b="1" dirty="0"/>
              <a:t>Optimization criterion</a:t>
            </a:r>
            <a:r>
              <a:rPr lang="en-US" altLang="zh-CN" sz="2100" dirty="0"/>
              <a:t> – Hard margin </a:t>
            </a:r>
            <a:r>
              <a:rPr lang="en-US" altLang="zh-CN" sz="2100" dirty="0" err="1"/>
              <a:t>v.s</a:t>
            </a:r>
            <a:r>
              <a:rPr lang="en-US" altLang="zh-CN" sz="2100" dirty="0"/>
              <a:t>. Soft margin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- a lengthy series of experiments in which various parameters are tested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268A-7AAA-4E0D-B6D7-9955A4FB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173C-D373-4A95-B2FA-0EB54129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samples on the edge of the boundary lines , are known as ‘</a:t>
            </a:r>
            <a:r>
              <a:rPr lang="en-US" b="1" dirty="0"/>
              <a:t>Support Vectors </a:t>
            </a:r>
          </a:p>
          <a:p>
            <a:r>
              <a:rPr lang="en-US" dirty="0"/>
              <a:t>Support Vectors are the samples that are most difficult to classify</a:t>
            </a:r>
          </a:p>
          <a:p>
            <a:r>
              <a:rPr lang="en-US" dirty="0"/>
              <a:t>They directly affect the process to find the optimum location of the decision boundaries</a:t>
            </a:r>
          </a:p>
          <a:p>
            <a:r>
              <a:rPr lang="en-US" dirty="0"/>
              <a:t>Only a very small subset of training samples (Support vectors) can fully specify the decision function</a:t>
            </a:r>
          </a:p>
          <a:p>
            <a:r>
              <a:rPr lang="en-US" b="1" dirty="0"/>
              <a:t>If the Support Vectors are removed from the data set, it will potentially change the position of the dividing line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A490-5C15-4981-89B7-26834363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Margin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748B-CF5D-4CFC-B761-17A473ED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Scikit-Learn’s</a:t>
            </a:r>
            <a:r>
              <a:rPr lang="en-US" dirty="0"/>
              <a:t> SVM classes, we can control this balance using the C hyperparameter: a smaller C value leads to a wider street but more margin violations</a:t>
            </a:r>
          </a:p>
          <a:p>
            <a:r>
              <a:rPr lang="en-US" dirty="0"/>
              <a:t>Next figure shows the decision boundaries and margins of two soft margin SVM classifiers on a nonlinearly separable dataset </a:t>
            </a:r>
          </a:p>
          <a:p>
            <a:r>
              <a:rPr lang="en-US" dirty="0"/>
              <a:t>On the left, using a low C value the margin is quite large, but many instances end up on the street </a:t>
            </a:r>
          </a:p>
          <a:p>
            <a:r>
              <a:rPr lang="en-US" dirty="0"/>
              <a:t>On the right, using a high C value the classifier makes fewer margin violations but ends up with a smaller margin </a:t>
            </a:r>
          </a:p>
          <a:p>
            <a:r>
              <a:rPr lang="en-US" dirty="0"/>
              <a:t>However, it seems likely that the first classifier will generalize better: in fact even on this training set it makes fewer prediction errors, since most of the margin violations are actually on the correct side of the decision boundary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2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0EC9-EFD9-4E56-8068-B1DCCEED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 margin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4AC5E-59DD-4D62-B1DC-DA323416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11" y="1846505"/>
            <a:ext cx="10392229" cy="26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3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for the petal length classification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1318" y="1545174"/>
            <a:ext cx="115734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numpy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np</a:t>
            </a:r>
          </a:p>
          <a:p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sklearn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datasets</a:t>
            </a:r>
          </a:p>
          <a:p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sklearn.pipeline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Pipeline</a:t>
            </a:r>
          </a:p>
          <a:p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sklearn.preprocessing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StandardScaler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sklearn.svm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LinearSVC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iris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datasets.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</a:rPr>
              <a:t>load_iris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X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iris[</a:t>
            </a:r>
            <a:r>
              <a:rPr lang="en-US" dirty="0">
                <a:solidFill>
                  <a:srgbClr val="22863A"/>
                </a:solidFill>
                <a:latin typeface="Consolas" panose="020B0609020204030204" pitchFamily="49" charset="0"/>
              </a:rPr>
              <a:t>"data"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][:, (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)] </a:t>
            </a:r>
            <a:r>
              <a:rPr lang="en-US" dirty="0">
                <a:solidFill>
                  <a:srgbClr val="6A737D"/>
                </a:solidFill>
                <a:latin typeface="Consolas" panose="020B0609020204030204" pitchFamily="49" charset="0"/>
              </a:rPr>
              <a:t># petal length, petal width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y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(iris[</a:t>
            </a:r>
            <a:r>
              <a:rPr lang="en-US" dirty="0">
                <a:solidFill>
                  <a:srgbClr val="22863A"/>
                </a:solidFill>
                <a:latin typeface="Consolas" panose="020B0609020204030204" pitchFamily="49" charset="0"/>
              </a:rPr>
              <a:t>"target"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]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</a:rPr>
              <a:t>astype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(np.float64)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A737D"/>
                </a:solidFill>
                <a:latin typeface="Consolas" panose="020B0609020204030204" pitchFamily="49" charset="0"/>
              </a:rPr>
              <a:t># Iris-</a:t>
            </a:r>
            <a:r>
              <a:rPr lang="en-US" dirty="0" err="1">
                <a:solidFill>
                  <a:srgbClr val="6A737D"/>
                </a:solidFill>
                <a:latin typeface="Consolas" panose="020B0609020204030204" pitchFamily="49" charset="0"/>
              </a:rPr>
              <a:t>Virginica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svm_clf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Pipeline([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        (</a:t>
            </a:r>
            <a:r>
              <a:rPr lang="en-US" dirty="0">
                <a:solidFill>
                  <a:srgbClr val="22863A"/>
                </a:solidFill>
                <a:latin typeface="Consolas" panose="020B0609020204030204" pitchFamily="49" charset="0"/>
              </a:rPr>
              <a:t>"scaler"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</a:rPr>
              <a:t>StandardScaler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()),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        (</a:t>
            </a:r>
            <a:r>
              <a:rPr lang="en-US" dirty="0">
                <a:solidFill>
                  <a:srgbClr val="22863A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2863A"/>
                </a:solidFill>
                <a:latin typeface="Consolas" panose="020B0609020204030204" pitchFamily="49" charset="0"/>
              </a:rPr>
              <a:t>linear_svc</a:t>
            </a:r>
            <a:r>
              <a:rPr lang="en-US" dirty="0">
                <a:solidFill>
                  <a:srgbClr val="22863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</a:rPr>
              <a:t>LinearSVC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, loss</a:t>
            </a: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2863A"/>
                </a:solidFill>
                <a:latin typeface="Consolas" panose="020B0609020204030204" pitchFamily="49" charset="0"/>
              </a:rPr>
              <a:t>"hinge"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)),])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24292E"/>
                </a:solidFill>
                <a:latin typeface="Consolas" panose="020B0609020204030204" pitchFamily="49" charset="0"/>
              </a:rPr>
              <a:t>svm_clf.</a:t>
            </a:r>
            <a:r>
              <a:rPr lang="en-US" dirty="0" err="1">
                <a:solidFill>
                  <a:srgbClr val="6F42C1"/>
                </a:solidFill>
                <a:latin typeface="Consolas" panose="020B0609020204030204" pitchFamily="49" charset="0"/>
              </a:rPr>
              <a:t>fit</a:t>
            </a:r>
            <a:r>
              <a:rPr lang="en-US" dirty="0">
                <a:solidFill>
                  <a:srgbClr val="6F42C1"/>
                </a:solidFill>
                <a:latin typeface="Consolas" panose="020B0609020204030204" pitchFamily="49" charset="0"/>
              </a:rPr>
              <a:t>(X, y)</a:t>
            </a:r>
            <a:endParaRPr lang="en-US" dirty="0">
              <a:solidFill>
                <a:srgbClr val="24292E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7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LinearSVC</a:t>
            </a:r>
            <a:r>
              <a:rPr lang="en-US" dirty="0"/>
              <a:t> class regularizes the bias term</a:t>
            </a:r>
          </a:p>
          <a:p>
            <a:pPr lvl="1"/>
            <a:r>
              <a:rPr lang="en-US" dirty="0"/>
              <a:t>So, data need to be centered around the mean </a:t>
            </a:r>
          </a:p>
          <a:p>
            <a:pPr lvl="1"/>
            <a:r>
              <a:rPr lang="en-US" dirty="0"/>
              <a:t>Here </a:t>
            </a:r>
            <a:r>
              <a:rPr lang="en-US" dirty="0" err="1"/>
              <a:t>StandardScaler</a:t>
            </a:r>
            <a:r>
              <a:rPr lang="en-US" dirty="0"/>
              <a:t> does it for us automatically </a:t>
            </a:r>
          </a:p>
          <a:p>
            <a:r>
              <a:rPr lang="en-US" dirty="0"/>
              <a:t>We could use the SVC class, using SVC(kernel="linear", C=1), </a:t>
            </a:r>
          </a:p>
          <a:p>
            <a:pPr lvl="1"/>
            <a:r>
              <a:rPr lang="en-US" dirty="0"/>
              <a:t>Just using different implementation </a:t>
            </a:r>
          </a:p>
          <a:p>
            <a:pPr lvl="1"/>
            <a:r>
              <a:rPr lang="en-US" dirty="0"/>
              <a:t>but it</a:t>
            </a:r>
            <a:br>
              <a:rPr lang="en-US" dirty="0"/>
            </a:br>
            <a:r>
              <a:rPr lang="en-US" dirty="0"/>
              <a:t>is much slower, especially with large training sets, so it is not recommended</a:t>
            </a:r>
          </a:p>
          <a:p>
            <a:r>
              <a:rPr lang="en-US" dirty="0"/>
              <a:t>Another option is to use the </a:t>
            </a:r>
            <a:r>
              <a:rPr lang="en-US" dirty="0" err="1"/>
              <a:t>SGDClassifier</a:t>
            </a:r>
            <a:r>
              <a:rPr lang="en-US" dirty="0"/>
              <a:t> class, with </a:t>
            </a:r>
            <a:r>
              <a:rPr lang="en-US" dirty="0" err="1"/>
              <a:t>SGDClassifier</a:t>
            </a:r>
            <a:r>
              <a:rPr lang="en-US" dirty="0"/>
              <a:t>(loss="</a:t>
            </a:r>
            <a:r>
              <a:rPr lang="en-US" dirty="0" err="1"/>
              <a:t>hinge",alpha</a:t>
            </a:r>
            <a:r>
              <a:rPr lang="en-US" dirty="0"/>
              <a:t>=1/(m*C))</a:t>
            </a:r>
          </a:p>
          <a:p>
            <a:pPr lvl="1"/>
            <a:r>
              <a:rPr lang="en-US" dirty="0"/>
              <a:t>This applies regular Stochastic Gradient Descent to train a linear SVM classifier</a:t>
            </a:r>
          </a:p>
          <a:p>
            <a:pPr lvl="1"/>
            <a:r>
              <a:rPr lang="en-US" dirty="0"/>
              <a:t>It does not converge as fast as the </a:t>
            </a:r>
            <a:r>
              <a:rPr lang="en-US" dirty="0" err="1"/>
              <a:t>LinearSVC</a:t>
            </a:r>
            <a:r>
              <a:rPr lang="en-US" dirty="0"/>
              <a:t> class, but it can be useful to handle huge datasets that do not fit in memory (out-of-core training), or to handle online classification tasks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FE9EF760-38DF-419E-885E-76CBE0A09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4800"/>
            <a:ext cx="464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200" dirty="0">
                <a:solidFill>
                  <a:schemeClr val="tx2"/>
                </a:solidFill>
                <a:latin typeface="Garamond" panose="02020404030301010803" pitchFamily="18" charset="0"/>
              </a:rPr>
              <a:t> Linear Classifiers</a:t>
            </a:r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7FA16A2E-362C-4528-99A7-A8A32C1F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776288"/>
            <a:ext cx="1600200" cy="65405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600" i="1">
                <a:latin typeface="Tahoma" panose="020B0604030504040204" pitchFamily="34" charset="0"/>
              </a:rPr>
              <a:t>f </a:t>
            </a:r>
            <a:r>
              <a:rPr lang="en-US" altLang="zh-CN" sz="2000">
                <a:latin typeface="Tahoma" panose="020B0604030504040204" pitchFamily="34" charset="0"/>
              </a:rPr>
              <a:t>        </a:t>
            </a:r>
          </a:p>
        </p:txBody>
      </p:sp>
      <p:sp>
        <p:nvSpPr>
          <p:cNvPr id="237574" name="Line 6">
            <a:extLst>
              <a:ext uri="{FF2B5EF4-FFF2-40B4-BE49-F238E27FC236}">
                <a16:creationId xmlns:a16="http://schemas.microsoft.com/office/drawing/2014/main" id="{0C377BF5-A40A-4F23-AD52-1AE5BAA16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CC0C721D-4692-48FE-BF30-9BA5C4AD5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62001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 i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237576" name="Line 8">
            <a:extLst>
              <a:ext uri="{FF2B5EF4-FFF2-40B4-BE49-F238E27FC236}">
                <a16:creationId xmlns:a16="http://schemas.microsoft.com/office/drawing/2014/main" id="{D996282C-600B-4EE8-88FC-760D54CD5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62BDC616-460B-4B70-95AB-73F37FAEC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3200">
                <a:solidFill>
                  <a:srgbClr val="00CC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237578" name="Line 10">
            <a:extLst>
              <a:ext uri="{FF2B5EF4-FFF2-40B4-BE49-F238E27FC236}">
                <a16:creationId xmlns:a16="http://schemas.microsoft.com/office/drawing/2014/main" id="{52878493-0CD4-4E94-9DF1-5154D4E4F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1066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7579" name="Text Box 11">
            <a:extLst>
              <a:ext uri="{FF2B5EF4-FFF2-40B4-BE49-F238E27FC236}">
                <a16:creationId xmlns:a16="http://schemas.microsoft.com/office/drawing/2014/main" id="{37F01AFF-D2EF-42F5-9716-50F6F1270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838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altLang="zh-CN" sz="3200">
                <a:latin typeface="Tahoma" panose="020B0604030504040204" pitchFamily="34" charset="0"/>
              </a:rPr>
              <a:t>y</a:t>
            </a:r>
            <a:r>
              <a:rPr lang="en-US" altLang="zh-CN" sz="3200" baseline="30000">
                <a:latin typeface="Tahoma" panose="020B0604030504040204" pitchFamily="34" charset="0"/>
              </a:rPr>
              <a:t>est</a:t>
            </a:r>
          </a:p>
        </p:txBody>
      </p:sp>
      <p:sp>
        <p:nvSpPr>
          <p:cNvPr id="5130" name="Text Box 12">
            <a:extLst>
              <a:ext uri="{FF2B5EF4-FFF2-40B4-BE49-F238E27FC236}">
                <a16:creationId xmlns:a16="http://schemas.microsoft.com/office/drawing/2014/main" id="{812703A1-C5B4-43A0-BA90-9CDED9F1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+1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denotes -1</a:t>
            </a:r>
          </a:p>
        </p:txBody>
      </p:sp>
      <p:sp>
        <p:nvSpPr>
          <p:cNvPr id="5131" name="Oval 13">
            <a:extLst>
              <a:ext uri="{FF2B5EF4-FFF2-40B4-BE49-F238E27FC236}">
                <a16:creationId xmlns:a16="http://schemas.microsoft.com/office/drawing/2014/main" id="{B7E06574-4F59-4C98-B55C-9BF4CC45554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905794" y="198040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Oval 14">
            <a:extLst>
              <a:ext uri="{FF2B5EF4-FFF2-40B4-BE49-F238E27FC236}">
                <a16:creationId xmlns:a16="http://schemas.microsoft.com/office/drawing/2014/main" id="{82A12ED3-CD13-4023-8A8F-A4B39E365AC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906588" y="243681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3" name="Line 15">
            <a:extLst>
              <a:ext uri="{FF2B5EF4-FFF2-40B4-BE49-F238E27FC236}">
                <a16:creationId xmlns:a16="http://schemas.microsoft.com/office/drawing/2014/main" id="{EC705415-3417-4ECE-9415-3568B34B3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0980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Line 16">
            <a:extLst>
              <a:ext uri="{FF2B5EF4-FFF2-40B4-BE49-F238E27FC236}">
                <a16:creationId xmlns:a16="http://schemas.microsoft.com/office/drawing/2014/main" id="{A01509C2-7A7A-4A16-BF2F-34D3A84B9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5626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5" name="Oval 17">
            <a:extLst>
              <a:ext uri="{FF2B5EF4-FFF2-40B4-BE49-F238E27FC236}">
                <a16:creationId xmlns:a16="http://schemas.microsoft.com/office/drawing/2014/main" id="{B2770648-8FF1-4F42-A02E-EC822BAB3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032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6" name="Oval 18">
            <a:extLst>
              <a:ext uri="{FF2B5EF4-FFF2-40B4-BE49-F238E27FC236}">
                <a16:creationId xmlns:a16="http://schemas.microsoft.com/office/drawing/2014/main" id="{FC0380EE-59C9-4ABE-B0FA-AE0E56C2E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390366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Oval 19">
            <a:extLst>
              <a:ext uri="{FF2B5EF4-FFF2-40B4-BE49-F238E27FC236}">
                <a16:creationId xmlns:a16="http://schemas.microsoft.com/office/drawing/2014/main" id="{DBDEB666-D88C-4AD2-BA62-7E986CAF9A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28146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8" name="Oval 20">
            <a:extLst>
              <a:ext uri="{FF2B5EF4-FFF2-40B4-BE49-F238E27FC236}">
                <a16:creationId xmlns:a16="http://schemas.microsoft.com/office/drawing/2014/main" id="{F9BBD820-796F-4780-BA6B-FC6BEB29C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363537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9" name="Oval 21">
            <a:extLst>
              <a:ext uri="{FF2B5EF4-FFF2-40B4-BE49-F238E27FC236}">
                <a16:creationId xmlns:a16="http://schemas.microsoft.com/office/drawing/2014/main" id="{084C9761-4221-4B77-8BB6-2666276CDB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266382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0" name="Oval 22">
            <a:extLst>
              <a:ext uri="{FF2B5EF4-FFF2-40B4-BE49-F238E27FC236}">
                <a16:creationId xmlns:a16="http://schemas.microsoft.com/office/drawing/2014/main" id="{B16A1F27-F597-4843-89AE-6E522C5FE8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373380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1" name="Oval 23">
            <a:extLst>
              <a:ext uri="{FF2B5EF4-FFF2-40B4-BE49-F238E27FC236}">
                <a16:creationId xmlns:a16="http://schemas.microsoft.com/office/drawing/2014/main" id="{5C1E688A-25D5-411C-ADD5-9E1C570AC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12420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2" name="Oval 24">
            <a:extLst>
              <a:ext uri="{FF2B5EF4-FFF2-40B4-BE49-F238E27FC236}">
                <a16:creationId xmlns:a16="http://schemas.microsoft.com/office/drawing/2014/main" id="{260162A3-FA88-4DAD-A818-51021D492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11480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3" name="Oval 25">
            <a:extLst>
              <a:ext uri="{FF2B5EF4-FFF2-40B4-BE49-F238E27FC236}">
                <a16:creationId xmlns:a16="http://schemas.microsoft.com/office/drawing/2014/main" id="{7D1B5373-7245-42E5-94A6-5C6CDC9013D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44341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Oval 26">
            <a:extLst>
              <a:ext uri="{FF2B5EF4-FFF2-40B4-BE49-F238E27FC236}">
                <a16:creationId xmlns:a16="http://schemas.microsoft.com/office/drawing/2014/main" id="{9F812623-AA86-4BC4-AFF4-03D53EC82C9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2289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5" name="Oval 27">
            <a:extLst>
              <a:ext uri="{FF2B5EF4-FFF2-40B4-BE49-F238E27FC236}">
                <a16:creationId xmlns:a16="http://schemas.microsoft.com/office/drawing/2014/main" id="{3AEA24FD-6464-43D4-A144-8C7896B61A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54501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6" name="Oval 28">
            <a:extLst>
              <a:ext uri="{FF2B5EF4-FFF2-40B4-BE49-F238E27FC236}">
                <a16:creationId xmlns:a16="http://schemas.microsoft.com/office/drawing/2014/main" id="{6822BBE6-51FE-4D18-AD44-EB2859137EE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266700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7" name="Oval 29">
            <a:extLst>
              <a:ext uri="{FF2B5EF4-FFF2-40B4-BE49-F238E27FC236}">
                <a16:creationId xmlns:a16="http://schemas.microsoft.com/office/drawing/2014/main" id="{28A86400-D327-45DA-AEEC-E4B66B9C741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5845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8" name="Oval 30">
            <a:extLst>
              <a:ext uri="{FF2B5EF4-FFF2-40B4-BE49-F238E27FC236}">
                <a16:creationId xmlns:a16="http://schemas.microsoft.com/office/drawing/2014/main" id="{6923C0EF-0241-4C0D-B555-F7000443622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49580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9" name="Oval 31">
            <a:extLst>
              <a:ext uri="{FF2B5EF4-FFF2-40B4-BE49-F238E27FC236}">
                <a16:creationId xmlns:a16="http://schemas.microsoft.com/office/drawing/2014/main" id="{20131856-7439-4D23-98DD-CBA5825613D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364013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0" name="Oval 32">
            <a:extLst>
              <a:ext uri="{FF2B5EF4-FFF2-40B4-BE49-F238E27FC236}">
                <a16:creationId xmlns:a16="http://schemas.microsoft.com/office/drawing/2014/main" id="{D13C4F7E-2078-4184-BB91-BC755F0737F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05752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1" name="Oval 33">
            <a:extLst>
              <a:ext uri="{FF2B5EF4-FFF2-40B4-BE49-F238E27FC236}">
                <a16:creationId xmlns:a16="http://schemas.microsoft.com/office/drawing/2014/main" id="{DC63F911-E4A3-4496-B0AF-4BAD49B2BD6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24272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2" name="Oval 34">
            <a:extLst>
              <a:ext uri="{FF2B5EF4-FFF2-40B4-BE49-F238E27FC236}">
                <a16:creationId xmlns:a16="http://schemas.microsoft.com/office/drawing/2014/main" id="{9466075E-0C32-442B-B852-1CE887EB4A2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0989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3" name="Oval 35">
            <a:extLst>
              <a:ext uri="{FF2B5EF4-FFF2-40B4-BE49-F238E27FC236}">
                <a16:creationId xmlns:a16="http://schemas.microsoft.com/office/drawing/2014/main" id="{9BE7DAAA-7D6D-4B31-A81B-81D3A370945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39395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4" name="Oval 36">
            <a:extLst>
              <a:ext uri="{FF2B5EF4-FFF2-40B4-BE49-F238E27FC236}">
                <a16:creationId xmlns:a16="http://schemas.microsoft.com/office/drawing/2014/main" id="{D0ACF321-1483-426B-8EB4-81CD4FECFB7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14417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5" name="Oval 37">
            <a:extLst>
              <a:ext uri="{FF2B5EF4-FFF2-40B4-BE49-F238E27FC236}">
                <a16:creationId xmlns:a16="http://schemas.microsoft.com/office/drawing/2014/main" id="{CF528E9D-5F3B-4406-A1AA-56E9EE841F0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07987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6" name="Oval 38">
            <a:extLst>
              <a:ext uri="{FF2B5EF4-FFF2-40B4-BE49-F238E27FC236}">
                <a16:creationId xmlns:a16="http://schemas.microsoft.com/office/drawing/2014/main" id="{443BF608-972E-4AD6-8293-948E8490EFF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36550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7" name="Oval 39">
            <a:extLst>
              <a:ext uri="{FF2B5EF4-FFF2-40B4-BE49-F238E27FC236}">
                <a16:creationId xmlns:a16="http://schemas.microsoft.com/office/drawing/2014/main" id="{970983CF-6B42-4913-9DD3-1A28E485E3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34632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8" name="Oval 40">
            <a:extLst>
              <a:ext uri="{FF2B5EF4-FFF2-40B4-BE49-F238E27FC236}">
                <a16:creationId xmlns:a16="http://schemas.microsoft.com/office/drawing/2014/main" id="{1DDDB29C-23B8-4E01-88A9-C3E7D2437D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2734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59" name="Oval 41">
            <a:extLst>
              <a:ext uri="{FF2B5EF4-FFF2-40B4-BE49-F238E27FC236}">
                <a16:creationId xmlns:a16="http://schemas.microsoft.com/office/drawing/2014/main" id="{091101E7-5589-4A95-9804-FD69CFBBF46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471884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0" name="Oval 42">
            <a:extLst>
              <a:ext uri="{FF2B5EF4-FFF2-40B4-BE49-F238E27FC236}">
                <a16:creationId xmlns:a16="http://schemas.microsoft.com/office/drawing/2014/main" id="{2AC15C78-1E45-4264-8571-A4237EAB1F8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53457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1" name="Oval 43">
            <a:extLst>
              <a:ext uri="{FF2B5EF4-FFF2-40B4-BE49-F238E27FC236}">
                <a16:creationId xmlns:a16="http://schemas.microsoft.com/office/drawing/2014/main" id="{219301A0-1627-4529-92B3-FBFAA81D84A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254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2" name="Oval 44">
            <a:extLst>
              <a:ext uri="{FF2B5EF4-FFF2-40B4-BE49-F238E27FC236}">
                <a16:creationId xmlns:a16="http://schemas.microsoft.com/office/drawing/2014/main" id="{A72CE2D1-74E7-4EC2-BD76-5634EFE5B0B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487362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3" name="Oval 45">
            <a:extLst>
              <a:ext uri="{FF2B5EF4-FFF2-40B4-BE49-F238E27FC236}">
                <a16:creationId xmlns:a16="http://schemas.microsoft.com/office/drawing/2014/main" id="{960176E7-A39A-45E1-9ABF-7CDE5EDBB97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373618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4" name="Oval 46">
            <a:extLst>
              <a:ext uri="{FF2B5EF4-FFF2-40B4-BE49-F238E27FC236}">
                <a16:creationId xmlns:a16="http://schemas.microsoft.com/office/drawing/2014/main" id="{D6FFD348-B4C1-4B81-A659-47D7777327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277653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5" name="Oval 47">
            <a:extLst>
              <a:ext uri="{FF2B5EF4-FFF2-40B4-BE49-F238E27FC236}">
                <a16:creationId xmlns:a16="http://schemas.microsoft.com/office/drawing/2014/main" id="{2C482417-64E6-4B89-932D-C954CCB1850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36403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6" name="Oval 48">
            <a:extLst>
              <a:ext uri="{FF2B5EF4-FFF2-40B4-BE49-F238E27FC236}">
                <a16:creationId xmlns:a16="http://schemas.microsoft.com/office/drawing/2014/main" id="{70EB6F86-EC9E-494A-AEC9-820E3B1096F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08213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7" name="Oval 49">
            <a:extLst>
              <a:ext uri="{FF2B5EF4-FFF2-40B4-BE49-F238E27FC236}">
                <a16:creationId xmlns:a16="http://schemas.microsoft.com/office/drawing/2014/main" id="{D7F84905-6E43-4317-BAFC-FD2C50B1DA1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04904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68" name="Oval 50">
            <a:extLst>
              <a:ext uri="{FF2B5EF4-FFF2-40B4-BE49-F238E27FC236}">
                <a16:creationId xmlns:a16="http://schemas.microsoft.com/office/drawing/2014/main" id="{5248B8E4-B799-4E2F-8992-007565FB05C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475615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7619" name="Text Box 51">
            <a:extLst>
              <a:ext uri="{FF2B5EF4-FFF2-40B4-BE49-F238E27FC236}">
                <a16:creationId xmlns:a16="http://schemas.microsoft.com/office/drawing/2014/main" id="{5FCA9C76-EB0F-4CB0-A12E-383E46976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76401"/>
            <a:ext cx="3200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latin typeface="Tahoma" panose="020B0604030504040204" pitchFamily="34" charset="0"/>
              </a:rPr>
              <a:t>f</a:t>
            </a:r>
            <a:r>
              <a:rPr lang="en-US" altLang="zh-CN" sz="2000" i="1">
                <a:latin typeface="Tahoma" panose="020B0604030504040204" pitchFamily="34" charset="0"/>
              </a:rPr>
              <a:t>(</a:t>
            </a:r>
            <a:r>
              <a:rPr lang="en-US" altLang="zh-CN" sz="2000" b="1" i="1">
                <a:latin typeface="Tahoma" panose="020B0604030504040204" pitchFamily="34" charset="0"/>
              </a:rPr>
              <a:t>x</a:t>
            </a:r>
            <a:r>
              <a:rPr lang="en-US" altLang="zh-CN" sz="2000" i="1">
                <a:latin typeface="Tahoma" panose="020B0604030504040204" pitchFamily="34" charset="0"/>
              </a:rPr>
              <a:t>,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,b</a:t>
            </a:r>
            <a:r>
              <a:rPr lang="en-US" altLang="zh-CN" sz="2000" i="1">
                <a:latin typeface="Tahoma" panose="020B0604030504040204" pitchFamily="34" charset="0"/>
              </a:rPr>
              <a:t>) = sign(</a:t>
            </a:r>
            <a:r>
              <a:rPr lang="en-US" altLang="zh-CN" sz="2000" b="1" i="1">
                <a:solidFill>
                  <a:srgbClr val="00CC00"/>
                </a:solidFill>
                <a:latin typeface="Tahoma" panose="020B0604030504040204" pitchFamily="34" charset="0"/>
              </a:rPr>
              <a:t>w</a:t>
            </a:r>
            <a:r>
              <a:rPr lang="en-US" altLang="zh-CN" sz="2000" b="1" i="1">
                <a:latin typeface="Tahoma" panose="020B0604030504040204" pitchFamily="34" charset="0"/>
              </a:rPr>
              <a:t> x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 i="1">
                <a:latin typeface="Tahoma" panose="020B0604030504040204" pitchFamily="34" charset="0"/>
              </a:rPr>
              <a:t>+ </a:t>
            </a:r>
            <a:r>
              <a:rPr lang="en-US" altLang="zh-CN" sz="2000" i="1">
                <a:solidFill>
                  <a:srgbClr val="00CC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000" i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237620" name="Line 52">
            <a:extLst>
              <a:ext uri="{FF2B5EF4-FFF2-40B4-BE49-F238E27FC236}">
                <a16:creationId xmlns:a16="http://schemas.microsoft.com/office/drawing/2014/main" id="{3D0CEBAE-0CDD-446F-9EA4-DAD1492FC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209800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71" name="Text Box 53">
            <a:extLst>
              <a:ext uri="{FF2B5EF4-FFF2-40B4-BE49-F238E27FC236}">
                <a16:creationId xmlns:a16="http://schemas.microsoft.com/office/drawing/2014/main" id="{E2549C83-2FBB-45FD-B3AF-1D802C99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0040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5172" name="Text Box 54">
            <a:extLst>
              <a:ext uri="{FF2B5EF4-FFF2-40B4-BE49-F238E27FC236}">
                <a16:creationId xmlns:a16="http://schemas.microsoft.com/office/drawing/2014/main" id="{6F250605-FC57-4796-9271-9D027F27D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352801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latin typeface="Tahoma" panose="020B0604030504040204" pitchFamily="34" charset="0"/>
              </a:rPr>
              <a:t>How would you classify this data?</a:t>
            </a:r>
          </a:p>
        </p:txBody>
      </p:sp>
      <p:sp>
        <p:nvSpPr>
          <p:cNvPr id="237623" name="Rectangle 55">
            <a:extLst>
              <a:ext uri="{FF2B5EF4-FFF2-40B4-BE49-F238E27FC236}">
                <a16:creationId xmlns:a16="http://schemas.microsoft.com/office/drawing/2014/main" id="{A80145DD-292F-459B-AEB2-58A4945003C0}"/>
              </a:ext>
            </a:extLst>
          </p:cNvPr>
          <p:cNvSpPr>
            <a:spLocks noChangeArrowheads="1"/>
          </p:cNvSpPr>
          <p:nvPr/>
        </p:nvSpPr>
        <p:spPr bwMode="auto">
          <a:xfrm rot="18866664">
            <a:off x="5486400" y="27432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b=0</a:t>
            </a:r>
          </a:p>
        </p:txBody>
      </p:sp>
      <p:sp>
        <p:nvSpPr>
          <p:cNvPr id="237624" name="Rectangle 56">
            <a:extLst>
              <a:ext uri="{FF2B5EF4-FFF2-40B4-BE49-F238E27FC236}">
                <a16:creationId xmlns:a16="http://schemas.microsoft.com/office/drawing/2014/main" id="{61C07EBE-7DDD-40E4-8475-3F0B8757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b&lt;0</a:t>
            </a:r>
          </a:p>
        </p:txBody>
      </p:sp>
      <p:sp>
        <p:nvSpPr>
          <p:cNvPr id="237625" name="Rectangle 57">
            <a:extLst>
              <a:ext uri="{FF2B5EF4-FFF2-40B4-BE49-F238E27FC236}">
                <a16:creationId xmlns:a16="http://schemas.microsoft.com/office/drawing/2014/main" id="{AD5A1AE6-9796-40CF-89D6-DAD12860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243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CC00"/>
                </a:solidFill>
              </a:rPr>
              <a:t>w</a:t>
            </a:r>
            <a:r>
              <a:rPr lang="en-US" altLang="zh-CN" b="1" i="1"/>
              <a:t> x</a:t>
            </a:r>
            <a:r>
              <a:rPr lang="en-US" altLang="zh-CN" b="1" i="1">
                <a:solidFill>
                  <a:srgbClr val="00CC00"/>
                </a:solidFill>
              </a:rPr>
              <a:t> </a:t>
            </a:r>
            <a:r>
              <a:rPr lang="en-US" altLang="zh-CN" b="1" i="1"/>
              <a:t>+ </a:t>
            </a:r>
            <a:r>
              <a:rPr lang="en-US" altLang="zh-CN" b="1" i="1">
                <a:solidFill>
                  <a:srgbClr val="00CC00"/>
                </a:solidFill>
              </a:rPr>
              <a:t>b&gt;0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5" grpId="0"/>
      <p:bldP spid="237577" grpId="0"/>
      <p:bldP spid="237579" grpId="0"/>
      <p:bldP spid="237619" grpId="0"/>
      <p:bldP spid="237623" grpId="0"/>
      <p:bldP spid="237624" grpId="0"/>
      <p:bldP spid="2376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2099</Words>
  <Application>Microsoft Office PowerPoint</Application>
  <PresentationFormat>Widescreen</PresentationFormat>
  <Paragraphs>270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Garamond</vt:lpstr>
      <vt:lpstr>Symbol</vt:lpstr>
      <vt:lpstr>Tahoma</vt:lpstr>
      <vt:lpstr>Times New Roman</vt:lpstr>
      <vt:lpstr>Wingdings</vt:lpstr>
      <vt:lpstr>Office Theme</vt:lpstr>
      <vt:lpstr>Equation</vt:lpstr>
      <vt:lpstr>CSE 445 Lecture 9</vt:lpstr>
      <vt:lpstr>Support Vector Machine</vt:lpstr>
      <vt:lpstr>Maximum Margin Classifier</vt:lpstr>
      <vt:lpstr>Support Vectors</vt:lpstr>
      <vt:lpstr>Maximum Margin Classifier</vt:lpstr>
      <vt:lpstr>Soft margin</vt:lpstr>
      <vt:lpstr>Code for the petal length classification</vt:lpstr>
      <vt:lpstr>Implementation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SVM Mathematically</vt:lpstr>
      <vt:lpstr>PowerPoint Presentation</vt:lpstr>
      <vt:lpstr>PowerPoint Presentation</vt:lpstr>
      <vt:lpstr>Soft Margin Classification</vt:lpstr>
      <vt:lpstr>Non linear SVM</vt:lpstr>
      <vt:lpstr>Non linear SVM</vt:lpstr>
      <vt:lpstr>PowerPoint Presentation</vt:lpstr>
      <vt:lpstr>PowerPoint Presentation</vt:lpstr>
      <vt:lpstr>Some kernel functions</vt:lpstr>
      <vt:lpstr>SVM regression</vt:lpstr>
      <vt:lpstr>SVM regression</vt:lpstr>
      <vt:lpstr>SVM regression</vt:lpstr>
      <vt:lpstr>Doing multi-class classification</vt:lpstr>
      <vt:lpstr>One-vs-All </vt:lpstr>
      <vt:lpstr>One-vs-All </vt:lpstr>
      <vt:lpstr>One-vs-All </vt:lpstr>
      <vt:lpstr>One-vs-All </vt:lpstr>
      <vt:lpstr>One-vs-All </vt:lpstr>
      <vt:lpstr>Weakness of SVM</vt:lpstr>
      <vt:lpstr>Model selection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327 Lecture 8</dc:title>
  <dc:creator>Mohammad Khan</dc:creator>
  <cp:lastModifiedBy>Mohammad Khan</cp:lastModifiedBy>
  <cp:revision>97</cp:revision>
  <dcterms:created xsi:type="dcterms:W3CDTF">2018-11-03T12:07:21Z</dcterms:created>
  <dcterms:modified xsi:type="dcterms:W3CDTF">2020-03-30T18:39:10Z</dcterms:modified>
</cp:coreProperties>
</file>