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78" r:id="rId6"/>
    <p:sldId id="261" r:id="rId7"/>
    <p:sldId id="269" r:id="rId8"/>
    <p:sldId id="262" r:id="rId9"/>
    <p:sldId id="264" r:id="rId10"/>
    <p:sldId id="265" r:id="rId11"/>
    <p:sldId id="266" r:id="rId12"/>
    <p:sldId id="270" r:id="rId13"/>
    <p:sldId id="272" r:id="rId14"/>
    <p:sldId id="271" r:id="rId15"/>
    <p:sldId id="273" r:id="rId16"/>
    <p:sldId id="275" r:id="rId17"/>
    <p:sldId id="274" r:id="rId18"/>
    <p:sldId id="276" r:id="rId19"/>
    <p:sldId id="279" r:id="rId20"/>
    <p:sldId id="280" r:id="rId21"/>
  </p:sldIdLst>
  <p:sldSz cx="9144000" cy="5143500" type="screen16x9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1977" autoAdjust="0"/>
  </p:normalViewPr>
  <p:slideViewPr>
    <p:cSldViewPr>
      <p:cViewPr varScale="1">
        <p:scale>
          <a:sx n="73" d="100"/>
          <a:sy n="73" d="100"/>
        </p:scale>
        <p:origin x="988" y="44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21T11:26:48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14186 2800 1975 0,'-4'-13'24'0,"-1"0"28"15,1 3 33-15,-3-6 159 16,3 9-112-16,0 2 1 0,-2 0-5 0,2 1 16 16,0 2-26-16,-2-1 29 0,4 2-121 15,0 1-27-15,2 0-4 0,0 0 10 16,0 6 46-16,7 15 156 0,7 18-26 16,-7-11-144-16,12 41 58 15,-9-31-51-15,-1 1-6 0,1 2-20 16,-2 0-8-16,-1-2-10 0,9 36 10 15,-10-41-14-15,0-4 4 0,1-2-1 16,-2-3-12-16,0-5-18 0,5 10-159 16,-1-11-199-16,-5-13 134 0,2-2-380 15,-2-4 187-15,-1 0-196 0,-1 0 103 16</inkml:trace>
  <inkml:trace contextRef="#ctx0" brushRef="#br0" timeOffset="357.36">14067 3244 2209 0,'-1'0'38'0,"0"0"8"0,-1 0 35 16,2 0 18-16,0 0-25 0,0 0 55 16,0 0-76-16,0 0-49 15,0 0-11-15,0 0 6 0,0 0 35 0,0 0 23 16,7 11 29-16,0 1 21 0,10 19 62 16,-5-11-95-16,0 2-15 0,1 1-10 15,2-1-12-15,0-2-15 0,0-1 5 16,13 11 65-16,-14-19-16 0,0-4-1 15,0-4 9-15,0-3 5 0,2 0-16 16,15-24 32-16,-14 6-87 0,1-5-11 16,2-5-9-16,0-6 4 0,0-2-6 15,18-42-13-15,-2 3-73 16,-21 42-64-16,9-17-477 0,-14 33 116 16,-1 6-338-16,-1 5 120 0,-2 6 107 15</inkml:trace>
  <inkml:trace contextRef="#ctx0" brushRef="#br0" timeOffset="1133.15">15115 1856 1265 0,'-10'-1'35'0,"1"1"34"15,-1 0 5-15,0 0 17 16,-8 6 89-16,10-1-82 0,-1 0 26 15,2 0-9-15,0-1-25 0,0 1 49 0,-3 4 74 16,0-2 104-16,6-5-115 16,-2 0 199-16,5-2-245 0,-1 0-30 15,2 0-45-15,0 0-19 0,0 0-14 16,0 0-15-16,0 0 9 0,0 0-32 16,0 0-11-16,0 0-3 0,0 0 1 15,6-5-4-15,11-4 14 0,13-5 8 16,-8 4 2-16,37-13 12 15,-22 9-9-15,4 2-4 0,4-2-8 16,4 1-7-16,5 3-7 0,3 0 5 16,66-7 16-16,-60 12-4 0,0-1-9 0,-2 2-1 15,0 0 5-15,-2 3-1 0,49-2 0 16,-9 3-22-16,-54 0 10 16,39 0-10-16,-47 0-21 0,-1 4-30 15,-3-4-62-15,-1 5-128 0,-1 0-130 16,-2-1-184-16,20 7-1070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https://dataaspirant.com/how-decision-tree-algorithm-works/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https://towardsdatascience.com/decision-trees-a-step-by-step-approach-to-building-dts-58f8a3e82596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0.381 total weighted </a:t>
            </a:r>
            <a:r>
              <a:rPr lang="en-US" dirty="0" err="1"/>
              <a:t>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0.360 total weighted </a:t>
            </a:r>
            <a:r>
              <a:rPr lang="en-US" dirty="0" err="1"/>
              <a:t>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's Decision Making Tree">
            <a:extLst>
              <a:ext uri="{FF2B5EF4-FFF2-40B4-BE49-F238E27FC236}">
                <a16:creationId xmlns:a16="http://schemas.microsoft.com/office/drawing/2014/main" id="{45BCB1E7-7C7F-461B-A9F1-A5E0A16C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12068"/>
            <a:ext cx="3370249" cy="3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804317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Decision Trees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DB1-892A-45FE-B58F-F5EE2D0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#3: Good Blood Circulation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684557-943B-4B4A-849C-F71EFF58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950"/>
            <a:ext cx="4434137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189FB-E673-441E-BF50-D6E7E86E63D7}"/>
                  </a:ext>
                </a:extLst>
              </p:cNvPr>
              <p:cNvSpPr txBox="1"/>
              <p:nvPr/>
            </p:nvSpPr>
            <p:spPr>
              <a:xfrm>
                <a:off x="4369380" y="1276350"/>
                <a:ext cx="4461671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37+127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127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37+127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=0.349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189FB-E673-441E-BF50-D6E7E86E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80" y="1276350"/>
                <a:ext cx="4461671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A03A7-1284-496F-B3A2-2A5EBDDFFBE7}"/>
                  </a:ext>
                </a:extLst>
              </p:cNvPr>
              <p:cNvSpPr txBox="1"/>
              <p:nvPr/>
            </p:nvSpPr>
            <p:spPr>
              <a:xfrm>
                <a:off x="4367321" y="2334395"/>
                <a:ext cx="4461671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100+33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100+33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=0.373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A03A7-1284-496F-B3A2-2A5EBDDF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21" y="2334395"/>
                <a:ext cx="4461671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5AF28-320A-4D05-A4AA-EE43ABAE6038}"/>
                  </a:ext>
                </a:extLst>
              </p:cNvPr>
              <p:cNvSpPr txBox="1"/>
              <p:nvPr/>
            </p:nvSpPr>
            <p:spPr>
              <a:xfrm>
                <a:off x="4204712" y="3577401"/>
                <a:ext cx="4737515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164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164+133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∗0.349+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64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∗0.3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73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Calibri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0.360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5AF28-320A-4D05-A4AA-EE43ABAE6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12" y="3577401"/>
                <a:ext cx="4737515" cy="899349"/>
              </a:xfrm>
              <a:prstGeom prst="rect">
                <a:avLst/>
              </a:prstGeom>
              <a:blipFill>
                <a:blip r:embed="rId6"/>
                <a:stretch>
                  <a:fillRect l="-129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CA7EAD-9560-41F2-845A-72AE2F443677}"/>
              </a:ext>
            </a:extLst>
          </p:cNvPr>
          <p:cNvSpPr txBox="1"/>
          <p:nvPr/>
        </p:nvSpPr>
        <p:spPr>
          <a:xfrm>
            <a:off x="5532737" y="876779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Left leaf Gini impurity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483E0-F431-4D8C-9E9B-CC9FFABC5EC1}"/>
              </a:ext>
            </a:extLst>
          </p:cNvPr>
          <p:cNvSpPr txBox="1"/>
          <p:nvPr/>
        </p:nvSpPr>
        <p:spPr>
          <a:xfrm>
            <a:off x="5531708" y="1997144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Right leaf Gini impurity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FF06E-BAA5-458E-87D6-377F25527012}"/>
              </a:ext>
            </a:extLst>
          </p:cNvPr>
          <p:cNvSpPr txBox="1"/>
          <p:nvPr/>
        </p:nvSpPr>
        <p:spPr>
          <a:xfrm>
            <a:off x="4891573" y="3181535"/>
            <a:ext cx="450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Total Gini impurity – weighted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D155A-69FC-4DC8-9464-575E4B310555}"/>
              </a:ext>
            </a:extLst>
          </p:cNvPr>
          <p:cNvSpPr txBox="1"/>
          <p:nvPr/>
        </p:nvSpPr>
        <p:spPr>
          <a:xfrm>
            <a:off x="234778" y="462915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Lowest impurity with this attribute – set as root node</a:t>
            </a:r>
          </a:p>
        </p:txBody>
      </p:sp>
    </p:spTree>
    <p:extLst>
      <p:ext uri="{BB962C8B-B14F-4D97-AF65-F5344CB8AC3E}">
        <p14:creationId xmlns:p14="http://schemas.microsoft.com/office/powerpoint/2010/main" val="17252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675B5-C195-4B6A-9E22-5D1FBA26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53" y="838200"/>
            <a:ext cx="6296523" cy="3068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2769C-303C-4AEC-B193-B8D374EF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5566-5D86-4555-8A34-4EC770B3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50713"/>
            <a:ext cx="2667000" cy="3546873"/>
          </a:xfrm>
        </p:spPr>
        <p:txBody>
          <a:bodyPr/>
          <a:lstStyle/>
          <a:p>
            <a:r>
              <a:rPr lang="en-US" sz="1800" dirty="0"/>
              <a:t>Selecting GBC as root node divides the tree as follows</a:t>
            </a:r>
          </a:p>
          <a:p>
            <a:r>
              <a:rPr lang="en-US" sz="1800" dirty="0"/>
              <a:t>Follow the same steps for the remaining internal nodes to find the decision tree</a:t>
            </a:r>
          </a:p>
        </p:txBody>
      </p:sp>
      <p:sp>
        <p:nvSpPr>
          <p:cNvPr id="4" name="AutoShape 2" descr="Image for post">
            <a:extLst>
              <a:ext uri="{FF2B5EF4-FFF2-40B4-BE49-F238E27FC236}">
                <a16:creationId xmlns:a16="http://schemas.microsoft.com/office/drawing/2014/main" id="{3FBA5EF5-A8B5-498D-A3F2-95E2ED6ED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5E84-4316-4DED-B65E-9715A271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F13BD-4B0F-486A-B9B8-D1A58781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6584"/>
            <a:ext cx="4486275" cy="2932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CEE1B-0E42-4E26-B0C6-29026446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7" y="1016585"/>
            <a:ext cx="4504405" cy="29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5E84-4316-4DED-B65E-9715A271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7B549-3C81-4F0B-A825-EF623A28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447"/>
            <a:ext cx="9144000" cy="36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5E84-4316-4DED-B65E-9715A271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DE8AD-6BAB-4CEE-AE62-E5D474C0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9144000" cy="38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66FA-B3D4-45BA-8238-7A5A2481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E6F3-F91D-4874-AB3F-AF4ED6C1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6077"/>
            <a:ext cx="8534400" cy="3546873"/>
          </a:xfrm>
        </p:spPr>
        <p:txBody>
          <a:bodyPr/>
          <a:lstStyle/>
          <a:p>
            <a:r>
              <a:rPr lang="en-US" sz="2000" dirty="0"/>
              <a:t>Gini impurity of parent node was lower – convert into leaf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3644A-81BA-48F2-8008-DB0DB066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91680"/>
            <a:ext cx="8915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4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60A-8C5C-482D-8925-15F17950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 – Complete tree</a:t>
            </a:r>
          </a:p>
        </p:txBody>
      </p:sp>
      <p:sp>
        <p:nvSpPr>
          <p:cNvPr id="4" name="AutoShape 2" descr="Image for post">
            <a:extLst>
              <a:ext uri="{FF2B5EF4-FFF2-40B4-BE49-F238E27FC236}">
                <a16:creationId xmlns:a16="http://schemas.microsoft.com/office/drawing/2014/main" id="{066704CE-81E4-46A0-9BAC-014BD6069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7E1BC-8B2C-4BFB-8431-EA7F424F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7" y="1352550"/>
            <a:ext cx="8963803" cy="2492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516071-ADBD-42EF-863B-8E4685AB9828}"/>
                  </a:ext>
                </a:extLst>
              </p14:cNvPr>
              <p14:cNvContentPartPr/>
              <p14:nvPr/>
            </p14:nvContentPartPr>
            <p14:xfrm>
              <a:off x="5062680" y="623160"/>
              <a:ext cx="847800" cy="62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516071-ADBD-42EF-863B-8E4685AB9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3320" y="613800"/>
                <a:ext cx="866520" cy="6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56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9BD6-92A8-4EF4-9049-C46D0887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2C98-4D77-4E0C-8D1B-4056F988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cs typeface="Calibri" panose="020F0502020204030204" pitchFamily="34" charset="0"/>
              </a:rPr>
              <a:t>Steps to build Decision Tree with CART: 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</a:rPr>
              <a:t>Calculate the Gini impurity scores.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</a:rPr>
              <a:t>If the node itself has the lowest impurity score </a:t>
            </a:r>
            <a:r>
              <a:rPr lang="en-US" sz="1800" b="0" i="0" dirty="0">
                <a:effectLst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dirty="0">
                <a:effectLst/>
                <a:cs typeface="Calibri" panose="020F0502020204030204" pitchFamily="34" charset="0"/>
              </a:rPr>
              <a:t> no point in separating the patients anymore, convert to a leaf node.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</a:rPr>
              <a:t>If separating the data results in purity improvement </a:t>
            </a:r>
            <a:r>
              <a:rPr lang="en-US" sz="1800" b="0" i="0" dirty="0">
                <a:effectLst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b="0" i="0" dirty="0">
                <a:effectLst/>
                <a:cs typeface="Calibri" panose="020F0502020204030204" pitchFamily="34" charset="0"/>
              </a:rPr>
              <a:t>pick the separation with the lowest impurity value.</a:t>
            </a:r>
          </a:p>
          <a:p>
            <a:r>
              <a:rPr lang="en-US" sz="2000" dirty="0">
                <a:cs typeface="Calibri" panose="020F0502020204030204" pitchFamily="34" charset="0"/>
              </a:rPr>
              <a:t>Greedy algorithm – optimal solution is not guaranteed</a:t>
            </a:r>
          </a:p>
          <a:p>
            <a:r>
              <a:rPr lang="en-US" sz="2000" b="0" i="0" dirty="0">
                <a:effectLst/>
                <a:cs typeface="Calibri" panose="020F0502020204030204" pitchFamily="34" charset="0"/>
              </a:rPr>
              <a:t>Finding optimal tree is an </a:t>
            </a:r>
            <a:r>
              <a:rPr lang="en-US" sz="2000" dirty="0">
                <a:cs typeface="Calibri" panose="020F0502020204030204" pitchFamily="34" charset="0"/>
              </a:rPr>
              <a:t>NP-complete problem </a:t>
            </a:r>
            <a:r>
              <a:rPr lang="en-US" sz="2000" dirty="0">
                <a:cs typeface="Calibri" panose="020F0502020204030204" pitchFamily="34" charset="0"/>
                <a:sym typeface="Wingdings" panose="05000000000000000000" pitchFamily="2" charset="2"/>
              </a:rPr>
              <a:t> intractable even for small training sets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  <a:sym typeface="Wingdings" panose="05000000000000000000" pitchFamily="2" charset="2"/>
              </a:rPr>
              <a:t>Prediction complexity  O(log</a:t>
            </a:r>
            <a:r>
              <a:rPr lang="en-US" sz="18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US" sz="1800" dirty="0">
                <a:cs typeface="Calibri" panose="020F0502020204030204" pitchFamily="34" charset="0"/>
                <a:sym typeface="Wingdings" panose="05000000000000000000" pitchFamily="2" charset="2"/>
              </a:rPr>
              <a:t>(m))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  <a:sym typeface="Wingdings" panose="05000000000000000000" pitchFamily="2" charset="2"/>
              </a:rPr>
              <a:t>Training complexity  O(n x m log</a:t>
            </a:r>
            <a:r>
              <a:rPr lang="en-US" sz="18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US" sz="1800" dirty="0">
                <a:cs typeface="Calibri" panose="020F0502020204030204" pitchFamily="34" charset="0"/>
                <a:sym typeface="Wingdings" panose="05000000000000000000" pitchFamily="2" charset="2"/>
              </a:rPr>
              <a:t>(m))</a:t>
            </a:r>
            <a:endParaRPr lang="en-US" sz="1800" b="0" i="0" dirty="0">
              <a:effectLst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27FF-62CB-43F6-9F83-6BE04C78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C44EA-5870-4631-BB57-D22A49191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47750"/>
                <a:ext cx="4114800" cy="3546873"/>
              </a:xfrm>
            </p:spPr>
            <p:txBody>
              <a:bodyPr/>
              <a:lstStyle/>
              <a:p>
                <a:r>
                  <a:rPr lang="en-US" sz="1800" dirty="0"/>
                  <a:t>Alternative to Gini impurity index for finding best attribute, used in ID3 algorithm</a:t>
                </a:r>
              </a:p>
              <a:p>
                <a:r>
                  <a:rPr lang="en-US" sz="1800" dirty="0"/>
                  <a:t>Entropy for a set is zero when it only contains instances of one class</a:t>
                </a:r>
              </a:p>
              <a:p>
                <a:r>
                  <a:rPr lang="en-US" sz="1800" dirty="0"/>
                  <a:t>Entropy equation: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 entropy of the </a:t>
                </a:r>
                <a:r>
                  <a:rPr lang="en-US" sz="1800" dirty="0" err="1">
                    <a:sym typeface="Wingdings" panose="05000000000000000000" pitchFamily="2" charset="2"/>
                  </a:rPr>
                  <a:t>i</a:t>
                </a:r>
                <a:r>
                  <a:rPr lang="en-US" sz="1800" baseline="30000" dirty="0" err="1">
                    <a:sym typeface="Wingdings" panose="05000000000000000000" pitchFamily="2" charset="2"/>
                  </a:rPr>
                  <a:t>th</a:t>
                </a:r>
                <a:r>
                  <a:rPr lang="en-US" sz="1800" dirty="0">
                    <a:sym typeface="Wingdings" panose="05000000000000000000" pitchFamily="2" charset="2"/>
                  </a:rPr>
                  <a:t> node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 ratio of class k instances in </a:t>
                </a:r>
                <a:r>
                  <a:rPr lang="en-US" sz="1800" dirty="0" err="1">
                    <a:sym typeface="Wingdings" panose="05000000000000000000" pitchFamily="2" charset="2"/>
                  </a:rPr>
                  <a:t>i</a:t>
                </a:r>
                <a:r>
                  <a:rPr lang="en-US" sz="1800" baseline="30000" dirty="0" err="1">
                    <a:sym typeface="Wingdings" panose="05000000000000000000" pitchFamily="2" charset="2"/>
                  </a:rPr>
                  <a:t>th</a:t>
                </a:r>
                <a:r>
                  <a:rPr lang="en-US" sz="1800" dirty="0">
                    <a:sym typeface="Wingdings" panose="05000000000000000000" pitchFamily="2" charset="2"/>
                  </a:rPr>
                  <a:t> node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C44EA-5870-4631-BB57-D22A49191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47750"/>
                <a:ext cx="4114800" cy="3546873"/>
              </a:xfrm>
              <a:blipFill>
                <a:blip r:embed="rId2"/>
                <a:stretch>
                  <a:fillRect l="-1481" t="-1203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20AF7-2C22-4E6B-8EF2-7535940FCBC9}"/>
                  </a:ext>
                </a:extLst>
              </p:cNvPr>
              <p:cNvSpPr txBox="1"/>
              <p:nvPr/>
            </p:nvSpPr>
            <p:spPr>
              <a:xfrm>
                <a:off x="914400" y="2821186"/>
                <a:ext cx="255582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20AF7-2C22-4E6B-8EF2-7535940F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21186"/>
                <a:ext cx="2555828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55CEEA6-4FE7-4309-ADF7-51DB9D98F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047750"/>
            <a:ext cx="2971803" cy="28492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4643CF-9FF0-4DED-8B4C-FE6F0A1783BD}"/>
              </a:ext>
            </a:extLst>
          </p:cNvPr>
          <p:cNvSpPr txBox="1">
            <a:spLocks/>
          </p:cNvSpPr>
          <p:nvPr/>
        </p:nvSpPr>
        <p:spPr bwMode="auto">
          <a:xfrm>
            <a:off x="4574059" y="3971375"/>
            <a:ext cx="5070426" cy="124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marL="257168" indent="-25716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903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95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86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77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Gini </a:t>
            </a:r>
            <a:r>
              <a:rPr lang="en-US" sz="1800" kern="0" dirty="0">
                <a:sym typeface="Wingdings" panose="05000000000000000000" pitchFamily="2" charset="2"/>
              </a:rPr>
              <a:t> faster to compute, but isolates most frequent class in own branch</a:t>
            </a:r>
          </a:p>
          <a:p>
            <a:r>
              <a:rPr lang="en-US" sz="1800" kern="0" dirty="0">
                <a:sym typeface="Wingdings" panose="05000000000000000000" pitchFamily="2" charset="2"/>
              </a:rPr>
              <a:t>Entropy  More balanced trees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329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8B0C-15F6-4AB7-BC75-AA98BD1F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7753-C211-4486-9AB8-A060C86C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47750"/>
            <a:ext cx="8839200" cy="3546873"/>
          </a:xfrm>
        </p:spPr>
        <p:txBody>
          <a:bodyPr/>
          <a:lstStyle/>
          <a:p>
            <a:r>
              <a:rPr lang="en-US" sz="1800" dirty="0"/>
              <a:t>DT makes few assumptions about training data, and if left unconstrained, it will overfit to the training data</a:t>
            </a:r>
          </a:p>
          <a:p>
            <a:r>
              <a:rPr lang="en-US" sz="1800" dirty="0"/>
              <a:t>Nonparametric model </a:t>
            </a:r>
            <a:r>
              <a:rPr lang="en-US" sz="1800" dirty="0">
                <a:sym typeface="Wingdings" panose="05000000000000000000" pitchFamily="2" charset="2"/>
              </a:rPr>
              <a:t> number of parameters not determined prior to training, so model structure can stick closely to the data</a:t>
            </a:r>
          </a:p>
          <a:p>
            <a:r>
              <a:rPr lang="en-US" sz="1800" dirty="0">
                <a:sym typeface="Wingdings" panose="05000000000000000000" pitchFamily="2" charset="2"/>
              </a:rPr>
              <a:t>Use regularization hyperparameters to reduce risk of overfitting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max_depth</a:t>
            </a:r>
            <a:r>
              <a:rPr lang="en-US" sz="1800" dirty="0">
                <a:sym typeface="Wingdings" panose="05000000000000000000" pitchFamily="2" charset="2"/>
              </a:rPr>
              <a:t>  maximum depth of tree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min_samples_split</a:t>
            </a:r>
            <a:r>
              <a:rPr lang="en-US" sz="1800" dirty="0">
                <a:sym typeface="Wingdings" panose="05000000000000000000" pitchFamily="2" charset="2"/>
              </a:rPr>
              <a:t>  min number of samples a node must have before it can be split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min_samples_leaf</a:t>
            </a:r>
            <a:r>
              <a:rPr lang="en-US" sz="1800" dirty="0">
                <a:sym typeface="Wingdings" panose="05000000000000000000" pitchFamily="2" charset="2"/>
              </a:rPr>
              <a:t>  min number of samples a leaf node must have</a:t>
            </a:r>
          </a:p>
          <a:p>
            <a:r>
              <a:rPr lang="en-US" sz="1800" dirty="0">
                <a:sym typeface="Wingdings" panose="05000000000000000000" pitchFamily="2" charset="2"/>
              </a:rPr>
              <a:t>Limit overfitting by pruning – deleting unnecessary nodes either before or after training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pre-pruning: stop growing the tree when data split is insignificant or too few instances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post-pruning: remove branches from a fully grown tree and evaluate on validation data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659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cision Tree classifier">
            <a:extLst>
              <a:ext uri="{FF2B5EF4-FFF2-40B4-BE49-F238E27FC236}">
                <a16:creationId xmlns:a16="http://schemas.microsoft.com/office/drawing/2014/main" id="{613C5F39-E603-4B5D-98FB-C12CEEE6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66518"/>
            <a:ext cx="7467600" cy="41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Example</a:t>
            </a:r>
          </a:p>
        </p:txBody>
      </p:sp>
    </p:spTree>
    <p:extLst>
      <p:ext uri="{BB962C8B-B14F-4D97-AF65-F5344CB8AC3E}">
        <p14:creationId xmlns:p14="http://schemas.microsoft.com/office/powerpoint/2010/main" val="40826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367B4C-593F-480A-9CD9-E7B5A71D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979905"/>
            <a:ext cx="4624388" cy="281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20757-8A39-4DBB-AA39-1352F64B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2D8E-D506-451B-8314-37CF11D4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19150"/>
            <a:ext cx="4495800" cy="3546873"/>
          </a:xfrm>
        </p:spPr>
        <p:txBody>
          <a:bodyPr/>
          <a:lstStyle/>
          <a:p>
            <a:r>
              <a:rPr lang="en-US" sz="1800" dirty="0"/>
              <a:t> Pros:</a:t>
            </a:r>
          </a:p>
          <a:p>
            <a:pPr lvl="1"/>
            <a:r>
              <a:rPr lang="en-US" sz="1800" dirty="0"/>
              <a:t>simple to understand and interpret (white box model)</a:t>
            </a:r>
          </a:p>
          <a:p>
            <a:pPr lvl="1"/>
            <a:r>
              <a:rPr lang="en-US" sz="1800" dirty="0"/>
              <a:t>little data preparation and little computation needed</a:t>
            </a:r>
          </a:p>
          <a:p>
            <a:pPr lvl="1"/>
            <a:r>
              <a:rPr lang="en-US" sz="1800" dirty="0"/>
              <a:t>indicates which attributes are most important for classification</a:t>
            </a:r>
          </a:p>
          <a:p>
            <a:r>
              <a:rPr lang="en-US" sz="1800" dirty="0"/>
              <a:t>Cons:</a:t>
            </a:r>
          </a:p>
          <a:p>
            <a:pPr lvl="1"/>
            <a:r>
              <a:rPr lang="en-US" sz="1800" dirty="0"/>
              <a:t>not guaranteed to produce an optimal decision tree</a:t>
            </a:r>
          </a:p>
          <a:p>
            <a:pPr lvl="1"/>
            <a:r>
              <a:rPr lang="en-US" sz="1800" dirty="0"/>
              <a:t>performs poorly with many classes and small dataset</a:t>
            </a:r>
          </a:p>
          <a:p>
            <a:pPr lvl="1"/>
            <a:r>
              <a:rPr lang="en-US" sz="1800" dirty="0"/>
              <a:t>over-complex trees do not generalize well from the training data (overfitting)</a:t>
            </a:r>
          </a:p>
        </p:txBody>
      </p:sp>
    </p:spTree>
    <p:extLst>
      <p:ext uri="{BB962C8B-B14F-4D97-AF65-F5344CB8AC3E}">
        <p14:creationId xmlns:p14="http://schemas.microsoft.com/office/powerpoint/2010/main" val="20577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F1AFB-4546-422E-98F4-16081C2B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047750"/>
            <a:ext cx="5979558" cy="3846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Generic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" y="1047750"/>
            <a:ext cx="3695184" cy="3886200"/>
          </a:xfrm>
        </p:spPr>
        <p:txBody>
          <a:bodyPr/>
          <a:lstStyle/>
          <a:p>
            <a:r>
              <a:rPr lang="en-US" sz="1800" dirty="0"/>
              <a:t>A Decision Tree is a flow-chart-like tree structure</a:t>
            </a:r>
          </a:p>
          <a:p>
            <a:pPr lvl="1"/>
            <a:r>
              <a:rPr lang="en-US" sz="1800" dirty="0"/>
              <a:t>Internal nodes: test an attribute</a:t>
            </a:r>
          </a:p>
          <a:p>
            <a:pPr lvl="1"/>
            <a:r>
              <a:rPr lang="en-US" sz="1800" dirty="0"/>
              <a:t>Branches: test result</a:t>
            </a:r>
          </a:p>
          <a:p>
            <a:pPr lvl="1"/>
            <a:r>
              <a:rPr lang="en-US" sz="1800" dirty="0"/>
              <a:t>Leaf nodes: Class label</a:t>
            </a:r>
          </a:p>
          <a:p>
            <a:r>
              <a:rPr lang="en-US" sz="1800" dirty="0"/>
              <a:t>At each node, one feature is picked to split training examples into distinct classes</a:t>
            </a:r>
          </a:p>
          <a:p>
            <a:r>
              <a:rPr lang="en-US" sz="1800" dirty="0"/>
              <a:t>New samples are classified  by following a matching path to a leaf node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4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DFD8B9-664F-4F18-BB96-11058AA8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46" y="1047750"/>
            <a:ext cx="5157400" cy="4071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Generic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" y="1047750"/>
            <a:ext cx="4304784" cy="3886200"/>
          </a:xfrm>
        </p:spPr>
        <p:txBody>
          <a:bodyPr/>
          <a:lstStyle/>
          <a:p>
            <a:r>
              <a:rPr lang="en-US" sz="1800" dirty="0"/>
              <a:t>Goal: Predict Class label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Internal nodes: test an attribute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Branches: test result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Leaf nodes: Class label</a:t>
            </a:r>
          </a:p>
          <a:p>
            <a:r>
              <a:rPr lang="en-US" sz="1800" dirty="0"/>
              <a:t>How to build(i.e. train) Decision Trees? Two major methods are CART or ID3</a:t>
            </a:r>
          </a:p>
          <a:p>
            <a:pPr lvl="1"/>
            <a:r>
              <a:rPr lang="en-US" sz="1800" dirty="0"/>
              <a:t>CART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Classification and Regression Trees, Gini index used for best attribute</a:t>
            </a:r>
          </a:p>
          <a:p>
            <a:pPr lvl="1"/>
            <a:r>
              <a:rPr lang="en-US" sz="1800" dirty="0"/>
              <a:t>ID3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Iterative </a:t>
            </a:r>
            <a:r>
              <a:rPr lang="en-US" sz="1800" dirty="0" err="1"/>
              <a:t>Dichotomiser</a:t>
            </a:r>
            <a:r>
              <a:rPr lang="en-US" sz="1800" dirty="0"/>
              <a:t> 3, Entropy used for best attribute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24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DFD8B9-664F-4F18-BB96-11058AA8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971550"/>
            <a:ext cx="5157400" cy="4071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" y="885053"/>
            <a:ext cx="5295384" cy="3886200"/>
          </a:xfrm>
        </p:spPr>
        <p:txBody>
          <a:bodyPr/>
          <a:lstStyle/>
          <a:p>
            <a:r>
              <a:rPr lang="en-US" sz="1800" dirty="0"/>
              <a:t>Greedy approach (NP complete problem)</a:t>
            </a:r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BuildTree</a:t>
            </a:r>
            <a:r>
              <a:rPr lang="en-US" sz="1800" dirty="0"/>
              <a:t>(</a:t>
            </a:r>
            <a:r>
              <a:rPr lang="en-US" sz="1800" dirty="0" err="1"/>
              <a:t>m,A</a:t>
            </a:r>
            <a:r>
              <a:rPr lang="en-US" sz="1800" dirty="0"/>
              <a:t>)  </a:t>
            </a:r>
            <a:r>
              <a:rPr lang="en-US" sz="1800" dirty="0">
                <a:solidFill>
                  <a:schemeClr val="tx1"/>
                </a:solidFill>
              </a:rPr>
              <a:t>//</a:t>
            </a:r>
            <a:r>
              <a:rPr lang="en-US" sz="1800" dirty="0" err="1">
                <a:solidFill>
                  <a:schemeClr val="tx1"/>
                </a:solidFill>
              </a:rPr>
              <a:t>m:instances</a:t>
            </a:r>
            <a:r>
              <a:rPr lang="en-US" sz="1800" dirty="0">
                <a:solidFill>
                  <a:schemeClr val="tx1"/>
                </a:solidFill>
              </a:rPr>
              <a:t>, A: attributes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if empty(A) or all m(L) are the same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	status = leaf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	class = most common class in m(L)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else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	status = internal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chemeClr val="accent2"/>
                </a:solidFill>
              </a:rPr>
              <a:t>a </a:t>
            </a:r>
            <a:r>
              <a:rPr 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bestAttribute</a:t>
            </a:r>
            <a:r>
              <a:rPr 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m,A</a:t>
            </a:r>
            <a:r>
              <a:rPr 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sym typeface="Wingdings" panose="05000000000000000000" pitchFamily="2" charset="2"/>
              </a:rPr>
              <a:t>LeftNode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= </a:t>
            </a:r>
            <a:r>
              <a:rPr lang="en-US" sz="1800" dirty="0" err="1">
                <a:solidFill>
                  <a:schemeClr val="accent2"/>
                </a:solidFill>
                <a:sym typeface="Wingdings" panose="05000000000000000000" pitchFamily="2" charset="2"/>
              </a:rPr>
              <a:t>BuildTree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(m(a=1), A \ {a})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sym typeface="Wingdings" panose="05000000000000000000" pitchFamily="2" charset="2"/>
              </a:rPr>
              <a:t>RightNode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= </a:t>
            </a:r>
            <a:r>
              <a:rPr lang="en-US" sz="1800" dirty="0" err="1">
                <a:solidFill>
                  <a:schemeClr val="accent2"/>
                </a:solidFill>
                <a:sym typeface="Wingdings" panose="05000000000000000000" pitchFamily="2" charset="2"/>
              </a:rPr>
              <a:t>BuildTree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(m(a=0), A \ {a})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	end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279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E457-D3A9-4E8C-BC95-99D365DD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87A36-9871-470A-B195-C2866A9F5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399" y="1047750"/>
                <a:ext cx="4234249" cy="3546873"/>
              </a:xfrm>
            </p:spPr>
            <p:txBody>
              <a:bodyPr/>
              <a:lstStyle/>
              <a:p>
                <a:r>
                  <a:rPr lang="en-US" sz="1800" dirty="0"/>
                  <a:t>DT algorithm for producing binary classification or regression Trees</a:t>
                </a:r>
              </a:p>
              <a:p>
                <a:pPr lvl="1"/>
                <a:r>
                  <a:rPr lang="en-US" sz="1800" dirty="0"/>
                  <a:t>If target variable is categorial </a:t>
                </a:r>
                <a:r>
                  <a:rPr lang="en-US" sz="1800" dirty="0">
                    <a:sym typeface="Wingdings" panose="05000000000000000000" pitchFamily="2" charset="2"/>
                  </a:rPr>
                  <a:t> classification, if numeric regression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Handles data in raw form without preprocessing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Best attribute selected based on Gini impurity score</a:t>
                </a:r>
              </a:p>
              <a:p>
                <a:endParaRPr lang="en-US" sz="1800" dirty="0">
                  <a:sym typeface="Wingdings" panose="05000000000000000000" pitchFamily="2" charset="2"/>
                </a:endParaRPr>
              </a:p>
              <a:p>
                <a:endParaRPr lang="en-US" sz="18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 ratio of class k instances among the training instances in </a:t>
                </a:r>
                <a:r>
                  <a:rPr lang="en-US" sz="1800" dirty="0" err="1">
                    <a:sym typeface="Wingdings" panose="05000000000000000000" pitchFamily="2" charset="2"/>
                  </a:rPr>
                  <a:t>i</a:t>
                </a:r>
                <a:r>
                  <a:rPr lang="en-US" sz="1800" baseline="30000" dirty="0" err="1">
                    <a:sym typeface="Wingdings" panose="05000000000000000000" pitchFamily="2" charset="2"/>
                  </a:rPr>
                  <a:t>th</a:t>
                </a:r>
                <a:r>
                  <a:rPr lang="en-US" sz="1800" dirty="0">
                    <a:sym typeface="Wingdings" panose="05000000000000000000" pitchFamily="2" charset="2"/>
                  </a:rPr>
                  <a:t> node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87A36-9871-470A-B195-C2866A9F5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1047750"/>
                <a:ext cx="4234249" cy="3546873"/>
              </a:xfrm>
              <a:blipFill>
                <a:blip r:embed="rId3"/>
                <a:stretch>
                  <a:fillRect l="-1439" t="-1203" r="-719" b="-15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11CE3-C912-4482-9514-BEC91F31A9F7}"/>
                  </a:ext>
                </a:extLst>
              </p:cNvPr>
              <p:cNvSpPr txBox="1"/>
              <p:nvPr/>
            </p:nvSpPr>
            <p:spPr>
              <a:xfrm>
                <a:off x="1143000" y="3339066"/>
                <a:ext cx="1952201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11CE3-C912-4482-9514-BEC91F31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39066"/>
                <a:ext cx="1952201" cy="756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AE38CBA-8EF7-4ADA-B7A8-230CC2519D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6648" y="1047750"/>
                <a:ext cx="4234249" cy="3546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79" tIns="34289" rIns="68579" bIns="3428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/>
                  <a:t>CART involves first splitting training set into two subsets using a single feature k and a threshold </a:t>
                </a:r>
              </a:p>
              <a:p>
                <a:r>
                  <a:rPr lang="en-US" sz="1800" kern="0" dirty="0"/>
                  <a:t>Then searching for the pair that produces the purest subsets</a:t>
                </a:r>
              </a:p>
              <a:p>
                <a:r>
                  <a:rPr lang="en-US" sz="1800" kern="0" dirty="0">
                    <a:sym typeface="Wingdings" panose="05000000000000000000" pitchFamily="2" charset="2"/>
                  </a:rPr>
                  <a:t>CART classification cost function:</a:t>
                </a:r>
              </a:p>
              <a:p>
                <a:endParaRPr lang="en-US" sz="1800" kern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kern="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Wingdings" panose="05000000000000000000" pitchFamily="2" charset="2"/>
                  </a:rPr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𝑟𝑖𝑔h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Wingdings" panose="05000000000000000000" pitchFamily="2" charset="2"/>
                  </a:rPr>
                  <a:t> is Gini impurity score for left/right subset</a:t>
                </a:r>
              </a:p>
              <a:p>
                <a:r>
                  <a:rPr lang="en-US" sz="1800" kern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Wingdings" panose="05000000000000000000" pitchFamily="2" charset="2"/>
                  </a:rPr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𝑟𝑖𝑔h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Wingdings" panose="05000000000000000000" pitchFamily="2" charset="2"/>
                  </a:rPr>
                  <a:t> is number of instances in the subsets</a:t>
                </a:r>
              </a:p>
              <a:p>
                <a:endParaRPr lang="en-US" sz="1800" kern="0" dirty="0">
                  <a:sym typeface="Wingdings" panose="05000000000000000000" pitchFamily="2" charset="2"/>
                </a:endParaRPr>
              </a:p>
              <a:p>
                <a:endParaRPr lang="en-US" sz="1800" kern="0" dirty="0">
                  <a:sym typeface="Wingdings" panose="05000000000000000000" pitchFamily="2" charset="2"/>
                </a:endParaRPr>
              </a:p>
              <a:p>
                <a:endParaRPr lang="en-US" sz="2100" kern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AE38CBA-8EF7-4ADA-B7A8-230CC2519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6648" y="1047750"/>
                <a:ext cx="4234249" cy="3546873"/>
              </a:xfrm>
              <a:prstGeom prst="rect">
                <a:avLst/>
              </a:prstGeom>
              <a:blipFill>
                <a:blip r:embed="rId5"/>
                <a:stretch>
                  <a:fillRect l="-1585" t="-1203" r="-576" b="-85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CE63FF-2165-424C-8083-3C40AE1A8662}"/>
                  </a:ext>
                </a:extLst>
              </p:cNvPr>
              <p:cNvSpPr txBox="1"/>
              <p:nvPr/>
            </p:nvSpPr>
            <p:spPr>
              <a:xfrm>
                <a:off x="4679714" y="2872459"/>
                <a:ext cx="3664593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𝑟𝑖𝑔h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CE63FF-2165-424C-8083-3C40AE1A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14" y="2872459"/>
                <a:ext cx="3664593" cy="482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51C6-60D2-4C48-841F-B613807F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92D3-3EE0-4E7B-A547-0053ED84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Example problem: Predict if a person has heart disease or not based on three features using a DT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81F071-BBE9-4878-AAD8-8C45FCDE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25280"/>
              </p:ext>
            </p:extLst>
          </p:nvPr>
        </p:nvGraphicFramePr>
        <p:xfrm>
          <a:off x="2514600" y="2276075"/>
          <a:ext cx="4495800" cy="24694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58141018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78709633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73169035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827251935"/>
                    </a:ext>
                  </a:extLst>
                </a:gridCol>
              </a:tblGrid>
              <a:tr h="944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Blood Circulation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 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04924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20732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063221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08300"/>
                  </a:ext>
                </a:extLst>
              </a:tr>
              <a:tr h="381309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17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F9904-F099-4AED-812C-17006B914A4C}"/>
              </a:ext>
            </a:extLst>
          </p:cNvPr>
          <p:cNvSpPr txBox="1"/>
          <p:nvPr/>
        </p:nvSpPr>
        <p:spPr>
          <a:xfrm>
            <a:off x="2971800" y="4745509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Sample dataset header</a:t>
            </a:r>
          </a:p>
        </p:txBody>
      </p:sp>
    </p:spTree>
    <p:extLst>
      <p:ext uri="{BB962C8B-B14F-4D97-AF65-F5344CB8AC3E}">
        <p14:creationId xmlns:p14="http://schemas.microsoft.com/office/powerpoint/2010/main" val="32189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DB1-892A-45FE-B58F-F5EE2D0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#1 : Chest Pain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C618A4C-56C8-4335-B099-0DA8A694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1" y="820273"/>
            <a:ext cx="4267200" cy="3132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AC1C3-EF6D-4A58-A2FD-638C825F2FED}"/>
                  </a:ext>
                </a:extLst>
              </p:cNvPr>
              <p:cNvSpPr txBox="1"/>
              <p:nvPr/>
            </p:nvSpPr>
            <p:spPr>
              <a:xfrm>
                <a:off x="4572000" y="1285105"/>
                <a:ext cx="4461670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105+39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105+39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=0.395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AC1C3-EF6D-4A58-A2FD-638C825F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85105"/>
                <a:ext cx="4461670" cy="677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F3586B-C348-43E6-9185-B06E115A8845}"/>
                  </a:ext>
                </a:extLst>
              </p:cNvPr>
              <p:cNvSpPr txBox="1"/>
              <p:nvPr/>
            </p:nvSpPr>
            <p:spPr>
              <a:xfrm>
                <a:off x="4569941" y="2343150"/>
                <a:ext cx="4461671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125+34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125+34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=0.336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F3586B-C348-43E6-9185-B06E115A8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41" y="2343150"/>
                <a:ext cx="4461671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5CB271A-742B-493D-B33C-F11453C4F23D}"/>
              </a:ext>
            </a:extLst>
          </p:cNvPr>
          <p:cNvSpPr txBox="1"/>
          <p:nvPr/>
        </p:nvSpPr>
        <p:spPr>
          <a:xfrm>
            <a:off x="5532737" y="876779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Left leaf Gini impurity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54315-6A1A-497F-AA1B-393C290EEAF7}"/>
              </a:ext>
            </a:extLst>
          </p:cNvPr>
          <p:cNvSpPr txBox="1"/>
          <p:nvPr/>
        </p:nvSpPr>
        <p:spPr>
          <a:xfrm>
            <a:off x="5531708" y="1997144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Right leaf Gini impurity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EF3A30-2062-4DA8-BA3D-A3DCA74BB3E5}"/>
                  </a:ext>
                </a:extLst>
              </p:cNvPr>
              <p:cNvSpPr txBox="1"/>
              <p:nvPr/>
            </p:nvSpPr>
            <p:spPr>
              <a:xfrm>
                <a:off x="152400" y="4015013"/>
                <a:ext cx="4578178" cy="1125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𝑌𝑒𝑠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 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𝑁𝑜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EF3A30-2062-4DA8-BA3D-A3DCA74BB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015013"/>
                <a:ext cx="4578178" cy="1125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36812C3-7FF7-4023-A868-40E8FCA3518C}"/>
              </a:ext>
            </a:extLst>
          </p:cNvPr>
          <p:cNvSpPr txBox="1"/>
          <p:nvPr/>
        </p:nvSpPr>
        <p:spPr>
          <a:xfrm>
            <a:off x="4891573" y="3181535"/>
            <a:ext cx="450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Total Gini impurity – 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38E569-F4CA-4FAE-A021-DE8CC10C83D7}"/>
                  </a:ext>
                </a:extLst>
              </p:cNvPr>
              <p:cNvSpPr txBox="1"/>
              <p:nvPr/>
            </p:nvSpPr>
            <p:spPr>
              <a:xfrm>
                <a:off x="4294097" y="3586399"/>
                <a:ext cx="4737515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144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144+159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∗0.395+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59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144+159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∗0.3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36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Calibri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0.364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38E569-F4CA-4FAE-A021-DE8CC10C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097" y="3586399"/>
                <a:ext cx="4737515" cy="899349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DB1-892A-45FE-B58F-F5EE2D0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#2 : Blocked Arteries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7650E2-3373-4D28-9C3F-BF0C2FB5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3955132" cy="2571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185F5A-7591-4934-9A94-9FBDB3659E28}"/>
                  </a:ext>
                </a:extLst>
              </p:cNvPr>
              <p:cNvSpPr txBox="1"/>
              <p:nvPr/>
            </p:nvSpPr>
            <p:spPr>
              <a:xfrm>
                <a:off x="4369380" y="1276350"/>
                <a:ext cx="4205190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92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92+31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92+31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=0.377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185F5A-7591-4934-9A94-9FBDB3659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80" y="1276350"/>
                <a:ext cx="4205190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0F6F8-1EC8-4441-91EE-0A227E26E979}"/>
                  </a:ext>
                </a:extLst>
              </p:cNvPr>
              <p:cNvSpPr txBox="1"/>
              <p:nvPr/>
            </p:nvSpPr>
            <p:spPr>
              <a:xfrm>
                <a:off x="4367321" y="2334395"/>
                <a:ext cx="4461671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45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45+129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129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45+129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=0.383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0F6F8-1EC8-4441-91EE-0A227E2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21" y="2334395"/>
                <a:ext cx="4461671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CCCC9C-12C8-49F7-90FD-7F33A59449B7}"/>
                  </a:ext>
                </a:extLst>
              </p:cNvPr>
              <p:cNvSpPr txBox="1"/>
              <p:nvPr/>
            </p:nvSpPr>
            <p:spPr>
              <a:xfrm>
                <a:off x="4204712" y="3577401"/>
                <a:ext cx="4786888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123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123+174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∗0.377+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59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74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∗0.3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83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Calibri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0.381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CCCC9C-12C8-49F7-90FD-7F33A5944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12" y="3577401"/>
                <a:ext cx="4786888" cy="899349"/>
              </a:xfrm>
              <a:prstGeom prst="rect">
                <a:avLst/>
              </a:prstGeom>
              <a:blipFill>
                <a:blip r:embed="rId6"/>
                <a:stretch>
                  <a:fillRect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A7132B-73C5-4E6B-A438-D6C1C4A637A6}"/>
              </a:ext>
            </a:extLst>
          </p:cNvPr>
          <p:cNvSpPr txBox="1"/>
          <p:nvPr/>
        </p:nvSpPr>
        <p:spPr>
          <a:xfrm>
            <a:off x="5532737" y="876779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Left leaf Gini impurity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E69F9-41DD-4323-976D-1E7BE83D67B6}"/>
              </a:ext>
            </a:extLst>
          </p:cNvPr>
          <p:cNvSpPr txBox="1"/>
          <p:nvPr/>
        </p:nvSpPr>
        <p:spPr>
          <a:xfrm>
            <a:off x="5531708" y="1997144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Right leaf Gini impurity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6B8F0-DB1D-4F3F-BDE1-66315D750115}"/>
              </a:ext>
            </a:extLst>
          </p:cNvPr>
          <p:cNvSpPr txBox="1"/>
          <p:nvPr/>
        </p:nvSpPr>
        <p:spPr>
          <a:xfrm>
            <a:off x="4891573" y="3181535"/>
            <a:ext cx="450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Total Gini impurity – weighted average</a:t>
            </a:r>
          </a:p>
        </p:txBody>
      </p:sp>
    </p:spTree>
    <p:extLst>
      <p:ext uri="{BB962C8B-B14F-4D97-AF65-F5344CB8AC3E}">
        <p14:creationId xmlns:p14="http://schemas.microsoft.com/office/powerpoint/2010/main" val="12726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52200</TotalTime>
  <Words>1027</Words>
  <Application>Microsoft Office PowerPoint</Application>
  <PresentationFormat>On-screen Show (16:9)</PresentationFormat>
  <Paragraphs>151</Paragraphs>
  <Slides>20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dan-berkeley-nlp-v1</vt:lpstr>
      <vt:lpstr>CSE 445: Machine Learning </vt:lpstr>
      <vt:lpstr>Decision Trees: Example</vt:lpstr>
      <vt:lpstr>Decision Trees: Generic Structure</vt:lpstr>
      <vt:lpstr>Decision Trees: Generic Structure</vt:lpstr>
      <vt:lpstr>How to learn a Decision Tree</vt:lpstr>
      <vt:lpstr>CART</vt:lpstr>
      <vt:lpstr>CART Example</vt:lpstr>
      <vt:lpstr>Attribute #1 : Chest Pain</vt:lpstr>
      <vt:lpstr>Attribute #2 : Blocked Arteries</vt:lpstr>
      <vt:lpstr>Attribute #3: Good Blood Circulation</vt:lpstr>
      <vt:lpstr>CART example</vt:lpstr>
      <vt:lpstr>CART example</vt:lpstr>
      <vt:lpstr>CART example</vt:lpstr>
      <vt:lpstr>CART example</vt:lpstr>
      <vt:lpstr>CART example</vt:lpstr>
      <vt:lpstr>CART example – Complete tree</vt:lpstr>
      <vt:lpstr>CART summary</vt:lpstr>
      <vt:lpstr>Entropy</vt:lpstr>
      <vt:lpstr>Regularization</vt:lpstr>
      <vt:lpstr>Decision Trees: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intisar tahmid naheen</cp:lastModifiedBy>
  <cp:revision>1742</cp:revision>
  <cp:lastPrinted>2014-01-21T07:51:01Z</cp:lastPrinted>
  <dcterms:created xsi:type="dcterms:W3CDTF">2004-08-27T04:16:05Z</dcterms:created>
  <dcterms:modified xsi:type="dcterms:W3CDTF">2021-04-29T04:16:07Z</dcterms:modified>
</cp:coreProperties>
</file>