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62" r:id="rId4"/>
    <p:sldId id="258" r:id="rId5"/>
    <p:sldId id="263" r:id="rId6"/>
    <p:sldId id="264" r:id="rId7"/>
    <p:sldId id="265" r:id="rId8"/>
    <p:sldId id="266" r:id="rId9"/>
    <p:sldId id="267" r:id="rId10"/>
    <p:sldId id="268" r:id="rId11"/>
    <p:sldId id="269" r:id="rId12"/>
    <p:sldId id="270" r:id="rId13"/>
    <p:sldId id="261"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020" y="-1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C47CB29E-69F9-4690-8DDB-9108AD87579B}" type="datetimeFigureOut">
              <a:rPr lang="en-US" smtClean="0"/>
              <a:t>12/10/2023</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62EBC8A-F943-42EF-9C79-C16773E767AA}"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47CB29E-69F9-4690-8DDB-9108AD87579B}"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2EBC8A-F943-42EF-9C79-C16773E767A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47CB29E-69F9-4690-8DDB-9108AD87579B}"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2EBC8A-F943-42EF-9C79-C16773E767A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47CB29E-69F9-4690-8DDB-9108AD87579B}"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2EBC8A-F943-42EF-9C79-C16773E767A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47CB29E-69F9-4690-8DDB-9108AD87579B}"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2EBC8A-F943-42EF-9C79-C16773E767AA}"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47CB29E-69F9-4690-8DDB-9108AD87579B}" type="datetimeFigureOut">
              <a:rPr lang="en-US" smtClean="0"/>
              <a:t>12/10/2023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2EBC8A-F943-42EF-9C79-C16773E767A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47CB29E-69F9-4690-8DDB-9108AD87579B}" type="datetimeFigureOut">
              <a:rPr lang="en-US" smtClean="0"/>
              <a:t>12/10/2023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2EBC8A-F943-42EF-9C79-C16773E767A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C47CB29E-69F9-4690-8DDB-9108AD87579B}" type="datetimeFigureOut">
              <a:rPr lang="en-US" smtClean="0"/>
              <a:t>12/10/2023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2EBC8A-F943-42EF-9C79-C16773E767A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C47CB29E-69F9-4690-8DDB-9108AD87579B}" type="datetimeFigureOut">
              <a:rPr lang="en-US" smtClean="0"/>
              <a:t>12/10/2023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2EBC8A-F943-42EF-9C79-C16773E767AA}"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47CB29E-69F9-4690-8DDB-9108AD87579B}" type="datetimeFigureOut">
              <a:rPr lang="en-US" smtClean="0"/>
              <a:t>12/10/2023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2EBC8A-F943-42EF-9C79-C16773E767A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C47CB29E-69F9-4690-8DDB-9108AD87579B}" type="datetimeFigureOut">
              <a:rPr lang="en-US" smtClean="0"/>
              <a:t>12/10/2023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2EBC8A-F943-42EF-9C79-C16773E767AA}"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47CB29E-69F9-4690-8DDB-9108AD87579B}" type="datetimeFigureOut">
              <a:rPr lang="en-US" smtClean="0"/>
              <a:t>12/10/2023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62EBC8A-F943-42EF-9C79-C16773E767AA}"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 Id="rId4" Type="http://schemas.openxmlformats.org/officeDocument/2006/relationships/image" Target="../media/image4.pn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381000"/>
            <a:ext cx="7391400" cy="1447800"/>
          </a:xfrm>
        </p:spPr>
        <p:txBody>
          <a:bodyPr/>
          <a:lstStyle/>
          <a:p>
            <a:pPr algn="ctr"/>
            <a:r>
              <a:rPr lang="en-US" dirty="0"/>
              <a:t>Array Implementation</a:t>
            </a:r>
          </a:p>
        </p:txBody>
      </p:sp>
      <p:sp>
        <p:nvSpPr>
          <p:cNvPr id="3" name="Subtitle 2"/>
          <p:cNvSpPr>
            <a:spLocks noGrp="1"/>
          </p:cNvSpPr>
          <p:nvPr>
            <p:ph type="subTitle" idx="1"/>
          </p:nvPr>
        </p:nvSpPr>
        <p:spPr>
          <a:xfrm>
            <a:off x="1955260" y="3657600"/>
            <a:ext cx="7162800" cy="1905000"/>
          </a:xfrm>
        </p:spPr>
        <p:txBody>
          <a:bodyPr>
            <a:normAutofit lnSpcReduction="10000"/>
          </a:bodyPr>
          <a:lstStyle/>
          <a:p>
            <a:r>
              <a:rPr lang="en-US" sz="2200" b="1" dirty="0">
                <a:latin typeface="Times New Roman" pitchFamily="18" charset="0"/>
                <a:cs typeface="Times New Roman" pitchFamily="18" charset="0"/>
              </a:rPr>
              <a:t>Submitted by:   </a:t>
            </a:r>
            <a:r>
              <a:rPr lang="en-US" sz="2200" b="1" dirty="0" err="1">
                <a:latin typeface="Times New Roman" pitchFamily="18" charset="0"/>
                <a:cs typeface="Times New Roman" pitchFamily="18" charset="0"/>
              </a:rPr>
              <a:t>Asif</a:t>
            </a:r>
            <a:r>
              <a:rPr lang="en-US" sz="2200" b="1" dirty="0">
                <a:latin typeface="Times New Roman" pitchFamily="18" charset="0"/>
                <a:cs typeface="Times New Roman" pitchFamily="18" charset="0"/>
              </a:rPr>
              <a:t> </a:t>
            </a:r>
            <a:r>
              <a:rPr lang="en-US" sz="2200" b="1" dirty="0" err="1">
                <a:latin typeface="Times New Roman" pitchFamily="18" charset="0"/>
                <a:cs typeface="Times New Roman" pitchFamily="18" charset="0"/>
              </a:rPr>
              <a:t>Karim</a:t>
            </a:r>
            <a:r>
              <a:rPr lang="en-US" sz="2200" b="1" dirty="0">
                <a:latin typeface="Times New Roman" pitchFamily="18" charset="0"/>
                <a:cs typeface="Times New Roman" pitchFamily="18" charset="0"/>
              </a:rPr>
              <a:t>              [1921559042]</a:t>
            </a:r>
          </a:p>
          <a:p>
            <a:r>
              <a:rPr lang="en-US" sz="2200" b="1" dirty="0">
                <a:latin typeface="Times New Roman" pitchFamily="18" charset="0"/>
                <a:cs typeface="Times New Roman" pitchFamily="18" charset="0"/>
              </a:rPr>
              <a:t>                           </a:t>
            </a:r>
            <a:r>
              <a:rPr lang="en-US" sz="2200" b="1" dirty="0" err="1">
                <a:latin typeface="Times New Roman" pitchFamily="18" charset="0"/>
                <a:cs typeface="Times New Roman" pitchFamily="18" charset="0"/>
              </a:rPr>
              <a:t>Dewan</a:t>
            </a:r>
            <a:r>
              <a:rPr lang="en-US" sz="2200" b="1" dirty="0">
                <a:latin typeface="Times New Roman" pitchFamily="18" charset="0"/>
                <a:cs typeface="Times New Roman" pitchFamily="18" charset="0"/>
              </a:rPr>
              <a:t> </a:t>
            </a:r>
            <a:r>
              <a:rPr lang="en-US" sz="2200" b="1" dirty="0" err="1">
                <a:latin typeface="Times New Roman" pitchFamily="18" charset="0"/>
                <a:cs typeface="Times New Roman" pitchFamily="18" charset="0"/>
              </a:rPr>
              <a:t>Fahmida</a:t>
            </a:r>
            <a:r>
              <a:rPr lang="en-US" sz="2200" b="1" dirty="0">
                <a:latin typeface="Times New Roman" pitchFamily="18" charset="0"/>
                <a:cs typeface="Times New Roman" pitchFamily="18" charset="0"/>
              </a:rPr>
              <a:t>     [1822214642]</a:t>
            </a:r>
          </a:p>
          <a:p>
            <a:r>
              <a:rPr lang="en-SG" sz="2400" dirty="0">
                <a:latin typeface="Times New Roman" panose="02020603050405020304" pitchFamily="18" charset="0"/>
                <a:cs typeface="Times New Roman" panose="02020603050405020304" pitchFamily="18" charset="0"/>
              </a:rPr>
              <a:t>		</a:t>
            </a:r>
            <a:r>
              <a:rPr lang="en-SG" sz="2200" b="1" dirty="0" err="1">
                <a:latin typeface="Times New Roman" panose="02020603050405020304" pitchFamily="18" charset="0"/>
                <a:cs typeface="Times New Roman" panose="02020603050405020304" pitchFamily="18" charset="0"/>
              </a:rPr>
              <a:t>Md</a:t>
            </a:r>
            <a:r>
              <a:rPr lang="en-SG" sz="2200" b="1" dirty="0">
                <a:latin typeface="Times New Roman" panose="02020603050405020304" pitchFamily="18" charset="0"/>
                <a:cs typeface="Times New Roman" panose="02020603050405020304" pitchFamily="18" charset="0"/>
              </a:rPr>
              <a:t> </a:t>
            </a:r>
            <a:r>
              <a:rPr lang="en-SG" sz="2200" b="1" dirty="0" err="1">
                <a:latin typeface="Times New Roman" panose="02020603050405020304" pitchFamily="18" charset="0"/>
                <a:cs typeface="Times New Roman" panose="02020603050405020304" pitchFamily="18" charset="0"/>
              </a:rPr>
              <a:t>Ahnaf</a:t>
            </a:r>
            <a:r>
              <a:rPr lang="en-SG" sz="2200" b="1" dirty="0">
                <a:latin typeface="Times New Roman" panose="02020603050405020304" pitchFamily="18" charset="0"/>
                <a:cs typeface="Times New Roman" panose="02020603050405020304" pitchFamily="18" charset="0"/>
              </a:rPr>
              <a:t> </a:t>
            </a:r>
            <a:r>
              <a:rPr lang="en-SG" sz="2200" b="1" dirty="0" err="1">
                <a:latin typeface="Times New Roman" panose="02020603050405020304" pitchFamily="18" charset="0"/>
                <a:cs typeface="Times New Roman" panose="02020603050405020304" pitchFamily="18" charset="0"/>
              </a:rPr>
              <a:t>Zaman</a:t>
            </a:r>
            <a:r>
              <a:rPr lang="en-SG" sz="2200" b="1" dirty="0">
                <a:latin typeface="Times New Roman" panose="02020603050405020304" pitchFamily="18" charset="0"/>
                <a:cs typeface="Times New Roman" panose="02020603050405020304" pitchFamily="18" charset="0"/>
              </a:rPr>
              <a:t>    [2011043042]</a:t>
            </a:r>
          </a:p>
          <a:p>
            <a:endParaRPr lang="en-US" sz="2200" b="1" dirty="0">
              <a:latin typeface="Times New Roman" pitchFamily="18" charset="0"/>
              <a:cs typeface="Times New Roman" pitchFamily="18" charset="0"/>
            </a:endParaRPr>
          </a:p>
          <a:p>
            <a:r>
              <a:rPr lang="en-US" sz="2200" b="1" dirty="0">
                <a:latin typeface="Times New Roman" pitchFamily="18" charset="0"/>
                <a:cs typeface="Times New Roman" pitchFamily="18" charset="0"/>
              </a:rPr>
              <a:t>Section 	:  04</a:t>
            </a:r>
          </a:p>
        </p:txBody>
      </p:sp>
    </p:spTree>
    <p:extLst>
      <p:ext uri="{BB962C8B-B14F-4D97-AF65-F5344CB8AC3E}">
        <p14:creationId xmlns:p14="http://schemas.microsoft.com/office/powerpoint/2010/main" val="1591711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Two-D Array Initialization</a:t>
            </a:r>
            <a:br>
              <a:rPr lang="en-US" dirty="0"/>
            </a:br>
            <a:endParaRPr lang="en-SG" dirty="0"/>
          </a:p>
        </p:txBody>
      </p:sp>
      <p:sp>
        <p:nvSpPr>
          <p:cNvPr id="3" name="Content Placeholder 2"/>
          <p:cNvSpPr>
            <a:spLocks noGrp="1"/>
          </p:cNvSpPr>
          <p:nvPr>
            <p:ph idx="1"/>
          </p:nvPr>
        </p:nvSpPr>
        <p:spPr>
          <a:xfrm>
            <a:off x="1435608" y="1447800"/>
            <a:ext cx="7498080" cy="5181600"/>
          </a:xfrm>
        </p:spPr>
        <p:txBody>
          <a:bodyPr>
            <a:normAutofit fontScale="47500" lnSpcReduction="20000"/>
          </a:bodyPr>
          <a:lstStyle/>
          <a:p>
            <a:r>
              <a:rPr lang="en-US" sz="3800" dirty="0"/>
              <a:t>The two-D Array can also be initialized at the time of declaration. Initialization is performed by assigning the initial values in braces separated by commas.</a:t>
            </a:r>
          </a:p>
          <a:p>
            <a:pPr marL="82296" indent="0">
              <a:buNone/>
            </a:pPr>
            <a:endParaRPr lang="en-US" sz="3800" dirty="0"/>
          </a:p>
          <a:p>
            <a:r>
              <a:rPr lang="en-US" sz="3800" b="1" dirty="0"/>
              <a:t>Some Important points about 2-D Array:</a:t>
            </a:r>
          </a:p>
          <a:p>
            <a:pPr marL="82296" indent="0">
              <a:buNone/>
            </a:pPr>
            <a:endParaRPr lang="en-US" sz="3800" b="1" dirty="0"/>
          </a:p>
          <a:p>
            <a:pPr marL="653796" indent="-571500">
              <a:buFont typeface="+mj-lt"/>
              <a:buAutoNum type="romanUcPeriod"/>
            </a:pPr>
            <a:r>
              <a:rPr lang="en-US" sz="3800" dirty="0"/>
              <a:t>The elements of each row are enclosed within braces and </a:t>
            </a:r>
            <a:r>
              <a:rPr lang="en-US" sz="3800" dirty="0" err="1"/>
              <a:t>seperated</a:t>
            </a:r>
            <a:r>
              <a:rPr lang="en-US" sz="3800" dirty="0"/>
              <a:t> </a:t>
            </a:r>
            <a:r>
              <a:rPr lang="en-US" sz="3800" dirty="0" err="1"/>
              <a:t>bty</a:t>
            </a:r>
            <a:r>
              <a:rPr lang="en-US" sz="3800" dirty="0"/>
              <a:t> comma.</a:t>
            </a:r>
          </a:p>
          <a:p>
            <a:pPr marL="653796" indent="-571500">
              <a:buFont typeface="+mj-lt"/>
              <a:buAutoNum type="romanUcPeriod"/>
            </a:pPr>
            <a:r>
              <a:rPr lang="en-US" sz="3800" dirty="0"/>
              <a:t>All rows are enclosed within braces.</a:t>
            </a:r>
          </a:p>
          <a:p>
            <a:pPr marL="653796" indent="-571500">
              <a:buFont typeface="+mj-lt"/>
              <a:buAutoNum type="romanUcPeriod"/>
            </a:pPr>
            <a:r>
              <a:rPr lang="en-US" sz="3800" dirty="0"/>
              <a:t>For number </a:t>
            </a:r>
            <a:r>
              <a:rPr lang="en-US" sz="3800" dirty="0" err="1"/>
              <a:t>arays</a:t>
            </a:r>
            <a:r>
              <a:rPr lang="en-US" sz="3800" dirty="0"/>
              <a:t>, if all elements are not specified, the </a:t>
            </a:r>
            <a:r>
              <a:rPr lang="en-US" sz="3800" dirty="0" err="1"/>
              <a:t>unsepecified</a:t>
            </a:r>
            <a:r>
              <a:rPr lang="en-US" sz="3800" dirty="0"/>
              <a:t> elements are initialized by 0.</a:t>
            </a:r>
          </a:p>
          <a:p>
            <a:pPr marL="82296" indent="0">
              <a:buNone/>
            </a:pPr>
            <a:br>
              <a:rPr lang="en-US" sz="3800" dirty="0"/>
            </a:br>
            <a:endParaRPr lang="en-US" sz="3800" dirty="0"/>
          </a:p>
          <a:p>
            <a:r>
              <a:rPr lang="en-US" sz="3800" b="1" dirty="0"/>
              <a:t>Syntax: </a:t>
            </a:r>
          </a:p>
          <a:p>
            <a:pPr marL="82296" indent="0">
              <a:buNone/>
            </a:pPr>
            <a:r>
              <a:rPr lang="en-US" sz="3800" dirty="0"/>
              <a:t>	</a:t>
            </a:r>
            <a:r>
              <a:rPr lang="en-US" sz="3800" dirty="0" err="1"/>
              <a:t>int</a:t>
            </a:r>
            <a:r>
              <a:rPr lang="en-US" sz="3800" dirty="0"/>
              <a:t> </a:t>
            </a:r>
            <a:r>
              <a:rPr lang="en-US" sz="3800" dirty="0" err="1"/>
              <a:t>arr</a:t>
            </a:r>
            <a:r>
              <a:rPr lang="en-US" sz="3800" dirty="0"/>
              <a:t>[4][3]={{10,59,80},</a:t>
            </a:r>
          </a:p>
          <a:p>
            <a:pPr marL="82296" indent="0">
              <a:buNone/>
            </a:pPr>
            <a:r>
              <a:rPr lang="en-US" sz="3800" dirty="0"/>
              <a:t>    		 {61,87,92},</a:t>
            </a:r>
          </a:p>
          <a:p>
            <a:pPr marL="82296" indent="0">
              <a:buNone/>
            </a:pPr>
            <a:r>
              <a:rPr lang="en-US" sz="3800" dirty="0"/>
              <a:t>    		 {26,33,48},</a:t>
            </a:r>
          </a:p>
          <a:p>
            <a:pPr marL="82296" indent="0">
              <a:buNone/>
            </a:pPr>
            <a:r>
              <a:rPr lang="en-US" sz="3800" dirty="0"/>
              <a:t>     		  {38,76,19}}</a:t>
            </a:r>
          </a:p>
          <a:p>
            <a:endParaRPr lang="en-SG"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3935"/>
          <a:stretch/>
        </p:blipFill>
        <p:spPr>
          <a:xfrm>
            <a:off x="5791200" y="4800599"/>
            <a:ext cx="2730640" cy="1799617"/>
          </a:xfrm>
          <a:prstGeom prst="rect">
            <a:avLst/>
          </a:prstGeom>
        </p:spPr>
      </p:pic>
    </p:spTree>
    <p:extLst>
      <p:ext uri="{BB962C8B-B14F-4D97-AF65-F5344CB8AC3E}">
        <p14:creationId xmlns:p14="http://schemas.microsoft.com/office/powerpoint/2010/main" val="2366894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SG" dirty="0"/>
              <a:t>Multidimensional Arrays</a:t>
            </a:r>
            <a:br>
              <a:rPr lang="en-SG" dirty="0"/>
            </a:br>
            <a:endParaRPr lang="en-SG" dirty="0"/>
          </a:p>
        </p:txBody>
      </p:sp>
      <p:sp>
        <p:nvSpPr>
          <p:cNvPr id="3" name="Content Placeholder 2"/>
          <p:cNvSpPr>
            <a:spLocks noGrp="1"/>
          </p:cNvSpPr>
          <p:nvPr>
            <p:ph idx="1"/>
          </p:nvPr>
        </p:nvSpPr>
        <p:spPr>
          <a:xfrm>
            <a:off x="1435608" y="1447800"/>
            <a:ext cx="7498080" cy="5029200"/>
          </a:xfrm>
        </p:spPr>
        <p:txBody>
          <a:bodyPr>
            <a:normAutofit/>
          </a:bodyPr>
          <a:lstStyle/>
          <a:p>
            <a:r>
              <a:rPr lang="en-SG" sz="2400" dirty="0"/>
              <a:t>Multidimensional Arrays: a collection of a fixed number of elements(also known as Components) arranged in n dimensions(n&gt;=1).</a:t>
            </a:r>
          </a:p>
          <a:p>
            <a:pPr marL="82296" indent="0">
              <a:buNone/>
            </a:pPr>
            <a:endParaRPr lang="en-SG" sz="2400" dirty="0"/>
          </a:p>
          <a:p>
            <a:r>
              <a:rPr lang="en-SG" sz="2400" dirty="0"/>
              <a:t>Also known as an n-dimensional arrays.</a:t>
            </a:r>
          </a:p>
          <a:p>
            <a:pPr marL="82296" indent="0">
              <a:buNone/>
            </a:pPr>
            <a:endParaRPr lang="en-SG" sz="2400" dirty="0"/>
          </a:p>
          <a:p>
            <a:r>
              <a:rPr lang="en-SG" sz="2400" dirty="0"/>
              <a:t>The general syntax of declaring an n-dimensional array is:</a:t>
            </a:r>
          </a:p>
          <a:p>
            <a:pPr marL="82296" indent="0">
              <a:buNone/>
            </a:pPr>
            <a:r>
              <a:rPr lang="en-SG" sz="2400" dirty="0"/>
              <a:t>	</a:t>
            </a:r>
            <a:r>
              <a:rPr lang="en-SG" sz="2400" dirty="0" err="1"/>
              <a:t>datatype</a:t>
            </a:r>
            <a:r>
              <a:rPr lang="en-SG" sz="2400" dirty="0"/>
              <a:t> </a:t>
            </a:r>
            <a:r>
              <a:rPr lang="en-SG" sz="2400" dirty="0" err="1"/>
              <a:t>arrayName</a:t>
            </a:r>
            <a:r>
              <a:rPr lang="en-SG" sz="2400" dirty="0"/>
              <a:t>[intExp1] [intExp2]...[</a:t>
            </a:r>
            <a:r>
              <a:rPr lang="en-SG" sz="2400" dirty="0" err="1"/>
              <a:t>intExpn</a:t>
            </a:r>
            <a:r>
              <a:rPr lang="en-SG" sz="2400" dirty="0"/>
              <a:t>];</a:t>
            </a:r>
          </a:p>
          <a:p>
            <a:pPr marL="82296" indent="0">
              <a:buNone/>
            </a:pPr>
            <a:r>
              <a:rPr lang="en-SG" sz="2400" dirty="0"/>
              <a:t>where intExp1, intExp2,... are constant expressions yielding positive integer values</a:t>
            </a:r>
            <a:r>
              <a:rPr lang="en-SG" dirty="0"/>
              <a:t>.</a:t>
            </a:r>
          </a:p>
          <a:p>
            <a:pPr marL="82296" indent="0">
              <a:buNone/>
            </a:pPr>
            <a:endParaRPr lang="en-SG" dirty="0"/>
          </a:p>
        </p:txBody>
      </p:sp>
    </p:spTree>
    <p:extLst>
      <p:ext uri="{BB962C8B-B14F-4D97-AF65-F5344CB8AC3E}">
        <p14:creationId xmlns:p14="http://schemas.microsoft.com/office/powerpoint/2010/main" val="3961158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Basic operations of Array</a:t>
            </a:r>
            <a:endParaRPr lang="en-SG" dirty="0"/>
          </a:p>
        </p:txBody>
      </p:sp>
      <p:sp>
        <p:nvSpPr>
          <p:cNvPr id="3" name="Content Placeholder 2"/>
          <p:cNvSpPr>
            <a:spLocks noGrp="1"/>
          </p:cNvSpPr>
          <p:nvPr>
            <p:ph idx="1"/>
          </p:nvPr>
        </p:nvSpPr>
        <p:spPr>
          <a:xfrm>
            <a:off x="1435608" y="1451684"/>
            <a:ext cx="7498080" cy="5177715"/>
          </a:xfrm>
        </p:spPr>
        <p:txBody>
          <a:bodyPr>
            <a:normAutofit fontScale="85000" lnSpcReduction="10000"/>
          </a:bodyPr>
          <a:lstStyle/>
          <a:p>
            <a:pPr marL="82296" indent="0">
              <a:buNone/>
            </a:pPr>
            <a:endParaRPr lang="en-US" dirty="0"/>
          </a:p>
          <a:p>
            <a:pPr>
              <a:lnSpc>
                <a:spcPct val="150000"/>
              </a:lnSpc>
            </a:pPr>
            <a:r>
              <a:rPr lang="en-US" sz="3000" b="1" dirty="0"/>
              <a:t>Traverse</a:t>
            </a:r>
            <a:r>
              <a:rPr lang="en-US" sz="3000" dirty="0"/>
              <a:t> - print all the array elements one by one.</a:t>
            </a:r>
          </a:p>
          <a:p>
            <a:pPr>
              <a:lnSpc>
                <a:spcPct val="150000"/>
              </a:lnSpc>
            </a:pPr>
            <a:r>
              <a:rPr lang="en-US" sz="3000" b="1" dirty="0"/>
              <a:t>Insertion</a:t>
            </a:r>
            <a:r>
              <a:rPr lang="en-US" sz="3000" dirty="0"/>
              <a:t> - Adds an element at the given index.</a:t>
            </a:r>
          </a:p>
          <a:p>
            <a:pPr>
              <a:lnSpc>
                <a:spcPct val="150000"/>
              </a:lnSpc>
            </a:pPr>
            <a:r>
              <a:rPr lang="en-US" sz="3000" b="1" dirty="0"/>
              <a:t>Deletion</a:t>
            </a:r>
            <a:r>
              <a:rPr lang="en-US" sz="3000" dirty="0"/>
              <a:t>- Deletes an element at the given index.</a:t>
            </a:r>
          </a:p>
          <a:p>
            <a:pPr>
              <a:lnSpc>
                <a:spcPct val="150000"/>
              </a:lnSpc>
            </a:pPr>
            <a:r>
              <a:rPr lang="en-US" sz="3000" b="1" dirty="0"/>
              <a:t>Search</a:t>
            </a:r>
            <a:r>
              <a:rPr lang="en-US" sz="3000" dirty="0"/>
              <a:t>- Searches an element using the given index by the value.</a:t>
            </a:r>
          </a:p>
          <a:p>
            <a:pPr>
              <a:lnSpc>
                <a:spcPct val="150000"/>
              </a:lnSpc>
            </a:pPr>
            <a:r>
              <a:rPr lang="en-US" sz="3000" b="1" dirty="0"/>
              <a:t>Update</a:t>
            </a:r>
            <a:r>
              <a:rPr lang="en-US" sz="3000" dirty="0"/>
              <a:t>- Updates an element at the given index.</a:t>
            </a:r>
          </a:p>
          <a:p>
            <a:endParaRPr lang="en-SG" dirty="0"/>
          </a:p>
        </p:txBody>
      </p:sp>
    </p:spTree>
    <p:extLst>
      <p:ext uri="{BB962C8B-B14F-4D97-AF65-F5344CB8AC3E}">
        <p14:creationId xmlns:p14="http://schemas.microsoft.com/office/powerpoint/2010/main" val="2597049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44562"/>
          </a:xfrm>
        </p:spPr>
        <p:txBody>
          <a:bodyPr>
            <a:normAutofit fontScale="90000"/>
          </a:bodyPr>
          <a:lstStyle/>
          <a:p>
            <a:pPr algn="ctr"/>
            <a:r>
              <a:rPr lang="en-US" b="1" dirty="0">
                <a:effectLst/>
                <a:latin typeface="Calibri" pitchFamily="34" charset="0"/>
                <a:cs typeface="Calibri" pitchFamily="34" charset="0"/>
              </a:rPr>
              <a:t>Array in real life</a:t>
            </a:r>
            <a:br>
              <a:rPr lang="en-US" dirty="0">
                <a:effectLst/>
              </a:rPr>
            </a:br>
            <a:endParaRPr lang="en-US" dirty="0"/>
          </a:p>
        </p:txBody>
      </p:sp>
      <p:sp>
        <p:nvSpPr>
          <p:cNvPr id="3" name="Content Placeholder 2"/>
          <p:cNvSpPr>
            <a:spLocks noGrp="1"/>
          </p:cNvSpPr>
          <p:nvPr>
            <p:ph idx="1"/>
          </p:nvPr>
        </p:nvSpPr>
        <p:spPr>
          <a:xfrm>
            <a:off x="1371600" y="914400"/>
            <a:ext cx="7562088" cy="5334000"/>
          </a:xfrm>
        </p:spPr>
        <p:txBody>
          <a:bodyPr>
            <a:normAutofit lnSpcReduction="10000"/>
          </a:bodyPr>
          <a:lstStyle/>
          <a:p>
            <a:pPr>
              <a:lnSpc>
                <a:spcPct val="200000"/>
              </a:lnSpc>
            </a:pPr>
            <a:r>
              <a:rPr lang="en-US" sz="2000" b="1" dirty="0"/>
              <a:t>Shopping List</a:t>
            </a:r>
          </a:p>
          <a:p>
            <a:pPr>
              <a:lnSpc>
                <a:spcPct val="200000"/>
              </a:lnSpc>
            </a:pPr>
            <a:r>
              <a:rPr lang="en-US" sz="2000" b="1" dirty="0"/>
              <a:t>Movie Theater Seats</a:t>
            </a:r>
          </a:p>
          <a:p>
            <a:pPr>
              <a:lnSpc>
                <a:spcPct val="200000"/>
              </a:lnSpc>
            </a:pPr>
            <a:r>
              <a:rPr lang="en-US" sz="2000" b="1" dirty="0"/>
              <a:t>Image Pixels</a:t>
            </a:r>
          </a:p>
          <a:p>
            <a:pPr>
              <a:lnSpc>
                <a:spcPct val="200000"/>
              </a:lnSpc>
            </a:pPr>
            <a:r>
              <a:rPr lang="en-US" sz="2000" b="1" dirty="0"/>
              <a:t>Music Playlist</a:t>
            </a:r>
          </a:p>
          <a:p>
            <a:pPr>
              <a:lnSpc>
                <a:spcPct val="200000"/>
              </a:lnSpc>
            </a:pPr>
            <a:r>
              <a:rPr lang="en-US" sz="2000" b="1" dirty="0"/>
              <a:t>Spreadsheet Cells</a:t>
            </a:r>
          </a:p>
          <a:p>
            <a:pPr>
              <a:lnSpc>
                <a:spcPct val="200000"/>
              </a:lnSpc>
            </a:pPr>
            <a:r>
              <a:rPr lang="en-US" sz="2000" b="1" dirty="0"/>
              <a:t>DNA Sequence</a:t>
            </a:r>
          </a:p>
          <a:p>
            <a:pPr>
              <a:lnSpc>
                <a:spcPct val="200000"/>
              </a:lnSpc>
            </a:pPr>
            <a:r>
              <a:rPr lang="en-US" sz="2000" b="1" dirty="0"/>
              <a:t>Grocery Store Inventory</a:t>
            </a:r>
          </a:p>
          <a:p>
            <a:pPr>
              <a:lnSpc>
                <a:spcPct val="200000"/>
              </a:lnSpc>
            </a:pPr>
            <a:r>
              <a:rPr lang="en-US" sz="2000" b="1" dirty="0"/>
              <a:t>Social Media Network</a:t>
            </a:r>
          </a:p>
        </p:txBody>
      </p:sp>
    </p:spTree>
    <p:extLst>
      <p:ext uri="{BB962C8B-B14F-4D97-AF65-F5344CB8AC3E}">
        <p14:creationId xmlns:p14="http://schemas.microsoft.com/office/powerpoint/2010/main" val="2172513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2514600"/>
            <a:ext cx="5410200" cy="1015663"/>
          </a:xfrm>
          <a:prstGeom prst="rect">
            <a:avLst/>
          </a:prstGeom>
          <a:noFill/>
        </p:spPr>
        <p:txBody>
          <a:bodyPr wrap="square" rtlCol="0">
            <a:spAutoFit/>
          </a:bodyPr>
          <a:lstStyle/>
          <a:p>
            <a:r>
              <a:rPr lang="en-US" sz="6000" dirty="0">
                <a:solidFill>
                  <a:schemeClr val="tx2">
                    <a:lumMod val="40000"/>
                    <a:lumOff val="60000"/>
                  </a:schemeClr>
                </a:solidFill>
              </a:rPr>
              <a:t>THANK YOU</a:t>
            </a:r>
            <a:endParaRPr lang="en-SG" sz="6000" dirty="0">
              <a:solidFill>
                <a:schemeClr val="tx2">
                  <a:lumMod val="40000"/>
                  <a:lumOff val="60000"/>
                </a:schemeClr>
              </a:solidFill>
            </a:endParaRPr>
          </a:p>
        </p:txBody>
      </p:sp>
    </p:spTree>
    <p:extLst>
      <p:ext uri="{BB962C8B-B14F-4D97-AF65-F5344CB8AC3E}">
        <p14:creationId xmlns:p14="http://schemas.microsoft.com/office/powerpoint/2010/main" val="3971592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76200"/>
            <a:ext cx="7498080" cy="1143000"/>
          </a:xfrm>
        </p:spPr>
        <p:txBody>
          <a:bodyPr/>
          <a:lstStyle/>
          <a:p>
            <a:pPr algn="ctr"/>
            <a:r>
              <a:rPr lang="en-US" dirty="0"/>
              <a:t>What is Array?</a:t>
            </a:r>
          </a:p>
        </p:txBody>
      </p:sp>
      <p:sp>
        <p:nvSpPr>
          <p:cNvPr id="3" name="Content Placeholder 2"/>
          <p:cNvSpPr>
            <a:spLocks noGrp="1"/>
          </p:cNvSpPr>
          <p:nvPr>
            <p:ph idx="1"/>
          </p:nvPr>
        </p:nvSpPr>
        <p:spPr>
          <a:xfrm>
            <a:off x="1435608" y="1447800"/>
            <a:ext cx="7632192" cy="5334000"/>
          </a:xfrm>
        </p:spPr>
        <p:txBody>
          <a:bodyPr>
            <a:normAutofit fontScale="92500"/>
          </a:bodyPr>
          <a:lstStyle/>
          <a:p>
            <a:pPr algn="just">
              <a:lnSpc>
                <a:spcPct val="150000"/>
              </a:lnSpc>
            </a:pPr>
            <a:r>
              <a:rPr lang="en-US" sz="2200" dirty="0"/>
              <a:t> An Array is a group of consecutive memory locations with the same name and data type.</a:t>
            </a:r>
          </a:p>
          <a:p>
            <a:pPr algn="just">
              <a:lnSpc>
                <a:spcPct val="150000"/>
              </a:lnSpc>
            </a:pPr>
            <a:r>
              <a:rPr lang="en-US" sz="2200" dirty="0"/>
              <a:t>A simple variable is a single memory location with a unique name and a type. However, an Array is a collection of different adjacent memory locations. All these memory locations have one collective name and type.</a:t>
            </a:r>
          </a:p>
          <a:p>
            <a:pPr algn="just">
              <a:lnSpc>
                <a:spcPct val="150000"/>
              </a:lnSpc>
            </a:pPr>
            <a:r>
              <a:rPr lang="en-US" sz="2200" dirty="0"/>
              <a:t>The memory locations in the array are known as array elements. The total number of elements in the array is called length.</a:t>
            </a:r>
          </a:p>
          <a:p>
            <a:pPr algn="just">
              <a:lnSpc>
                <a:spcPct val="150000"/>
              </a:lnSpc>
            </a:pPr>
            <a:r>
              <a:rPr lang="en-US" sz="2200" dirty="0"/>
              <a:t>The elements of access regarding their position in the array are called index or subscript.</a:t>
            </a:r>
          </a:p>
          <a:p>
            <a:endParaRPr lang="en-US" dirty="0"/>
          </a:p>
        </p:txBody>
      </p:sp>
    </p:spTree>
    <p:extLst>
      <p:ext uri="{BB962C8B-B14F-4D97-AF65-F5344CB8AC3E}">
        <p14:creationId xmlns:p14="http://schemas.microsoft.com/office/powerpoint/2010/main" val="459046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Essential Points About Arrays</a:t>
            </a:r>
            <a:endParaRPr lang="en-SG" dirty="0"/>
          </a:p>
        </p:txBody>
      </p:sp>
      <p:sp>
        <p:nvSpPr>
          <p:cNvPr id="3" name="Content Placeholder 2"/>
          <p:cNvSpPr>
            <a:spLocks noGrp="1"/>
          </p:cNvSpPr>
          <p:nvPr>
            <p:ph idx="1"/>
          </p:nvPr>
        </p:nvSpPr>
        <p:spPr>
          <a:xfrm>
            <a:off x="1435608" y="1447800"/>
            <a:ext cx="7498080" cy="5257800"/>
          </a:xfrm>
        </p:spPr>
        <p:txBody>
          <a:bodyPr>
            <a:normAutofit/>
          </a:bodyPr>
          <a:lstStyle/>
          <a:p>
            <a:r>
              <a:rPr lang="en-US" sz="2400" dirty="0"/>
              <a:t>An array can store many values with a single name. All arrays consist of consist of contiguous memory locations. The lowest address corresponds to the first element, and the highest to the last element.</a:t>
            </a:r>
          </a:p>
          <a:p>
            <a:pPr marL="82296" indent="0">
              <a:buNone/>
            </a:pPr>
            <a:endParaRPr lang="en-US" sz="2400" dirty="0"/>
          </a:p>
          <a:p>
            <a:r>
              <a:rPr lang="en-US" sz="2400" dirty="0"/>
              <a:t> Arrays are used to process many values easily and quickly. All arrays have 0 as the index, and an array's last index will be the array's total size minus 1.</a:t>
            </a:r>
          </a:p>
          <a:p>
            <a:pPr marL="82296" indent="0">
              <a:buNone/>
            </a:pPr>
            <a:endParaRPr lang="en-US" sz="2400" dirty="0"/>
          </a:p>
          <a:p>
            <a:r>
              <a:rPr lang="en-US" sz="2400" dirty="0"/>
              <a:t>The values stored in an array can be stored easily.</a:t>
            </a:r>
          </a:p>
          <a:p>
            <a:pPr marL="82296" indent="0">
              <a:buNone/>
            </a:pPr>
            <a:endParaRPr lang="en-US" sz="2400" dirty="0"/>
          </a:p>
          <a:p>
            <a:r>
              <a:rPr lang="en-US" sz="2400" dirty="0"/>
              <a:t>The search process can be applied to arrays easily.</a:t>
            </a:r>
          </a:p>
          <a:p>
            <a:endParaRPr lang="en-SG" dirty="0"/>
          </a:p>
        </p:txBody>
      </p:sp>
    </p:spTree>
    <p:extLst>
      <p:ext uri="{BB962C8B-B14F-4D97-AF65-F5344CB8AC3E}">
        <p14:creationId xmlns:p14="http://schemas.microsoft.com/office/powerpoint/2010/main" val="3235586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7498080" cy="1143000"/>
          </a:xfrm>
        </p:spPr>
        <p:txBody>
          <a:bodyPr/>
          <a:lstStyle/>
          <a:p>
            <a:pPr algn="ctr"/>
            <a:r>
              <a:rPr lang="en-US" dirty="0"/>
              <a:t>Types of Array</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9647" t="10773" r="10576" b="14890"/>
          <a:stretch/>
        </p:blipFill>
        <p:spPr>
          <a:xfrm>
            <a:off x="1634099" y="811470"/>
            <a:ext cx="2175901" cy="1396626"/>
          </a:xfrm>
        </p:spPr>
      </p:pic>
      <p:sp>
        <p:nvSpPr>
          <p:cNvPr id="6" name="TextBox 5"/>
          <p:cNvSpPr txBox="1"/>
          <p:nvPr/>
        </p:nvSpPr>
        <p:spPr>
          <a:xfrm>
            <a:off x="1634099" y="4745001"/>
            <a:ext cx="2667000" cy="369332"/>
          </a:xfrm>
          <a:prstGeom prst="rect">
            <a:avLst/>
          </a:prstGeom>
          <a:noFill/>
        </p:spPr>
        <p:txBody>
          <a:bodyPr wrap="square" rtlCol="0">
            <a:spAutoFit/>
          </a:bodyPr>
          <a:lstStyle/>
          <a:p>
            <a:pPr algn="ctr"/>
            <a:r>
              <a:rPr lang="en-US" b="1" dirty="0">
                <a:latin typeface="Calibri" pitchFamily="34" charset="0"/>
                <a:cs typeface="Calibri" pitchFamily="34" charset="0"/>
              </a:rPr>
              <a:t>Multidimensional  Array</a:t>
            </a:r>
          </a:p>
        </p:txBody>
      </p:sp>
      <p:sp>
        <p:nvSpPr>
          <p:cNvPr id="7" name="TextBox 6"/>
          <p:cNvSpPr txBox="1"/>
          <p:nvPr/>
        </p:nvSpPr>
        <p:spPr>
          <a:xfrm>
            <a:off x="5044440" y="819008"/>
            <a:ext cx="3124200" cy="1077218"/>
          </a:xfrm>
          <a:prstGeom prst="rect">
            <a:avLst/>
          </a:prstGeom>
          <a:noFill/>
        </p:spPr>
        <p:txBody>
          <a:bodyPr wrap="square" rtlCol="0">
            <a:spAutoFit/>
          </a:bodyPr>
          <a:lstStyle/>
          <a:p>
            <a:pPr marL="285750" indent="-285750">
              <a:buFont typeface="Arial" pitchFamily="34" charset="0"/>
              <a:buChar char="•"/>
            </a:pPr>
            <a:r>
              <a:rPr lang="en-US" sz="1600" dirty="0"/>
              <a:t>One dimensional array contains one row and multiple columns.</a:t>
            </a:r>
          </a:p>
          <a:p>
            <a:pPr marL="285750" indent="-285750">
              <a:buFont typeface="Arial" pitchFamily="34" charset="0"/>
              <a:buChar char="•"/>
            </a:pPr>
            <a:endParaRPr lang="en-US" sz="1600" dirty="0"/>
          </a:p>
          <a:p>
            <a:pPr marL="285750" indent="-285750">
              <a:buFont typeface="Arial" pitchFamily="34" charset="0"/>
              <a:buChar char="•"/>
            </a:pPr>
            <a:r>
              <a:rPr lang="en-US" sz="1600" dirty="0"/>
              <a:t>Simple collection of element.</a:t>
            </a:r>
          </a:p>
        </p:txBody>
      </p:sp>
      <p:sp>
        <p:nvSpPr>
          <p:cNvPr id="9" name="TextBox 8"/>
          <p:cNvSpPr txBox="1"/>
          <p:nvPr/>
        </p:nvSpPr>
        <p:spPr>
          <a:xfrm>
            <a:off x="4953000" y="4972614"/>
            <a:ext cx="3692236" cy="1569660"/>
          </a:xfrm>
          <a:prstGeom prst="rect">
            <a:avLst/>
          </a:prstGeom>
          <a:noFill/>
        </p:spPr>
        <p:txBody>
          <a:bodyPr wrap="square" rtlCol="0">
            <a:spAutoFit/>
          </a:bodyPr>
          <a:lstStyle/>
          <a:p>
            <a:pPr marL="285750" indent="-285750">
              <a:buFont typeface="Arial" pitchFamily="34" charset="0"/>
              <a:buChar char="•"/>
            </a:pPr>
            <a:r>
              <a:rPr lang="en-US" sz="1600" dirty="0"/>
              <a:t>Multidimensional array contains multiple rows and multiple columns.</a:t>
            </a:r>
          </a:p>
          <a:p>
            <a:pPr marL="285750" indent="-285750">
              <a:buFont typeface="Arial" pitchFamily="34" charset="0"/>
              <a:buChar char="•"/>
            </a:pPr>
            <a:endParaRPr lang="en-US" sz="1600" dirty="0"/>
          </a:p>
          <a:p>
            <a:pPr marL="285750" indent="-285750">
              <a:buFont typeface="Arial" pitchFamily="34" charset="0"/>
              <a:buChar char="•"/>
            </a:pPr>
            <a:endParaRPr lang="en-US" sz="1600" dirty="0"/>
          </a:p>
          <a:p>
            <a:pPr marL="285750" indent="-285750">
              <a:buFont typeface="Arial" pitchFamily="34" charset="0"/>
              <a:buChar char="•"/>
            </a:pPr>
            <a:r>
              <a:rPr lang="en-US" sz="1600" dirty="0"/>
              <a:t>It is a collection of one dimensional array.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378" y="2819400"/>
            <a:ext cx="2692538" cy="154948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9999" y="5181418"/>
            <a:ext cx="2484099" cy="1520597"/>
          </a:xfrm>
          <a:prstGeom prst="rect">
            <a:avLst/>
          </a:prstGeom>
        </p:spPr>
      </p:pic>
      <p:sp>
        <p:nvSpPr>
          <p:cNvPr id="10" name="TextBox 9"/>
          <p:cNvSpPr txBox="1"/>
          <p:nvPr/>
        </p:nvSpPr>
        <p:spPr>
          <a:xfrm>
            <a:off x="2443116" y="2546869"/>
            <a:ext cx="1828800" cy="369332"/>
          </a:xfrm>
          <a:prstGeom prst="rect">
            <a:avLst/>
          </a:prstGeom>
          <a:noFill/>
        </p:spPr>
        <p:txBody>
          <a:bodyPr wrap="square" rtlCol="0">
            <a:spAutoFit/>
          </a:bodyPr>
          <a:lstStyle/>
          <a:p>
            <a:r>
              <a:rPr lang="en-US" b="1" dirty="0"/>
              <a:t>2D Array</a:t>
            </a:r>
            <a:endParaRPr lang="en-SG" b="1" dirty="0"/>
          </a:p>
        </p:txBody>
      </p:sp>
      <p:sp>
        <p:nvSpPr>
          <p:cNvPr id="17" name="Rectangle 4"/>
          <p:cNvSpPr>
            <a:spLocks noChangeArrowheads="1"/>
          </p:cNvSpPr>
          <p:nvPr/>
        </p:nvSpPr>
        <p:spPr bwMode="auto">
          <a:xfrm>
            <a:off x="4988668" y="2916201"/>
            <a:ext cx="31242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600" b="0" i="0" u="none" strike="noStrike" cap="none" normalizeH="0" baseline="0" dirty="0">
                <a:ln>
                  <a:noFill/>
                </a:ln>
                <a:solidFill>
                  <a:srgbClr val="374151"/>
                </a:solidFill>
                <a:effectLst/>
                <a:latin typeface="Calbri"/>
                <a:ea typeface="Calibri" panose="020F0502020204030204" pitchFamily="34" charset="0"/>
                <a:cs typeface="Segoe UI" panose="020B0502040204020203" pitchFamily="34" charset="0"/>
              </a:rPr>
              <a:t>In this example, </a:t>
            </a:r>
            <a:r>
              <a:rPr kumimoji="0" lang="en-US" sz="1600" i="0" u="none" strike="noStrike" cap="none" normalizeH="0" baseline="0" dirty="0">
                <a:ln>
                  <a:noFill/>
                </a:ln>
                <a:solidFill>
                  <a:schemeClr val="tx1"/>
                </a:solidFill>
                <a:effectLst/>
                <a:latin typeface="Calbri"/>
                <a:ea typeface="Calibri" panose="020F0502020204030204" pitchFamily="34" charset="0"/>
                <a:cs typeface="Courier New" panose="02070309020205020404" pitchFamily="49" charset="0"/>
              </a:rPr>
              <a:t>rows</a:t>
            </a:r>
            <a:r>
              <a:rPr kumimoji="0" lang="en-US" sz="1600" b="0" i="0" u="none" strike="noStrike" cap="none" normalizeH="0" baseline="0" dirty="0">
                <a:ln>
                  <a:noFill/>
                </a:ln>
                <a:solidFill>
                  <a:srgbClr val="374151"/>
                </a:solidFill>
                <a:effectLst/>
                <a:latin typeface="Calbri"/>
                <a:ea typeface="Calibri" panose="020F0502020204030204" pitchFamily="34" charset="0"/>
                <a:cs typeface="Segoe UI" panose="020B0502040204020203" pitchFamily="34" charset="0"/>
              </a:rPr>
              <a:t> is set to 3, and </a:t>
            </a:r>
            <a:r>
              <a:rPr kumimoji="0" lang="en-US" sz="1600" i="0" u="none" strike="noStrike" cap="none" normalizeH="0" baseline="0" dirty="0">
                <a:ln>
                  <a:noFill/>
                </a:ln>
                <a:solidFill>
                  <a:schemeClr val="tx1"/>
                </a:solidFill>
                <a:effectLst/>
                <a:latin typeface="Calbri"/>
                <a:ea typeface="Calibri" panose="020F0502020204030204" pitchFamily="34" charset="0"/>
                <a:cs typeface="Courier New" panose="02070309020205020404" pitchFamily="49" charset="0"/>
              </a:rPr>
              <a:t>columns</a:t>
            </a:r>
            <a:r>
              <a:rPr kumimoji="0" lang="en-US" sz="1600" b="0" i="0" u="none" strike="noStrike" cap="none" normalizeH="0" baseline="0" dirty="0">
                <a:ln>
                  <a:noFill/>
                </a:ln>
                <a:solidFill>
                  <a:srgbClr val="374151"/>
                </a:solidFill>
                <a:effectLst/>
                <a:latin typeface="Calbri"/>
                <a:ea typeface="Calibri" panose="020F0502020204030204" pitchFamily="34" charset="0"/>
                <a:cs typeface="Segoe UI" panose="020B0502040204020203" pitchFamily="34" charset="0"/>
              </a:rPr>
              <a:t> is set to 3. Therefore, the 2D array has 3 rows and 3 columns</a:t>
            </a:r>
            <a:r>
              <a:rPr kumimoji="0" lang="en-US" sz="1100" b="0" i="0" u="none" strike="noStrike" cap="none" normalizeH="0" baseline="0" dirty="0">
                <a:ln>
                  <a:noFill/>
                </a:ln>
                <a:solidFill>
                  <a:srgbClr val="374151"/>
                </a:solidFill>
                <a:effectLst/>
                <a:latin typeface="Segoe UI" panose="020B0502040204020203" pitchFamily="34" charset="0"/>
                <a:ea typeface="Calibri" panose="020F0502020204030204" pitchFamily="34" charset="0"/>
                <a:cs typeface="Segoe UI" panose="020B0502040204020203" pitchFamily="34" charset="0"/>
              </a:rPr>
              <a:t>.</a:t>
            </a: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73301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Array Initialization</a:t>
            </a:r>
            <a:br>
              <a:rPr lang="en-US" dirty="0"/>
            </a:br>
            <a:endParaRPr lang="en-SG" dirty="0"/>
          </a:p>
        </p:txBody>
      </p:sp>
      <p:sp>
        <p:nvSpPr>
          <p:cNvPr id="3" name="Content Placeholder 2"/>
          <p:cNvSpPr>
            <a:spLocks noGrp="1"/>
          </p:cNvSpPr>
          <p:nvPr>
            <p:ph idx="1"/>
          </p:nvPr>
        </p:nvSpPr>
        <p:spPr>
          <a:xfrm>
            <a:off x="1435608" y="1447800"/>
            <a:ext cx="7555992" cy="5257800"/>
          </a:xfrm>
        </p:spPr>
        <p:txBody>
          <a:bodyPr>
            <a:normAutofit fontScale="92500" lnSpcReduction="20000"/>
          </a:bodyPr>
          <a:lstStyle/>
          <a:p>
            <a:pPr>
              <a:lnSpc>
                <a:spcPct val="150000"/>
              </a:lnSpc>
            </a:pPr>
            <a:r>
              <a:rPr lang="en-US" sz="2800" dirty="0"/>
              <a:t>As with simple variables arrays can be initialized while they are being declared.</a:t>
            </a:r>
          </a:p>
          <a:p>
            <a:pPr>
              <a:lnSpc>
                <a:spcPct val="150000"/>
              </a:lnSpc>
            </a:pPr>
            <a:r>
              <a:rPr lang="en-US" sz="2800" dirty="0"/>
              <a:t>When initializing arrays while declaring them not necessary to specify the size of an array.</a:t>
            </a:r>
          </a:p>
          <a:p>
            <a:pPr>
              <a:lnSpc>
                <a:spcPct val="150000"/>
              </a:lnSpc>
            </a:pPr>
            <a:r>
              <a:rPr lang="en-US" sz="2800" dirty="0"/>
              <a:t>The number of initial values in the braces determines the size of an array.</a:t>
            </a:r>
          </a:p>
          <a:p>
            <a:pPr marL="82296" indent="0">
              <a:lnSpc>
                <a:spcPct val="150000"/>
              </a:lnSpc>
              <a:buNone/>
            </a:pPr>
            <a:r>
              <a:rPr lang="en-US" sz="2800" dirty="0"/>
              <a:t>	For example: </a:t>
            </a:r>
          </a:p>
          <a:p>
            <a:pPr marL="82296" indent="0">
              <a:lnSpc>
                <a:spcPct val="150000"/>
              </a:lnSpc>
              <a:buNone/>
            </a:pPr>
            <a:r>
              <a:rPr lang="en-US" sz="2800" dirty="0"/>
              <a:t>double sales[ ] = { 9.55, 55.30, 20.15, 30.25, 60.45, 10.25, 46.85};</a:t>
            </a:r>
          </a:p>
          <a:p>
            <a:endParaRPr lang="en-SG" dirty="0"/>
          </a:p>
        </p:txBody>
      </p:sp>
    </p:spTree>
    <p:extLst>
      <p:ext uri="{BB962C8B-B14F-4D97-AF65-F5344CB8AC3E}">
        <p14:creationId xmlns:p14="http://schemas.microsoft.com/office/powerpoint/2010/main" val="1475161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Partial Initialization</a:t>
            </a:r>
            <a:br>
              <a:rPr lang="en-US" dirty="0"/>
            </a:br>
            <a:endParaRPr lang="en-SG" dirty="0"/>
          </a:p>
        </p:txBody>
      </p:sp>
      <p:sp>
        <p:nvSpPr>
          <p:cNvPr id="3" name="Content Placeholder 2"/>
          <p:cNvSpPr>
            <a:spLocks noGrp="1"/>
          </p:cNvSpPr>
          <p:nvPr>
            <p:ph idx="1"/>
          </p:nvPr>
        </p:nvSpPr>
        <p:spPr/>
        <p:txBody>
          <a:bodyPr>
            <a:normAutofit fontScale="92500" lnSpcReduction="20000"/>
          </a:bodyPr>
          <a:lstStyle/>
          <a:p>
            <a:r>
              <a:rPr lang="en-US" sz="2800" dirty="0"/>
              <a:t>The statement</a:t>
            </a:r>
          </a:p>
          <a:p>
            <a:pPr marL="82296" indent="0">
              <a:buNone/>
            </a:pPr>
            <a:r>
              <a:rPr lang="en-US" sz="2800" dirty="0"/>
              <a:t>	</a:t>
            </a:r>
            <a:r>
              <a:rPr lang="en-US" sz="2800" dirty="0" err="1"/>
              <a:t>int</a:t>
            </a:r>
            <a:r>
              <a:rPr lang="en-US" sz="2800" dirty="0"/>
              <a:t> list [ ]= {5,6,8,9};</a:t>
            </a:r>
          </a:p>
          <a:p>
            <a:pPr marL="82296" indent="0">
              <a:buNone/>
            </a:pPr>
            <a:r>
              <a:rPr lang="en-US" sz="2800" dirty="0"/>
              <a:t>  	declares the list to be an array of 4 components and initializes list [0] to 5, list[1] to 6, list [2] to 8, and list [3] to 9.</a:t>
            </a:r>
          </a:p>
          <a:p>
            <a:pPr marL="82296" indent="0">
              <a:buNone/>
            </a:pPr>
            <a:endParaRPr lang="en-US" sz="2800" dirty="0"/>
          </a:p>
          <a:p>
            <a:r>
              <a:rPr lang="en-US" sz="2800" dirty="0"/>
              <a:t>The statement</a:t>
            </a:r>
          </a:p>
          <a:p>
            <a:pPr marL="82296" indent="0">
              <a:buNone/>
            </a:pPr>
            <a:r>
              <a:rPr lang="en-US" sz="2800" dirty="0"/>
              <a:t>	</a:t>
            </a:r>
            <a:r>
              <a:rPr lang="en-US" sz="2800" dirty="0" err="1"/>
              <a:t>int</a:t>
            </a:r>
            <a:r>
              <a:rPr lang="en-US" sz="2800" dirty="0"/>
              <a:t> list [25]= {5,6,8,9};</a:t>
            </a:r>
          </a:p>
          <a:p>
            <a:pPr marL="82296" indent="0">
              <a:buNone/>
            </a:pPr>
            <a:r>
              <a:rPr lang="en-US" sz="2800" dirty="0"/>
              <a:t>	declares the list to be an array of 25 components and the first four components are initialized to 5,6,8 and 9, respectively</a:t>
            </a:r>
          </a:p>
          <a:p>
            <a:r>
              <a:rPr lang="en-US" sz="2800" dirty="0"/>
              <a:t>All other components are initialized to 0</a:t>
            </a:r>
          </a:p>
          <a:p>
            <a:endParaRPr lang="en-SG" dirty="0"/>
          </a:p>
        </p:txBody>
      </p:sp>
    </p:spTree>
    <p:extLst>
      <p:ext uri="{BB962C8B-B14F-4D97-AF65-F5344CB8AC3E}">
        <p14:creationId xmlns:p14="http://schemas.microsoft.com/office/powerpoint/2010/main" val="4061481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76200"/>
            <a:ext cx="7498080" cy="685800"/>
          </a:xfrm>
        </p:spPr>
        <p:txBody>
          <a:bodyPr>
            <a:normAutofit fontScale="90000"/>
          </a:bodyPr>
          <a:lstStyle/>
          <a:p>
            <a:pPr algn="ctr"/>
            <a:r>
              <a:rPr lang="en-SG" dirty="0">
                <a:effectLst/>
              </a:rPr>
              <a:t>Declaration of Arrays</a:t>
            </a:r>
            <a:endParaRPr lang="en-SG" dirty="0"/>
          </a:p>
        </p:txBody>
      </p:sp>
      <p:sp>
        <p:nvSpPr>
          <p:cNvPr id="3" name="Content Placeholder 2"/>
          <p:cNvSpPr>
            <a:spLocks noGrp="1"/>
          </p:cNvSpPr>
          <p:nvPr>
            <p:ph idx="1"/>
          </p:nvPr>
        </p:nvSpPr>
        <p:spPr>
          <a:xfrm>
            <a:off x="1298448" y="762000"/>
            <a:ext cx="7772400" cy="6172200"/>
          </a:xfrm>
        </p:spPr>
        <p:txBody>
          <a:bodyPr>
            <a:normAutofit fontScale="40000" lnSpcReduction="20000"/>
          </a:bodyPr>
          <a:lstStyle/>
          <a:p>
            <a:pPr>
              <a:lnSpc>
                <a:spcPct val="120000"/>
              </a:lnSpc>
            </a:pPr>
            <a:r>
              <a:rPr lang="en-US" sz="4200" dirty="0"/>
              <a:t>An ''Array declaration'' means to name the array and specify the type of its elements. It can also define the number of elements in the array. A variable with an array type is considered a pointer to the type of the array elements.</a:t>
            </a:r>
          </a:p>
          <a:p>
            <a:pPr marL="82296" indent="0">
              <a:lnSpc>
                <a:spcPct val="120000"/>
              </a:lnSpc>
              <a:buNone/>
            </a:pPr>
            <a:endParaRPr lang="en-US" sz="4200" dirty="0"/>
          </a:p>
          <a:p>
            <a:pPr>
              <a:lnSpc>
                <a:spcPct val="120000"/>
              </a:lnSpc>
            </a:pPr>
            <a:r>
              <a:rPr lang="en-US" sz="4200" dirty="0"/>
              <a:t>In Data Structures and Algorithm using C/C++, an array can be declared by specifying its type and size or by initializing.</a:t>
            </a:r>
          </a:p>
          <a:p>
            <a:pPr>
              <a:lnSpc>
                <a:spcPct val="120000"/>
              </a:lnSpc>
            </a:pPr>
            <a:r>
              <a:rPr lang="en-US" sz="4200" dirty="0"/>
              <a:t>Array declaration by specifying size:</a:t>
            </a:r>
          </a:p>
          <a:p>
            <a:pPr marL="82296" indent="0">
              <a:lnSpc>
                <a:spcPct val="120000"/>
              </a:lnSpc>
              <a:buNone/>
            </a:pPr>
            <a:r>
              <a:rPr lang="en-US" sz="4200" dirty="0"/>
              <a:t>	</a:t>
            </a:r>
            <a:r>
              <a:rPr lang="en-US" sz="4200" dirty="0" err="1"/>
              <a:t>int</a:t>
            </a:r>
            <a:r>
              <a:rPr lang="en-US" sz="4200" dirty="0"/>
              <a:t> a[10];</a:t>
            </a:r>
          </a:p>
          <a:p>
            <a:pPr>
              <a:lnSpc>
                <a:spcPct val="120000"/>
              </a:lnSpc>
            </a:pPr>
            <a:r>
              <a:rPr lang="en-US" sz="4200" dirty="0"/>
              <a:t>Array declaration by initializing elements:</a:t>
            </a:r>
          </a:p>
          <a:p>
            <a:pPr marL="82296" indent="0">
              <a:lnSpc>
                <a:spcPct val="120000"/>
              </a:lnSpc>
              <a:buNone/>
            </a:pPr>
            <a:r>
              <a:rPr lang="en-US" sz="4200" dirty="0"/>
              <a:t>	</a:t>
            </a:r>
            <a:r>
              <a:rPr lang="en-US" sz="4200" dirty="0" err="1"/>
              <a:t>int</a:t>
            </a:r>
            <a:r>
              <a:rPr lang="en-US" sz="4200" dirty="0"/>
              <a:t> a[] = {10, 20, 30, 40};</a:t>
            </a:r>
          </a:p>
          <a:p>
            <a:pPr>
              <a:lnSpc>
                <a:spcPct val="120000"/>
              </a:lnSpc>
            </a:pPr>
            <a:r>
              <a:rPr lang="en-US" sz="4200" dirty="0"/>
              <a:t>Here, in case the size of the array is omitted, an array just big enough to hold the Initialization is created. Consequently, the compiler creates an array of size 4. And above is the same as '' </a:t>
            </a:r>
            <a:r>
              <a:rPr lang="en-US" sz="4200" dirty="0" err="1"/>
              <a:t>int</a:t>
            </a:r>
            <a:r>
              <a:rPr lang="en-US" sz="4200" dirty="0"/>
              <a:t> a[4] = {10,20,30,40}; ''</a:t>
            </a:r>
          </a:p>
          <a:p>
            <a:pPr>
              <a:lnSpc>
                <a:spcPct val="120000"/>
              </a:lnSpc>
            </a:pPr>
            <a:r>
              <a:rPr lang="en-US" sz="4200" dirty="0"/>
              <a:t>Array declaration by specifying and initializing elements:</a:t>
            </a:r>
          </a:p>
          <a:p>
            <a:pPr marL="82296" indent="0">
              <a:lnSpc>
                <a:spcPct val="120000"/>
              </a:lnSpc>
              <a:buNone/>
            </a:pPr>
            <a:r>
              <a:rPr lang="en-US" sz="4200" dirty="0"/>
              <a:t>	</a:t>
            </a:r>
            <a:r>
              <a:rPr lang="en-US" sz="4200" dirty="0" err="1"/>
              <a:t>int</a:t>
            </a:r>
            <a:r>
              <a:rPr lang="en-US" sz="4200" dirty="0"/>
              <a:t> a[6] = {10,20,30,40};</a:t>
            </a:r>
          </a:p>
          <a:p>
            <a:pPr marL="82296" indent="0">
              <a:lnSpc>
                <a:spcPct val="120000"/>
              </a:lnSpc>
              <a:buNone/>
            </a:pPr>
            <a:endParaRPr lang="en-US" sz="4200" dirty="0"/>
          </a:p>
          <a:p>
            <a:pPr>
              <a:lnSpc>
                <a:spcPct val="120000"/>
              </a:lnSpc>
            </a:pPr>
            <a:r>
              <a:rPr lang="en-US" sz="4200" dirty="0"/>
              <a:t>Here,  in case the compiler creates an array of size 6, initializes the first 4 elements as specified by the user and the rest of the two elements as 0. above is the same as '' </a:t>
            </a:r>
            <a:r>
              <a:rPr lang="en-US" sz="4200" dirty="0" err="1"/>
              <a:t>int</a:t>
            </a:r>
            <a:r>
              <a:rPr lang="en-US" sz="4200" dirty="0"/>
              <a:t> a[4] = {10,20,30,40,0,0};</a:t>
            </a:r>
          </a:p>
          <a:p>
            <a:endParaRPr lang="en-SG" dirty="0"/>
          </a:p>
        </p:txBody>
      </p:sp>
    </p:spTree>
    <p:extLst>
      <p:ext uri="{BB962C8B-B14F-4D97-AF65-F5344CB8AC3E}">
        <p14:creationId xmlns:p14="http://schemas.microsoft.com/office/powerpoint/2010/main" val="2569513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403592" cy="792162"/>
          </a:xfrm>
        </p:spPr>
        <p:txBody>
          <a:bodyPr/>
          <a:lstStyle/>
          <a:p>
            <a:pPr algn="ctr"/>
            <a:r>
              <a:rPr lang="en-SG" dirty="0">
                <a:effectLst/>
              </a:rPr>
              <a:t>One-D Array</a:t>
            </a:r>
            <a:endParaRPr lang="en-SG" dirty="0"/>
          </a:p>
        </p:txBody>
      </p:sp>
      <p:sp>
        <p:nvSpPr>
          <p:cNvPr id="3" name="Content Placeholder 2"/>
          <p:cNvSpPr>
            <a:spLocks noGrp="1"/>
          </p:cNvSpPr>
          <p:nvPr>
            <p:ph idx="1"/>
          </p:nvPr>
        </p:nvSpPr>
        <p:spPr>
          <a:xfrm>
            <a:off x="1295400" y="792162"/>
            <a:ext cx="7848600" cy="5624851"/>
          </a:xfrm>
        </p:spPr>
        <p:txBody>
          <a:bodyPr>
            <a:noAutofit/>
          </a:bodyPr>
          <a:lstStyle/>
          <a:p>
            <a:r>
              <a:rPr lang="en-US" sz="1600" dirty="0"/>
              <a:t>A type of Array in which all elements are arranged in the form of a list is known as 1-D Array, Single Dimension Array, or Linear List.</a:t>
            </a:r>
            <a:br>
              <a:rPr lang="en-US" sz="1600" dirty="0"/>
            </a:br>
            <a:endParaRPr lang="en-US" sz="1600" dirty="0"/>
          </a:p>
          <a:p>
            <a:r>
              <a:rPr lang="en-US" sz="1600" dirty="0"/>
              <a:t>Declaring 1-D Array:</a:t>
            </a:r>
          </a:p>
          <a:p>
            <a:pPr marL="82296" indent="0">
              <a:buNone/>
            </a:pPr>
            <a:r>
              <a:rPr lang="en-US" sz="1600" dirty="0"/>
              <a:t>	</a:t>
            </a:r>
            <a:r>
              <a:rPr lang="en-US" sz="1600" dirty="0" err="1"/>
              <a:t>data_type</a:t>
            </a:r>
            <a:r>
              <a:rPr lang="en-US" sz="1600" dirty="0"/>
              <a:t> identifier[length];            </a:t>
            </a:r>
          </a:p>
          <a:p>
            <a:pPr marL="82296" indent="0">
              <a:buNone/>
            </a:pPr>
            <a:r>
              <a:rPr lang="en-US" sz="1600" dirty="0"/>
              <a:t>	</a:t>
            </a:r>
            <a:r>
              <a:rPr lang="en-US" sz="1600" dirty="0" err="1"/>
              <a:t>int</a:t>
            </a:r>
            <a:r>
              <a:rPr lang="en-US" sz="1600" dirty="0"/>
              <a:t> marks [10];</a:t>
            </a:r>
          </a:p>
          <a:p>
            <a:pPr marL="482346" indent="-400050">
              <a:buFont typeface="+mj-lt"/>
              <a:buAutoNum type="romanLcPeriod"/>
            </a:pPr>
            <a:r>
              <a:rPr lang="en-US" sz="1600" dirty="0" err="1"/>
              <a:t>Datatype</a:t>
            </a:r>
            <a:r>
              <a:rPr lang="en-US" sz="1600" dirty="0"/>
              <a:t>: Data type of values to be stored in the Array.</a:t>
            </a:r>
          </a:p>
          <a:p>
            <a:pPr marL="482346" indent="-400050">
              <a:buFont typeface="+mj-lt"/>
              <a:buAutoNum type="romanLcPeriod"/>
            </a:pPr>
            <a:r>
              <a:rPr lang="en-US" sz="1600" dirty="0"/>
              <a:t>Identifier: Name of the Array.</a:t>
            </a:r>
          </a:p>
          <a:p>
            <a:pPr marL="482346" indent="-400050">
              <a:buFont typeface="+mj-lt"/>
              <a:buAutoNum type="romanLcPeriod"/>
            </a:pPr>
            <a:r>
              <a:rPr lang="en-US" sz="1600" dirty="0"/>
              <a:t>Length: Number of elements. </a:t>
            </a:r>
          </a:p>
          <a:p>
            <a:r>
              <a:rPr lang="en-US" sz="1600" dirty="0" err="1"/>
              <a:t>int</a:t>
            </a:r>
            <a:r>
              <a:rPr lang="en-US" sz="1600" dirty="0"/>
              <a:t> catalogue 0 1 2 3 </a:t>
            </a:r>
          </a:p>
          <a:p>
            <a:r>
              <a:rPr lang="en-US" sz="1600" dirty="0"/>
              <a:t>1-D array Initialization:</a:t>
            </a:r>
          </a:p>
          <a:p>
            <a:r>
              <a:rPr lang="en-US" sz="1600" dirty="0" err="1"/>
              <a:t>Syntex</a:t>
            </a:r>
            <a:r>
              <a:rPr lang="en-US" sz="1600" dirty="0"/>
              <a:t>:</a:t>
            </a:r>
          </a:p>
          <a:p>
            <a:pPr marL="82296" indent="0">
              <a:buNone/>
            </a:pPr>
            <a:r>
              <a:rPr lang="en-US" sz="1600" dirty="0"/>
              <a:t>	</a:t>
            </a:r>
            <a:r>
              <a:rPr lang="en-US" sz="1600" dirty="0" err="1"/>
              <a:t>data_type</a:t>
            </a:r>
            <a:r>
              <a:rPr lang="en-US" sz="1600" dirty="0"/>
              <a:t> </a:t>
            </a:r>
            <a:r>
              <a:rPr lang="en-US" sz="1600" dirty="0" err="1"/>
              <a:t>identifer</a:t>
            </a:r>
            <a:r>
              <a:rPr lang="en-US" sz="1600" dirty="0"/>
              <a:t> [length] = {List of values};  </a:t>
            </a:r>
          </a:p>
          <a:p>
            <a:pPr marL="82296" indent="0">
              <a:buNone/>
            </a:pPr>
            <a:r>
              <a:rPr lang="en-US" sz="1600" dirty="0"/>
              <a:t>	</a:t>
            </a:r>
            <a:r>
              <a:rPr lang="en-US" sz="1600" dirty="0" err="1"/>
              <a:t>int</a:t>
            </a:r>
            <a:r>
              <a:rPr lang="en-US" sz="1600" dirty="0"/>
              <a:t> marks[5] = {26,68,38,95,46};</a:t>
            </a:r>
          </a:p>
          <a:p>
            <a:pPr marL="482346" indent="-400050">
              <a:buFont typeface="+mj-lt"/>
              <a:buAutoNum type="romanUcPeriod"/>
            </a:pPr>
            <a:r>
              <a:rPr lang="en-US" sz="1600" dirty="0"/>
              <a:t>Data type of values to be stored in the Array.</a:t>
            </a:r>
          </a:p>
          <a:p>
            <a:pPr marL="482346" indent="-400050">
              <a:buFont typeface="+mj-lt"/>
              <a:buAutoNum type="romanUcPeriod"/>
            </a:pPr>
            <a:r>
              <a:rPr lang="en-US" sz="1600" dirty="0"/>
              <a:t>Identifier: Name of the Array.  </a:t>
            </a:r>
          </a:p>
          <a:p>
            <a:pPr marL="482346" indent="-400050">
              <a:buFont typeface="+mj-lt"/>
              <a:buAutoNum type="romanUcPeriod"/>
            </a:pPr>
            <a:r>
              <a:rPr lang="en-US" sz="1600" dirty="0"/>
              <a:t>Length:  Name of elements.</a:t>
            </a:r>
          </a:p>
          <a:p>
            <a:pPr marL="482346" indent="-400050">
              <a:buFont typeface="+mj-lt"/>
              <a:buAutoNum type="romanUcPeriod"/>
            </a:pPr>
            <a:r>
              <a:rPr lang="en-US" sz="1600" dirty="0"/>
              <a:t>List of Values: Values to initialize the Array. Initializing values must be constant.</a:t>
            </a:r>
          </a:p>
          <a:p>
            <a:pPr marL="482346" indent="-400050">
              <a:buFont typeface="+mj-lt"/>
              <a:buAutoNum type="romanUcPeriod"/>
            </a:pPr>
            <a:endParaRPr lang="en-SG"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6039" y="2841038"/>
            <a:ext cx="2613097" cy="15595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175" y="5334000"/>
            <a:ext cx="2114659" cy="482625"/>
          </a:xfrm>
          <a:prstGeom prst="rect">
            <a:avLst/>
          </a:prstGeom>
        </p:spPr>
      </p:pic>
    </p:spTree>
    <p:extLst>
      <p:ext uri="{BB962C8B-B14F-4D97-AF65-F5344CB8AC3E}">
        <p14:creationId xmlns:p14="http://schemas.microsoft.com/office/powerpoint/2010/main" val="3356272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Accessing elements of an array</a:t>
            </a:r>
            <a:br>
              <a:rPr lang="en-US" dirty="0"/>
            </a:br>
            <a:endParaRPr lang="en-SG" dirty="0"/>
          </a:p>
        </p:txBody>
      </p:sp>
      <p:sp>
        <p:nvSpPr>
          <p:cNvPr id="3" name="Content Placeholder 2"/>
          <p:cNvSpPr>
            <a:spLocks noGrp="1"/>
          </p:cNvSpPr>
          <p:nvPr>
            <p:ph idx="1"/>
          </p:nvPr>
        </p:nvSpPr>
        <p:spPr>
          <a:xfrm>
            <a:off x="1435608" y="1447800"/>
            <a:ext cx="7498080" cy="5181600"/>
          </a:xfrm>
        </p:spPr>
        <p:txBody>
          <a:bodyPr>
            <a:normAutofit fontScale="47500" lnSpcReduction="20000"/>
          </a:bodyPr>
          <a:lstStyle/>
          <a:p>
            <a:r>
              <a:rPr lang="en-US" sz="3800" b="1" dirty="0"/>
              <a:t>Individual Element: </a:t>
            </a:r>
          </a:p>
          <a:p>
            <a:pPr marL="82296" indent="0">
              <a:buNone/>
            </a:pPr>
            <a:r>
              <a:rPr lang="en-US" sz="3800" dirty="0"/>
              <a:t>	</a:t>
            </a:r>
            <a:r>
              <a:rPr lang="en-US" sz="3800" dirty="0" err="1"/>
              <a:t>Array_name</a:t>
            </a:r>
            <a:r>
              <a:rPr lang="en-US" sz="3800" dirty="0"/>
              <a:t>[index];</a:t>
            </a:r>
          </a:p>
          <a:p>
            <a:pPr marL="82296" indent="0">
              <a:buNone/>
            </a:pPr>
            <a:r>
              <a:rPr lang="en-US" sz="3800" dirty="0"/>
              <a:t>	Using Loop:</a:t>
            </a:r>
          </a:p>
          <a:p>
            <a:pPr marL="82296" indent="0">
              <a:buNone/>
            </a:pPr>
            <a:r>
              <a:rPr lang="en-US" sz="3800" dirty="0"/>
              <a:t>		</a:t>
            </a:r>
            <a:r>
              <a:rPr lang="en-US" sz="3800" dirty="0" err="1"/>
              <a:t>int</a:t>
            </a:r>
            <a:r>
              <a:rPr lang="en-US" sz="3800" dirty="0"/>
              <a:t> marks[5];</a:t>
            </a:r>
          </a:p>
          <a:p>
            <a:pPr marL="82296" indent="0">
              <a:buNone/>
            </a:pPr>
            <a:r>
              <a:rPr lang="en-US" sz="3800" dirty="0"/>
              <a:t>		for (</a:t>
            </a:r>
            <a:r>
              <a:rPr lang="en-US" sz="3800" dirty="0" err="1"/>
              <a:t>int</a:t>
            </a:r>
            <a:r>
              <a:rPr lang="en-US" sz="3800" dirty="0"/>
              <a:t> </a:t>
            </a:r>
            <a:r>
              <a:rPr lang="en-US" sz="3800" dirty="0" err="1"/>
              <a:t>i</a:t>
            </a:r>
            <a:r>
              <a:rPr lang="en-US" sz="3800" dirty="0"/>
              <a:t>=0; </a:t>
            </a:r>
            <a:r>
              <a:rPr lang="en-US" sz="3800" dirty="0" err="1"/>
              <a:t>i</a:t>
            </a:r>
            <a:r>
              <a:rPr lang="en-US" sz="3800" dirty="0"/>
              <a:t>&lt;=4; </a:t>
            </a:r>
            <a:r>
              <a:rPr lang="en-US" sz="3800" dirty="0" err="1"/>
              <a:t>i</a:t>
            </a:r>
            <a:r>
              <a:rPr lang="en-US" sz="3800" dirty="0"/>
              <a:t>++)</a:t>
            </a:r>
          </a:p>
          <a:p>
            <a:pPr marL="82296" indent="0">
              <a:buNone/>
            </a:pPr>
            <a:r>
              <a:rPr lang="en-US" sz="3800" dirty="0"/>
              <a:t>		 marks[</a:t>
            </a:r>
            <a:r>
              <a:rPr lang="en-US" sz="3800" dirty="0" err="1"/>
              <a:t>i</a:t>
            </a:r>
            <a:r>
              <a:rPr lang="en-US" sz="3800" dirty="0"/>
              <a:t>] = </a:t>
            </a:r>
            <a:r>
              <a:rPr lang="en-US" sz="3800" dirty="0" err="1"/>
              <a:t>i</a:t>
            </a:r>
            <a:r>
              <a:rPr lang="en-US" sz="3800" dirty="0"/>
              <a:t>;</a:t>
            </a:r>
          </a:p>
          <a:p>
            <a:pPr>
              <a:buFont typeface="Arial" panose="020B0604020202020204" pitchFamily="34" charset="0"/>
              <a:buChar char="•"/>
            </a:pPr>
            <a:r>
              <a:rPr lang="en-US" sz="3800" b="1" dirty="0"/>
              <a:t>Two-D Arrays:</a:t>
            </a:r>
          </a:p>
          <a:p>
            <a:pPr>
              <a:buFont typeface="Arial" panose="020B0604020202020204" pitchFamily="34" charset="0"/>
              <a:buChar char="•"/>
            </a:pPr>
            <a:endParaRPr lang="en-US" sz="3800" dirty="0"/>
          </a:p>
          <a:p>
            <a:r>
              <a:rPr lang="en-US" sz="3800" dirty="0"/>
              <a:t>A two-D array can be considered a table consisting of rows and columns. Each element in a 2-D array is referred to with the help of two indexes. One index indicates a row, and the second indicates the column.</a:t>
            </a:r>
          </a:p>
          <a:p>
            <a:r>
              <a:rPr lang="en-US" sz="3800" dirty="0"/>
              <a:t>Declaring 2-D Array:</a:t>
            </a:r>
          </a:p>
          <a:p>
            <a:pPr marL="82296" indent="0">
              <a:buNone/>
            </a:pPr>
            <a:r>
              <a:rPr lang="en-US" sz="3800" dirty="0"/>
              <a:t>	</a:t>
            </a:r>
            <a:r>
              <a:rPr lang="en-US" sz="3800" dirty="0" err="1"/>
              <a:t>Data_type</a:t>
            </a:r>
            <a:r>
              <a:rPr lang="en-US" sz="3800" dirty="0"/>
              <a:t> </a:t>
            </a:r>
            <a:r>
              <a:rPr lang="en-US" sz="3800" dirty="0" err="1"/>
              <a:t>indefier</a:t>
            </a:r>
            <a:r>
              <a:rPr lang="en-US" sz="3800" dirty="0"/>
              <a:t>[row][column];</a:t>
            </a:r>
          </a:p>
          <a:p>
            <a:pPr marL="653796" indent="-571500">
              <a:buFont typeface="+mj-lt"/>
              <a:buAutoNum type="romanUcPeriod"/>
            </a:pPr>
            <a:r>
              <a:rPr lang="en-US" sz="3800" dirty="0" err="1"/>
              <a:t>Datatype</a:t>
            </a:r>
            <a:r>
              <a:rPr lang="en-US" sz="3800" dirty="0"/>
              <a:t>: Data type of values to </a:t>
            </a:r>
            <a:r>
              <a:rPr lang="en-US" sz="3800" dirty="0" err="1"/>
              <a:t>ber</a:t>
            </a:r>
            <a:r>
              <a:rPr lang="en-US" sz="3800" dirty="0"/>
              <a:t> stored in the array.</a:t>
            </a:r>
          </a:p>
          <a:p>
            <a:pPr marL="653796" indent="-571500">
              <a:buFont typeface="+mj-lt"/>
              <a:buAutoNum type="romanUcPeriod"/>
            </a:pPr>
            <a:r>
              <a:rPr lang="en-US" sz="3800" dirty="0"/>
              <a:t>Identifier: Name of the array.</a:t>
            </a:r>
          </a:p>
          <a:p>
            <a:pPr marL="653796" indent="-571500">
              <a:buFont typeface="+mj-lt"/>
              <a:buAutoNum type="romanUcPeriod"/>
            </a:pPr>
            <a:r>
              <a:rPr lang="en-US" sz="3800" dirty="0"/>
              <a:t>Rows: # of Rows in the table of array.</a:t>
            </a:r>
          </a:p>
          <a:p>
            <a:pPr marL="653796" indent="-571500">
              <a:buFont typeface="+mj-lt"/>
              <a:buAutoNum type="romanUcPeriod"/>
            </a:pPr>
            <a:r>
              <a:rPr lang="en-US" sz="3800" dirty="0"/>
              <a:t>Column: # of Columns in the table of array.</a:t>
            </a:r>
          </a:p>
          <a:p>
            <a:pPr marL="82296" indent="0">
              <a:buNone/>
            </a:pPr>
            <a:endParaRPr lang="en-SG"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4036"/>
          <a:stretch/>
        </p:blipFill>
        <p:spPr>
          <a:xfrm>
            <a:off x="6756277" y="5468566"/>
            <a:ext cx="2387723" cy="1389434"/>
          </a:xfrm>
          <a:prstGeom prst="rect">
            <a:avLst/>
          </a:prstGeom>
        </p:spPr>
      </p:pic>
    </p:spTree>
    <p:extLst>
      <p:ext uri="{BB962C8B-B14F-4D97-AF65-F5344CB8AC3E}">
        <p14:creationId xmlns:p14="http://schemas.microsoft.com/office/powerpoint/2010/main" val="22672010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600</TotalTime>
  <Words>612</Words>
  <Application>Microsoft Office PowerPoint</Application>
  <PresentationFormat>On-screen Show (4:3)</PresentationFormat>
  <Paragraphs>130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Solstice</vt:lpstr>
      <vt:lpstr>Array Implementation</vt:lpstr>
      <vt:lpstr>What is Array?</vt:lpstr>
      <vt:lpstr>Essential Points About Arrays</vt:lpstr>
      <vt:lpstr>Types of Array</vt:lpstr>
      <vt:lpstr>Array Initialization </vt:lpstr>
      <vt:lpstr>Partial Initialization </vt:lpstr>
      <vt:lpstr>Declaration of Arrays</vt:lpstr>
      <vt:lpstr>One-D Array</vt:lpstr>
      <vt:lpstr>Accessing elements of an array </vt:lpstr>
      <vt:lpstr>Two-D Array Initialization </vt:lpstr>
      <vt:lpstr>Multidimensional Arrays </vt:lpstr>
      <vt:lpstr>Basic operations of Array</vt:lpstr>
      <vt:lpstr>Array in real life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 Implementation and Linked List</dc:title>
  <dc:creator>Porbo</dc:creator>
  <cp:lastModifiedBy>porbo2222@gmail.com</cp:lastModifiedBy>
  <cp:revision>26</cp:revision>
  <dcterms:created xsi:type="dcterms:W3CDTF">2023-12-08T08:17:10Z</dcterms:created>
  <dcterms:modified xsi:type="dcterms:W3CDTF">2023-12-09T19:13:25Z</dcterms:modified>
</cp:coreProperties>
</file>