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9" r:id="rId3"/>
    <p:sldId id="315" r:id="rId4"/>
    <p:sldId id="351" r:id="rId5"/>
    <p:sldId id="350" r:id="rId6"/>
    <p:sldId id="346" r:id="rId7"/>
    <p:sldId id="347" r:id="rId8"/>
    <p:sldId id="348" r:id="rId9"/>
    <p:sldId id="349" r:id="rId10"/>
    <p:sldId id="322" r:id="rId11"/>
    <p:sldId id="323" r:id="rId12"/>
    <p:sldId id="34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162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3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4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5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9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27F17B7-53AC-45C5-82CA-BE768BA9080B}" type="slidenum">
              <a:rPr lang="en-US" sz="1000" i="1"/>
              <a:pPr algn="r" eaLnBrk="0" hangingPunct="0"/>
              <a:t>10</a:t>
            </a:fld>
            <a:endParaRPr lang="en-US" sz="1000" i="1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71AEF8B8-4AB2-40CA-9EB8-13622FD5D180}" type="slidenum">
              <a:rPr lang="en-US" sz="1000" i="1"/>
              <a:pPr algn="r" eaLnBrk="0" hangingPunct="0"/>
              <a:t>11</a:t>
            </a:fld>
            <a:endParaRPr lang="en-US" sz="1000" i="1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3172" y="2209800"/>
            <a:ext cx="79376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lang="en-US" sz="3600" spc="-25" dirty="0"/>
              <a:t>CSE225 - Data Structures and Algorithms</a:t>
            </a:r>
            <a:endParaRPr lang="en-US"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983903" y="3105834"/>
            <a:ext cx="317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Dynamic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D4C7A-B50C-DA44-590E-A80CC752AEE9}"/>
              </a:ext>
            </a:extLst>
          </p:cNvPr>
          <p:cNvSpPr txBox="1"/>
          <p:nvPr/>
        </p:nvSpPr>
        <p:spPr>
          <a:xfrm>
            <a:off x="5844834" y="4419600"/>
            <a:ext cx="3144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Mosroor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Mofiz</a:t>
            </a:r>
            <a:r>
              <a:rPr lang="en-US" sz="2400" dirty="0">
                <a:solidFill>
                  <a:schemeClr val="bg1"/>
                </a:solidFill>
              </a:rPr>
              <a:t> Arman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1921079642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Section: 4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5C2C666-B0D2-4BD2-A834-110723E17065}" type="slidenum">
              <a:rPr lang="en-US" sz="1800"/>
              <a:pPr eaLnBrk="1" hangingPunct="1"/>
              <a:t>10</a:t>
            </a:fld>
            <a:endParaRPr lang="en-US" sz="1800"/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141663"/>
            <a:ext cx="8839200" cy="3886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    </a:t>
            </a:r>
            <a:r>
              <a:rPr lang="en-US" sz="2000" b="1" dirty="0">
                <a:latin typeface="Courier New" charset="0"/>
                <a:cs typeface="+mn-cs"/>
              </a:rPr>
              <a:t>int*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int;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ptr2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    </a:t>
            </a: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5168900" y="31416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2" name="Rectangle 5"/>
          <p:cNvSpPr>
            <a:spLocks noChangeArrowheads="1"/>
          </p:cNvSpPr>
          <p:nvPr/>
        </p:nvSpPr>
        <p:spPr bwMode="auto">
          <a:xfrm>
            <a:off x="5207000" y="422751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3" name="Rectangle 6"/>
          <p:cNvSpPr>
            <a:spLocks noChangeArrowheads="1"/>
          </p:cNvSpPr>
          <p:nvPr/>
        </p:nvSpPr>
        <p:spPr bwMode="auto">
          <a:xfrm>
            <a:off x="6997700" y="314166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4" name="Rectangle 7"/>
          <p:cNvSpPr>
            <a:spLocks noChangeArrowheads="1"/>
          </p:cNvSpPr>
          <p:nvPr/>
        </p:nvSpPr>
        <p:spPr bwMode="auto">
          <a:xfrm>
            <a:off x="7016750" y="4227513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5" name="Rectangle 8"/>
          <p:cNvSpPr>
            <a:spLocks noChangeArrowheads="1"/>
          </p:cNvSpPr>
          <p:nvPr/>
        </p:nvSpPr>
        <p:spPr bwMode="auto">
          <a:xfrm>
            <a:off x="5108575" y="26527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7706" name="Line 9"/>
          <p:cNvSpPr>
            <a:spLocks noChangeShapeType="1"/>
          </p:cNvSpPr>
          <p:nvPr/>
        </p:nvSpPr>
        <p:spPr bwMode="auto">
          <a:xfrm>
            <a:off x="6191250" y="35052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7707" name="Line 10"/>
          <p:cNvSpPr>
            <a:spLocks noChangeShapeType="1"/>
          </p:cNvSpPr>
          <p:nvPr/>
        </p:nvSpPr>
        <p:spPr bwMode="auto">
          <a:xfrm>
            <a:off x="6210300" y="44958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26" name="TextBox 2"/>
          <p:cNvSpPr txBox="1">
            <a:spLocks noChangeArrowheads="1"/>
          </p:cNvSpPr>
          <p:nvPr/>
        </p:nvSpPr>
        <p:spPr bwMode="auto">
          <a:xfrm>
            <a:off x="1371600" y="5811251"/>
            <a:ext cx="8001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How else can an object become inaccessible?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82E2B-4060-AEBA-6CF6-AB64BEFE82DB}"/>
              </a:ext>
            </a:extLst>
          </p:cNvPr>
          <p:cNvSpPr txBox="1">
            <a:spLocks/>
          </p:cNvSpPr>
          <p:nvPr/>
        </p:nvSpPr>
        <p:spPr>
          <a:xfrm>
            <a:off x="381000" y="75644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4DD4-4862-629F-6CA6-7CB2FF6B298B}"/>
              </a:ext>
            </a:extLst>
          </p:cNvPr>
          <p:cNvSpPr txBox="1">
            <a:spLocks/>
          </p:cNvSpPr>
          <p:nvPr/>
        </p:nvSpPr>
        <p:spPr>
          <a:xfrm>
            <a:off x="381000" y="1679892"/>
            <a:ext cx="8229600" cy="1464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memory leak occurs when dynamic memory (that was created using operator new) has been left without a pointer to it by the programmer, and so is inaccessible.</a:t>
            </a:r>
          </a:p>
        </p:txBody>
      </p:sp>
    </p:spTree>
    <p:extLst>
      <p:ext uri="{BB962C8B-B14F-4D97-AF65-F5344CB8AC3E}">
        <p14:creationId xmlns:p14="http://schemas.microsoft.com/office/powerpoint/2010/main" val="584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3" grpId="0" animBg="1"/>
      <p:bldP spid="157704" grpId="0" animBg="1"/>
      <p:bldP spid="1577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57D03265-D022-4C9A-81A3-3B6701935EF8}" type="slidenum">
              <a:rPr lang="en-US" sz="1800"/>
              <a:pPr eaLnBrk="1" hangingPunct="1"/>
              <a:t>11</a:t>
            </a:fld>
            <a:endParaRPr lang="en-US" sz="18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881" y="883444"/>
            <a:ext cx="6719887" cy="466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Causing a Memory Leak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89739"/>
            <a:ext cx="7867650" cy="3905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  <a:endParaRPr lang="en-US" sz="28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	</a:t>
            </a:r>
            <a:r>
              <a:rPr lang="en-US" sz="2400" b="1" dirty="0">
                <a:cs typeface="+mn-cs"/>
              </a:rPr>
              <a:t>     </a:t>
            </a:r>
            <a:r>
              <a:rPr lang="en-US" sz="2400" b="1" dirty="0">
                <a:solidFill>
                  <a:srgbClr val="0044B5"/>
                </a:solidFill>
                <a:cs typeface="+mn-cs"/>
              </a:rPr>
              <a:t>// here the 8 becomes inaccessible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5187950" y="1436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5226050" y="25225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auto">
          <a:xfrm>
            <a:off x="7016750" y="14366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2" name="Rectangle 7"/>
          <p:cNvSpPr>
            <a:spLocks noChangeArrowheads="1"/>
          </p:cNvSpPr>
          <p:nvPr/>
        </p:nvSpPr>
        <p:spPr bwMode="auto">
          <a:xfrm>
            <a:off x="7035800" y="252253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6210300" y="18002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>
            <a:off x="6229350" y="27908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229350" y="50006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6" name="Rectangle 11"/>
          <p:cNvSpPr>
            <a:spLocks noChangeArrowheads="1"/>
          </p:cNvSpPr>
          <p:nvPr/>
        </p:nvSpPr>
        <p:spPr bwMode="auto">
          <a:xfrm>
            <a:off x="5226050" y="45418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7" name="Rectangle 12"/>
          <p:cNvSpPr>
            <a:spLocks noChangeArrowheads="1"/>
          </p:cNvSpPr>
          <p:nvPr/>
        </p:nvSpPr>
        <p:spPr bwMode="auto">
          <a:xfrm>
            <a:off x="5264150" y="5627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8" name="Rectangle 13"/>
          <p:cNvSpPr>
            <a:spLocks noChangeArrowheads="1"/>
          </p:cNvSpPr>
          <p:nvPr/>
        </p:nvSpPr>
        <p:spPr bwMode="auto">
          <a:xfrm>
            <a:off x="7054850" y="454183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9" name="Rectangle 14"/>
          <p:cNvSpPr>
            <a:spLocks noChangeArrowheads="1"/>
          </p:cNvSpPr>
          <p:nvPr/>
        </p:nvSpPr>
        <p:spPr bwMode="auto">
          <a:xfrm>
            <a:off x="7073900" y="562768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>
            <a:off x="6267450" y="589597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61" name="Rectangle 16"/>
          <p:cNvSpPr>
            <a:spLocks noChangeArrowheads="1"/>
          </p:cNvSpPr>
          <p:nvPr/>
        </p:nvSpPr>
        <p:spPr bwMode="auto">
          <a:xfrm>
            <a:off x="5105400" y="41005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9762" name="Rectangle 17"/>
          <p:cNvSpPr>
            <a:spLocks noChangeArrowheads="1"/>
          </p:cNvSpPr>
          <p:nvPr/>
        </p:nvSpPr>
        <p:spPr bwMode="auto">
          <a:xfrm>
            <a:off x="5029200" y="990600"/>
            <a:ext cx="34258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948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 animBg="1"/>
      <p:bldP spid="159757" grpId="0" animBg="1"/>
      <p:bldP spid="159758" grpId="0" animBg="1"/>
      <p:bldP spid="159759" grpId="0" animBg="1"/>
      <p:bldP spid="1597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066127"/>
            <a:ext cx="2667000" cy="725745"/>
          </a:xfrm>
        </p:spPr>
        <p:txBody>
          <a:bodyPr>
            <a:noAutofit/>
          </a:bodyPr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Dynamic Array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structure that allows you to resize its size during runtime. </a:t>
            </a:r>
          </a:p>
          <a:p>
            <a:endParaRPr lang="en-US" dirty="0"/>
          </a:p>
          <a:p>
            <a:r>
              <a:rPr lang="en-US" dirty="0"/>
              <a:t>Provide flexibility compared to static arrays with a fixed size.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with an initial size, and as elements are added and dynamically allocates more memory if needed.</a:t>
            </a:r>
          </a:p>
          <a:p>
            <a:endParaRPr lang="en-US" dirty="0"/>
          </a:p>
          <a:p>
            <a:r>
              <a:rPr lang="en-US" dirty="0"/>
              <a:t>If elements are removed, it may shrink in size to save memory. </a:t>
            </a:r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557213" y="17081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4959350" y="2112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57213" y="18780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4937125" y="17145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3</a:t>
            </a:fld>
            <a:endParaRPr lang="en-US" sz="1800"/>
          </a:p>
        </p:txBody>
      </p:sp>
      <p:sp>
        <p:nvSpPr>
          <p:cNvPr id="14439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781050" y="1793082"/>
            <a:ext cx="7867650" cy="4248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char* 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= new char;</a:t>
            </a: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sz="2400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dirty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std::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&lt;&lt; *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5715000" y="5105400"/>
            <a:ext cx="2286000" cy="9144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  <a:cs typeface="Arial" charset="0"/>
              </a:rPr>
              <a:t>New is an operator</a:t>
            </a: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52D0E-750E-DE98-D534-D0D0E80F6BAD}"/>
              </a:ext>
            </a:extLst>
          </p:cNvPr>
          <p:cNvSpPr txBox="1">
            <a:spLocks/>
          </p:cNvSpPr>
          <p:nvPr/>
        </p:nvSpPr>
        <p:spPr>
          <a:xfrm>
            <a:off x="557213" y="65008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Dynamically Allocated Data</a:t>
            </a:r>
          </a:p>
        </p:txBody>
      </p:sp>
    </p:spTree>
    <p:extLst>
      <p:ext uri="{BB962C8B-B14F-4D97-AF65-F5344CB8AC3E}">
        <p14:creationId xmlns:p14="http://schemas.microsoft.com/office/powerpoint/2010/main" val="13092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4</a:t>
            </a:fld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52D0E-750E-DE98-D534-D0D0E80F6BAD}"/>
              </a:ext>
            </a:extLst>
          </p:cNvPr>
          <p:cNvSpPr txBox="1">
            <a:spLocks/>
          </p:cNvSpPr>
          <p:nvPr/>
        </p:nvSpPr>
        <p:spPr>
          <a:xfrm>
            <a:off x="557213" y="65008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Dynamically Allocated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277DF4-5B66-1AFD-0784-3E8F1616BB9C}"/>
              </a:ext>
            </a:extLst>
          </p:cNvPr>
          <p:cNvSpPr txBox="1">
            <a:spLocks/>
          </p:cNvSpPr>
          <p:nvPr/>
        </p:nvSpPr>
        <p:spPr>
          <a:xfrm>
            <a:off x="557213" y="167640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  What does </a:t>
            </a:r>
            <a:r>
              <a:rPr lang="en-US" b="1" i="1" dirty="0"/>
              <a:t>new </a:t>
            </a:r>
            <a:r>
              <a:rPr lang="en-US" dirty="0"/>
              <a:t>do?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Takes a pointer variable, allocates memory for it to point, and leaves the address of the assigned memory in the pointer variable.</a:t>
            </a:r>
          </a:p>
          <a:p>
            <a:endParaRPr lang="en-US" dirty="0"/>
          </a:p>
          <a:p>
            <a:r>
              <a:rPr lang="en-US" dirty="0"/>
              <a:t> If there is no more memory, the pointer variable is set to NULL.</a:t>
            </a:r>
          </a:p>
        </p:txBody>
      </p:sp>
    </p:spTree>
    <p:extLst>
      <p:ext uri="{BB962C8B-B14F-4D97-AF65-F5344CB8AC3E}">
        <p14:creationId xmlns:p14="http://schemas.microsoft.com/office/powerpoint/2010/main" val="37686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5</a:t>
            </a:fld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52D0E-750E-DE98-D534-D0D0E80F6BAD}"/>
              </a:ext>
            </a:extLst>
          </p:cNvPr>
          <p:cNvSpPr txBox="1">
            <a:spLocks/>
          </p:cNvSpPr>
          <p:nvPr/>
        </p:nvSpPr>
        <p:spPr>
          <a:xfrm>
            <a:off x="557213" y="65008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Dynamically Allocated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C92CE-9DCE-0B8A-ADE9-74637B98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93082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B9692-4702-AA42-F6ED-42021288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44145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0A468DD9-2341-E32B-45C3-68B32D5A2EB1}"/>
              </a:ext>
            </a:extLst>
          </p:cNvPr>
          <p:cNvGrpSpPr>
            <a:grpSpLocks/>
          </p:cNvGrpSpPr>
          <p:nvPr/>
        </p:nvGrpSpPr>
        <p:grpSpPr bwMode="auto">
          <a:xfrm>
            <a:off x="5065712" y="1799432"/>
            <a:ext cx="3425825" cy="2681288"/>
            <a:chOff x="3110" y="1128"/>
            <a:chExt cx="2158" cy="168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5D9C813-D27D-00B2-8FD5-A29FD503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117C0EB-F642-6C7F-DE83-17809E58C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EC79A32B-D406-7709-9E5E-C675F09CD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B2BD6F-EFDE-1A28-E726-AF639B67C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endParaRPr lang="en-US" sz="2000" b="1"/>
            </a:p>
            <a:p>
              <a:pPr eaLnBrk="0" hangingPunct="0"/>
              <a:endParaRPr lang="en-US" sz="1400" b="1"/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ptr</a:t>
              </a:r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1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                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B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</a:t>
              </a:r>
              <a:endParaRPr lang="en-US" sz="2000" b="1"/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5ACDE9D2-A22E-9259-6DA9-707269DD5DC3}"/>
              </a:ext>
            </a:extLst>
          </p:cNvPr>
          <p:cNvSpPr txBox="1">
            <a:spLocks noChangeArrowheads="1"/>
          </p:cNvSpPr>
          <p:nvPr/>
        </p:nvSpPr>
        <p:spPr>
          <a:xfrm>
            <a:off x="936078" y="1820070"/>
            <a:ext cx="7867650" cy="424815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400" b="1">
                <a:latin typeface="Courier New" pitchFamily="49" charset="0"/>
                <a:ea typeface="ＭＳ Ｐゴシック" pitchFamily="34" charset="-128"/>
              </a:rPr>
            </a:b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 </a:t>
            </a:r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63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Key Features of Dynamic Array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Element</a:t>
            </a:r>
          </a:p>
          <a:p>
            <a:endParaRPr lang="en-US" dirty="0"/>
          </a:p>
          <a:p>
            <a:r>
              <a:rPr lang="en-US" dirty="0"/>
              <a:t>Delete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Resize of Array Size</a:t>
            </a:r>
          </a:p>
        </p:txBody>
      </p:sp>
    </p:spTree>
    <p:extLst>
      <p:ext uri="{BB962C8B-B14F-4D97-AF65-F5344CB8AC3E}">
        <p14:creationId xmlns:p14="http://schemas.microsoft.com/office/powerpoint/2010/main" val="333123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Add Element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6097-69FB-85D2-D31B-9AF1F1E6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4038600" cy="25530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343242-E030-1FA0-3941-03A312E0D24D}"/>
              </a:ext>
            </a:extLst>
          </p:cNvPr>
          <p:cNvSpPr txBox="1">
            <a:spLocks/>
          </p:cNvSpPr>
          <p:nvPr/>
        </p:nvSpPr>
        <p:spPr>
          <a:xfrm>
            <a:off x="5217920" y="1573708"/>
            <a:ext cx="3276600" cy="44348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Copying takes O(n) time, where n is the number of elements in our array. </a:t>
            </a:r>
          </a:p>
          <a:p>
            <a:endParaRPr lang="en-US" sz="1800" dirty="0"/>
          </a:p>
          <a:p>
            <a:r>
              <a:rPr lang="en-US" sz="1800" dirty="0"/>
              <a:t>Fixed-length array, appends only take O(1) time.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Full array, appends take O(n) time.</a:t>
            </a:r>
          </a:p>
          <a:p>
            <a:endParaRPr lang="en-US" sz="1800" dirty="0"/>
          </a:p>
          <a:p>
            <a:r>
              <a:rPr lang="en-US" sz="1800" dirty="0"/>
              <a:t>Double the size of the array every time, run out of space. So in most cases appending is still O(1) time, and sometimes it’s O(n) time.</a:t>
            </a:r>
          </a:p>
        </p:txBody>
      </p:sp>
    </p:spTree>
    <p:extLst>
      <p:ext uri="{BB962C8B-B14F-4D97-AF65-F5344CB8AC3E}">
        <p14:creationId xmlns:p14="http://schemas.microsoft.com/office/powerpoint/2010/main" val="301884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Delete Element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343242-E030-1FA0-3941-03A312E0D24D}"/>
              </a:ext>
            </a:extLst>
          </p:cNvPr>
          <p:cNvSpPr txBox="1">
            <a:spLocks/>
          </p:cNvSpPr>
          <p:nvPr/>
        </p:nvSpPr>
        <p:spPr>
          <a:xfrm>
            <a:off x="5217920" y="1573708"/>
            <a:ext cx="3276600" cy="44348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remove() method delete an element from end.</a:t>
            </a:r>
          </a:p>
          <a:p>
            <a:endParaRPr lang="en-US" sz="1800" dirty="0"/>
          </a:p>
          <a:p>
            <a:r>
              <a:rPr lang="en-US" sz="1800" dirty="0"/>
              <a:t>Simply store zero at last index 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removeAt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method shift all right element in the left side from the given index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F7668-34B4-918B-D061-0F5AB4EB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0" y="2514600"/>
            <a:ext cx="403860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Resize of Array Size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343242-E030-1FA0-3941-03A312E0D24D}"/>
              </a:ext>
            </a:extLst>
          </p:cNvPr>
          <p:cNvSpPr txBox="1">
            <a:spLocks/>
          </p:cNvSpPr>
          <p:nvPr/>
        </p:nvSpPr>
        <p:spPr>
          <a:xfrm>
            <a:off x="5217920" y="1573708"/>
            <a:ext cx="3276600" cy="44348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 err="1"/>
              <a:t>shrinkSize</a:t>
            </a:r>
            <a:r>
              <a:rPr lang="en-US" sz="1800" dirty="0"/>
              <a:t>() method can free up the extra memory.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Resizing is expensive because of allocating a bigger array and copy over all of the elements from the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8FA08-611E-8F8E-0B47-801036A5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5" y="2514600"/>
            <a:ext cx="403860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519</Words>
  <Application>Microsoft Office PowerPoint</Application>
  <PresentationFormat>On-screen Show (4:3)</PresentationFormat>
  <Paragraphs>154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Constantia</vt:lpstr>
      <vt:lpstr>Courier New</vt:lpstr>
      <vt:lpstr>Times New Roman</vt:lpstr>
      <vt:lpstr>Wingdings 2</vt:lpstr>
      <vt:lpstr>Flow</vt:lpstr>
      <vt:lpstr>CSE225 - Data Structures and Algorithms</vt:lpstr>
      <vt:lpstr>Dynamic Array</vt:lpstr>
      <vt:lpstr>PowerPoint Presentation</vt:lpstr>
      <vt:lpstr>PowerPoint Presentation</vt:lpstr>
      <vt:lpstr>PowerPoint Presentation</vt:lpstr>
      <vt:lpstr>Key Features of Dynamic Array</vt:lpstr>
      <vt:lpstr>Add Element</vt:lpstr>
      <vt:lpstr>Delete Element</vt:lpstr>
      <vt:lpstr>Resize of Array Size</vt:lpstr>
      <vt:lpstr>PowerPoint Presentation</vt:lpstr>
      <vt:lpstr>Causing a Memory Leak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</cp:lastModifiedBy>
  <cp:revision>128</cp:revision>
  <dcterms:created xsi:type="dcterms:W3CDTF">2018-01-05T06:18:32Z</dcterms:created>
  <dcterms:modified xsi:type="dcterms:W3CDTF">2023-12-21T17:58:58Z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