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57" r:id="rId28"/>
    <p:sldId id="303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8" r:id="rId39"/>
    <p:sldId id="269" r:id="rId40"/>
    <p:sldId id="270" r:id="rId41"/>
    <p:sldId id="271" r:id="rId42"/>
    <p:sldId id="273" r:id="rId43"/>
    <p:sldId id="274" r:id="rId44"/>
    <p:sldId id="275" r:id="rId45"/>
    <p:sldId id="276" r:id="rId46"/>
    <p:sldId id="27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1ABB6E-14D5-406C-A90E-645CF1CB4115}" type="slidenum">
              <a:rPr lang="en-US" smtClean="0"/>
              <a:pPr>
                <a:spcBef>
                  <a:spcPct val="0"/>
                </a:spcBef>
              </a:pPr>
              <a:t>29</a:t>
            </a:fld>
            <a:endParaRPr lang="en-US" smtClean="0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29411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B02553-B16E-4D75-BA31-3C01BA3E174C}" type="slidenum">
              <a:rPr lang="en-US" smtClean="0"/>
              <a:pPr>
                <a:spcBef>
                  <a:spcPct val="0"/>
                </a:spcBef>
              </a:pPr>
              <a:t>38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1466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BCD215-6480-448C-B156-C1FCD004A019}" type="slidenum">
              <a:rPr lang="en-US" smtClean="0">
                <a:latin typeface="Calibri" panose="020F0502020204030204" pitchFamily="34" charset="0"/>
              </a:rPr>
              <a:pPr/>
              <a:t>46</a:t>
            </a:fld>
            <a:endParaRPr 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37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02</a:t>
            </a:r>
            <a:br>
              <a:rPr lang="en-US" dirty="0" smtClean="0"/>
            </a:br>
            <a:r>
              <a:rPr lang="en-US" sz="3200" dirty="0" smtClean="0"/>
              <a:t>Dynamic Memory Allocation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“HELLO";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‘l’;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6565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/>
                <a:gridCol w="642673"/>
                <a:gridCol w="642673"/>
                <a:gridCol w="642673"/>
                <a:gridCol w="642673"/>
                <a:gridCol w="64267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‘\0’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66565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52750" y="39004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228975" y="3078163"/>
            <a:ext cx="3175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46475" y="39004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</p:spTree>
    <p:extLst>
      <p:ext uri="{BB962C8B-B14F-4D97-AF65-F5344CB8AC3E}">
        <p14:creationId xmlns:p14="http://schemas.microsoft.com/office/powerpoint/2010/main" val="7768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“HELLO";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None/>
            </a:pP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‘l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+ 2;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952750" y="39004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228975" y="3078163"/>
            <a:ext cx="3175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14" name="Text Box 5"/>
          <p:cNvSpPr txBox="1">
            <a:spLocks noChangeArrowheads="1"/>
          </p:cNvSpPr>
          <p:nvPr/>
        </p:nvSpPr>
        <p:spPr bwMode="auto">
          <a:xfrm>
            <a:off x="3546475" y="39004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68615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8616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/>
                <a:gridCol w="642673"/>
                <a:gridCol w="642673"/>
                <a:gridCol w="642673"/>
                <a:gridCol w="642673"/>
                <a:gridCol w="64267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‘\0’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stCxn id="68616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3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“HELLO";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None/>
            </a:pP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‘l’;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+ 2;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252913" y="39004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529138" y="3078163"/>
            <a:ext cx="4762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38" name="Text Box 5"/>
          <p:cNvSpPr txBox="1">
            <a:spLocks noChangeArrowheads="1"/>
          </p:cNvSpPr>
          <p:nvPr/>
        </p:nvSpPr>
        <p:spPr bwMode="auto">
          <a:xfrm>
            <a:off x="4848225" y="39004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69639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9640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/>
                <a:gridCol w="642673"/>
                <a:gridCol w="642673"/>
                <a:gridCol w="642673"/>
                <a:gridCol w="642673"/>
                <a:gridCol w="64267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‘\0’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stCxn id="69640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3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68388"/>
            <a:ext cx="5238750" cy="15033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A[3] = {3, 1, 8};</a:t>
            </a:r>
          </a:p>
        </p:txBody>
      </p:sp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2687638" y="1681163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0661" name="Text Box 6"/>
          <p:cNvSpPr txBox="1">
            <a:spLocks noChangeArrowheads="1"/>
          </p:cNvSpPr>
          <p:nvPr/>
        </p:nvSpPr>
        <p:spPr bwMode="auto">
          <a:xfrm>
            <a:off x="2132013" y="1681163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372225" y="228600"/>
          <a:ext cx="2560638" cy="6400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0319"/>
                <a:gridCol w="1280319"/>
              </a:tblGrid>
              <a:tr h="301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 marL="91451" marR="91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 marL="91451" marR="91451"/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0x00000000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0x00000001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0x180A96e7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0x180A96e9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0x180A96f0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0x180A96f1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0x180A96f2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0x180A96f4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0x180A96f5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0x180A96f6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0x180A96f7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0x180A96f8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0x180A96f9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0x180A96fA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0x180A96fB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0x180A96fC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0x180A96fD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0x180A96fE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70738" name="Text Box 5"/>
          <p:cNvSpPr txBox="1">
            <a:spLocks noChangeArrowheads="1"/>
          </p:cNvSpPr>
          <p:nvPr/>
        </p:nvSpPr>
        <p:spPr bwMode="auto">
          <a:xfrm>
            <a:off x="5386388" y="1454150"/>
            <a:ext cx="931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32013" y="2919413"/>
          <a:ext cx="1776411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7"/>
                <a:gridCol w="592137"/>
                <a:gridCol w="592137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70661" idx="2"/>
          </p:cNvCxnSpPr>
          <p:nvPr/>
        </p:nvCxnSpPr>
        <p:spPr>
          <a:xfrm flipH="1">
            <a:off x="2405063" y="2081213"/>
            <a:ext cx="4762" cy="839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50" name="Rectangle 3"/>
          <p:cNvSpPr txBox="1">
            <a:spLocks noChangeArrowheads="1"/>
          </p:cNvSpPr>
          <p:nvPr/>
        </p:nvSpPr>
        <p:spPr bwMode="auto">
          <a:xfrm>
            <a:off x="612775" y="3656013"/>
            <a:ext cx="5238750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A[2];</a:t>
            </a:r>
            <a:r>
              <a:rPr lang="en-US">
                <a:solidFill>
                  <a:srgbClr val="000000"/>
                </a:solidFill>
              </a:rPr>
              <a:t> is equivalent to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*(A + 4 × 2);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76400" y="4538663"/>
            <a:ext cx="3175" cy="360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85887" y="4848225"/>
            <a:ext cx="2271713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alibri Light" panose="020F0302020204030204"/>
              </a:rPr>
              <a:t>Base         offset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2575719" y="4083844"/>
            <a:ext cx="120650" cy="7350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622550" y="4511675"/>
            <a:ext cx="3175" cy="36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9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68388"/>
            <a:ext cx="5238750" cy="15033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A[3] = {3, 1, 8};</a:t>
            </a:r>
          </a:p>
        </p:txBody>
      </p:sp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4090988" y="1681163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1685" name="Text Box 6"/>
          <p:cNvSpPr txBox="1">
            <a:spLocks noChangeArrowheads="1"/>
          </p:cNvSpPr>
          <p:nvPr/>
        </p:nvSpPr>
        <p:spPr bwMode="auto">
          <a:xfrm>
            <a:off x="3535363" y="1681163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535363" y="2919413"/>
          <a:ext cx="1776411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7"/>
                <a:gridCol w="592137"/>
                <a:gridCol w="592137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stCxn id="71685" idx="2"/>
          </p:cNvCxnSpPr>
          <p:nvPr/>
        </p:nvCxnSpPr>
        <p:spPr>
          <a:xfrm flipH="1">
            <a:off x="3810000" y="2081213"/>
            <a:ext cx="3175" cy="839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97" name="Rectangle 3"/>
          <p:cNvSpPr txBox="1">
            <a:spLocks noChangeArrowheads="1"/>
          </p:cNvSpPr>
          <p:nvPr/>
        </p:nvSpPr>
        <p:spPr bwMode="auto">
          <a:xfrm>
            <a:off x="2016125" y="4713288"/>
            <a:ext cx="389572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7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68388"/>
            <a:ext cx="5238750" cy="15033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A[3] = {3, 1, 8};</a:t>
            </a:r>
          </a:p>
        </p:txBody>
      </p:sp>
      <p:sp>
        <p:nvSpPr>
          <p:cNvPr id="72708" name="Text Box 5"/>
          <p:cNvSpPr txBox="1">
            <a:spLocks noChangeArrowheads="1"/>
          </p:cNvSpPr>
          <p:nvPr/>
        </p:nvSpPr>
        <p:spPr bwMode="auto">
          <a:xfrm>
            <a:off x="4090988" y="1681163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2709" name="Text Box 6"/>
          <p:cNvSpPr txBox="1">
            <a:spLocks noChangeArrowheads="1"/>
          </p:cNvSpPr>
          <p:nvPr/>
        </p:nvSpPr>
        <p:spPr bwMode="auto">
          <a:xfrm>
            <a:off x="3535363" y="1681163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535363" y="2919413"/>
          <a:ext cx="1776411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7"/>
                <a:gridCol w="592137"/>
                <a:gridCol w="592137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72709" idx="2"/>
          </p:cNvCxnSpPr>
          <p:nvPr/>
        </p:nvCxnSpPr>
        <p:spPr>
          <a:xfrm flipH="1">
            <a:off x="3810000" y="2081213"/>
            <a:ext cx="3175" cy="839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21" name="Rectangle 3"/>
          <p:cNvSpPr txBox="1">
            <a:spLocks noChangeArrowheads="1"/>
          </p:cNvSpPr>
          <p:nvPr/>
        </p:nvSpPr>
        <p:spPr bwMode="auto">
          <a:xfrm>
            <a:off x="2016125" y="4713288"/>
            <a:ext cx="389572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3548063" y="41036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824288" y="3281363"/>
            <a:ext cx="4762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24" name="Text Box 5"/>
          <p:cNvSpPr txBox="1">
            <a:spLocks noChangeArrowheads="1"/>
          </p:cNvSpPr>
          <p:nvPr/>
        </p:nvSpPr>
        <p:spPr bwMode="auto">
          <a:xfrm>
            <a:off x="4143375" y="41036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68388"/>
            <a:ext cx="5238750" cy="15033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A[3] = {3, 1, 8};</a:t>
            </a:r>
          </a:p>
        </p:txBody>
      </p:sp>
      <p:sp>
        <p:nvSpPr>
          <p:cNvPr id="73732" name="Rectangle 3"/>
          <p:cNvSpPr txBox="1">
            <a:spLocks noChangeArrowheads="1"/>
          </p:cNvSpPr>
          <p:nvPr/>
        </p:nvSpPr>
        <p:spPr bwMode="auto">
          <a:xfrm>
            <a:off x="2016125" y="4713288"/>
            <a:ext cx="389572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+ 2;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4090988" y="1681163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3535363" y="1681163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535363" y="2919413"/>
          <a:ext cx="1776411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7"/>
                <a:gridCol w="592137"/>
                <a:gridCol w="592137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73734" idx="2"/>
          </p:cNvCxnSpPr>
          <p:nvPr/>
        </p:nvCxnSpPr>
        <p:spPr>
          <a:xfrm flipH="1">
            <a:off x="3810000" y="2081213"/>
            <a:ext cx="3175" cy="839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548063" y="41036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824288" y="3281363"/>
            <a:ext cx="4762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48" name="Text Box 5"/>
          <p:cNvSpPr txBox="1">
            <a:spLocks noChangeArrowheads="1"/>
          </p:cNvSpPr>
          <p:nvPr/>
        </p:nvSpPr>
        <p:spPr bwMode="auto">
          <a:xfrm>
            <a:off x="4143375" y="41036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68388"/>
            <a:ext cx="5238750" cy="15033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A[3] = {3, 1, 8};</a:t>
            </a:r>
          </a:p>
        </p:txBody>
      </p:sp>
      <p:sp>
        <p:nvSpPr>
          <p:cNvPr id="74756" name="Text Box 5"/>
          <p:cNvSpPr txBox="1">
            <a:spLocks noChangeArrowheads="1"/>
          </p:cNvSpPr>
          <p:nvPr/>
        </p:nvSpPr>
        <p:spPr bwMode="auto">
          <a:xfrm>
            <a:off x="4090988" y="1681163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4757" name="Text Box 6"/>
          <p:cNvSpPr txBox="1">
            <a:spLocks noChangeArrowheads="1"/>
          </p:cNvSpPr>
          <p:nvPr/>
        </p:nvSpPr>
        <p:spPr bwMode="auto">
          <a:xfrm>
            <a:off x="3535363" y="1681163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535363" y="2919413"/>
          <a:ext cx="1776411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7"/>
                <a:gridCol w="592137"/>
                <a:gridCol w="592137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74757" idx="2"/>
          </p:cNvCxnSpPr>
          <p:nvPr/>
        </p:nvCxnSpPr>
        <p:spPr>
          <a:xfrm flipH="1">
            <a:off x="3810000" y="2081213"/>
            <a:ext cx="3175" cy="839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69" name="Rectangle 3"/>
          <p:cNvSpPr txBox="1">
            <a:spLocks noChangeArrowheads="1"/>
          </p:cNvSpPr>
          <p:nvPr/>
        </p:nvSpPr>
        <p:spPr bwMode="auto">
          <a:xfrm>
            <a:off x="2016125" y="4713288"/>
            <a:ext cx="389572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+ 2;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746625" y="41036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022850" y="3281363"/>
            <a:ext cx="3175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72" name="Text Box 5"/>
          <p:cNvSpPr txBox="1">
            <a:spLocks noChangeArrowheads="1"/>
          </p:cNvSpPr>
          <p:nvPr/>
        </p:nvSpPr>
        <p:spPr bwMode="auto">
          <a:xfrm>
            <a:off x="5340350" y="41036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A[3][4] = {{3, 1, 8, 11}, {4, 12, 9, 10}, {7, 5, 2, 6}};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28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5"/>
          <p:cNvSpPr txBox="1">
            <a:spLocks noChangeArrowheads="1"/>
          </p:cNvSpPr>
          <p:nvPr/>
        </p:nvSpPr>
        <p:spPr bwMode="auto">
          <a:xfrm>
            <a:off x="1963738" y="2803525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6805" name="Text Box 6"/>
          <p:cNvSpPr txBox="1">
            <a:spLocks noChangeArrowheads="1"/>
          </p:cNvSpPr>
          <p:nvPr/>
        </p:nvSpPr>
        <p:spPr bwMode="auto">
          <a:xfrm>
            <a:off x="1376363" y="2800350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05075" y="4114800"/>
          <a:ext cx="17764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76805" idx="2"/>
          </p:cNvCxnSpPr>
          <p:nvPr/>
        </p:nvCxnSpPr>
        <p:spPr>
          <a:xfrm flipH="1">
            <a:off x="1649413" y="3200400"/>
            <a:ext cx="4762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38275" y="4046538"/>
          <a:ext cx="427038" cy="1550988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27038"/>
              </a:tblGrid>
              <a:tr h="51699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699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699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1871663" y="4305300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503488" y="4630738"/>
          <a:ext cx="17764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1870075" y="4821238"/>
            <a:ext cx="633413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501900" y="5143500"/>
          <a:ext cx="1776412" cy="36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1868488" y="5334000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1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buNone/>
              <a:defRPr/>
            </a:pP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A[3][4] = {{3, 1, 8, 11}, {4, 12, 9, 10}, {7, 5, 2, 6}};</a:t>
            </a:r>
          </a:p>
        </p:txBody>
      </p:sp>
    </p:spTree>
    <p:extLst>
      <p:ext uri="{BB962C8B-B14F-4D97-AF65-F5344CB8AC3E}">
        <p14:creationId xmlns:p14="http://schemas.microsoft.com/office/powerpoint/2010/main" val="24447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eaLnBrk="1" hangingPunct="1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[5] = {'H', 'E', 'L', 'L', 'O'};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char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%08x\n”,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%08x\n”,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860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5"/>
          <p:cNvSpPr txBox="1">
            <a:spLocks noChangeArrowheads="1"/>
          </p:cNvSpPr>
          <p:nvPr/>
        </p:nvSpPr>
        <p:spPr bwMode="auto">
          <a:xfrm>
            <a:off x="1963738" y="2803525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7829" name="Text Box 6"/>
          <p:cNvSpPr txBox="1">
            <a:spLocks noChangeArrowheads="1"/>
          </p:cNvSpPr>
          <p:nvPr/>
        </p:nvSpPr>
        <p:spPr bwMode="auto">
          <a:xfrm>
            <a:off x="1376363" y="2800350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05075" y="4114800"/>
          <a:ext cx="17764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77829" idx="2"/>
          </p:cNvCxnSpPr>
          <p:nvPr/>
        </p:nvCxnSpPr>
        <p:spPr>
          <a:xfrm flipH="1">
            <a:off x="1649413" y="3200400"/>
            <a:ext cx="4762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38275" y="4046538"/>
          <a:ext cx="427038" cy="1550988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27038"/>
              </a:tblGrid>
              <a:tr h="51699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699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699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1871663" y="4305300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503488" y="4630738"/>
          <a:ext cx="17764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1870075" y="4821238"/>
            <a:ext cx="633413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501900" y="5143500"/>
          <a:ext cx="1776412" cy="36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1868488" y="5334000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ular Callout 4"/>
          <p:cNvSpPr/>
          <p:nvPr/>
        </p:nvSpPr>
        <p:spPr>
          <a:xfrm>
            <a:off x="4710113" y="4078288"/>
            <a:ext cx="2743200" cy="762000"/>
          </a:xfrm>
          <a:prstGeom prst="wedgeRoundRectCallout">
            <a:avLst>
              <a:gd name="adj1" fmla="val -65112"/>
              <a:gd name="adj2" fmla="val -21679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Array. Each element is an int.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A[3][4] = {{3, 1, 8, 11}, {4, 12, 9, 10}, {7, 5, 2, 6}};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1048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5"/>
          <p:cNvSpPr txBox="1">
            <a:spLocks noChangeArrowheads="1"/>
          </p:cNvSpPr>
          <p:nvPr/>
        </p:nvSpPr>
        <p:spPr bwMode="auto">
          <a:xfrm>
            <a:off x="1963738" y="2803525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8853" name="Text Box 6"/>
          <p:cNvSpPr txBox="1">
            <a:spLocks noChangeArrowheads="1"/>
          </p:cNvSpPr>
          <p:nvPr/>
        </p:nvSpPr>
        <p:spPr bwMode="auto">
          <a:xfrm>
            <a:off x="1376363" y="2800350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05075" y="4114800"/>
          <a:ext cx="17764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78853" idx="2"/>
          </p:cNvCxnSpPr>
          <p:nvPr/>
        </p:nvCxnSpPr>
        <p:spPr>
          <a:xfrm flipH="1">
            <a:off x="1649413" y="3200400"/>
            <a:ext cx="4762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38275" y="4046538"/>
          <a:ext cx="427038" cy="1550988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27038"/>
              </a:tblGrid>
              <a:tr h="51699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699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699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1871663" y="4305300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503488" y="4630738"/>
          <a:ext cx="17764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1870075" y="4821238"/>
            <a:ext cx="633413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501900" y="5143500"/>
          <a:ext cx="1776412" cy="36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1868488" y="5334000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ular Callout 4"/>
          <p:cNvSpPr/>
          <p:nvPr/>
        </p:nvSpPr>
        <p:spPr>
          <a:xfrm>
            <a:off x="4710113" y="4078288"/>
            <a:ext cx="2743200" cy="762000"/>
          </a:xfrm>
          <a:prstGeom prst="wedgeRoundRectCallout">
            <a:avLst>
              <a:gd name="adj1" fmla="val -65112"/>
              <a:gd name="adj2" fmla="val -21679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Array. Each element is an int.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1143000" y="5845175"/>
            <a:ext cx="6310313" cy="762000"/>
          </a:xfrm>
          <a:prstGeom prst="wedgeRoundRectCallout">
            <a:avLst>
              <a:gd name="adj1" fmla="val -37073"/>
              <a:gd name="adj2" fmla="val -80784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Array. Each element is a pointer to an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(equivalent to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and points to the first element of an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array.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A[3][4] = {{3, 1, 8, 11}, {4, 12, 9, 10}, {7, 5, 2, 6}};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09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5"/>
          <p:cNvSpPr txBox="1">
            <a:spLocks noChangeArrowheads="1"/>
          </p:cNvSpPr>
          <p:nvPr/>
        </p:nvSpPr>
        <p:spPr bwMode="auto">
          <a:xfrm>
            <a:off x="1963738" y="2803525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9877" name="Text Box 6"/>
          <p:cNvSpPr txBox="1">
            <a:spLocks noChangeArrowheads="1"/>
          </p:cNvSpPr>
          <p:nvPr/>
        </p:nvSpPr>
        <p:spPr bwMode="auto">
          <a:xfrm>
            <a:off x="1376363" y="2800350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05075" y="4114800"/>
          <a:ext cx="17764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79877" idx="2"/>
          </p:cNvCxnSpPr>
          <p:nvPr/>
        </p:nvCxnSpPr>
        <p:spPr>
          <a:xfrm flipH="1">
            <a:off x="1649413" y="3200400"/>
            <a:ext cx="4762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38275" y="4046538"/>
          <a:ext cx="427038" cy="1550988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27038"/>
              </a:tblGrid>
              <a:tr h="51699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699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699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1871663" y="4305300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503488" y="4630738"/>
          <a:ext cx="17764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1870075" y="4821238"/>
            <a:ext cx="633413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501900" y="5143500"/>
          <a:ext cx="1776412" cy="36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1868488" y="5334000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ular Callout 4"/>
          <p:cNvSpPr/>
          <p:nvPr/>
        </p:nvSpPr>
        <p:spPr>
          <a:xfrm>
            <a:off x="4710113" y="4078288"/>
            <a:ext cx="2743200" cy="762000"/>
          </a:xfrm>
          <a:prstGeom prst="wedgeRoundRectCallout">
            <a:avLst>
              <a:gd name="adj1" fmla="val -65112"/>
              <a:gd name="adj2" fmla="val -21679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Array. Each element is an int.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1143000" y="5845175"/>
            <a:ext cx="6310313" cy="762000"/>
          </a:xfrm>
          <a:prstGeom prst="wedgeRoundRectCallout">
            <a:avLst>
              <a:gd name="adj1" fmla="val -37073"/>
              <a:gd name="adj2" fmla="val -80784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Array. Each element is a pointer to an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(equivalent to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and points to the first element of an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array.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2501900" y="3113088"/>
            <a:ext cx="6310313" cy="762000"/>
          </a:xfrm>
          <a:prstGeom prst="wedgeRoundRectCallout">
            <a:avLst>
              <a:gd name="adj1" fmla="val -58270"/>
              <a:gd name="adj2" fmla="val -37799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Pointer to a pointer to an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(equivalent to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and points to the first element of an array of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pointers.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A[3][4] = {{3, 1, 8, 11}, {4, 12, 9, 10}, {7, 5, 2, 6}};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380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A[3][4] = {{3, 1, 8, 11}, {4, 12, 9, 10}, {7, 5, 2, 6}};</a:t>
            </a:r>
          </a:p>
          <a:p>
            <a:pPr marL="0" indent="0" eaLnBrk="1" hangingPunct="1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**p = A;</a:t>
            </a:r>
          </a:p>
        </p:txBody>
      </p:sp>
      <p:sp>
        <p:nvSpPr>
          <p:cNvPr id="80900" name="Text Box 5"/>
          <p:cNvSpPr txBox="1">
            <a:spLocks noChangeArrowheads="1"/>
          </p:cNvSpPr>
          <p:nvPr/>
        </p:nvSpPr>
        <p:spPr bwMode="auto">
          <a:xfrm>
            <a:off x="1963738" y="2803525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80901" name="Text Box 6"/>
          <p:cNvSpPr txBox="1">
            <a:spLocks noChangeArrowheads="1"/>
          </p:cNvSpPr>
          <p:nvPr/>
        </p:nvSpPr>
        <p:spPr bwMode="auto">
          <a:xfrm>
            <a:off x="1376363" y="2800350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05075" y="4114800"/>
          <a:ext cx="17764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80901" idx="2"/>
          </p:cNvCxnSpPr>
          <p:nvPr/>
        </p:nvCxnSpPr>
        <p:spPr>
          <a:xfrm flipH="1">
            <a:off x="1649413" y="3200400"/>
            <a:ext cx="4762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38275" y="4046538"/>
          <a:ext cx="427038" cy="1550988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27038"/>
              </a:tblGrid>
              <a:tr h="51699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699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699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1871663" y="4305300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503488" y="4630738"/>
          <a:ext cx="17764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1870075" y="4821238"/>
            <a:ext cx="633413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501900" y="5143500"/>
          <a:ext cx="1776412" cy="36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1868488" y="5334000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59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A[3][4] = {{3, 1, 8, 11}, {4, 12, 9, 10}, {7, 5, 2, 6}};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**p = A;</a:t>
            </a:r>
          </a:p>
        </p:txBody>
      </p:sp>
      <p:sp>
        <p:nvSpPr>
          <p:cNvPr id="81924" name="Text Box 5"/>
          <p:cNvSpPr txBox="1">
            <a:spLocks noChangeArrowheads="1"/>
          </p:cNvSpPr>
          <p:nvPr/>
        </p:nvSpPr>
        <p:spPr bwMode="auto">
          <a:xfrm>
            <a:off x="1963738" y="2803525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81925" name="Text Box 6"/>
          <p:cNvSpPr txBox="1">
            <a:spLocks noChangeArrowheads="1"/>
          </p:cNvSpPr>
          <p:nvPr/>
        </p:nvSpPr>
        <p:spPr bwMode="auto">
          <a:xfrm>
            <a:off x="1376363" y="2800350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05075" y="4114800"/>
          <a:ext cx="17764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81925" idx="2"/>
          </p:cNvCxnSpPr>
          <p:nvPr/>
        </p:nvCxnSpPr>
        <p:spPr>
          <a:xfrm flipH="1">
            <a:off x="1649413" y="3200400"/>
            <a:ext cx="4762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38275" y="4046538"/>
          <a:ext cx="427038" cy="1550988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27038"/>
              </a:tblGrid>
              <a:tr h="51699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699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699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1871663" y="4305300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503488" y="4630738"/>
          <a:ext cx="17764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1870075" y="4821238"/>
            <a:ext cx="633413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501900" y="5143500"/>
          <a:ext cx="1776412" cy="36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1868488" y="5334000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55588" y="4105275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14388" y="4294188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78" name="Text Box 5"/>
          <p:cNvSpPr txBox="1">
            <a:spLocks noChangeArrowheads="1"/>
          </p:cNvSpPr>
          <p:nvPr/>
        </p:nvSpPr>
        <p:spPr bwMode="auto">
          <a:xfrm>
            <a:off x="217488" y="3763963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87197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A[3][4] = {{3, 1, 8, 11}, {4, 12, 9, 10}, {7, 5, 2, 6}};</a:t>
            </a:r>
          </a:p>
          <a:p>
            <a:pPr marL="0" indent="0" eaLnBrk="1" hangingPunct="1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**p = A;</a:t>
            </a:r>
          </a:p>
          <a:p>
            <a:pPr marL="0" indent="0" eaLnBrk="1" hangingPunct="1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P[1][2] = 99;</a:t>
            </a:r>
          </a:p>
        </p:txBody>
      </p:sp>
      <p:sp>
        <p:nvSpPr>
          <p:cNvPr id="82948" name="Text Box 5"/>
          <p:cNvSpPr txBox="1">
            <a:spLocks noChangeArrowheads="1"/>
          </p:cNvSpPr>
          <p:nvPr/>
        </p:nvSpPr>
        <p:spPr bwMode="auto">
          <a:xfrm>
            <a:off x="1963738" y="2803525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82949" name="Text Box 6"/>
          <p:cNvSpPr txBox="1">
            <a:spLocks noChangeArrowheads="1"/>
          </p:cNvSpPr>
          <p:nvPr/>
        </p:nvSpPr>
        <p:spPr bwMode="auto">
          <a:xfrm>
            <a:off x="1376363" y="2800350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05075" y="4114800"/>
          <a:ext cx="17764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82949" idx="2"/>
          </p:cNvCxnSpPr>
          <p:nvPr/>
        </p:nvCxnSpPr>
        <p:spPr>
          <a:xfrm flipH="1">
            <a:off x="1649413" y="3200400"/>
            <a:ext cx="4762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38275" y="4046538"/>
          <a:ext cx="427038" cy="1550988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27038"/>
              </a:tblGrid>
              <a:tr h="51699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699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699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1871663" y="4305300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503488" y="4630738"/>
          <a:ext cx="17764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1870075" y="4821238"/>
            <a:ext cx="633413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501900" y="5143500"/>
          <a:ext cx="1776412" cy="36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1868488" y="5334000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55588" y="4105275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14388" y="4294188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02" name="Text Box 5"/>
          <p:cNvSpPr txBox="1">
            <a:spLocks noChangeArrowheads="1"/>
          </p:cNvSpPr>
          <p:nvPr/>
        </p:nvSpPr>
        <p:spPr bwMode="auto">
          <a:xfrm>
            <a:off x="217488" y="3763963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48977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A[3][4] = {{3, 1, 8, 11}, {4, 12, 9, 10}, {7, 5, 2, 6}};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**p = A;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P[1][2] = 99;</a:t>
            </a:r>
          </a:p>
        </p:txBody>
      </p:sp>
      <p:sp>
        <p:nvSpPr>
          <p:cNvPr id="83972" name="Text Box 5"/>
          <p:cNvSpPr txBox="1">
            <a:spLocks noChangeArrowheads="1"/>
          </p:cNvSpPr>
          <p:nvPr/>
        </p:nvSpPr>
        <p:spPr bwMode="auto">
          <a:xfrm>
            <a:off x="1963738" y="2803525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83973" name="Text Box 6"/>
          <p:cNvSpPr txBox="1">
            <a:spLocks noChangeArrowheads="1"/>
          </p:cNvSpPr>
          <p:nvPr/>
        </p:nvSpPr>
        <p:spPr bwMode="auto">
          <a:xfrm>
            <a:off x="1376363" y="2800350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05075" y="4114800"/>
          <a:ext cx="17764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83973" idx="2"/>
          </p:cNvCxnSpPr>
          <p:nvPr/>
        </p:nvCxnSpPr>
        <p:spPr>
          <a:xfrm flipH="1">
            <a:off x="1649413" y="3200400"/>
            <a:ext cx="4762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38275" y="4046538"/>
          <a:ext cx="427038" cy="1550988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27038"/>
              </a:tblGrid>
              <a:tr h="51699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699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699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1871663" y="4305300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503488" y="4630738"/>
          <a:ext cx="17764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99</a:t>
                      </a:r>
                      <a:endParaRPr lang="en-US" sz="1800" b="1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1870075" y="4821238"/>
            <a:ext cx="633413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501900" y="5143500"/>
          <a:ext cx="1776412" cy="36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1868488" y="5334000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55588" y="4105275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14388" y="4294188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026" name="Text Box 5"/>
          <p:cNvSpPr txBox="1">
            <a:spLocks noChangeArrowheads="1"/>
          </p:cNvSpPr>
          <p:nvPr/>
        </p:nvSpPr>
        <p:spPr bwMode="auto">
          <a:xfrm>
            <a:off x="217488" y="3763963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8830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Allocation of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Memory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sz="2800" b="1" i="1" dirty="0" smtClean="0"/>
              <a:t>Static Allocation</a:t>
            </a:r>
            <a:r>
              <a:rPr lang="en-US" sz="2800" b="1" dirty="0" smtClean="0"/>
              <a:t>:</a:t>
            </a:r>
            <a:r>
              <a:rPr lang="en-US" sz="2800" dirty="0" smtClean="0"/>
              <a:t> Amount of memory space required is </a:t>
            </a:r>
            <a:r>
              <a:rPr lang="en-US" dirty="0" smtClean="0"/>
              <a:t>determined </a:t>
            </a:r>
            <a:r>
              <a:rPr lang="en-US" dirty="0"/>
              <a:t>in advance </a:t>
            </a:r>
            <a:r>
              <a:rPr lang="en-US" dirty="0" smtClean="0"/>
              <a:t>(that is, </a:t>
            </a:r>
            <a:r>
              <a:rPr lang="en-US" dirty="0"/>
              <a:t>at the compilation </a:t>
            </a:r>
            <a:r>
              <a:rPr lang="en-US" dirty="0" smtClean="0"/>
              <a:t>time) and memory space is allocated to the program right before the program is executed.</a:t>
            </a:r>
            <a:endParaRPr lang="en-US" sz="2800" dirty="0"/>
          </a:p>
          <a:p>
            <a:pPr marL="0" indent="0">
              <a:spcBef>
                <a:spcPct val="0"/>
              </a:spcBef>
              <a:buNone/>
            </a:pPr>
            <a:r>
              <a:rPr lang="en-US" dirty="0" smtClean="0"/>
              <a:t>For </a:t>
            </a:r>
            <a:r>
              <a:rPr lang="en-US" dirty="0"/>
              <a:t>example,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 marL="0" indent="0">
              <a:spcBef>
                <a:spcPct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 marL="0" indent="0">
              <a:spcBef>
                <a:spcPct val="0"/>
              </a:spcBef>
              <a:buNone/>
            </a:pPr>
            <a:r>
              <a:rPr lang="en-US" dirty="0"/>
              <a:t>The </a:t>
            </a:r>
            <a:r>
              <a:rPr lang="en-US" dirty="0" smtClean="0"/>
              <a:t>operating system allocates 4 </a:t>
            </a:r>
            <a:r>
              <a:rPr lang="en-US" dirty="0"/>
              <a:t>bytes of memory </a:t>
            </a:r>
            <a:r>
              <a:rPr lang="en-US" dirty="0" smtClean="0"/>
              <a:t>to the program before </a:t>
            </a:r>
            <a:r>
              <a:rPr lang="en-US" dirty="0"/>
              <a:t>its execution</a:t>
            </a:r>
            <a:r>
              <a:rPr lang="en-US" dirty="0" smtClean="0"/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n-US" i="1" dirty="0" smtClean="0"/>
          </a:p>
          <a:p>
            <a:pPr>
              <a:spcBef>
                <a:spcPct val="0"/>
              </a:spcBef>
            </a:pPr>
            <a:r>
              <a:rPr lang="en-US" b="1" i="1" dirty="0" smtClean="0"/>
              <a:t>Dynamic </a:t>
            </a:r>
            <a:r>
              <a:rPr lang="en-US" b="1" i="1" dirty="0"/>
              <a:t>Allocation</a:t>
            </a:r>
            <a:r>
              <a:rPr lang="en-US" b="1" dirty="0"/>
              <a:t>:</a:t>
            </a:r>
            <a:r>
              <a:rPr lang="en-US" dirty="0"/>
              <a:t> Amount of memory space required is determined </a:t>
            </a:r>
            <a:r>
              <a:rPr lang="en-US" dirty="0" smtClean="0"/>
              <a:t>at run time </a:t>
            </a:r>
            <a:r>
              <a:rPr lang="en-US" dirty="0"/>
              <a:t>(that is, after the program starts executing</a:t>
            </a:r>
            <a:r>
              <a:rPr lang="en-US" dirty="0" smtClean="0"/>
              <a:t>). Memory </a:t>
            </a:r>
            <a:r>
              <a:rPr lang="en-US" dirty="0"/>
              <a:t>space </a:t>
            </a:r>
            <a:r>
              <a:rPr lang="en-US" dirty="0" smtClean="0"/>
              <a:t>is allocated to the program at </a:t>
            </a:r>
            <a:r>
              <a:rPr lang="en-US" dirty="0"/>
              <a:t>run </a:t>
            </a:r>
            <a:r>
              <a:rPr lang="en-US" dirty="0" smtClean="0"/>
              <a:t>time too.</a:t>
            </a:r>
            <a:endParaRPr lang="en-US" dirty="0"/>
          </a:p>
          <a:p>
            <a:pPr marL="0" indent="0">
              <a:spcBef>
                <a:spcPct val="0"/>
              </a:spcBef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33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Allocation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map</a:t>
            </a:r>
            <a:endParaRPr lang="en-US" dirty="0"/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155575" y="2328865"/>
            <a:ext cx="42148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9pPr>
          </a:lstStyle>
          <a:p>
            <a:pPr algn="just" eaLnBrk="1" hangingPunct="1"/>
            <a:r>
              <a:rPr lang="en-US" altLang="en-US" sz="2000" b="1" dirty="0"/>
              <a:t>STACK - </a:t>
            </a:r>
            <a:r>
              <a:rPr lang="en-US" altLang="en-US" sz="2000" dirty="0"/>
              <a:t> This area is used for function calls return address, argument and local variables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84137" y="3614740"/>
            <a:ext cx="4214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9pPr>
          </a:lstStyle>
          <a:p>
            <a:pPr algn="just" eaLnBrk="1" hangingPunct="1"/>
            <a:r>
              <a:rPr lang="en-US" altLang="en-US" sz="2000" b="1" dirty="0"/>
              <a:t>HEAP – </a:t>
            </a:r>
            <a:r>
              <a:rPr lang="en-US" altLang="en-US" sz="2000" dirty="0"/>
              <a:t>This area is used for Dynamic Memory Allocation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155575" y="4699798"/>
            <a:ext cx="42148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9pPr>
          </a:lstStyle>
          <a:p>
            <a:r>
              <a:rPr lang="en-US" altLang="en-US" sz="2000" b="1" dirty="0"/>
              <a:t>Static memory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– reserved for global </a:t>
            </a:r>
            <a:r>
              <a:rPr lang="en-US" altLang="en-US" sz="2000" dirty="0"/>
              <a:t>and static variables live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762149"/>
              </p:ext>
            </p:extLst>
          </p:nvPr>
        </p:nvGraphicFramePr>
        <p:xfrm>
          <a:off x="3504407" y="1316833"/>
          <a:ext cx="5181600" cy="459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2806920" imgH="3389040" progId="Visio.Drawing.5">
                  <p:embed/>
                </p:oleObj>
              </mc:Choice>
              <mc:Fallback>
                <p:oleObj name="VISIO" r:id="rId3" imgW="2806920" imgH="338904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4407" y="1316833"/>
                        <a:ext cx="5181600" cy="459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1728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Dynamic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Memory Allocation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Dynamic allocation is useful when</a:t>
            </a:r>
          </a:p>
          <a:p>
            <a:pPr lvl="1"/>
            <a:r>
              <a:rPr lang="en-US" dirty="0"/>
              <a:t>arrays need to be created whose extent is not known until run time</a:t>
            </a:r>
          </a:p>
          <a:p>
            <a:pPr lvl="1"/>
            <a:r>
              <a:rPr lang="en-US" dirty="0"/>
              <a:t>complex structures of unknown size and/or shape need to be constructed as the program runs</a:t>
            </a:r>
          </a:p>
          <a:p>
            <a:pPr lvl="1"/>
            <a:r>
              <a:rPr lang="en-US" dirty="0"/>
              <a:t>objects need to be created and the constructor arguments are not known until run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Pointers </a:t>
            </a:r>
            <a:r>
              <a:rPr lang="en-US" dirty="0" smtClean="0"/>
              <a:t>are </a:t>
            </a:r>
            <a:r>
              <a:rPr lang="en-US" dirty="0"/>
              <a:t>used for dynamic allocation of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 the operator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new</a:t>
            </a:r>
            <a:r>
              <a:rPr lang="en-US" dirty="0"/>
              <a:t> to dynamically allocate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 the operator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delete</a:t>
            </a:r>
            <a:r>
              <a:rPr lang="en-US" dirty="0"/>
              <a:t> to free this space </a:t>
            </a:r>
            <a:r>
              <a:rPr lang="en-US" dirty="0" smtClean="0"/>
              <a:t>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2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475" y="5495925"/>
            <a:ext cx="3417888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alibri Light" panose="020F0302020204030204"/>
              </a:rPr>
              <a:t>Output: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0028ff17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0028ff17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eaLnBrk="1" hangingPunct="1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[5] = {'H', 'E', 'L', 'L', 'O'};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char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%08x\n”,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%08x\n”,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268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Operator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 memory is available, the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new </a:t>
            </a:r>
            <a:r>
              <a:rPr lang="en-US" dirty="0"/>
              <a:t>operator allocates memory space for the requested object/array, and returns a pointer to (address of) the memory allocated.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If </a:t>
            </a:r>
            <a:r>
              <a:rPr lang="en-US" dirty="0"/>
              <a:t>sufficient memory is not available, the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new </a:t>
            </a:r>
            <a:r>
              <a:rPr lang="en-US" dirty="0"/>
              <a:t>operator returns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NULL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2056" y="3037114"/>
            <a:ext cx="6293213" cy="584200"/>
          </a:xfrm>
          <a:prstGeom prst="rect">
            <a:avLst/>
          </a:prstGeom>
          <a:solidFill>
            <a:srgbClr val="FFCC99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 b="1" dirty="0" smtClean="0"/>
              <a:t>Pointer = new   </a:t>
            </a:r>
            <a:r>
              <a:rPr lang="en-US" altLang="en-US" sz="2400" b="1" dirty="0" err="1"/>
              <a:t>DataType</a:t>
            </a:r>
            <a:r>
              <a:rPr lang="en-US" altLang="en-US" sz="2400" b="1" dirty="0"/>
              <a:t>  [</a:t>
            </a:r>
            <a:r>
              <a:rPr lang="en-US" altLang="en-US" sz="2400" b="1" dirty="0" err="1"/>
              <a:t>IntExpression</a:t>
            </a:r>
            <a:r>
              <a:rPr lang="en-US" altLang="en-US" sz="2400" b="1" dirty="0" smtClean="0"/>
              <a:t>];</a:t>
            </a:r>
            <a:endParaRPr lang="en-US" altLang="en-US" sz="24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82056" y="2198914"/>
            <a:ext cx="4237990" cy="609600"/>
          </a:xfrm>
          <a:prstGeom prst="rect">
            <a:avLst/>
          </a:prstGeom>
          <a:solidFill>
            <a:srgbClr val="FFCC99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 b="1" dirty="0" smtClean="0"/>
              <a:t>Pointer = new   </a:t>
            </a:r>
            <a:r>
              <a:rPr lang="en-US" altLang="en-US" sz="2400" b="1" dirty="0" err="1" smtClean="0"/>
              <a:t>DataType</a:t>
            </a:r>
            <a:r>
              <a:rPr lang="en-US" altLang="en-US" sz="2400" b="1" dirty="0" smtClean="0"/>
              <a:t>;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4184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delete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Operator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delete</a:t>
            </a:r>
            <a:r>
              <a:rPr lang="en-US" dirty="0"/>
              <a:t> operator de-allocates the object or array currently pointed to by the pointer which was previously allocated at run-time by the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new</a:t>
            </a:r>
            <a:r>
              <a:rPr lang="en-US" dirty="0"/>
              <a:t> operator.</a:t>
            </a:r>
          </a:p>
          <a:p>
            <a:pPr lvl="1"/>
            <a:r>
              <a:rPr lang="en-US" dirty="0"/>
              <a:t>the freed memory space is returned to Heap</a:t>
            </a:r>
          </a:p>
          <a:p>
            <a:pPr lvl="1"/>
            <a:r>
              <a:rPr lang="en-US" dirty="0"/>
              <a:t>the pointer is then </a:t>
            </a:r>
            <a:r>
              <a:rPr lang="en-US" i="1" dirty="0"/>
              <a:t>considered</a:t>
            </a:r>
            <a:r>
              <a:rPr lang="en-US" dirty="0"/>
              <a:t> unassigned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If </a:t>
            </a:r>
            <a:r>
              <a:rPr lang="en-US" dirty="0"/>
              <a:t>the value of the pointer is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NULL</a:t>
            </a:r>
            <a:r>
              <a:rPr lang="en-US" dirty="0"/>
              <a:t> there is no effect.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99473" y="3816531"/>
            <a:ext cx="2548527" cy="584200"/>
          </a:xfrm>
          <a:prstGeom prst="rect">
            <a:avLst/>
          </a:prstGeom>
          <a:solidFill>
            <a:srgbClr val="FFCC99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 b="1" dirty="0"/>
              <a:t>delete </a:t>
            </a:r>
            <a:r>
              <a:rPr lang="en-US" altLang="en-US" sz="2400" b="1" dirty="0" smtClean="0"/>
              <a:t>  []   Pointer;</a:t>
            </a:r>
            <a:endParaRPr lang="en-US" sz="24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9474" y="3087189"/>
            <a:ext cx="2235018" cy="609600"/>
          </a:xfrm>
          <a:prstGeom prst="rect">
            <a:avLst/>
          </a:prstGeom>
          <a:solidFill>
            <a:srgbClr val="FFCC99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 b="1" dirty="0"/>
              <a:t>delete    </a:t>
            </a:r>
            <a:r>
              <a:rPr lang="en-US" altLang="en-US" sz="2400" b="1" dirty="0" smtClean="0"/>
              <a:t>Pointer;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40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AutoShape 4"/>
          <p:cNvSpPr>
            <a:spLocks noChangeArrowheads="1"/>
          </p:cNvSpPr>
          <p:nvPr/>
        </p:nvSpPr>
        <p:spPr bwMode="auto">
          <a:xfrm>
            <a:off x="304800" y="2209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1140" name="Rectangle 5" descr="Light upward diagonal"/>
          <p:cNvSpPr>
            <a:spLocks noChangeArrowheads="1"/>
          </p:cNvSpPr>
          <p:nvPr/>
        </p:nvSpPr>
        <p:spPr bwMode="auto">
          <a:xfrm>
            <a:off x="7499350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91141" name="Rectangle 6" descr="Light upward diagonal"/>
          <p:cNvSpPr>
            <a:spLocks noChangeArrowheads="1"/>
          </p:cNvSpPr>
          <p:nvPr/>
        </p:nvSpPr>
        <p:spPr bwMode="auto">
          <a:xfrm>
            <a:off x="7499350" y="20574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91142" name="Rectangle 7" descr="Light upward diagonal"/>
          <p:cNvSpPr>
            <a:spLocks noChangeArrowheads="1"/>
          </p:cNvSpPr>
          <p:nvPr/>
        </p:nvSpPr>
        <p:spPr bwMode="auto">
          <a:xfrm>
            <a:off x="7499350" y="59436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1143" name="Rectangle 8" descr="Light upward diagonal"/>
          <p:cNvSpPr>
            <a:spLocks noChangeArrowheads="1"/>
          </p:cNvSpPr>
          <p:nvPr/>
        </p:nvSpPr>
        <p:spPr bwMode="auto">
          <a:xfrm>
            <a:off x="7499350" y="29257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1144" name="Rectangle 9" descr="Light upward diagonal"/>
          <p:cNvSpPr>
            <a:spLocks noChangeArrowheads="1"/>
          </p:cNvSpPr>
          <p:nvPr/>
        </p:nvSpPr>
        <p:spPr bwMode="auto">
          <a:xfrm>
            <a:off x="7499350" y="33607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1145" name="Rectangle 10" descr="Light upward diagonal"/>
          <p:cNvSpPr>
            <a:spLocks noChangeArrowheads="1"/>
          </p:cNvSpPr>
          <p:nvPr/>
        </p:nvSpPr>
        <p:spPr bwMode="auto">
          <a:xfrm>
            <a:off x="7499350" y="4648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91146" name="Rectangle 11" descr="Light upward diagonal"/>
          <p:cNvSpPr>
            <a:spLocks noChangeArrowheads="1"/>
          </p:cNvSpPr>
          <p:nvPr/>
        </p:nvSpPr>
        <p:spPr bwMode="auto">
          <a:xfrm>
            <a:off x="7499350" y="508317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1147" name="Rectangle 12" descr="Light upward diagonal"/>
          <p:cNvSpPr>
            <a:spLocks noChangeArrowheads="1"/>
          </p:cNvSpPr>
          <p:nvPr/>
        </p:nvSpPr>
        <p:spPr bwMode="auto">
          <a:xfrm>
            <a:off x="7499350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1148" name="Line 13" descr="Light upward diagonal"/>
          <p:cNvSpPr>
            <a:spLocks noChangeShapeType="1"/>
          </p:cNvSpPr>
          <p:nvPr/>
        </p:nvSpPr>
        <p:spPr bwMode="auto">
          <a:xfrm>
            <a:off x="8151813" y="3876675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9" name="Rectangle 14"/>
          <p:cNvSpPr>
            <a:spLocks noChangeArrowheads="1"/>
          </p:cNvSpPr>
          <p:nvPr/>
        </p:nvSpPr>
        <p:spPr bwMode="auto">
          <a:xfrm>
            <a:off x="6477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FDE1</a:t>
            </a:r>
          </a:p>
        </p:txBody>
      </p:sp>
      <p:sp>
        <p:nvSpPr>
          <p:cNvPr id="91150" name="Rectangle 15"/>
          <p:cNvSpPr>
            <a:spLocks noChangeArrowheads="1"/>
          </p:cNvSpPr>
          <p:nvPr/>
        </p:nvSpPr>
        <p:spPr bwMode="auto">
          <a:xfrm>
            <a:off x="6477000" y="20574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FDE0</a:t>
            </a:r>
          </a:p>
        </p:txBody>
      </p:sp>
      <p:sp>
        <p:nvSpPr>
          <p:cNvPr id="91151" name="Rectangle 16"/>
          <p:cNvSpPr>
            <a:spLocks noChangeArrowheads="1"/>
          </p:cNvSpPr>
          <p:nvPr/>
        </p:nvSpPr>
        <p:spPr bwMode="auto">
          <a:xfrm>
            <a:off x="6477000" y="59436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0EC7</a:t>
            </a:r>
          </a:p>
        </p:txBody>
      </p:sp>
      <p:sp>
        <p:nvSpPr>
          <p:cNvPr id="91152" name="Rectangle 17"/>
          <p:cNvSpPr>
            <a:spLocks noChangeArrowheads="1"/>
          </p:cNvSpPr>
          <p:nvPr/>
        </p:nvSpPr>
        <p:spPr bwMode="auto">
          <a:xfrm>
            <a:off x="6477000" y="29257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FDE2</a:t>
            </a:r>
          </a:p>
        </p:txBody>
      </p:sp>
      <p:sp>
        <p:nvSpPr>
          <p:cNvPr id="91153" name="Rectangle 18"/>
          <p:cNvSpPr>
            <a:spLocks noChangeArrowheads="1"/>
          </p:cNvSpPr>
          <p:nvPr/>
        </p:nvSpPr>
        <p:spPr bwMode="auto">
          <a:xfrm>
            <a:off x="6477000" y="33607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FDE3</a:t>
            </a:r>
          </a:p>
        </p:txBody>
      </p:sp>
      <p:sp>
        <p:nvSpPr>
          <p:cNvPr id="91154" name="Rectangle 19"/>
          <p:cNvSpPr>
            <a:spLocks noChangeArrowheads="1"/>
          </p:cNvSpPr>
          <p:nvPr/>
        </p:nvSpPr>
        <p:spPr bwMode="auto">
          <a:xfrm>
            <a:off x="6477000" y="4648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0EC4</a:t>
            </a:r>
          </a:p>
        </p:txBody>
      </p:sp>
      <p:sp>
        <p:nvSpPr>
          <p:cNvPr id="91155" name="Rectangle 20"/>
          <p:cNvSpPr>
            <a:spLocks noChangeArrowheads="1"/>
          </p:cNvSpPr>
          <p:nvPr/>
        </p:nvSpPr>
        <p:spPr bwMode="auto">
          <a:xfrm>
            <a:off x="6477000" y="508317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0EC5</a:t>
            </a:r>
          </a:p>
        </p:txBody>
      </p:sp>
      <p:sp>
        <p:nvSpPr>
          <p:cNvPr id="91156" name="Rectangle 21"/>
          <p:cNvSpPr>
            <a:spLocks noChangeArrowheads="1"/>
          </p:cNvSpPr>
          <p:nvPr/>
        </p:nvSpPr>
        <p:spPr bwMode="auto">
          <a:xfrm>
            <a:off x="6477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0EC6</a:t>
            </a:r>
          </a:p>
        </p:txBody>
      </p:sp>
      <p:sp>
        <p:nvSpPr>
          <p:cNvPr id="91157" name="Line 22"/>
          <p:cNvSpPr>
            <a:spLocks noChangeShapeType="1"/>
          </p:cNvSpPr>
          <p:nvPr/>
        </p:nvSpPr>
        <p:spPr bwMode="auto">
          <a:xfrm>
            <a:off x="7035800" y="3876675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8" name="Text Box 23"/>
          <p:cNvSpPr txBox="1">
            <a:spLocks noChangeArrowheads="1"/>
          </p:cNvSpPr>
          <p:nvPr/>
        </p:nvSpPr>
        <p:spPr bwMode="auto">
          <a:xfrm>
            <a:off x="5715000" y="20415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ptr</a:t>
            </a:r>
          </a:p>
        </p:txBody>
      </p:sp>
      <p:sp>
        <p:nvSpPr>
          <p:cNvPr id="91159" name="Rectangle 24"/>
          <p:cNvSpPr>
            <a:spLocks noChangeArrowheads="1"/>
          </p:cNvSpPr>
          <p:nvPr/>
        </p:nvSpPr>
        <p:spPr bwMode="auto">
          <a:xfrm>
            <a:off x="7624763" y="2057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91160" name="Rectangle 25"/>
          <p:cNvSpPr>
            <a:spLocks noChangeArrowheads="1"/>
          </p:cNvSpPr>
          <p:nvPr/>
        </p:nvSpPr>
        <p:spPr bwMode="auto">
          <a:xfrm>
            <a:off x="990600" y="1981200"/>
            <a:ext cx="3886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int *ptr;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new int;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*ptr = 22;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cout &lt;&lt; *ptr &lt;&lt; endl;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delete 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NULL;</a:t>
            </a:r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ular Callout 2"/>
          <p:cNvSpPr/>
          <p:nvPr/>
        </p:nvSpPr>
        <p:spPr>
          <a:xfrm>
            <a:off x="5069477" y="1013597"/>
            <a:ext cx="1976846" cy="645204"/>
          </a:xfrm>
          <a:prstGeom prst="wedgeRectCallout">
            <a:avLst>
              <a:gd name="adj1" fmla="val 99579"/>
              <a:gd name="adj2" fmla="val 1417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Statically allocated variable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76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990600" y="1981200"/>
            <a:ext cx="3886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int *ptr;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new int;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*ptr = 22;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cout &lt;&lt; *ptr &lt;&lt; endl;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delete 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NULL;</a:t>
            </a:r>
          </a:p>
        </p:txBody>
      </p:sp>
      <p:sp>
        <p:nvSpPr>
          <p:cNvPr id="92164" name="AutoShape 4"/>
          <p:cNvSpPr>
            <a:spLocks noChangeArrowheads="1"/>
          </p:cNvSpPr>
          <p:nvPr/>
        </p:nvSpPr>
        <p:spPr bwMode="auto">
          <a:xfrm>
            <a:off x="304800" y="2590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2165" name="Rectangle 5" descr="Light upward diagonal"/>
          <p:cNvSpPr>
            <a:spLocks noChangeArrowheads="1"/>
          </p:cNvSpPr>
          <p:nvPr/>
        </p:nvSpPr>
        <p:spPr bwMode="auto">
          <a:xfrm>
            <a:off x="7499350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92166" name="Rectangle 6" descr="Light upward diagonal"/>
          <p:cNvSpPr>
            <a:spLocks noChangeArrowheads="1"/>
          </p:cNvSpPr>
          <p:nvPr/>
        </p:nvSpPr>
        <p:spPr bwMode="auto">
          <a:xfrm>
            <a:off x="7499350" y="20574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0EC4</a:t>
            </a:r>
          </a:p>
        </p:txBody>
      </p:sp>
      <p:sp>
        <p:nvSpPr>
          <p:cNvPr id="92167" name="Rectangle 7" descr="Light upward diagonal"/>
          <p:cNvSpPr>
            <a:spLocks noChangeArrowheads="1"/>
          </p:cNvSpPr>
          <p:nvPr/>
        </p:nvSpPr>
        <p:spPr bwMode="auto">
          <a:xfrm>
            <a:off x="7499350" y="59436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2168" name="Rectangle 8" descr="Light upward diagonal"/>
          <p:cNvSpPr>
            <a:spLocks noChangeArrowheads="1"/>
          </p:cNvSpPr>
          <p:nvPr/>
        </p:nvSpPr>
        <p:spPr bwMode="auto">
          <a:xfrm>
            <a:off x="7499350" y="29257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2169" name="Rectangle 9" descr="Light upward diagonal"/>
          <p:cNvSpPr>
            <a:spLocks noChangeArrowheads="1"/>
          </p:cNvSpPr>
          <p:nvPr/>
        </p:nvSpPr>
        <p:spPr bwMode="auto">
          <a:xfrm>
            <a:off x="7499350" y="33607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2170" name="Rectangle 10" descr="Light upward diagonal"/>
          <p:cNvSpPr>
            <a:spLocks noChangeArrowheads="1"/>
          </p:cNvSpPr>
          <p:nvPr/>
        </p:nvSpPr>
        <p:spPr bwMode="auto">
          <a:xfrm>
            <a:off x="7499350" y="4648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92171" name="Rectangle 11" descr="Light upward diagonal"/>
          <p:cNvSpPr>
            <a:spLocks noChangeArrowheads="1"/>
          </p:cNvSpPr>
          <p:nvPr/>
        </p:nvSpPr>
        <p:spPr bwMode="auto">
          <a:xfrm>
            <a:off x="7499350" y="508317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2172" name="Rectangle 12" descr="Light upward diagonal"/>
          <p:cNvSpPr>
            <a:spLocks noChangeArrowheads="1"/>
          </p:cNvSpPr>
          <p:nvPr/>
        </p:nvSpPr>
        <p:spPr bwMode="auto">
          <a:xfrm>
            <a:off x="7499350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2173" name="Line 13" descr="Light upward diagonal"/>
          <p:cNvSpPr>
            <a:spLocks noChangeShapeType="1"/>
          </p:cNvSpPr>
          <p:nvPr/>
        </p:nvSpPr>
        <p:spPr bwMode="auto">
          <a:xfrm>
            <a:off x="8151813" y="3876675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4" name="Rectangle 14"/>
          <p:cNvSpPr>
            <a:spLocks noChangeArrowheads="1"/>
          </p:cNvSpPr>
          <p:nvPr/>
        </p:nvSpPr>
        <p:spPr bwMode="auto">
          <a:xfrm>
            <a:off x="6477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FDE1</a:t>
            </a:r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6477000" y="20574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FDE0</a:t>
            </a:r>
          </a:p>
        </p:txBody>
      </p:sp>
      <p:sp>
        <p:nvSpPr>
          <p:cNvPr id="92176" name="Rectangle 16"/>
          <p:cNvSpPr>
            <a:spLocks noChangeArrowheads="1"/>
          </p:cNvSpPr>
          <p:nvPr/>
        </p:nvSpPr>
        <p:spPr bwMode="auto">
          <a:xfrm>
            <a:off x="6477000" y="59436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0EC7</a:t>
            </a:r>
          </a:p>
        </p:txBody>
      </p:sp>
      <p:sp>
        <p:nvSpPr>
          <p:cNvPr id="92177" name="Rectangle 17"/>
          <p:cNvSpPr>
            <a:spLocks noChangeArrowheads="1"/>
          </p:cNvSpPr>
          <p:nvPr/>
        </p:nvSpPr>
        <p:spPr bwMode="auto">
          <a:xfrm>
            <a:off x="6477000" y="29257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FDE2</a:t>
            </a:r>
          </a:p>
        </p:txBody>
      </p:sp>
      <p:sp>
        <p:nvSpPr>
          <p:cNvPr id="92178" name="Rectangle 18"/>
          <p:cNvSpPr>
            <a:spLocks noChangeArrowheads="1"/>
          </p:cNvSpPr>
          <p:nvPr/>
        </p:nvSpPr>
        <p:spPr bwMode="auto">
          <a:xfrm>
            <a:off x="6477000" y="33607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FDE3</a:t>
            </a:r>
          </a:p>
        </p:txBody>
      </p:sp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6477000" y="4648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0EC4</a:t>
            </a:r>
          </a:p>
        </p:txBody>
      </p:sp>
      <p:sp>
        <p:nvSpPr>
          <p:cNvPr id="92180" name="Rectangle 20"/>
          <p:cNvSpPr>
            <a:spLocks noChangeArrowheads="1"/>
          </p:cNvSpPr>
          <p:nvPr/>
        </p:nvSpPr>
        <p:spPr bwMode="auto">
          <a:xfrm>
            <a:off x="6477000" y="508317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0EC5</a:t>
            </a:r>
          </a:p>
        </p:txBody>
      </p:sp>
      <p:sp>
        <p:nvSpPr>
          <p:cNvPr id="92181" name="Rectangle 21"/>
          <p:cNvSpPr>
            <a:spLocks noChangeArrowheads="1"/>
          </p:cNvSpPr>
          <p:nvPr/>
        </p:nvSpPr>
        <p:spPr bwMode="auto">
          <a:xfrm>
            <a:off x="6477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0EC6</a:t>
            </a:r>
          </a:p>
        </p:txBody>
      </p:sp>
      <p:sp>
        <p:nvSpPr>
          <p:cNvPr id="92182" name="Line 22"/>
          <p:cNvSpPr>
            <a:spLocks noChangeShapeType="1"/>
          </p:cNvSpPr>
          <p:nvPr/>
        </p:nvSpPr>
        <p:spPr bwMode="auto">
          <a:xfrm>
            <a:off x="7035800" y="3876675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3" name="Text Box 23"/>
          <p:cNvSpPr txBox="1">
            <a:spLocks noChangeArrowheads="1"/>
          </p:cNvSpPr>
          <p:nvPr/>
        </p:nvSpPr>
        <p:spPr bwMode="auto">
          <a:xfrm>
            <a:off x="5715000" y="20415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ptr</a:t>
            </a:r>
          </a:p>
        </p:txBody>
      </p:sp>
      <p:sp>
        <p:nvSpPr>
          <p:cNvPr id="92184" name="Rectangle 24"/>
          <p:cNvSpPr>
            <a:spLocks noChangeArrowheads="1"/>
          </p:cNvSpPr>
          <p:nvPr/>
        </p:nvSpPr>
        <p:spPr bwMode="auto">
          <a:xfrm>
            <a:off x="7624763" y="2057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grpSp>
        <p:nvGrpSpPr>
          <p:cNvPr id="92185" name="Group 25"/>
          <p:cNvGrpSpPr>
            <a:grpSpLocks/>
          </p:cNvGrpSpPr>
          <p:nvPr/>
        </p:nvGrpSpPr>
        <p:grpSpPr bwMode="auto">
          <a:xfrm>
            <a:off x="6248400" y="1905000"/>
            <a:ext cx="2590800" cy="2971800"/>
            <a:chOff x="1920" y="1440"/>
            <a:chExt cx="1632" cy="1872"/>
          </a:xfrm>
        </p:grpSpPr>
        <p:sp>
          <p:nvSpPr>
            <p:cNvPr id="92187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88" name="Line 27"/>
            <p:cNvSpPr>
              <a:spLocks noChangeShapeType="1"/>
            </p:cNvSpPr>
            <p:nvPr/>
          </p:nvSpPr>
          <p:spPr bwMode="auto">
            <a:xfrm flipH="1" flipV="1">
              <a:off x="3552" y="14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89" name="Line 28"/>
            <p:cNvSpPr>
              <a:spLocks noChangeShapeType="1"/>
            </p:cNvSpPr>
            <p:nvPr/>
          </p:nvSpPr>
          <p:spPr bwMode="auto">
            <a:xfrm>
              <a:off x="1920" y="14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90" name="Line 29"/>
            <p:cNvSpPr>
              <a:spLocks noChangeShapeType="1"/>
            </p:cNvSpPr>
            <p:nvPr/>
          </p:nvSpPr>
          <p:spPr bwMode="auto">
            <a:xfrm flipH="1">
              <a:off x="1920" y="144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91" name="Line 30"/>
            <p:cNvSpPr>
              <a:spLocks noChangeShapeType="1"/>
            </p:cNvSpPr>
            <p:nvPr/>
          </p:nvSpPr>
          <p:spPr bwMode="auto">
            <a:xfrm flipV="1">
              <a:off x="1920" y="33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itle 3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endParaRPr lang="en-US" dirty="0"/>
          </a:p>
        </p:txBody>
      </p:sp>
      <p:sp>
        <p:nvSpPr>
          <p:cNvPr id="32" name="Rectangular Callout 31"/>
          <p:cNvSpPr/>
          <p:nvPr/>
        </p:nvSpPr>
        <p:spPr>
          <a:xfrm>
            <a:off x="4081054" y="5195548"/>
            <a:ext cx="1976846" cy="645204"/>
          </a:xfrm>
          <a:prstGeom prst="wedgeRectCallout">
            <a:avLst>
              <a:gd name="adj1" fmla="val 140108"/>
              <a:gd name="adj2" fmla="val -985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Dynamically allocated variable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79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990600" y="1981200"/>
            <a:ext cx="3886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int *ptr;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new int;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*ptr = 22;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cout &lt;&lt; *ptr &lt;&lt; endl;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delete 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NULL;</a:t>
            </a:r>
          </a:p>
        </p:txBody>
      </p:sp>
      <p:sp>
        <p:nvSpPr>
          <p:cNvPr id="93188" name="AutoShape 4"/>
          <p:cNvSpPr>
            <a:spLocks noChangeArrowheads="1"/>
          </p:cNvSpPr>
          <p:nvPr/>
        </p:nvSpPr>
        <p:spPr bwMode="auto">
          <a:xfrm>
            <a:off x="304800" y="2971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3189" name="Rectangle 5" descr="Light upward diagonal"/>
          <p:cNvSpPr>
            <a:spLocks noChangeArrowheads="1"/>
          </p:cNvSpPr>
          <p:nvPr/>
        </p:nvSpPr>
        <p:spPr bwMode="auto">
          <a:xfrm>
            <a:off x="7499350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93190" name="Rectangle 6" descr="Light upward diagonal"/>
          <p:cNvSpPr>
            <a:spLocks noChangeArrowheads="1"/>
          </p:cNvSpPr>
          <p:nvPr/>
        </p:nvSpPr>
        <p:spPr bwMode="auto">
          <a:xfrm>
            <a:off x="7499350" y="20574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0EC4</a:t>
            </a:r>
          </a:p>
        </p:txBody>
      </p:sp>
      <p:sp>
        <p:nvSpPr>
          <p:cNvPr id="93191" name="Rectangle 7" descr="Light upward diagonal"/>
          <p:cNvSpPr>
            <a:spLocks noChangeArrowheads="1"/>
          </p:cNvSpPr>
          <p:nvPr/>
        </p:nvSpPr>
        <p:spPr bwMode="auto">
          <a:xfrm>
            <a:off x="7499350" y="59436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3192" name="Rectangle 8" descr="Light upward diagonal"/>
          <p:cNvSpPr>
            <a:spLocks noChangeArrowheads="1"/>
          </p:cNvSpPr>
          <p:nvPr/>
        </p:nvSpPr>
        <p:spPr bwMode="auto">
          <a:xfrm>
            <a:off x="7499350" y="29257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3193" name="Rectangle 9" descr="Light upward diagonal"/>
          <p:cNvSpPr>
            <a:spLocks noChangeArrowheads="1"/>
          </p:cNvSpPr>
          <p:nvPr/>
        </p:nvSpPr>
        <p:spPr bwMode="auto">
          <a:xfrm>
            <a:off x="7499350" y="33607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3194" name="Rectangle 10" descr="Light upward diagonal"/>
          <p:cNvSpPr>
            <a:spLocks noChangeArrowheads="1"/>
          </p:cNvSpPr>
          <p:nvPr/>
        </p:nvSpPr>
        <p:spPr bwMode="auto">
          <a:xfrm>
            <a:off x="7499350" y="4648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22</a:t>
            </a:r>
          </a:p>
        </p:txBody>
      </p:sp>
      <p:sp>
        <p:nvSpPr>
          <p:cNvPr id="93195" name="Rectangle 11" descr="Light upward diagonal"/>
          <p:cNvSpPr>
            <a:spLocks noChangeArrowheads="1"/>
          </p:cNvSpPr>
          <p:nvPr/>
        </p:nvSpPr>
        <p:spPr bwMode="auto">
          <a:xfrm>
            <a:off x="7499350" y="508317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3196" name="Rectangle 12" descr="Light upward diagonal"/>
          <p:cNvSpPr>
            <a:spLocks noChangeArrowheads="1"/>
          </p:cNvSpPr>
          <p:nvPr/>
        </p:nvSpPr>
        <p:spPr bwMode="auto">
          <a:xfrm>
            <a:off x="7499350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3197" name="Line 13" descr="Light upward diagonal"/>
          <p:cNvSpPr>
            <a:spLocks noChangeShapeType="1"/>
          </p:cNvSpPr>
          <p:nvPr/>
        </p:nvSpPr>
        <p:spPr bwMode="auto">
          <a:xfrm>
            <a:off x="8151813" y="3876675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8" name="Rectangle 14"/>
          <p:cNvSpPr>
            <a:spLocks noChangeArrowheads="1"/>
          </p:cNvSpPr>
          <p:nvPr/>
        </p:nvSpPr>
        <p:spPr bwMode="auto">
          <a:xfrm>
            <a:off x="6477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FDE1</a:t>
            </a:r>
          </a:p>
        </p:txBody>
      </p:sp>
      <p:sp>
        <p:nvSpPr>
          <p:cNvPr id="93199" name="Rectangle 15"/>
          <p:cNvSpPr>
            <a:spLocks noChangeArrowheads="1"/>
          </p:cNvSpPr>
          <p:nvPr/>
        </p:nvSpPr>
        <p:spPr bwMode="auto">
          <a:xfrm>
            <a:off x="6477000" y="20574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FDE0</a:t>
            </a:r>
          </a:p>
        </p:txBody>
      </p:sp>
      <p:sp>
        <p:nvSpPr>
          <p:cNvPr id="93200" name="Rectangle 16"/>
          <p:cNvSpPr>
            <a:spLocks noChangeArrowheads="1"/>
          </p:cNvSpPr>
          <p:nvPr/>
        </p:nvSpPr>
        <p:spPr bwMode="auto">
          <a:xfrm>
            <a:off x="6477000" y="59436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0EC7</a:t>
            </a:r>
          </a:p>
        </p:txBody>
      </p:sp>
      <p:sp>
        <p:nvSpPr>
          <p:cNvPr id="93201" name="Rectangle 17"/>
          <p:cNvSpPr>
            <a:spLocks noChangeArrowheads="1"/>
          </p:cNvSpPr>
          <p:nvPr/>
        </p:nvSpPr>
        <p:spPr bwMode="auto">
          <a:xfrm>
            <a:off x="6477000" y="29257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FDE2</a:t>
            </a:r>
          </a:p>
        </p:txBody>
      </p:sp>
      <p:sp>
        <p:nvSpPr>
          <p:cNvPr id="93202" name="Rectangle 18"/>
          <p:cNvSpPr>
            <a:spLocks noChangeArrowheads="1"/>
          </p:cNvSpPr>
          <p:nvPr/>
        </p:nvSpPr>
        <p:spPr bwMode="auto">
          <a:xfrm>
            <a:off x="6477000" y="33607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FDE3</a:t>
            </a:r>
          </a:p>
        </p:txBody>
      </p:sp>
      <p:sp>
        <p:nvSpPr>
          <p:cNvPr id="93203" name="Rectangle 19"/>
          <p:cNvSpPr>
            <a:spLocks noChangeArrowheads="1"/>
          </p:cNvSpPr>
          <p:nvPr/>
        </p:nvSpPr>
        <p:spPr bwMode="auto">
          <a:xfrm>
            <a:off x="6477000" y="4648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0EC4</a:t>
            </a:r>
          </a:p>
        </p:txBody>
      </p:sp>
      <p:sp>
        <p:nvSpPr>
          <p:cNvPr id="93204" name="Rectangle 20"/>
          <p:cNvSpPr>
            <a:spLocks noChangeArrowheads="1"/>
          </p:cNvSpPr>
          <p:nvPr/>
        </p:nvSpPr>
        <p:spPr bwMode="auto">
          <a:xfrm>
            <a:off x="6477000" y="508317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0EC5</a:t>
            </a:r>
          </a:p>
        </p:txBody>
      </p:sp>
      <p:sp>
        <p:nvSpPr>
          <p:cNvPr id="93205" name="Rectangle 21"/>
          <p:cNvSpPr>
            <a:spLocks noChangeArrowheads="1"/>
          </p:cNvSpPr>
          <p:nvPr/>
        </p:nvSpPr>
        <p:spPr bwMode="auto">
          <a:xfrm>
            <a:off x="6477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0EC6</a:t>
            </a:r>
          </a:p>
        </p:txBody>
      </p:sp>
      <p:sp>
        <p:nvSpPr>
          <p:cNvPr id="93206" name="Line 22"/>
          <p:cNvSpPr>
            <a:spLocks noChangeShapeType="1"/>
          </p:cNvSpPr>
          <p:nvPr/>
        </p:nvSpPr>
        <p:spPr bwMode="auto">
          <a:xfrm>
            <a:off x="7035800" y="3876675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5715000" y="20415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ptr</a:t>
            </a:r>
          </a:p>
        </p:txBody>
      </p:sp>
      <p:sp>
        <p:nvSpPr>
          <p:cNvPr id="93208" name="Rectangle 24"/>
          <p:cNvSpPr>
            <a:spLocks noChangeArrowheads="1"/>
          </p:cNvSpPr>
          <p:nvPr/>
        </p:nvSpPr>
        <p:spPr bwMode="auto">
          <a:xfrm>
            <a:off x="7624763" y="2057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grpSp>
        <p:nvGrpSpPr>
          <p:cNvPr id="93209" name="Group 25"/>
          <p:cNvGrpSpPr>
            <a:grpSpLocks/>
          </p:cNvGrpSpPr>
          <p:nvPr/>
        </p:nvGrpSpPr>
        <p:grpSpPr bwMode="auto">
          <a:xfrm>
            <a:off x="6248400" y="1905000"/>
            <a:ext cx="2590800" cy="2971800"/>
            <a:chOff x="1920" y="1440"/>
            <a:chExt cx="1632" cy="1872"/>
          </a:xfrm>
        </p:grpSpPr>
        <p:sp>
          <p:nvSpPr>
            <p:cNvPr id="93211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2" name="Line 27"/>
            <p:cNvSpPr>
              <a:spLocks noChangeShapeType="1"/>
            </p:cNvSpPr>
            <p:nvPr/>
          </p:nvSpPr>
          <p:spPr bwMode="auto">
            <a:xfrm flipH="1" flipV="1">
              <a:off x="3552" y="14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3" name="Line 28"/>
            <p:cNvSpPr>
              <a:spLocks noChangeShapeType="1"/>
            </p:cNvSpPr>
            <p:nvPr/>
          </p:nvSpPr>
          <p:spPr bwMode="auto">
            <a:xfrm>
              <a:off x="1920" y="14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4" name="Line 29"/>
            <p:cNvSpPr>
              <a:spLocks noChangeShapeType="1"/>
            </p:cNvSpPr>
            <p:nvPr/>
          </p:nvSpPr>
          <p:spPr bwMode="auto">
            <a:xfrm flipH="1">
              <a:off x="1920" y="144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5" name="Line 30"/>
            <p:cNvSpPr>
              <a:spLocks noChangeShapeType="1"/>
            </p:cNvSpPr>
            <p:nvPr/>
          </p:nvSpPr>
          <p:spPr bwMode="auto">
            <a:xfrm flipV="1">
              <a:off x="1920" y="33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itle 3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2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990600" y="1981200"/>
            <a:ext cx="3886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int *ptr;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new int;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*ptr = 22;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cout &lt;&lt; *ptr &lt;&lt; endl;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delete 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NULL;</a:t>
            </a:r>
          </a:p>
        </p:txBody>
      </p:sp>
      <p:sp>
        <p:nvSpPr>
          <p:cNvPr id="94212" name="AutoShape 4"/>
          <p:cNvSpPr>
            <a:spLocks noChangeArrowheads="1"/>
          </p:cNvSpPr>
          <p:nvPr/>
        </p:nvSpPr>
        <p:spPr bwMode="auto">
          <a:xfrm>
            <a:off x="304800" y="3352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4213" name="Rectangle 5" descr="Light upward diagonal"/>
          <p:cNvSpPr>
            <a:spLocks noChangeArrowheads="1"/>
          </p:cNvSpPr>
          <p:nvPr/>
        </p:nvSpPr>
        <p:spPr bwMode="auto">
          <a:xfrm>
            <a:off x="7499350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94214" name="Rectangle 6" descr="Light upward diagonal"/>
          <p:cNvSpPr>
            <a:spLocks noChangeArrowheads="1"/>
          </p:cNvSpPr>
          <p:nvPr/>
        </p:nvSpPr>
        <p:spPr bwMode="auto">
          <a:xfrm>
            <a:off x="7499350" y="20574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0EC4</a:t>
            </a:r>
          </a:p>
        </p:txBody>
      </p:sp>
      <p:sp>
        <p:nvSpPr>
          <p:cNvPr id="94215" name="Rectangle 7" descr="Light upward diagonal"/>
          <p:cNvSpPr>
            <a:spLocks noChangeArrowheads="1"/>
          </p:cNvSpPr>
          <p:nvPr/>
        </p:nvSpPr>
        <p:spPr bwMode="auto">
          <a:xfrm>
            <a:off x="7499350" y="59436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4216" name="Rectangle 8" descr="Light upward diagonal"/>
          <p:cNvSpPr>
            <a:spLocks noChangeArrowheads="1"/>
          </p:cNvSpPr>
          <p:nvPr/>
        </p:nvSpPr>
        <p:spPr bwMode="auto">
          <a:xfrm>
            <a:off x="7499350" y="29257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4217" name="Rectangle 9" descr="Light upward diagonal"/>
          <p:cNvSpPr>
            <a:spLocks noChangeArrowheads="1"/>
          </p:cNvSpPr>
          <p:nvPr/>
        </p:nvSpPr>
        <p:spPr bwMode="auto">
          <a:xfrm>
            <a:off x="7499350" y="33607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4218" name="Rectangle 10" descr="Light upward diagonal"/>
          <p:cNvSpPr>
            <a:spLocks noChangeArrowheads="1"/>
          </p:cNvSpPr>
          <p:nvPr/>
        </p:nvSpPr>
        <p:spPr bwMode="auto">
          <a:xfrm>
            <a:off x="7499350" y="4648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22</a:t>
            </a:r>
          </a:p>
        </p:txBody>
      </p:sp>
      <p:sp>
        <p:nvSpPr>
          <p:cNvPr id="94219" name="Rectangle 11" descr="Light upward diagonal"/>
          <p:cNvSpPr>
            <a:spLocks noChangeArrowheads="1"/>
          </p:cNvSpPr>
          <p:nvPr/>
        </p:nvSpPr>
        <p:spPr bwMode="auto">
          <a:xfrm>
            <a:off x="7499350" y="508317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4220" name="Rectangle 12" descr="Light upward diagonal"/>
          <p:cNvSpPr>
            <a:spLocks noChangeArrowheads="1"/>
          </p:cNvSpPr>
          <p:nvPr/>
        </p:nvSpPr>
        <p:spPr bwMode="auto">
          <a:xfrm>
            <a:off x="7499350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4221" name="Line 13" descr="Light upward diagonal"/>
          <p:cNvSpPr>
            <a:spLocks noChangeShapeType="1"/>
          </p:cNvSpPr>
          <p:nvPr/>
        </p:nvSpPr>
        <p:spPr bwMode="auto">
          <a:xfrm>
            <a:off x="8151813" y="3876675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2" name="Rectangle 14"/>
          <p:cNvSpPr>
            <a:spLocks noChangeArrowheads="1"/>
          </p:cNvSpPr>
          <p:nvPr/>
        </p:nvSpPr>
        <p:spPr bwMode="auto">
          <a:xfrm>
            <a:off x="6477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FDE1</a:t>
            </a:r>
          </a:p>
        </p:txBody>
      </p:sp>
      <p:sp>
        <p:nvSpPr>
          <p:cNvPr id="94223" name="Rectangle 15"/>
          <p:cNvSpPr>
            <a:spLocks noChangeArrowheads="1"/>
          </p:cNvSpPr>
          <p:nvPr/>
        </p:nvSpPr>
        <p:spPr bwMode="auto">
          <a:xfrm>
            <a:off x="6477000" y="20574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FDE0</a:t>
            </a:r>
          </a:p>
        </p:txBody>
      </p:sp>
      <p:sp>
        <p:nvSpPr>
          <p:cNvPr id="94224" name="Rectangle 16"/>
          <p:cNvSpPr>
            <a:spLocks noChangeArrowheads="1"/>
          </p:cNvSpPr>
          <p:nvPr/>
        </p:nvSpPr>
        <p:spPr bwMode="auto">
          <a:xfrm>
            <a:off x="6477000" y="59436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0EC7</a:t>
            </a:r>
          </a:p>
        </p:txBody>
      </p:sp>
      <p:sp>
        <p:nvSpPr>
          <p:cNvPr id="94225" name="Rectangle 17"/>
          <p:cNvSpPr>
            <a:spLocks noChangeArrowheads="1"/>
          </p:cNvSpPr>
          <p:nvPr/>
        </p:nvSpPr>
        <p:spPr bwMode="auto">
          <a:xfrm>
            <a:off x="6477000" y="29257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FDE2</a:t>
            </a:r>
          </a:p>
        </p:txBody>
      </p:sp>
      <p:sp>
        <p:nvSpPr>
          <p:cNvPr id="94226" name="Rectangle 18"/>
          <p:cNvSpPr>
            <a:spLocks noChangeArrowheads="1"/>
          </p:cNvSpPr>
          <p:nvPr/>
        </p:nvSpPr>
        <p:spPr bwMode="auto">
          <a:xfrm>
            <a:off x="6477000" y="33607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FDE3</a:t>
            </a:r>
          </a:p>
        </p:txBody>
      </p:sp>
      <p:sp>
        <p:nvSpPr>
          <p:cNvPr id="94227" name="Rectangle 19"/>
          <p:cNvSpPr>
            <a:spLocks noChangeArrowheads="1"/>
          </p:cNvSpPr>
          <p:nvPr/>
        </p:nvSpPr>
        <p:spPr bwMode="auto">
          <a:xfrm>
            <a:off x="6477000" y="4648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0EC4</a:t>
            </a:r>
          </a:p>
        </p:txBody>
      </p:sp>
      <p:sp>
        <p:nvSpPr>
          <p:cNvPr id="94228" name="Rectangle 20"/>
          <p:cNvSpPr>
            <a:spLocks noChangeArrowheads="1"/>
          </p:cNvSpPr>
          <p:nvPr/>
        </p:nvSpPr>
        <p:spPr bwMode="auto">
          <a:xfrm>
            <a:off x="6477000" y="508317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0EC5</a:t>
            </a:r>
          </a:p>
        </p:txBody>
      </p:sp>
      <p:sp>
        <p:nvSpPr>
          <p:cNvPr id="94229" name="Rectangle 21"/>
          <p:cNvSpPr>
            <a:spLocks noChangeArrowheads="1"/>
          </p:cNvSpPr>
          <p:nvPr/>
        </p:nvSpPr>
        <p:spPr bwMode="auto">
          <a:xfrm>
            <a:off x="6477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0EC6</a:t>
            </a:r>
          </a:p>
        </p:txBody>
      </p:sp>
      <p:sp>
        <p:nvSpPr>
          <p:cNvPr id="94230" name="Line 22"/>
          <p:cNvSpPr>
            <a:spLocks noChangeShapeType="1"/>
          </p:cNvSpPr>
          <p:nvPr/>
        </p:nvSpPr>
        <p:spPr bwMode="auto">
          <a:xfrm>
            <a:off x="7035800" y="3876675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1" name="Text Box 23"/>
          <p:cNvSpPr txBox="1">
            <a:spLocks noChangeArrowheads="1"/>
          </p:cNvSpPr>
          <p:nvPr/>
        </p:nvSpPr>
        <p:spPr bwMode="auto">
          <a:xfrm>
            <a:off x="5715000" y="20415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ptr</a:t>
            </a:r>
          </a:p>
        </p:txBody>
      </p:sp>
      <p:sp>
        <p:nvSpPr>
          <p:cNvPr id="94232" name="Rectangle 24"/>
          <p:cNvSpPr>
            <a:spLocks noChangeArrowheads="1"/>
          </p:cNvSpPr>
          <p:nvPr/>
        </p:nvSpPr>
        <p:spPr bwMode="auto">
          <a:xfrm>
            <a:off x="7624763" y="2057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grpSp>
        <p:nvGrpSpPr>
          <p:cNvPr id="94233" name="Group 25"/>
          <p:cNvGrpSpPr>
            <a:grpSpLocks/>
          </p:cNvGrpSpPr>
          <p:nvPr/>
        </p:nvGrpSpPr>
        <p:grpSpPr bwMode="auto">
          <a:xfrm>
            <a:off x="6248400" y="1905000"/>
            <a:ext cx="2590800" cy="2971800"/>
            <a:chOff x="1920" y="1440"/>
            <a:chExt cx="1632" cy="1872"/>
          </a:xfrm>
        </p:grpSpPr>
        <p:sp>
          <p:nvSpPr>
            <p:cNvPr id="9423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7" name="Line 27"/>
            <p:cNvSpPr>
              <a:spLocks noChangeShapeType="1"/>
            </p:cNvSpPr>
            <p:nvPr/>
          </p:nvSpPr>
          <p:spPr bwMode="auto">
            <a:xfrm flipH="1" flipV="1">
              <a:off x="3552" y="14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8" name="Line 28"/>
            <p:cNvSpPr>
              <a:spLocks noChangeShapeType="1"/>
            </p:cNvSpPr>
            <p:nvPr/>
          </p:nvSpPr>
          <p:spPr bwMode="auto">
            <a:xfrm>
              <a:off x="1920" y="14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9" name="Line 29"/>
            <p:cNvSpPr>
              <a:spLocks noChangeShapeType="1"/>
            </p:cNvSpPr>
            <p:nvPr/>
          </p:nvSpPr>
          <p:spPr bwMode="auto">
            <a:xfrm flipH="1">
              <a:off x="1920" y="144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0" name="Line 30"/>
            <p:cNvSpPr>
              <a:spLocks noChangeShapeType="1"/>
            </p:cNvSpPr>
            <p:nvPr/>
          </p:nvSpPr>
          <p:spPr bwMode="auto">
            <a:xfrm flipV="1">
              <a:off x="1920" y="33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234" name="Text Box 31"/>
          <p:cNvSpPr txBox="1">
            <a:spLocks noChangeArrowheads="1"/>
          </p:cNvSpPr>
          <p:nvPr/>
        </p:nvSpPr>
        <p:spPr bwMode="auto">
          <a:xfrm>
            <a:off x="914400" y="4903788"/>
            <a:ext cx="2209800" cy="1116012"/>
          </a:xfrm>
          <a:prstGeom prst="rect">
            <a:avLst/>
          </a:prstGeom>
          <a:noFill/>
          <a:ln>
            <a:noFill/>
          </a:ln>
          <a:effectLst>
            <a:outerShdw sy="50000" kx="-2453608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u="sng">
                <a:latin typeface="Tahoma" panose="020B0604030504040204" pitchFamily="34" charset="0"/>
              </a:rPr>
              <a:t>Output:</a:t>
            </a:r>
            <a:endParaRPr lang="en-US" sz="200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sz="200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800" b="1">
                <a:latin typeface="Courier New" panose="02070309020205020404" pitchFamily="49" charset="0"/>
              </a:rPr>
              <a:t>22</a:t>
            </a:r>
            <a:endParaRPr lang="en-US" sz="3200">
              <a:solidFill>
                <a:srgbClr val="8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itle 3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5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990600" y="1981200"/>
            <a:ext cx="3886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int *ptr;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new int;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*ptr = 22;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cout &lt;&lt; *ptr &lt;&lt; endl;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delete 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NULL;</a:t>
            </a:r>
          </a:p>
        </p:txBody>
      </p:sp>
      <p:sp>
        <p:nvSpPr>
          <p:cNvPr id="95236" name="AutoShape 4"/>
          <p:cNvSpPr>
            <a:spLocks noChangeArrowheads="1"/>
          </p:cNvSpPr>
          <p:nvPr/>
        </p:nvSpPr>
        <p:spPr bwMode="auto">
          <a:xfrm>
            <a:off x="304800" y="3733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5237" name="Rectangle 5" descr="Light upward diagonal"/>
          <p:cNvSpPr>
            <a:spLocks noChangeArrowheads="1"/>
          </p:cNvSpPr>
          <p:nvPr/>
        </p:nvSpPr>
        <p:spPr bwMode="auto">
          <a:xfrm>
            <a:off x="7499350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95238" name="Rectangle 6" descr="Light upward diagonal"/>
          <p:cNvSpPr>
            <a:spLocks noChangeArrowheads="1"/>
          </p:cNvSpPr>
          <p:nvPr/>
        </p:nvSpPr>
        <p:spPr bwMode="auto">
          <a:xfrm>
            <a:off x="7499350" y="20574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?</a:t>
            </a:r>
          </a:p>
        </p:txBody>
      </p:sp>
      <p:sp>
        <p:nvSpPr>
          <p:cNvPr id="95239" name="Rectangle 7" descr="Light upward diagonal"/>
          <p:cNvSpPr>
            <a:spLocks noChangeArrowheads="1"/>
          </p:cNvSpPr>
          <p:nvPr/>
        </p:nvSpPr>
        <p:spPr bwMode="auto">
          <a:xfrm>
            <a:off x="7499350" y="59436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5240" name="Rectangle 8" descr="Light upward diagonal"/>
          <p:cNvSpPr>
            <a:spLocks noChangeArrowheads="1"/>
          </p:cNvSpPr>
          <p:nvPr/>
        </p:nvSpPr>
        <p:spPr bwMode="auto">
          <a:xfrm>
            <a:off x="7499350" y="29257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5241" name="Rectangle 9" descr="Light upward diagonal"/>
          <p:cNvSpPr>
            <a:spLocks noChangeArrowheads="1"/>
          </p:cNvSpPr>
          <p:nvPr/>
        </p:nvSpPr>
        <p:spPr bwMode="auto">
          <a:xfrm>
            <a:off x="7499350" y="33607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5242" name="Rectangle 10" descr="Light upward diagonal"/>
          <p:cNvSpPr>
            <a:spLocks noChangeArrowheads="1"/>
          </p:cNvSpPr>
          <p:nvPr/>
        </p:nvSpPr>
        <p:spPr bwMode="auto">
          <a:xfrm>
            <a:off x="7499350" y="4648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95243" name="Rectangle 11" descr="Light upward diagonal"/>
          <p:cNvSpPr>
            <a:spLocks noChangeArrowheads="1"/>
          </p:cNvSpPr>
          <p:nvPr/>
        </p:nvSpPr>
        <p:spPr bwMode="auto">
          <a:xfrm>
            <a:off x="7499350" y="508317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5244" name="Rectangle 12" descr="Light upward diagonal"/>
          <p:cNvSpPr>
            <a:spLocks noChangeArrowheads="1"/>
          </p:cNvSpPr>
          <p:nvPr/>
        </p:nvSpPr>
        <p:spPr bwMode="auto">
          <a:xfrm>
            <a:off x="7499350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5245" name="Line 13" descr="Light upward diagonal"/>
          <p:cNvSpPr>
            <a:spLocks noChangeShapeType="1"/>
          </p:cNvSpPr>
          <p:nvPr/>
        </p:nvSpPr>
        <p:spPr bwMode="auto">
          <a:xfrm>
            <a:off x="8151813" y="3876675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6477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FDE1</a:t>
            </a: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477000" y="20574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FDE0</a:t>
            </a:r>
          </a:p>
        </p:txBody>
      </p:sp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6477000" y="59436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0EC7</a:t>
            </a:r>
          </a:p>
        </p:txBody>
      </p:sp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6477000" y="29257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FDE2</a:t>
            </a:r>
          </a:p>
        </p:txBody>
      </p:sp>
      <p:sp>
        <p:nvSpPr>
          <p:cNvPr id="95250" name="Rectangle 18"/>
          <p:cNvSpPr>
            <a:spLocks noChangeArrowheads="1"/>
          </p:cNvSpPr>
          <p:nvPr/>
        </p:nvSpPr>
        <p:spPr bwMode="auto">
          <a:xfrm>
            <a:off x="6477000" y="33607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FDE3</a:t>
            </a:r>
          </a:p>
        </p:txBody>
      </p:sp>
      <p:sp>
        <p:nvSpPr>
          <p:cNvPr id="95251" name="Rectangle 19"/>
          <p:cNvSpPr>
            <a:spLocks noChangeArrowheads="1"/>
          </p:cNvSpPr>
          <p:nvPr/>
        </p:nvSpPr>
        <p:spPr bwMode="auto">
          <a:xfrm>
            <a:off x="6477000" y="4648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0EC4</a:t>
            </a:r>
          </a:p>
        </p:txBody>
      </p:sp>
      <p:sp>
        <p:nvSpPr>
          <p:cNvPr id="95252" name="Rectangle 20"/>
          <p:cNvSpPr>
            <a:spLocks noChangeArrowheads="1"/>
          </p:cNvSpPr>
          <p:nvPr/>
        </p:nvSpPr>
        <p:spPr bwMode="auto">
          <a:xfrm>
            <a:off x="6477000" y="508317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0EC5</a:t>
            </a:r>
          </a:p>
        </p:txBody>
      </p:sp>
      <p:sp>
        <p:nvSpPr>
          <p:cNvPr id="95253" name="Rectangle 21"/>
          <p:cNvSpPr>
            <a:spLocks noChangeArrowheads="1"/>
          </p:cNvSpPr>
          <p:nvPr/>
        </p:nvSpPr>
        <p:spPr bwMode="auto">
          <a:xfrm>
            <a:off x="6477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0EC6</a:t>
            </a:r>
          </a:p>
        </p:txBody>
      </p:sp>
      <p:sp>
        <p:nvSpPr>
          <p:cNvPr id="95254" name="Line 22"/>
          <p:cNvSpPr>
            <a:spLocks noChangeShapeType="1"/>
          </p:cNvSpPr>
          <p:nvPr/>
        </p:nvSpPr>
        <p:spPr bwMode="auto">
          <a:xfrm>
            <a:off x="7035800" y="3876675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5715000" y="20415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ptr</a:t>
            </a:r>
          </a:p>
        </p:txBody>
      </p:sp>
      <p:sp>
        <p:nvSpPr>
          <p:cNvPr id="95256" name="Rectangle 24"/>
          <p:cNvSpPr>
            <a:spLocks noChangeArrowheads="1"/>
          </p:cNvSpPr>
          <p:nvPr/>
        </p:nvSpPr>
        <p:spPr bwMode="auto">
          <a:xfrm>
            <a:off x="7624763" y="2057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itle 3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5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990600" y="1981200"/>
            <a:ext cx="3886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int *ptr;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new int;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*ptr = 22;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cout &lt;&lt; *ptr &lt;&lt; endl;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delete 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NULL;</a:t>
            </a:r>
          </a:p>
        </p:txBody>
      </p:sp>
      <p:sp>
        <p:nvSpPr>
          <p:cNvPr id="96260" name="AutoShape 4"/>
          <p:cNvSpPr>
            <a:spLocks noChangeArrowheads="1"/>
          </p:cNvSpPr>
          <p:nvPr/>
        </p:nvSpPr>
        <p:spPr bwMode="auto">
          <a:xfrm>
            <a:off x="304800" y="41910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6261" name="Rectangle 5" descr="Light upward diagonal"/>
          <p:cNvSpPr>
            <a:spLocks noChangeArrowheads="1"/>
          </p:cNvSpPr>
          <p:nvPr/>
        </p:nvSpPr>
        <p:spPr bwMode="auto">
          <a:xfrm>
            <a:off x="7499350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96262" name="Rectangle 6" descr="Light upward diagonal"/>
          <p:cNvSpPr>
            <a:spLocks noChangeArrowheads="1"/>
          </p:cNvSpPr>
          <p:nvPr/>
        </p:nvSpPr>
        <p:spPr bwMode="auto">
          <a:xfrm>
            <a:off x="7499350" y="20574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6263" name="Rectangle 7" descr="Light upward diagonal"/>
          <p:cNvSpPr>
            <a:spLocks noChangeArrowheads="1"/>
          </p:cNvSpPr>
          <p:nvPr/>
        </p:nvSpPr>
        <p:spPr bwMode="auto">
          <a:xfrm>
            <a:off x="7499350" y="59436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6264" name="Rectangle 8" descr="Light upward diagonal"/>
          <p:cNvSpPr>
            <a:spLocks noChangeArrowheads="1"/>
          </p:cNvSpPr>
          <p:nvPr/>
        </p:nvSpPr>
        <p:spPr bwMode="auto">
          <a:xfrm>
            <a:off x="7499350" y="29257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6265" name="Rectangle 9" descr="Light upward diagonal"/>
          <p:cNvSpPr>
            <a:spLocks noChangeArrowheads="1"/>
          </p:cNvSpPr>
          <p:nvPr/>
        </p:nvSpPr>
        <p:spPr bwMode="auto">
          <a:xfrm>
            <a:off x="7499350" y="33607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6266" name="Rectangle 10" descr="Light upward diagonal"/>
          <p:cNvSpPr>
            <a:spLocks noChangeArrowheads="1"/>
          </p:cNvSpPr>
          <p:nvPr/>
        </p:nvSpPr>
        <p:spPr bwMode="auto">
          <a:xfrm>
            <a:off x="7499350" y="4648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96267" name="Rectangle 11" descr="Light upward diagonal"/>
          <p:cNvSpPr>
            <a:spLocks noChangeArrowheads="1"/>
          </p:cNvSpPr>
          <p:nvPr/>
        </p:nvSpPr>
        <p:spPr bwMode="auto">
          <a:xfrm>
            <a:off x="7499350" y="508317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6268" name="Rectangle 12" descr="Light upward diagonal"/>
          <p:cNvSpPr>
            <a:spLocks noChangeArrowheads="1"/>
          </p:cNvSpPr>
          <p:nvPr/>
        </p:nvSpPr>
        <p:spPr bwMode="auto">
          <a:xfrm>
            <a:off x="7499350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6269" name="Line 13" descr="Light upward diagonal"/>
          <p:cNvSpPr>
            <a:spLocks noChangeShapeType="1"/>
          </p:cNvSpPr>
          <p:nvPr/>
        </p:nvSpPr>
        <p:spPr bwMode="auto">
          <a:xfrm>
            <a:off x="8151813" y="3876675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6477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FDE1</a:t>
            </a:r>
          </a:p>
        </p:txBody>
      </p:sp>
      <p:sp>
        <p:nvSpPr>
          <p:cNvPr id="96271" name="Rectangle 15"/>
          <p:cNvSpPr>
            <a:spLocks noChangeArrowheads="1"/>
          </p:cNvSpPr>
          <p:nvPr/>
        </p:nvSpPr>
        <p:spPr bwMode="auto">
          <a:xfrm>
            <a:off x="6477000" y="20574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FDE0</a:t>
            </a:r>
          </a:p>
        </p:txBody>
      </p:sp>
      <p:sp>
        <p:nvSpPr>
          <p:cNvPr id="96272" name="Rectangle 16"/>
          <p:cNvSpPr>
            <a:spLocks noChangeArrowheads="1"/>
          </p:cNvSpPr>
          <p:nvPr/>
        </p:nvSpPr>
        <p:spPr bwMode="auto">
          <a:xfrm>
            <a:off x="6477000" y="59436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0EC7</a:t>
            </a:r>
          </a:p>
        </p:txBody>
      </p:sp>
      <p:sp>
        <p:nvSpPr>
          <p:cNvPr id="96273" name="Rectangle 17"/>
          <p:cNvSpPr>
            <a:spLocks noChangeArrowheads="1"/>
          </p:cNvSpPr>
          <p:nvPr/>
        </p:nvSpPr>
        <p:spPr bwMode="auto">
          <a:xfrm>
            <a:off x="6477000" y="29257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FDE2</a:t>
            </a:r>
          </a:p>
        </p:txBody>
      </p:sp>
      <p:sp>
        <p:nvSpPr>
          <p:cNvPr id="96274" name="Rectangle 18"/>
          <p:cNvSpPr>
            <a:spLocks noChangeArrowheads="1"/>
          </p:cNvSpPr>
          <p:nvPr/>
        </p:nvSpPr>
        <p:spPr bwMode="auto">
          <a:xfrm>
            <a:off x="6477000" y="33607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FDE3</a:t>
            </a:r>
          </a:p>
        </p:txBody>
      </p:sp>
      <p:sp>
        <p:nvSpPr>
          <p:cNvPr id="96275" name="Rectangle 19"/>
          <p:cNvSpPr>
            <a:spLocks noChangeArrowheads="1"/>
          </p:cNvSpPr>
          <p:nvPr/>
        </p:nvSpPr>
        <p:spPr bwMode="auto">
          <a:xfrm>
            <a:off x="6477000" y="4648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0EC4</a:t>
            </a:r>
          </a:p>
        </p:txBody>
      </p:sp>
      <p:sp>
        <p:nvSpPr>
          <p:cNvPr id="96276" name="Rectangle 20"/>
          <p:cNvSpPr>
            <a:spLocks noChangeArrowheads="1"/>
          </p:cNvSpPr>
          <p:nvPr/>
        </p:nvSpPr>
        <p:spPr bwMode="auto">
          <a:xfrm>
            <a:off x="6477000" y="508317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0EC5</a:t>
            </a:r>
          </a:p>
        </p:txBody>
      </p:sp>
      <p:sp>
        <p:nvSpPr>
          <p:cNvPr id="96277" name="Rectangle 21"/>
          <p:cNvSpPr>
            <a:spLocks noChangeArrowheads="1"/>
          </p:cNvSpPr>
          <p:nvPr/>
        </p:nvSpPr>
        <p:spPr bwMode="auto">
          <a:xfrm>
            <a:off x="6477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0EC6</a:t>
            </a:r>
          </a:p>
        </p:txBody>
      </p:sp>
      <p:sp>
        <p:nvSpPr>
          <p:cNvPr id="96278" name="Line 22"/>
          <p:cNvSpPr>
            <a:spLocks noChangeShapeType="1"/>
          </p:cNvSpPr>
          <p:nvPr/>
        </p:nvSpPr>
        <p:spPr bwMode="auto">
          <a:xfrm>
            <a:off x="7035800" y="3876675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9" name="Text Box 23"/>
          <p:cNvSpPr txBox="1">
            <a:spLocks noChangeArrowheads="1"/>
          </p:cNvSpPr>
          <p:nvPr/>
        </p:nvSpPr>
        <p:spPr bwMode="auto">
          <a:xfrm>
            <a:off x="5715000" y="20415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ptr</a:t>
            </a:r>
          </a:p>
        </p:txBody>
      </p:sp>
      <p:sp>
        <p:nvSpPr>
          <p:cNvPr id="96280" name="Rectangle 24"/>
          <p:cNvSpPr>
            <a:spLocks noChangeArrowheads="1"/>
          </p:cNvSpPr>
          <p:nvPr/>
        </p:nvSpPr>
        <p:spPr bwMode="auto">
          <a:xfrm>
            <a:off x="7624763" y="2057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itle 3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1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99332" name="Rectangle 3"/>
          <p:cNvSpPr>
            <a:spLocks noChangeArrowheads="1"/>
          </p:cNvSpPr>
          <p:nvPr/>
        </p:nvSpPr>
        <p:spPr bwMode="auto">
          <a:xfrm>
            <a:off x="155574" y="1140725"/>
            <a:ext cx="8319685" cy="425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*grades = NULL;</a:t>
            </a:r>
          </a:p>
          <a:p>
            <a:pPr>
              <a:lnSpc>
                <a:spcPct val="90000"/>
              </a:lnSpc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numberOfGrades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&lt;&lt; "Enter the number of grades: ";</a:t>
            </a:r>
          </a:p>
          <a:p>
            <a:pPr>
              <a:lnSpc>
                <a:spcPct val="90000"/>
              </a:lnSpc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cin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&gt;&gt;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numberOfGrades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grades = new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numberOfGrades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for 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= 0;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&lt;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numberOfGrades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cin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&gt;&gt; grades[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for 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j = 0; j &lt;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numberOfGrades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; j++)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&lt;&lt; grades[j] &lt;&lt; " ";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delete [] grades;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grades = NULL;</a:t>
            </a:r>
          </a:p>
        </p:txBody>
      </p:sp>
    </p:spTree>
    <p:extLst>
      <p:ext uri="{BB962C8B-B14F-4D97-AF65-F5344CB8AC3E}">
        <p14:creationId xmlns:p14="http://schemas.microsoft.com/office/powerpoint/2010/main" val="387667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Dynamic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llocation of 2D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rrays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two dimensional array is really an array of arrays (rows).</a:t>
            </a:r>
          </a:p>
          <a:p>
            <a:r>
              <a:rPr lang="en-US" dirty="0"/>
              <a:t>To dynamically declare a two dimensional array of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type, you need to declare a pointer to a pointer as:</a:t>
            </a:r>
          </a:p>
          <a:p>
            <a:pPr lvl="1">
              <a:buNone/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**matrix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79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68388"/>
            <a:ext cx="5238750" cy="1503362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dirty="0" smtClean="0"/>
              <a:t>The array name is basically the name of a pointer variable which contains the starting address of the array (address of the first element)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359525" y="1068388"/>
          <a:ext cx="2560638" cy="5486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0319"/>
                <a:gridCol w="1280319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 marL="91451" marR="91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 marL="91451" marR="91451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0x180A96e7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0x180A96e9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‘H’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0x180A96f4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‘E’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0x180A96f5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‘L’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0x180A96f6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‘L’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0x180A96f7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‘O’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63551" name="Text Box 5"/>
          <p:cNvSpPr txBox="1">
            <a:spLocks noChangeArrowheads="1"/>
          </p:cNvSpPr>
          <p:nvPr/>
        </p:nvSpPr>
        <p:spPr bwMode="auto">
          <a:xfrm>
            <a:off x="5440363" y="2571750"/>
            <a:ext cx="931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3552" name="Text Box 5"/>
          <p:cNvSpPr txBox="1">
            <a:spLocks noChangeArrowheads="1"/>
          </p:cNvSpPr>
          <p:nvPr/>
        </p:nvSpPr>
        <p:spPr bwMode="auto">
          <a:xfrm>
            <a:off x="2687638" y="2686050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3553" name="Text Box 6"/>
          <p:cNvSpPr txBox="1">
            <a:spLocks noChangeArrowheads="1"/>
          </p:cNvSpPr>
          <p:nvPr/>
        </p:nvSpPr>
        <p:spPr bwMode="auto">
          <a:xfrm>
            <a:off x="2132013" y="2686050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132013" y="3924300"/>
          <a:ext cx="2960685" cy="36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7"/>
                <a:gridCol w="592137"/>
                <a:gridCol w="592137"/>
                <a:gridCol w="592137"/>
                <a:gridCol w="592137"/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63553" idx="2"/>
          </p:cNvCxnSpPr>
          <p:nvPr/>
        </p:nvCxnSpPr>
        <p:spPr>
          <a:xfrm flipH="1">
            <a:off x="2405063" y="3086100"/>
            <a:ext cx="4762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Dynamic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llocation of 2D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rrays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allocate space for the 2D array with </a:t>
            </a:r>
            <a:r>
              <a:rPr lang="en-US" sz="3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rows and </a:t>
            </a:r>
            <a:r>
              <a:rPr lang="en-US" sz="3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columns:</a:t>
            </a:r>
          </a:p>
          <a:p>
            <a:pPr marL="640080" lvl="1" indent="-246888">
              <a:buClr>
                <a:schemeClr val="tx1">
                  <a:lumMod val="85000"/>
                  <a:lumOff val="15000"/>
                </a:schemeClr>
              </a:buClr>
              <a:buFont typeface="Wingdings 2"/>
              <a:buChar char="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first allocate the array of pointers which will point to the arrays (rows)</a:t>
            </a:r>
          </a:p>
          <a:p>
            <a:pPr marL="731520" lvl="2" indent="-246888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matrix = new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*[r];</a:t>
            </a:r>
          </a:p>
          <a:p>
            <a:pPr marL="640080" lvl="1" indent="-246888">
              <a:buClr>
                <a:schemeClr val="tx1">
                  <a:lumMod val="85000"/>
                  <a:lumOff val="15000"/>
                </a:schemeClr>
              </a:buClr>
              <a:buFont typeface="Wingdings 2"/>
              <a:buChar char="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creates space for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addresses; each being a pointer to an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Then you need to allocate the space for the 1D arrays themselves, each with a size of </a:t>
            </a:r>
            <a:r>
              <a:rPr lang="en-US" sz="3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pPr marL="731520" lvl="2" indent="-246888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&lt;r;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731520" lvl="2" indent="-246888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matrix[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 = new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[c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2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2D array dynamically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rows, columns,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**matrix;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rows &gt;&gt; columns;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 = new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*[rows];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&lt;rows;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matrix[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[columns];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290015" y="4102290"/>
            <a:ext cx="777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array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&lt;rows;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delete [] matrix[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[] matrix;</a:t>
            </a:r>
          </a:p>
        </p:txBody>
      </p:sp>
    </p:spTree>
    <p:extLst>
      <p:ext uri="{BB962C8B-B14F-4D97-AF65-F5344CB8AC3E}">
        <p14:creationId xmlns:p14="http://schemas.microsoft.com/office/powerpoint/2010/main" val="6704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Memory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eak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When you dynamically create objects, you can access them through the pointer which is assigned by the </a:t>
            </a:r>
            <a:r>
              <a:rPr lang="en-US" sz="28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new</a:t>
            </a:r>
            <a:r>
              <a:rPr lang="en-US" sz="2800" dirty="0" smtClean="0"/>
              <a:t> operator</a:t>
            </a:r>
          </a:p>
          <a:p>
            <a:pPr eaLnBrk="1" hangingPunct="1"/>
            <a:r>
              <a:rPr lang="en-US" sz="2800" dirty="0" smtClean="0"/>
              <a:t>Reassigning a pointer without deleting the memory it pointed to previously is called a memory leak</a:t>
            </a:r>
          </a:p>
          <a:p>
            <a:pPr eaLnBrk="1" hangingPunct="1"/>
            <a:r>
              <a:rPr lang="en-US" sz="2800" dirty="0" smtClean="0"/>
              <a:t>It results in loss of available memory space</a:t>
            </a:r>
          </a:p>
        </p:txBody>
      </p:sp>
    </p:spTree>
    <p:extLst>
      <p:ext uri="{BB962C8B-B14F-4D97-AF65-F5344CB8AC3E}">
        <p14:creationId xmlns:p14="http://schemas.microsoft.com/office/powerpoint/2010/main" val="133358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Memory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577850" y="2028825"/>
            <a:ext cx="323215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*ptr1 = new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*ptr2 = new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*ptr1 = 8;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*ptr2 = 5;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83150" y="1889125"/>
            <a:ext cx="2959100" cy="1838325"/>
            <a:chOff x="3076" y="1190"/>
            <a:chExt cx="1864" cy="1158"/>
          </a:xfrm>
        </p:grpSpPr>
        <p:sp>
          <p:nvSpPr>
            <p:cNvPr id="106513" name="Rectangle 5"/>
            <p:cNvSpPr>
              <a:spLocks noChangeArrowheads="1"/>
            </p:cNvSpPr>
            <p:nvPr/>
          </p:nvSpPr>
          <p:spPr bwMode="auto">
            <a:xfrm>
              <a:off x="3108" y="1190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chemeClr val="tx2"/>
                  </a:solidFill>
                  <a:latin typeface="Tahoma" panose="020B0604030504040204" pitchFamily="34" charset="0"/>
                </a:rPr>
                <a:t>ptr1</a:t>
              </a:r>
            </a:p>
          </p:txBody>
        </p:sp>
        <p:sp>
          <p:nvSpPr>
            <p:cNvPr id="106514" name="Rectangle 6"/>
            <p:cNvSpPr>
              <a:spLocks noChangeArrowheads="1"/>
            </p:cNvSpPr>
            <p:nvPr/>
          </p:nvSpPr>
          <p:spPr bwMode="auto">
            <a:xfrm>
              <a:off x="3076" y="1444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onstantia" panose="02030602050306030303" pitchFamily="18" charset="0"/>
              </a:endParaRPr>
            </a:p>
          </p:txBody>
        </p:sp>
        <p:sp>
          <p:nvSpPr>
            <p:cNvPr id="106515" name="Rectangle 7"/>
            <p:cNvSpPr>
              <a:spLocks noChangeArrowheads="1"/>
            </p:cNvSpPr>
            <p:nvPr/>
          </p:nvSpPr>
          <p:spPr bwMode="auto">
            <a:xfrm>
              <a:off x="3076" y="2068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onstantia" panose="02030602050306030303" pitchFamily="18" charset="0"/>
              </a:endParaRPr>
            </a:p>
          </p:txBody>
        </p:sp>
        <p:sp>
          <p:nvSpPr>
            <p:cNvPr id="106516" name="Rectangle 8"/>
            <p:cNvSpPr>
              <a:spLocks noChangeArrowheads="1"/>
            </p:cNvSpPr>
            <p:nvPr/>
          </p:nvSpPr>
          <p:spPr bwMode="auto">
            <a:xfrm>
              <a:off x="4433" y="1396"/>
              <a:ext cx="507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06517" name="Rectangle 9"/>
            <p:cNvSpPr>
              <a:spLocks noChangeArrowheads="1"/>
            </p:cNvSpPr>
            <p:nvPr/>
          </p:nvSpPr>
          <p:spPr bwMode="auto">
            <a:xfrm>
              <a:off x="4433" y="2020"/>
              <a:ext cx="507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06518" name="Line 10"/>
            <p:cNvSpPr>
              <a:spLocks noChangeShapeType="1"/>
            </p:cNvSpPr>
            <p:nvPr/>
          </p:nvSpPr>
          <p:spPr bwMode="auto">
            <a:xfrm>
              <a:off x="3587" y="2208"/>
              <a:ext cx="8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19" name="Line 11"/>
            <p:cNvSpPr>
              <a:spLocks noChangeShapeType="1"/>
            </p:cNvSpPr>
            <p:nvPr/>
          </p:nvSpPr>
          <p:spPr bwMode="auto">
            <a:xfrm>
              <a:off x="3587" y="1584"/>
              <a:ext cx="8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20" name="Rectangle 12"/>
            <p:cNvSpPr>
              <a:spLocks noChangeArrowheads="1"/>
            </p:cNvSpPr>
            <p:nvPr/>
          </p:nvSpPr>
          <p:spPr bwMode="auto">
            <a:xfrm>
              <a:off x="3108" y="1814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chemeClr val="tx2"/>
                  </a:solidFill>
                  <a:latin typeface="Tahoma" panose="020B0604030504040204" pitchFamily="34" charset="0"/>
                </a:rPr>
                <a:t>ptr2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876800" y="4181475"/>
            <a:ext cx="2959100" cy="1838325"/>
            <a:chOff x="3072" y="2634"/>
            <a:chExt cx="1864" cy="1158"/>
          </a:xfrm>
        </p:grpSpPr>
        <p:sp>
          <p:nvSpPr>
            <p:cNvPr id="106505" name="Rectangle 14"/>
            <p:cNvSpPr>
              <a:spLocks noChangeArrowheads="1"/>
            </p:cNvSpPr>
            <p:nvPr/>
          </p:nvSpPr>
          <p:spPr bwMode="auto">
            <a:xfrm>
              <a:off x="3104" y="2634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chemeClr val="tx2"/>
                  </a:solidFill>
                  <a:latin typeface="Tahoma" panose="020B0604030504040204" pitchFamily="34" charset="0"/>
                </a:rPr>
                <a:t>ptr1</a:t>
              </a:r>
            </a:p>
          </p:txBody>
        </p:sp>
        <p:sp>
          <p:nvSpPr>
            <p:cNvPr id="106506" name="Rectangle 15"/>
            <p:cNvSpPr>
              <a:spLocks noChangeArrowheads="1"/>
            </p:cNvSpPr>
            <p:nvPr/>
          </p:nvSpPr>
          <p:spPr bwMode="auto">
            <a:xfrm>
              <a:off x="3072" y="2888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onstantia" panose="02030602050306030303" pitchFamily="18" charset="0"/>
              </a:endParaRPr>
            </a:p>
          </p:txBody>
        </p:sp>
        <p:sp>
          <p:nvSpPr>
            <p:cNvPr id="106507" name="Rectangle 16"/>
            <p:cNvSpPr>
              <a:spLocks noChangeArrowheads="1"/>
            </p:cNvSpPr>
            <p:nvPr/>
          </p:nvSpPr>
          <p:spPr bwMode="auto">
            <a:xfrm>
              <a:off x="3072" y="3512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onstantia" panose="02030602050306030303" pitchFamily="18" charset="0"/>
              </a:endParaRPr>
            </a:p>
          </p:txBody>
        </p:sp>
        <p:sp>
          <p:nvSpPr>
            <p:cNvPr id="106508" name="Rectangle 17"/>
            <p:cNvSpPr>
              <a:spLocks noChangeArrowheads="1"/>
            </p:cNvSpPr>
            <p:nvPr/>
          </p:nvSpPr>
          <p:spPr bwMode="auto">
            <a:xfrm>
              <a:off x="4429" y="2840"/>
              <a:ext cx="507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06509" name="Rectangle 18"/>
            <p:cNvSpPr>
              <a:spLocks noChangeArrowheads="1"/>
            </p:cNvSpPr>
            <p:nvPr/>
          </p:nvSpPr>
          <p:spPr bwMode="auto">
            <a:xfrm>
              <a:off x="4429" y="3464"/>
              <a:ext cx="507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06510" name="Line 19"/>
            <p:cNvSpPr>
              <a:spLocks noChangeShapeType="1"/>
            </p:cNvSpPr>
            <p:nvPr/>
          </p:nvSpPr>
          <p:spPr bwMode="auto">
            <a:xfrm flipV="1">
              <a:off x="3583" y="3120"/>
              <a:ext cx="833" cy="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11" name="Line 20"/>
            <p:cNvSpPr>
              <a:spLocks noChangeShapeType="1"/>
            </p:cNvSpPr>
            <p:nvPr/>
          </p:nvSpPr>
          <p:spPr bwMode="auto">
            <a:xfrm>
              <a:off x="3583" y="3028"/>
              <a:ext cx="8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12" name="Rectangle 21"/>
            <p:cNvSpPr>
              <a:spLocks noChangeArrowheads="1"/>
            </p:cNvSpPr>
            <p:nvPr/>
          </p:nvSpPr>
          <p:spPr bwMode="auto">
            <a:xfrm>
              <a:off x="3104" y="3258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chemeClr val="tx2"/>
                  </a:solidFill>
                  <a:latin typeface="Tahoma" panose="020B0604030504040204" pitchFamily="34" charset="0"/>
                </a:rPr>
                <a:t>ptr2</a:t>
              </a:r>
            </a:p>
          </p:txBody>
        </p:sp>
      </p:grpSp>
      <p:sp>
        <p:nvSpPr>
          <p:cNvPr id="151574" name="Rectangle 22"/>
          <p:cNvSpPr>
            <a:spLocks noChangeArrowheads="1"/>
          </p:cNvSpPr>
          <p:nvPr/>
        </p:nvSpPr>
        <p:spPr bwMode="auto">
          <a:xfrm>
            <a:off x="609600" y="3476625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ptr2 = ptr1;</a:t>
            </a:r>
          </a:p>
        </p:txBody>
      </p:sp>
    </p:spTree>
    <p:extLst>
      <p:ext uri="{BB962C8B-B14F-4D97-AF65-F5344CB8AC3E}">
        <p14:creationId xmlns:p14="http://schemas.microsoft.com/office/powerpoint/2010/main" val="5005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Memory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Leak</a:t>
            </a:r>
            <a:endParaRPr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2800" dirty="0" smtClean="0"/>
              <a:t>Inaccessible memory location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sz="2400" dirty="0" smtClean="0"/>
              <a:t>Memory location that was allocated using </a:t>
            </a:r>
            <a:r>
              <a:rPr lang="en-US" sz="24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new</a:t>
            </a:r>
            <a:r>
              <a:rPr lang="en-US" sz="2400" dirty="0" smtClean="0"/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sz="2400" dirty="0" smtClean="0"/>
              <a:t>There is no pointer that points to this memory space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2800" dirty="0" smtClean="0"/>
              <a:t>It is a logical error and causes memory leaks</a:t>
            </a:r>
          </a:p>
        </p:txBody>
      </p:sp>
    </p:spTree>
    <p:extLst>
      <p:ext uri="{BB962C8B-B14F-4D97-AF65-F5344CB8AC3E}">
        <p14:creationId xmlns:p14="http://schemas.microsoft.com/office/powerpoint/2010/main" val="24298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Dangling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ointer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pointer that points to a memory location that has been de-allocated.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result of dereferencing a dangling pointer is unpredictable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6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577850" y="2028825"/>
            <a:ext cx="323215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*ptr1 = new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*ptr2;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*ptr1 = 8;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ptr2 = ptr1;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1819275"/>
            <a:ext cx="2959100" cy="1838325"/>
            <a:chOff x="3072" y="1146"/>
            <a:chExt cx="1864" cy="1158"/>
          </a:xfrm>
        </p:grpSpPr>
        <p:sp>
          <p:nvSpPr>
            <p:cNvPr id="109582" name="Rectangle 5"/>
            <p:cNvSpPr>
              <a:spLocks noChangeArrowheads="1"/>
            </p:cNvSpPr>
            <p:nvPr/>
          </p:nvSpPr>
          <p:spPr bwMode="auto">
            <a:xfrm>
              <a:off x="3104" y="1146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chemeClr val="tx2"/>
                  </a:solidFill>
                  <a:latin typeface="Tahoma" panose="020B0604030504040204" pitchFamily="34" charset="0"/>
                </a:rPr>
                <a:t>ptr1</a:t>
              </a:r>
            </a:p>
          </p:txBody>
        </p:sp>
        <p:sp>
          <p:nvSpPr>
            <p:cNvPr id="109583" name="Rectangle 6"/>
            <p:cNvSpPr>
              <a:spLocks noChangeArrowheads="1"/>
            </p:cNvSpPr>
            <p:nvPr/>
          </p:nvSpPr>
          <p:spPr bwMode="auto">
            <a:xfrm>
              <a:off x="3072" y="1400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onstantia" panose="02030602050306030303" pitchFamily="18" charset="0"/>
              </a:endParaRPr>
            </a:p>
          </p:txBody>
        </p:sp>
        <p:sp>
          <p:nvSpPr>
            <p:cNvPr id="109584" name="Rectangle 7"/>
            <p:cNvSpPr>
              <a:spLocks noChangeArrowheads="1"/>
            </p:cNvSpPr>
            <p:nvPr/>
          </p:nvSpPr>
          <p:spPr bwMode="auto">
            <a:xfrm>
              <a:off x="3072" y="2024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onstantia" panose="02030602050306030303" pitchFamily="18" charset="0"/>
              </a:endParaRPr>
            </a:p>
          </p:txBody>
        </p:sp>
        <p:sp>
          <p:nvSpPr>
            <p:cNvPr id="109585" name="Rectangle 8"/>
            <p:cNvSpPr>
              <a:spLocks noChangeArrowheads="1"/>
            </p:cNvSpPr>
            <p:nvPr/>
          </p:nvSpPr>
          <p:spPr bwMode="auto">
            <a:xfrm>
              <a:off x="4429" y="1352"/>
              <a:ext cx="507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09586" name="Line 9"/>
            <p:cNvSpPr>
              <a:spLocks noChangeShapeType="1"/>
            </p:cNvSpPr>
            <p:nvPr/>
          </p:nvSpPr>
          <p:spPr bwMode="auto">
            <a:xfrm flipV="1">
              <a:off x="3583" y="1632"/>
              <a:ext cx="833" cy="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7" name="Line 10"/>
            <p:cNvSpPr>
              <a:spLocks noChangeShapeType="1"/>
            </p:cNvSpPr>
            <p:nvPr/>
          </p:nvSpPr>
          <p:spPr bwMode="auto">
            <a:xfrm>
              <a:off x="3583" y="1540"/>
              <a:ext cx="8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8" name="Rectangle 11"/>
            <p:cNvSpPr>
              <a:spLocks noChangeArrowheads="1"/>
            </p:cNvSpPr>
            <p:nvPr/>
          </p:nvSpPr>
          <p:spPr bwMode="auto">
            <a:xfrm>
              <a:off x="3104" y="1770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chemeClr val="tx2"/>
                  </a:solidFill>
                  <a:latin typeface="Tahoma" panose="020B0604030504040204" pitchFamily="34" charset="0"/>
                </a:rPr>
                <a:t>ptr2</a:t>
              </a:r>
            </a:p>
          </p:txBody>
        </p:sp>
      </p:grpSp>
      <p:sp>
        <p:nvSpPr>
          <p:cNvPr id="154636" name="Rectangle 12"/>
          <p:cNvSpPr>
            <a:spLocks noChangeArrowheads="1"/>
          </p:cNvSpPr>
          <p:nvPr/>
        </p:nvSpPr>
        <p:spPr bwMode="auto">
          <a:xfrm>
            <a:off x="577850" y="3505200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delete ptr1;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876800" y="3952875"/>
            <a:ext cx="2133600" cy="1838325"/>
            <a:chOff x="3072" y="2490"/>
            <a:chExt cx="1344" cy="1158"/>
          </a:xfrm>
        </p:grpSpPr>
        <p:sp>
          <p:nvSpPr>
            <p:cNvPr id="109577" name="Rectangle 14"/>
            <p:cNvSpPr>
              <a:spLocks noChangeArrowheads="1"/>
            </p:cNvSpPr>
            <p:nvPr/>
          </p:nvSpPr>
          <p:spPr bwMode="auto">
            <a:xfrm>
              <a:off x="3104" y="2490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chemeClr val="tx2"/>
                  </a:solidFill>
                  <a:latin typeface="Tahoma" panose="020B0604030504040204" pitchFamily="34" charset="0"/>
                </a:rPr>
                <a:t>ptr1</a:t>
              </a:r>
            </a:p>
          </p:txBody>
        </p:sp>
        <p:sp>
          <p:nvSpPr>
            <p:cNvPr id="109578" name="Rectangle 15"/>
            <p:cNvSpPr>
              <a:spLocks noChangeArrowheads="1"/>
            </p:cNvSpPr>
            <p:nvPr/>
          </p:nvSpPr>
          <p:spPr bwMode="auto">
            <a:xfrm>
              <a:off x="3072" y="2744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onstantia" panose="02030602050306030303" pitchFamily="18" charset="0"/>
              </a:endParaRPr>
            </a:p>
          </p:txBody>
        </p:sp>
        <p:sp>
          <p:nvSpPr>
            <p:cNvPr id="109579" name="Rectangle 16"/>
            <p:cNvSpPr>
              <a:spLocks noChangeArrowheads="1"/>
            </p:cNvSpPr>
            <p:nvPr/>
          </p:nvSpPr>
          <p:spPr bwMode="auto">
            <a:xfrm>
              <a:off x="3072" y="3368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onstantia" panose="02030602050306030303" pitchFamily="18" charset="0"/>
              </a:endParaRPr>
            </a:p>
          </p:txBody>
        </p:sp>
        <p:sp>
          <p:nvSpPr>
            <p:cNvPr id="109580" name="Line 17"/>
            <p:cNvSpPr>
              <a:spLocks noChangeShapeType="1"/>
            </p:cNvSpPr>
            <p:nvPr/>
          </p:nvSpPr>
          <p:spPr bwMode="auto">
            <a:xfrm flipV="1">
              <a:off x="3583" y="2976"/>
              <a:ext cx="833" cy="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1" name="Rectangle 18"/>
            <p:cNvSpPr>
              <a:spLocks noChangeArrowheads="1"/>
            </p:cNvSpPr>
            <p:nvPr/>
          </p:nvSpPr>
          <p:spPr bwMode="auto">
            <a:xfrm>
              <a:off x="3104" y="3114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chemeClr val="tx2"/>
                  </a:solidFill>
                  <a:latin typeface="Tahoma" panose="020B0604030504040204" pitchFamily="34" charset="0"/>
                </a:rPr>
                <a:t>ptr2</a:t>
              </a: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Dangling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ointer</a:t>
            </a:r>
          </a:p>
        </p:txBody>
      </p:sp>
    </p:spTree>
    <p:extLst>
      <p:ext uri="{BB962C8B-B14F-4D97-AF65-F5344CB8AC3E}">
        <p14:creationId xmlns:p14="http://schemas.microsoft.com/office/powerpoint/2010/main" val="183889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68388"/>
            <a:ext cx="5238750" cy="1503362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dirty="0" smtClean="0"/>
              <a:t>The array name is basically the name of a pointer variable which contains the starting address of the array (address of the first element)</a:t>
            </a:r>
          </a:p>
        </p:txBody>
      </p:sp>
      <p:sp>
        <p:nvSpPr>
          <p:cNvPr id="64516" name="Text Box 5"/>
          <p:cNvSpPr txBox="1">
            <a:spLocks noChangeArrowheads="1"/>
          </p:cNvSpPr>
          <p:nvPr/>
        </p:nvSpPr>
        <p:spPr bwMode="auto">
          <a:xfrm>
            <a:off x="2687638" y="2686050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4517" name="Text Box 6"/>
          <p:cNvSpPr txBox="1">
            <a:spLocks noChangeArrowheads="1"/>
          </p:cNvSpPr>
          <p:nvPr/>
        </p:nvSpPr>
        <p:spPr bwMode="auto">
          <a:xfrm>
            <a:off x="2132013" y="2686050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32013" y="3924300"/>
          <a:ext cx="2960685" cy="36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7"/>
                <a:gridCol w="592137"/>
                <a:gridCol w="592137"/>
                <a:gridCol w="592137"/>
                <a:gridCol w="592137"/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64517" idx="2"/>
          </p:cNvCxnSpPr>
          <p:nvPr/>
        </p:nvCxnSpPr>
        <p:spPr>
          <a:xfrm flipH="1">
            <a:off x="2405063" y="3086100"/>
            <a:ext cx="4762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33" name="Rectangle 3"/>
          <p:cNvSpPr txBox="1">
            <a:spLocks noChangeArrowheads="1"/>
          </p:cNvSpPr>
          <p:nvPr/>
        </p:nvSpPr>
        <p:spPr bwMode="auto">
          <a:xfrm>
            <a:off x="612775" y="4738688"/>
            <a:ext cx="523875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str[2];</a:t>
            </a:r>
            <a:r>
              <a:rPr lang="en-US">
                <a:solidFill>
                  <a:srgbClr val="000000"/>
                </a:solidFill>
              </a:rPr>
              <a:t> is equivalent to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*(str + 1 × 2);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57375" y="5621338"/>
            <a:ext cx="1588" cy="35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51781" y="5923757"/>
            <a:ext cx="2271713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alibri Light" panose="020F0302020204030204"/>
              </a:rPr>
              <a:t>Base           offset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2871788" y="5164138"/>
            <a:ext cx="120650" cy="736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932113" y="5594350"/>
            <a:ext cx="3175" cy="35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359525" y="1068388"/>
          <a:ext cx="2560638" cy="5486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0319"/>
                <a:gridCol w="1280319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 marL="91451" marR="91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 marL="91451" marR="91451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0x180A96e7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0x180A96e9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‘H’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0x180A96f4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‘E’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0x180A96f5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‘L’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0x180A96f6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‘L’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0x180A96f7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‘O’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64597" name="Text Box 5"/>
          <p:cNvSpPr txBox="1">
            <a:spLocks noChangeArrowheads="1"/>
          </p:cNvSpPr>
          <p:nvPr/>
        </p:nvSpPr>
        <p:spPr bwMode="auto">
          <a:xfrm>
            <a:off x="5440363" y="2571750"/>
            <a:ext cx="931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2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5540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/>
                <a:gridCol w="642673"/>
                <a:gridCol w="642673"/>
                <a:gridCol w="642673"/>
                <a:gridCol w="642673"/>
                <a:gridCol w="64267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‘\0’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65540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58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“HELLO";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8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“HELLO";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6565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/>
                <a:gridCol w="642673"/>
                <a:gridCol w="642673"/>
                <a:gridCol w="642673"/>
                <a:gridCol w="642673"/>
                <a:gridCol w="64267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‘\0’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66565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2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“HELLO";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52750" y="39004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228975" y="3078163"/>
            <a:ext cx="3175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90" name="Text Box 5"/>
          <p:cNvSpPr txBox="1">
            <a:spLocks noChangeArrowheads="1"/>
          </p:cNvSpPr>
          <p:nvPr/>
        </p:nvSpPr>
        <p:spPr bwMode="auto">
          <a:xfrm>
            <a:off x="3546475" y="39004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67591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7592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/>
                <a:gridCol w="642673"/>
                <a:gridCol w="642673"/>
                <a:gridCol w="642673"/>
                <a:gridCol w="642673"/>
                <a:gridCol w="64267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‘\0’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67592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5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“HELLO";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‘l’;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6565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/>
                <a:gridCol w="642673"/>
                <a:gridCol w="642673"/>
                <a:gridCol w="642673"/>
                <a:gridCol w="642673"/>
                <a:gridCol w="64267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‘\0’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66565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52750" y="39004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228975" y="3078163"/>
            <a:ext cx="3175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46475" y="39004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</p:spTree>
    <p:extLst>
      <p:ext uri="{BB962C8B-B14F-4D97-AF65-F5344CB8AC3E}">
        <p14:creationId xmlns:p14="http://schemas.microsoft.com/office/powerpoint/2010/main" val="340023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2226</Words>
  <Application>Microsoft Office PowerPoint</Application>
  <PresentationFormat>On-screen Show (4:3)</PresentationFormat>
  <Paragraphs>617</Paragraphs>
  <Slides>46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4" baseType="lpstr">
      <vt:lpstr>Arial Unicode MS</vt:lpstr>
      <vt:lpstr>Aharoni</vt:lpstr>
      <vt:lpstr>Arial</vt:lpstr>
      <vt:lpstr>Book Antiqua</vt:lpstr>
      <vt:lpstr>Britannic Bold</vt:lpstr>
      <vt:lpstr>Calibri</vt:lpstr>
      <vt:lpstr>Calibri Light</vt:lpstr>
      <vt:lpstr>Constantia</vt:lpstr>
      <vt:lpstr>Courier New</vt:lpstr>
      <vt:lpstr>Garamond</vt:lpstr>
      <vt:lpstr>Gungsuh</vt:lpstr>
      <vt:lpstr>Impact</vt:lpstr>
      <vt:lpstr>Tahoma</vt:lpstr>
      <vt:lpstr>Verdana</vt:lpstr>
      <vt:lpstr>Wingdings</vt:lpstr>
      <vt:lpstr>Wingdings 2</vt:lpstr>
      <vt:lpstr>Office Theme</vt:lpstr>
      <vt:lpstr>VISIO</vt:lpstr>
      <vt:lpstr>Lecture 02 Dynamic Memory Allocation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Allocation of Memory</vt:lpstr>
      <vt:lpstr>Allocation of Memory</vt:lpstr>
      <vt:lpstr>Dynamic Memory Allocation</vt:lpstr>
      <vt:lpstr>The new Operator</vt:lpstr>
      <vt:lpstr>The delete Operator</vt:lpstr>
      <vt:lpstr>Example</vt:lpstr>
      <vt:lpstr>Example</vt:lpstr>
      <vt:lpstr>Example</vt:lpstr>
      <vt:lpstr>Example</vt:lpstr>
      <vt:lpstr>Example</vt:lpstr>
      <vt:lpstr>Example</vt:lpstr>
      <vt:lpstr>Example</vt:lpstr>
      <vt:lpstr>Dynamic Allocation of 2D Arrays</vt:lpstr>
      <vt:lpstr>Dynamic Allocation of 2D Arrays</vt:lpstr>
      <vt:lpstr>Example</vt:lpstr>
      <vt:lpstr>Memory Leak</vt:lpstr>
      <vt:lpstr>Memory Leak</vt:lpstr>
      <vt:lpstr>Memory Leak</vt:lpstr>
      <vt:lpstr>Dangling Pointer</vt:lpstr>
      <vt:lpstr>Dangling Pointer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tmriddle</cp:lastModifiedBy>
  <cp:revision>25</cp:revision>
  <dcterms:created xsi:type="dcterms:W3CDTF">2014-09-11T18:03:18Z</dcterms:created>
  <dcterms:modified xsi:type="dcterms:W3CDTF">2017-05-27T03:50:18Z</dcterms:modified>
</cp:coreProperties>
</file>