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73" r:id="rId3"/>
    <p:sldId id="274" r:id="rId4"/>
    <p:sldId id="276" r:id="rId5"/>
    <p:sldId id="277" r:id="rId6"/>
    <p:sldId id="284" r:id="rId7"/>
    <p:sldId id="307" r:id="rId8"/>
    <p:sldId id="285" r:id="rId9"/>
    <p:sldId id="286" r:id="rId10"/>
    <p:sldId id="287" r:id="rId11"/>
    <p:sldId id="309" r:id="rId12"/>
    <p:sldId id="310" r:id="rId13"/>
    <p:sldId id="288" r:id="rId14"/>
    <p:sldId id="289" r:id="rId15"/>
    <p:sldId id="290" r:id="rId16"/>
    <p:sldId id="306" r:id="rId17"/>
    <p:sldId id="295" r:id="rId18"/>
    <p:sldId id="296" r:id="rId19"/>
    <p:sldId id="297" r:id="rId20"/>
    <p:sldId id="311" r:id="rId21"/>
    <p:sldId id="298" r:id="rId22"/>
    <p:sldId id="299" r:id="rId23"/>
    <p:sldId id="300" r:id="rId24"/>
    <p:sldId id="301" r:id="rId25"/>
    <p:sldId id="302" r:id="rId26"/>
    <p:sldId id="312" r:id="rId27"/>
    <p:sldId id="258" r:id="rId28"/>
    <p:sldId id="293" r:id="rId29"/>
    <p:sldId id="259" r:id="rId30"/>
    <p:sldId id="260" r:id="rId31"/>
    <p:sldId id="261" r:id="rId32"/>
    <p:sldId id="262" r:id="rId33"/>
    <p:sldId id="263" r:id="rId34"/>
    <p:sldId id="264" r:id="rId35"/>
    <p:sldId id="26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A5D-1506-4BF1-95CE-A9963D69009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11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A5D-1506-4BF1-95CE-A9963D69009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81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A5D-1506-4BF1-95CE-A9963D69009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81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abor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03</a:t>
            </a:r>
            <a:br>
              <a:rPr lang="en-US" dirty="0" smtClean="0"/>
            </a:br>
            <a:r>
              <a:rPr lang="en-US" sz="3200" dirty="0" smtClean="0"/>
              <a:t>C</a:t>
            </a:r>
            <a:r>
              <a:rPr lang="en-US" sz="3200" smtClean="0"/>
              <a:t>++ Primer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CSE225: Data Structures and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 smtClean="0">
                <a:ea typeface="SimSun" pitchFamily="2" charset="-122"/>
              </a:rPr>
              <a:t>Define a Class Type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685800" y="1524000"/>
            <a:ext cx="4038600" cy="4495800"/>
          </a:xfrm>
          <a:prstGeom prst="rect">
            <a:avLst/>
          </a:prstGeom>
          <a:solidFill>
            <a:srgbClr val="FFFF99"/>
          </a:solidFill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SimSun" pitchFamily="2" charset="-122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	class </a:t>
            </a:r>
            <a:r>
              <a:rPr kumimoji="0" lang="en-US" altLang="zh-CN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class_name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	{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		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permission_label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: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		       member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;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		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permission_label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: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		       member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;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		...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	};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 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876800" y="1371600"/>
            <a:ext cx="3962400" cy="4800600"/>
          </a:xfrm>
          <a:prstGeom prst="rect">
            <a:avLst/>
          </a:prstGeom>
          <a:solidFill>
            <a:srgbClr val="D5E3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class Rectangle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private: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   </a:t>
            </a:r>
            <a:r>
              <a:rPr lang="en-US" altLang="zh-CN" sz="28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int</a:t>
            </a:r>
            <a:r>
              <a:rPr lang="en-US" altLang="zh-CN" sz="2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width;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   </a:t>
            </a:r>
            <a:r>
              <a:rPr lang="en-US" altLang="zh-CN" sz="28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int</a:t>
            </a:r>
            <a:r>
              <a:rPr lang="en-US" altLang="zh-CN" sz="2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length;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public: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   void set(</a:t>
            </a:r>
            <a:r>
              <a:rPr lang="en-US" altLang="zh-CN" sz="28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int</a:t>
            </a:r>
            <a:r>
              <a:rPr lang="en-US" altLang="zh-CN" sz="2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w, </a:t>
            </a:r>
            <a:r>
              <a:rPr lang="en-US" altLang="zh-CN" sz="28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int</a:t>
            </a:r>
            <a:r>
              <a:rPr lang="en-US" altLang="zh-CN" sz="2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l);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   </a:t>
            </a:r>
            <a:r>
              <a:rPr lang="en-US" altLang="zh-CN" sz="28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int</a:t>
            </a:r>
            <a:r>
              <a:rPr lang="en-US" altLang="zh-CN" sz="2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area();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800" dirty="0">
                <a:ea typeface="SimSun" pitchFamily="2" charset="-122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16375" y="951053"/>
            <a:ext cx="3733800" cy="4038600"/>
          </a:xfrm>
          <a:prstGeom prst="rect">
            <a:avLst/>
          </a:prstGeom>
          <a:solidFill>
            <a:schemeClr val="accent1"/>
          </a:solidFill>
        </p:spPr>
        <p:txBody>
          <a:bodyPr vert="horz">
            <a:normAutofit lnSpcReduction="1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lang="en-US" altLang="zh-CN" sz="2000" dirty="0" smtClean="0">
                <a:latin typeface="Times New Roman" pitchFamily="18" charset="0"/>
                <a:ea typeface="SimSun" pitchFamily="2" charset="-122"/>
              </a:rPr>
              <a:t>//</a:t>
            </a:r>
            <a:r>
              <a:rPr lang="en-US" altLang="zh-CN" sz="2000" dirty="0" err="1" smtClean="0">
                <a:latin typeface="Times New Roman" pitchFamily="18" charset="0"/>
                <a:ea typeface="SimSun" pitchFamily="2" charset="-122"/>
              </a:rPr>
              <a:t>Circle.h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</a:rPr>
              <a:t> file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   #include &lt;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iostream.h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&gt;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   class circle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   {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	  private: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	     double radius;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	  public: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lang="en-US" altLang="zh-CN" sz="2000" dirty="0" smtClean="0">
                <a:latin typeface="Times New Roman" pitchFamily="18" charset="0"/>
                <a:ea typeface="SimSun" pitchFamily="2" charset="-122"/>
              </a:rPr>
              <a:t>          circle();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	     void store(double);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	     double area(void);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	     void display(void);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   };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354975" y="810228"/>
            <a:ext cx="4419600" cy="411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0" indent="-342900">
              <a:lnSpc>
                <a:spcPct val="80000"/>
              </a:lnSpc>
            </a:pPr>
            <a:r>
              <a:rPr lang="en-US" altLang="zh-CN" sz="2000" dirty="0" smtClean="0">
                <a:latin typeface="Times New Roman" pitchFamily="18" charset="0"/>
                <a:ea typeface="SimSun" pitchFamily="2" charset="-122"/>
              </a:rPr>
              <a:t>//Circle.cpp file</a:t>
            </a:r>
            <a:endParaRPr lang="en-US" altLang="zh-CN" sz="2000" dirty="0">
              <a:solidFill>
                <a:schemeClr val="accent2"/>
              </a:solidFill>
              <a:latin typeface="Times New Roman" pitchFamily="18" charset="0"/>
              <a:ea typeface="SimSun" pitchFamily="2" charset="-122"/>
            </a:endParaRPr>
          </a:p>
          <a:p>
            <a:pPr marL="742950" lvl="1" indent="-285750">
              <a:lnSpc>
                <a:spcPct val="80000"/>
              </a:lnSpc>
              <a:buFont typeface="Courier New" pitchFamily="49" charset="0"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// member function definitions</a:t>
            </a:r>
          </a:p>
          <a:p>
            <a:pPr marL="742950" lvl="1" indent="-285750">
              <a:lnSpc>
                <a:spcPct val="80000"/>
              </a:lnSpc>
              <a:buFont typeface="Courier New" pitchFamily="49" charset="0"/>
              <a:buNone/>
            </a:pPr>
            <a:endParaRPr lang="en-US" altLang="zh-CN" sz="2000" dirty="0">
              <a:solidFill>
                <a:schemeClr val="accent2"/>
              </a:solidFill>
              <a:latin typeface="Times New Roman" pitchFamily="18" charset="0"/>
              <a:ea typeface="SimSun" pitchFamily="2" charset="-122"/>
            </a:endParaRPr>
          </a:p>
          <a:p>
            <a:pPr marL="742950" lvl="1" indent="-285750">
              <a:lnSpc>
                <a:spcPct val="80000"/>
              </a:lnSpc>
              <a:buFont typeface="Courier New" pitchFamily="49" charset="0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void circle::store(double r)</a:t>
            </a:r>
          </a:p>
          <a:p>
            <a:pPr marL="742950" lvl="1" indent="-285750">
              <a:lnSpc>
                <a:spcPct val="80000"/>
              </a:lnSpc>
              <a:buFont typeface="Courier New" pitchFamily="49" charset="0"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{</a:t>
            </a:r>
          </a:p>
          <a:p>
            <a:pPr marL="742950" lvl="1" indent="-285750">
              <a:lnSpc>
                <a:spcPct val="80000"/>
              </a:lnSpc>
              <a:buFont typeface="Courier New" pitchFamily="49" charset="0"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    radius = r;</a:t>
            </a:r>
          </a:p>
          <a:p>
            <a:pPr marL="742950" lvl="1" indent="-285750">
              <a:lnSpc>
                <a:spcPct val="80000"/>
              </a:lnSpc>
              <a:buFont typeface="Courier New" pitchFamily="49" charset="0"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}</a:t>
            </a:r>
          </a:p>
          <a:p>
            <a:pPr marL="742950" lvl="1" indent="-285750">
              <a:lnSpc>
                <a:spcPct val="80000"/>
              </a:lnSpc>
              <a:buFont typeface="Courier New" pitchFamily="49" charset="0"/>
              <a:buNone/>
            </a:pPr>
            <a:endParaRPr lang="en-US" altLang="zh-CN" sz="1000" dirty="0">
              <a:solidFill>
                <a:schemeClr val="accent2"/>
              </a:solidFill>
              <a:latin typeface="Times New Roman" pitchFamily="18" charset="0"/>
              <a:ea typeface="SimSun" pitchFamily="2" charset="-122"/>
            </a:endParaRPr>
          </a:p>
          <a:p>
            <a:pPr marL="742950" lvl="1" indent="-285750">
              <a:lnSpc>
                <a:spcPct val="80000"/>
              </a:lnSpc>
              <a:buFont typeface="Courier New" pitchFamily="49" charset="0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double circle::area(void)</a:t>
            </a:r>
          </a:p>
          <a:p>
            <a:pPr marL="742950" lvl="1" indent="-285750">
              <a:lnSpc>
                <a:spcPct val="80000"/>
              </a:lnSpc>
              <a:buFont typeface="Courier New" pitchFamily="49" charset="0"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{</a:t>
            </a:r>
          </a:p>
          <a:p>
            <a:pPr marL="742950" lvl="1" indent="-285750">
              <a:lnSpc>
                <a:spcPct val="80000"/>
              </a:lnSpc>
              <a:buFont typeface="Courier New" pitchFamily="49" charset="0"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    return 3.14*radius*radius;</a:t>
            </a:r>
          </a:p>
          <a:p>
            <a:pPr marL="742950" lvl="1" indent="-285750">
              <a:lnSpc>
                <a:spcPct val="80000"/>
              </a:lnSpc>
              <a:buFont typeface="Courier New" pitchFamily="49" charset="0"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}</a:t>
            </a:r>
          </a:p>
          <a:p>
            <a:pPr marL="742950" lvl="1" indent="-285750">
              <a:lnSpc>
                <a:spcPct val="80000"/>
              </a:lnSpc>
              <a:buFont typeface="Courier New" pitchFamily="49" charset="0"/>
              <a:buNone/>
            </a:pPr>
            <a:endParaRPr lang="en-US" altLang="zh-CN" sz="1000" dirty="0">
              <a:solidFill>
                <a:schemeClr val="accent2"/>
              </a:solidFill>
              <a:latin typeface="Times New Roman" pitchFamily="18" charset="0"/>
              <a:ea typeface="SimSun" pitchFamily="2" charset="-122"/>
            </a:endParaRPr>
          </a:p>
          <a:p>
            <a:pPr marL="742950" lvl="1" indent="-285750">
              <a:lnSpc>
                <a:spcPct val="80000"/>
              </a:lnSpc>
              <a:buFont typeface="Courier New" pitchFamily="49" charset="0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void circle::display(void)</a:t>
            </a:r>
          </a:p>
          <a:p>
            <a:pPr marL="742950" lvl="1" indent="-285750">
              <a:lnSpc>
                <a:spcPct val="80000"/>
              </a:lnSpc>
              <a:buFont typeface="Courier New" pitchFamily="49" charset="0"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{</a:t>
            </a:r>
          </a:p>
          <a:p>
            <a:pPr marL="742950" lvl="1" indent="-285750">
              <a:lnSpc>
                <a:spcPct val="80000"/>
              </a:lnSpc>
              <a:buFont typeface="Courier New" pitchFamily="49" charset="0"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    </a:t>
            </a:r>
            <a:r>
              <a:rPr lang="en-US" altLang="zh-CN" sz="2000" dirty="0" err="1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cout</a:t>
            </a:r>
            <a:r>
              <a:rPr lang="en-US" altLang="zh-CN" sz="2000" dirty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 &lt;&lt; “r = “ &lt;&lt; radius &lt;&lt; </a:t>
            </a:r>
            <a:r>
              <a:rPr lang="en-US" altLang="zh-CN" sz="2000" dirty="0" err="1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endl</a:t>
            </a:r>
            <a:r>
              <a:rPr lang="en-US" altLang="zh-CN" sz="2000" dirty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;</a:t>
            </a:r>
          </a:p>
          <a:p>
            <a:pPr marL="742950" lvl="1" indent="-285750">
              <a:lnSpc>
                <a:spcPct val="80000"/>
              </a:lnSpc>
              <a:buFont typeface="Courier New" pitchFamily="49" charset="0"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}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3400" y="4989650"/>
            <a:ext cx="8153400" cy="19050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buFont typeface="Courier New" pitchFamily="49" charset="0"/>
              <a:buNone/>
            </a:pPr>
            <a:r>
              <a:rPr lang="en-US" altLang="zh-CN" sz="2000" dirty="0" smtClean="0">
                <a:latin typeface="Times New Roman" pitchFamily="18" charset="0"/>
                <a:ea typeface="SimSun" pitchFamily="2" charset="-122"/>
              </a:rPr>
              <a:t>//main.cpp file</a:t>
            </a:r>
          </a:p>
          <a:p>
            <a:pPr marL="742950" lvl="1" indent="-285750">
              <a:buFont typeface="Courier New" pitchFamily="49" charset="0"/>
              <a:buNone/>
            </a:pPr>
            <a:r>
              <a:rPr lang="en-US" altLang="zh-CN" sz="2000" dirty="0" err="1" smtClean="0">
                <a:latin typeface="Times New Roman" pitchFamily="18" charset="0"/>
                <a:ea typeface="SimSun" pitchFamily="2" charset="-122"/>
              </a:rPr>
              <a:t>int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main(void) {</a:t>
            </a:r>
          </a:p>
          <a:p>
            <a:pPr marL="742950" lvl="1" indent="-285750">
              <a:buFont typeface="Courier New" pitchFamily="49" charset="0"/>
              <a:buNone/>
            </a:pP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    circle c;   // an object of circle class</a:t>
            </a:r>
          </a:p>
          <a:p>
            <a:pPr marL="742950" lvl="1" indent="-285750">
              <a:buFont typeface="Courier New" pitchFamily="49" charset="0"/>
              <a:buNone/>
            </a:pP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    </a:t>
            </a:r>
            <a:r>
              <a:rPr lang="en-US" altLang="zh-CN" sz="2000" dirty="0" err="1">
                <a:latin typeface="Times New Roman" pitchFamily="18" charset="0"/>
                <a:ea typeface="SimSun" pitchFamily="2" charset="-122"/>
              </a:rPr>
              <a:t>c.store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(5.0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</a:rPr>
              <a:t>); </a:t>
            </a:r>
            <a:r>
              <a:rPr lang="en-US" altLang="zh-CN" sz="2000" dirty="0" err="1">
                <a:latin typeface="Times New Roman" pitchFamily="18" charset="0"/>
                <a:ea typeface="SimSun" pitchFamily="2" charset="-122"/>
              </a:rPr>
              <a:t>cout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 &lt;&lt; "The area of circle c is " &lt;&lt; </a:t>
            </a:r>
            <a:r>
              <a:rPr lang="en-US" altLang="zh-CN" sz="2000" dirty="0" err="1">
                <a:latin typeface="Times New Roman" pitchFamily="18" charset="0"/>
                <a:ea typeface="SimSun" pitchFamily="2" charset="-122"/>
              </a:rPr>
              <a:t>c.area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() &lt;&lt; </a:t>
            </a:r>
            <a:r>
              <a:rPr lang="en-US" altLang="zh-CN" sz="2000" dirty="0" err="1">
                <a:latin typeface="Times New Roman" pitchFamily="18" charset="0"/>
                <a:ea typeface="SimSun" pitchFamily="2" charset="-122"/>
              </a:rPr>
              <a:t>endl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;</a:t>
            </a:r>
          </a:p>
          <a:p>
            <a:pPr marL="742950" lvl="1" indent="-285750">
              <a:buFont typeface="Courier New" pitchFamily="49" charset="0"/>
              <a:buNone/>
            </a:pP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    </a:t>
            </a:r>
            <a:r>
              <a:rPr lang="en-US" altLang="zh-CN" sz="2000" dirty="0" err="1">
                <a:latin typeface="Times New Roman" pitchFamily="18" charset="0"/>
                <a:ea typeface="SimSun" pitchFamily="2" charset="-122"/>
              </a:rPr>
              <a:t>c.display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();</a:t>
            </a:r>
          </a:p>
          <a:p>
            <a:pPr marL="742950" lvl="1" indent="-285750">
              <a:buFont typeface="Courier New" pitchFamily="49" charset="0"/>
              <a:buNone/>
            </a:pP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CN" sz="26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Information hiding</a:t>
            </a:r>
          </a:p>
          <a:p>
            <a:pPr lvl="1">
              <a:lnSpc>
                <a:spcPct val="90000"/>
              </a:lnSpc>
            </a:pPr>
            <a:r>
              <a:rPr lang="en-US" altLang="zh-CN" sz="26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To prevent the internal representation from direct access from outside the class</a:t>
            </a:r>
          </a:p>
          <a:p>
            <a:pPr>
              <a:lnSpc>
                <a:spcPct val="90000"/>
              </a:lnSpc>
            </a:pPr>
            <a:r>
              <a:rPr lang="en-US" altLang="zh-CN" sz="26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Access Specifiers</a:t>
            </a:r>
          </a:p>
          <a:p>
            <a:pPr lvl="1">
              <a:lnSpc>
                <a:spcPct val="90000"/>
              </a:lnSpc>
            </a:pPr>
            <a:r>
              <a:rPr lang="en-US" altLang="zh-CN" sz="26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public</a:t>
            </a:r>
          </a:p>
          <a:p>
            <a:pPr lvl="2">
              <a:lnSpc>
                <a:spcPct val="90000"/>
              </a:lnSpc>
            </a:pPr>
            <a:r>
              <a:rPr lang="en-US" altLang="zh-CN" sz="26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may be accessible from anywhere within a program</a:t>
            </a:r>
          </a:p>
          <a:p>
            <a:pPr lvl="1">
              <a:lnSpc>
                <a:spcPct val="90000"/>
              </a:lnSpc>
            </a:pPr>
            <a:r>
              <a:rPr lang="en-US" altLang="zh-CN" sz="26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private</a:t>
            </a:r>
          </a:p>
          <a:p>
            <a:pPr lvl="2">
              <a:lnSpc>
                <a:spcPct val="90000"/>
              </a:lnSpc>
            </a:pPr>
            <a:r>
              <a:rPr lang="en-US" altLang="zh-CN" sz="26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may be accessed only by the member functions, and friends of this class, not open for nonmember functions</a:t>
            </a:r>
          </a:p>
          <a:p>
            <a:pPr lvl="1">
              <a:lnSpc>
                <a:spcPct val="90000"/>
              </a:lnSpc>
            </a:pPr>
            <a:r>
              <a:rPr lang="en-US" altLang="zh-CN" sz="26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Protected</a:t>
            </a:r>
          </a:p>
          <a:p>
            <a:pPr lvl="2">
              <a:lnSpc>
                <a:spcPct val="90000"/>
              </a:lnSpc>
            </a:pPr>
            <a:r>
              <a:rPr lang="en-US" altLang="zh-CN" sz="26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private members of derived/child classes</a:t>
            </a:r>
          </a:p>
          <a:p>
            <a:pPr>
              <a:lnSpc>
                <a:spcPct val="80000"/>
              </a:lnSpc>
            </a:pPr>
            <a:r>
              <a:rPr lang="en-US" altLang="zh-CN" sz="26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Difference between classes and </a:t>
            </a:r>
            <a:r>
              <a:rPr lang="en-US" altLang="zh-CN" sz="2600" b="1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structs</a:t>
            </a:r>
            <a:r>
              <a:rPr lang="en-US" altLang="zh-CN" sz="26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in C++</a:t>
            </a:r>
            <a:r>
              <a:rPr lang="en-US" altLang="zh-CN" sz="26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v"/>
            </a:pPr>
            <a:r>
              <a:rPr lang="en-US" altLang="zh-CN" sz="26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the default access specifier is </a:t>
            </a:r>
            <a:r>
              <a:rPr lang="en-US" altLang="zh-CN" sz="26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private</a:t>
            </a:r>
            <a:r>
              <a:rPr lang="en-US" altLang="zh-CN" sz="26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in class 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v"/>
            </a:pPr>
            <a:r>
              <a:rPr lang="en-US" altLang="zh-CN" sz="26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the default access specifier is</a:t>
            </a:r>
            <a:r>
              <a:rPr lang="en-US" altLang="zh-CN" sz="26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public</a:t>
            </a:r>
            <a:r>
              <a:rPr lang="en-US" altLang="zh-CN" sz="26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in </a:t>
            </a:r>
            <a:r>
              <a:rPr lang="en-US" altLang="zh-CN" sz="26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struct</a:t>
            </a:r>
            <a:r>
              <a:rPr lang="en-US" altLang="zh-CN" sz="26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Class Definition - Access Control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Used to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access the values of the data members (</a:t>
            </a:r>
            <a:r>
              <a:rPr lang="en-US" altLang="zh-CN" sz="24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accessor</a:t>
            </a:r>
            <a:r>
              <a:rPr lang="en-US" altLang="zh-CN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perform operations on the data members (</a:t>
            </a:r>
            <a:r>
              <a:rPr lang="en-US" altLang="zh-CN" sz="24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implementor</a:t>
            </a:r>
            <a:r>
              <a:rPr lang="en-US" altLang="zh-CN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Are declared inside the class body, in the same way as declaring a function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Their definition can be placed inside the class body, or outside the class body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Can access both public and private members of the class 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Can be called using dot (for an object) or arrow (for a pointer to an object) member access operator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 smtClean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Class Definition – Member Functions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 smtClean="0">
                <a:ea typeface="SimSun" pitchFamily="2" charset="-122"/>
              </a:rPr>
              <a:t>Define a Member Function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30250" y="1295400"/>
            <a:ext cx="4964494" cy="3048000"/>
          </a:xfrm>
          <a:prstGeom prst="rect">
            <a:avLst/>
          </a:prstGeom>
          <a:solidFill>
            <a:srgbClr val="D5E3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  <a:ea typeface="SimSun" pitchFamily="2" charset="-122"/>
              </a:rPr>
              <a:t>class 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Rectangle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	</a:t>
            </a:r>
            <a:r>
              <a:rPr lang="en-US" altLang="zh-CN" sz="2000" b="1" dirty="0">
                <a:latin typeface="Times New Roman" pitchFamily="18" charset="0"/>
                <a:ea typeface="SimSun" pitchFamily="2" charset="-122"/>
              </a:rPr>
              <a:t>private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: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	   </a:t>
            </a:r>
            <a:r>
              <a:rPr lang="en-US" altLang="zh-CN" sz="2000" dirty="0" err="1">
                <a:latin typeface="Times New Roman" pitchFamily="18" charset="0"/>
                <a:ea typeface="SimSun" pitchFamily="2" charset="-122"/>
              </a:rPr>
              <a:t>int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 width, length;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	</a:t>
            </a:r>
            <a:r>
              <a:rPr lang="en-US" altLang="zh-CN" sz="2000" b="1" dirty="0">
                <a:latin typeface="Times New Roman" pitchFamily="18" charset="0"/>
                <a:ea typeface="SimSun" pitchFamily="2" charset="-122"/>
              </a:rPr>
              <a:t>public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: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	   void set (</a:t>
            </a:r>
            <a:r>
              <a:rPr lang="en-US" altLang="zh-CN" sz="2000" dirty="0" err="1">
                <a:latin typeface="Times New Roman" pitchFamily="18" charset="0"/>
                <a:ea typeface="SimSun" pitchFamily="2" charset="-122"/>
              </a:rPr>
              <a:t>int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 w, </a:t>
            </a:r>
            <a:r>
              <a:rPr lang="en-US" altLang="zh-CN" sz="2000" dirty="0" err="1">
                <a:latin typeface="Times New Roman" pitchFamily="18" charset="0"/>
                <a:ea typeface="SimSun" pitchFamily="2" charset="-122"/>
              </a:rPr>
              <a:t>int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 l);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	   </a:t>
            </a:r>
            <a:r>
              <a:rPr lang="en-US" altLang="zh-CN" sz="2000" b="1" dirty="0" smtClean="0">
                <a:latin typeface="Times New Roman" pitchFamily="18" charset="0"/>
                <a:ea typeface="SimSun" pitchFamily="2" charset="-122"/>
              </a:rPr>
              <a:t>inline </a:t>
            </a:r>
            <a:r>
              <a:rPr lang="en-US" altLang="zh-CN" sz="2000" dirty="0" err="1" smtClean="0">
                <a:latin typeface="Times New Roman" pitchFamily="18" charset="0"/>
                <a:ea typeface="SimSun" pitchFamily="2" charset="-122"/>
              </a:rPr>
              <a:t>int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area() {return width*length; }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}</a:t>
            </a: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990600" y="4800600"/>
            <a:ext cx="2082800" cy="203132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b="1" dirty="0">
              <a:ea typeface="SimSun" pitchFamily="2" charset="-122"/>
            </a:endParaRPr>
          </a:p>
          <a:p>
            <a:r>
              <a:rPr lang="en-US" altLang="zh-CN" b="1" dirty="0" smtClean="0">
                <a:solidFill>
                  <a:schemeClr val="accent2"/>
                </a:solidFill>
                <a:ea typeface="SimSun" pitchFamily="2" charset="-122"/>
              </a:rPr>
              <a:t>Rectangle r1;</a:t>
            </a:r>
          </a:p>
          <a:p>
            <a:r>
              <a:rPr lang="en-US" altLang="zh-CN" b="1" dirty="0" smtClean="0">
                <a:solidFill>
                  <a:schemeClr val="accent2"/>
                </a:solidFill>
                <a:ea typeface="SimSun" pitchFamily="2" charset="-122"/>
              </a:rPr>
              <a:t>r1.set(5,8);</a:t>
            </a:r>
          </a:p>
          <a:p>
            <a:endParaRPr lang="en-US" altLang="zh-CN" b="1" dirty="0" smtClean="0">
              <a:solidFill>
                <a:schemeClr val="accent2"/>
              </a:solidFill>
              <a:ea typeface="SimSun" pitchFamily="2" charset="-122"/>
            </a:endParaRPr>
          </a:p>
          <a:p>
            <a:r>
              <a:rPr lang="en-US" altLang="zh-CN" b="1" dirty="0" smtClean="0">
                <a:solidFill>
                  <a:schemeClr val="accent2"/>
                </a:solidFill>
                <a:ea typeface="SimSun" pitchFamily="2" charset="-122"/>
              </a:rPr>
              <a:t>Rectangle *</a:t>
            </a:r>
            <a:r>
              <a:rPr lang="en-US" altLang="zh-CN" b="1" dirty="0" err="1" smtClean="0">
                <a:solidFill>
                  <a:schemeClr val="accent2"/>
                </a:solidFill>
                <a:ea typeface="SimSun" pitchFamily="2" charset="-122"/>
              </a:rPr>
              <a:t>rp</a:t>
            </a:r>
            <a:r>
              <a:rPr lang="en-US" altLang="zh-CN" b="1" dirty="0" smtClean="0">
                <a:solidFill>
                  <a:schemeClr val="accent2"/>
                </a:solidFill>
                <a:ea typeface="SimSun" pitchFamily="2" charset="-122"/>
              </a:rPr>
              <a:t>;</a:t>
            </a:r>
            <a:endParaRPr lang="en-US" altLang="zh-CN" b="1" dirty="0">
              <a:solidFill>
                <a:schemeClr val="accent2"/>
              </a:solidFill>
              <a:ea typeface="SimSun" pitchFamily="2" charset="-122"/>
            </a:endParaRPr>
          </a:p>
          <a:p>
            <a:r>
              <a:rPr lang="en-US" altLang="zh-CN" b="1" dirty="0" err="1">
                <a:solidFill>
                  <a:schemeClr val="accent2"/>
                </a:solidFill>
                <a:ea typeface="SimSun" pitchFamily="2" charset="-122"/>
              </a:rPr>
              <a:t>rp</a:t>
            </a:r>
            <a:r>
              <a:rPr lang="en-US" altLang="zh-CN" b="1" dirty="0">
                <a:solidFill>
                  <a:schemeClr val="accent2"/>
                </a:solidFill>
                <a:ea typeface="SimSun" pitchFamily="2" charset="-122"/>
              </a:rPr>
              <a:t>-&gt;set(8,10);</a:t>
            </a:r>
          </a:p>
          <a:p>
            <a:endParaRPr lang="en-US" altLang="zh-CN" b="1" dirty="0">
              <a:solidFill>
                <a:schemeClr val="accent2"/>
              </a:solidFill>
              <a:ea typeface="SimSun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006850" y="4572000"/>
            <a:ext cx="4038600" cy="1905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void Rectangle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</a:rPr>
              <a:t>::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 set (</a:t>
            </a:r>
            <a:r>
              <a:rPr lang="en-US" altLang="zh-CN" sz="2000" dirty="0" err="1">
                <a:latin typeface="Times New Roman" pitchFamily="18" charset="0"/>
                <a:ea typeface="SimSun" pitchFamily="2" charset="-122"/>
              </a:rPr>
              <a:t>int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 w, </a:t>
            </a:r>
            <a:r>
              <a:rPr lang="en-US" altLang="zh-CN" sz="2000" dirty="0" err="1">
                <a:latin typeface="Times New Roman" pitchFamily="18" charset="0"/>
                <a:ea typeface="SimSun" pitchFamily="2" charset="-122"/>
              </a:rPr>
              <a:t>int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 l)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	width = w;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	length = l;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}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23843" y="3886198"/>
            <a:ext cx="4545021" cy="917575"/>
            <a:chOff x="17" y="2448"/>
            <a:chExt cx="2863" cy="578"/>
          </a:xfrm>
        </p:grpSpPr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7" y="2795"/>
              <a:ext cx="4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ea typeface="SimSun" pitchFamily="2" charset="-122"/>
                </a:rPr>
                <a:t>inline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401" y="2448"/>
              <a:ext cx="655" cy="4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720" y="2448"/>
              <a:ext cx="21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4572000" y="2514600"/>
            <a:ext cx="4375150" cy="3679825"/>
            <a:chOff x="2784" y="1632"/>
            <a:chExt cx="2756" cy="2318"/>
          </a:xfrm>
        </p:grpSpPr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264" y="1632"/>
              <a:ext cx="8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ea typeface="SimSun" pitchFamily="2" charset="-122"/>
                </a:rPr>
                <a:t>class name</a:t>
              </a: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3024" y="1872"/>
              <a:ext cx="528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AutoShape 13"/>
            <p:cNvSpPr>
              <a:spLocks/>
            </p:cNvSpPr>
            <p:nvPr/>
          </p:nvSpPr>
          <p:spPr bwMode="auto">
            <a:xfrm rot="5400000">
              <a:off x="3024" y="2592"/>
              <a:ext cx="48" cy="528"/>
            </a:xfrm>
            <a:prstGeom prst="leftBrace">
              <a:avLst>
                <a:gd name="adj1" fmla="val 916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840" y="2160"/>
              <a:ext cx="17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ea typeface="SimSun" pitchFamily="2" charset="-122"/>
                </a:rPr>
                <a:t>member function name</a:t>
              </a: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3744" y="2400"/>
              <a:ext cx="62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3686" y="3719"/>
              <a:ext cx="1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ea typeface="SimSun" pitchFamily="2" charset="-122"/>
                </a:rPr>
                <a:t>scope operator</a:t>
              </a: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 flipV="1">
              <a:off x="3504" y="3120"/>
              <a:ext cx="432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methods/functions that are declared but not defined in the class we need to provide a separate definition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define the method, you define it as any other function, except that the name of the function is written as:-</a:t>
            </a:r>
          </a:p>
          <a:p>
            <a:pPr>
              <a:buNone/>
            </a:pP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FuncName</a:t>
            </a: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:: is the scope resolution operator, it allows us to refer to parts of a class or structure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Defining Methods Separately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an inline function, the C++ compiler does not make a function call, instead the code of the function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inserted (in .exe file)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place of the function call (and appropriate argument substitutions are made)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Why?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saves the memory space when a function is likely to be called many times (no stack push happens)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we need to make the function call very fast.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E.g. for accessing/changing fields of a class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Compiler replaces the definition of inline functions at compile time instead of referring function definition at runtime. 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Inline Functions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member functions are classified into three categories: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Constructors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objects (allocate memory, set initial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Modifiers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change the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objects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Accessors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make information about the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the object available outside the class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Types of 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Goal: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construct objects of the class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allocate memory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Constructors </a:t>
            </a:r>
            <a:r>
              <a:rPr lang="en-US" sz="2800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MUST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have the same name as the class itself. 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They don't have a return type.  It's simply omitted. 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That's how you'll make instances of the class (objects).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Constructor of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dateType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class</a:t>
            </a:r>
          </a:p>
          <a:p>
            <a:pPr lvl="2"/>
            <a:r>
              <a:rPr lang="en-US" sz="2000" dirty="0" err="1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dateType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Constructor of rectangle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 lvl="2"/>
            <a:r>
              <a:rPr lang="en-US" sz="2000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rectangle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lvl="1">
              <a:lnSpc>
                <a:spcPct val="9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Constructor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Constructors can be overloaded</a:t>
            </a:r>
          </a:p>
          <a:p>
            <a:pPr>
              <a:lnSpc>
                <a:spcPct val="90000"/>
              </a:lnSpc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   Can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have several constructors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same name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different lists of parameters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ability allows you to create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default constructor 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parameters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initializer constructors 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parameters specifying initial state of an object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Constructor (Cont.)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Hello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char name[100];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"Enter your name: ";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name;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"Hello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 &lt;&lt; 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591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 smtClean="0">
                <a:ea typeface="SimSun" pitchFamily="2" charset="-122"/>
              </a:rPr>
              <a:t>Constructor Example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30250" y="1295399"/>
            <a:ext cx="6376606" cy="4283597"/>
          </a:xfrm>
          <a:prstGeom prst="rect">
            <a:avLst/>
          </a:prstGeom>
          <a:solidFill>
            <a:srgbClr val="D5E3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  <a:ea typeface="SimSun" pitchFamily="2" charset="-122"/>
              </a:rPr>
              <a:t>class 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Rectangle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	</a:t>
            </a:r>
            <a:r>
              <a:rPr lang="en-US" altLang="zh-CN" sz="2000" b="1" dirty="0">
                <a:latin typeface="Times New Roman" pitchFamily="18" charset="0"/>
                <a:ea typeface="SimSun" pitchFamily="2" charset="-122"/>
              </a:rPr>
              <a:t>private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: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	   </a:t>
            </a:r>
            <a:r>
              <a:rPr lang="en-US" altLang="zh-CN" sz="2000" dirty="0" err="1">
                <a:latin typeface="Times New Roman" pitchFamily="18" charset="0"/>
                <a:ea typeface="SimSun" pitchFamily="2" charset="-122"/>
              </a:rPr>
              <a:t>int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 width, length;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	</a:t>
            </a:r>
            <a:r>
              <a:rPr lang="en-US" altLang="zh-CN" sz="2000" b="1" dirty="0">
                <a:latin typeface="Times New Roman" pitchFamily="18" charset="0"/>
                <a:ea typeface="SimSun" pitchFamily="2" charset="-122"/>
              </a:rPr>
              <a:t>public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</a:rPr>
              <a:t>: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SimSun" pitchFamily="2" charset="-122"/>
              </a:rPr>
              <a:t>         //default constructor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dirty="0" smtClean="0">
                <a:latin typeface="Times New Roman" pitchFamily="18" charset="0"/>
                <a:ea typeface="SimSun" pitchFamily="2" charset="-122"/>
              </a:rPr>
              <a:t>	   Rectangle(){width=length=0;}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SimSun" pitchFamily="2" charset="-122"/>
              </a:rPr>
              <a:t>	   //another constructor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</a:rPr>
              <a:t> </a:t>
            </a:r>
            <a:endParaRPr lang="en-US" altLang="zh-CN" sz="2000" dirty="0">
              <a:latin typeface="Times New Roman" pitchFamily="18" charset="0"/>
              <a:ea typeface="SimSun" pitchFamily="2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	   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</a:rPr>
              <a:t>Rectangle(</a:t>
            </a:r>
            <a:r>
              <a:rPr lang="en-US" altLang="zh-CN" sz="2000" dirty="0" err="1" smtClean="0">
                <a:latin typeface="Times New Roman" pitchFamily="18" charset="0"/>
                <a:ea typeface="SimSun" pitchFamily="2" charset="-122"/>
              </a:rPr>
              <a:t>int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w, </a:t>
            </a:r>
            <a:r>
              <a:rPr lang="en-US" altLang="zh-CN" sz="2000" dirty="0" err="1">
                <a:latin typeface="Times New Roman" pitchFamily="18" charset="0"/>
                <a:ea typeface="SimSun" pitchFamily="2" charset="-122"/>
              </a:rPr>
              <a:t>int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 l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</a:rPr>
              <a:t>){width=w; length=l;}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	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</a:rPr>
              <a:t>   </a:t>
            </a:r>
            <a:endParaRPr lang="en-US" altLang="zh-CN" sz="2000" dirty="0">
              <a:latin typeface="Times New Roman" pitchFamily="18" charset="0"/>
              <a:ea typeface="SimSun" pitchFamily="2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000" dirty="0">
                <a:latin typeface="Times New Roman" pitchFamily="18" charset="0"/>
                <a:ea typeface="SimSun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functions that do most of the work. 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Note: Objects have three characteristics: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name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 of operations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Modifiers define the set of operations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Modifiers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Allow the client to make changes to the private variables.  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Declarations look like the ones for nonmember functions.  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Often, but not always, they have a void return type.</a:t>
            </a:r>
          </a:p>
          <a:p>
            <a:pPr>
              <a:lnSpc>
                <a:spcPct val="8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“Set” functions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Modifiers that just "set" the value of a private variable from a parameter without doing any calculations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Modifiers (Cont.)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Allow the client to see what values the private variables have.  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Don't allow the client to make changes.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Return type is that of the variable being "accessed."</a:t>
            </a:r>
          </a:p>
          <a:p>
            <a:pPr>
              <a:lnSpc>
                <a:spcPct val="8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"Get" functions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Accessors that just "get" the value of a private variable without doing any calculations 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Accessors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Some calculation based on the data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long as it doesn’t change the member data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e.g. balance after interest w/o actually crediting it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data member converted to different units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e.g. Fahrenheit version of Celsius temp.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Part of a data member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e.g. the cents part of a dollar amount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complicated </a:t>
            </a:r>
            <a:r>
              <a:rPr lang="en-US" dirty="0" err="1" smtClean="0"/>
              <a:t>accessors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5575" y="939800"/>
            <a:ext cx="8797925" cy="562304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Preconditions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must be true for the method to behave as intended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Anything about the state of the object?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Should another method have been called first?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May need to look at private data members individually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Postconditions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the state of the object after this method has been called? What is returned or displayed?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private data members have changed? How?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/>
              <a:t>These conditions can be ensured using assert function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Pre- and Postconditions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6712" y="5424300"/>
            <a:ext cx="5594664" cy="1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5575" y="939800"/>
            <a:ext cx="8988425" cy="5623046"/>
          </a:xfrm>
        </p:spPr>
        <p:txBody>
          <a:bodyPr>
            <a:normAutofit/>
          </a:bodyPr>
          <a:lstStyle/>
          <a:p>
            <a:r>
              <a:rPr lang="en-US" dirty="0" smtClean="0"/>
              <a:t>If the parameter (a logical expression) of assert function is evaluates to </a:t>
            </a:r>
            <a:r>
              <a:rPr lang="en-US" i="1" dirty="0" smtClean="0"/>
              <a:t>false</a:t>
            </a:r>
            <a:r>
              <a:rPr lang="en-US" dirty="0" smtClean="0"/>
              <a:t>, then a message is written to the standard error device and </a:t>
            </a:r>
            <a:r>
              <a:rPr lang="en-US" dirty="0" smtClean="0">
                <a:hlinkClick r:id="rId2"/>
              </a:rPr>
              <a:t>abort</a:t>
            </a:r>
            <a:r>
              <a:rPr lang="en-US" dirty="0" smtClean="0"/>
              <a:t> is called, terminating the program execution.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specifics of the message shown depend on the particular library implementation, but it shall at least include: the </a:t>
            </a:r>
            <a:r>
              <a:rPr lang="en-US" i="1" dirty="0" smtClean="0"/>
              <a:t>expression</a:t>
            </a:r>
            <a:r>
              <a:rPr lang="en-US" dirty="0" smtClean="0"/>
              <a:t> whose assertion failed, the name of the source file, and the line number where it happened. A usual expression format is: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Assertion failed: expression, file filename, line </a:t>
            </a:r>
            <a:r>
              <a:rPr lang="en-US" i="1" dirty="0" err="1" smtClean="0"/>
              <a:t>line</a:t>
            </a:r>
            <a:r>
              <a:rPr lang="en-US" i="1" dirty="0" smtClean="0"/>
              <a:t> number  </a:t>
            </a:r>
          </a:p>
          <a:p>
            <a:r>
              <a:rPr lang="en-US" smtClean="0"/>
              <a:t> </a:t>
            </a:r>
            <a:r>
              <a:rPr lang="en-US"/>
              <a:t>If the parameter evaluates to </a:t>
            </a:r>
            <a:r>
              <a:rPr lang="en-US" i="1"/>
              <a:t>true</a:t>
            </a:r>
            <a:r>
              <a:rPr lang="en-US"/>
              <a:t>, the program continues, as usual.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C++ Assert Function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For every data structure, we will create 3 files in our </a:t>
            </a:r>
            <a:r>
              <a:rPr lang="en-US" sz="2800" dirty="0" err="1" smtClean="0"/>
              <a:t>Codeblocks</a:t>
            </a:r>
            <a:r>
              <a:rPr lang="en-US" sz="2800" dirty="0" smtClean="0"/>
              <a:t> project</a:t>
            </a:r>
          </a:p>
          <a:p>
            <a:pPr lvl="1"/>
            <a:r>
              <a:rPr lang="en-US" sz="2400" dirty="0" smtClean="0"/>
              <a:t>The declaration file (with .h extension)</a:t>
            </a:r>
          </a:p>
          <a:p>
            <a:pPr lvl="1"/>
            <a:r>
              <a:rPr lang="en-US" sz="2400" dirty="0" smtClean="0"/>
              <a:t>The definition file (with .</a:t>
            </a:r>
            <a:r>
              <a:rPr lang="en-US" sz="2400" dirty="0" err="1" smtClean="0"/>
              <a:t>cpp</a:t>
            </a:r>
            <a:r>
              <a:rPr lang="en-US" sz="2400" dirty="0" smtClean="0"/>
              <a:t> extension)</a:t>
            </a:r>
          </a:p>
          <a:p>
            <a:pPr lvl="1"/>
            <a:r>
              <a:rPr lang="en-US" sz="2400" dirty="0" smtClean="0"/>
              <a:t>The driver file (with .</a:t>
            </a:r>
            <a:r>
              <a:rPr lang="en-US" sz="2400" dirty="0" err="1" smtClean="0"/>
              <a:t>cpp</a:t>
            </a:r>
            <a:r>
              <a:rPr lang="en-US" sz="2400" dirty="0" smtClean="0"/>
              <a:t> extension)</a:t>
            </a: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2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Header files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Separate files in which class definitions are placed.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Allow compiler to recognize the classes when used elsewhere.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Generally have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filename extensions</a:t>
            </a:r>
          </a:p>
          <a:p>
            <a:pPr>
              <a:lnSpc>
                <a:spcPct val="90000"/>
              </a:lnSpc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.cpp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files for source-code implementations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implementations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Main programs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Test programs</a:t>
            </a:r>
          </a:p>
          <a:p>
            <a:pPr lvl="1">
              <a:lnSpc>
                <a:spcPct val="90000"/>
              </a:lnSpc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Driver file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program used to test software (such as classes).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Contains a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function so it can be executed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Class in a Separate Header File for Reusability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5574" y="948690"/>
            <a:ext cx="456655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DYNARR_H_INCLUDED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DYNARR_H_INCLUDED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*data;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~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void allocate(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DYNARR_H_INCLUDED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18975" y="6338055"/>
            <a:ext cx="309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dynarr.h</a:t>
            </a:r>
            <a:r>
              <a:rPr lang="en-US" b="1" dirty="0" smtClean="0"/>
              <a:t> (header file)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2338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55009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C++ has two types of data types: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1. Primitive Data Type: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- Basic Unit of Language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- Each Primitive value is a single datum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Example: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, char, float, etc.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2. Composite Data Type: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- Multiple pieces of related data as a single datum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        Example: array, structure, class, etc.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** What are the differences between Primitive and Composite Data Types??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5575" y="904157"/>
            <a:ext cx="34337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data = NULL;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size = 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data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[s];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size =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[] data;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18975" y="6338055"/>
            <a:ext cx="309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dynarr.cpp (definition file)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89361" y="904157"/>
            <a:ext cx="55546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::allocate(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[s];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size =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index)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data[index];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index,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data[index] = value;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589361" y="1096625"/>
            <a:ext cx="0" cy="5016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1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9308" y="1429557"/>
            <a:ext cx="54727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d(10);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=0;i&lt;10;i++)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(i,3*i+1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=0;i&lt;10;i++)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d.getValue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72765" y="6338055"/>
            <a:ext cx="25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main.cpp (driver file)</a:t>
            </a:r>
            <a:endParaRPr lang="en-US" b="1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4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Now we have a neat class that gives us a 1D dynamic array (you are free to make your own improvisations at home by adding more functions to the class)</a:t>
            </a:r>
          </a:p>
          <a:p>
            <a:pPr lvl="1"/>
            <a:r>
              <a:rPr lang="en-US" sz="2400" dirty="0" smtClean="0"/>
              <a:t>But it only works for integer type</a:t>
            </a:r>
          </a:p>
          <a:p>
            <a:pPr lvl="1"/>
            <a:r>
              <a:rPr lang="en-US" sz="2400" dirty="0" smtClean="0"/>
              <a:t>What if we are to make it </a:t>
            </a:r>
            <a:r>
              <a:rPr lang="en-US" sz="2400" dirty="0" smtClean="0">
                <a:solidFill>
                  <a:srgbClr val="FF0000"/>
                </a:solidFill>
              </a:rPr>
              <a:t>versatile</a:t>
            </a:r>
            <a:r>
              <a:rPr lang="en-US" sz="2400" dirty="0" smtClean="0"/>
              <a:t>, so that it works for any type, e.g. float, double and char</a:t>
            </a:r>
          </a:p>
          <a:p>
            <a:pPr lvl="1"/>
            <a:r>
              <a:rPr lang="en-US" sz="2400" dirty="0" smtClean="0"/>
              <a:t>Should we have separate classes for each type?</a:t>
            </a:r>
          </a:p>
          <a:p>
            <a:pPr lvl="2"/>
            <a:r>
              <a:rPr lang="en-US" sz="2000" dirty="0" smtClean="0"/>
              <a:t>Write the same code for each type with just minor changes?</a:t>
            </a:r>
          </a:p>
          <a:p>
            <a:pPr lvl="2"/>
            <a:r>
              <a:rPr lang="en-US" sz="2000" dirty="0" smtClean="0"/>
              <a:t>Instead, we can use template classes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Template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5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2264" y="890410"/>
            <a:ext cx="43922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DYNARR_H_INCLUDED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DYNARR_H_INCLUDED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 *data;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~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void allocate(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DYNARR_H_INCLUDED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70491" y="6338055"/>
            <a:ext cx="3041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dynarr.h</a:t>
            </a:r>
            <a:r>
              <a:rPr lang="en-US" b="1" dirty="0" smtClean="0"/>
              <a:t> (declaration file)</a:t>
            </a:r>
            <a:endParaRPr lang="en-US" b="1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Template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09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5575" y="920946"/>
            <a:ext cx="382502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dynarr.h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&lt;T&gt;::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data = NULL;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size = 0;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&lt;T&gt;::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data = new T[s];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size = s;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&lt;T&gt;::~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[] data;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18975" y="6338055"/>
            <a:ext cx="309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dynarr.cpp (definition file)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30304" y="838201"/>
            <a:ext cx="55136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::allocate(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T[s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size =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index)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data[index];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index, T value)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data[index] = value;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348507" y="1386557"/>
            <a:ext cx="0" cy="4951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Template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9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5574" y="838201"/>
            <a:ext cx="825690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"dynarr.cpp"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di(10);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=0;i&lt;10;i++)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di.setValue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(i,3*i+1);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dd.setValue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(i,7.29*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/1.45);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=0;i&lt;10;i++)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di.get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&lt;&lt; "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dd.getValue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72765" y="6338055"/>
            <a:ext cx="25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main.cpp (driver file)</a:t>
            </a:r>
            <a:endParaRPr lang="en-US" b="1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Template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7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Stores a fixed-size sequential collection of elements of the same type.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 arrays consist of contiguous memory locations. The lowest address corresponds to the first element and the highest address to the last element.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Declaration:</a:t>
            </a:r>
          </a:p>
          <a:p>
            <a:pPr>
              <a:buNone/>
            </a:pPr>
            <a:r>
              <a:rPr lang="fr-FR" sz="1800" i="1" dirty="0" err="1" smtClean="0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1800" i="1" dirty="0" err="1" smtClean="0">
                <a:latin typeface="Times New Roman" pitchFamily="18" charset="0"/>
                <a:cs typeface="Times New Roman" pitchFamily="18" charset="0"/>
              </a:rPr>
              <a:t>ArrayName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fr-FR" sz="1800" i="1" dirty="0" smtClean="0">
                <a:latin typeface="Times New Roman" pitchFamily="18" charset="0"/>
                <a:cs typeface="Times New Roman" pitchFamily="18" charset="0"/>
              </a:rPr>
              <a:t>dimension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] = { </a:t>
            </a:r>
            <a:r>
              <a:rPr lang="fr-FR" sz="1800" i="1" dirty="0" smtClean="0">
                <a:latin typeface="Times New Roman" pitchFamily="18" charset="0"/>
                <a:cs typeface="Times New Roman" pitchFamily="18" charset="0"/>
              </a:rPr>
              <a:t>element1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1800" i="1" dirty="0" smtClean="0">
                <a:latin typeface="Times New Roman" pitchFamily="18" charset="0"/>
                <a:cs typeface="Times New Roman" pitchFamily="18" charset="0"/>
              </a:rPr>
              <a:t>element2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fr-FR" sz="1800" i="1" dirty="0" err="1" smtClean="0">
                <a:latin typeface="Times New Roman" pitchFamily="18" charset="0"/>
                <a:cs typeface="Times New Roman" pitchFamily="18" charset="0"/>
              </a:rPr>
              <a:t>elementn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};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One-dimensional Array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–dimensional Array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Array</a:t>
            </a:r>
            <a:br>
              <a:rPr lang="en-US" sz="4400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8620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linear, direct access data structure with heterogeneous components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A component is also called a field or a member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Each field has its own type</a:t>
            </a:r>
          </a:p>
          <a:p>
            <a:pPr>
              <a:buFontTx/>
              <a:buChar char="-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identifier is used to name a field/component</a:t>
            </a:r>
          </a:p>
          <a:p>
            <a:pPr>
              <a:buFontTx/>
              <a:buChar char="-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Structure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6964" y="4105835"/>
            <a:ext cx="36038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CarType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year;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char maker[10];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Float price;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CarType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MyCar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Class is a </a:t>
            </a:r>
            <a:r>
              <a:rPr lang="en-US" altLang="zh-CN" sz="28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data type </a:t>
            </a:r>
            <a:r>
              <a:rPr lang="en-US" altLang="zh-CN" sz="28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that encapsulates a fixed number of data components with the functions that can access and/or manipulate them</a:t>
            </a:r>
          </a:p>
          <a:p>
            <a:pPr lvl="1"/>
            <a:r>
              <a:rPr lang="en-US" altLang="zh-CN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It gives the C++ its identity from C</a:t>
            </a:r>
          </a:p>
          <a:p>
            <a:pPr lvl="1"/>
            <a:r>
              <a:rPr lang="en-US" altLang="zh-CN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It makes possible encapsulation, data hiding and inheritance </a:t>
            </a:r>
          </a:p>
          <a:p>
            <a:pPr lvl="1"/>
            <a:r>
              <a:rPr lang="en-US" altLang="zh-CN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Consists of both data and methods</a:t>
            </a:r>
          </a:p>
          <a:p>
            <a:pPr lvl="1"/>
            <a:r>
              <a:rPr lang="en-US" altLang="zh-CN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Defines properties and behavior of a set of entities </a:t>
            </a:r>
          </a:p>
          <a:p>
            <a:pPr lvl="1"/>
            <a:r>
              <a:rPr lang="en-US" altLang="zh-CN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Abstract concept: liken to the specification of a laptop</a:t>
            </a:r>
          </a:p>
          <a:p>
            <a:r>
              <a:rPr lang="en-US" altLang="zh-CN" sz="28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Object</a:t>
            </a:r>
            <a:endParaRPr lang="en-US" altLang="zh-CN" sz="2800" dirty="0" smtClean="0">
              <a:solidFill>
                <a:schemeClr val="accent2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1"/>
            <a:r>
              <a:rPr lang="en-US" altLang="zh-CN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An instance of a class</a:t>
            </a:r>
          </a:p>
          <a:p>
            <a:pPr lvl="1"/>
            <a:r>
              <a:rPr lang="en-US" altLang="zh-CN" sz="24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 variable identified by a unique name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Concrete concept: liken to an actual laptop having a given specification</a:t>
            </a:r>
            <a:endParaRPr lang="en-US" altLang="zh-CN" sz="2400" dirty="0" smtClean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and Object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Object: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 variable or an instance of a class </a:t>
            </a:r>
          </a:p>
          <a:p>
            <a:pPr>
              <a:buFont typeface="Wingdings" pitchFamily="2" charset="2"/>
              <a:buChar char="Ø"/>
            </a:pPr>
            <a:endParaRPr lang="en-US" altLang="zh-CN" sz="1000" dirty="0" smtClean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spcBef>
                <a:spcPct val="0"/>
              </a:spcBef>
              <a:buNone/>
            </a:pPr>
            <a:endParaRPr lang="en-US" altLang="zh-CN" sz="1600" dirty="0" smtClean="0">
              <a:latin typeface="Courier New" pitchFamily="49" charset="0"/>
              <a:ea typeface="SimSun" pitchFamily="2" charset="-122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Objects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609600" y="3733800"/>
            <a:ext cx="2486025" cy="2501900"/>
          </a:xfrm>
          <a:prstGeom prst="ellipse">
            <a:avLst/>
          </a:prstGeom>
          <a:solidFill>
            <a:srgbClr val="FF99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191000" y="3962400"/>
            <a:ext cx="4509248" cy="230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24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set of methods</a:t>
            </a:r>
          </a:p>
          <a:p>
            <a:pPr eaLnBrk="0" hangingPunct="0"/>
            <a:r>
              <a:rPr lang="en-US" altLang="zh-CN" sz="24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(public member functions)</a:t>
            </a:r>
          </a:p>
          <a:p>
            <a:pPr eaLnBrk="0" hangingPunct="0"/>
            <a:endParaRPr lang="en-US" altLang="zh-CN" sz="2400" b="1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eaLnBrk="0" hangingPunct="0"/>
            <a:endParaRPr lang="en-US" altLang="zh-CN" sz="2400" b="1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eaLnBrk="0" hangingPunct="0"/>
            <a:r>
              <a:rPr lang="en-US" altLang="zh-CN" sz="24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internal state</a:t>
            </a:r>
          </a:p>
          <a:p>
            <a:pPr eaLnBrk="0" hangingPunct="0"/>
            <a:r>
              <a:rPr lang="en-US" altLang="zh-CN" sz="24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(values of private data members</a:t>
            </a:r>
            <a:r>
              <a:rPr lang="en-US" altLang="zh-CN" sz="2400" b="1" dirty="0">
                <a:ea typeface="SimSun" pitchFamily="2" charset="-122"/>
              </a:rPr>
              <a:t>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4191000"/>
            <a:ext cx="1882775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2800" b="1" dirty="0">
                <a:latin typeface="Times New Roman" pitchFamily="18" charset="0"/>
                <a:ea typeface="SimSun" pitchFamily="2" charset="-122"/>
              </a:rPr>
              <a:t>Operations</a:t>
            </a:r>
          </a:p>
          <a:p>
            <a:pPr eaLnBrk="0" hangingPunct="0"/>
            <a:endParaRPr lang="en-US" altLang="zh-CN" sz="2800" b="1" dirty="0">
              <a:latin typeface="Times New Roman" pitchFamily="18" charset="0"/>
              <a:ea typeface="SimSun" pitchFamily="2" charset="-122"/>
            </a:endParaRPr>
          </a:p>
          <a:p>
            <a:pPr eaLnBrk="0" hangingPunct="0"/>
            <a:r>
              <a:rPr lang="en-US" altLang="zh-CN" sz="2800" b="1" dirty="0">
                <a:latin typeface="Times New Roman" pitchFamily="18" charset="0"/>
                <a:ea typeface="SimSun" pitchFamily="2" charset="-122"/>
              </a:rPr>
              <a:t>     Data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667000" y="3505200"/>
            <a:ext cx="1606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CN" sz="2800" b="1" dirty="0">
                <a:latin typeface="Times New Roman" pitchFamily="18" charset="0"/>
                <a:ea typeface="SimSun" pitchFamily="2" charset="-122"/>
              </a:rPr>
              <a:t>OBJECT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2725271" y="4191000"/>
            <a:ext cx="1465729" cy="33617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294965" y="5360894"/>
            <a:ext cx="1819835" cy="2779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5575" y="939800"/>
            <a:ext cx="8988425" cy="5237163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Object-Oriented Programming (OOP)</a:t>
            </a: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Package together a set of related data and operations (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encapsulation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Allows programmer to define a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(abstract data type)</a:t>
            </a: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One instance (variable) of a class is called an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data and operations of a class are called its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members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Motivation for classes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 smtClean="0">
                <a:ea typeface="SimSun" pitchFamily="2" charset="-122"/>
              </a:rPr>
              <a:t>A Class &amp; Its Objects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1447800"/>
            <a:ext cx="3962400" cy="4800600"/>
          </a:xfrm>
          <a:prstGeom prst="rect">
            <a:avLst/>
          </a:prstGeom>
          <a:solidFill>
            <a:srgbClr val="D5E3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class Rectangle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private: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   </a:t>
            </a:r>
            <a:r>
              <a:rPr lang="en-US" altLang="zh-CN" sz="28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int</a:t>
            </a:r>
            <a:r>
              <a:rPr lang="en-US" altLang="zh-CN" sz="2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width;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   </a:t>
            </a:r>
            <a:r>
              <a:rPr lang="en-US" altLang="zh-CN" sz="28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int</a:t>
            </a:r>
            <a:r>
              <a:rPr lang="en-US" altLang="zh-CN" sz="2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length;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public: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   void set(</a:t>
            </a:r>
            <a:r>
              <a:rPr lang="en-US" altLang="zh-CN" sz="28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int</a:t>
            </a:r>
            <a:r>
              <a:rPr lang="en-US" altLang="zh-CN" sz="2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w, </a:t>
            </a:r>
            <a:r>
              <a:rPr lang="en-US" altLang="zh-CN" sz="28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int</a:t>
            </a:r>
            <a:r>
              <a:rPr lang="en-US" altLang="zh-CN" sz="2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l);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   </a:t>
            </a:r>
            <a:r>
              <a:rPr lang="en-US" altLang="zh-CN" sz="28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int</a:t>
            </a:r>
            <a:r>
              <a:rPr lang="en-US" altLang="zh-CN" sz="2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area();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486400" y="1600200"/>
            <a:ext cx="2133600" cy="2286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Rectangle  r1;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Rectangle  r2;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Rectangle  r3;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altLang="zh-CN" sz="2400" dirty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</TotalTime>
  <Words>2033</Words>
  <Application>Microsoft Office PowerPoint</Application>
  <PresentationFormat>On-screen Show (4:3)</PresentationFormat>
  <Paragraphs>491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SimSun</vt:lpstr>
      <vt:lpstr>Aharoni</vt:lpstr>
      <vt:lpstr>Arial</vt:lpstr>
      <vt:lpstr>Britannic Bold</vt:lpstr>
      <vt:lpstr>Calibri</vt:lpstr>
      <vt:lpstr>Calibri Light</vt:lpstr>
      <vt:lpstr>Courier New</vt:lpstr>
      <vt:lpstr>Gungsuh</vt:lpstr>
      <vt:lpstr>Impact</vt:lpstr>
      <vt:lpstr>Times New Roman</vt:lpstr>
      <vt:lpstr>Verdana</vt:lpstr>
      <vt:lpstr>Wingdings</vt:lpstr>
      <vt:lpstr>Office Theme</vt:lpstr>
      <vt:lpstr>Lecture 03 C++ Primer</vt:lpstr>
      <vt:lpstr>The Hello Program</vt:lpstr>
      <vt:lpstr>PowerPoint Presentation</vt:lpstr>
      <vt:lpstr>Array </vt:lpstr>
      <vt:lpstr>Structure</vt:lpstr>
      <vt:lpstr>Class and Object</vt:lpstr>
      <vt:lpstr>Objects</vt:lpstr>
      <vt:lpstr>Motivation for classes</vt:lpstr>
      <vt:lpstr>A Class &amp; Its Objects</vt:lpstr>
      <vt:lpstr>Define a Class Type</vt:lpstr>
      <vt:lpstr>Another Example</vt:lpstr>
      <vt:lpstr>Class Definition - Access Control</vt:lpstr>
      <vt:lpstr>Class Definition – Member Functions</vt:lpstr>
      <vt:lpstr>Define a Member Function</vt:lpstr>
      <vt:lpstr>Defining Methods Separately</vt:lpstr>
      <vt:lpstr>Inline Functions</vt:lpstr>
      <vt:lpstr>Three Types of Functions</vt:lpstr>
      <vt:lpstr>Constructor</vt:lpstr>
      <vt:lpstr>Constructor (Cont.)</vt:lpstr>
      <vt:lpstr>Constructor Example</vt:lpstr>
      <vt:lpstr>Modifiers</vt:lpstr>
      <vt:lpstr>Modifiers (Cont.)</vt:lpstr>
      <vt:lpstr>Accessors</vt:lpstr>
      <vt:lpstr>More complicated accessors</vt:lpstr>
      <vt:lpstr>Pre- and Postconditions</vt:lpstr>
      <vt:lpstr>C++ Assert Function</vt:lpstr>
      <vt:lpstr>Basics</vt:lpstr>
      <vt:lpstr>Class in a Separate Header File for Reusability </vt:lpstr>
      <vt:lpstr>Basics</vt:lpstr>
      <vt:lpstr>Basics</vt:lpstr>
      <vt:lpstr>Basics</vt:lpstr>
      <vt:lpstr>Template Class</vt:lpstr>
      <vt:lpstr>Template Class</vt:lpstr>
      <vt:lpstr>Template Class</vt:lpstr>
      <vt:lpstr>Template Class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Windows User</cp:lastModifiedBy>
  <cp:revision>30</cp:revision>
  <dcterms:created xsi:type="dcterms:W3CDTF">2014-09-11T18:03:18Z</dcterms:created>
  <dcterms:modified xsi:type="dcterms:W3CDTF">2018-06-03T09:46:14Z</dcterms:modified>
</cp:coreProperties>
</file>