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338" r:id="rId3"/>
    <p:sldId id="339" r:id="rId4"/>
    <p:sldId id="340" r:id="rId5"/>
    <p:sldId id="341" r:id="rId6"/>
    <p:sldId id="342" r:id="rId7"/>
    <p:sldId id="343" r:id="rId8"/>
    <p:sldId id="344" r:id="rId9"/>
    <p:sldId id="380" r:id="rId10"/>
    <p:sldId id="346" r:id="rId11"/>
    <p:sldId id="347" r:id="rId12"/>
    <p:sldId id="348" r:id="rId13"/>
    <p:sldId id="327" r:id="rId14"/>
    <p:sldId id="328" r:id="rId15"/>
    <p:sldId id="329" r:id="rId16"/>
    <p:sldId id="330" r:id="rId17"/>
    <p:sldId id="331" r:id="rId18"/>
    <p:sldId id="332" r:id="rId19"/>
    <p:sldId id="386" r:id="rId20"/>
    <p:sldId id="388" r:id="rId21"/>
    <p:sldId id="389" r:id="rId22"/>
    <p:sldId id="390" r:id="rId23"/>
    <p:sldId id="335" r:id="rId24"/>
    <p:sldId id="349" r:id="rId25"/>
    <p:sldId id="350" r:id="rId26"/>
    <p:sldId id="351" r:id="rId27"/>
    <p:sldId id="352" r:id="rId28"/>
    <p:sldId id="353" r:id="rId29"/>
    <p:sldId id="354" r:id="rId30"/>
    <p:sldId id="357" r:id="rId31"/>
    <p:sldId id="358" r:id="rId32"/>
    <p:sldId id="3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14" autoAdjust="0"/>
    <p:restoredTop sz="94660"/>
  </p:normalViewPr>
  <p:slideViewPr>
    <p:cSldViewPr snapToGrid="0">
      <p:cViewPr varScale="1">
        <p:scale>
          <a:sx n="70" d="100"/>
          <a:sy n="70" d="100"/>
        </p:scale>
        <p:origin x="720" y="72"/>
      </p:cViewPr>
      <p:guideLst>
        <p:guide orient="horz" pos="2160"/>
        <p:guide pos="2880"/>
      </p:guideLst>
    </p:cSldViewPr>
  </p:slideViewPr>
  <p:notesTextViewPr>
    <p:cViewPr>
      <p:scale>
        <a:sx n="1" d="1"/>
        <a:sy n="1" d="1"/>
      </p:scale>
      <p:origin x="0" y="0"/>
    </p:cViewPr>
  </p:notesTextViewPr>
  <p:notesViewPr>
    <p:cSldViewPr snapToGrid="0">
      <p:cViewPr varScale="1">
        <p:scale>
          <a:sx n="57" d="100"/>
          <a:sy n="57" d="100"/>
        </p:scale>
        <p:origin x="178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35AF17-6937-4F51-A7A2-0151030044CA}" type="datetimeFigureOut">
              <a:rPr lang="en-US" smtClean="0"/>
              <a:pPr/>
              <a:t>6/29/2018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49E00B-A8A0-476A-9BF7-2FFA527AA446}" type="slidenum">
              <a:rPr lang="en-US" smtClean="0"/>
              <a:pPr/>
              <a:t>‹#›</a:t>
            </a:fld>
            <a:endParaRPr lang="en-US"/>
          </a:p>
        </p:txBody>
      </p:sp>
    </p:spTree>
    <p:extLst>
      <p:ext uri="{BB962C8B-B14F-4D97-AF65-F5344CB8AC3E}">
        <p14:creationId xmlns:p14="http://schemas.microsoft.com/office/powerpoint/2010/main" val="3953257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pPr/>
              <a:t>6/29/2018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pPr/>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36E7A3-2378-4B71-B4BC-0FE0947082EB}" type="slidenum">
              <a:rPr lang="en-US" smtClean="0"/>
              <a:pPr/>
              <a:t>1</a:t>
            </a:fld>
            <a:endParaRPr lang="en-US"/>
          </a:p>
        </p:txBody>
      </p:sp>
    </p:spTree>
    <p:extLst>
      <p:ext uri="{BB962C8B-B14F-4D97-AF65-F5344CB8AC3E}">
        <p14:creationId xmlns:p14="http://schemas.microsoft.com/office/powerpoint/2010/main" val="898463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090E3F4F-D762-47F9-BD61-CCD5914ABEB3}" type="slidenum">
              <a:rPr lang="en-US" altLang="en-US" sz="1200" b="0"/>
              <a:pPr/>
              <a:t>14</a:t>
            </a:fld>
            <a:endParaRPr lang="en-US" altLang="en-US" sz="1200" b="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88386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11434212-4B21-4ADD-920E-BEBF777B06D1}" type="slidenum">
              <a:rPr lang="en-US" altLang="en-US" sz="1200" b="0"/>
              <a:pPr/>
              <a:t>15</a:t>
            </a:fld>
            <a:endParaRPr lang="en-US" altLang="en-US" sz="1200" b="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097260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E7EEB432-022C-4C36-9116-2BA8F417E1AB}" type="slidenum">
              <a:rPr lang="en-US" altLang="en-US" sz="1200" b="0"/>
              <a:pPr/>
              <a:t>16</a:t>
            </a:fld>
            <a:endParaRPr lang="en-US" altLang="en-US" sz="1200"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98626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36134A0F-B90B-4A76-85A1-82DC94EC4C18}" type="slidenum">
              <a:rPr lang="en-US" altLang="en-US" sz="1200" b="0"/>
              <a:pPr/>
              <a:t>17</a:t>
            </a:fld>
            <a:endParaRPr lang="en-US" altLang="en-US" sz="1200" b="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71469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19</a:t>
            </a:fld>
            <a:endParaRPr lang="en-US"/>
          </a:p>
        </p:txBody>
      </p:sp>
    </p:spTree>
    <p:extLst>
      <p:ext uri="{BB962C8B-B14F-4D97-AF65-F5344CB8AC3E}">
        <p14:creationId xmlns:p14="http://schemas.microsoft.com/office/powerpoint/2010/main" val="265450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20</a:t>
            </a:fld>
            <a:endParaRPr lang="en-US"/>
          </a:p>
        </p:txBody>
      </p:sp>
    </p:spTree>
    <p:extLst>
      <p:ext uri="{BB962C8B-B14F-4D97-AF65-F5344CB8AC3E}">
        <p14:creationId xmlns:p14="http://schemas.microsoft.com/office/powerpoint/2010/main" val="2654500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21</a:t>
            </a:fld>
            <a:endParaRPr lang="en-US"/>
          </a:p>
        </p:txBody>
      </p:sp>
    </p:spTree>
    <p:extLst>
      <p:ext uri="{BB962C8B-B14F-4D97-AF65-F5344CB8AC3E}">
        <p14:creationId xmlns:p14="http://schemas.microsoft.com/office/powerpoint/2010/main" val="2654500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22</a:t>
            </a:fld>
            <a:endParaRPr lang="en-US"/>
          </a:p>
        </p:txBody>
      </p:sp>
    </p:spTree>
    <p:extLst>
      <p:ext uri="{BB962C8B-B14F-4D97-AF65-F5344CB8AC3E}">
        <p14:creationId xmlns:p14="http://schemas.microsoft.com/office/powerpoint/2010/main" val="844513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smtClean="0"/>
              <a:t>Lecture 01</a:t>
            </a:r>
            <a:br>
              <a:rPr lang="en-US" dirty="0" smtClean="0"/>
            </a:br>
            <a:r>
              <a:rPr lang="en-US" dirty="0" smtClean="0"/>
              <a:t>Click to edit Master title style</a:t>
            </a:r>
            <a:endParaRPr lang="en-US" dirty="0"/>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AEE5661F-7E7E-40E7-96D6-F1519D20FF24}" type="datetime1">
              <a:rPr lang="en-US" smtClean="0"/>
              <a:pPr/>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0335" y="106136"/>
            <a:ext cx="4359729" cy="3269797"/>
          </a:xfrm>
          <a:prstGeom prst="rect">
            <a:avLst/>
          </a:prstGeom>
        </p:spPr>
      </p:pic>
    </p:spTree>
    <p:extLst>
      <p:ext uri="{BB962C8B-B14F-4D97-AF65-F5344CB8AC3E}">
        <p14:creationId xmlns:p14="http://schemas.microsoft.com/office/powerpoint/2010/main" val="38739911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B70FF3-A93C-4064-ABA5-4282999E0473}" type="datetime1">
              <a:rPr lang="en-US" smtClean="0"/>
              <a:pPr/>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91413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9E77B-C308-42E0-B2B7-3DB5CAC8A6A0}" type="datetime1">
              <a:rPr lang="en-US" smtClean="0"/>
              <a:pPr/>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6832076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97625"/>
            <a:ext cx="2133600" cy="323850"/>
          </a:xfrm>
        </p:spPr>
        <p:txBody>
          <a:bodyPr/>
          <a:lstStyle>
            <a:lvl1pPr>
              <a:defRPr/>
            </a:lvl1pPr>
          </a:lstStyle>
          <a:p>
            <a:fld id="{4ECDE315-9D2C-4F9C-8950-26396E369A9B}" type="datetime1">
              <a:rPr lang="en-US" smtClean="0"/>
              <a:pPr/>
              <a:t>6/29/2018</a:t>
            </a:fld>
            <a:endParaRPr lang="en-US"/>
          </a:p>
        </p:txBody>
      </p:sp>
      <p:sp>
        <p:nvSpPr>
          <p:cNvPr id="6" name="Slide Number Placeholder 5"/>
          <p:cNvSpPr>
            <a:spLocks noGrp="1"/>
          </p:cNvSpPr>
          <p:nvPr>
            <p:ph type="sldNum" sz="quarter" idx="11"/>
          </p:nvPr>
        </p:nvSpPr>
        <p:spPr>
          <a:xfrm>
            <a:off x="6553200" y="6397625"/>
            <a:ext cx="2133600" cy="323850"/>
          </a:xfrm>
        </p:spPr>
        <p:txBody>
          <a:bodyPr/>
          <a:lstStyle>
            <a:lvl1pPr>
              <a:defRPr/>
            </a:lvl1pPr>
          </a:lstStyle>
          <a:p>
            <a:fld id="{A48B2152-2B3E-44A1-8FD0-4FF9B0873A68}" type="slidenum">
              <a:rPr lang="en-US"/>
              <a:pPr/>
              <a:t>‹#›</a:t>
            </a:fld>
            <a:endParaRPr lang="en-US"/>
          </a:p>
        </p:txBody>
      </p:sp>
    </p:spTree>
    <p:extLst>
      <p:ext uri="{BB962C8B-B14F-4D97-AF65-F5344CB8AC3E}">
        <p14:creationId xmlns:p14="http://schemas.microsoft.com/office/powerpoint/2010/main" val="421461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FFF74C2-1AE7-4C43-95CF-525567DF36A6}" type="datetime1">
              <a:rPr lang="en-US" smtClean="0"/>
              <a:pPr/>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669695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D97854-14B6-4E35-8FA9-D6FD18403020}" type="datetime1">
              <a:rPr lang="en-US" smtClean="0"/>
              <a:pPr/>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8395394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92FA94-A733-44A9-A332-6A834B50E43C}" type="datetime1">
              <a:rPr lang="en-US" smtClean="0"/>
              <a:pPr/>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9453463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459F07-4AD9-4E85-8E49-2F506E8020DF}" type="datetime1">
              <a:rPr lang="en-US" smtClean="0"/>
              <a:pPr/>
              <a:t>6/29/2018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186198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E520FE-90ED-4D33-9BE5-5A9E3F143237}" type="datetime1">
              <a:rPr lang="en-US" smtClean="0"/>
              <a:pPr/>
              <a:t>6/29/2018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2720115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AAF2D-4BB6-4A6B-BE55-3EB8D3AE900D}" type="datetime1">
              <a:rPr lang="en-US" smtClean="0"/>
              <a:pPr/>
              <a:t>6/29/2018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546021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25B21-DEC8-49AA-9B69-319FF215F5EE}" type="datetime1">
              <a:rPr lang="en-US" smtClean="0"/>
              <a:pPr/>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0748411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EA114E-CDFD-429A-A509-06A5E6DDED0E}" type="datetime1">
              <a:rPr lang="en-US" smtClean="0"/>
              <a:pPr/>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1230813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BDA26-5AEB-4BCF-B8D0-00681A864F1E}" type="datetime1">
              <a:rPr lang="en-US" smtClean="0"/>
              <a:pPr/>
              <a:t>6/29/2018</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pPr/>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05</a:t>
            </a:r>
            <a:br>
              <a:rPr lang="en-US" dirty="0" smtClean="0"/>
            </a:br>
            <a:r>
              <a:rPr lang="en-US" sz="3200" dirty="0" smtClean="0"/>
              <a:t>Analysis of algorithms</a:t>
            </a:r>
            <a:endParaRPr lang="en-US" sz="8000" dirty="0"/>
          </a:p>
        </p:txBody>
      </p:sp>
      <p:sp>
        <p:nvSpPr>
          <p:cNvPr id="5" name="Subtitle 2"/>
          <p:cNvSpPr txBox="1">
            <a:spLocks/>
          </p:cNvSpPr>
          <p:nvPr/>
        </p:nvSpPr>
        <p:spPr>
          <a:xfrm>
            <a:off x="145924" y="5595938"/>
            <a:ext cx="4352925" cy="411162"/>
          </a:xfrm>
          <a:prstGeom prst="rect">
            <a:avLst/>
          </a:prstGeom>
        </p:spPr>
        <p:txBody>
          <a:bodyPr vert="horz" lIns="91440" tIns="45720" rIns="91440" bIns="45720" rtlCol="0">
            <a:normAutofit fontScale="700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schemeClr val="tx1"/>
                </a:solidFill>
                <a:effectLst/>
                <a:uLnTx/>
                <a:uFillTx/>
                <a:latin typeface="Britannic Bold" panose="020B0903060703020204" pitchFamily="34" charset="0"/>
                <a:ea typeface="Verdana" panose="020B0604030504040204" pitchFamily="34" charset="0"/>
                <a:cs typeface="Aharoni" panose="02010803020104030203" pitchFamily="2" charset="-79"/>
              </a:rPr>
              <a:t>CSE225: Data Structures and Algorithms</a:t>
            </a:r>
            <a:endParaRPr kumimoji="0" lang="en-US" sz="2400" b="0" i="0" u="none" strike="noStrike" kern="1200" cap="none" spc="0" normalizeH="0" baseline="0" noProof="0" dirty="0">
              <a:ln>
                <a:noFill/>
              </a:ln>
              <a:solidFill>
                <a:schemeClr val="tx1"/>
              </a:solidFill>
              <a:effectLst/>
              <a:uLnTx/>
              <a:uFillTx/>
              <a:latin typeface="Britannic Bold" panose="020B0903060703020204" pitchFamily="34" charset="0"/>
              <a:ea typeface="Verdana" panose="020B0604030504040204" pitchFamily="34" charset="0"/>
              <a:cs typeface="Aharoni" panose="02010803020104030203" pitchFamily="2" charset="-79"/>
            </a:endParaRPr>
          </a:p>
        </p:txBody>
      </p:sp>
    </p:spTree>
    <p:extLst>
      <p:ext uri="{BB962C8B-B14F-4D97-AF65-F5344CB8AC3E}">
        <p14:creationId xmlns:p14="http://schemas.microsoft.com/office/powerpoint/2010/main" val="4108247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normAutofit fontScale="90000"/>
          </a:bodyPr>
          <a:lstStyle/>
          <a:p>
            <a:r>
              <a:rPr lang="en-US" dirty="0" smtClean="0"/>
              <a:t>Asymptotic Analysis (more examples)</a:t>
            </a:r>
            <a:endParaRPr lang="en-US" dirty="0"/>
          </a:p>
        </p:txBody>
      </p:sp>
      <p:sp>
        <p:nvSpPr>
          <p:cNvPr id="223235" name="Rectangle 3"/>
          <p:cNvSpPr>
            <a:spLocks noGrp="1" noChangeArrowheads="1"/>
          </p:cNvSpPr>
          <p:nvPr>
            <p:ph type="body" idx="1"/>
          </p:nvPr>
        </p:nvSpPr>
        <p:spPr/>
        <p:txBody>
          <a:bodyPr>
            <a:normAutofit/>
          </a:bodyPr>
          <a:lstStyle/>
          <a:p>
            <a:r>
              <a:rPr lang="en-US" dirty="0">
                <a:cs typeface="Times New Roman" panose="02020603050405020304" pitchFamily="18" charset="0"/>
              </a:rPr>
              <a:t>Consider the example of buying </a:t>
            </a:r>
            <a:r>
              <a:rPr lang="en-US" i="1" dirty="0">
                <a:cs typeface="Times New Roman" panose="02020603050405020304" pitchFamily="18" charset="0"/>
              </a:rPr>
              <a:t>elephants</a:t>
            </a:r>
            <a:r>
              <a:rPr lang="en-US" dirty="0">
                <a:cs typeface="Times New Roman" panose="02020603050405020304" pitchFamily="18" charset="0"/>
              </a:rPr>
              <a:t> and </a:t>
            </a:r>
            <a:r>
              <a:rPr lang="en-US" i="1" dirty="0">
                <a:cs typeface="Times New Roman" panose="02020603050405020304" pitchFamily="18" charset="0"/>
              </a:rPr>
              <a:t>goldfish:</a:t>
            </a:r>
            <a:endParaRPr lang="en-US" dirty="0">
              <a:latin typeface="Courier New" panose="02070309020205020404" pitchFamily="49" charset="0"/>
              <a:cs typeface="Courier New" panose="02070309020205020404" pitchFamily="49" charset="0"/>
            </a:endParaRPr>
          </a:p>
          <a:p>
            <a:pPr>
              <a:buFontTx/>
              <a:buNone/>
            </a:pPr>
            <a:r>
              <a:rPr lang="en-US" dirty="0">
                <a:cs typeface="Times New Roman" panose="02020603050405020304" pitchFamily="18" charset="0"/>
              </a:rPr>
              <a:t>		</a:t>
            </a:r>
            <a:r>
              <a:rPr lang="en-US" b="1" dirty="0">
                <a:cs typeface="Times New Roman" panose="02020603050405020304" pitchFamily="18" charset="0"/>
              </a:rPr>
              <a:t>Cost</a:t>
            </a:r>
            <a:r>
              <a:rPr lang="en-US" dirty="0">
                <a:cs typeface="Times New Roman" panose="02020603050405020304" pitchFamily="18" charset="0"/>
              </a:rPr>
              <a:t>: </a:t>
            </a:r>
            <a:r>
              <a:rPr lang="en-US" dirty="0" err="1">
                <a:cs typeface="Times New Roman" panose="02020603050405020304" pitchFamily="18" charset="0"/>
              </a:rPr>
              <a:t>cost_of_elephants</a:t>
            </a:r>
            <a:r>
              <a:rPr lang="en-US" dirty="0">
                <a:cs typeface="Times New Roman" panose="02020603050405020304" pitchFamily="18" charset="0"/>
              </a:rPr>
              <a:t> + </a:t>
            </a:r>
            <a:r>
              <a:rPr lang="en-US" dirty="0" err="1">
                <a:cs typeface="Times New Roman" panose="02020603050405020304" pitchFamily="18" charset="0"/>
              </a:rPr>
              <a:t>cost_of_goldfish</a:t>
            </a:r>
            <a:endParaRPr lang="en-US" dirty="0">
              <a:latin typeface="Courier New" panose="02070309020205020404" pitchFamily="49" charset="0"/>
              <a:cs typeface="Courier New" panose="02070309020205020404" pitchFamily="49" charset="0"/>
            </a:endParaRPr>
          </a:p>
          <a:p>
            <a:pPr>
              <a:buFontTx/>
              <a:buNone/>
            </a:pPr>
            <a:r>
              <a:rPr lang="en-US" dirty="0">
                <a:cs typeface="Times New Roman" panose="02020603050405020304" pitchFamily="18" charset="0"/>
              </a:rPr>
              <a:t>		</a:t>
            </a:r>
            <a:r>
              <a:rPr lang="en-US" b="1" dirty="0">
                <a:cs typeface="Times New Roman" panose="02020603050405020304" pitchFamily="18" charset="0"/>
              </a:rPr>
              <a:t>Cost</a:t>
            </a:r>
            <a:r>
              <a:rPr lang="en-US" dirty="0">
                <a:cs typeface="Times New Roman" panose="02020603050405020304" pitchFamily="18" charset="0"/>
              </a:rPr>
              <a:t> ~ </a:t>
            </a:r>
            <a:r>
              <a:rPr lang="en-US" dirty="0" err="1">
                <a:cs typeface="Times New Roman" panose="02020603050405020304" pitchFamily="18" charset="0"/>
              </a:rPr>
              <a:t>cost_of_elephants</a:t>
            </a:r>
            <a:r>
              <a:rPr lang="en-US" dirty="0">
                <a:cs typeface="Times New Roman" panose="02020603050405020304" pitchFamily="18" charset="0"/>
              </a:rPr>
              <a:t> </a:t>
            </a:r>
            <a:r>
              <a:rPr lang="en-US" dirty="0">
                <a:solidFill>
                  <a:srgbClr val="DD0111"/>
                </a:solidFill>
                <a:cs typeface="Times New Roman" panose="02020603050405020304" pitchFamily="18" charset="0"/>
              </a:rPr>
              <a:t>(approximation)</a:t>
            </a:r>
          </a:p>
          <a:p>
            <a:r>
              <a:rPr lang="en-US" dirty="0">
                <a:cs typeface="Times New Roman" panose="02020603050405020304" pitchFamily="18" charset="0"/>
              </a:rPr>
              <a:t>The low order </a:t>
            </a:r>
            <a:r>
              <a:rPr lang="en-US" dirty="0" smtClean="0">
                <a:cs typeface="Times New Roman" panose="02020603050405020304" pitchFamily="18" charset="0"/>
              </a:rPr>
              <a:t>terms, as well as constants </a:t>
            </a:r>
            <a:r>
              <a:rPr lang="en-US" dirty="0">
                <a:cs typeface="Times New Roman" panose="02020603050405020304" pitchFamily="18" charset="0"/>
              </a:rPr>
              <a:t>in a function are relatively insignificant for </a:t>
            </a:r>
            <a:r>
              <a:rPr lang="en-US" b="1" dirty="0">
                <a:cs typeface="Times New Roman" panose="02020603050405020304" pitchFamily="18" charset="0"/>
              </a:rPr>
              <a:t>large</a:t>
            </a:r>
            <a:r>
              <a:rPr lang="en-US" dirty="0">
                <a:cs typeface="Times New Roman" panose="02020603050405020304" pitchFamily="18" charset="0"/>
              </a:rPr>
              <a:t> </a:t>
            </a:r>
            <a:r>
              <a:rPr lang="en-US" i="1" dirty="0">
                <a:cs typeface="Times New Roman" panose="02020603050405020304" pitchFamily="18" charset="0"/>
              </a:rPr>
              <a:t>n</a:t>
            </a:r>
            <a:endParaRPr lang="en-US" dirty="0">
              <a:latin typeface="Courier New" panose="02070309020205020404" pitchFamily="49" charset="0"/>
              <a:cs typeface="Courier New" panose="02070309020205020404" pitchFamily="49" charset="0"/>
            </a:endParaRPr>
          </a:p>
          <a:p>
            <a:r>
              <a:rPr lang="en-US" dirty="0" smtClean="0">
                <a:solidFill>
                  <a:srgbClr val="0070C0"/>
                </a:solidFill>
                <a:cs typeface="Times New Roman" panose="02020603050405020304" pitchFamily="18" charset="0"/>
              </a:rPr>
              <a:t>	 	</a:t>
            </a:r>
            <a:r>
              <a:rPr lang="en-US" i="1" dirty="0" smtClean="0">
                <a:solidFill>
                  <a:srgbClr val="0070C0"/>
                </a:solidFill>
                <a:cs typeface="Times New Roman" panose="02020603050405020304" pitchFamily="18" charset="0"/>
              </a:rPr>
              <a:t>f(n) = 6n</a:t>
            </a:r>
            <a:r>
              <a:rPr lang="en-US" dirty="0" smtClean="0">
                <a:solidFill>
                  <a:srgbClr val="0070C0"/>
                </a:solidFill>
                <a:cs typeface="Times New Roman" panose="02020603050405020304" pitchFamily="18" charset="0"/>
              </a:rPr>
              <a:t> </a:t>
            </a:r>
            <a:r>
              <a:rPr lang="en-US" dirty="0">
                <a:solidFill>
                  <a:srgbClr val="0070C0"/>
                </a:solidFill>
                <a:cs typeface="Times New Roman" panose="02020603050405020304" pitchFamily="18" charset="0"/>
              </a:rPr>
              <a:t>+ </a:t>
            </a:r>
            <a:r>
              <a:rPr lang="en-US" dirty="0" smtClean="0">
                <a:solidFill>
                  <a:srgbClr val="0070C0"/>
                </a:solidFill>
                <a:cs typeface="Times New Roman" panose="02020603050405020304" pitchFamily="18" charset="0"/>
              </a:rPr>
              <a:t>4 </a:t>
            </a:r>
            <a:r>
              <a:rPr lang="pt-BR" i="1" dirty="0" smtClean="0">
                <a:solidFill>
                  <a:srgbClr val="0070C0"/>
                </a:solidFill>
                <a:latin typeface="Times New Roman" pitchFamily="18" charset="0"/>
                <a:cs typeface="Times New Roman" pitchFamily="18" charset="0"/>
              </a:rPr>
              <a:t>≈</a:t>
            </a:r>
            <a:r>
              <a:rPr lang="en-US" dirty="0" smtClean="0">
                <a:solidFill>
                  <a:srgbClr val="0070C0"/>
                </a:solidFill>
                <a:cs typeface="Times New Roman" panose="02020603050405020304" pitchFamily="18" charset="0"/>
              </a:rPr>
              <a:t> </a:t>
            </a:r>
            <a:r>
              <a:rPr lang="en-US" i="1" dirty="0" smtClean="0">
                <a:solidFill>
                  <a:srgbClr val="0070C0"/>
                </a:solidFill>
                <a:cs typeface="Times New Roman" panose="02020603050405020304" pitchFamily="18" charset="0"/>
              </a:rPr>
              <a:t>(some constant) n</a:t>
            </a:r>
          </a:p>
          <a:p>
            <a:r>
              <a:rPr lang="en-US" i="1" dirty="0">
                <a:solidFill>
                  <a:srgbClr val="0070C0"/>
                </a:solidFill>
                <a:cs typeface="Times New Roman" panose="02020603050405020304" pitchFamily="18" charset="0"/>
              </a:rPr>
              <a:t>	</a:t>
            </a:r>
            <a:r>
              <a:rPr lang="en-US" i="1" dirty="0" smtClean="0">
                <a:solidFill>
                  <a:srgbClr val="0070C0"/>
                </a:solidFill>
                <a:cs typeface="Times New Roman" panose="02020603050405020304" pitchFamily="18" charset="0"/>
              </a:rPr>
              <a:t> g(n) = n</a:t>
            </a:r>
            <a:r>
              <a:rPr lang="en-US" baseline="30000" dirty="0" smtClean="0">
                <a:solidFill>
                  <a:srgbClr val="0070C0"/>
                </a:solidFill>
                <a:cs typeface="Times New Roman" panose="02020603050405020304" pitchFamily="18" charset="0"/>
              </a:rPr>
              <a:t>4</a:t>
            </a:r>
            <a:r>
              <a:rPr lang="en-US" dirty="0" smtClean="0">
                <a:solidFill>
                  <a:srgbClr val="0070C0"/>
                </a:solidFill>
                <a:cs typeface="Times New Roman" panose="02020603050405020304" pitchFamily="18" charset="0"/>
              </a:rPr>
              <a:t> </a:t>
            </a:r>
            <a:r>
              <a:rPr lang="en-US" dirty="0">
                <a:solidFill>
                  <a:srgbClr val="0070C0"/>
                </a:solidFill>
                <a:cs typeface="Times New Roman" panose="02020603050405020304" pitchFamily="18" charset="0"/>
              </a:rPr>
              <a:t>+ 100</a:t>
            </a:r>
            <a:r>
              <a:rPr lang="en-US" i="1" dirty="0">
                <a:solidFill>
                  <a:srgbClr val="0070C0"/>
                </a:solidFill>
                <a:cs typeface="Times New Roman" panose="02020603050405020304" pitchFamily="18" charset="0"/>
              </a:rPr>
              <a:t>n</a:t>
            </a:r>
            <a:r>
              <a:rPr lang="en-US" baseline="30000" dirty="0">
                <a:solidFill>
                  <a:srgbClr val="0070C0"/>
                </a:solidFill>
                <a:cs typeface="Times New Roman" panose="02020603050405020304" pitchFamily="18" charset="0"/>
              </a:rPr>
              <a:t>2</a:t>
            </a:r>
            <a:r>
              <a:rPr lang="en-US" dirty="0">
                <a:solidFill>
                  <a:srgbClr val="0070C0"/>
                </a:solidFill>
                <a:cs typeface="Times New Roman" panose="02020603050405020304" pitchFamily="18" charset="0"/>
              </a:rPr>
              <a:t> + 10</a:t>
            </a:r>
            <a:r>
              <a:rPr lang="en-US" i="1" dirty="0">
                <a:solidFill>
                  <a:srgbClr val="0070C0"/>
                </a:solidFill>
                <a:cs typeface="Times New Roman" panose="02020603050405020304" pitchFamily="18" charset="0"/>
              </a:rPr>
              <a:t>n</a:t>
            </a:r>
            <a:r>
              <a:rPr lang="en-US" dirty="0">
                <a:solidFill>
                  <a:srgbClr val="0070C0"/>
                </a:solidFill>
                <a:cs typeface="Times New Roman" panose="02020603050405020304" pitchFamily="18" charset="0"/>
              </a:rPr>
              <a:t> + 50 </a:t>
            </a:r>
            <a:r>
              <a:rPr lang="pt-BR" i="1" dirty="0" smtClean="0">
                <a:solidFill>
                  <a:srgbClr val="0070C0"/>
                </a:solidFill>
                <a:latin typeface="Times New Roman" pitchFamily="18" charset="0"/>
                <a:cs typeface="Times New Roman" pitchFamily="18" charset="0"/>
              </a:rPr>
              <a:t>≈</a:t>
            </a:r>
            <a:r>
              <a:rPr lang="en-US" dirty="0" smtClean="0">
                <a:solidFill>
                  <a:srgbClr val="0070C0"/>
                </a:solidFill>
                <a:cs typeface="Times New Roman" panose="02020603050405020304" pitchFamily="18" charset="0"/>
              </a:rPr>
              <a:t> </a:t>
            </a:r>
            <a:r>
              <a:rPr lang="en-US" i="1" dirty="0" smtClean="0">
                <a:solidFill>
                  <a:srgbClr val="0070C0"/>
                </a:solidFill>
                <a:cs typeface="Times New Roman" panose="02020603050405020304" pitchFamily="18" charset="0"/>
              </a:rPr>
              <a:t>(some constant) n</a:t>
            </a:r>
            <a:r>
              <a:rPr lang="en-US" baseline="30000" dirty="0" smtClean="0">
                <a:solidFill>
                  <a:srgbClr val="0070C0"/>
                </a:solidFill>
                <a:cs typeface="Times New Roman" panose="02020603050405020304" pitchFamily="18" charset="0"/>
              </a:rPr>
              <a:t>4</a:t>
            </a:r>
            <a:endParaRPr lang="en-US" baseline="30000" dirty="0">
              <a:solidFill>
                <a:srgbClr val="0070C0"/>
              </a:solidFill>
              <a:cs typeface="Times New Roman" panose="02020603050405020304" pitchFamily="18" charset="0"/>
            </a:endParaRPr>
          </a:p>
          <a:p>
            <a:pPr>
              <a:buFontTx/>
              <a:buNone/>
            </a:pPr>
            <a:r>
              <a:rPr lang="en-US" i="1" dirty="0" smtClean="0">
                <a:cs typeface="Times New Roman" panose="02020603050405020304" pitchFamily="18" charset="0"/>
              </a:rPr>
              <a:t> 	i.e</a:t>
            </a:r>
            <a:r>
              <a:rPr lang="en-US" i="1" dirty="0">
                <a:cs typeface="Times New Roman" panose="02020603050405020304" pitchFamily="18" charset="0"/>
              </a:rPr>
              <a:t>., </a:t>
            </a:r>
            <a:r>
              <a:rPr lang="en-US" dirty="0">
                <a:cs typeface="Times New Roman" panose="02020603050405020304" pitchFamily="18" charset="0"/>
              </a:rPr>
              <a:t>we say that</a:t>
            </a:r>
            <a:r>
              <a:rPr lang="en-US" i="1" dirty="0">
                <a:cs typeface="Times New Roman" panose="02020603050405020304" pitchFamily="18" charset="0"/>
              </a:rPr>
              <a:t> </a:t>
            </a:r>
            <a:r>
              <a:rPr lang="en-US" i="1" dirty="0">
                <a:solidFill>
                  <a:srgbClr val="0070C0"/>
                </a:solidFill>
                <a:cs typeface="Times New Roman" panose="02020603050405020304" pitchFamily="18" charset="0"/>
              </a:rPr>
              <a:t>n</a:t>
            </a:r>
            <a:r>
              <a:rPr lang="en-US" baseline="30000" dirty="0">
                <a:solidFill>
                  <a:srgbClr val="0070C0"/>
                </a:solidFill>
                <a:cs typeface="Times New Roman" panose="02020603050405020304" pitchFamily="18" charset="0"/>
              </a:rPr>
              <a:t>4</a:t>
            </a:r>
            <a:r>
              <a:rPr lang="en-US" dirty="0">
                <a:solidFill>
                  <a:srgbClr val="0070C0"/>
                </a:solidFill>
                <a:cs typeface="Times New Roman" panose="02020603050405020304" pitchFamily="18" charset="0"/>
              </a:rPr>
              <a:t> + 100</a:t>
            </a:r>
            <a:r>
              <a:rPr lang="en-US" i="1" dirty="0">
                <a:solidFill>
                  <a:srgbClr val="0070C0"/>
                </a:solidFill>
                <a:cs typeface="Times New Roman" panose="02020603050405020304" pitchFamily="18" charset="0"/>
              </a:rPr>
              <a:t>n</a:t>
            </a:r>
            <a:r>
              <a:rPr lang="en-US" baseline="30000" dirty="0">
                <a:solidFill>
                  <a:srgbClr val="0070C0"/>
                </a:solidFill>
                <a:cs typeface="Times New Roman" panose="02020603050405020304" pitchFamily="18" charset="0"/>
              </a:rPr>
              <a:t>2</a:t>
            </a:r>
            <a:r>
              <a:rPr lang="en-US" dirty="0">
                <a:solidFill>
                  <a:srgbClr val="0070C0"/>
                </a:solidFill>
                <a:cs typeface="Times New Roman" panose="02020603050405020304" pitchFamily="18" charset="0"/>
              </a:rPr>
              <a:t> + 10</a:t>
            </a:r>
            <a:r>
              <a:rPr lang="en-US" i="1" dirty="0">
                <a:solidFill>
                  <a:srgbClr val="0070C0"/>
                </a:solidFill>
                <a:cs typeface="Times New Roman" panose="02020603050405020304" pitchFamily="18" charset="0"/>
              </a:rPr>
              <a:t>n</a:t>
            </a:r>
            <a:r>
              <a:rPr lang="en-US" dirty="0">
                <a:solidFill>
                  <a:srgbClr val="0070C0"/>
                </a:solidFill>
                <a:cs typeface="Times New Roman" panose="02020603050405020304" pitchFamily="18" charset="0"/>
              </a:rPr>
              <a:t> + 50 </a:t>
            </a:r>
            <a:r>
              <a:rPr lang="en-US" dirty="0">
                <a:cs typeface="Times New Roman" panose="02020603050405020304" pitchFamily="18" charset="0"/>
              </a:rPr>
              <a:t>and </a:t>
            </a:r>
            <a:r>
              <a:rPr lang="en-US" i="1" dirty="0">
                <a:solidFill>
                  <a:srgbClr val="0070C0"/>
                </a:solidFill>
                <a:cs typeface="Times New Roman" panose="02020603050405020304" pitchFamily="18" charset="0"/>
              </a:rPr>
              <a:t>n</a:t>
            </a:r>
            <a:r>
              <a:rPr lang="en-US" baseline="30000" dirty="0">
                <a:solidFill>
                  <a:srgbClr val="0070C0"/>
                </a:solidFill>
                <a:cs typeface="Times New Roman" panose="02020603050405020304" pitchFamily="18" charset="0"/>
              </a:rPr>
              <a:t>4</a:t>
            </a:r>
            <a:r>
              <a:rPr lang="en-US" dirty="0">
                <a:solidFill>
                  <a:srgbClr val="0070C0"/>
                </a:solidFill>
                <a:ea typeface="MS Mincho" panose="02020609040205080304" pitchFamily="49" charset="-128"/>
              </a:rPr>
              <a:t> </a:t>
            </a:r>
            <a:r>
              <a:rPr lang="en-US" dirty="0">
                <a:ea typeface="MS Mincho" panose="02020609040205080304" pitchFamily="49" charset="-128"/>
              </a:rPr>
              <a:t>have the same  </a:t>
            </a:r>
            <a:r>
              <a:rPr lang="en-US" b="1" dirty="0">
                <a:ea typeface="MS Mincho" panose="02020609040205080304" pitchFamily="49" charset="-128"/>
              </a:rPr>
              <a:t>rate of </a:t>
            </a:r>
            <a:r>
              <a:rPr lang="en-US" b="1" dirty="0" smtClean="0">
                <a:ea typeface="MS Mincho" panose="02020609040205080304" pitchFamily="49" charset="-128"/>
              </a:rPr>
              <a:t>growth</a:t>
            </a:r>
            <a:r>
              <a:rPr lang="en-US" dirty="0" smtClean="0"/>
              <a:t>. However, </a:t>
            </a:r>
            <a:r>
              <a:rPr lang="en-US" i="1" dirty="0" smtClean="0"/>
              <a:t>f(n)</a:t>
            </a:r>
            <a:r>
              <a:rPr lang="en-US" dirty="0" smtClean="0"/>
              <a:t> and </a:t>
            </a:r>
            <a:r>
              <a:rPr lang="en-US" i="1" dirty="0" smtClean="0"/>
              <a:t>g(n) </a:t>
            </a:r>
            <a:r>
              <a:rPr lang="en-US" dirty="0" smtClean="0"/>
              <a:t>have different rate of growths.</a:t>
            </a:r>
          </a:p>
          <a:p>
            <a:pPr algn="ctr">
              <a:buFontTx/>
              <a:buNone/>
            </a:pPr>
            <a:r>
              <a:rPr lang="en-US" dirty="0" smtClean="0">
                <a:solidFill>
                  <a:srgbClr val="FF0000"/>
                </a:solidFill>
              </a:rPr>
              <a:t>Which one grows faster for large values of n?</a:t>
            </a:r>
            <a:endParaRPr lang="en-US" dirty="0">
              <a:solidFill>
                <a:srgbClr val="FF0000"/>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57357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normAutofit fontScale="90000"/>
          </a:bodyPr>
          <a:lstStyle/>
          <a:p>
            <a:r>
              <a:rPr lang="en-US" altLang="ko-KR">
                <a:ea typeface="Gulim" panose="020B0600000101010101" pitchFamily="34" charset="-127"/>
              </a:rPr>
              <a:t>Big-O Notation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lnSpcReduction="10000"/>
              </a:bodyPr>
              <a:lstStyle/>
              <a:p>
                <a:r>
                  <a:rPr lang="en-US" altLang="ko-KR" dirty="0" smtClean="0">
                    <a:ea typeface="Gulim" panose="020B0600000101010101" pitchFamily="34" charset="-127"/>
                  </a:rPr>
                  <a:t>We say </a:t>
                </a:r>
                <a14:m>
                  <m:oMath xmlns:m="http://schemas.openxmlformats.org/officeDocument/2006/math">
                    <m:r>
                      <a:rPr lang="en-US" altLang="ko-KR" i="1" dirty="0">
                        <a:latin typeface="Cambria Math" panose="02040503050406030204" pitchFamily="18" charset="0"/>
                        <a:ea typeface="Gulim" panose="020B0600000101010101" pitchFamily="34" charset="-127"/>
                      </a:rPr>
                      <m:t>𝑓</m:t>
                    </m:r>
                    <m:r>
                      <a:rPr lang="en-US" altLang="ko-KR" i="1" dirty="0">
                        <a:latin typeface="Cambria Math" panose="02040503050406030204" pitchFamily="18" charset="0"/>
                        <a:ea typeface="Gulim" panose="020B0600000101010101" pitchFamily="34" charset="-127"/>
                      </a:rPr>
                      <m:t>(</m:t>
                    </m:r>
                    <m:r>
                      <a:rPr lang="en-US" altLang="ko-KR" i="1" dirty="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)=30000</m:t>
                    </m:r>
                  </m:oMath>
                </a14:m>
                <a:r>
                  <a:rPr lang="en-US" altLang="ko-KR" i="1" dirty="0">
                    <a:ea typeface="Gulim" panose="020B0600000101010101" pitchFamily="34" charset="-127"/>
                  </a:rPr>
                  <a:t> </a:t>
                </a:r>
                <a:r>
                  <a:rPr lang="en-US" altLang="ko-KR" dirty="0">
                    <a:ea typeface="Gulim" panose="020B0600000101010101" pitchFamily="34" charset="-127"/>
                  </a:rPr>
                  <a:t>is </a:t>
                </a:r>
                <a:r>
                  <a:rPr lang="en-US" altLang="ko-KR" dirty="0" smtClean="0">
                    <a:ea typeface="Gulim" panose="020B0600000101010101" pitchFamily="34" charset="-127"/>
                  </a:rPr>
                  <a:t>in the </a:t>
                </a:r>
                <a:r>
                  <a:rPr lang="en-US" altLang="ko-KR" i="1" dirty="0" smtClean="0">
                    <a:ea typeface="Gulim" panose="020B0600000101010101" pitchFamily="34" charset="-127"/>
                  </a:rPr>
                  <a:t>order of </a:t>
                </a:r>
                <a14:m>
                  <m:oMath xmlns:m="http://schemas.openxmlformats.org/officeDocument/2006/math">
                    <m:r>
                      <a:rPr lang="en-US" altLang="ko-KR" b="0" i="1" dirty="0" smtClean="0">
                        <a:latin typeface="Cambria Math" panose="02040503050406030204" pitchFamily="18" charset="0"/>
                        <a:ea typeface="Gulim" panose="020B0600000101010101" pitchFamily="34" charset="-127"/>
                      </a:rPr>
                      <m:t>1</m:t>
                    </m:r>
                  </m:oMath>
                </a14:m>
                <a:r>
                  <a:rPr lang="en-US" altLang="ko-KR" dirty="0">
                    <a:ea typeface="Gulim" panose="020B0600000101010101" pitchFamily="34" charset="-127"/>
                  </a:rPr>
                  <a:t>, or </a:t>
                </a:r>
                <a14:m>
                  <m:oMath xmlns:m="http://schemas.openxmlformats.org/officeDocument/2006/math">
                    <m:r>
                      <a:rPr lang="en-US" altLang="ko-KR" b="1" i="1" dirty="0">
                        <a:latin typeface="Cambria Math" panose="02040503050406030204" pitchFamily="18" charset="0"/>
                        <a:ea typeface="Gulim" panose="020B0600000101010101" pitchFamily="34" charset="-127"/>
                      </a:rPr>
                      <m:t>𝑶</m:t>
                    </m:r>
                    <m:r>
                      <a:rPr lang="en-US" altLang="ko-KR" b="1" i="1" dirty="0">
                        <a:latin typeface="Cambria Math" panose="02040503050406030204" pitchFamily="18" charset="0"/>
                        <a:ea typeface="Gulim" panose="020B0600000101010101" pitchFamily="34" charset="-127"/>
                      </a:rPr>
                      <m:t>(</m:t>
                    </m:r>
                    <m:r>
                      <a:rPr lang="en-US" altLang="ko-KR" b="1" i="1" dirty="0" smtClean="0">
                        <a:latin typeface="Cambria Math" panose="02040503050406030204" pitchFamily="18" charset="0"/>
                        <a:ea typeface="Gulim" panose="020B0600000101010101" pitchFamily="34" charset="-127"/>
                      </a:rPr>
                      <m:t>𝟏</m:t>
                    </m:r>
                    <m:r>
                      <a:rPr lang="en-US" altLang="ko-KR" b="1" i="1" dirty="0">
                        <a:latin typeface="Cambria Math" panose="02040503050406030204" pitchFamily="18" charset="0"/>
                        <a:ea typeface="Gulim" panose="020B0600000101010101" pitchFamily="34" charset="-127"/>
                      </a:rPr>
                      <m:t>)</m:t>
                    </m:r>
                  </m:oMath>
                </a14:m>
                <a:endParaRPr lang="en-US" altLang="ko-KR" dirty="0">
                  <a:ea typeface="Gulim" panose="020B0600000101010101" pitchFamily="34" charset="-127"/>
                </a:endParaRPr>
              </a:p>
              <a:p>
                <a:pPr lvl="1"/>
                <a:r>
                  <a:rPr lang="en-US" altLang="ko-KR" dirty="0">
                    <a:ea typeface="Gulim" panose="020B0600000101010101" pitchFamily="34" charset="-127"/>
                  </a:rPr>
                  <a:t>Growth rate of </a:t>
                </a:r>
                <a14:m>
                  <m:oMath xmlns:m="http://schemas.openxmlformats.org/officeDocument/2006/math">
                    <m:r>
                      <a:rPr lang="en-US" altLang="ko-KR" i="1" dirty="0">
                        <a:latin typeface="Cambria Math" panose="02040503050406030204" pitchFamily="18" charset="0"/>
                        <a:ea typeface="Gulim" panose="020B0600000101010101" pitchFamily="34" charset="-127"/>
                      </a:rPr>
                      <m:t>30</m:t>
                    </m:r>
                    <m:r>
                      <a:rPr lang="en-US" altLang="ko-KR" b="0" i="1" dirty="0" smtClean="0">
                        <a:latin typeface="Cambria Math" panose="02040503050406030204" pitchFamily="18" charset="0"/>
                        <a:ea typeface="Gulim" panose="020B0600000101010101" pitchFamily="34" charset="-127"/>
                      </a:rPr>
                      <m:t>000</m:t>
                    </m:r>
                  </m:oMath>
                </a14:m>
                <a:r>
                  <a:rPr lang="en-US" altLang="ko-KR" dirty="0">
                    <a:ea typeface="Gulim" panose="020B0600000101010101" pitchFamily="34" charset="-127"/>
                  </a:rPr>
                  <a:t> is </a:t>
                </a:r>
                <a:r>
                  <a:rPr lang="en-US" altLang="ko-KR" dirty="0" smtClean="0">
                    <a:ea typeface="Gulim" panose="020B0600000101010101" pitchFamily="34" charset="-127"/>
                  </a:rPr>
                  <a:t>constant, that is, it is not dependent on problem size.</a:t>
                </a:r>
              </a:p>
              <a:p>
                <a14:m>
                  <m:oMath xmlns:m="http://schemas.openxmlformats.org/officeDocument/2006/math">
                    <m:r>
                      <a:rPr lang="en-US" altLang="ko-KR" i="1" dirty="0" smtClean="0">
                        <a:latin typeface="Cambria Math" panose="02040503050406030204" pitchFamily="18" charset="0"/>
                        <a:ea typeface="Gulim" panose="020B0600000101010101" pitchFamily="34" charset="-127"/>
                      </a:rPr>
                      <m:t>𝑓</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)=30</m:t>
                    </m:r>
                    <m:r>
                      <a:rPr lang="en-US" altLang="ko-KR" i="1" dirty="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+8</m:t>
                    </m:r>
                  </m:oMath>
                </a14:m>
                <a:r>
                  <a:rPr lang="en-US" altLang="ko-KR" i="1" dirty="0">
                    <a:ea typeface="Gulim" panose="020B0600000101010101" pitchFamily="34" charset="-127"/>
                  </a:rPr>
                  <a:t> </a:t>
                </a:r>
                <a:r>
                  <a:rPr lang="en-US" altLang="ko-KR" dirty="0">
                    <a:ea typeface="Gulim" panose="020B0600000101010101" pitchFamily="34" charset="-127"/>
                  </a:rPr>
                  <a:t>is in the </a:t>
                </a:r>
                <a:r>
                  <a:rPr lang="en-US" altLang="ko-KR" i="1" dirty="0">
                    <a:ea typeface="Gulim" panose="020B0600000101010101" pitchFamily="34" charset="-127"/>
                  </a:rPr>
                  <a:t>order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a:ea typeface="Gulim" panose="020B0600000101010101" pitchFamily="34" charset="-127"/>
                  </a:rPr>
                  <a:t>, or </a:t>
                </a:r>
                <a14:m>
                  <m:oMath xmlns:m="http://schemas.openxmlformats.org/officeDocument/2006/math">
                    <m:r>
                      <a:rPr lang="en-US" altLang="ko-KR" b="1" i="1" dirty="0" smtClean="0">
                        <a:latin typeface="Cambria Math" panose="02040503050406030204" pitchFamily="18" charset="0"/>
                        <a:ea typeface="Gulim" panose="020B0600000101010101" pitchFamily="34" charset="-127"/>
                      </a:rPr>
                      <m:t>𝑶</m:t>
                    </m:r>
                    <m:r>
                      <a:rPr lang="en-US" altLang="ko-KR" b="1" i="1" dirty="0" smtClean="0">
                        <a:latin typeface="Cambria Math" panose="02040503050406030204" pitchFamily="18" charset="0"/>
                        <a:ea typeface="Gulim" panose="020B0600000101010101" pitchFamily="34" charset="-127"/>
                      </a:rPr>
                      <m:t>(</m:t>
                    </m:r>
                    <m:r>
                      <a:rPr lang="en-US" altLang="ko-KR" b="1" i="1" dirty="0" smtClean="0">
                        <a:latin typeface="Cambria Math" panose="02040503050406030204" pitchFamily="18" charset="0"/>
                        <a:ea typeface="Gulim" panose="020B0600000101010101" pitchFamily="34" charset="-127"/>
                      </a:rPr>
                      <m:t>𝒏</m:t>
                    </m:r>
                    <m:r>
                      <a:rPr lang="en-US" altLang="ko-KR" b="1" i="1" dirty="0" smtClean="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a:t>
                </a:r>
                <a:endParaRPr lang="en-US" altLang="ko-KR" dirty="0" smtClean="0">
                  <a:ea typeface="Gulim" panose="020B0600000101010101" pitchFamily="34" charset="-127"/>
                </a:endParaRPr>
              </a:p>
              <a:p>
                <a:pPr lvl="1"/>
                <a:r>
                  <a:rPr lang="en-US" altLang="ko-KR" dirty="0" smtClean="0">
                    <a:ea typeface="Gulim" panose="020B0600000101010101" pitchFamily="34" charset="-127"/>
                  </a:rPr>
                  <a:t>Growth rate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30</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+8</m:t>
                    </m:r>
                  </m:oMath>
                </a14:m>
                <a:r>
                  <a:rPr lang="en-US" altLang="ko-KR" dirty="0" smtClean="0">
                    <a:ea typeface="Gulim" panose="020B0600000101010101" pitchFamily="34" charset="-127"/>
                  </a:rPr>
                  <a:t> is roughly </a:t>
                </a:r>
                <a:r>
                  <a:rPr lang="en-US" altLang="ko-KR" i="1" dirty="0">
                    <a:ea typeface="Gulim" panose="020B0600000101010101" pitchFamily="34" charset="-127"/>
                  </a:rPr>
                  <a:t>proportional</a:t>
                </a:r>
                <a:r>
                  <a:rPr lang="en-US" altLang="ko-KR" dirty="0">
                    <a:ea typeface="Gulim" panose="020B0600000101010101" pitchFamily="34" charset="-127"/>
                  </a:rPr>
                  <a:t> </a:t>
                </a:r>
                <a:r>
                  <a:rPr lang="en-US" altLang="ko-KR" dirty="0" smtClean="0">
                    <a:ea typeface="Gulim" panose="020B0600000101010101" pitchFamily="34" charset="-127"/>
                  </a:rPr>
                  <a:t>to the growth rate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a:ea typeface="Gulim" panose="020B0600000101010101" pitchFamily="34" charset="-127"/>
                  </a:rPr>
                  <a:t>.</a:t>
                </a:r>
              </a:p>
              <a:p>
                <a14:m>
                  <m:oMath xmlns:m="http://schemas.openxmlformats.org/officeDocument/2006/math">
                    <m:r>
                      <a:rPr lang="en-US" altLang="ko-KR" i="1" dirty="0" smtClean="0">
                        <a:latin typeface="Cambria Math" panose="02040503050406030204" pitchFamily="18" charset="0"/>
                        <a:ea typeface="Gulim" panose="020B0600000101010101" pitchFamily="34" charset="-127"/>
                      </a:rPr>
                      <m:t>𝑓</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m:t>
                    </m:r>
                    <m:r>
                      <a:rPr lang="en-US" altLang="ko-KR" i="1" dirty="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+1</m:t>
                    </m:r>
                  </m:oMath>
                </a14:m>
                <a:r>
                  <a:rPr lang="en-US" altLang="ko-KR" dirty="0">
                    <a:ea typeface="Gulim" panose="020B0600000101010101" pitchFamily="34" charset="-127"/>
                  </a:rPr>
                  <a:t> is in the </a:t>
                </a:r>
                <a:r>
                  <a:rPr lang="en-US" altLang="ko-KR" i="1" dirty="0">
                    <a:ea typeface="Gulim" panose="020B0600000101010101" pitchFamily="34" charset="-127"/>
                  </a:rPr>
                  <a:t>order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oMath>
                </a14:m>
                <a:r>
                  <a:rPr lang="en-US" altLang="ko-KR" dirty="0">
                    <a:ea typeface="Gulim" panose="020B0600000101010101" pitchFamily="34" charset="-127"/>
                  </a:rPr>
                  <a:t>, or </a:t>
                </a:r>
                <a14:m>
                  <m:oMath xmlns:m="http://schemas.openxmlformats.org/officeDocument/2006/math">
                    <m:r>
                      <a:rPr lang="en-US" altLang="ko-KR" b="1" i="1" dirty="0" smtClean="0">
                        <a:latin typeface="Cambria Math" panose="02040503050406030204" pitchFamily="18" charset="0"/>
                        <a:ea typeface="Gulim" panose="020B0600000101010101" pitchFamily="34" charset="-127"/>
                      </a:rPr>
                      <m:t>𝑶</m:t>
                    </m:r>
                    <m:d>
                      <m:dPr>
                        <m:ctrlPr>
                          <a:rPr lang="en-US" altLang="ko-KR" b="1" i="1" dirty="0" smtClean="0">
                            <a:latin typeface="Cambria Math" panose="02040503050406030204" pitchFamily="18" charset="0"/>
                            <a:ea typeface="Gulim" panose="020B0600000101010101" pitchFamily="34" charset="-127"/>
                          </a:rPr>
                        </m:ctrlPr>
                      </m:dPr>
                      <m:e>
                        <m:r>
                          <a:rPr lang="en-US" altLang="ko-KR" b="1" i="1" dirty="0" smtClean="0">
                            <a:latin typeface="Cambria Math" panose="02040503050406030204" pitchFamily="18" charset="0"/>
                            <a:ea typeface="Gulim" panose="020B0600000101010101" pitchFamily="34" charset="-127"/>
                          </a:rPr>
                          <m:t>𝒏</m:t>
                        </m:r>
                        <m:r>
                          <a:rPr lang="en-US" altLang="ko-KR" b="1" i="1" baseline="30000" dirty="0">
                            <a:latin typeface="Cambria Math" panose="02040503050406030204" pitchFamily="18" charset="0"/>
                            <a:ea typeface="Gulim" panose="020B0600000101010101" pitchFamily="34" charset="-127"/>
                          </a:rPr>
                          <m:t>𝟐</m:t>
                        </m:r>
                      </m:e>
                    </m:d>
                  </m:oMath>
                </a14:m>
                <a:endParaRPr lang="en-US" altLang="ko-KR" b="1" dirty="0" smtClean="0">
                  <a:ea typeface="Gulim" panose="020B0600000101010101" pitchFamily="34" charset="-127"/>
                </a:endParaRPr>
              </a:p>
              <a:p>
                <a:pPr lvl="1"/>
                <a:r>
                  <a:rPr lang="en-US" altLang="ko-KR" dirty="0">
                    <a:ea typeface="Gulim" panose="020B0600000101010101" pitchFamily="34" charset="-127"/>
                  </a:rPr>
                  <a:t>Growth rate </a:t>
                </a:r>
                <a:r>
                  <a:rPr lang="en-US" altLang="ko-KR" dirty="0" smtClean="0">
                    <a:ea typeface="Gulim" panose="020B0600000101010101" pitchFamily="34" charset="-127"/>
                  </a:rPr>
                  <a:t>of </a:t>
                </a:r>
                <a14:m>
                  <m:oMath xmlns:m="http://schemas.openxmlformats.org/officeDocument/2006/math">
                    <m:r>
                      <a:rPr lang="en-US" altLang="ko-KR" i="1" dirty="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+1</m:t>
                    </m:r>
                  </m:oMath>
                </a14:m>
                <a:r>
                  <a:rPr lang="en-US" altLang="ko-KR" dirty="0" smtClean="0">
                    <a:ea typeface="Gulim" panose="020B0600000101010101" pitchFamily="34" charset="-127"/>
                  </a:rPr>
                  <a:t> is roughly </a:t>
                </a:r>
                <a:r>
                  <a:rPr lang="en-US" altLang="ko-KR" dirty="0">
                    <a:ea typeface="Gulim" panose="020B0600000101010101" pitchFamily="34" charset="-127"/>
                  </a:rPr>
                  <a:t>proportional to the growth rate of</a:t>
                </a:r>
                <a:r>
                  <a:rPr lang="en-US" altLang="ko-KR" dirty="0" smtClean="0">
                    <a:ea typeface="Gulim" panose="020B0600000101010101" pitchFamily="34" charset="-127"/>
                  </a:rPr>
                  <a:t>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oMath>
                </a14:m>
                <a:r>
                  <a:rPr lang="en-US" altLang="ko-KR" dirty="0">
                    <a:ea typeface="Gulim" panose="020B0600000101010101" pitchFamily="34" charset="-127"/>
                  </a:rPr>
                  <a:t>.</a:t>
                </a:r>
              </a:p>
              <a:p>
                <a:r>
                  <a:rPr lang="en-US" altLang="ko-KR" dirty="0">
                    <a:ea typeface="Gulim" panose="020B0600000101010101" pitchFamily="34" charset="-127"/>
                  </a:rPr>
                  <a:t>In general, any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function is faster- growing than any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function</a:t>
                </a:r>
                <a:r>
                  <a:rPr lang="en-US" altLang="ko-KR" dirty="0" smtClean="0">
                    <a:ea typeface="Gulim" panose="020B0600000101010101" pitchFamily="34" charset="-127"/>
                  </a:rPr>
                  <a:t>.</a:t>
                </a:r>
              </a:p>
              <a:p>
                <a:pPr lvl="1"/>
                <a:r>
                  <a:rPr lang="en-US" altLang="ko-KR" dirty="0" smtClean="0">
                    <a:ea typeface="Gulim" panose="020B0600000101010101" pitchFamily="34" charset="-127"/>
                  </a:rPr>
                  <a:t>For large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smtClean="0">
                    <a:ea typeface="Gulim" panose="020B0600000101010101" pitchFamily="34" charset="-127"/>
                  </a:rPr>
                  <a:t>, a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baseline="30000" dirty="0" smtClean="0">
                        <a:latin typeface="Cambria Math" panose="02040503050406030204" pitchFamily="18" charset="0"/>
                        <a:ea typeface="Gulim" panose="020B0600000101010101" pitchFamily="34" charset="-127"/>
                      </a:rPr>
                      <m:t>2</m:t>
                    </m:r>
                    <m:r>
                      <a:rPr lang="en-US" altLang="ko-KR" i="1" dirty="0" smtClean="0">
                        <a:latin typeface="Cambria Math" panose="02040503050406030204" pitchFamily="18" charset="0"/>
                        <a:ea typeface="Gulim" panose="020B0600000101010101" pitchFamily="34" charset="-127"/>
                      </a:rPr>
                      <m:t>)</m:t>
                    </m:r>
                  </m:oMath>
                </a14:m>
                <a:r>
                  <a:rPr lang="en-US" altLang="ko-KR" dirty="0" smtClean="0">
                    <a:ea typeface="Gulim" panose="020B0600000101010101" pitchFamily="34" charset="-127"/>
                  </a:rPr>
                  <a:t> algorithm runs a lot slower than a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m:t>
                    </m:r>
                  </m:oMath>
                </a14:m>
                <a:r>
                  <a:rPr lang="en-US" altLang="ko-KR" dirty="0" smtClean="0">
                    <a:ea typeface="Gulim" panose="020B0600000101010101" pitchFamily="34" charset="-127"/>
                  </a:rPr>
                  <a:t> algorithm.</a:t>
                </a:r>
                <a:endParaRPr lang="en-US" altLang="ko-KR" dirty="0">
                  <a:ea typeface="Gulim" panose="020B0600000101010101" pitchFamily="34" charset="-127"/>
                </a:endParaRPr>
              </a:p>
              <a:p>
                <a:pPr>
                  <a:buFontTx/>
                  <a:buNone/>
                </a:pPr>
                <a:endParaRPr lang="en-US" altLang="ko-KR" dirty="0">
                  <a:ea typeface="Gulim" panose="020B0600000101010101" pitchFamily="34" charset="-127"/>
                </a:endParaRP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cstate="print"/>
                <a:stretch>
                  <a:fillRect l="-1247" t="-2561" r="-1663"/>
                </a:stretch>
              </a:blipFill>
            </p:spPr>
            <p:txBody>
              <a:bodyPr/>
              <a:lstStyle/>
              <a:p>
                <a:r>
                  <a:rPr lang="en-US" dirty="0">
                    <a:noFill/>
                  </a:rPr>
                  <a:t> </a:t>
                </a:r>
              </a:p>
            </p:txBody>
          </p:sp>
        </mc:Fallback>
      </mc:AlternateContent>
      <p:sp>
        <p:nvSpPr>
          <p:cNvPr id="4" name="TextBox 3"/>
          <p:cNvSpPr txBox="1"/>
          <p:nvPr/>
        </p:nvSpPr>
        <p:spPr>
          <a:xfrm>
            <a:off x="2599746" y="1604675"/>
            <a:ext cx="2958353" cy="400110"/>
          </a:xfrm>
          <a:prstGeom prst="rect">
            <a:avLst/>
          </a:prstGeom>
          <a:noFill/>
        </p:spPr>
        <p:txBody>
          <a:bodyPr wrap="square" rtlCol="0">
            <a:spAutoFit/>
          </a:bodyPr>
          <a:lstStyle/>
          <a:p>
            <a:r>
              <a:rPr lang="en-US" sz="2000" dirty="0" smtClean="0">
                <a:solidFill>
                  <a:srgbClr val="FF0000"/>
                </a:solidFill>
              </a:rPr>
              <a:t>→ Constant time</a:t>
            </a:r>
            <a:endParaRPr lang="en-US" sz="2000" dirty="0">
              <a:solidFill>
                <a:srgbClr val="FF0000"/>
              </a:solidFill>
            </a:endParaRPr>
          </a:p>
        </p:txBody>
      </p:sp>
      <p:sp>
        <p:nvSpPr>
          <p:cNvPr id="5" name="TextBox 4"/>
          <p:cNvSpPr txBox="1"/>
          <p:nvPr/>
        </p:nvSpPr>
        <p:spPr>
          <a:xfrm>
            <a:off x="2061841" y="2743225"/>
            <a:ext cx="2958353" cy="400110"/>
          </a:xfrm>
          <a:prstGeom prst="rect">
            <a:avLst/>
          </a:prstGeom>
          <a:noFill/>
        </p:spPr>
        <p:txBody>
          <a:bodyPr wrap="square" rtlCol="0">
            <a:spAutoFit/>
          </a:bodyPr>
          <a:lstStyle/>
          <a:p>
            <a:r>
              <a:rPr lang="en-US" sz="2000" dirty="0" smtClean="0">
                <a:solidFill>
                  <a:srgbClr val="FF0000"/>
                </a:solidFill>
              </a:rPr>
              <a:t>→ Linear time</a:t>
            </a:r>
            <a:endParaRPr lang="en-US" sz="2000" dirty="0">
              <a:solidFill>
                <a:srgbClr val="FF0000"/>
              </a:solidFill>
            </a:endParaRPr>
          </a:p>
        </p:txBody>
      </p:sp>
      <p:sp>
        <p:nvSpPr>
          <p:cNvPr id="6" name="TextBox 5"/>
          <p:cNvSpPr txBox="1"/>
          <p:nvPr/>
        </p:nvSpPr>
        <p:spPr>
          <a:xfrm>
            <a:off x="1685306" y="3845915"/>
            <a:ext cx="2958353" cy="400110"/>
          </a:xfrm>
          <a:prstGeom prst="rect">
            <a:avLst/>
          </a:prstGeom>
          <a:noFill/>
        </p:spPr>
        <p:txBody>
          <a:bodyPr wrap="square" rtlCol="0">
            <a:spAutoFit/>
          </a:bodyPr>
          <a:lstStyle/>
          <a:p>
            <a:r>
              <a:rPr lang="en-US" sz="2000" dirty="0" smtClean="0">
                <a:solidFill>
                  <a:srgbClr val="FF0000"/>
                </a:solidFill>
              </a:rPr>
              <a:t>→ Quadratic time</a:t>
            </a:r>
            <a:endParaRPr lang="en-US" sz="2000" dirty="0">
              <a:solidFill>
                <a:srgbClr val="FF0000"/>
              </a:solidFill>
            </a:endParaRPr>
          </a:p>
        </p:txBody>
      </p:sp>
      <p:sp>
        <p:nvSpPr>
          <p:cNvPr id="7" name="TextBox 6"/>
          <p:cNvSpPr txBox="1"/>
          <p:nvPr/>
        </p:nvSpPr>
        <p:spPr>
          <a:xfrm>
            <a:off x="277905" y="5952565"/>
            <a:ext cx="8417859" cy="523220"/>
          </a:xfrm>
          <a:prstGeom prst="rect">
            <a:avLst/>
          </a:prstGeom>
          <a:noFill/>
        </p:spPr>
        <p:txBody>
          <a:bodyPr wrap="square" rtlCol="0">
            <a:spAutoFit/>
          </a:bodyPr>
          <a:lstStyle/>
          <a:p>
            <a:pPr>
              <a:buFont typeface="Arial" pitchFamily="34" charset="0"/>
              <a:buChar char="•"/>
            </a:pPr>
            <a:r>
              <a:rPr lang="en-US" sz="2800" i="1" dirty="0" smtClean="0">
                <a:cs typeface="Times New Roman" pitchFamily="18" charset="0"/>
              </a:rPr>
              <a:t> O(2</a:t>
            </a:r>
            <a:r>
              <a:rPr lang="en-US" sz="2800" i="1" baseline="30000" dirty="0" smtClean="0">
                <a:cs typeface="Times New Roman" pitchFamily="18" charset="0"/>
              </a:rPr>
              <a:t>n</a:t>
            </a:r>
            <a:r>
              <a:rPr lang="en-US" sz="2800" i="1" dirty="0" smtClean="0">
                <a:cs typeface="Times New Roman" pitchFamily="18" charset="0"/>
              </a:rPr>
              <a:t>), O(4</a:t>
            </a:r>
            <a:r>
              <a:rPr lang="en-US" sz="2800" i="1" baseline="30000" dirty="0" smtClean="0">
                <a:cs typeface="Times New Roman" pitchFamily="18" charset="0"/>
              </a:rPr>
              <a:t>n</a:t>
            </a:r>
            <a:r>
              <a:rPr lang="en-US" sz="2800" i="1" dirty="0" smtClean="0">
                <a:cs typeface="Times New Roman" pitchFamily="18" charset="0"/>
              </a:rPr>
              <a:t>), </a:t>
            </a:r>
            <a:r>
              <a:rPr lang="en-US" sz="2800" dirty="0" smtClean="0">
                <a:cs typeface="Times New Roman" pitchFamily="18" charset="0"/>
              </a:rPr>
              <a:t>etc. are called </a:t>
            </a:r>
            <a:r>
              <a:rPr lang="en-US" sz="2800" dirty="0" smtClean="0">
                <a:solidFill>
                  <a:srgbClr val="FF0000"/>
                </a:solidFill>
                <a:cs typeface="Times New Roman" pitchFamily="18" charset="0"/>
              </a:rPr>
              <a:t>exponential time</a:t>
            </a:r>
            <a:r>
              <a:rPr lang="en-US" sz="2800" dirty="0" smtClean="0">
                <a:cs typeface="Times New Roman" pitchFamily="18" charset="0"/>
              </a:rPr>
              <a:t> </a:t>
            </a:r>
            <a:endParaRPr lang="en-US" sz="2800" baseline="30000" dirty="0">
              <a:cs typeface="Times New Roman" pitchFamily="18" charset="0"/>
            </a:endParaRPr>
          </a:p>
        </p:txBody>
      </p:sp>
    </p:spTree>
    <p:extLst>
      <p:ext uri="{BB962C8B-B14F-4D97-AF65-F5344CB8AC3E}">
        <p14:creationId xmlns:p14="http://schemas.microsoft.com/office/powerpoint/2010/main" val="4256885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r>
              <a:rPr lang="en-US" altLang="ko-KR">
                <a:ea typeface="Gulim" panose="020B0600000101010101" pitchFamily="34" charset="-127"/>
              </a:rPr>
              <a:t>Visualizing Orders of Growth</a:t>
            </a:r>
          </a:p>
        </p:txBody>
      </p:sp>
      <p:sp>
        <p:nvSpPr>
          <p:cNvPr id="250883" name="Rectangle 3"/>
          <p:cNvSpPr>
            <a:spLocks noGrp="1" noChangeArrowheads="1"/>
          </p:cNvSpPr>
          <p:nvPr>
            <p:ph type="body" idx="1"/>
          </p:nvPr>
        </p:nvSpPr>
        <p:spPr/>
        <p:txBody>
          <a:bodyPr/>
          <a:lstStyle/>
          <a:p>
            <a:r>
              <a:rPr lang="en-US" altLang="ko-KR" dirty="0">
                <a:ea typeface="Gulim" panose="020B0600000101010101" pitchFamily="34" charset="-127"/>
              </a:rPr>
              <a:t>On a graph, </a:t>
            </a:r>
            <a:r>
              <a:rPr lang="en-US" altLang="ko-KR" dirty="0" smtClean="0">
                <a:ea typeface="Gulim" panose="020B0600000101010101" pitchFamily="34" charset="-127"/>
              </a:rPr>
              <a:t>as you </a:t>
            </a:r>
            <a:r>
              <a:rPr lang="en-US" altLang="ko-KR" dirty="0">
                <a:ea typeface="Gulim" panose="020B0600000101010101" pitchFamily="34" charset="-127"/>
              </a:rPr>
              <a:t>go to </a:t>
            </a:r>
            <a:r>
              <a:rPr lang="en-US" altLang="ko-KR" dirty="0" smtClean="0">
                <a:ea typeface="Gulim" panose="020B0600000101010101" pitchFamily="34" charset="-127"/>
              </a:rPr>
              <a:t>the right</a:t>
            </a:r>
            <a:r>
              <a:rPr lang="en-US" altLang="ko-KR" dirty="0">
                <a:ea typeface="Gulim" panose="020B0600000101010101" pitchFamily="34" charset="-127"/>
              </a:rPr>
              <a:t>, a </a:t>
            </a:r>
            <a:r>
              <a:rPr lang="en-US" altLang="ko-KR" dirty="0" smtClean="0">
                <a:ea typeface="Gulim" panose="020B0600000101010101" pitchFamily="34" charset="-127"/>
              </a:rPr>
              <a:t>faster growing function </a:t>
            </a:r>
            <a:r>
              <a:rPr lang="en-US" altLang="ko-KR" u="sng" dirty="0" smtClean="0">
                <a:ea typeface="Gulim" panose="020B0600000101010101" pitchFamily="34" charset="-127"/>
              </a:rPr>
              <a:t>eventually</a:t>
            </a:r>
            <a:r>
              <a:rPr lang="en-US" altLang="ko-KR" dirty="0" smtClean="0">
                <a:ea typeface="Gulim" panose="020B0600000101010101" pitchFamily="34" charset="-127"/>
              </a:rPr>
              <a:t> becomes larger.</a:t>
            </a:r>
            <a:endParaRPr lang="en-US" altLang="ko-KR" dirty="0">
              <a:ea typeface="Gulim" panose="020B0600000101010101" pitchFamily="34" charset="-127"/>
            </a:endParaRPr>
          </a:p>
        </p:txBody>
      </p:sp>
      <p:sp>
        <p:nvSpPr>
          <p:cNvPr id="250884" name="Line 4"/>
          <p:cNvSpPr>
            <a:spLocks noChangeShapeType="1"/>
          </p:cNvSpPr>
          <p:nvPr/>
        </p:nvSpPr>
        <p:spPr bwMode="auto">
          <a:xfrm flipV="1">
            <a:off x="2859732" y="2479344"/>
            <a:ext cx="0" cy="3048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5" name="Line 5"/>
          <p:cNvSpPr>
            <a:spLocks noChangeShapeType="1"/>
          </p:cNvSpPr>
          <p:nvPr/>
        </p:nvSpPr>
        <p:spPr bwMode="auto">
          <a:xfrm>
            <a:off x="2859732" y="5527344"/>
            <a:ext cx="2971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6" name="Line 6"/>
          <p:cNvSpPr>
            <a:spLocks noChangeShapeType="1"/>
          </p:cNvSpPr>
          <p:nvPr/>
        </p:nvSpPr>
        <p:spPr bwMode="auto">
          <a:xfrm flipV="1">
            <a:off x="2859732" y="2631744"/>
            <a:ext cx="289560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7" name="Freeform 7"/>
          <p:cNvSpPr>
            <a:spLocks/>
          </p:cNvSpPr>
          <p:nvPr/>
        </p:nvSpPr>
        <p:spPr bwMode="auto">
          <a:xfrm>
            <a:off x="2859732" y="2403144"/>
            <a:ext cx="1752600" cy="3048000"/>
          </a:xfrm>
          <a:custGeom>
            <a:avLst/>
            <a:gdLst>
              <a:gd name="T0" fmla="*/ 0 w 1104"/>
              <a:gd name="T1" fmla="*/ 1920 h 1920"/>
              <a:gd name="T2" fmla="*/ 672 w 1104"/>
              <a:gd name="T3" fmla="*/ 1440 h 1920"/>
              <a:gd name="T4" fmla="*/ 1104 w 1104"/>
              <a:gd name="T5" fmla="*/ 0 h 1920"/>
            </a:gdLst>
            <a:ahLst/>
            <a:cxnLst>
              <a:cxn ang="0">
                <a:pos x="T0" y="T1"/>
              </a:cxn>
              <a:cxn ang="0">
                <a:pos x="T2" y="T3"/>
              </a:cxn>
              <a:cxn ang="0">
                <a:pos x="T4" y="T5"/>
              </a:cxn>
            </a:cxnLst>
            <a:rect l="0" t="0" r="r" b="b"/>
            <a:pathLst>
              <a:path w="1104" h="1920">
                <a:moveTo>
                  <a:pt x="0" y="1920"/>
                </a:moveTo>
                <a:cubicBezTo>
                  <a:pt x="244" y="1840"/>
                  <a:pt x="488" y="1760"/>
                  <a:pt x="672" y="1440"/>
                </a:cubicBezTo>
                <a:cubicBezTo>
                  <a:pt x="856" y="1120"/>
                  <a:pt x="980" y="560"/>
                  <a:pt x="1104" y="0"/>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8" name="Text Box 8"/>
          <p:cNvSpPr txBox="1">
            <a:spLocks noChangeArrowheads="1"/>
          </p:cNvSpPr>
          <p:nvPr/>
        </p:nvSpPr>
        <p:spPr bwMode="auto">
          <a:xfrm>
            <a:off x="5145732" y="2936544"/>
            <a:ext cx="17224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i="1">
                <a:latin typeface="Times New Roman" panose="02020603050405020304" pitchFamily="18" charset="0"/>
                <a:ea typeface="Gulim" panose="020B0600000101010101" pitchFamily="34" charset="-127"/>
              </a:rPr>
              <a:t>f</a:t>
            </a:r>
            <a:r>
              <a:rPr lang="en-US" altLang="ko-KR" sz="2400" baseline="-25000">
                <a:latin typeface="Times New Roman" panose="02020603050405020304" pitchFamily="18" charset="0"/>
                <a:ea typeface="Gulim" panose="020B0600000101010101" pitchFamily="34" charset="-127"/>
              </a:rPr>
              <a:t>A</a:t>
            </a:r>
            <a:r>
              <a:rPr lang="en-US" altLang="ko-KR" sz="2400">
                <a:latin typeface="Times New Roman" panose="02020603050405020304" pitchFamily="18" charset="0"/>
                <a:ea typeface="Gulim" panose="020B0600000101010101" pitchFamily="34" charset="-127"/>
              </a:rPr>
              <a:t>(</a:t>
            </a:r>
            <a:r>
              <a:rPr lang="en-US" altLang="ko-KR" sz="2400" i="1">
                <a:latin typeface="Times New Roman" panose="02020603050405020304" pitchFamily="18" charset="0"/>
                <a:ea typeface="Gulim" panose="020B0600000101010101" pitchFamily="34" charset="-127"/>
              </a:rPr>
              <a:t>n</a:t>
            </a:r>
            <a:r>
              <a:rPr lang="en-US" altLang="ko-KR" sz="2400">
                <a:latin typeface="Times New Roman" panose="02020603050405020304" pitchFamily="18" charset="0"/>
                <a:ea typeface="Gulim" panose="020B0600000101010101" pitchFamily="34" charset="-127"/>
              </a:rPr>
              <a:t>)=30</a:t>
            </a:r>
            <a:r>
              <a:rPr lang="en-US" altLang="ko-KR" sz="2400" i="1">
                <a:latin typeface="Times New Roman" panose="02020603050405020304" pitchFamily="18" charset="0"/>
                <a:ea typeface="Gulim" panose="020B0600000101010101" pitchFamily="34" charset="-127"/>
              </a:rPr>
              <a:t>n</a:t>
            </a:r>
            <a:r>
              <a:rPr lang="en-US" altLang="ko-KR" sz="2400">
                <a:latin typeface="Times New Roman" panose="02020603050405020304" pitchFamily="18" charset="0"/>
                <a:ea typeface="Gulim" panose="020B0600000101010101" pitchFamily="34" charset="-127"/>
              </a:rPr>
              <a:t>+8</a:t>
            </a:r>
            <a:endParaRPr lang="en-US" altLang="ko-KR" sz="2400" i="1">
              <a:latin typeface="Times New Roman" panose="02020603050405020304" pitchFamily="18" charset="0"/>
              <a:ea typeface="Gulim" panose="020B0600000101010101" pitchFamily="34" charset="-127"/>
            </a:endParaRPr>
          </a:p>
        </p:txBody>
      </p:sp>
      <p:sp>
        <p:nvSpPr>
          <p:cNvPr id="250889" name="Text Box 9"/>
          <p:cNvSpPr txBox="1">
            <a:spLocks noChangeArrowheads="1"/>
          </p:cNvSpPr>
          <p:nvPr/>
        </p:nvSpPr>
        <p:spPr bwMode="auto">
          <a:xfrm>
            <a:off x="3469332" y="5527344"/>
            <a:ext cx="2057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a:latin typeface="Times New Roman" panose="02020603050405020304" pitchFamily="18" charset="0"/>
                <a:ea typeface="Gulim" panose="020B0600000101010101" pitchFamily="34" charset="-127"/>
              </a:rPr>
              <a:t>Increasing </a:t>
            </a:r>
            <a:r>
              <a:rPr lang="en-US" altLang="ko-KR" sz="2400" i="1">
                <a:latin typeface="Times New Roman" panose="02020603050405020304" pitchFamily="18" charset="0"/>
                <a:ea typeface="Gulim" panose="020B0600000101010101" pitchFamily="34" charset="-127"/>
              </a:rPr>
              <a:t>n </a:t>
            </a:r>
            <a:r>
              <a:rPr lang="en-US" altLang="ko-KR" sz="2400">
                <a:latin typeface="Times New Roman" panose="02020603050405020304" pitchFamily="18" charset="0"/>
                <a:ea typeface="Gulim" panose="020B0600000101010101" pitchFamily="34" charset="-127"/>
                <a:sym typeface="Symbol" panose="05050102010706020507" pitchFamily="18" charset="2"/>
              </a:rPr>
              <a:t></a:t>
            </a:r>
            <a:endParaRPr lang="en-US" altLang="ko-KR" sz="2400">
              <a:latin typeface="Times New Roman" panose="02020603050405020304" pitchFamily="18" charset="0"/>
              <a:ea typeface="Gulim" panose="020B0600000101010101" pitchFamily="34" charset="-127"/>
            </a:endParaRPr>
          </a:p>
        </p:txBody>
      </p:sp>
      <p:sp>
        <p:nvSpPr>
          <p:cNvPr id="250890" name="Text Box 10"/>
          <p:cNvSpPr txBox="1">
            <a:spLocks noChangeArrowheads="1"/>
          </p:cNvSpPr>
          <p:nvPr/>
        </p:nvSpPr>
        <p:spPr bwMode="auto">
          <a:xfrm>
            <a:off x="4002732" y="4384344"/>
            <a:ext cx="1508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i="1">
                <a:solidFill>
                  <a:srgbClr val="FF0000"/>
                </a:solidFill>
                <a:latin typeface="Times New Roman" panose="02020603050405020304" pitchFamily="18" charset="0"/>
                <a:ea typeface="Gulim" panose="020B0600000101010101" pitchFamily="34" charset="-127"/>
              </a:rPr>
              <a:t>f</a:t>
            </a:r>
            <a:r>
              <a:rPr lang="en-US" altLang="ko-KR" sz="2400" baseline="-25000">
                <a:solidFill>
                  <a:srgbClr val="FF0000"/>
                </a:solidFill>
                <a:latin typeface="Times New Roman" panose="02020603050405020304" pitchFamily="18" charset="0"/>
                <a:ea typeface="Gulim" panose="020B0600000101010101" pitchFamily="34" charset="-127"/>
              </a:rPr>
              <a:t>B</a:t>
            </a:r>
            <a:r>
              <a:rPr lang="en-US" altLang="ko-KR" sz="2400">
                <a:solidFill>
                  <a:srgbClr val="FF0000"/>
                </a:solidFill>
                <a:latin typeface="Times New Roman" panose="02020603050405020304" pitchFamily="18" charset="0"/>
                <a:ea typeface="Gulim" panose="020B0600000101010101" pitchFamily="34" charset="-127"/>
              </a:rPr>
              <a:t>(</a:t>
            </a:r>
            <a:r>
              <a:rPr lang="en-US" altLang="ko-KR" sz="2400" i="1">
                <a:solidFill>
                  <a:srgbClr val="FF0000"/>
                </a:solidFill>
                <a:latin typeface="Times New Roman" panose="02020603050405020304" pitchFamily="18" charset="0"/>
                <a:ea typeface="Gulim" panose="020B0600000101010101" pitchFamily="34" charset="-127"/>
              </a:rPr>
              <a:t>n</a:t>
            </a:r>
            <a:r>
              <a:rPr lang="en-US" altLang="ko-KR" sz="2400">
                <a:solidFill>
                  <a:srgbClr val="FF0000"/>
                </a:solidFill>
                <a:latin typeface="Times New Roman" panose="02020603050405020304" pitchFamily="18" charset="0"/>
                <a:ea typeface="Gulim" panose="020B0600000101010101" pitchFamily="34" charset="-127"/>
              </a:rPr>
              <a:t>)=</a:t>
            </a:r>
            <a:r>
              <a:rPr lang="en-US" altLang="ko-KR" sz="2400" i="1">
                <a:solidFill>
                  <a:srgbClr val="FF0000"/>
                </a:solidFill>
                <a:latin typeface="Times New Roman" panose="02020603050405020304" pitchFamily="18" charset="0"/>
                <a:ea typeface="Gulim" panose="020B0600000101010101" pitchFamily="34" charset="-127"/>
              </a:rPr>
              <a:t>n</a:t>
            </a:r>
            <a:r>
              <a:rPr lang="en-US" altLang="ko-KR" sz="2400" baseline="30000">
                <a:solidFill>
                  <a:srgbClr val="FF0000"/>
                </a:solidFill>
                <a:latin typeface="Times New Roman" panose="02020603050405020304" pitchFamily="18" charset="0"/>
                <a:ea typeface="Gulim" panose="020B0600000101010101" pitchFamily="34" charset="-127"/>
              </a:rPr>
              <a:t>2</a:t>
            </a:r>
            <a:r>
              <a:rPr lang="en-US" altLang="ko-KR" sz="2400">
                <a:solidFill>
                  <a:srgbClr val="FF0000"/>
                </a:solidFill>
                <a:latin typeface="Times New Roman" panose="02020603050405020304" pitchFamily="18" charset="0"/>
                <a:ea typeface="Gulim" panose="020B0600000101010101" pitchFamily="34" charset="-127"/>
              </a:rPr>
              <a:t>+1</a:t>
            </a:r>
            <a:endParaRPr lang="en-US" altLang="ko-KR" sz="2400" i="1">
              <a:latin typeface="Times New Roman" panose="02020603050405020304" pitchFamily="18" charset="0"/>
              <a:ea typeface="Gulim" panose="020B0600000101010101" pitchFamily="34" charset="-127"/>
            </a:endParaRPr>
          </a:p>
        </p:txBody>
      </p:sp>
      <p:sp>
        <p:nvSpPr>
          <p:cNvPr id="250891" name="Text Box 11"/>
          <p:cNvSpPr txBox="1">
            <a:spLocks noChangeArrowheads="1"/>
          </p:cNvSpPr>
          <p:nvPr/>
        </p:nvSpPr>
        <p:spPr bwMode="auto">
          <a:xfrm rot="-5400000">
            <a:off x="1546541" y="3831250"/>
            <a:ext cx="21691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dirty="0" smtClean="0">
                <a:latin typeface="Times New Roman" panose="02020603050405020304" pitchFamily="18" charset="0"/>
                <a:ea typeface="Gulim" panose="020B0600000101010101" pitchFamily="34" charset="-127"/>
              </a:rPr>
              <a:t>Running time</a:t>
            </a:r>
            <a:r>
              <a:rPr lang="en-US" altLang="ko-KR" sz="2400" dirty="0" smtClean="0">
                <a:latin typeface="Times New Roman" panose="02020603050405020304" pitchFamily="18" charset="0"/>
                <a:ea typeface="Gulim" panose="020B0600000101010101" pitchFamily="34" charset="-127"/>
                <a:sym typeface="Symbol" panose="05050102010706020507" pitchFamily="18" charset="2"/>
              </a:rPr>
              <a:t></a:t>
            </a:r>
            <a:endParaRPr lang="en-US" altLang="ko-KR" sz="2400" dirty="0">
              <a:latin typeface="Times New Roman" panose="02020603050405020304" pitchFamily="18" charset="0"/>
              <a:ea typeface="Gulim" panose="020B0600000101010101" pitchFamily="34" charset="-127"/>
            </a:endParaRPr>
          </a:p>
        </p:txBody>
      </p:sp>
    </p:spTree>
    <p:extLst>
      <p:ext uri="{BB962C8B-B14F-4D97-AF65-F5344CB8AC3E}">
        <p14:creationId xmlns:p14="http://schemas.microsoft.com/office/powerpoint/2010/main" val="1334828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7"/>
                                        </p:tgtEl>
                                        <p:attrNameLst>
                                          <p:attrName>style.visibility</p:attrName>
                                        </p:attrNameLst>
                                      </p:cBhvr>
                                      <p:to>
                                        <p:strVal val="visible"/>
                                      </p:to>
                                    </p:set>
                                    <p:animEffect transition="in" filter="wipe(left)">
                                      <p:cBhvr>
                                        <p:cTn id="7" dur="500"/>
                                        <p:tgtEl>
                                          <p:spTgt spid="250887"/>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90"/>
                                        </p:tgtEl>
                                        <p:attrNameLst>
                                          <p:attrName>style.visibility</p:attrName>
                                        </p:attrNameLst>
                                      </p:cBhvr>
                                      <p:to>
                                        <p:strVal val="visible"/>
                                      </p:to>
                                    </p:set>
                                    <p:animEffect transition="in" filter="wipe(left)">
                                      <p:cBhvr>
                                        <p:cTn id="12" dur="500"/>
                                        <p:tgtEl>
                                          <p:spTgt spid="250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7" grpId="0" animBg="1"/>
      <p:bldP spid="25089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r>
              <a:rPr lang="en-US" altLang="en-US" sz="4000" dirty="0" smtClean="0"/>
              <a:t>Growth of Functions</a:t>
            </a:r>
          </a:p>
        </p:txBody>
      </p:sp>
      <p:pic>
        <p:nvPicPr>
          <p:cNvPr id="14340" name="Picture 9" descr="relative growth rate tab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727200"/>
            <a:ext cx="83820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6319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ltLang="en-US" dirty="0" smtClean="0"/>
              <a:t>Complexity Graphs</a:t>
            </a:r>
          </a:p>
        </p:txBody>
      </p:sp>
      <p:pic>
        <p:nvPicPr>
          <p:cNvPr id="15363" name="Picture 3" descr="E:\CSE830\MATLAB\Lec3\COMPLEX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524000"/>
            <a:ext cx="77152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4"/>
          <p:cNvSpPr txBox="1">
            <a:spLocks noChangeArrowheads="1"/>
          </p:cNvSpPr>
          <p:nvPr/>
        </p:nvSpPr>
        <p:spPr bwMode="auto">
          <a:xfrm>
            <a:off x="6248400" y="4343400"/>
            <a:ext cx="1106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b="0" dirty="0"/>
              <a:t>log(n)</a:t>
            </a:r>
            <a:endParaRPr lang="en-US" altLang="en-US" sz="2000" b="0" dirty="0"/>
          </a:p>
        </p:txBody>
      </p:sp>
      <p:graphicFrame>
        <p:nvGraphicFramePr>
          <p:cNvPr id="15365" name="Object 2"/>
          <p:cNvGraphicFramePr>
            <a:graphicFrameLocks noChangeAspect="1"/>
          </p:cNvGraphicFramePr>
          <p:nvPr/>
        </p:nvGraphicFramePr>
        <p:xfrm>
          <a:off x="6019800" y="2438400"/>
          <a:ext cx="577850" cy="550863"/>
        </p:xfrm>
        <a:graphic>
          <a:graphicData uri="http://schemas.openxmlformats.org/presentationml/2006/ole">
            <mc:AlternateContent xmlns:mc="http://schemas.openxmlformats.org/markup-compatibility/2006">
              <mc:Choice xmlns:v="urn:schemas-microsoft-com:vml" Requires="v">
                <p:oleObj spid="_x0000_s2076" name="Equation" r:id="rId5" imgW="241300" imgH="228600" progId="Equation.3">
                  <p:embed/>
                </p:oleObj>
              </mc:Choice>
              <mc:Fallback>
                <p:oleObj name="Equation" r:id="rId5" imgW="241300" imgH="228600" progId="Equation.3">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438400"/>
                        <a:ext cx="57785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4624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altLang="en-US" smtClean="0"/>
              <a:t>Complexity Graphs</a:t>
            </a:r>
          </a:p>
        </p:txBody>
      </p:sp>
      <p:pic>
        <p:nvPicPr>
          <p:cNvPr id="16387" name="Picture 3" descr="E:\CSE830\MATLAB\Lec3\COMPLEX2.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76400"/>
            <a:ext cx="7543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7696200" y="5611813"/>
            <a:ext cx="8402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sz="2000" dirty="0"/>
              <a:t>log(n)</a:t>
            </a:r>
          </a:p>
        </p:txBody>
      </p:sp>
      <p:graphicFrame>
        <p:nvGraphicFramePr>
          <p:cNvPr id="16389" name="Object 2"/>
          <p:cNvGraphicFramePr>
            <a:graphicFrameLocks noChangeAspect="1"/>
          </p:cNvGraphicFramePr>
          <p:nvPr/>
        </p:nvGraphicFramePr>
        <p:xfrm>
          <a:off x="7696200" y="5105400"/>
          <a:ext cx="381000" cy="361950"/>
        </p:xfrm>
        <a:graphic>
          <a:graphicData uri="http://schemas.openxmlformats.org/presentationml/2006/ole">
            <mc:AlternateContent xmlns:mc="http://schemas.openxmlformats.org/markup-compatibility/2006">
              <mc:Choice xmlns:v="urn:schemas-microsoft-com:vml" Requires="v">
                <p:oleObj spid="_x0000_s3100" name="Equation" r:id="rId5" imgW="241300" imgH="228600" progId="Equation.3">
                  <p:embed/>
                </p:oleObj>
              </mc:Choice>
              <mc:Fallback>
                <p:oleObj name="Equation" r:id="rId5" imgW="241300" imgH="228600" progId="Equation.3">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5105400"/>
                        <a:ext cx="3810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 name="Text Box 6"/>
          <p:cNvSpPr txBox="1">
            <a:spLocks noChangeArrowheads="1"/>
          </p:cNvSpPr>
          <p:nvPr/>
        </p:nvSpPr>
        <p:spPr bwMode="auto">
          <a:xfrm>
            <a:off x="7239000" y="3733800"/>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a:t>
            </a:r>
            <a:endParaRPr lang="en-US" altLang="en-US" sz="2000" dirty="0"/>
          </a:p>
        </p:txBody>
      </p:sp>
      <p:sp>
        <p:nvSpPr>
          <p:cNvPr id="16391" name="Text Box 7"/>
          <p:cNvSpPr txBox="1">
            <a:spLocks noChangeArrowheads="1"/>
          </p:cNvSpPr>
          <p:nvPr/>
        </p:nvSpPr>
        <p:spPr bwMode="auto">
          <a:xfrm>
            <a:off x="5791200" y="2514600"/>
            <a:ext cx="1406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 log(n)</a:t>
            </a:r>
            <a:endParaRPr lang="en-US" altLang="en-US" sz="2000" dirty="0"/>
          </a:p>
        </p:txBody>
      </p:sp>
    </p:spTree>
    <p:extLst>
      <p:ext uri="{BB962C8B-B14F-4D97-AF65-F5344CB8AC3E}">
        <p14:creationId xmlns:p14="http://schemas.microsoft.com/office/powerpoint/2010/main" val="1294071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E:\CSE830\MATLAB\Lec3\COMPLEX3.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524000"/>
            <a:ext cx="77343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noChangeArrowheads="1"/>
          </p:cNvSpPr>
          <p:nvPr>
            <p:ph type="title"/>
          </p:nvPr>
        </p:nvSpPr>
        <p:spPr/>
        <p:txBody>
          <a:bodyPr>
            <a:normAutofit fontScale="90000"/>
          </a:bodyPr>
          <a:lstStyle/>
          <a:p>
            <a:r>
              <a:rPr lang="en-US" altLang="en-US" smtClean="0"/>
              <a:t>Complexity Graphs</a:t>
            </a:r>
          </a:p>
        </p:txBody>
      </p:sp>
      <p:sp>
        <p:nvSpPr>
          <p:cNvPr id="17412" name="Text Box 4"/>
          <p:cNvSpPr txBox="1">
            <a:spLocks noChangeArrowheads="1"/>
          </p:cNvSpPr>
          <p:nvPr/>
        </p:nvSpPr>
        <p:spPr bwMode="auto">
          <a:xfrm>
            <a:off x="2286000" y="1981200"/>
            <a:ext cx="66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n</a:t>
            </a:r>
            <a:r>
              <a:rPr lang="en-US" altLang="en-US" baseline="30000"/>
              <a:t>10</a:t>
            </a:r>
            <a:endParaRPr lang="en-US" altLang="en-US" sz="2000"/>
          </a:p>
        </p:txBody>
      </p:sp>
      <p:sp>
        <p:nvSpPr>
          <p:cNvPr id="17413" name="Text Box 5"/>
          <p:cNvSpPr txBox="1">
            <a:spLocks noChangeArrowheads="1"/>
          </p:cNvSpPr>
          <p:nvPr/>
        </p:nvSpPr>
        <p:spPr bwMode="auto">
          <a:xfrm>
            <a:off x="7772400" y="5791200"/>
            <a:ext cx="10534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sz="2000" dirty="0"/>
              <a:t>n log(n)</a:t>
            </a:r>
          </a:p>
        </p:txBody>
      </p:sp>
      <p:sp>
        <p:nvSpPr>
          <p:cNvPr id="17414" name="Text Box 6"/>
          <p:cNvSpPr txBox="1">
            <a:spLocks noChangeArrowheads="1"/>
          </p:cNvSpPr>
          <p:nvPr/>
        </p:nvSpPr>
        <p:spPr bwMode="auto">
          <a:xfrm>
            <a:off x="6858000" y="2057400"/>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a:t>
            </a:r>
            <a:r>
              <a:rPr lang="en-US" altLang="en-US" baseline="30000" dirty="0"/>
              <a:t>3</a:t>
            </a:r>
            <a:endParaRPr lang="en-US" altLang="en-US" sz="2000" dirty="0"/>
          </a:p>
        </p:txBody>
      </p:sp>
      <p:sp>
        <p:nvSpPr>
          <p:cNvPr id="17415" name="Text Box 7"/>
          <p:cNvSpPr txBox="1">
            <a:spLocks noChangeArrowheads="1"/>
          </p:cNvSpPr>
          <p:nvPr/>
        </p:nvSpPr>
        <p:spPr bwMode="auto">
          <a:xfrm>
            <a:off x="7162800" y="5181600"/>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a:t>
            </a:r>
            <a:r>
              <a:rPr lang="en-US" altLang="en-US" baseline="30000" dirty="0"/>
              <a:t>2</a:t>
            </a:r>
            <a:endParaRPr lang="en-US" altLang="en-US" sz="2000" dirty="0"/>
          </a:p>
        </p:txBody>
      </p:sp>
    </p:spTree>
    <p:extLst>
      <p:ext uri="{BB962C8B-B14F-4D97-AF65-F5344CB8AC3E}">
        <p14:creationId xmlns:p14="http://schemas.microsoft.com/office/powerpoint/2010/main" val="1505551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E:\CSE830\MATLAB\Lec3\COMPLEX4.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524000"/>
            <a:ext cx="7791450"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p:cNvSpPr>
            <a:spLocks noGrp="1" noChangeArrowheads="1"/>
          </p:cNvSpPr>
          <p:nvPr>
            <p:ph type="title"/>
          </p:nvPr>
        </p:nvSpPr>
        <p:spPr/>
        <p:txBody>
          <a:bodyPr>
            <a:normAutofit fontScale="90000"/>
          </a:bodyPr>
          <a:lstStyle/>
          <a:p>
            <a:r>
              <a:rPr lang="en-US" altLang="en-US" smtClean="0"/>
              <a:t>Complexity Graphs </a:t>
            </a:r>
            <a:r>
              <a:rPr lang="en-US" altLang="en-US" sz="3600" smtClean="0"/>
              <a:t>(log scale)</a:t>
            </a:r>
            <a:endParaRPr lang="en-US" altLang="en-US" smtClean="0"/>
          </a:p>
        </p:txBody>
      </p:sp>
      <p:sp>
        <p:nvSpPr>
          <p:cNvPr id="18436" name="Text Box 4"/>
          <p:cNvSpPr txBox="1">
            <a:spLocks noChangeArrowheads="1"/>
          </p:cNvSpPr>
          <p:nvPr/>
        </p:nvSpPr>
        <p:spPr bwMode="auto">
          <a:xfrm>
            <a:off x="7543800" y="4191000"/>
            <a:ext cx="66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n</a:t>
            </a:r>
            <a:r>
              <a:rPr lang="en-US" altLang="en-US" baseline="30000"/>
              <a:t>10</a:t>
            </a:r>
            <a:endParaRPr lang="en-US" altLang="en-US" sz="2000"/>
          </a:p>
        </p:txBody>
      </p:sp>
      <p:sp>
        <p:nvSpPr>
          <p:cNvPr id="18437" name="Text Box 5"/>
          <p:cNvSpPr txBox="1">
            <a:spLocks noChangeArrowheads="1"/>
          </p:cNvSpPr>
          <p:nvPr/>
        </p:nvSpPr>
        <p:spPr bwMode="auto">
          <a:xfrm>
            <a:off x="7543800" y="2438400"/>
            <a:ext cx="66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n</a:t>
            </a:r>
            <a:r>
              <a:rPr lang="en-US" altLang="en-US" baseline="30000"/>
              <a:t>20</a:t>
            </a:r>
            <a:endParaRPr lang="en-US" altLang="en-US" sz="2000"/>
          </a:p>
        </p:txBody>
      </p:sp>
      <p:sp>
        <p:nvSpPr>
          <p:cNvPr id="18438" name="Text Box 6"/>
          <p:cNvSpPr txBox="1">
            <a:spLocks noChangeArrowheads="1"/>
          </p:cNvSpPr>
          <p:nvPr/>
        </p:nvSpPr>
        <p:spPr bwMode="auto">
          <a:xfrm>
            <a:off x="3429000" y="2057400"/>
            <a:ext cx="5180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err="1"/>
              <a:t>n</a:t>
            </a:r>
            <a:r>
              <a:rPr lang="en-US" altLang="en-US" baseline="30000" dirty="0" err="1"/>
              <a:t>n</a:t>
            </a:r>
            <a:endParaRPr lang="en-US" altLang="en-US" sz="2000" dirty="0"/>
          </a:p>
        </p:txBody>
      </p:sp>
      <p:sp>
        <p:nvSpPr>
          <p:cNvPr id="18439" name="Text Box 7"/>
          <p:cNvSpPr txBox="1">
            <a:spLocks noChangeArrowheads="1"/>
          </p:cNvSpPr>
          <p:nvPr/>
        </p:nvSpPr>
        <p:spPr bwMode="auto">
          <a:xfrm>
            <a:off x="7613650" y="5486400"/>
            <a:ext cx="830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1.1</a:t>
            </a:r>
            <a:r>
              <a:rPr lang="en-US" altLang="en-US" baseline="30000"/>
              <a:t>n</a:t>
            </a:r>
            <a:endParaRPr lang="en-US" altLang="en-US" sz="2000"/>
          </a:p>
        </p:txBody>
      </p:sp>
      <p:sp>
        <p:nvSpPr>
          <p:cNvPr id="18440" name="Text Box 8"/>
          <p:cNvSpPr txBox="1">
            <a:spLocks noChangeArrowheads="1"/>
          </p:cNvSpPr>
          <p:nvPr/>
        </p:nvSpPr>
        <p:spPr bwMode="auto">
          <a:xfrm>
            <a:off x="7772400" y="3276600"/>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2</a:t>
            </a:r>
            <a:r>
              <a:rPr lang="en-US" altLang="en-US" baseline="30000"/>
              <a:t>n</a:t>
            </a:r>
            <a:endParaRPr lang="en-US" altLang="en-US" sz="2000"/>
          </a:p>
        </p:txBody>
      </p:sp>
      <p:sp>
        <p:nvSpPr>
          <p:cNvPr id="18441" name="Text Box 9"/>
          <p:cNvSpPr txBox="1">
            <a:spLocks noChangeArrowheads="1"/>
          </p:cNvSpPr>
          <p:nvPr/>
        </p:nvSpPr>
        <p:spPr bwMode="auto">
          <a:xfrm>
            <a:off x="7772400" y="1752600"/>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3</a:t>
            </a:r>
            <a:r>
              <a:rPr lang="en-US" altLang="en-US" baseline="30000"/>
              <a:t>n</a:t>
            </a:r>
            <a:endParaRPr lang="en-US" altLang="en-US" sz="2000"/>
          </a:p>
        </p:txBody>
      </p:sp>
    </p:spTree>
    <p:extLst>
      <p:ext uri="{BB962C8B-B14F-4D97-AF65-F5344CB8AC3E}">
        <p14:creationId xmlns:p14="http://schemas.microsoft.com/office/powerpoint/2010/main" val="4129306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r>
              <a:rPr lang="en-US" dirty="0"/>
              <a:t>Asymptotic </a:t>
            </a:r>
            <a:r>
              <a:rPr lang="en-US" dirty="0" smtClean="0"/>
              <a:t>Notations</a:t>
            </a:r>
            <a:endParaRPr lang="en-US" dirty="0"/>
          </a:p>
        </p:txBody>
      </p:sp>
      <p:graphicFrame>
        <p:nvGraphicFramePr>
          <p:cNvPr id="149508" name="Object 4"/>
          <p:cNvGraphicFramePr>
            <a:graphicFrameLocks noGrp="1" noChangeAspect="1"/>
          </p:cNvGraphicFramePr>
          <p:nvPr>
            <p:ph idx="1"/>
            <p:extLst>
              <p:ext uri="{D42A27DB-BD31-4B8C-83A1-F6EECF244321}">
                <p14:modId xmlns:p14="http://schemas.microsoft.com/office/powerpoint/2010/main" val="1464313592"/>
              </p:ext>
            </p:extLst>
          </p:nvPr>
        </p:nvGraphicFramePr>
        <p:xfrm>
          <a:off x="686593" y="1797050"/>
          <a:ext cx="7735888" cy="4379913"/>
        </p:xfrm>
        <a:graphic>
          <a:graphicData uri="http://schemas.openxmlformats.org/presentationml/2006/ole">
            <mc:AlternateContent xmlns:mc="http://schemas.openxmlformats.org/markup-compatibility/2006">
              <mc:Choice xmlns:v="urn:schemas-microsoft-com:vml" Requires="v">
                <p:oleObj spid="_x0000_s4124" name="Paint Shop Pro Image" r:id="rId3" imgW="7736585" imgH="4380488" progId="">
                  <p:embed/>
                </p:oleObj>
              </mc:Choice>
              <mc:Fallback>
                <p:oleObj name="Paint Shop Pro Image" r:id="rId3" imgW="7736585" imgH="4380488" progId="">
                  <p:embed/>
                  <p:pic>
                    <p:nvPicPr>
                      <p:cNvPr id="0" name="Picture 2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593" y="1797050"/>
                        <a:ext cx="7735888"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07" name="Rectangle 3"/>
          <p:cNvSpPr>
            <a:spLocks noGrp="1" noChangeArrowheads="1"/>
          </p:cNvSpPr>
          <p:nvPr>
            <p:ph sz="half" idx="4294967295"/>
          </p:nvPr>
        </p:nvSpPr>
        <p:spPr>
          <a:xfrm>
            <a:off x="155575" y="996287"/>
            <a:ext cx="8797925" cy="5180676"/>
          </a:xfrm>
        </p:spPr>
        <p:txBody>
          <a:bodyPr/>
          <a:lstStyle/>
          <a:p>
            <a:r>
              <a:rPr lang="en-US" dirty="0">
                <a:latin typeface="Monotype Corsiva" panose="03010101010201010101" pitchFamily="66" charset="0"/>
              </a:rPr>
              <a:t>O-notation</a:t>
            </a:r>
          </a:p>
          <a:p>
            <a:endParaRPr lang="en-US" sz="2400" dirty="0"/>
          </a:p>
        </p:txBody>
      </p:sp>
      <p:sp>
        <p:nvSpPr>
          <p:cNvPr id="149509" name="Rectangle 5"/>
          <p:cNvSpPr>
            <a:spLocks noChangeArrowheads="1"/>
          </p:cNvSpPr>
          <p:nvPr/>
        </p:nvSpPr>
        <p:spPr bwMode="auto">
          <a:xfrm>
            <a:off x="4429125" y="2563813"/>
            <a:ext cx="4122738" cy="373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endParaRPr lang="en-US">
              <a:latin typeface="Monotype Corsiva" panose="03010101010201010101" pitchFamily="66" charset="0"/>
              <a:sym typeface="Symbol" panose="05050102010706020507" pitchFamily="18" charset="2"/>
            </a:endParaRPr>
          </a:p>
        </p:txBody>
      </p:sp>
      <p:sp>
        <p:nvSpPr>
          <p:cNvPr id="7" name="Rectangle 5"/>
          <p:cNvSpPr>
            <a:spLocks noChangeArrowheads="1"/>
          </p:cNvSpPr>
          <p:nvPr/>
        </p:nvSpPr>
        <p:spPr bwMode="auto">
          <a:xfrm>
            <a:off x="4541637" y="2511526"/>
            <a:ext cx="3900487" cy="171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pPr>
              <a:lnSpc>
                <a:spcPct val="150000"/>
              </a:lnSpc>
              <a:buFontTx/>
              <a:buNone/>
            </a:pPr>
            <a:r>
              <a:rPr lang="en-US" sz="2000" dirty="0">
                <a:latin typeface="Comic Sans MS" panose="030F0702030302020204" pitchFamily="66" charset="0"/>
                <a:sym typeface="Symbol" panose="05050102010706020507" pitchFamily="18" charset="2"/>
              </a:rPr>
              <a:t>    </a:t>
            </a:r>
            <a:r>
              <a:rPr lang="en-US" sz="2000" dirty="0" smtClean="0">
                <a:solidFill>
                  <a:srgbClr val="DD0111"/>
                </a:solidFill>
                <a:latin typeface="Comic Sans MS" panose="030F0702030302020204" pitchFamily="66" charset="0"/>
                <a:sym typeface="Symbol" panose="05050102010706020507" pitchFamily="18" charset="2"/>
              </a:rPr>
              <a:t>O</a:t>
            </a:r>
            <a:r>
              <a:rPr lang="en-US" sz="2000" dirty="0" smtClean="0">
                <a:solidFill>
                  <a:srgbClr val="DD0111"/>
                </a:solidFill>
                <a:latin typeface="Comic Sans MS" panose="030F0702030302020204" pitchFamily="66" charset="0"/>
              </a:rPr>
              <a:t>(g(n</a:t>
            </a:r>
            <a:r>
              <a:rPr lang="en-US" sz="2000" dirty="0">
                <a:solidFill>
                  <a:srgbClr val="DD0111"/>
                </a:solidFill>
                <a:latin typeface="Comic Sans MS" panose="030F0702030302020204" pitchFamily="66" charset="0"/>
              </a:rPr>
              <a:t>))</a:t>
            </a:r>
            <a:r>
              <a:rPr lang="en-US" sz="2000" dirty="0">
                <a:solidFill>
                  <a:srgbClr val="DD0111"/>
                </a:solidFill>
              </a:rPr>
              <a:t> is the set of functions with </a:t>
            </a:r>
            <a:r>
              <a:rPr lang="en-US" sz="2000" dirty="0" smtClean="0">
                <a:solidFill>
                  <a:srgbClr val="DD0111"/>
                </a:solidFill>
              </a:rPr>
              <a:t>smaller </a:t>
            </a:r>
            <a:r>
              <a:rPr lang="en-US" sz="2000" dirty="0">
                <a:solidFill>
                  <a:srgbClr val="DD0111"/>
                </a:solidFill>
              </a:rPr>
              <a:t>or same order of growth as </a:t>
            </a:r>
            <a:r>
              <a:rPr lang="en-US" sz="2000" dirty="0">
                <a:solidFill>
                  <a:srgbClr val="DD0111"/>
                </a:solidFill>
                <a:latin typeface="Comic Sans MS" panose="030F0702030302020204" pitchFamily="66" charset="0"/>
              </a:rPr>
              <a:t>g(n)</a:t>
            </a:r>
          </a:p>
        </p:txBody>
      </p:sp>
      <p:sp>
        <p:nvSpPr>
          <p:cNvPr id="8" name="TextBox 7"/>
          <p:cNvSpPr txBox="1"/>
          <p:nvPr/>
        </p:nvSpPr>
        <p:spPr>
          <a:xfrm>
            <a:off x="3946967" y="4004838"/>
            <a:ext cx="5197033" cy="1338828"/>
          </a:xfrm>
          <a:prstGeom prst="rect">
            <a:avLst/>
          </a:prstGeom>
          <a:noFill/>
        </p:spPr>
        <p:txBody>
          <a:bodyPr wrap="square" rtlCol="0">
            <a:spAutoFit/>
          </a:bodyPr>
          <a:lstStyle/>
          <a:p>
            <a:pPr>
              <a:lnSpc>
                <a:spcPct val="150000"/>
              </a:lnSpc>
            </a:pPr>
            <a:r>
              <a:rPr lang="en-US" b="1" dirty="0" smtClean="0"/>
              <a:t>Examples:</a:t>
            </a:r>
          </a:p>
          <a:p>
            <a:pPr>
              <a:lnSpc>
                <a:spcPct val="150000"/>
              </a:lnSpc>
            </a:pPr>
            <a:r>
              <a:rPr lang="en-US" i="1" dirty="0" smtClean="0"/>
              <a:t>T(n) = 3n</a:t>
            </a:r>
            <a:r>
              <a:rPr lang="en-US" i="1" baseline="30000" dirty="0" smtClean="0"/>
              <a:t>2</a:t>
            </a:r>
            <a:r>
              <a:rPr lang="en-US" i="1" dirty="0" smtClean="0"/>
              <a:t>+10nlgn+8 is O(n</a:t>
            </a:r>
            <a:r>
              <a:rPr lang="en-US" i="1" baseline="30000" dirty="0" smtClean="0"/>
              <a:t>2</a:t>
            </a:r>
            <a:r>
              <a:rPr lang="en-US" i="1" dirty="0" smtClean="0"/>
              <a:t>), O(n</a:t>
            </a:r>
            <a:r>
              <a:rPr lang="en-US" i="1" baseline="30000" dirty="0" smtClean="0"/>
              <a:t>2</a:t>
            </a:r>
            <a:r>
              <a:rPr lang="en-US" i="1" dirty="0" smtClean="0"/>
              <a:t>lgn), O(n</a:t>
            </a:r>
            <a:r>
              <a:rPr lang="en-US" i="1" baseline="30000" dirty="0" smtClean="0"/>
              <a:t>3</a:t>
            </a:r>
            <a:r>
              <a:rPr lang="en-US" i="1" dirty="0" smtClean="0"/>
              <a:t>), O(n</a:t>
            </a:r>
            <a:r>
              <a:rPr lang="en-US" i="1" baseline="30000" dirty="0" smtClean="0"/>
              <a:t>4</a:t>
            </a:r>
            <a:r>
              <a:rPr lang="en-US" i="1" dirty="0" smtClean="0"/>
              <a:t>), …</a:t>
            </a:r>
          </a:p>
          <a:p>
            <a:pPr>
              <a:lnSpc>
                <a:spcPct val="150000"/>
              </a:lnSpc>
            </a:pPr>
            <a:r>
              <a:rPr lang="en-US" i="1" dirty="0" smtClean="0"/>
              <a:t>T’(n) = 52n</a:t>
            </a:r>
            <a:r>
              <a:rPr lang="en-US" i="1" baseline="30000" dirty="0" smtClean="0"/>
              <a:t>2</a:t>
            </a:r>
            <a:r>
              <a:rPr lang="en-US" i="1" dirty="0" smtClean="0"/>
              <a:t>+3n</a:t>
            </a:r>
            <a:r>
              <a:rPr lang="en-US" i="1" baseline="30000" dirty="0" smtClean="0"/>
              <a:t>2</a:t>
            </a:r>
            <a:r>
              <a:rPr lang="en-US" i="1" dirty="0" smtClean="0"/>
              <a:t>lgn+8 is</a:t>
            </a:r>
          </a:p>
        </p:txBody>
      </p:sp>
      <p:grpSp>
        <p:nvGrpSpPr>
          <p:cNvPr id="11" name="Group 10"/>
          <p:cNvGrpSpPr/>
          <p:nvPr/>
        </p:nvGrpSpPr>
        <p:grpSpPr>
          <a:xfrm>
            <a:off x="7153155" y="5205714"/>
            <a:ext cx="1655180" cy="973316"/>
            <a:chOff x="7153155" y="5205714"/>
            <a:chExt cx="1655180" cy="973316"/>
          </a:xfrm>
        </p:grpSpPr>
        <p:sp>
          <p:nvSpPr>
            <p:cNvPr id="9" name="Right Brace 8"/>
            <p:cNvSpPr/>
            <p:nvPr/>
          </p:nvSpPr>
          <p:spPr>
            <a:xfrm rot="5400000">
              <a:off x="7788313" y="4605277"/>
              <a:ext cx="338559" cy="1539434"/>
            </a:xfrm>
            <a:prstGeom prst="rightBrace">
              <a:avLst>
                <a:gd name="adj1" fmla="val 41026"/>
                <a:gd name="adj2" fmla="val 51743"/>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153155" y="5532699"/>
              <a:ext cx="1655180" cy="646331"/>
            </a:xfrm>
            <a:prstGeom prst="rect">
              <a:avLst/>
            </a:prstGeom>
            <a:noFill/>
          </p:spPr>
          <p:txBody>
            <a:bodyPr wrap="square" rtlCol="0">
              <a:spAutoFit/>
            </a:bodyPr>
            <a:lstStyle/>
            <a:p>
              <a:pPr algn="ctr"/>
              <a:r>
                <a:rPr lang="en-US" dirty="0" smtClean="0">
                  <a:solidFill>
                    <a:srgbClr val="0070C0"/>
                  </a:solidFill>
                </a:rPr>
                <a:t>Loose upper  bounds</a:t>
              </a:r>
              <a:endParaRPr lang="en-US" dirty="0">
                <a:solidFill>
                  <a:srgbClr val="0070C0"/>
                </a:solidFill>
              </a:endParaRPr>
            </a:p>
          </p:txBody>
        </p:sp>
      </p:grpSp>
      <p:sp>
        <p:nvSpPr>
          <p:cNvPr id="12" name="Rectangle 11"/>
          <p:cNvSpPr/>
          <p:nvPr/>
        </p:nvSpPr>
        <p:spPr>
          <a:xfrm>
            <a:off x="6261207" y="4841840"/>
            <a:ext cx="2593426" cy="507831"/>
          </a:xfrm>
          <a:prstGeom prst="rect">
            <a:avLst/>
          </a:prstGeom>
        </p:spPr>
        <p:txBody>
          <a:bodyPr wrap="square">
            <a:spAutoFit/>
          </a:bodyPr>
          <a:lstStyle/>
          <a:p>
            <a:pPr>
              <a:lnSpc>
                <a:spcPct val="150000"/>
              </a:lnSpc>
            </a:pPr>
            <a:r>
              <a:rPr lang="en-US" i="1" dirty="0" smtClean="0"/>
              <a:t>O(n</a:t>
            </a:r>
            <a:r>
              <a:rPr lang="en-US" i="1" baseline="30000" dirty="0" smtClean="0"/>
              <a:t>2</a:t>
            </a:r>
            <a:r>
              <a:rPr lang="en-US" i="1" dirty="0" smtClean="0"/>
              <a:t>lgn), O(n</a:t>
            </a:r>
            <a:r>
              <a:rPr lang="en-US" i="1" baseline="30000" dirty="0" smtClean="0"/>
              <a:t>3</a:t>
            </a:r>
            <a:r>
              <a:rPr lang="en-US" i="1" dirty="0" smtClean="0"/>
              <a:t>), O(n</a:t>
            </a:r>
            <a:r>
              <a:rPr lang="en-US" i="1" baseline="30000" dirty="0" smtClean="0"/>
              <a:t>4</a:t>
            </a:r>
            <a:r>
              <a:rPr lang="en-US" i="1" dirty="0" smtClean="0"/>
              <a:t>), …</a:t>
            </a:r>
          </a:p>
        </p:txBody>
      </p:sp>
    </p:spTree>
    <p:extLst>
      <p:ext uri="{BB962C8B-B14F-4D97-AF65-F5344CB8AC3E}">
        <p14:creationId xmlns:p14="http://schemas.microsoft.com/office/powerpoint/2010/main" val="292897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ormAutofit/>
          </a:bodyPr>
          <a:lstStyle/>
          <a:p>
            <a:r>
              <a:rPr lang="en-US" sz="4000" dirty="0" smtClean="0"/>
              <a:t>Proving Asymptotic </a:t>
            </a:r>
            <a:r>
              <a:rPr lang="en-US" sz="4000" dirty="0"/>
              <a:t>Upper Bound</a:t>
            </a:r>
            <a:endParaRPr lang="en-CA" altLang="en-US" sz="4000" dirty="0"/>
          </a:p>
        </p:txBody>
      </p:sp>
      <p:sp>
        <p:nvSpPr>
          <p:cNvPr id="175107" name="Rectangle 3"/>
          <p:cNvSpPr>
            <a:spLocks noGrp="1" noChangeArrowheads="1"/>
          </p:cNvSpPr>
          <p:nvPr>
            <p:ph idx="1"/>
          </p:nvPr>
        </p:nvSpPr>
        <p:spPr>
          <a:xfrm>
            <a:off x="155575" y="939800"/>
            <a:ext cx="8797925" cy="5918200"/>
          </a:xfrm>
        </p:spPr>
        <p:txBody>
          <a:bodyPr>
            <a:normAutofit/>
          </a:bodyPr>
          <a:lstStyle/>
          <a:p>
            <a:pPr>
              <a:lnSpc>
                <a:spcPct val="170000"/>
              </a:lnSpc>
              <a:spcBef>
                <a:spcPct val="0"/>
              </a:spcBef>
            </a:pPr>
            <a:r>
              <a:rPr lang="en-US" altLang="en-US" sz="2800" b="1" dirty="0" smtClean="0">
                <a:sym typeface="Symbol" panose="05050102010706020507" pitchFamily="18" charset="2"/>
              </a:rPr>
              <a:t>Show </a:t>
            </a:r>
            <a:r>
              <a:rPr lang="en-US" altLang="en-US" sz="2800" b="1" dirty="0">
                <a:sym typeface="Symbol" panose="05050102010706020507" pitchFamily="18" charset="2"/>
              </a:rPr>
              <a:t>that </a:t>
            </a:r>
            <a:r>
              <a:rPr lang="en-US" b="1" i="1" dirty="0" smtClean="0"/>
              <a:t>T(n) = 3n</a:t>
            </a:r>
            <a:r>
              <a:rPr lang="en-US" b="1" i="1" baseline="30000" dirty="0" smtClean="0"/>
              <a:t>2</a:t>
            </a:r>
            <a:r>
              <a:rPr lang="en-US" b="1" i="1" dirty="0" smtClean="0"/>
              <a:t>+10nlgn+8 is O(n</a:t>
            </a:r>
            <a:r>
              <a:rPr lang="en-US" b="1" i="1" baseline="30000" dirty="0" smtClean="0"/>
              <a:t>2</a:t>
            </a:r>
            <a:r>
              <a:rPr lang="en-US" b="1" i="1" dirty="0" smtClean="0"/>
              <a:t>)</a:t>
            </a:r>
            <a:r>
              <a:rPr lang="en-US" altLang="en-US" sz="2800" b="1" dirty="0" smtClean="0">
                <a:sym typeface="Symbol" panose="05050102010706020507" pitchFamily="18" charset="2"/>
              </a:rPr>
              <a:t>.</a:t>
            </a:r>
            <a:endParaRPr lang="en-US" altLang="en-US" sz="2800" b="1" dirty="0">
              <a:sym typeface="Symbol" panose="05050102010706020507" pitchFamily="18" charset="2"/>
            </a:endParaRPr>
          </a:p>
          <a:p>
            <a:pPr>
              <a:lnSpc>
                <a:spcPct val="170000"/>
              </a:lnSpc>
              <a:spcBef>
                <a:spcPct val="0"/>
              </a:spcBef>
            </a:pPr>
            <a:r>
              <a:rPr lang="en-US" altLang="en-US" sz="2800" dirty="0" smtClean="0">
                <a:sym typeface="Symbol" panose="05050102010706020507" pitchFamily="18" charset="2"/>
              </a:rPr>
              <a:t>For </a:t>
            </a:r>
            <a:r>
              <a:rPr lang="en-US" altLang="en-US" sz="2800" i="1" dirty="0" smtClean="0">
                <a:sym typeface="Symbol" panose="05050102010706020507" pitchFamily="18" charset="2"/>
              </a:rPr>
              <a:t>n </a:t>
            </a:r>
            <a:r>
              <a:rPr lang="en-US" altLang="en-US" sz="2800" i="1" dirty="0">
                <a:sym typeface="Symbol" panose="05050102010706020507" pitchFamily="18" charset="2"/>
              </a:rPr>
              <a:t>&gt; </a:t>
            </a:r>
            <a:r>
              <a:rPr lang="en-US" altLang="en-US" sz="2800" i="1" dirty="0" smtClean="0">
                <a:sym typeface="Symbol" panose="05050102010706020507" pitchFamily="18" charset="2"/>
              </a:rPr>
              <a:t>1 </a:t>
            </a:r>
            <a:r>
              <a:rPr lang="en-US" altLang="en-US" sz="2800" dirty="0" smtClean="0">
                <a:sym typeface="Symbol" panose="05050102010706020507" pitchFamily="18" charset="2"/>
              </a:rPr>
              <a:t>(because for </a:t>
            </a:r>
            <a:r>
              <a:rPr lang="en-US" altLang="en-US" sz="2800" i="1" dirty="0" smtClean="0">
                <a:sym typeface="Symbol" panose="05050102010706020507" pitchFamily="18" charset="2"/>
              </a:rPr>
              <a:t>n</a:t>
            </a:r>
            <a:r>
              <a:rPr lang="en-US" altLang="en-US" i="1" dirty="0" smtClean="0">
                <a:sym typeface="Symbol" panose="05050102010706020507" pitchFamily="18" charset="2"/>
              </a:rPr>
              <a:t> &lt; 1, n</a:t>
            </a:r>
            <a:r>
              <a:rPr lang="en-US" altLang="en-US" i="1" baseline="30000" dirty="0" smtClean="0">
                <a:sym typeface="Symbol" panose="05050102010706020507" pitchFamily="18" charset="2"/>
              </a:rPr>
              <a:t>2</a:t>
            </a:r>
            <a:r>
              <a:rPr lang="en-US" altLang="en-US" i="1" dirty="0" smtClean="0">
                <a:sym typeface="Symbol" panose="05050102010706020507" pitchFamily="18" charset="2"/>
              </a:rPr>
              <a:t> &lt; 1</a:t>
            </a:r>
            <a:r>
              <a:rPr lang="en-US" altLang="en-US" sz="2800" dirty="0" smtClean="0">
                <a:sym typeface="Symbol" panose="05050102010706020507" pitchFamily="18" charset="2"/>
              </a:rPr>
              <a:t>) </a:t>
            </a:r>
            <a:r>
              <a:rPr lang="en-US" altLang="en-US" sz="2800" dirty="0">
                <a:sym typeface="Symbol" panose="05050102010706020507" pitchFamily="18" charset="2"/>
              </a:rPr>
              <a:t>we have:</a:t>
            </a:r>
          </a:p>
          <a:p>
            <a:pPr>
              <a:lnSpc>
                <a:spcPct val="170000"/>
              </a:lnSpc>
              <a:spcBef>
                <a:spcPct val="0"/>
              </a:spcBef>
            </a:pPr>
            <a:r>
              <a:rPr lang="en-US" i="1" dirty="0" smtClean="0"/>
              <a:t>3n</a:t>
            </a:r>
            <a:r>
              <a:rPr lang="en-US" i="1" baseline="30000" dirty="0" smtClean="0"/>
              <a:t>2</a:t>
            </a:r>
            <a:r>
              <a:rPr lang="en-US" i="1" dirty="0" smtClean="0"/>
              <a:t>+10nlgn+8</a:t>
            </a:r>
            <a:r>
              <a:rPr lang="en-US" altLang="en-US" sz="2800" dirty="0" smtClean="0">
                <a:sym typeface="Symbol" panose="05050102010706020507" pitchFamily="18" charset="2"/>
              </a:rPr>
              <a:t> </a:t>
            </a:r>
            <a:r>
              <a:rPr lang="en-US" altLang="en-US" sz="2800" dirty="0">
                <a:sym typeface="Symbol" panose="05050102010706020507" pitchFamily="18" charset="2"/>
              </a:rPr>
              <a:t> </a:t>
            </a:r>
            <a:r>
              <a:rPr lang="en-US" i="1" dirty="0" smtClean="0"/>
              <a:t>3n</a:t>
            </a:r>
            <a:r>
              <a:rPr lang="en-US" i="1" baseline="30000" dirty="0" smtClean="0"/>
              <a:t>2</a:t>
            </a:r>
            <a:r>
              <a:rPr lang="en-US" i="1" dirty="0" smtClean="0"/>
              <a:t>+10n</a:t>
            </a:r>
            <a:r>
              <a:rPr lang="en-US" i="1" baseline="30000" dirty="0" smtClean="0"/>
              <a:t>2</a:t>
            </a:r>
            <a:r>
              <a:rPr lang="en-US" i="1" dirty="0" smtClean="0"/>
              <a:t>+8n</a:t>
            </a:r>
            <a:r>
              <a:rPr lang="en-US" i="1" baseline="30000" dirty="0" smtClean="0"/>
              <a:t>2</a:t>
            </a:r>
            <a:endParaRPr lang="en-US" altLang="en-US" sz="2800" baseline="30000" dirty="0">
              <a:sym typeface="Symbol" panose="05050102010706020507" pitchFamily="18" charset="2"/>
            </a:endParaRPr>
          </a:p>
          <a:p>
            <a:pPr>
              <a:lnSpc>
                <a:spcPct val="170000"/>
              </a:lnSpc>
              <a:spcBef>
                <a:spcPct val="0"/>
              </a:spcBef>
              <a:buFont typeface="Symbol"/>
              <a:buChar char="Þ"/>
            </a:pPr>
            <a:r>
              <a:rPr lang="en-US" i="1" dirty="0" smtClean="0"/>
              <a:t>3n</a:t>
            </a:r>
            <a:r>
              <a:rPr lang="en-US" i="1" baseline="30000" dirty="0" smtClean="0"/>
              <a:t>2</a:t>
            </a:r>
            <a:r>
              <a:rPr lang="en-US" i="1" dirty="0" smtClean="0"/>
              <a:t>+10nlgn+8</a:t>
            </a:r>
            <a:r>
              <a:rPr lang="en-US" altLang="en-US" dirty="0" smtClean="0">
                <a:sym typeface="Symbol" panose="05050102010706020507" pitchFamily="18" charset="2"/>
              </a:rPr>
              <a:t>  </a:t>
            </a:r>
            <a:r>
              <a:rPr lang="en-US" i="1" dirty="0" smtClean="0"/>
              <a:t>21n</a:t>
            </a:r>
            <a:r>
              <a:rPr lang="en-US" i="1" baseline="30000" dirty="0" smtClean="0"/>
              <a:t>2</a:t>
            </a:r>
            <a:endParaRPr lang="en-US" altLang="en-US" sz="2800" baseline="30000" dirty="0">
              <a:sym typeface="Symbol" panose="05050102010706020507" pitchFamily="18" charset="2"/>
            </a:endParaRPr>
          </a:p>
          <a:p>
            <a:pPr marL="0" indent="0">
              <a:lnSpc>
                <a:spcPct val="170000"/>
              </a:lnSpc>
              <a:spcBef>
                <a:spcPct val="0"/>
              </a:spcBef>
            </a:pPr>
            <a:r>
              <a:rPr lang="en-US" altLang="en-US" sz="2800" dirty="0" smtClean="0">
                <a:sym typeface="Symbol" panose="05050102010706020507" pitchFamily="18" charset="2"/>
              </a:rPr>
              <a:t>Therefore</a:t>
            </a:r>
            <a:r>
              <a:rPr lang="en-US" altLang="en-US" sz="2800" dirty="0">
                <a:sym typeface="Symbol" panose="05050102010706020507" pitchFamily="18" charset="2"/>
              </a:rPr>
              <a:t>, for </a:t>
            </a:r>
            <a:r>
              <a:rPr lang="en-US" altLang="en-US" sz="2800" dirty="0" smtClean="0">
                <a:sym typeface="Symbol" panose="05050102010706020507" pitchFamily="18" charset="2"/>
              </a:rPr>
              <a:t>c </a:t>
            </a:r>
            <a:r>
              <a:rPr lang="en-US" altLang="en-US" sz="2800" dirty="0">
                <a:sym typeface="Symbol" panose="05050102010706020507" pitchFamily="18" charset="2"/>
              </a:rPr>
              <a:t>= </a:t>
            </a:r>
            <a:r>
              <a:rPr lang="en-US" altLang="en-US" sz="2800" dirty="0" smtClean="0">
                <a:sym typeface="Symbol" panose="05050102010706020507" pitchFamily="18" charset="2"/>
              </a:rPr>
              <a:t>21 </a:t>
            </a:r>
            <a:r>
              <a:rPr lang="en-US" altLang="en-US" sz="2800" dirty="0">
                <a:sym typeface="Symbol" panose="05050102010706020507" pitchFamily="18" charset="2"/>
              </a:rPr>
              <a:t>and </a:t>
            </a:r>
            <a:r>
              <a:rPr lang="en-US" altLang="en-US" sz="2800" i="1" dirty="0" smtClean="0">
                <a:sym typeface="Symbol" panose="05050102010706020507" pitchFamily="18" charset="2"/>
              </a:rPr>
              <a:t>n</a:t>
            </a:r>
            <a:r>
              <a:rPr lang="en-US" altLang="en-US" sz="2800" i="1" baseline="-25000" dirty="0" smtClean="0">
                <a:sym typeface="Symbol" panose="05050102010706020507" pitchFamily="18" charset="2"/>
              </a:rPr>
              <a:t>0</a:t>
            </a:r>
            <a:r>
              <a:rPr lang="en-US" altLang="en-US" sz="2800" i="1" dirty="0" smtClean="0">
                <a:sym typeface="Symbol" panose="05050102010706020507" pitchFamily="18" charset="2"/>
              </a:rPr>
              <a:t> </a:t>
            </a:r>
            <a:r>
              <a:rPr lang="en-US" altLang="en-US" sz="2800" i="1" dirty="0">
                <a:sym typeface="Symbol" panose="05050102010706020507" pitchFamily="18" charset="2"/>
              </a:rPr>
              <a:t>= </a:t>
            </a:r>
            <a:r>
              <a:rPr lang="en-US" altLang="en-US" sz="2800" i="1" dirty="0" smtClean="0">
                <a:sym typeface="Symbol" panose="05050102010706020507" pitchFamily="18" charset="2"/>
              </a:rPr>
              <a:t>1</a:t>
            </a:r>
            <a:r>
              <a:rPr lang="en-US" altLang="en-US" sz="2800" dirty="0" smtClean="0">
                <a:sym typeface="Symbol" panose="05050102010706020507" pitchFamily="18" charset="2"/>
              </a:rPr>
              <a:t>:</a:t>
            </a:r>
            <a:endParaRPr lang="en-US" altLang="en-US" sz="2800" dirty="0">
              <a:sym typeface="Symbol" panose="05050102010706020507" pitchFamily="18" charset="2"/>
            </a:endParaRPr>
          </a:p>
          <a:p>
            <a:pPr>
              <a:lnSpc>
                <a:spcPct val="170000"/>
              </a:lnSpc>
              <a:spcBef>
                <a:spcPct val="0"/>
              </a:spcBef>
            </a:pPr>
            <a:r>
              <a:rPr lang="en-US" i="1" dirty="0" smtClean="0"/>
              <a:t>T(n)</a:t>
            </a:r>
            <a:r>
              <a:rPr lang="en-US" altLang="en-US" sz="2800" i="1" dirty="0" smtClean="0">
                <a:sym typeface="Symbol" panose="05050102010706020507" pitchFamily="18" charset="2"/>
              </a:rPr>
              <a:t> </a:t>
            </a:r>
            <a:r>
              <a:rPr lang="en-US" altLang="en-US" sz="2800" i="1" dirty="0">
                <a:sym typeface="Symbol" panose="05050102010706020507" pitchFamily="18" charset="2"/>
              </a:rPr>
              <a:t> </a:t>
            </a:r>
            <a:r>
              <a:rPr lang="en-US" altLang="en-US" sz="2800" i="1" dirty="0" smtClean="0">
                <a:sym typeface="Symbol" panose="05050102010706020507" pitchFamily="18" charset="2"/>
              </a:rPr>
              <a:t>cn</a:t>
            </a:r>
            <a:r>
              <a:rPr lang="en-US" altLang="en-US" sz="2800" i="1" baseline="30000" dirty="0" smtClean="0">
                <a:sym typeface="Symbol" panose="05050102010706020507" pitchFamily="18" charset="2"/>
              </a:rPr>
              <a:t>2</a:t>
            </a:r>
            <a:r>
              <a:rPr lang="en-US" altLang="en-US" sz="2800" dirty="0" smtClean="0">
                <a:sym typeface="Symbol" panose="05050102010706020507" pitchFamily="18" charset="2"/>
              </a:rPr>
              <a:t> whenever </a:t>
            </a:r>
            <a:r>
              <a:rPr lang="en-US" altLang="en-US" sz="2800" i="1" dirty="0" smtClean="0">
                <a:sym typeface="Symbol" panose="05050102010706020507" pitchFamily="18" charset="2"/>
              </a:rPr>
              <a:t>n </a:t>
            </a:r>
            <a:r>
              <a:rPr lang="en-US" altLang="en-US" sz="2800" i="1" dirty="0">
                <a:sym typeface="Symbol" panose="05050102010706020507" pitchFamily="18" charset="2"/>
              </a:rPr>
              <a:t>&gt; </a:t>
            </a:r>
            <a:r>
              <a:rPr lang="en-US" altLang="en-US" sz="2800" i="1" dirty="0" smtClean="0">
                <a:sym typeface="Symbol" panose="05050102010706020507" pitchFamily="18" charset="2"/>
              </a:rPr>
              <a:t>n</a:t>
            </a:r>
            <a:r>
              <a:rPr lang="en-US" altLang="en-US" sz="2800" i="1" baseline="-25000" dirty="0" smtClean="0">
                <a:sym typeface="Symbol" panose="05050102010706020507" pitchFamily="18" charset="2"/>
              </a:rPr>
              <a:t>0</a:t>
            </a:r>
            <a:r>
              <a:rPr lang="en-US" altLang="en-US" sz="2800" dirty="0" smtClean="0">
                <a:sym typeface="Symbol" panose="05050102010706020507" pitchFamily="18" charset="2"/>
              </a:rPr>
              <a:t>.</a:t>
            </a:r>
            <a:endParaRPr lang="en-US" altLang="en-US" sz="2800" dirty="0">
              <a:sym typeface="Symbol" panose="05050102010706020507" pitchFamily="18" charset="2"/>
            </a:endParaRPr>
          </a:p>
          <a:p>
            <a:pPr>
              <a:lnSpc>
                <a:spcPct val="170000"/>
              </a:lnSpc>
              <a:spcBef>
                <a:spcPct val="0"/>
              </a:spcBef>
            </a:pPr>
            <a:r>
              <a:rPr lang="en-US" altLang="en-US" sz="2800" dirty="0" smtClean="0">
                <a:sym typeface="Symbol" panose="05050102010706020507" pitchFamily="18" charset="2"/>
              </a:rPr>
              <a:t> </a:t>
            </a:r>
            <a:r>
              <a:rPr lang="en-US" i="1" dirty="0" smtClean="0"/>
              <a:t>T(n)</a:t>
            </a:r>
            <a:r>
              <a:rPr lang="en-US" altLang="en-US" sz="2800" dirty="0" smtClean="0">
                <a:sym typeface="Symbol" panose="05050102010706020507" pitchFamily="18" charset="2"/>
              </a:rPr>
              <a:t> </a:t>
            </a:r>
            <a:r>
              <a:rPr lang="en-US" altLang="en-US" sz="2800" dirty="0">
                <a:sym typeface="Symbol" panose="05050102010706020507" pitchFamily="18" charset="2"/>
              </a:rPr>
              <a:t>is </a:t>
            </a:r>
            <a:r>
              <a:rPr lang="en-US" altLang="en-US" sz="2800" i="1" dirty="0" smtClean="0">
                <a:sym typeface="Symbol" panose="05050102010706020507" pitchFamily="18" charset="2"/>
              </a:rPr>
              <a:t>O(n</a:t>
            </a:r>
            <a:r>
              <a:rPr lang="en-US" altLang="en-US" sz="2800" i="1" baseline="30000" dirty="0" smtClean="0">
                <a:sym typeface="Symbol" panose="05050102010706020507" pitchFamily="18" charset="2"/>
              </a:rPr>
              <a:t>2</a:t>
            </a:r>
            <a:r>
              <a:rPr lang="en-US" altLang="en-US" sz="2800" i="1" dirty="0">
                <a:sym typeface="Symbol" panose="05050102010706020507" pitchFamily="18" charset="2"/>
              </a:rPr>
              <a:t>)</a:t>
            </a:r>
            <a:r>
              <a:rPr lang="en-US" altLang="en-US" sz="2800" dirty="0">
                <a:sym typeface="Symbol" panose="05050102010706020507" pitchFamily="18" charset="2"/>
              </a:rPr>
              <a:t>.</a:t>
            </a:r>
          </a:p>
        </p:txBody>
      </p:sp>
    </p:spTree>
    <p:extLst>
      <p:ext uri="{BB962C8B-B14F-4D97-AF65-F5344CB8AC3E}">
        <p14:creationId xmlns:p14="http://schemas.microsoft.com/office/powerpoint/2010/main" val="185994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fontScale="90000"/>
          </a:bodyPr>
          <a:lstStyle/>
          <a:p>
            <a:r>
              <a:rPr lang="en-US" altLang="en-US" dirty="0"/>
              <a:t>Definition</a:t>
            </a:r>
            <a:endParaRPr lang="en-US" dirty="0"/>
          </a:p>
        </p:txBody>
      </p:sp>
      <p:sp>
        <p:nvSpPr>
          <p:cNvPr id="210947" name="Rectangle 3"/>
          <p:cNvSpPr>
            <a:spLocks noGrp="1" noChangeArrowheads="1"/>
          </p:cNvSpPr>
          <p:nvPr>
            <p:ph type="body" idx="1"/>
          </p:nvPr>
        </p:nvSpPr>
        <p:spPr/>
        <p:txBody>
          <a:bodyPr/>
          <a:lstStyle/>
          <a:p>
            <a:r>
              <a:rPr lang="en-US" altLang="ko-KR" sz="2800" dirty="0">
                <a:ea typeface="Gulim" panose="020B0600000101010101" pitchFamily="34" charset="-127"/>
              </a:rPr>
              <a:t>An </a:t>
            </a:r>
            <a:r>
              <a:rPr lang="en-US" altLang="ko-KR" sz="2800" i="1" dirty="0">
                <a:ea typeface="Gulim" panose="020B0600000101010101" pitchFamily="34" charset="-127"/>
              </a:rPr>
              <a:t>algorithm</a:t>
            </a:r>
            <a:r>
              <a:rPr lang="en-US" altLang="ko-KR" sz="2800" dirty="0">
                <a:ea typeface="Gulim" panose="020B0600000101010101" pitchFamily="34" charset="-127"/>
              </a:rPr>
              <a:t> is a finite set of precise instructions for performing a computation or for solving a problem.</a:t>
            </a:r>
            <a:endParaRPr lang="en-US" sz="4000" b="1" dirty="0">
              <a:cs typeface="Times New Roman" panose="02020603050405020304" pitchFamily="18" charset="0"/>
            </a:endParaRPr>
          </a:p>
          <a:p>
            <a:pPr lvl="1">
              <a:buFont typeface="Arial" pitchFamily="34" charset="0"/>
              <a:buChar char="•"/>
            </a:pPr>
            <a:r>
              <a:rPr lang="en-US" dirty="0" smtClean="0"/>
              <a:t>It must produce the </a:t>
            </a:r>
            <a:r>
              <a:rPr lang="en-US" dirty="0" smtClean="0">
                <a:solidFill>
                  <a:srgbClr val="FF0000"/>
                </a:solidFill>
              </a:rPr>
              <a:t>correct</a:t>
            </a:r>
            <a:r>
              <a:rPr lang="en-US" dirty="0" smtClean="0"/>
              <a:t> result</a:t>
            </a:r>
          </a:p>
          <a:p>
            <a:pPr lvl="1">
              <a:buFont typeface="Arial" pitchFamily="34" charset="0"/>
              <a:buChar char="•"/>
            </a:pPr>
            <a:r>
              <a:rPr lang="en-US" sz="2400" dirty="0" smtClean="0"/>
              <a:t>It must </a:t>
            </a:r>
            <a:r>
              <a:rPr lang="en-US" sz="2400" dirty="0" smtClean="0">
                <a:solidFill>
                  <a:srgbClr val="FF0000"/>
                </a:solidFill>
              </a:rPr>
              <a:t>finish</a:t>
            </a:r>
            <a:r>
              <a:rPr lang="en-US" sz="2400" dirty="0" smtClean="0"/>
              <a:t> in some finite time</a:t>
            </a:r>
          </a:p>
          <a:p>
            <a:pPr lvl="1"/>
            <a:endParaRPr lang="en-US" dirty="0" smtClean="0"/>
          </a:p>
          <a:p>
            <a:pPr marL="4763" lvl="1"/>
            <a:r>
              <a:rPr lang="en-US" dirty="0" smtClean="0"/>
              <a:t>You can represent an algorithm using </a:t>
            </a:r>
          </a:p>
          <a:p>
            <a:pPr marL="468313" lvl="1">
              <a:buFont typeface="Arial" pitchFamily="34" charset="0"/>
              <a:buChar char="•"/>
            </a:pPr>
            <a:r>
              <a:rPr lang="en-US" dirty="0" err="1" smtClean="0"/>
              <a:t>pseudocode</a:t>
            </a:r>
            <a:r>
              <a:rPr lang="en-US" dirty="0" smtClean="0"/>
              <a:t>, </a:t>
            </a:r>
          </a:p>
          <a:p>
            <a:pPr marL="468313" lvl="1">
              <a:buFont typeface="Arial" pitchFamily="34" charset="0"/>
              <a:buChar char="•"/>
            </a:pPr>
            <a:r>
              <a:rPr lang="en-US" dirty="0" smtClean="0"/>
              <a:t>flowchart, or </a:t>
            </a:r>
          </a:p>
          <a:p>
            <a:pPr marL="468313" lvl="1">
              <a:buFont typeface="Arial" pitchFamily="34" charset="0"/>
              <a:buChar char="•"/>
            </a:pPr>
            <a:r>
              <a:rPr lang="en-US" dirty="0" smtClean="0"/>
              <a:t>even actual code</a:t>
            </a:r>
            <a:endParaRPr lang="en-US" sz="2400" dirty="0"/>
          </a:p>
        </p:txBody>
      </p:sp>
    </p:spTree>
    <p:extLst>
      <p:ext uri="{BB962C8B-B14F-4D97-AF65-F5344CB8AC3E}">
        <p14:creationId xmlns:p14="http://schemas.microsoft.com/office/powerpoint/2010/main" val="2795532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ormAutofit/>
          </a:bodyPr>
          <a:lstStyle/>
          <a:p>
            <a:r>
              <a:rPr lang="en-US" sz="4000" dirty="0" smtClean="0"/>
              <a:t>Proving Asymptotic </a:t>
            </a:r>
            <a:r>
              <a:rPr lang="en-US" sz="4000" dirty="0"/>
              <a:t>Upper Bound</a:t>
            </a:r>
            <a:endParaRPr lang="en-CA" altLang="en-US" sz="4000" dirty="0"/>
          </a:p>
        </p:txBody>
      </p:sp>
      <p:sp>
        <p:nvSpPr>
          <p:cNvPr id="175107" name="Rectangle 3"/>
          <p:cNvSpPr>
            <a:spLocks noGrp="1" noChangeArrowheads="1"/>
          </p:cNvSpPr>
          <p:nvPr>
            <p:ph idx="1"/>
          </p:nvPr>
        </p:nvSpPr>
        <p:spPr>
          <a:xfrm>
            <a:off x="155575" y="939800"/>
            <a:ext cx="8797925" cy="5918200"/>
          </a:xfrm>
        </p:spPr>
        <p:txBody>
          <a:bodyPr>
            <a:normAutofit/>
          </a:bodyPr>
          <a:lstStyle/>
          <a:p>
            <a:pPr>
              <a:lnSpc>
                <a:spcPct val="170000"/>
              </a:lnSpc>
              <a:spcBef>
                <a:spcPct val="0"/>
              </a:spcBef>
            </a:pPr>
            <a:r>
              <a:rPr lang="en-US" altLang="en-US" sz="2800" b="1" dirty="0" smtClean="0">
                <a:sym typeface="Symbol" panose="05050102010706020507" pitchFamily="18" charset="2"/>
              </a:rPr>
              <a:t>Show </a:t>
            </a:r>
            <a:r>
              <a:rPr lang="en-US" altLang="en-US" sz="2800" b="1" dirty="0">
                <a:sym typeface="Symbol" panose="05050102010706020507" pitchFamily="18" charset="2"/>
              </a:rPr>
              <a:t>that </a:t>
            </a:r>
            <a:r>
              <a:rPr lang="en-US" b="1" i="1" dirty="0" smtClean="0"/>
              <a:t>T(n) = 3n</a:t>
            </a:r>
            <a:r>
              <a:rPr lang="en-US" b="1" i="1" baseline="30000" dirty="0" smtClean="0"/>
              <a:t>2</a:t>
            </a:r>
            <a:r>
              <a:rPr lang="en-US" b="1" i="1" dirty="0" smtClean="0"/>
              <a:t>+10nlgn+8 is O(n</a:t>
            </a:r>
            <a:r>
              <a:rPr lang="en-US" b="1" i="1" baseline="30000" dirty="0" smtClean="0"/>
              <a:t>2 </a:t>
            </a:r>
            <a:r>
              <a:rPr lang="en-US" b="1" i="1" dirty="0" err="1" smtClean="0"/>
              <a:t>lg</a:t>
            </a:r>
            <a:r>
              <a:rPr lang="en-US" b="1" i="1" dirty="0" smtClean="0"/>
              <a:t> n)</a:t>
            </a:r>
            <a:r>
              <a:rPr lang="en-US" altLang="en-US" sz="2800" b="1" dirty="0" smtClean="0">
                <a:sym typeface="Symbol" panose="05050102010706020507" pitchFamily="18" charset="2"/>
              </a:rPr>
              <a:t>.</a:t>
            </a:r>
            <a:endParaRPr lang="en-US" altLang="en-US" sz="2800" b="1" dirty="0">
              <a:sym typeface="Symbol" panose="05050102010706020507" pitchFamily="18" charset="2"/>
            </a:endParaRPr>
          </a:p>
          <a:p>
            <a:pPr>
              <a:lnSpc>
                <a:spcPct val="100000"/>
              </a:lnSpc>
              <a:spcBef>
                <a:spcPct val="0"/>
              </a:spcBef>
            </a:pPr>
            <a:r>
              <a:rPr lang="en-US" altLang="en-US" sz="2800" dirty="0" smtClean="0">
                <a:sym typeface="Symbol" panose="05050102010706020507" pitchFamily="18" charset="2"/>
              </a:rPr>
              <a:t>For </a:t>
            </a:r>
            <a:r>
              <a:rPr lang="en-US" altLang="en-US" sz="2800" i="1" dirty="0" smtClean="0">
                <a:sym typeface="Symbol" panose="05050102010706020507" pitchFamily="18" charset="2"/>
              </a:rPr>
              <a:t>n </a:t>
            </a:r>
            <a:r>
              <a:rPr lang="en-US" altLang="en-US" sz="2800" i="1" dirty="0">
                <a:sym typeface="Symbol" panose="05050102010706020507" pitchFamily="18" charset="2"/>
              </a:rPr>
              <a:t>&gt; </a:t>
            </a:r>
            <a:r>
              <a:rPr lang="en-US" altLang="en-US" sz="2800" i="1" dirty="0" smtClean="0">
                <a:sym typeface="Symbol" panose="05050102010706020507" pitchFamily="18" charset="2"/>
              </a:rPr>
              <a:t>2</a:t>
            </a:r>
            <a:r>
              <a:rPr lang="en-US" altLang="en-US" sz="2800" dirty="0" smtClean="0">
                <a:sym typeface="Symbol" panose="05050102010706020507" pitchFamily="18" charset="2"/>
              </a:rPr>
              <a:t> </a:t>
            </a:r>
            <a:r>
              <a:rPr lang="en-US" altLang="en-US" dirty="0" smtClean="0">
                <a:sym typeface="Symbol" panose="05050102010706020507" pitchFamily="18" charset="2"/>
              </a:rPr>
              <a:t>(because for </a:t>
            </a:r>
            <a:r>
              <a:rPr lang="en-US" altLang="en-US" i="1" dirty="0" smtClean="0">
                <a:sym typeface="Symbol" panose="05050102010706020507" pitchFamily="18" charset="2"/>
              </a:rPr>
              <a:t>n &lt; 2, </a:t>
            </a:r>
            <a:r>
              <a:rPr lang="en-US" altLang="en-US" i="1" dirty="0" err="1" smtClean="0">
                <a:sym typeface="Symbol" panose="05050102010706020507" pitchFamily="18" charset="2"/>
              </a:rPr>
              <a:t>lg</a:t>
            </a:r>
            <a:r>
              <a:rPr lang="en-US" altLang="en-US" i="1" dirty="0" smtClean="0">
                <a:sym typeface="Symbol" panose="05050102010706020507" pitchFamily="18" charset="2"/>
              </a:rPr>
              <a:t> n &lt; 1,</a:t>
            </a:r>
            <a:r>
              <a:rPr lang="en-US" altLang="en-US" dirty="0" smtClean="0">
                <a:sym typeface="Symbol" panose="05050102010706020507" pitchFamily="18" charset="2"/>
              </a:rPr>
              <a:t> so it is possible that </a:t>
            </a:r>
            <a:r>
              <a:rPr lang="en-US" i="1" dirty="0" smtClean="0"/>
              <a:t>n</a:t>
            </a:r>
            <a:r>
              <a:rPr lang="en-US" i="1" baseline="30000" dirty="0" smtClean="0"/>
              <a:t>2</a:t>
            </a:r>
            <a:r>
              <a:rPr lang="en-US" i="1" dirty="0" smtClean="0"/>
              <a:t>lg n &lt; n </a:t>
            </a:r>
            <a:r>
              <a:rPr lang="en-US" i="1" dirty="0" err="1" smtClean="0"/>
              <a:t>lg</a:t>
            </a:r>
            <a:r>
              <a:rPr lang="en-US" i="1" dirty="0" smtClean="0"/>
              <a:t> n </a:t>
            </a:r>
            <a:r>
              <a:rPr lang="en-US" dirty="0" smtClean="0"/>
              <a:t> which is true when </a:t>
            </a:r>
            <a:r>
              <a:rPr lang="en-US" i="1" dirty="0" smtClean="0"/>
              <a:t>n = 1.5</a:t>
            </a:r>
            <a:r>
              <a:rPr lang="en-US" altLang="en-US" dirty="0" smtClean="0">
                <a:sym typeface="Symbol" panose="05050102010706020507" pitchFamily="18" charset="2"/>
              </a:rPr>
              <a:t>) we </a:t>
            </a:r>
            <a:r>
              <a:rPr lang="en-US" altLang="en-US" sz="2800" dirty="0">
                <a:sym typeface="Symbol" panose="05050102010706020507" pitchFamily="18" charset="2"/>
              </a:rPr>
              <a:t>have:</a:t>
            </a:r>
          </a:p>
          <a:p>
            <a:pPr>
              <a:lnSpc>
                <a:spcPct val="170000"/>
              </a:lnSpc>
              <a:spcBef>
                <a:spcPct val="0"/>
              </a:spcBef>
            </a:pPr>
            <a:r>
              <a:rPr lang="en-US" i="1" dirty="0" smtClean="0"/>
              <a:t>3n</a:t>
            </a:r>
            <a:r>
              <a:rPr lang="en-US" i="1" baseline="30000" dirty="0" smtClean="0"/>
              <a:t>2</a:t>
            </a:r>
            <a:r>
              <a:rPr lang="en-US" i="1" dirty="0" smtClean="0"/>
              <a:t>+10nlgn+8</a:t>
            </a:r>
            <a:r>
              <a:rPr lang="en-US" altLang="en-US" sz="2800" dirty="0" smtClean="0">
                <a:sym typeface="Symbol" panose="05050102010706020507" pitchFamily="18" charset="2"/>
              </a:rPr>
              <a:t> </a:t>
            </a:r>
            <a:r>
              <a:rPr lang="en-US" altLang="en-US" sz="2800" dirty="0">
                <a:sym typeface="Symbol" panose="05050102010706020507" pitchFamily="18" charset="2"/>
              </a:rPr>
              <a:t> </a:t>
            </a:r>
            <a:r>
              <a:rPr lang="en-US" i="1" dirty="0" smtClean="0"/>
              <a:t>3n</a:t>
            </a:r>
            <a:r>
              <a:rPr lang="en-US" i="1" baseline="30000" dirty="0" smtClean="0"/>
              <a:t>2</a:t>
            </a:r>
            <a:r>
              <a:rPr lang="en-US" i="1" dirty="0" smtClean="0"/>
              <a:t>(</a:t>
            </a:r>
            <a:r>
              <a:rPr lang="en-US" i="1" dirty="0" err="1" smtClean="0"/>
              <a:t>lg</a:t>
            </a:r>
            <a:r>
              <a:rPr lang="en-US" i="1" dirty="0" smtClean="0"/>
              <a:t> n)+10n</a:t>
            </a:r>
            <a:r>
              <a:rPr lang="en-US" i="1" baseline="30000" dirty="0" smtClean="0"/>
              <a:t>2</a:t>
            </a:r>
            <a:r>
              <a:rPr lang="en-US" i="1" dirty="0" smtClean="0"/>
              <a:t>(</a:t>
            </a:r>
            <a:r>
              <a:rPr lang="en-US" i="1" dirty="0" err="1" smtClean="0"/>
              <a:t>lg</a:t>
            </a:r>
            <a:r>
              <a:rPr lang="en-US" i="1" dirty="0" smtClean="0"/>
              <a:t> n)+8n</a:t>
            </a:r>
            <a:r>
              <a:rPr lang="en-US" i="1" baseline="30000" dirty="0" smtClean="0"/>
              <a:t>2</a:t>
            </a:r>
            <a:r>
              <a:rPr lang="en-US" i="1" dirty="0" smtClean="0"/>
              <a:t>(</a:t>
            </a:r>
            <a:r>
              <a:rPr lang="en-US" i="1" dirty="0" err="1" smtClean="0"/>
              <a:t>lg</a:t>
            </a:r>
            <a:r>
              <a:rPr lang="en-US" i="1" dirty="0" smtClean="0"/>
              <a:t> n)</a:t>
            </a:r>
            <a:endParaRPr lang="en-US" altLang="en-US" sz="2800" baseline="30000" dirty="0">
              <a:sym typeface="Symbol" panose="05050102010706020507" pitchFamily="18" charset="2"/>
            </a:endParaRPr>
          </a:p>
          <a:p>
            <a:pPr>
              <a:lnSpc>
                <a:spcPct val="170000"/>
              </a:lnSpc>
              <a:spcBef>
                <a:spcPct val="0"/>
              </a:spcBef>
              <a:buFont typeface="Symbol"/>
              <a:buChar char="Þ"/>
            </a:pPr>
            <a:r>
              <a:rPr lang="en-US" i="1" dirty="0" smtClean="0"/>
              <a:t>3n</a:t>
            </a:r>
            <a:r>
              <a:rPr lang="en-US" i="1" baseline="30000" dirty="0" smtClean="0"/>
              <a:t>2</a:t>
            </a:r>
            <a:r>
              <a:rPr lang="en-US" i="1" dirty="0" smtClean="0"/>
              <a:t>+10nlgn+8</a:t>
            </a:r>
            <a:r>
              <a:rPr lang="en-US" altLang="en-US" dirty="0" smtClean="0">
                <a:sym typeface="Symbol" panose="05050102010706020507" pitchFamily="18" charset="2"/>
              </a:rPr>
              <a:t>  </a:t>
            </a:r>
            <a:r>
              <a:rPr lang="en-US" i="1" dirty="0" smtClean="0"/>
              <a:t>21n</a:t>
            </a:r>
            <a:r>
              <a:rPr lang="en-US" i="1" baseline="30000" dirty="0" smtClean="0"/>
              <a:t>2</a:t>
            </a:r>
            <a:r>
              <a:rPr lang="en-US" i="1" dirty="0" smtClean="0"/>
              <a:t>(</a:t>
            </a:r>
            <a:r>
              <a:rPr lang="en-US" i="1" dirty="0" err="1" smtClean="0"/>
              <a:t>lg</a:t>
            </a:r>
            <a:r>
              <a:rPr lang="en-US" i="1" dirty="0" smtClean="0"/>
              <a:t> n)</a:t>
            </a:r>
            <a:endParaRPr lang="en-US" altLang="en-US" sz="2800" baseline="30000" dirty="0">
              <a:sym typeface="Symbol" panose="05050102010706020507" pitchFamily="18" charset="2"/>
            </a:endParaRPr>
          </a:p>
          <a:p>
            <a:pPr marL="0" indent="0">
              <a:lnSpc>
                <a:spcPct val="170000"/>
              </a:lnSpc>
              <a:spcBef>
                <a:spcPct val="0"/>
              </a:spcBef>
            </a:pPr>
            <a:r>
              <a:rPr lang="en-US" altLang="en-US" sz="2800" dirty="0" smtClean="0">
                <a:sym typeface="Symbol" panose="05050102010706020507" pitchFamily="18" charset="2"/>
              </a:rPr>
              <a:t>Therefore</a:t>
            </a:r>
            <a:r>
              <a:rPr lang="en-US" altLang="en-US" sz="2800" dirty="0">
                <a:sym typeface="Symbol" panose="05050102010706020507" pitchFamily="18" charset="2"/>
              </a:rPr>
              <a:t>, for </a:t>
            </a:r>
            <a:r>
              <a:rPr lang="en-US" altLang="en-US" sz="2800" dirty="0" smtClean="0">
                <a:sym typeface="Symbol" panose="05050102010706020507" pitchFamily="18" charset="2"/>
              </a:rPr>
              <a:t>c </a:t>
            </a:r>
            <a:r>
              <a:rPr lang="en-US" altLang="en-US" sz="2800" dirty="0">
                <a:sym typeface="Symbol" panose="05050102010706020507" pitchFamily="18" charset="2"/>
              </a:rPr>
              <a:t>= </a:t>
            </a:r>
            <a:r>
              <a:rPr lang="en-US" altLang="en-US" sz="2800" dirty="0" smtClean="0">
                <a:sym typeface="Symbol" panose="05050102010706020507" pitchFamily="18" charset="2"/>
              </a:rPr>
              <a:t>21 </a:t>
            </a:r>
            <a:r>
              <a:rPr lang="en-US" altLang="en-US" sz="2800" dirty="0">
                <a:sym typeface="Symbol" panose="05050102010706020507" pitchFamily="18" charset="2"/>
              </a:rPr>
              <a:t>and </a:t>
            </a:r>
            <a:r>
              <a:rPr lang="en-US" altLang="en-US" sz="2800" i="1" dirty="0" smtClean="0">
                <a:sym typeface="Symbol" panose="05050102010706020507" pitchFamily="18" charset="2"/>
              </a:rPr>
              <a:t>n</a:t>
            </a:r>
            <a:r>
              <a:rPr lang="en-US" altLang="en-US" sz="2800" i="1" baseline="-25000" dirty="0" smtClean="0">
                <a:sym typeface="Symbol" panose="05050102010706020507" pitchFamily="18" charset="2"/>
              </a:rPr>
              <a:t>0</a:t>
            </a:r>
            <a:r>
              <a:rPr lang="en-US" altLang="en-US" sz="2800" i="1" dirty="0" smtClean="0">
                <a:sym typeface="Symbol" panose="05050102010706020507" pitchFamily="18" charset="2"/>
              </a:rPr>
              <a:t> </a:t>
            </a:r>
            <a:r>
              <a:rPr lang="en-US" altLang="en-US" sz="2800" i="1" dirty="0">
                <a:sym typeface="Symbol" panose="05050102010706020507" pitchFamily="18" charset="2"/>
              </a:rPr>
              <a:t>= </a:t>
            </a:r>
            <a:r>
              <a:rPr lang="en-US" altLang="en-US" sz="2800" i="1" dirty="0" smtClean="0">
                <a:sym typeface="Symbol" panose="05050102010706020507" pitchFamily="18" charset="2"/>
              </a:rPr>
              <a:t>2</a:t>
            </a:r>
            <a:r>
              <a:rPr lang="en-US" altLang="en-US" sz="2800" dirty="0" smtClean="0">
                <a:sym typeface="Symbol" panose="05050102010706020507" pitchFamily="18" charset="2"/>
              </a:rPr>
              <a:t>:</a:t>
            </a:r>
            <a:endParaRPr lang="en-US" altLang="en-US" sz="2800" dirty="0">
              <a:sym typeface="Symbol" panose="05050102010706020507" pitchFamily="18" charset="2"/>
            </a:endParaRPr>
          </a:p>
          <a:p>
            <a:pPr>
              <a:lnSpc>
                <a:spcPct val="170000"/>
              </a:lnSpc>
              <a:spcBef>
                <a:spcPct val="0"/>
              </a:spcBef>
            </a:pPr>
            <a:r>
              <a:rPr lang="en-US" i="1" dirty="0" smtClean="0"/>
              <a:t>T(n)</a:t>
            </a:r>
            <a:r>
              <a:rPr lang="en-US" altLang="en-US" sz="2800" i="1" dirty="0" smtClean="0">
                <a:sym typeface="Symbol" panose="05050102010706020507" pitchFamily="18" charset="2"/>
              </a:rPr>
              <a:t> </a:t>
            </a:r>
            <a:r>
              <a:rPr lang="en-US" altLang="en-US" sz="2800" i="1" dirty="0">
                <a:sym typeface="Symbol" panose="05050102010706020507" pitchFamily="18" charset="2"/>
              </a:rPr>
              <a:t> </a:t>
            </a:r>
            <a:r>
              <a:rPr lang="en-US" altLang="en-US" sz="2800" i="1" dirty="0" smtClean="0">
                <a:sym typeface="Symbol" panose="05050102010706020507" pitchFamily="18" charset="2"/>
              </a:rPr>
              <a:t>cn</a:t>
            </a:r>
            <a:r>
              <a:rPr lang="en-US" altLang="en-US" sz="2800" i="1" baseline="30000" dirty="0" smtClean="0">
                <a:sym typeface="Symbol" panose="05050102010706020507" pitchFamily="18" charset="2"/>
              </a:rPr>
              <a:t>2</a:t>
            </a:r>
            <a:r>
              <a:rPr lang="en-US" i="1" dirty="0" smtClean="0"/>
              <a:t>lgn</a:t>
            </a:r>
            <a:r>
              <a:rPr lang="en-US" altLang="en-US" sz="2800" dirty="0" smtClean="0">
                <a:sym typeface="Symbol" panose="05050102010706020507" pitchFamily="18" charset="2"/>
              </a:rPr>
              <a:t> whenever </a:t>
            </a:r>
            <a:r>
              <a:rPr lang="en-US" altLang="en-US" sz="2800" i="1" dirty="0" smtClean="0">
                <a:sym typeface="Symbol" panose="05050102010706020507" pitchFamily="18" charset="2"/>
              </a:rPr>
              <a:t>n </a:t>
            </a:r>
            <a:r>
              <a:rPr lang="en-US" altLang="en-US" sz="2800" i="1" dirty="0">
                <a:sym typeface="Symbol" panose="05050102010706020507" pitchFamily="18" charset="2"/>
              </a:rPr>
              <a:t>&gt; </a:t>
            </a:r>
            <a:r>
              <a:rPr lang="en-US" altLang="en-US" sz="2800" i="1" dirty="0" smtClean="0">
                <a:sym typeface="Symbol" panose="05050102010706020507" pitchFamily="18" charset="2"/>
              </a:rPr>
              <a:t>n</a:t>
            </a:r>
            <a:r>
              <a:rPr lang="en-US" altLang="en-US" sz="2800" i="1" baseline="-25000" dirty="0" smtClean="0">
                <a:sym typeface="Symbol" panose="05050102010706020507" pitchFamily="18" charset="2"/>
              </a:rPr>
              <a:t>0</a:t>
            </a:r>
            <a:r>
              <a:rPr lang="en-US" altLang="en-US" sz="2800" dirty="0" smtClean="0">
                <a:sym typeface="Symbol" panose="05050102010706020507" pitchFamily="18" charset="2"/>
              </a:rPr>
              <a:t>.</a:t>
            </a:r>
            <a:endParaRPr lang="en-US" altLang="en-US" sz="2800" dirty="0">
              <a:sym typeface="Symbol" panose="05050102010706020507" pitchFamily="18" charset="2"/>
            </a:endParaRPr>
          </a:p>
          <a:p>
            <a:pPr>
              <a:lnSpc>
                <a:spcPct val="170000"/>
              </a:lnSpc>
              <a:spcBef>
                <a:spcPct val="0"/>
              </a:spcBef>
            </a:pPr>
            <a:r>
              <a:rPr lang="en-US" altLang="en-US" sz="2800" dirty="0" smtClean="0">
                <a:sym typeface="Symbol" panose="05050102010706020507" pitchFamily="18" charset="2"/>
              </a:rPr>
              <a:t> </a:t>
            </a:r>
            <a:r>
              <a:rPr lang="en-US" i="1" dirty="0" smtClean="0"/>
              <a:t>T(n)</a:t>
            </a:r>
            <a:r>
              <a:rPr lang="en-US" altLang="en-US" sz="2800" dirty="0" smtClean="0">
                <a:sym typeface="Symbol" panose="05050102010706020507" pitchFamily="18" charset="2"/>
              </a:rPr>
              <a:t> </a:t>
            </a:r>
            <a:r>
              <a:rPr lang="en-US" altLang="en-US" sz="2800" dirty="0">
                <a:sym typeface="Symbol" panose="05050102010706020507" pitchFamily="18" charset="2"/>
              </a:rPr>
              <a:t>is </a:t>
            </a:r>
            <a:r>
              <a:rPr lang="en-US" altLang="en-US" sz="2800" i="1" dirty="0" smtClean="0">
                <a:sym typeface="Symbol" panose="05050102010706020507" pitchFamily="18" charset="2"/>
              </a:rPr>
              <a:t>O(n</a:t>
            </a:r>
            <a:r>
              <a:rPr lang="en-US" altLang="en-US" sz="2800" i="1" baseline="30000" dirty="0" smtClean="0">
                <a:sym typeface="Symbol" panose="05050102010706020507" pitchFamily="18" charset="2"/>
              </a:rPr>
              <a:t>2</a:t>
            </a:r>
            <a:r>
              <a:rPr lang="en-US" i="1" dirty="0" smtClean="0"/>
              <a:t>lgn</a:t>
            </a:r>
            <a:r>
              <a:rPr lang="en-US" altLang="en-US" sz="2800" i="1" dirty="0" smtClean="0">
                <a:sym typeface="Symbol" panose="05050102010706020507" pitchFamily="18" charset="2"/>
              </a:rPr>
              <a:t>)</a:t>
            </a:r>
            <a:r>
              <a:rPr lang="en-US" altLang="en-US" sz="2800" dirty="0" smtClean="0">
                <a:sym typeface="Symbol" panose="05050102010706020507" pitchFamily="18" charset="2"/>
              </a:rPr>
              <a:t>.</a:t>
            </a:r>
            <a:endParaRPr lang="en-US" altLang="en-US" sz="2800" dirty="0">
              <a:sym typeface="Symbol" panose="05050102010706020507" pitchFamily="18" charset="2"/>
            </a:endParaRPr>
          </a:p>
        </p:txBody>
      </p:sp>
    </p:spTree>
    <p:extLst>
      <p:ext uri="{BB962C8B-B14F-4D97-AF65-F5344CB8AC3E}">
        <p14:creationId xmlns:p14="http://schemas.microsoft.com/office/powerpoint/2010/main" val="185994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ormAutofit/>
          </a:bodyPr>
          <a:lstStyle/>
          <a:p>
            <a:r>
              <a:rPr lang="en-US" sz="4000" dirty="0" smtClean="0"/>
              <a:t>Proving Asymptotic </a:t>
            </a:r>
            <a:r>
              <a:rPr lang="en-US" sz="4000" dirty="0"/>
              <a:t>Upper Bound</a:t>
            </a:r>
            <a:endParaRPr lang="en-CA" altLang="en-US" sz="4000" dirty="0"/>
          </a:p>
        </p:txBody>
      </p:sp>
      <p:sp>
        <p:nvSpPr>
          <p:cNvPr id="175107" name="Rectangle 3"/>
          <p:cNvSpPr>
            <a:spLocks noGrp="1" noChangeArrowheads="1"/>
          </p:cNvSpPr>
          <p:nvPr>
            <p:ph idx="1"/>
          </p:nvPr>
        </p:nvSpPr>
        <p:spPr>
          <a:xfrm>
            <a:off x="155575" y="939800"/>
            <a:ext cx="8797925" cy="5918200"/>
          </a:xfrm>
        </p:spPr>
        <p:txBody>
          <a:bodyPr>
            <a:normAutofit/>
          </a:bodyPr>
          <a:lstStyle/>
          <a:p>
            <a:pPr>
              <a:lnSpc>
                <a:spcPct val="170000"/>
              </a:lnSpc>
              <a:spcBef>
                <a:spcPct val="0"/>
              </a:spcBef>
            </a:pPr>
            <a:r>
              <a:rPr lang="en-US" altLang="en-US" sz="2800" b="1" dirty="0" smtClean="0">
                <a:sym typeface="Symbol" panose="05050102010706020507" pitchFamily="18" charset="2"/>
              </a:rPr>
              <a:t>Show </a:t>
            </a:r>
            <a:r>
              <a:rPr lang="en-US" altLang="en-US" sz="2800" b="1" dirty="0">
                <a:sym typeface="Symbol" panose="05050102010706020507" pitchFamily="18" charset="2"/>
              </a:rPr>
              <a:t>that </a:t>
            </a:r>
            <a:r>
              <a:rPr lang="en-US" b="1" i="1" dirty="0" smtClean="0"/>
              <a:t>T’(n) = 52n</a:t>
            </a:r>
            <a:r>
              <a:rPr lang="en-US" b="1" i="1" baseline="30000" dirty="0" smtClean="0"/>
              <a:t>2</a:t>
            </a:r>
            <a:r>
              <a:rPr lang="en-US" b="1" i="1" dirty="0" smtClean="0"/>
              <a:t>+3n</a:t>
            </a:r>
            <a:r>
              <a:rPr lang="en-US" b="1" i="1" baseline="30000" dirty="0" smtClean="0"/>
              <a:t>2</a:t>
            </a:r>
            <a:r>
              <a:rPr lang="en-US" b="1" i="1" dirty="0" smtClean="0"/>
              <a:t>lgn+8 is O(n</a:t>
            </a:r>
            <a:r>
              <a:rPr lang="en-US" b="1" i="1" baseline="30000" dirty="0" smtClean="0"/>
              <a:t>2 </a:t>
            </a:r>
            <a:r>
              <a:rPr lang="en-US" b="1" i="1" dirty="0" err="1" smtClean="0"/>
              <a:t>lg</a:t>
            </a:r>
            <a:r>
              <a:rPr lang="en-US" b="1" i="1" dirty="0" smtClean="0"/>
              <a:t> n)</a:t>
            </a:r>
            <a:r>
              <a:rPr lang="en-US" altLang="en-US" sz="2800" b="1" dirty="0" smtClean="0">
                <a:sym typeface="Symbol" panose="05050102010706020507" pitchFamily="18" charset="2"/>
              </a:rPr>
              <a:t>.</a:t>
            </a:r>
            <a:endParaRPr lang="en-US" altLang="en-US" sz="2800" b="1" dirty="0">
              <a:sym typeface="Symbol" panose="05050102010706020507" pitchFamily="18" charset="2"/>
            </a:endParaRPr>
          </a:p>
          <a:p>
            <a:pPr>
              <a:lnSpc>
                <a:spcPct val="100000"/>
              </a:lnSpc>
              <a:spcBef>
                <a:spcPct val="0"/>
              </a:spcBef>
            </a:pPr>
            <a:r>
              <a:rPr lang="en-US" altLang="en-US" sz="2800" dirty="0" smtClean="0">
                <a:sym typeface="Symbol" panose="05050102010706020507" pitchFamily="18" charset="2"/>
              </a:rPr>
              <a:t>For </a:t>
            </a:r>
            <a:r>
              <a:rPr lang="en-US" altLang="en-US" sz="2800" i="1" dirty="0" smtClean="0">
                <a:sym typeface="Symbol" panose="05050102010706020507" pitchFamily="18" charset="2"/>
              </a:rPr>
              <a:t>n </a:t>
            </a:r>
            <a:r>
              <a:rPr lang="en-US" altLang="en-US" sz="2800" i="1" dirty="0">
                <a:sym typeface="Symbol" panose="05050102010706020507" pitchFamily="18" charset="2"/>
              </a:rPr>
              <a:t>&gt; </a:t>
            </a:r>
            <a:r>
              <a:rPr lang="en-US" altLang="en-US" sz="2800" i="1" dirty="0" smtClean="0">
                <a:sym typeface="Symbol" panose="05050102010706020507" pitchFamily="18" charset="2"/>
              </a:rPr>
              <a:t>2</a:t>
            </a:r>
            <a:r>
              <a:rPr lang="en-US" altLang="en-US" sz="2800" dirty="0" smtClean="0">
                <a:sym typeface="Symbol" panose="05050102010706020507" pitchFamily="18" charset="2"/>
              </a:rPr>
              <a:t> </a:t>
            </a:r>
            <a:r>
              <a:rPr lang="en-US" altLang="en-US" dirty="0" smtClean="0">
                <a:sym typeface="Symbol" panose="05050102010706020507" pitchFamily="18" charset="2"/>
              </a:rPr>
              <a:t>(because for </a:t>
            </a:r>
            <a:r>
              <a:rPr lang="en-US" altLang="en-US" i="1" dirty="0" smtClean="0">
                <a:sym typeface="Symbol" panose="05050102010706020507" pitchFamily="18" charset="2"/>
              </a:rPr>
              <a:t>n &lt; 2, </a:t>
            </a:r>
            <a:r>
              <a:rPr lang="en-US" altLang="en-US" i="1" dirty="0" err="1" smtClean="0">
                <a:sym typeface="Symbol" panose="05050102010706020507" pitchFamily="18" charset="2"/>
              </a:rPr>
              <a:t>lg</a:t>
            </a:r>
            <a:r>
              <a:rPr lang="en-US" altLang="en-US" i="1" dirty="0" smtClean="0">
                <a:sym typeface="Symbol" panose="05050102010706020507" pitchFamily="18" charset="2"/>
              </a:rPr>
              <a:t> n &lt; 1,</a:t>
            </a:r>
            <a:r>
              <a:rPr lang="en-US" altLang="en-US" dirty="0" smtClean="0">
                <a:sym typeface="Symbol" panose="05050102010706020507" pitchFamily="18" charset="2"/>
              </a:rPr>
              <a:t> so it is possible that </a:t>
            </a:r>
            <a:r>
              <a:rPr lang="en-US" i="1" dirty="0" smtClean="0"/>
              <a:t>n</a:t>
            </a:r>
            <a:r>
              <a:rPr lang="en-US" i="1" baseline="30000" dirty="0" smtClean="0"/>
              <a:t>2</a:t>
            </a:r>
            <a:r>
              <a:rPr lang="en-US" i="1" dirty="0" smtClean="0"/>
              <a:t>lg n &lt; n</a:t>
            </a:r>
            <a:r>
              <a:rPr lang="en-US" i="1" baseline="30000" dirty="0" smtClean="0"/>
              <a:t>2</a:t>
            </a:r>
            <a:r>
              <a:rPr lang="en-US" i="1" dirty="0" smtClean="0"/>
              <a:t> </a:t>
            </a:r>
            <a:r>
              <a:rPr lang="en-US" dirty="0" smtClean="0"/>
              <a:t> which is true when </a:t>
            </a:r>
            <a:r>
              <a:rPr lang="en-US" i="1" dirty="0" smtClean="0"/>
              <a:t>n </a:t>
            </a:r>
            <a:r>
              <a:rPr lang="en-US" i="1" dirty="0" smtClean="0"/>
              <a:t>&lt; </a:t>
            </a:r>
            <a:r>
              <a:rPr lang="en-US" i="1" dirty="0" smtClean="0"/>
              <a:t>2</a:t>
            </a:r>
            <a:r>
              <a:rPr lang="en-US" altLang="en-US" dirty="0" smtClean="0">
                <a:sym typeface="Symbol" panose="05050102010706020507" pitchFamily="18" charset="2"/>
              </a:rPr>
              <a:t>) we </a:t>
            </a:r>
            <a:r>
              <a:rPr lang="en-US" altLang="en-US" sz="2800" dirty="0">
                <a:sym typeface="Symbol" panose="05050102010706020507" pitchFamily="18" charset="2"/>
              </a:rPr>
              <a:t>have:</a:t>
            </a:r>
          </a:p>
          <a:p>
            <a:pPr>
              <a:lnSpc>
                <a:spcPct val="170000"/>
              </a:lnSpc>
              <a:spcBef>
                <a:spcPct val="0"/>
              </a:spcBef>
            </a:pPr>
            <a:r>
              <a:rPr lang="en-US" i="1" dirty="0" smtClean="0"/>
              <a:t>52n</a:t>
            </a:r>
            <a:r>
              <a:rPr lang="en-US" i="1" baseline="30000" dirty="0" smtClean="0"/>
              <a:t>2</a:t>
            </a:r>
            <a:r>
              <a:rPr lang="en-US" i="1" dirty="0" smtClean="0"/>
              <a:t>+3n</a:t>
            </a:r>
            <a:r>
              <a:rPr lang="en-US" i="1" baseline="30000" dirty="0" smtClean="0"/>
              <a:t>2</a:t>
            </a:r>
            <a:r>
              <a:rPr lang="en-US" i="1" dirty="0" smtClean="0"/>
              <a:t>lgn+8</a:t>
            </a:r>
            <a:r>
              <a:rPr lang="en-US" altLang="en-US" sz="2800" dirty="0" smtClean="0">
                <a:sym typeface="Symbol" panose="05050102010706020507" pitchFamily="18" charset="2"/>
              </a:rPr>
              <a:t> </a:t>
            </a:r>
            <a:r>
              <a:rPr lang="en-US" altLang="en-US" sz="2800" dirty="0">
                <a:sym typeface="Symbol" panose="05050102010706020507" pitchFamily="18" charset="2"/>
              </a:rPr>
              <a:t> </a:t>
            </a:r>
            <a:r>
              <a:rPr lang="en-US" i="1" dirty="0" smtClean="0"/>
              <a:t>52n</a:t>
            </a:r>
            <a:r>
              <a:rPr lang="en-US" i="1" baseline="30000" dirty="0" smtClean="0"/>
              <a:t>2</a:t>
            </a:r>
            <a:r>
              <a:rPr lang="en-US" i="1" dirty="0" smtClean="0"/>
              <a:t>(</a:t>
            </a:r>
            <a:r>
              <a:rPr lang="en-US" i="1" dirty="0" err="1" smtClean="0"/>
              <a:t>lg</a:t>
            </a:r>
            <a:r>
              <a:rPr lang="en-US" i="1" dirty="0" smtClean="0"/>
              <a:t> n)+3n</a:t>
            </a:r>
            <a:r>
              <a:rPr lang="en-US" i="1" baseline="30000" dirty="0" smtClean="0"/>
              <a:t>2</a:t>
            </a:r>
            <a:r>
              <a:rPr lang="en-US" i="1" dirty="0" smtClean="0"/>
              <a:t>(</a:t>
            </a:r>
            <a:r>
              <a:rPr lang="en-US" i="1" dirty="0" err="1" smtClean="0"/>
              <a:t>lg</a:t>
            </a:r>
            <a:r>
              <a:rPr lang="en-US" i="1" dirty="0" smtClean="0"/>
              <a:t> n)+8n</a:t>
            </a:r>
            <a:r>
              <a:rPr lang="en-US" i="1" baseline="30000" dirty="0" smtClean="0"/>
              <a:t>2</a:t>
            </a:r>
            <a:r>
              <a:rPr lang="en-US" i="1" dirty="0" smtClean="0"/>
              <a:t>(</a:t>
            </a:r>
            <a:r>
              <a:rPr lang="en-US" i="1" dirty="0" err="1" smtClean="0"/>
              <a:t>lg</a:t>
            </a:r>
            <a:r>
              <a:rPr lang="en-US" i="1" dirty="0" smtClean="0"/>
              <a:t> n)</a:t>
            </a:r>
            <a:endParaRPr lang="en-US" altLang="en-US" sz="2800" baseline="30000" dirty="0">
              <a:sym typeface="Symbol" panose="05050102010706020507" pitchFamily="18" charset="2"/>
            </a:endParaRPr>
          </a:p>
          <a:p>
            <a:pPr>
              <a:lnSpc>
                <a:spcPct val="170000"/>
              </a:lnSpc>
              <a:spcBef>
                <a:spcPct val="0"/>
              </a:spcBef>
              <a:buFont typeface="Symbol"/>
              <a:buChar char="Þ"/>
            </a:pPr>
            <a:r>
              <a:rPr lang="en-US" i="1" dirty="0" smtClean="0"/>
              <a:t>52n</a:t>
            </a:r>
            <a:r>
              <a:rPr lang="en-US" i="1" baseline="30000" dirty="0" smtClean="0"/>
              <a:t>2</a:t>
            </a:r>
            <a:r>
              <a:rPr lang="en-US" i="1" dirty="0" smtClean="0"/>
              <a:t>+3n</a:t>
            </a:r>
            <a:r>
              <a:rPr lang="en-US" i="1" baseline="30000" dirty="0" smtClean="0"/>
              <a:t>2</a:t>
            </a:r>
            <a:r>
              <a:rPr lang="en-US" i="1" dirty="0" smtClean="0"/>
              <a:t>lgn+8</a:t>
            </a:r>
            <a:r>
              <a:rPr lang="en-US" altLang="en-US" dirty="0" smtClean="0">
                <a:sym typeface="Symbol" panose="05050102010706020507" pitchFamily="18" charset="2"/>
              </a:rPr>
              <a:t>  </a:t>
            </a:r>
            <a:r>
              <a:rPr lang="en-US" altLang="en-US" i="1" dirty="0" smtClean="0">
                <a:sym typeface="Symbol" panose="05050102010706020507" pitchFamily="18" charset="2"/>
              </a:rPr>
              <a:t>63</a:t>
            </a:r>
            <a:r>
              <a:rPr lang="en-US" i="1" dirty="0" smtClean="0"/>
              <a:t>n</a:t>
            </a:r>
            <a:r>
              <a:rPr lang="en-US" i="1" baseline="30000" dirty="0" smtClean="0"/>
              <a:t>2</a:t>
            </a:r>
            <a:r>
              <a:rPr lang="en-US" i="1" dirty="0" smtClean="0"/>
              <a:t>(</a:t>
            </a:r>
            <a:r>
              <a:rPr lang="en-US" i="1" dirty="0" err="1" smtClean="0"/>
              <a:t>lg</a:t>
            </a:r>
            <a:r>
              <a:rPr lang="en-US" i="1" dirty="0" smtClean="0"/>
              <a:t> n)</a:t>
            </a:r>
            <a:endParaRPr lang="en-US" altLang="en-US" sz="2800" baseline="30000" dirty="0">
              <a:sym typeface="Symbol" panose="05050102010706020507" pitchFamily="18" charset="2"/>
            </a:endParaRPr>
          </a:p>
          <a:p>
            <a:pPr marL="0" indent="0">
              <a:lnSpc>
                <a:spcPct val="170000"/>
              </a:lnSpc>
              <a:spcBef>
                <a:spcPct val="0"/>
              </a:spcBef>
            </a:pPr>
            <a:r>
              <a:rPr lang="en-US" altLang="en-US" sz="2800" dirty="0" smtClean="0">
                <a:sym typeface="Symbol" panose="05050102010706020507" pitchFamily="18" charset="2"/>
              </a:rPr>
              <a:t>Therefore</a:t>
            </a:r>
            <a:r>
              <a:rPr lang="en-US" altLang="en-US" sz="2800" dirty="0">
                <a:sym typeface="Symbol" panose="05050102010706020507" pitchFamily="18" charset="2"/>
              </a:rPr>
              <a:t>, for </a:t>
            </a:r>
            <a:r>
              <a:rPr lang="en-US" altLang="en-US" sz="2800" dirty="0" smtClean="0">
                <a:sym typeface="Symbol" panose="05050102010706020507" pitchFamily="18" charset="2"/>
              </a:rPr>
              <a:t>c </a:t>
            </a:r>
            <a:r>
              <a:rPr lang="en-US" altLang="en-US" sz="2800" dirty="0">
                <a:sym typeface="Symbol" panose="05050102010706020507" pitchFamily="18" charset="2"/>
              </a:rPr>
              <a:t>= </a:t>
            </a:r>
            <a:r>
              <a:rPr lang="en-US" altLang="en-US" sz="2800" dirty="0" smtClean="0">
                <a:sym typeface="Symbol" panose="05050102010706020507" pitchFamily="18" charset="2"/>
              </a:rPr>
              <a:t>63 </a:t>
            </a:r>
            <a:r>
              <a:rPr lang="en-US" altLang="en-US" sz="2800" dirty="0">
                <a:sym typeface="Symbol" panose="05050102010706020507" pitchFamily="18" charset="2"/>
              </a:rPr>
              <a:t>and </a:t>
            </a:r>
            <a:r>
              <a:rPr lang="en-US" altLang="en-US" sz="2800" i="1" dirty="0" smtClean="0">
                <a:sym typeface="Symbol" panose="05050102010706020507" pitchFamily="18" charset="2"/>
              </a:rPr>
              <a:t>n</a:t>
            </a:r>
            <a:r>
              <a:rPr lang="en-US" altLang="en-US" sz="2800" i="1" baseline="-25000" dirty="0" smtClean="0">
                <a:sym typeface="Symbol" panose="05050102010706020507" pitchFamily="18" charset="2"/>
              </a:rPr>
              <a:t>0</a:t>
            </a:r>
            <a:r>
              <a:rPr lang="en-US" altLang="en-US" sz="2800" i="1" dirty="0" smtClean="0">
                <a:sym typeface="Symbol" panose="05050102010706020507" pitchFamily="18" charset="2"/>
              </a:rPr>
              <a:t> </a:t>
            </a:r>
            <a:r>
              <a:rPr lang="en-US" altLang="en-US" sz="2800" i="1" dirty="0">
                <a:sym typeface="Symbol" panose="05050102010706020507" pitchFamily="18" charset="2"/>
              </a:rPr>
              <a:t>= </a:t>
            </a:r>
            <a:r>
              <a:rPr lang="en-US" altLang="en-US" sz="2800" i="1" dirty="0" smtClean="0">
                <a:sym typeface="Symbol" panose="05050102010706020507" pitchFamily="18" charset="2"/>
              </a:rPr>
              <a:t>2</a:t>
            </a:r>
            <a:r>
              <a:rPr lang="en-US" altLang="en-US" sz="2800" dirty="0" smtClean="0">
                <a:sym typeface="Symbol" panose="05050102010706020507" pitchFamily="18" charset="2"/>
              </a:rPr>
              <a:t>:</a:t>
            </a:r>
            <a:endParaRPr lang="en-US" altLang="en-US" sz="2800" dirty="0">
              <a:sym typeface="Symbol" panose="05050102010706020507" pitchFamily="18" charset="2"/>
            </a:endParaRPr>
          </a:p>
          <a:p>
            <a:pPr>
              <a:lnSpc>
                <a:spcPct val="170000"/>
              </a:lnSpc>
              <a:spcBef>
                <a:spcPct val="0"/>
              </a:spcBef>
            </a:pPr>
            <a:r>
              <a:rPr lang="en-US" i="1" dirty="0" smtClean="0"/>
              <a:t>T’(</a:t>
            </a:r>
            <a:r>
              <a:rPr lang="en-US" i="1" dirty="0" smtClean="0"/>
              <a:t>n)</a:t>
            </a:r>
            <a:r>
              <a:rPr lang="en-US" altLang="en-US" sz="2800" i="1" dirty="0" smtClean="0">
                <a:sym typeface="Symbol" panose="05050102010706020507" pitchFamily="18" charset="2"/>
              </a:rPr>
              <a:t> </a:t>
            </a:r>
            <a:r>
              <a:rPr lang="en-US" altLang="en-US" sz="2800" i="1" dirty="0">
                <a:sym typeface="Symbol" panose="05050102010706020507" pitchFamily="18" charset="2"/>
              </a:rPr>
              <a:t> </a:t>
            </a:r>
            <a:r>
              <a:rPr lang="en-US" altLang="en-US" sz="2800" i="1" dirty="0" smtClean="0">
                <a:sym typeface="Symbol" panose="05050102010706020507" pitchFamily="18" charset="2"/>
              </a:rPr>
              <a:t>cn</a:t>
            </a:r>
            <a:r>
              <a:rPr lang="en-US" altLang="en-US" sz="2800" i="1" baseline="30000" dirty="0" smtClean="0">
                <a:sym typeface="Symbol" panose="05050102010706020507" pitchFamily="18" charset="2"/>
              </a:rPr>
              <a:t>2</a:t>
            </a:r>
            <a:r>
              <a:rPr lang="en-US" i="1" dirty="0" smtClean="0"/>
              <a:t>lgn</a:t>
            </a:r>
            <a:r>
              <a:rPr lang="en-US" altLang="en-US" sz="2800" dirty="0" smtClean="0">
                <a:sym typeface="Symbol" panose="05050102010706020507" pitchFamily="18" charset="2"/>
              </a:rPr>
              <a:t> whenever </a:t>
            </a:r>
            <a:r>
              <a:rPr lang="en-US" altLang="en-US" sz="2800" i="1" dirty="0" smtClean="0">
                <a:sym typeface="Symbol" panose="05050102010706020507" pitchFamily="18" charset="2"/>
              </a:rPr>
              <a:t>n </a:t>
            </a:r>
            <a:r>
              <a:rPr lang="en-US" altLang="en-US" sz="2800" i="1" dirty="0">
                <a:sym typeface="Symbol" panose="05050102010706020507" pitchFamily="18" charset="2"/>
              </a:rPr>
              <a:t>&gt; </a:t>
            </a:r>
            <a:r>
              <a:rPr lang="en-US" altLang="en-US" sz="2800" i="1" dirty="0" smtClean="0">
                <a:sym typeface="Symbol" panose="05050102010706020507" pitchFamily="18" charset="2"/>
              </a:rPr>
              <a:t>n</a:t>
            </a:r>
            <a:r>
              <a:rPr lang="en-US" altLang="en-US" sz="2800" i="1" baseline="-25000" dirty="0" smtClean="0">
                <a:sym typeface="Symbol" panose="05050102010706020507" pitchFamily="18" charset="2"/>
              </a:rPr>
              <a:t>0</a:t>
            </a:r>
            <a:r>
              <a:rPr lang="en-US" altLang="en-US" sz="2800" dirty="0" smtClean="0">
                <a:sym typeface="Symbol" panose="05050102010706020507" pitchFamily="18" charset="2"/>
              </a:rPr>
              <a:t>.</a:t>
            </a:r>
            <a:endParaRPr lang="en-US" altLang="en-US" sz="2800" dirty="0">
              <a:sym typeface="Symbol" panose="05050102010706020507" pitchFamily="18" charset="2"/>
            </a:endParaRPr>
          </a:p>
          <a:p>
            <a:pPr>
              <a:lnSpc>
                <a:spcPct val="170000"/>
              </a:lnSpc>
              <a:spcBef>
                <a:spcPct val="0"/>
              </a:spcBef>
            </a:pPr>
            <a:r>
              <a:rPr lang="en-US" altLang="en-US" sz="2800" dirty="0" smtClean="0">
                <a:sym typeface="Symbol" panose="05050102010706020507" pitchFamily="18" charset="2"/>
              </a:rPr>
              <a:t> </a:t>
            </a:r>
            <a:r>
              <a:rPr lang="en-US" i="1" dirty="0" smtClean="0"/>
              <a:t>T(n)</a:t>
            </a:r>
            <a:r>
              <a:rPr lang="en-US" altLang="en-US" sz="2800" dirty="0" smtClean="0">
                <a:sym typeface="Symbol" panose="05050102010706020507" pitchFamily="18" charset="2"/>
              </a:rPr>
              <a:t> </a:t>
            </a:r>
            <a:r>
              <a:rPr lang="en-US" altLang="en-US" sz="2800" dirty="0">
                <a:sym typeface="Symbol" panose="05050102010706020507" pitchFamily="18" charset="2"/>
              </a:rPr>
              <a:t>is </a:t>
            </a:r>
            <a:r>
              <a:rPr lang="en-US" altLang="en-US" sz="2800" i="1" dirty="0" smtClean="0">
                <a:sym typeface="Symbol" panose="05050102010706020507" pitchFamily="18" charset="2"/>
              </a:rPr>
              <a:t>O(n</a:t>
            </a:r>
            <a:r>
              <a:rPr lang="en-US" altLang="en-US" sz="2800" i="1" baseline="30000" dirty="0" smtClean="0">
                <a:sym typeface="Symbol" panose="05050102010706020507" pitchFamily="18" charset="2"/>
              </a:rPr>
              <a:t>2</a:t>
            </a:r>
            <a:r>
              <a:rPr lang="en-US" i="1" dirty="0" smtClean="0"/>
              <a:t>lgn</a:t>
            </a:r>
            <a:r>
              <a:rPr lang="en-US" altLang="en-US" sz="2800" i="1" dirty="0" smtClean="0">
                <a:sym typeface="Symbol" panose="05050102010706020507" pitchFamily="18" charset="2"/>
              </a:rPr>
              <a:t>)</a:t>
            </a:r>
            <a:r>
              <a:rPr lang="en-US" altLang="en-US" sz="2800" dirty="0" smtClean="0">
                <a:sym typeface="Symbol" panose="05050102010706020507" pitchFamily="18" charset="2"/>
              </a:rPr>
              <a:t>.</a:t>
            </a:r>
            <a:endParaRPr lang="en-US" altLang="en-US" sz="2800" dirty="0">
              <a:sym typeface="Symbol" panose="05050102010706020507" pitchFamily="18" charset="2"/>
            </a:endParaRPr>
          </a:p>
        </p:txBody>
      </p:sp>
    </p:spTree>
    <p:extLst>
      <p:ext uri="{BB962C8B-B14F-4D97-AF65-F5344CB8AC3E}">
        <p14:creationId xmlns:p14="http://schemas.microsoft.com/office/powerpoint/2010/main" val="18599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5107">
                                            <p:txEl>
                                              <p:pRg st="1" end="1"/>
                                            </p:txEl>
                                          </p:spTgt>
                                        </p:tgtEl>
                                        <p:attrNameLst>
                                          <p:attrName>style.visibility</p:attrName>
                                        </p:attrNameLst>
                                      </p:cBhvr>
                                      <p:to>
                                        <p:strVal val="visible"/>
                                      </p:to>
                                    </p:set>
                                    <p:animEffect transition="in" filter="blinds(horizontal)">
                                      <p:cBhvr>
                                        <p:cTn id="7" dur="500"/>
                                        <p:tgtEl>
                                          <p:spTgt spid="1751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5107">
                                            <p:txEl>
                                              <p:pRg st="2" end="2"/>
                                            </p:txEl>
                                          </p:spTgt>
                                        </p:tgtEl>
                                        <p:attrNameLst>
                                          <p:attrName>style.visibility</p:attrName>
                                        </p:attrNameLst>
                                      </p:cBhvr>
                                      <p:to>
                                        <p:strVal val="visible"/>
                                      </p:to>
                                    </p:set>
                                    <p:animEffect transition="in" filter="blinds(horizontal)">
                                      <p:cBhvr>
                                        <p:cTn id="10" dur="500"/>
                                        <p:tgtEl>
                                          <p:spTgt spid="17510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5107">
                                            <p:txEl>
                                              <p:pRg st="3" end="3"/>
                                            </p:txEl>
                                          </p:spTgt>
                                        </p:tgtEl>
                                        <p:attrNameLst>
                                          <p:attrName>style.visibility</p:attrName>
                                        </p:attrNameLst>
                                      </p:cBhvr>
                                      <p:to>
                                        <p:strVal val="visible"/>
                                      </p:to>
                                    </p:set>
                                    <p:animEffect transition="in" filter="blinds(horizontal)">
                                      <p:cBhvr>
                                        <p:cTn id="13" dur="500"/>
                                        <p:tgtEl>
                                          <p:spTgt spid="17510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5107">
                                            <p:txEl>
                                              <p:pRg st="4" end="4"/>
                                            </p:txEl>
                                          </p:spTgt>
                                        </p:tgtEl>
                                        <p:attrNameLst>
                                          <p:attrName>style.visibility</p:attrName>
                                        </p:attrNameLst>
                                      </p:cBhvr>
                                      <p:to>
                                        <p:strVal val="visible"/>
                                      </p:to>
                                    </p:set>
                                    <p:animEffect transition="in" filter="blinds(horizontal)">
                                      <p:cBhvr>
                                        <p:cTn id="16" dur="500"/>
                                        <p:tgtEl>
                                          <p:spTgt spid="17510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5107">
                                            <p:txEl>
                                              <p:pRg st="5" end="5"/>
                                            </p:txEl>
                                          </p:spTgt>
                                        </p:tgtEl>
                                        <p:attrNameLst>
                                          <p:attrName>style.visibility</p:attrName>
                                        </p:attrNameLst>
                                      </p:cBhvr>
                                      <p:to>
                                        <p:strVal val="visible"/>
                                      </p:to>
                                    </p:set>
                                    <p:animEffect transition="in" filter="blinds(horizontal)">
                                      <p:cBhvr>
                                        <p:cTn id="19" dur="500"/>
                                        <p:tgtEl>
                                          <p:spTgt spid="17510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5107">
                                            <p:txEl>
                                              <p:pRg st="6" end="6"/>
                                            </p:txEl>
                                          </p:spTgt>
                                        </p:tgtEl>
                                        <p:attrNameLst>
                                          <p:attrName>style.visibility</p:attrName>
                                        </p:attrNameLst>
                                      </p:cBhvr>
                                      <p:to>
                                        <p:strVal val="visible"/>
                                      </p:to>
                                    </p:set>
                                    <p:animEffect transition="in" filter="blinds(horizontal)">
                                      <p:cBhvr>
                                        <p:cTn id="22" dur="500"/>
                                        <p:tgtEl>
                                          <p:spTgt spid="175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ormAutofit/>
          </a:bodyPr>
          <a:lstStyle/>
          <a:p>
            <a:r>
              <a:rPr lang="en-US" sz="4000" dirty="0" smtClean="0"/>
              <a:t>Proving Asymptotic </a:t>
            </a:r>
            <a:r>
              <a:rPr lang="en-US" sz="4000" dirty="0"/>
              <a:t>Upper Bound</a:t>
            </a:r>
            <a:endParaRPr lang="en-CA" altLang="en-US" sz="4000" dirty="0"/>
          </a:p>
        </p:txBody>
      </p:sp>
      <p:sp>
        <p:nvSpPr>
          <p:cNvPr id="175107" name="Rectangle 3"/>
          <p:cNvSpPr>
            <a:spLocks noGrp="1" noChangeArrowheads="1"/>
          </p:cNvSpPr>
          <p:nvPr>
            <p:ph idx="1"/>
          </p:nvPr>
        </p:nvSpPr>
        <p:spPr>
          <a:xfrm>
            <a:off x="155575" y="939800"/>
            <a:ext cx="8797925" cy="5918200"/>
          </a:xfrm>
        </p:spPr>
        <p:txBody>
          <a:bodyPr>
            <a:normAutofit/>
          </a:bodyPr>
          <a:lstStyle/>
          <a:p>
            <a:pPr>
              <a:lnSpc>
                <a:spcPct val="170000"/>
              </a:lnSpc>
              <a:spcBef>
                <a:spcPct val="0"/>
              </a:spcBef>
            </a:pPr>
            <a:r>
              <a:rPr lang="en-US" altLang="en-US" sz="2800" b="1" dirty="0" smtClean="0">
                <a:sym typeface="Symbol" panose="05050102010706020507" pitchFamily="18" charset="2"/>
              </a:rPr>
              <a:t>Show </a:t>
            </a:r>
            <a:r>
              <a:rPr lang="en-US" altLang="en-US" sz="2800" b="1">
                <a:sym typeface="Symbol" panose="05050102010706020507" pitchFamily="18" charset="2"/>
              </a:rPr>
              <a:t>that </a:t>
            </a:r>
            <a:r>
              <a:rPr lang="en-US" altLang="en-US" b="1" i="1">
                <a:sym typeface="Symbol" panose="05050102010706020507" pitchFamily="18" charset="2"/>
              </a:rPr>
              <a:t>f</a:t>
            </a:r>
            <a:r>
              <a:rPr lang="en-US" b="1" i="1" smtClean="0"/>
              <a:t>(n</a:t>
            </a:r>
            <a:r>
              <a:rPr lang="en-US" b="1" i="1" dirty="0" smtClean="0"/>
              <a:t>) = </a:t>
            </a:r>
            <a:r>
              <a:rPr lang="en-US" b="1" i="1" dirty="0" smtClean="0"/>
              <a:t>5n</a:t>
            </a:r>
            <a:r>
              <a:rPr lang="en-US" b="1" i="1" baseline="30000" dirty="0" smtClean="0"/>
              <a:t>2</a:t>
            </a:r>
            <a:r>
              <a:rPr lang="en-US" b="1" i="1" dirty="0" smtClean="0"/>
              <a:t>+3n</a:t>
            </a:r>
            <a:r>
              <a:rPr lang="en-US" b="1" i="1" baseline="30000" dirty="0" smtClean="0"/>
              <a:t>2</a:t>
            </a:r>
            <a:r>
              <a:rPr lang="en-US" b="1" i="1" dirty="0" smtClean="0"/>
              <a:t>lgn-8 </a:t>
            </a:r>
            <a:r>
              <a:rPr lang="en-US" b="1" i="1" dirty="0" smtClean="0"/>
              <a:t>is O(n</a:t>
            </a:r>
            <a:r>
              <a:rPr lang="en-US" b="1" i="1" baseline="30000" dirty="0" smtClean="0"/>
              <a:t>2 </a:t>
            </a:r>
            <a:r>
              <a:rPr lang="en-US" b="1" i="1" dirty="0" err="1" smtClean="0"/>
              <a:t>lg</a:t>
            </a:r>
            <a:r>
              <a:rPr lang="en-US" b="1" i="1" dirty="0" smtClean="0"/>
              <a:t> n)</a:t>
            </a:r>
            <a:r>
              <a:rPr lang="en-US" altLang="en-US" sz="2800" b="1" dirty="0" smtClean="0">
                <a:sym typeface="Symbol" panose="05050102010706020507" pitchFamily="18" charset="2"/>
              </a:rPr>
              <a:t>.</a:t>
            </a:r>
            <a:endParaRPr lang="en-US" altLang="en-US" sz="2800" b="1" dirty="0">
              <a:sym typeface="Symbol" panose="05050102010706020507" pitchFamily="18" charset="2"/>
            </a:endParaRPr>
          </a:p>
          <a:p>
            <a:pPr>
              <a:lnSpc>
                <a:spcPct val="100000"/>
              </a:lnSpc>
              <a:spcBef>
                <a:spcPct val="0"/>
              </a:spcBef>
            </a:pPr>
            <a:r>
              <a:rPr lang="en-US" altLang="en-US" sz="2800" dirty="0" smtClean="0">
                <a:sym typeface="Symbol" panose="05050102010706020507" pitchFamily="18" charset="2"/>
              </a:rPr>
              <a:t>(do yourself)</a:t>
            </a:r>
            <a:endParaRPr lang="en-US" altLang="en-US" sz="2800" dirty="0">
              <a:sym typeface="Symbol" panose="05050102010706020507" pitchFamily="18" charset="2"/>
            </a:endParaRPr>
          </a:p>
        </p:txBody>
      </p:sp>
    </p:spTree>
    <p:extLst>
      <p:ext uri="{BB962C8B-B14F-4D97-AF65-F5344CB8AC3E}">
        <p14:creationId xmlns:p14="http://schemas.microsoft.com/office/powerpoint/2010/main" val="428739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75107">
                                            <p:txEl>
                                              <p:pRg st="1" end="1"/>
                                            </p:txEl>
                                          </p:spTgt>
                                        </p:tgtEl>
                                        <p:attrNameLst>
                                          <p:attrName>style.visibility</p:attrName>
                                        </p:attrNameLst>
                                      </p:cBhvr>
                                      <p:to>
                                        <p:strVal val="visible"/>
                                      </p:to>
                                    </p:set>
                                    <p:animEffect transition="in" filter="blinds(horizontal)">
                                      <p:cBhvr>
                                        <p:cTn id="7" dur="500"/>
                                        <p:tgtEl>
                                          <p:spTgt spid="175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normAutofit fontScale="90000"/>
          </a:bodyPr>
          <a:lstStyle/>
          <a:p>
            <a:r>
              <a:rPr lang="en-US"/>
              <a:t>Big-O Visualization</a:t>
            </a:r>
          </a:p>
        </p:txBody>
      </p:sp>
      <p:pic>
        <p:nvPicPr>
          <p:cNvPr id="237571" name="Picture 3" descr="bigO"/>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168400" y="1471613"/>
            <a:ext cx="6594475" cy="456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08578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&lt;10000;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4" name="TextBox 3"/>
          <p:cNvSpPr txBox="1"/>
          <p:nvPr/>
        </p:nvSpPr>
        <p:spPr>
          <a:xfrm>
            <a:off x="1678328" y="3356659"/>
            <a:ext cx="5648447" cy="830997"/>
          </a:xfrm>
          <a:prstGeom prst="rect">
            <a:avLst/>
          </a:prstGeom>
          <a:noFill/>
        </p:spPr>
        <p:txBody>
          <a:bodyPr wrap="square" rtlCol="0">
            <a:spAutoFit/>
          </a:bodyPr>
          <a:lstStyle/>
          <a:p>
            <a:pPr algn="ctr"/>
            <a:r>
              <a:rPr lang="en-US" sz="2400" b="1" dirty="0" smtClean="0"/>
              <a:t>We always want to know the tight upper bound; not some loose upper bounds</a:t>
            </a:r>
            <a:endParaRPr lang="en-US" sz="2400" b="1" dirty="0"/>
          </a:p>
        </p:txBody>
      </p:sp>
    </p:spTree>
    <p:extLst>
      <p:ext uri="{BB962C8B-B14F-4D97-AF65-F5344CB8AC3E}">
        <p14:creationId xmlns:p14="http://schemas.microsoft.com/office/powerpoint/2010/main" val="4148655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&lt;10000;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6814377" y="2034099"/>
            <a:ext cx="888385" cy="646331"/>
          </a:xfrm>
          <a:prstGeom prst="rect">
            <a:avLst/>
          </a:prstGeom>
        </p:spPr>
        <p:txBody>
          <a:bodyPr wrap="none">
            <a:spAutoFit/>
          </a:bodyPr>
          <a:lstStyle/>
          <a:p>
            <a:r>
              <a:rPr lang="en-US" sz="3600" b="1" dirty="0" smtClean="0">
                <a:latin typeface="Monotype Corsiva" panose="03010101010201010101" pitchFamily="66" charset="0"/>
                <a:sym typeface="Symbol" panose="05050102010706020507" pitchFamily="18" charset="2"/>
              </a:rPr>
              <a:t>O(1)</a:t>
            </a:r>
            <a:endParaRPr lang="en-US" sz="3600" b="1" dirty="0"/>
          </a:p>
        </p:txBody>
      </p:sp>
    </p:spTree>
    <p:extLst>
      <p:ext uri="{BB962C8B-B14F-4D97-AF65-F5344CB8AC3E}">
        <p14:creationId xmlns:p14="http://schemas.microsoft.com/office/powerpoint/2010/main" val="3969581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2267916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6814377" y="2034099"/>
            <a:ext cx="898003" cy="646331"/>
          </a:xfrm>
          <a:prstGeom prst="rect">
            <a:avLst/>
          </a:prstGeom>
        </p:spPr>
        <p:txBody>
          <a:bodyPr wrap="none">
            <a:spAutoFit/>
          </a:bodyPr>
          <a:lstStyle/>
          <a:p>
            <a:r>
              <a:rPr lang="en-US" sz="3600" b="1" dirty="0" smtClean="0">
                <a:latin typeface="Monotype Corsiva" panose="03010101010201010101" pitchFamily="66" charset="0"/>
                <a:sym typeface="Symbol" panose="05050102010706020507" pitchFamily="18" charset="2"/>
              </a:rPr>
              <a:t>O(n)</a:t>
            </a:r>
            <a:endParaRPr lang="en-US" sz="3600" b="1" dirty="0"/>
          </a:p>
        </p:txBody>
      </p:sp>
    </p:spTree>
    <p:extLst>
      <p:ext uri="{BB962C8B-B14F-4D97-AF65-F5344CB8AC3E}">
        <p14:creationId xmlns:p14="http://schemas.microsoft.com/office/powerpoint/2010/main" val="3488763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for(j=0</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j&lt;n;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sum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2002783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for(j=0</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j&lt;n;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sum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7540519" y="2285111"/>
            <a:ext cx="1095172" cy="646331"/>
          </a:xfrm>
          <a:prstGeom prst="rect">
            <a:avLst/>
          </a:prstGeom>
        </p:spPr>
        <p:txBody>
          <a:bodyPr wrap="none">
            <a:spAutoFit/>
          </a:bodyPr>
          <a:lstStyle/>
          <a:p>
            <a:r>
              <a:rPr lang="en-US" sz="3600" b="1" dirty="0" smtClean="0">
                <a:latin typeface="Monotype Corsiva" panose="03010101010201010101" pitchFamily="66" charset="0"/>
                <a:sym typeface="Symbol" panose="05050102010706020507" pitchFamily="18" charset="2"/>
              </a:rPr>
              <a:t>O(</a:t>
            </a:r>
            <a:r>
              <a:rPr lang="en-US" sz="3600" b="1" dirty="0" smtClean="0">
                <a:latin typeface="Times New Roman" pitchFamily="18" charset="0"/>
                <a:cs typeface="Times New Roman" pitchFamily="18" charset="0"/>
              </a:rPr>
              <a:t>n</a:t>
            </a:r>
            <a:r>
              <a:rPr lang="en-US" sz="3600" b="1" baseline="30000" dirty="0" smtClean="0">
                <a:latin typeface="Times New Roman" pitchFamily="18" charset="0"/>
                <a:cs typeface="Times New Roman" pitchFamily="18" charset="0"/>
              </a:rPr>
              <a:t>2</a:t>
            </a:r>
            <a:r>
              <a:rPr lang="en-US" sz="3600" b="1" dirty="0" smtClean="0">
                <a:latin typeface="Monotype Corsiva" panose="03010101010201010101" pitchFamily="66" charset="0"/>
                <a:sym typeface="Symbol" panose="05050102010706020507" pitchFamily="18" charset="2"/>
              </a:rPr>
              <a:t>)</a:t>
            </a:r>
            <a:endParaRPr lang="en-US" sz="3600" b="1" dirty="0"/>
          </a:p>
        </p:txBody>
      </p:sp>
    </p:spTree>
    <p:extLst>
      <p:ext uri="{BB962C8B-B14F-4D97-AF65-F5344CB8AC3E}">
        <p14:creationId xmlns:p14="http://schemas.microsoft.com/office/powerpoint/2010/main" val="1891411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Autofit/>
          </a:bodyPr>
          <a:lstStyle/>
          <a:p>
            <a:r>
              <a:rPr lang="en-US" altLang="en-US" sz="3200" dirty="0"/>
              <a:t>Algorithm </a:t>
            </a:r>
            <a:r>
              <a:rPr lang="en-US" altLang="en-US" sz="3200" dirty="0" smtClean="0"/>
              <a:t>Description : </a:t>
            </a:r>
            <a:r>
              <a:rPr lang="en-US" altLang="en-US" sz="3200" dirty="0" err="1" smtClean="0"/>
              <a:t>pseudocode</a:t>
            </a:r>
            <a:r>
              <a:rPr lang="en-US" altLang="en-US" sz="3200" dirty="0" smtClean="0"/>
              <a:t> </a:t>
            </a:r>
            <a:r>
              <a:rPr lang="en-US" altLang="en-US" sz="3200" dirty="0" err="1" smtClean="0"/>
              <a:t>vs</a:t>
            </a:r>
            <a:r>
              <a:rPr lang="en-US" altLang="en-US" sz="3200" dirty="0" smtClean="0"/>
              <a:t> flowchart</a:t>
            </a:r>
            <a:endParaRPr lang="en-US" sz="3200" dirty="0"/>
          </a:p>
        </p:txBody>
      </p:sp>
      <p:pic>
        <p:nvPicPr>
          <p:cNvPr id="2050" name="Picture 2" descr="http://i.ytimg.com/vi/vOEN65nm4YU/maxresdefaul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124" r="12882"/>
          <a:stretch/>
        </p:blipFill>
        <p:spPr bwMode="auto">
          <a:xfrm>
            <a:off x="804784" y="706719"/>
            <a:ext cx="7295107" cy="55456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292" y="6211669"/>
            <a:ext cx="8892988" cy="646331"/>
          </a:xfrm>
          <a:prstGeom prst="rect">
            <a:avLst/>
          </a:prstGeom>
          <a:noFill/>
        </p:spPr>
        <p:txBody>
          <a:bodyPr wrap="square" rtlCol="0">
            <a:spAutoFit/>
          </a:bodyPr>
          <a:lstStyle/>
          <a:p>
            <a:r>
              <a:rPr lang="en-US" dirty="0" smtClean="0"/>
              <a:t>Next we will illustrate how the problem of sorting numbers can be solved using insertion-sort algorithm (represented using the </a:t>
            </a:r>
            <a:r>
              <a:rPr lang="en-US" dirty="0" err="1" smtClean="0"/>
              <a:t>pseudocode</a:t>
            </a:r>
            <a:r>
              <a:rPr lang="en-US" dirty="0" smtClean="0"/>
              <a:t> convention of </a:t>
            </a:r>
            <a:r>
              <a:rPr lang="en-US" dirty="0" err="1" smtClean="0"/>
              <a:t>Cormen</a:t>
            </a:r>
            <a:r>
              <a:rPr lang="en-US" dirty="0" smtClean="0"/>
              <a:t> </a:t>
            </a:r>
            <a:r>
              <a:rPr lang="en-US" i="1" dirty="0" smtClean="0"/>
              <a:t>et al.</a:t>
            </a:r>
            <a:r>
              <a:rPr lang="en-US" dirty="0" smtClean="0"/>
              <a:t>)</a:t>
            </a:r>
            <a:endParaRPr lang="en-US" dirty="0"/>
          </a:p>
        </p:txBody>
      </p:sp>
    </p:spTree>
    <p:extLst>
      <p:ext uri="{BB962C8B-B14F-4D97-AF65-F5344CB8AC3E}">
        <p14:creationId xmlns:p14="http://schemas.microsoft.com/office/powerpoint/2010/main" val="911986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Does implementation matter?</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[10];</a:t>
            </a:r>
          </a:p>
          <a:p>
            <a:pPr>
              <a:buFontTx/>
              <a:buNone/>
            </a:pPr>
            <a:r>
              <a:rPr lang="en-US" dirty="0">
                <a:latin typeface="Courier New" panose="02070309020205020404" pitchFamily="49" charset="0"/>
                <a:cs typeface="Courier New" panose="02070309020205020404" pitchFamily="49" charset="0"/>
              </a:rPr>
              <a:t> gets(</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strlen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32</a:t>
            </a:r>
            <a:r>
              <a:rPr lang="en-US" dirty="0" smtClean="0">
                <a:latin typeface="Courier New" panose="02070309020205020404" pitchFamily="49" charset="0"/>
                <a:cs typeface="Courier New" panose="02070309020205020404" pitchFamily="49" charset="0"/>
              </a:rPr>
              <a:t>;</a:t>
            </a:r>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2227089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Does implementation matter?</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char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[10];</a:t>
            </a:r>
          </a:p>
          <a:p>
            <a:pPr>
              <a:buFontTx/>
              <a:buNone/>
            </a:pPr>
            <a:r>
              <a:rPr lang="en-US" dirty="0" smtClean="0">
                <a:latin typeface="Courier New" panose="02070309020205020404" pitchFamily="49" charset="0"/>
                <a:cs typeface="Courier New" panose="02070309020205020404" pitchFamily="49" charset="0"/>
              </a:rPr>
              <a:t> gets(</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strlen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32;</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7504660" y="1711376"/>
            <a:ext cx="1095172" cy="646331"/>
          </a:xfrm>
          <a:prstGeom prst="rect">
            <a:avLst/>
          </a:prstGeom>
        </p:spPr>
        <p:txBody>
          <a:bodyPr wrap="none">
            <a:spAutoFit/>
          </a:bodyPr>
          <a:lstStyle/>
          <a:p>
            <a:r>
              <a:rPr lang="en-US" sz="3600" b="1" dirty="0" smtClean="0">
                <a:latin typeface="Monotype Corsiva" panose="03010101010201010101" pitchFamily="66" charset="0"/>
                <a:sym typeface="Symbol" panose="05050102010706020507" pitchFamily="18" charset="2"/>
              </a:rPr>
              <a:t>O(</a:t>
            </a:r>
            <a:r>
              <a:rPr lang="en-US" sz="3600" b="1" dirty="0" smtClean="0">
                <a:latin typeface="Times New Roman" pitchFamily="18" charset="0"/>
                <a:cs typeface="Times New Roman" pitchFamily="18" charset="0"/>
              </a:rPr>
              <a:t>n</a:t>
            </a:r>
            <a:r>
              <a:rPr lang="en-US" sz="3600" b="1" baseline="30000" dirty="0" smtClean="0">
                <a:latin typeface="Times New Roman" pitchFamily="18" charset="0"/>
                <a:cs typeface="Times New Roman" pitchFamily="18" charset="0"/>
              </a:rPr>
              <a:t>2</a:t>
            </a:r>
            <a:r>
              <a:rPr lang="en-US" sz="3600" b="1" dirty="0" smtClean="0">
                <a:latin typeface="Monotype Corsiva" panose="03010101010201010101" pitchFamily="66" charset="0"/>
                <a:sym typeface="Symbol" panose="05050102010706020507" pitchFamily="18" charset="2"/>
              </a:rPr>
              <a:t>)</a:t>
            </a:r>
            <a:endParaRPr lang="en-US" sz="3600" b="1" dirty="0"/>
          </a:p>
        </p:txBody>
      </p:sp>
    </p:spTree>
    <p:extLst>
      <p:ext uri="{BB962C8B-B14F-4D97-AF65-F5344CB8AC3E}">
        <p14:creationId xmlns:p14="http://schemas.microsoft.com/office/powerpoint/2010/main" val="9683379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Does implementation matter?</a:t>
            </a:r>
            <a:endParaRPr lang="en-US" sz="3600" dirty="0">
              <a:ea typeface="MS Mincho" panose="02020609040205080304" pitchFamily="49" charset="-128"/>
            </a:endParaRPr>
          </a:p>
        </p:txBody>
      </p:sp>
      <p:sp>
        <p:nvSpPr>
          <p:cNvPr id="2" name="Content Placeholder 1"/>
          <p:cNvSpPr>
            <a:spLocks noGrp="1"/>
          </p:cNvSpPr>
          <p:nvPr>
            <p:ph idx="1"/>
          </p:nvPr>
        </p:nvSpPr>
        <p:spPr>
          <a:xfrm>
            <a:off x="155575" y="939800"/>
            <a:ext cx="8797925" cy="5469965"/>
          </a:xfrm>
        </p:spPr>
        <p:txBody>
          <a:bodyPr>
            <a:normAutofit lnSpcReduction="10000"/>
          </a:bodyPr>
          <a:lstStyle/>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char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[10];</a:t>
            </a:r>
          </a:p>
          <a:p>
            <a:pPr>
              <a:buFontTx/>
              <a:buNone/>
            </a:pPr>
            <a:r>
              <a:rPr lang="en-US" dirty="0" smtClean="0">
                <a:latin typeface="Courier New" panose="02070309020205020404" pitchFamily="49" charset="0"/>
                <a:cs typeface="Courier New" panose="02070309020205020404" pitchFamily="49" charset="0"/>
              </a:rPr>
              <a:t> gets(</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strlen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32;</a:t>
            </a:r>
          </a:p>
          <a:p>
            <a:pPr>
              <a:buFontTx/>
              <a:buNone/>
            </a:pPr>
            <a:endParaRPr lang="en-US" sz="1200" i="1" dirty="0" smtClean="0">
              <a:latin typeface="Courier New" panose="02070309020205020404" pitchFamily="49" charset="0"/>
              <a:ea typeface="MS Mincho" panose="02020609040205080304" pitchFamily="49" charset="-128"/>
              <a:cs typeface="Courier New" panose="02070309020205020404" pitchFamily="49" charset="0"/>
            </a:endParaRPr>
          </a:p>
          <a:p>
            <a:pPr>
              <a:buFontTx/>
              <a:buNone/>
            </a:pPr>
            <a:r>
              <a:rPr lang="en-US" dirty="0" smtClean="0">
                <a:latin typeface="Times New Roman" pitchFamily="18" charset="0"/>
                <a:ea typeface="MS Mincho" panose="02020609040205080304" pitchFamily="49" charset="-128"/>
                <a:cs typeface="Times New Roman" pitchFamily="18" charset="0"/>
              </a:rPr>
              <a:t>Can we re-implement it to make it more efficient? </a:t>
            </a:r>
          </a:p>
          <a:p>
            <a:pPr>
              <a:buFontTx/>
              <a:buNone/>
            </a:pPr>
            <a:endParaRPr lang="en-US" sz="1200" dirty="0" smtClean="0">
              <a:latin typeface="Times New Roman" pitchFamily="18" charset="0"/>
              <a:ea typeface="MS Mincho" panose="02020609040205080304" pitchFamily="49" charset="-128"/>
              <a:cs typeface="Times New Roman" pitchFamily="18" charset="0"/>
            </a:endParaRPr>
          </a:p>
          <a:p>
            <a:r>
              <a:rPr lang="en-US" dirty="0" smtClean="0">
                <a:latin typeface="Courier New" panose="02070309020205020404" pitchFamily="49" charset="0"/>
                <a:cs typeface="Courier New" panose="02070309020205020404" pitchFamily="49" charset="0"/>
              </a:rPr>
              <a:t> char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[10];</a:t>
            </a:r>
          </a:p>
          <a:p>
            <a:r>
              <a:rPr lang="en-US" dirty="0" smtClean="0">
                <a:latin typeface="Courier New" panose="02070309020205020404" pitchFamily="49" charset="0"/>
                <a:cs typeface="Courier New" panose="02070309020205020404" pitchFamily="49" charset="0"/>
              </a:rPr>
              <a:t> gets(</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t = </a:t>
            </a:r>
            <a:r>
              <a:rPr lang="en-US" dirty="0" err="1" smtClean="0">
                <a:latin typeface="Courier New" panose="02070309020205020404" pitchFamily="49" charset="0"/>
                <a:cs typeface="Courier New" panose="02070309020205020404" pitchFamily="49" charset="0"/>
              </a:rPr>
              <a:t>strlen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32;</a:t>
            </a:r>
          </a:p>
          <a:p>
            <a:pPr>
              <a:buFontTx/>
              <a:buNone/>
            </a:pPr>
            <a:endParaRPr lang="en-US" dirty="0">
              <a:latin typeface="Times New Roman" pitchFamily="18" charset="0"/>
              <a:ea typeface="MS Mincho" panose="02020609040205080304" pitchFamily="49" charset="-128"/>
              <a:cs typeface="Times New Roman" pitchFamily="18" charset="0"/>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7441907" y="1218317"/>
            <a:ext cx="1095172" cy="646331"/>
          </a:xfrm>
          <a:prstGeom prst="rect">
            <a:avLst/>
          </a:prstGeom>
        </p:spPr>
        <p:txBody>
          <a:bodyPr wrap="none">
            <a:spAutoFit/>
          </a:bodyPr>
          <a:lstStyle/>
          <a:p>
            <a:r>
              <a:rPr lang="en-US" sz="3600" b="1" i="1" dirty="0" smtClean="0">
                <a:latin typeface="Monotype Corsiva" panose="03010101010201010101" pitchFamily="66" charset="0"/>
                <a:sym typeface="Symbol" panose="05050102010706020507" pitchFamily="18" charset="2"/>
              </a:rPr>
              <a:t>O(</a:t>
            </a:r>
            <a:r>
              <a:rPr lang="en-US" sz="3600" b="1" i="1" dirty="0" smtClean="0">
                <a:latin typeface="Times New Roman" pitchFamily="18" charset="0"/>
                <a:cs typeface="Times New Roman" pitchFamily="18" charset="0"/>
              </a:rPr>
              <a:t>n</a:t>
            </a:r>
            <a:r>
              <a:rPr lang="en-US" sz="3600" b="1" i="1" baseline="30000" dirty="0" smtClean="0">
                <a:latin typeface="Times New Roman" pitchFamily="18" charset="0"/>
                <a:cs typeface="Times New Roman" pitchFamily="18" charset="0"/>
              </a:rPr>
              <a:t>2</a:t>
            </a:r>
            <a:r>
              <a:rPr lang="en-US" sz="3600" b="1" i="1" dirty="0" smtClean="0">
                <a:latin typeface="Monotype Corsiva" panose="03010101010201010101" pitchFamily="66" charset="0"/>
                <a:sym typeface="Symbol" panose="05050102010706020507" pitchFamily="18" charset="2"/>
              </a:rPr>
              <a:t>)</a:t>
            </a:r>
            <a:endParaRPr lang="en-US" sz="3600" b="1" i="1" dirty="0"/>
          </a:p>
        </p:txBody>
      </p:sp>
      <p:sp>
        <p:nvSpPr>
          <p:cNvPr id="7" name="TextBox 6"/>
          <p:cNvSpPr txBox="1"/>
          <p:nvPr/>
        </p:nvSpPr>
        <p:spPr>
          <a:xfrm>
            <a:off x="1434356" y="6157879"/>
            <a:ext cx="6651812" cy="646331"/>
          </a:xfrm>
          <a:prstGeom prst="rect">
            <a:avLst/>
          </a:prstGeom>
          <a:solidFill>
            <a:schemeClr val="accent1">
              <a:lumMod val="60000"/>
              <a:lumOff val="40000"/>
            </a:schemeClr>
          </a:solidFill>
        </p:spPr>
        <p:txBody>
          <a:bodyPr wrap="square" rtlCol="0">
            <a:spAutoFit/>
          </a:bodyPr>
          <a:lstStyle/>
          <a:p>
            <a:pPr algn="ctr"/>
            <a:r>
              <a:rPr lang="en-US" dirty="0" smtClean="0">
                <a:solidFill>
                  <a:srgbClr val="FF0000"/>
                </a:solidFill>
              </a:rPr>
              <a:t>This example shows that a badly implemented algorithm may have greater time complexity than a more efficient implementation</a:t>
            </a:r>
            <a:endParaRPr lang="en-US" dirty="0">
              <a:solidFill>
                <a:srgbClr val="FF0000"/>
              </a:solidFill>
            </a:endParaRPr>
          </a:p>
        </p:txBody>
      </p:sp>
      <p:sp>
        <p:nvSpPr>
          <p:cNvPr id="6" name="Rectangle 5"/>
          <p:cNvSpPr/>
          <p:nvPr/>
        </p:nvSpPr>
        <p:spPr>
          <a:xfrm>
            <a:off x="7280542" y="4391823"/>
            <a:ext cx="941283" cy="646331"/>
          </a:xfrm>
          <a:prstGeom prst="rect">
            <a:avLst/>
          </a:prstGeom>
        </p:spPr>
        <p:txBody>
          <a:bodyPr wrap="none">
            <a:spAutoFit/>
          </a:bodyPr>
          <a:lstStyle/>
          <a:p>
            <a:r>
              <a:rPr lang="en-US" sz="3600" b="1" i="1" dirty="0" smtClean="0">
                <a:latin typeface="Monotype Corsiva" panose="03010101010201010101" pitchFamily="66" charset="0"/>
                <a:sym typeface="Symbol" panose="05050102010706020507" pitchFamily="18" charset="2"/>
              </a:rPr>
              <a:t>O(</a:t>
            </a:r>
            <a:r>
              <a:rPr lang="en-US" sz="3600" b="1" i="1" dirty="0" smtClean="0">
                <a:latin typeface="Times New Roman" pitchFamily="18" charset="0"/>
                <a:cs typeface="Times New Roman" pitchFamily="18" charset="0"/>
              </a:rPr>
              <a:t>n</a:t>
            </a:r>
            <a:r>
              <a:rPr lang="en-US" sz="3600" b="1" i="1" dirty="0" smtClean="0">
                <a:latin typeface="Monotype Corsiva" panose="03010101010201010101" pitchFamily="66" charset="0"/>
                <a:sym typeface="Symbol" panose="05050102010706020507" pitchFamily="18" charset="2"/>
              </a:rPr>
              <a:t>)</a:t>
            </a:r>
            <a:endParaRPr lang="en-US" sz="3600" b="1" i="1" dirty="0"/>
          </a:p>
        </p:txBody>
      </p:sp>
      <p:sp>
        <p:nvSpPr>
          <p:cNvPr id="8" name="Rectangle 7"/>
          <p:cNvSpPr/>
          <p:nvPr/>
        </p:nvSpPr>
        <p:spPr>
          <a:xfrm>
            <a:off x="7444696" y="3035987"/>
            <a:ext cx="773329" cy="461665"/>
          </a:xfrm>
          <a:prstGeom prst="rect">
            <a:avLst/>
          </a:prstGeom>
        </p:spPr>
        <p:txBody>
          <a:bodyPr wrap="square">
            <a:spAutoFit/>
          </a:bodyPr>
          <a:lstStyle/>
          <a:p>
            <a:r>
              <a:rPr lang="en-US" sz="2400" dirty="0" smtClean="0">
                <a:latin typeface="Times New Roman" pitchFamily="18" charset="0"/>
                <a:ea typeface="MS Mincho" panose="02020609040205080304" pitchFamily="49" charset="-128"/>
                <a:cs typeface="Times New Roman" pitchFamily="18" charset="0"/>
              </a:rPr>
              <a:t>YES</a:t>
            </a:r>
            <a:endParaRPr lang="en-US" sz="2400" dirty="0"/>
          </a:p>
        </p:txBody>
      </p:sp>
    </p:spTree>
    <p:extLst>
      <p:ext uri="{BB962C8B-B14F-4D97-AF65-F5344CB8AC3E}">
        <p14:creationId xmlns:p14="http://schemas.microsoft.com/office/powerpoint/2010/main" val="96833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blinds(horizontal)">
                                      <p:cBhvr>
                                        <p:cTn id="12" dur="500"/>
                                        <p:tgtEl>
                                          <p:spTgt spid="2">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blinds(horizontal)">
                                      <p:cBhvr>
                                        <p:cTn id="15" dur="500"/>
                                        <p:tgtEl>
                                          <p:spTgt spid="2">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blinds(horizontal)">
                                      <p:cBhvr>
                                        <p:cTn id="18" dur="500"/>
                                        <p:tgtEl>
                                          <p:spTgt spid="2">
                                            <p:txEl>
                                              <p:pRg st="9" end="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blinds(horizontal)">
                                      <p:cBhvr>
                                        <p:cTn id="21" dur="500"/>
                                        <p:tgtEl>
                                          <p:spTgt spid="2">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11" end="11"/>
                                            </p:txEl>
                                          </p:spTgt>
                                        </p:tgtEl>
                                        <p:attrNameLst>
                                          <p:attrName>style.visibility</p:attrName>
                                        </p:attrNameLst>
                                      </p:cBhvr>
                                      <p:to>
                                        <p:strVal val="visible"/>
                                      </p:to>
                                    </p:set>
                                    <p:animEffect transition="in" filter="blinds(horizontal)">
                                      <p:cBhvr>
                                        <p:cTn id="24" dur="500"/>
                                        <p:tgtEl>
                                          <p:spTgt spid="2">
                                            <p:txEl>
                                              <p:pRg st="11"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heckerboard(across)">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fontScale="90000"/>
          </a:bodyPr>
          <a:lstStyle/>
          <a:p>
            <a:r>
              <a:rPr lang="en-US" dirty="0"/>
              <a:t>Analysis of Algorithms</a:t>
            </a:r>
          </a:p>
        </p:txBody>
      </p:sp>
      <p:sp>
        <p:nvSpPr>
          <p:cNvPr id="210947" name="Rectangle 3"/>
          <p:cNvSpPr>
            <a:spLocks noGrp="1" noChangeArrowheads="1"/>
          </p:cNvSpPr>
          <p:nvPr>
            <p:ph type="body" idx="1"/>
          </p:nvPr>
        </p:nvSpPr>
        <p:spPr/>
        <p:txBody>
          <a:bodyPr>
            <a:normAutofit lnSpcReduction="10000"/>
          </a:bodyPr>
          <a:lstStyle/>
          <a:p>
            <a:r>
              <a:rPr lang="en-US" sz="2800" dirty="0" smtClean="0">
                <a:cs typeface="Courier New" panose="02070309020205020404" pitchFamily="49" charset="0"/>
              </a:rPr>
              <a:t>What does it mean to analyze an algorithm?</a:t>
            </a:r>
            <a:endParaRPr lang="en-US" sz="2800" dirty="0">
              <a:cs typeface="Courier New" panose="02070309020205020404" pitchFamily="49" charset="0"/>
            </a:endParaRPr>
          </a:p>
          <a:p>
            <a:pPr lvl="1"/>
            <a:r>
              <a:rPr lang="en-US" sz="2400" dirty="0" smtClean="0">
                <a:cs typeface="Times New Roman" panose="02020603050405020304" pitchFamily="18" charset="0"/>
              </a:rPr>
              <a:t>To have an estimate about how much time an algorithm may take to finish, or in other words, to analyze its </a:t>
            </a:r>
            <a:r>
              <a:rPr lang="en-US" sz="2400" dirty="0" smtClean="0">
                <a:solidFill>
                  <a:srgbClr val="FF0000"/>
                </a:solidFill>
                <a:cs typeface="Times New Roman" panose="02020603050405020304" pitchFamily="18" charset="0"/>
              </a:rPr>
              <a:t>running time (aka. Time complexity)</a:t>
            </a:r>
          </a:p>
          <a:p>
            <a:pPr lvl="1"/>
            <a:r>
              <a:rPr lang="en-US" sz="2400" dirty="0" smtClean="0">
                <a:cs typeface="Times New Roman" panose="02020603050405020304" pitchFamily="18" charset="0"/>
              </a:rPr>
              <a:t>Sometimes, instead of running time, we are interested in how much memory/space the algorithm may consume while it runs (space complexity)</a:t>
            </a:r>
            <a:endParaRPr lang="en-US" dirty="0" smtClean="0">
              <a:cs typeface="Times New Roman" panose="02020603050405020304" pitchFamily="18" charset="0"/>
            </a:endParaRPr>
          </a:p>
          <a:p>
            <a:pPr lvl="1"/>
            <a:endParaRPr lang="en-US" dirty="0" smtClean="0"/>
          </a:p>
          <a:p>
            <a:pPr marL="4763" lvl="1"/>
            <a:r>
              <a:rPr lang="en-US" dirty="0" smtClean="0"/>
              <a:t>It enables us to compare between two algorithms</a:t>
            </a:r>
            <a:endParaRPr lang="en-US" dirty="0"/>
          </a:p>
          <a:p>
            <a:endParaRPr lang="en-US" sz="2800" dirty="0" smtClean="0">
              <a:cs typeface="Courier New" panose="02070309020205020404" pitchFamily="49" charset="0"/>
            </a:endParaRPr>
          </a:p>
          <a:p>
            <a:r>
              <a:rPr lang="en-US" sz="2800" dirty="0" smtClean="0">
                <a:cs typeface="Courier New" panose="02070309020205020404" pitchFamily="49" charset="0"/>
              </a:rPr>
              <a:t>What </a:t>
            </a:r>
            <a:r>
              <a:rPr lang="en-US" sz="2800" dirty="0">
                <a:cs typeface="Courier New" panose="02070309020205020404" pitchFamily="49" charset="0"/>
              </a:rPr>
              <a:t>do we mean by running time analysis?</a:t>
            </a:r>
          </a:p>
          <a:p>
            <a:pPr lvl="1"/>
            <a:r>
              <a:rPr lang="en-US" sz="2400" dirty="0" smtClean="0">
                <a:cs typeface="Times New Roman" panose="02020603050405020304" pitchFamily="18" charset="0"/>
              </a:rPr>
              <a:t>Also referred to as </a:t>
            </a:r>
            <a:r>
              <a:rPr lang="en-US" sz="2400" u="sng" dirty="0" smtClean="0">
                <a:cs typeface="Times New Roman" panose="02020603050405020304" pitchFamily="18" charset="0"/>
              </a:rPr>
              <a:t>time-complexity</a:t>
            </a:r>
            <a:r>
              <a:rPr lang="en-US" sz="2400" dirty="0" smtClean="0">
                <a:cs typeface="Times New Roman" panose="02020603050405020304" pitchFamily="18" charset="0"/>
              </a:rPr>
              <a:t> analysis</a:t>
            </a:r>
          </a:p>
          <a:p>
            <a:pPr lvl="1"/>
            <a:r>
              <a:rPr lang="en-US" sz="2400" dirty="0" smtClean="0">
                <a:cs typeface="Times New Roman" panose="02020603050405020304" pitchFamily="18" charset="0"/>
              </a:rPr>
              <a:t>To determine </a:t>
            </a:r>
            <a:r>
              <a:rPr lang="en-US" sz="2400" dirty="0">
                <a:cs typeface="Times New Roman" panose="02020603050405020304" pitchFamily="18" charset="0"/>
              </a:rPr>
              <a:t>how running time increases as the </a:t>
            </a:r>
            <a:r>
              <a:rPr lang="en-US" sz="2400" dirty="0">
                <a:solidFill>
                  <a:srgbClr val="FF0000"/>
                </a:solidFill>
                <a:cs typeface="Times New Roman" panose="02020603050405020304" pitchFamily="18" charset="0"/>
              </a:rPr>
              <a:t>size of the problem</a:t>
            </a:r>
            <a:r>
              <a:rPr lang="en-US" sz="2400" dirty="0">
                <a:cs typeface="Times New Roman" panose="02020603050405020304" pitchFamily="18" charset="0"/>
              </a:rPr>
              <a:t> increases.</a:t>
            </a:r>
            <a:endParaRPr lang="en-US" sz="2400" dirty="0">
              <a:latin typeface="Courier New" panose="02070309020205020404" pitchFamily="49" charset="0"/>
              <a:cs typeface="Courier New" panose="02070309020205020404" pitchFamily="49" charset="0"/>
            </a:endParaRPr>
          </a:p>
          <a:p>
            <a:endParaRPr lang="en-US" sz="2800" dirty="0"/>
          </a:p>
        </p:txBody>
      </p:sp>
    </p:spTree>
    <p:extLst>
      <p:ext uri="{BB962C8B-B14F-4D97-AF65-F5344CB8AC3E}">
        <p14:creationId xmlns:p14="http://schemas.microsoft.com/office/powerpoint/2010/main" val="335557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fade">
                                      <p:cBhvr>
                                        <p:cTn id="7" dur="2000"/>
                                        <p:tgtEl>
                                          <p:spTgt spid="2109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0947">
                                            <p:txEl>
                                              <p:pRg st="1" end="1"/>
                                            </p:txEl>
                                          </p:spTgt>
                                        </p:tgtEl>
                                        <p:attrNameLst>
                                          <p:attrName>style.visibility</p:attrName>
                                        </p:attrNameLst>
                                      </p:cBhvr>
                                      <p:to>
                                        <p:strVal val="visible"/>
                                      </p:to>
                                    </p:set>
                                    <p:animEffect transition="in" filter="fade">
                                      <p:cBhvr>
                                        <p:cTn id="10" dur="2000"/>
                                        <p:tgtEl>
                                          <p:spTgt spid="21094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0947">
                                            <p:txEl>
                                              <p:pRg st="2" end="2"/>
                                            </p:txEl>
                                          </p:spTgt>
                                        </p:tgtEl>
                                        <p:attrNameLst>
                                          <p:attrName>style.visibility</p:attrName>
                                        </p:attrNameLst>
                                      </p:cBhvr>
                                      <p:to>
                                        <p:strVal val="visible"/>
                                      </p:to>
                                    </p:set>
                                    <p:animEffect transition="in" filter="fade">
                                      <p:cBhvr>
                                        <p:cTn id="13" dur="2000"/>
                                        <p:tgtEl>
                                          <p:spTgt spid="21094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0947">
                                            <p:txEl>
                                              <p:pRg st="4" end="4"/>
                                            </p:txEl>
                                          </p:spTgt>
                                        </p:tgtEl>
                                        <p:attrNameLst>
                                          <p:attrName>style.visibility</p:attrName>
                                        </p:attrNameLst>
                                      </p:cBhvr>
                                      <p:to>
                                        <p:strVal val="visible"/>
                                      </p:to>
                                    </p:set>
                                    <p:animEffect transition="in" filter="fade">
                                      <p:cBhvr>
                                        <p:cTn id="16" dur="2000"/>
                                        <p:tgtEl>
                                          <p:spTgt spid="21094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0947">
                                            <p:txEl>
                                              <p:pRg st="6" end="6"/>
                                            </p:txEl>
                                          </p:spTgt>
                                        </p:tgtEl>
                                        <p:attrNameLst>
                                          <p:attrName>style.visibility</p:attrName>
                                        </p:attrNameLst>
                                      </p:cBhvr>
                                      <p:to>
                                        <p:strVal val="visible"/>
                                      </p:to>
                                    </p:set>
                                    <p:animEffect transition="in" filter="fade">
                                      <p:cBhvr>
                                        <p:cTn id="21" dur="2000"/>
                                        <p:tgtEl>
                                          <p:spTgt spid="210947">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0947">
                                            <p:txEl>
                                              <p:pRg st="7" end="7"/>
                                            </p:txEl>
                                          </p:spTgt>
                                        </p:tgtEl>
                                        <p:attrNameLst>
                                          <p:attrName>style.visibility</p:attrName>
                                        </p:attrNameLst>
                                      </p:cBhvr>
                                      <p:to>
                                        <p:strVal val="visible"/>
                                      </p:to>
                                    </p:set>
                                    <p:animEffect transition="in" filter="fade">
                                      <p:cBhvr>
                                        <p:cTn id="24" dur="2000"/>
                                        <p:tgtEl>
                                          <p:spTgt spid="210947">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0947">
                                            <p:txEl>
                                              <p:pRg st="8" end="8"/>
                                            </p:txEl>
                                          </p:spTgt>
                                        </p:tgtEl>
                                        <p:attrNameLst>
                                          <p:attrName>style.visibility</p:attrName>
                                        </p:attrNameLst>
                                      </p:cBhvr>
                                      <p:to>
                                        <p:strVal val="visible"/>
                                      </p:to>
                                    </p:set>
                                    <p:animEffect transition="in" filter="fade">
                                      <p:cBhvr>
                                        <p:cTn id="27" dur="2000"/>
                                        <p:tgtEl>
                                          <p:spTgt spid="210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Analysis of Algorithms</a:t>
            </a:r>
          </a:p>
        </p:txBody>
      </p:sp>
      <p:sp>
        <p:nvSpPr>
          <p:cNvPr id="244739" name="Rectangle 3"/>
          <p:cNvSpPr>
            <a:spLocks noGrp="1" noChangeArrowheads="1"/>
          </p:cNvSpPr>
          <p:nvPr>
            <p:ph type="body" idx="1"/>
          </p:nvPr>
        </p:nvSpPr>
        <p:spPr/>
        <p:txBody>
          <a:bodyPr/>
          <a:lstStyle/>
          <a:p>
            <a:pPr>
              <a:lnSpc>
                <a:spcPct val="150000"/>
              </a:lnSpc>
            </a:pPr>
            <a:r>
              <a:rPr lang="en-US" sz="2800" dirty="0" smtClean="0"/>
              <a:t>Size of the problem can be a range of things, including</a:t>
            </a:r>
            <a:endParaRPr lang="en-US" sz="2800" dirty="0">
              <a:latin typeface="Monotype Corsiva" panose="03010101010201010101" pitchFamily="66" charset="0"/>
            </a:endParaRPr>
          </a:p>
          <a:p>
            <a:pPr lvl="1">
              <a:lnSpc>
                <a:spcPct val="150000"/>
              </a:lnSpc>
            </a:pPr>
            <a:r>
              <a:rPr lang="en-US" sz="2400" dirty="0"/>
              <a:t>size of an array</a:t>
            </a:r>
          </a:p>
          <a:p>
            <a:pPr lvl="1">
              <a:lnSpc>
                <a:spcPct val="150000"/>
              </a:lnSpc>
            </a:pPr>
            <a:r>
              <a:rPr lang="en-US" sz="2400" dirty="0"/>
              <a:t>polynomial degree </a:t>
            </a:r>
            <a:r>
              <a:rPr lang="en-US" sz="2400" dirty="0" smtClean="0"/>
              <a:t>of an equation</a:t>
            </a:r>
            <a:endParaRPr lang="en-US" sz="2400" dirty="0"/>
          </a:p>
          <a:p>
            <a:pPr lvl="1">
              <a:lnSpc>
                <a:spcPct val="150000"/>
              </a:lnSpc>
            </a:pPr>
            <a:r>
              <a:rPr lang="en-US" sz="2400" dirty="0" smtClean="0"/>
              <a:t>number </a:t>
            </a:r>
            <a:r>
              <a:rPr lang="en-US" sz="2400" dirty="0"/>
              <a:t>of elements in a matrix</a:t>
            </a:r>
          </a:p>
          <a:p>
            <a:pPr lvl="1">
              <a:lnSpc>
                <a:spcPct val="150000"/>
              </a:lnSpc>
            </a:pPr>
            <a:r>
              <a:rPr lang="en-US" sz="2400" dirty="0" smtClean="0"/>
              <a:t>number </a:t>
            </a:r>
            <a:r>
              <a:rPr lang="en-US" sz="2400" dirty="0"/>
              <a:t>of bits in the binary representation of the </a:t>
            </a:r>
            <a:r>
              <a:rPr lang="en-US" sz="2400" dirty="0" smtClean="0"/>
              <a:t>input</a:t>
            </a:r>
          </a:p>
          <a:p>
            <a:pPr marL="457200" lvl="1" indent="0">
              <a:lnSpc>
                <a:spcPct val="150000"/>
              </a:lnSpc>
              <a:buNone/>
            </a:pPr>
            <a:r>
              <a:rPr lang="en-US" dirty="0" smtClean="0"/>
              <a:t>.</a:t>
            </a:r>
            <a:endParaRPr lang="en-US" dirty="0"/>
          </a:p>
          <a:p>
            <a:pPr marL="457200" lvl="1" indent="0">
              <a:lnSpc>
                <a:spcPct val="150000"/>
              </a:lnSpc>
              <a:buNone/>
            </a:pPr>
            <a:r>
              <a:rPr lang="en-US" sz="2400" dirty="0" smtClean="0"/>
              <a:t>.</a:t>
            </a:r>
            <a:endParaRPr lang="en-US" sz="2400" dirty="0"/>
          </a:p>
          <a:p>
            <a:pPr marL="457200" lvl="1" indent="0">
              <a:buNone/>
            </a:pPr>
            <a:r>
              <a:rPr lang="en-US" sz="2400" dirty="0" smtClean="0"/>
              <a:t>and so on…</a:t>
            </a:r>
            <a:endParaRPr lang="en-US" sz="2400" dirty="0"/>
          </a:p>
        </p:txBody>
      </p:sp>
    </p:spTree>
    <p:extLst>
      <p:ext uri="{BB962C8B-B14F-4D97-AF65-F5344CB8AC3E}">
        <p14:creationId xmlns:p14="http://schemas.microsoft.com/office/powerpoint/2010/main" val="2400139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normAutofit fontScale="90000"/>
          </a:bodyPr>
          <a:lstStyle/>
          <a:p>
            <a:r>
              <a:rPr lang="en-US" dirty="0"/>
              <a:t>How </a:t>
            </a:r>
            <a:r>
              <a:rPr lang="en-US" dirty="0" smtClean="0"/>
              <a:t>Do We Analyze Running Time?</a:t>
            </a:r>
            <a:endParaRPr lang="en-US" dirty="0"/>
          </a:p>
        </p:txBody>
      </p:sp>
      <p:sp>
        <p:nvSpPr>
          <p:cNvPr id="2" name="Content Placeholder 1"/>
          <p:cNvSpPr>
            <a:spLocks noGrp="1"/>
          </p:cNvSpPr>
          <p:nvPr>
            <p:ph idx="1"/>
          </p:nvPr>
        </p:nvSpPr>
        <p:spPr>
          <a:xfrm>
            <a:off x="155575" y="939800"/>
            <a:ext cx="8988425" cy="5237163"/>
          </a:xfrm>
        </p:spPr>
        <p:txBody>
          <a:bodyPr>
            <a:normAutofit/>
          </a:bodyPr>
          <a:lstStyle/>
          <a:p>
            <a:r>
              <a:rPr lang="en-US" dirty="0">
                <a:cs typeface="Times New Roman" panose="02020603050405020304" pitchFamily="18" charset="0"/>
              </a:rPr>
              <a:t>We need to define </a:t>
            </a:r>
            <a:r>
              <a:rPr lang="en-US" dirty="0" smtClean="0">
                <a:cs typeface="Times New Roman" panose="02020603050405020304" pitchFamily="18" charset="0"/>
              </a:rPr>
              <a:t>an </a:t>
            </a:r>
            <a:r>
              <a:rPr lang="en-US" u="sng" dirty="0">
                <a:cs typeface="Times New Roman" panose="02020603050405020304" pitchFamily="18" charset="0"/>
              </a:rPr>
              <a:t>objective </a:t>
            </a:r>
            <a:r>
              <a:rPr lang="en-US" u="sng" dirty="0" smtClean="0">
                <a:cs typeface="Times New Roman" panose="02020603050405020304" pitchFamily="18" charset="0"/>
              </a:rPr>
              <a:t>measure</a:t>
            </a:r>
            <a:r>
              <a:rPr lang="en-US" dirty="0" smtClean="0">
                <a:cs typeface="Times New Roman" panose="02020603050405020304" pitchFamily="18" charset="0"/>
              </a:rPr>
              <a:t>.</a:t>
            </a:r>
            <a:endParaRPr lang="en-US" sz="3600" dirty="0" smtClean="0">
              <a:latin typeface="Courier New" panose="02070309020205020404" pitchFamily="49" charset="0"/>
              <a:cs typeface="Courier New" panose="02070309020205020404" pitchFamily="49" charset="0"/>
            </a:endParaRPr>
          </a:p>
          <a:p>
            <a:pPr lvl="1"/>
            <a:r>
              <a:rPr lang="en-US" dirty="0" smtClean="0">
                <a:cs typeface="Times New Roman" panose="02020603050405020304" pitchFamily="18" charset="0"/>
              </a:rPr>
              <a:t>(</a:t>
            </a:r>
            <a:r>
              <a:rPr lang="en-US" dirty="0">
                <a:cs typeface="Times New Roman" panose="02020603050405020304" pitchFamily="18" charset="0"/>
              </a:rPr>
              <a:t>1) Compare execution </a:t>
            </a:r>
            <a:r>
              <a:rPr lang="en-US" dirty="0" smtClean="0">
                <a:cs typeface="Times New Roman" panose="02020603050405020304" pitchFamily="18" charset="0"/>
              </a:rPr>
              <a:t>times?</a:t>
            </a:r>
          </a:p>
          <a:p>
            <a:pPr lvl="2"/>
            <a:r>
              <a:rPr lang="en-US" b="1" i="1" dirty="0" smtClean="0">
                <a:cs typeface="Times New Roman" panose="02020603050405020304" pitchFamily="18" charset="0"/>
              </a:rPr>
              <a:t>Not </a:t>
            </a:r>
            <a:r>
              <a:rPr lang="en-US" b="1" i="1" dirty="0">
                <a:cs typeface="Times New Roman" panose="02020603050405020304" pitchFamily="18" charset="0"/>
              </a:rPr>
              <a:t>good</a:t>
            </a:r>
            <a:r>
              <a:rPr lang="en-US" dirty="0">
                <a:cs typeface="Times New Roman" panose="02020603050405020304" pitchFamily="18" charset="0"/>
              </a:rPr>
              <a:t>: </a:t>
            </a:r>
            <a:r>
              <a:rPr lang="en-US" dirty="0" smtClean="0">
                <a:cs typeface="Times New Roman" panose="02020603050405020304" pitchFamily="18" charset="0"/>
              </a:rPr>
              <a:t>time is </a:t>
            </a:r>
            <a:r>
              <a:rPr lang="en-US" dirty="0">
                <a:cs typeface="Times New Roman" panose="02020603050405020304" pitchFamily="18" charset="0"/>
              </a:rPr>
              <a:t>specific to a particular </a:t>
            </a:r>
            <a:r>
              <a:rPr lang="en-US" dirty="0" smtClean="0">
                <a:cs typeface="Times New Roman" panose="02020603050405020304" pitchFamily="18" charset="0"/>
              </a:rPr>
              <a:t>computer, operating system, etc !!</a:t>
            </a:r>
            <a:endParaRPr lang="en-US" dirty="0" smtClean="0">
              <a:latin typeface="Courier New" panose="02070309020205020404" pitchFamily="49" charset="0"/>
              <a:cs typeface="Courier New" panose="02070309020205020404" pitchFamily="49" charset="0"/>
            </a:endParaRPr>
          </a:p>
          <a:p>
            <a:endParaRPr lang="en-US" dirty="0"/>
          </a:p>
          <a:p>
            <a:endParaRPr lang="en-US" dirty="0"/>
          </a:p>
        </p:txBody>
      </p:sp>
      <p:pic>
        <p:nvPicPr>
          <p:cNvPr id="3074" name="Picture 2" descr="http://www.computershopper.com/var/ezwebin_site/storage/images/media/images/alienware-area-51-r2-desktop2/1208138-1-eng-US/alienware-area-51-r2-deskto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7075" y="2304256"/>
            <a:ext cx="4286250" cy="39624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ecycler.com/wp-content/uploads/2011/02/ibm-pc.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662" r="18956"/>
          <a:stretch/>
        </p:blipFill>
        <p:spPr bwMode="auto">
          <a:xfrm>
            <a:off x="267285" y="2729132"/>
            <a:ext cx="3629465" cy="3289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142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normAutofit fontScale="90000"/>
          </a:bodyPr>
          <a:lstStyle/>
          <a:p>
            <a:r>
              <a:rPr lang="en-US" dirty="0"/>
              <a:t>How </a:t>
            </a:r>
            <a:r>
              <a:rPr lang="en-US" dirty="0" smtClean="0"/>
              <a:t>Do We Analyze Running Time?</a:t>
            </a:r>
            <a:endParaRPr lang="en-US" dirty="0"/>
          </a:p>
        </p:txBody>
      </p:sp>
      <p:sp>
        <p:nvSpPr>
          <p:cNvPr id="2" name="Content Placeholder 1"/>
          <p:cNvSpPr>
            <a:spLocks noGrp="1"/>
          </p:cNvSpPr>
          <p:nvPr>
            <p:ph idx="1"/>
          </p:nvPr>
        </p:nvSpPr>
        <p:spPr/>
        <p:txBody>
          <a:bodyPr>
            <a:normAutofit/>
          </a:bodyPr>
          <a:lstStyle/>
          <a:p>
            <a:r>
              <a:rPr lang="en-US" dirty="0">
                <a:cs typeface="Times New Roman" panose="02020603050405020304" pitchFamily="18" charset="0"/>
              </a:rPr>
              <a:t>We need to define </a:t>
            </a:r>
            <a:r>
              <a:rPr lang="en-US" dirty="0" smtClean="0">
                <a:cs typeface="Times New Roman" panose="02020603050405020304" pitchFamily="18" charset="0"/>
              </a:rPr>
              <a:t>an </a:t>
            </a:r>
            <a:r>
              <a:rPr lang="en-US" u="sng" dirty="0">
                <a:cs typeface="Times New Roman" panose="02020603050405020304" pitchFamily="18" charset="0"/>
              </a:rPr>
              <a:t>objective </a:t>
            </a:r>
            <a:r>
              <a:rPr lang="en-US" u="sng" dirty="0" smtClean="0">
                <a:cs typeface="Times New Roman" panose="02020603050405020304" pitchFamily="18" charset="0"/>
              </a:rPr>
              <a:t>measure</a:t>
            </a:r>
            <a:r>
              <a:rPr lang="en-US" dirty="0" smtClean="0">
                <a:cs typeface="Times New Roman" panose="02020603050405020304" pitchFamily="18" charset="0"/>
              </a:rPr>
              <a:t>.</a:t>
            </a:r>
            <a:endParaRPr lang="en-US" sz="3600" dirty="0" smtClean="0">
              <a:latin typeface="Courier New" panose="02070309020205020404" pitchFamily="49" charset="0"/>
              <a:cs typeface="Courier New" panose="02070309020205020404" pitchFamily="49" charset="0"/>
            </a:endParaRPr>
          </a:p>
          <a:p>
            <a:pPr lvl="1"/>
            <a:r>
              <a:rPr lang="en-US" dirty="0" smtClean="0">
                <a:cs typeface="Times New Roman" panose="02020603050405020304" pitchFamily="18" charset="0"/>
              </a:rPr>
              <a:t>(</a:t>
            </a:r>
            <a:r>
              <a:rPr lang="en-US" dirty="0">
                <a:cs typeface="Times New Roman" panose="02020603050405020304" pitchFamily="18" charset="0"/>
              </a:rPr>
              <a:t>2) Count the number of statements </a:t>
            </a:r>
            <a:r>
              <a:rPr lang="en-US" dirty="0" smtClean="0">
                <a:cs typeface="Times New Roman" panose="02020603050405020304" pitchFamily="18" charset="0"/>
              </a:rPr>
              <a:t>executed?</a:t>
            </a:r>
          </a:p>
          <a:p>
            <a:pPr lvl="2"/>
            <a:r>
              <a:rPr lang="en-US" sz="2000" dirty="0" smtClean="0">
                <a:cs typeface="Times New Roman" panose="02020603050405020304" pitchFamily="18" charset="0"/>
              </a:rPr>
              <a:t>Associate a "cost" with each statement.</a:t>
            </a:r>
          </a:p>
          <a:p>
            <a:pPr lvl="2"/>
            <a:r>
              <a:rPr lang="en-US" dirty="0" smtClean="0">
                <a:cs typeface="Times New Roman" panose="02020603050405020304" pitchFamily="18" charset="0"/>
              </a:rPr>
              <a:t>Find </a:t>
            </a:r>
            <a:r>
              <a:rPr lang="en-US" dirty="0">
                <a:cs typeface="Times New Roman" panose="02020603050405020304" pitchFamily="18" charset="0"/>
              </a:rPr>
              <a:t>the "total cost“</a:t>
            </a:r>
            <a:r>
              <a:rPr lang="en-US" dirty="0">
                <a:latin typeface="Courier New" panose="02070309020205020404" pitchFamily="49" charset="0"/>
                <a:cs typeface="Courier New" panose="02070309020205020404" pitchFamily="49" charset="0"/>
              </a:rPr>
              <a:t> </a:t>
            </a:r>
            <a:r>
              <a:rPr lang="en-US" dirty="0">
                <a:cs typeface="Times New Roman" panose="02020603050405020304" pitchFamily="18" charset="0"/>
              </a:rPr>
              <a:t>by finding the total number of times each statement is executed.</a:t>
            </a:r>
            <a:endParaRPr lang="en-US" dirty="0" smtClean="0">
              <a:cs typeface="Times New Roman" panose="02020603050405020304" pitchFamily="18" charset="0"/>
            </a:endParaRPr>
          </a:p>
          <a:p>
            <a:pPr lvl="2"/>
            <a:r>
              <a:rPr lang="en-US" b="1" i="1" dirty="0" smtClean="0">
                <a:cs typeface="Times New Roman" panose="02020603050405020304" pitchFamily="18" charset="0"/>
              </a:rPr>
              <a:t>Not </a:t>
            </a:r>
            <a:r>
              <a:rPr lang="en-US" b="1" i="1" dirty="0">
                <a:cs typeface="Times New Roman" panose="02020603050405020304" pitchFamily="18" charset="0"/>
              </a:rPr>
              <a:t>good</a:t>
            </a:r>
            <a:r>
              <a:rPr lang="en-US" dirty="0">
                <a:cs typeface="Times New Roman" panose="02020603050405020304" pitchFamily="18" charset="0"/>
              </a:rPr>
              <a:t>: number of statements vary with the programming language </a:t>
            </a:r>
            <a:r>
              <a:rPr lang="en-US" dirty="0">
                <a:ea typeface="MS Mincho" panose="02020609040205080304" pitchFamily="49" charset="-128"/>
              </a:rPr>
              <a:t>as well as the </a:t>
            </a:r>
            <a:r>
              <a:rPr lang="en-US" dirty="0" smtClean="0">
                <a:ea typeface="MS Mincho" panose="02020609040205080304" pitchFamily="49" charset="-128"/>
              </a:rPr>
              <a:t>style </a:t>
            </a:r>
            <a:r>
              <a:rPr lang="en-US" dirty="0">
                <a:ea typeface="MS Mincho" panose="02020609040205080304" pitchFamily="49" charset="-128"/>
              </a:rPr>
              <a:t>of the individual programmer.</a:t>
            </a:r>
            <a:endParaRPr lang="en-US" dirty="0"/>
          </a:p>
          <a:p>
            <a:endParaRPr lang="en-US" dirty="0"/>
          </a:p>
          <a:p>
            <a:endParaRPr lang="en-US" dirty="0"/>
          </a:p>
        </p:txBody>
      </p:sp>
      <p:sp>
        <p:nvSpPr>
          <p:cNvPr id="5" name="TextBox 4"/>
          <p:cNvSpPr txBox="1"/>
          <p:nvPr/>
        </p:nvSpPr>
        <p:spPr>
          <a:xfrm>
            <a:off x="506105" y="3662461"/>
            <a:ext cx="3276600" cy="2585323"/>
          </a:xfrm>
          <a:prstGeom prst="rect">
            <a:avLst/>
          </a:prstGeom>
          <a:noFill/>
        </p:spPr>
        <p:txBody>
          <a:bodyPr wrap="square" rtlCol="0">
            <a:spAutoFit/>
          </a:bodyPr>
          <a:lstStyle/>
          <a:p>
            <a:pPr algn="ctr"/>
            <a:r>
              <a:rPr lang="en-US" b="1" i="1" dirty="0">
                <a:cs typeface="Times New Roman" panose="02020603050405020304" pitchFamily="18" charset="0"/>
              </a:rPr>
              <a:t>Algorithm </a:t>
            </a:r>
            <a:r>
              <a:rPr lang="en-US" b="1" i="1" dirty="0" smtClean="0">
                <a:cs typeface="Times New Roman" panose="02020603050405020304" pitchFamily="18" charset="0"/>
              </a:rPr>
              <a:t>1</a:t>
            </a:r>
          </a:p>
          <a:p>
            <a:pPr algn="r"/>
            <a:r>
              <a:rPr lang="en-US" b="1" dirty="0" smtClean="0">
                <a:cs typeface="Times New Roman" panose="02020603050405020304" pitchFamily="18" charset="0"/>
              </a:rPr>
              <a:t>Time (micro sec)</a:t>
            </a:r>
            <a:endParaRPr lang="pt-BR" dirty="0" smtClean="0">
              <a:latin typeface="Courier New" panose="02070309020205020404" pitchFamily="49" charset="0"/>
              <a:cs typeface="Courier New" panose="02070309020205020404" pitchFamily="49" charset="0"/>
            </a:endParaRPr>
          </a:p>
          <a:p>
            <a:r>
              <a:rPr lang="pt-BR" dirty="0" smtClean="0">
                <a:latin typeface="Courier New" panose="02070309020205020404" pitchFamily="49" charset="0"/>
                <a:cs typeface="Courier New" panose="02070309020205020404" pitchFamily="49" charset="0"/>
              </a:rPr>
              <a:t>arr[0</a:t>
            </a:r>
            <a:r>
              <a:rPr lang="pt-BR" dirty="0">
                <a:latin typeface="Courier New" panose="02070309020205020404" pitchFamily="49" charset="0"/>
                <a:cs typeface="Courier New" panose="02070309020205020404" pitchFamily="49" charset="0"/>
              </a:rPr>
              <a:t>] = 0;		</a:t>
            </a:r>
            <a:r>
              <a:rPr lang="es-ES_tradnl" dirty="0">
                <a:solidFill>
                  <a:srgbClr val="DD0111"/>
                </a:solidFill>
                <a:cs typeface="Times New Roman" panose="02020603050405020304" pitchFamily="18" charset="0"/>
              </a:rPr>
              <a:t> </a:t>
            </a:r>
            <a:r>
              <a:rPr lang="es-ES_tradnl" dirty="0" smtClean="0">
                <a:solidFill>
                  <a:srgbClr val="DD0111"/>
                </a:solidFill>
                <a:cs typeface="Times New Roman" panose="02020603050405020304" pitchFamily="18" charset="0"/>
              </a:rPr>
              <a:t>c</a:t>
            </a:r>
            <a:r>
              <a:rPr lang="es-ES_tradnl" baseline="-25000" dirty="0" smtClean="0">
                <a:solidFill>
                  <a:srgbClr val="DD0111"/>
                </a:solidFill>
                <a:cs typeface="Times New Roman" panose="02020603050405020304" pitchFamily="18" charset="0"/>
              </a:rPr>
              <a:t>1</a:t>
            </a:r>
            <a:r>
              <a:rPr lang="pt-BR" dirty="0" smtClean="0">
                <a:latin typeface="Courier New" panose="02070309020205020404" pitchFamily="49" charset="0"/>
                <a:cs typeface="Courier New" panose="02070309020205020404" pitchFamily="49" charset="0"/>
              </a:rPr>
              <a:t>    </a:t>
            </a:r>
            <a:endParaRPr lang="pt-BR" dirty="0">
              <a:latin typeface="Courier New" panose="02070309020205020404" pitchFamily="49" charset="0"/>
              <a:cs typeface="Courier New" panose="02070309020205020404" pitchFamily="49" charset="0"/>
            </a:endParaRPr>
          </a:p>
          <a:p>
            <a:r>
              <a:rPr lang="pt-BR" dirty="0">
                <a:latin typeface="Courier New" panose="02070309020205020404" pitchFamily="49" charset="0"/>
                <a:cs typeface="Courier New" panose="02070309020205020404" pitchFamily="49" charset="0"/>
              </a:rPr>
              <a:t>arr[1] = 0;		</a:t>
            </a:r>
            <a:r>
              <a:rPr lang="es-ES_tradnl" dirty="0">
                <a:solidFill>
                  <a:srgbClr val="DD0111"/>
                </a:solidFill>
                <a:cs typeface="Times New Roman" panose="02020603050405020304" pitchFamily="18" charset="0"/>
              </a:rPr>
              <a:t> c</a:t>
            </a:r>
            <a:r>
              <a:rPr lang="es-ES_tradnl" baseline="-25000" dirty="0">
                <a:solidFill>
                  <a:srgbClr val="DD0111"/>
                </a:solidFill>
                <a:cs typeface="Times New Roman" panose="02020603050405020304" pitchFamily="18" charset="0"/>
              </a:rPr>
              <a:t>1</a:t>
            </a:r>
            <a:endParaRPr lang="pt-BR" dirty="0">
              <a:latin typeface="Courier New" panose="02070309020205020404" pitchFamily="49" charset="0"/>
              <a:cs typeface="Courier New" panose="02070309020205020404" pitchFamily="49" charset="0"/>
            </a:endParaRPr>
          </a:p>
          <a:p>
            <a:r>
              <a:rPr lang="pt-BR" dirty="0">
                <a:latin typeface="Courier New" panose="02070309020205020404" pitchFamily="49" charset="0"/>
                <a:cs typeface="Courier New" panose="02070309020205020404" pitchFamily="49" charset="0"/>
              </a:rPr>
              <a:t>arr[2] = 0;		</a:t>
            </a:r>
            <a:r>
              <a:rPr lang="es-ES_tradnl" dirty="0">
                <a:solidFill>
                  <a:srgbClr val="DD0111"/>
                </a:solidFill>
                <a:cs typeface="Times New Roman" panose="02020603050405020304" pitchFamily="18" charset="0"/>
              </a:rPr>
              <a:t> c</a:t>
            </a:r>
            <a:r>
              <a:rPr lang="es-ES_tradnl" baseline="-25000" dirty="0">
                <a:solidFill>
                  <a:srgbClr val="DD0111"/>
                </a:solidFill>
                <a:cs typeface="Times New Roman" panose="02020603050405020304" pitchFamily="18" charset="0"/>
              </a:rPr>
              <a:t>1</a:t>
            </a:r>
            <a:endParaRPr lang="pt-BR" dirty="0">
              <a:latin typeface="Courier New" panose="02070309020205020404" pitchFamily="49" charset="0"/>
              <a:cs typeface="Courier New" panose="02070309020205020404" pitchFamily="49" charset="0"/>
            </a:endParaRPr>
          </a:p>
          <a:p>
            <a:r>
              <a:rPr lang="pt-BR" dirty="0">
                <a:latin typeface="Courier New" panose="02070309020205020404" pitchFamily="49" charset="0"/>
                <a:cs typeface="Courier New" panose="02070309020205020404" pitchFamily="49" charset="0"/>
              </a:rPr>
              <a:t>...</a:t>
            </a:r>
          </a:p>
          <a:p>
            <a:r>
              <a:rPr lang="pt-BR" dirty="0">
                <a:latin typeface="Courier New" panose="02070309020205020404" pitchFamily="49" charset="0"/>
                <a:cs typeface="Courier New" panose="02070309020205020404" pitchFamily="49" charset="0"/>
              </a:rPr>
              <a:t>arr[N-1] = 0;	</a:t>
            </a:r>
            <a:r>
              <a:rPr lang="pt-BR" dirty="0" smtClean="0">
                <a:latin typeface="Courier New" panose="02070309020205020404" pitchFamily="49" charset="0"/>
                <a:cs typeface="Courier New" panose="02070309020205020404" pitchFamily="49" charset="0"/>
              </a:rPr>
              <a:t>	</a:t>
            </a:r>
            <a:r>
              <a:rPr lang="es-ES_tradnl" dirty="0" smtClean="0">
                <a:solidFill>
                  <a:srgbClr val="DD0111"/>
                </a:solidFill>
                <a:cs typeface="Times New Roman" panose="02020603050405020304" pitchFamily="18" charset="0"/>
              </a:rPr>
              <a:t> </a:t>
            </a:r>
            <a:r>
              <a:rPr lang="es-ES_tradnl" dirty="0">
                <a:solidFill>
                  <a:srgbClr val="DD0111"/>
                </a:solidFill>
                <a:cs typeface="Times New Roman" panose="02020603050405020304" pitchFamily="18" charset="0"/>
              </a:rPr>
              <a:t>c</a:t>
            </a:r>
            <a:r>
              <a:rPr lang="es-ES_tradnl" baseline="-25000" dirty="0">
                <a:solidFill>
                  <a:srgbClr val="DD0111"/>
                </a:solidFill>
                <a:cs typeface="Times New Roman" panose="02020603050405020304" pitchFamily="18" charset="0"/>
              </a:rPr>
              <a:t>1</a:t>
            </a:r>
            <a:endParaRPr lang="pt-BR" dirty="0" smtClean="0">
              <a:latin typeface="Courier New" panose="02070309020205020404" pitchFamily="49" charset="0"/>
              <a:cs typeface="Courier New" panose="02070309020205020404" pitchFamily="49" charset="0"/>
            </a:endParaRPr>
          </a:p>
          <a:p>
            <a:pPr algn="r"/>
            <a:r>
              <a:rPr lang="pt-BR" dirty="0" smtClean="0">
                <a:latin typeface="Courier New" panose="02070309020205020404" pitchFamily="49" charset="0"/>
                <a:cs typeface="Courier New" panose="02070309020205020404" pitchFamily="49" charset="0"/>
              </a:rPr>
              <a:t>----------------------</a:t>
            </a:r>
            <a:r>
              <a:rPr lang="pt-BR" i="1" dirty="0" smtClean="0">
                <a:solidFill>
                  <a:srgbClr val="002060"/>
                </a:solidFill>
                <a:latin typeface="Times New Roman" pitchFamily="18" charset="0"/>
                <a:cs typeface="Times New Roman" pitchFamily="18" charset="0"/>
              </a:rPr>
              <a:t>f(n)= </a:t>
            </a:r>
            <a:r>
              <a:rPr lang="es-ES_tradnl" dirty="0" smtClean="0">
                <a:solidFill>
                  <a:schemeClr val="tx2"/>
                </a:solidFill>
                <a:cs typeface="Times New Roman" panose="02020603050405020304" pitchFamily="18" charset="0"/>
              </a:rPr>
              <a:t>c</a:t>
            </a:r>
            <a:r>
              <a:rPr lang="es-ES_tradnl" baseline="-25000" dirty="0" smtClean="0">
                <a:solidFill>
                  <a:schemeClr val="tx2"/>
                </a:solidFill>
                <a:cs typeface="Times New Roman" panose="02020603050405020304" pitchFamily="18" charset="0"/>
              </a:rPr>
              <a:t>1</a:t>
            </a:r>
            <a:r>
              <a:rPr lang="es-ES_tradnl" dirty="0" smtClean="0">
                <a:solidFill>
                  <a:schemeClr val="tx2"/>
                </a:solidFill>
                <a:cs typeface="Times New Roman" panose="02020603050405020304" pitchFamily="18" charset="0"/>
              </a:rPr>
              <a:t>+c</a:t>
            </a:r>
            <a:r>
              <a:rPr lang="es-ES_tradnl" baseline="-25000" dirty="0" smtClean="0">
                <a:solidFill>
                  <a:schemeClr val="tx2"/>
                </a:solidFill>
                <a:cs typeface="Times New Roman" panose="02020603050405020304" pitchFamily="18" charset="0"/>
              </a:rPr>
              <a:t>1</a:t>
            </a:r>
            <a:r>
              <a:rPr lang="es-ES_tradnl" dirty="0">
                <a:solidFill>
                  <a:schemeClr val="tx2"/>
                </a:solidFill>
                <a:cs typeface="Times New Roman" panose="02020603050405020304" pitchFamily="18" charset="0"/>
              </a:rPr>
              <a:t>+...+c</a:t>
            </a:r>
            <a:r>
              <a:rPr lang="es-ES_tradnl" baseline="-25000" dirty="0">
                <a:solidFill>
                  <a:schemeClr val="tx2"/>
                </a:solidFill>
                <a:cs typeface="Times New Roman" panose="02020603050405020304" pitchFamily="18" charset="0"/>
              </a:rPr>
              <a:t>1</a:t>
            </a:r>
            <a:r>
              <a:rPr lang="es-ES_tradnl" dirty="0">
                <a:solidFill>
                  <a:schemeClr val="tx2"/>
                </a:solidFill>
                <a:cs typeface="Times New Roman" panose="02020603050405020304" pitchFamily="18" charset="0"/>
              </a:rPr>
              <a:t> = </a:t>
            </a:r>
            <a:r>
              <a:rPr lang="es-ES_tradnl" dirty="0" smtClean="0">
                <a:solidFill>
                  <a:srgbClr val="DD0111"/>
                </a:solidFill>
                <a:cs typeface="Times New Roman" panose="02020603050405020304" pitchFamily="18" charset="0"/>
              </a:rPr>
              <a:t>c</a:t>
            </a:r>
            <a:r>
              <a:rPr lang="es-ES_tradnl" baseline="-25000" dirty="0" smtClean="0">
                <a:solidFill>
                  <a:srgbClr val="DD0111"/>
                </a:solidFill>
                <a:cs typeface="Times New Roman" panose="02020603050405020304" pitchFamily="18" charset="0"/>
              </a:rPr>
              <a:t>1</a:t>
            </a:r>
            <a:r>
              <a:rPr lang="es-ES_tradnl" dirty="0" smtClean="0">
                <a:solidFill>
                  <a:srgbClr val="DD0111"/>
                </a:solidFill>
                <a:cs typeface="Times New Roman" panose="02020603050405020304" pitchFamily="18" charset="0"/>
              </a:rPr>
              <a:t>N</a:t>
            </a:r>
            <a:endParaRPr lang="en-US" dirty="0">
              <a:latin typeface="Courier New" panose="02070309020205020404" pitchFamily="49" charset="0"/>
              <a:cs typeface="Courier New" panose="02070309020205020404" pitchFamily="49" charset="0"/>
            </a:endParaRPr>
          </a:p>
        </p:txBody>
      </p:sp>
      <p:sp>
        <p:nvSpPr>
          <p:cNvPr id="6" name="TextBox 5"/>
          <p:cNvSpPr txBox="1"/>
          <p:nvPr/>
        </p:nvSpPr>
        <p:spPr>
          <a:xfrm>
            <a:off x="4133234" y="3711613"/>
            <a:ext cx="4822507" cy="1657377"/>
          </a:xfrm>
          <a:prstGeom prst="rect">
            <a:avLst/>
          </a:prstGeom>
          <a:noFill/>
        </p:spPr>
        <p:txBody>
          <a:bodyPr wrap="square" rtlCol="0">
            <a:spAutoFit/>
          </a:bodyPr>
          <a:lstStyle/>
          <a:p>
            <a:pPr algn="ctr"/>
            <a:r>
              <a:rPr lang="en-US" b="1" i="1" dirty="0">
                <a:cs typeface="Times New Roman" panose="02020603050405020304" pitchFamily="18" charset="0"/>
              </a:rPr>
              <a:t>Algorithm 2</a:t>
            </a:r>
            <a:endParaRPr lang="en-US" b="1" i="1" dirty="0" smtClean="0">
              <a:cs typeface="Times New Roman" panose="02020603050405020304" pitchFamily="18" charset="0"/>
            </a:endParaRPr>
          </a:p>
          <a:p>
            <a:pPr algn="r"/>
            <a:r>
              <a:rPr lang="en-US" b="1" dirty="0" smtClean="0">
                <a:cs typeface="Times New Roman" panose="02020603050405020304" pitchFamily="18" charset="0"/>
              </a:rPr>
              <a:t>Time (micro sec)</a:t>
            </a:r>
            <a:endParaRPr lang="pt-BR" dirty="0" smtClean="0">
              <a:latin typeface="Courier New" panose="02070309020205020404" pitchFamily="49" charset="0"/>
              <a:cs typeface="Courier New" panose="02070309020205020404" pitchFamily="49" charset="0"/>
            </a:endParaRPr>
          </a:p>
          <a:p>
            <a:r>
              <a:rPr lang="nn-NO" dirty="0">
                <a:latin typeface="Courier New" panose="02070309020205020404" pitchFamily="49" charset="0"/>
                <a:cs typeface="Courier New" panose="02070309020205020404" pitchFamily="49" charset="0"/>
              </a:rPr>
              <a:t>for(i=0; i&lt;N; i</a:t>
            </a:r>
            <a:r>
              <a:rPr lang="nn-NO" dirty="0" smtClean="0">
                <a:latin typeface="Courier New" panose="02070309020205020404" pitchFamily="49" charset="0"/>
                <a:cs typeface="Courier New" panose="02070309020205020404" pitchFamily="49" charset="0"/>
              </a:rPr>
              <a:t>++)	</a:t>
            </a:r>
            <a:r>
              <a:rPr lang="en-US" dirty="0" smtClean="0">
                <a:solidFill>
                  <a:srgbClr val="DD0111"/>
                </a:solidFill>
                <a:ea typeface="MS Mincho" panose="02020609040205080304" pitchFamily="49" charset="-128"/>
              </a:rPr>
              <a:t>c</a:t>
            </a:r>
            <a:r>
              <a:rPr lang="en-US" baseline="-25000" dirty="0" smtClean="0">
                <a:solidFill>
                  <a:srgbClr val="DD0111"/>
                </a:solidFill>
                <a:ea typeface="MS Mincho" panose="02020609040205080304" pitchFamily="49" charset="-128"/>
              </a:rPr>
              <a:t>1</a:t>
            </a:r>
            <a:r>
              <a:rPr lang="en-US" dirty="0" smtClean="0">
                <a:solidFill>
                  <a:srgbClr val="DD0111"/>
                </a:solidFill>
                <a:ea typeface="MS Mincho" panose="02020609040205080304" pitchFamily="49" charset="-128"/>
              </a:rPr>
              <a:t>+c</a:t>
            </a:r>
            <a:r>
              <a:rPr lang="en-US" baseline="-25000" dirty="0" smtClean="0">
                <a:solidFill>
                  <a:srgbClr val="DD0111"/>
                </a:solidFill>
                <a:ea typeface="MS Mincho" panose="02020609040205080304" pitchFamily="49" charset="-128"/>
              </a:rPr>
              <a:t>2</a:t>
            </a:r>
            <a:r>
              <a:rPr lang="en-US" dirty="0" smtClean="0">
                <a:solidFill>
                  <a:srgbClr val="DD0111"/>
                </a:solidFill>
                <a:ea typeface="MS Mincho" panose="02020609040205080304" pitchFamily="49" charset="-128"/>
              </a:rPr>
              <a:t>(N+1)+</a:t>
            </a:r>
            <a:r>
              <a:rPr lang="en-US" dirty="0">
                <a:solidFill>
                  <a:srgbClr val="DD0111"/>
                </a:solidFill>
                <a:ea typeface="MS Mincho" panose="02020609040205080304" pitchFamily="49" charset="-128"/>
              </a:rPr>
              <a:t> </a:t>
            </a:r>
            <a:r>
              <a:rPr lang="en-US" dirty="0" smtClean="0">
                <a:solidFill>
                  <a:srgbClr val="DD0111"/>
                </a:solidFill>
                <a:ea typeface="MS Mincho" panose="02020609040205080304" pitchFamily="49" charset="-128"/>
              </a:rPr>
              <a:t>c</a:t>
            </a:r>
            <a:r>
              <a:rPr lang="en-US" baseline="-25000" dirty="0" smtClean="0">
                <a:solidFill>
                  <a:srgbClr val="DD0111"/>
                </a:solidFill>
                <a:ea typeface="MS Mincho" panose="02020609040205080304" pitchFamily="49" charset="-128"/>
              </a:rPr>
              <a:t>3</a:t>
            </a:r>
            <a:r>
              <a:rPr lang="en-US" dirty="0" smtClean="0">
                <a:solidFill>
                  <a:srgbClr val="DD0111"/>
                </a:solidFill>
                <a:ea typeface="MS Mincho" panose="02020609040205080304" pitchFamily="49" charset="-128"/>
              </a:rPr>
              <a:t>N</a:t>
            </a:r>
            <a:endParaRPr lang="nn-NO" dirty="0">
              <a:latin typeface="Courier New" panose="02070309020205020404" pitchFamily="49" charset="0"/>
              <a:cs typeface="Courier New" panose="02070309020205020404" pitchFamily="49" charset="0"/>
            </a:endParaRPr>
          </a:p>
          <a:p>
            <a:r>
              <a:rPr lang="nn-NO" dirty="0">
                <a:latin typeface="Courier New" panose="02070309020205020404" pitchFamily="49" charset="0"/>
                <a:cs typeface="Courier New" panose="02070309020205020404" pitchFamily="49" charset="0"/>
              </a:rPr>
              <a:t>	arr[i] = 0;		</a:t>
            </a:r>
            <a:r>
              <a:rPr lang="en-US" dirty="0">
                <a:solidFill>
                  <a:srgbClr val="DD0111"/>
                </a:solidFill>
                <a:ea typeface="MS Mincho" panose="02020609040205080304" pitchFamily="49" charset="-128"/>
              </a:rPr>
              <a:t> </a:t>
            </a:r>
            <a:r>
              <a:rPr lang="en-US" dirty="0" smtClean="0">
                <a:solidFill>
                  <a:srgbClr val="DD0111"/>
                </a:solidFill>
                <a:ea typeface="MS Mincho" panose="02020609040205080304" pitchFamily="49" charset="-128"/>
              </a:rPr>
              <a:t>   c</a:t>
            </a:r>
            <a:r>
              <a:rPr lang="en-US" baseline="-25000" dirty="0" smtClean="0">
                <a:solidFill>
                  <a:srgbClr val="DD0111"/>
                </a:solidFill>
                <a:ea typeface="MS Mincho" panose="02020609040205080304" pitchFamily="49" charset="-128"/>
              </a:rPr>
              <a:t>1</a:t>
            </a:r>
            <a:r>
              <a:rPr lang="en-US" dirty="0" smtClean="0">
                <a:solidFill>
                  <a:srgbClr val="DD0111"/>
                </a:solidFill>
                <a:ea typeface="MS Mincho" panose="02020609040205080304" pitchFamily="49" charset="-128"/>
              </a:rPr>
              <a:t>N</a:t>
            </a:r>
            <a:endParaRPr lang="nn-NO" dirty="0" smtClean="0">
              <a:latin typeface="Courier New" panose="02070309020205020404" pitchFamily="49" charset="0"/>
              <a:cs typeface="Courier New" panose="02070309020205020404" pitchFamily="49" charset="0"/>
            </a:endParaRPr>
          </a:p>
          <a:p>
            <a:r>
              <a:rPr lang="pt-BR" dirty="0" smtClean="0">
                <a:latin typeface="Courier New" panose="02070309020205020404" pitchFamily="49" charset="0"/>
                <a:cs typeface="Courier New" panose="02070309020205020404" pitchFamily="49" charset="0"/>
              </a:rPr>
              <a:t>-----------------------------</a:t>
            </a:r>
          </a:p>
          <a:p>
            <a:pPr algn="r">
              <a:lnSpc>
                <a:spcPct val="65000"/>
              </a:lnSpc>
              <a:buFontTx/>
              <a:buNone/>
            </a:pPr>
            <a:r>
              <a:rPr lang="pt-BR" i="1" dirty="0" smtClean="0">
                <a:solidFill>
                  <a:srgbClr val="002060"/>
                </a:solidFill>
                <a:latin typeface="Times New Roman" pitchFamily="18" charset="0"/>
                <a:cs typeface="Times New Roman" pitchFamily="18" charset="0"/>
              </a:rPr>
              <a:t>g(n)= </a:t>
            </a:r>
            <a:r>
              <a:rPr lang="es-ES_tradnl" dirty="0" smtClean="0">
                <a:solidFill>
                  <a:schemeClr val="tx2"/>
                </a:solidFill>
                <a:cs typeface="Times New Roman" panose="02020603050405020304" pitchFamily="18" charset="0"/>
              </a:rPr>
              <a:t>c</a:t>
            </a:r>
            <a:r>
              <a:rPr lang="es-ES_tradnl" baseline="-25000" dirty="0" smtClean="0">
                <a:solidFill>
                  <a:schemeClr val="tx2"/>
                </a:solidFill>
                <a:cs typeface="Times New Roman" panose="02020603050405020304" pitchFamily="18" charset="0"/>
              </a:rPr>
              <a:t>1</a:t>
            </a:r>
            <a:r>
              <a:rPr lang="es-ES_tradnl" dirty="0" smtClean="0">
                <a:solidFill>
                  <a:schemeClr val="tx2"/>
                </a:solidFill>
                <a:cs typeface="Times New Roman" panose="02020603050405020304" pitchFamily="18" charset="0"/>
              </a:rPr>
              <a:t>+c</a:t>
            </a:r>
            <a:r>
              <a:rPr lang="es-ES_tradnl" baseline="-25000" dirty="0" smtClean="0">
                <a:solidFill>
                  <a:schemeClr val="tx2"/>
                </a:solidFill>
                <a:cs typeface="Times New Roman" panose="02020603050405020304" pitchFamily="18" charset="0"/>
              </a:rPr>
              <a:t>2</a:t>
            </a:r>
            <a:r>
              <a:rPr lang="es-ES_tradnl" dirty="0" smtClean="0">
                <a:solidFill>
                  <a:schemeClr val="tx2"/>
                </a:solidFill>
                <a:cs typeface="Times New Roman" panose="02020603050405020304" pitchFamily="18" charset="0"/>
              </a:rPr>
              <a:t>(N+1)+c</a:t>
            </a:r>
            <a:r>
              <a:rPr lang="es-ES_tradnl" baseline="-25000" dirty="0" smtClean="0">
                <a:solidFill>
                  <a:schemeClr val="tx2"/>
                </a:solidFill>
                <a:cs typeface="Times New Roman" panose="02020603050405020304" pitchFamily="18" charset="0"/>
              </a:rPr>
              <a:t>3</a:t>
            </a:r>
            <a:r>
              <a:rPr lang="es-ES_tradnl" dirty="0" smtClean="0">
                <a:solidFill>
                  <a:schemeClr val="tx2"/>
                </a:solidFill>
                <a:cs typeface="Times New Roman" panose="02020603050405020304" pitchFamily="18" charset="0"/>
              </a:rPr>
              <a:t>N+c</a:t>
            </a:r>
            <a:r>
              <a:rPr lang="es-ES_tradnl" baseline="-25000" dirty="0" smtClean="0">
                <a:solidFill>
                  <a:schemeClr val="tx2"/>
                </a:solidFill>
                <a:cs typeface="Times New Roman" panose="02020603050405020304" pitchFamily="18" charset="0"/>
              </a:rPr>
              <a:t>1</a:t>
            </a:r>
            <a:r>
              <a:rPr lang="es-ES_tradnl" dirty="0" smtClean="0">
                <a:solidFill>
                  <a:schemeClr val="tx2"/>
                </a:solidFill>
                <a:cs typeface="Times New Roman" panose="02020603050405020304" pitchFamily="18" charset="0"/>
              </a:rPr>
              <a:t>N </a:t>
            </a:r>
            <a:r>
              <a:rPr lang="es-ES_tradnl" dirty="0">
                <a:solidFill>
                  <a:schemeClr val="tx2"/>
                </a:solidFill>
                <a:cs typeface="Times New Roman" panose="02020603050405020304" pitchFamily="18" charset="0"/>
              </a:rPr>
              <a:t>= </a:t>
            </a:r>
            <a:r>
              <a:rPr lang="es-ES_tradnl" dirty="0" smtClean="0">
                <a:solidFill>
                  <a:schemeClr val="tx2"/>
                </a:solidFill>
                <a:cs typeface="Times New Roman" panose="02020603050405020304" pitchFamily="18" charset="0"/>
              </a:rPr>
              <a:t> </a:t>
            </a:r>
            <a:r>
              <a:rPr lang="en-US" dirty="0" smtClean="0">
                <a:solidFill>
                  <a:srgbClr val="DD0111"/>
                </a:solidFill>
                <a:ea typeface="MS Mincho" panose="02020609040205080304" pitchFamily="49" charset="-128"/>
              </a:rPr>
              <a:t>(c</a:t>
            </a:r>
            <a:r>
              <a:rPr lang="en-US" baseline="-25000" dirty="0" smtClean="0">
                <a:solidFill>
                  <a:srgbClr val="DD0111"/>
                </a:solidFill>
                <a:ea typeface="MS Mincho" panose="02020609040205080304" pitchFamily="49" charset="-128"/>
              </a:rPr>
              <a:t>1</a:t>
            </a:r>
            <a:r>
              <a:rPr lang="en-US" dirty="0" smtClean="0">
                <a:solidFill>
                  <a:srgbClr val="DD0111"/>
                </a:solidFill>
                <a:ea typeface="MS Mincho" panose="02020609040205080304" pitchFamily="49" charset="-128"/>
              </a:rPr>
              <a:t>+c</a:t>
            </a:r>
            <a:r>
              <a:rPr lang="en-US" baseline="-25000" dirty="0" smtClean="0">
                <a:solidFill>
                  <a:srgbClr val="DD0111"/>
                </a:solidFill>
                <a:ea typeface="MS Mincho" panose="02020609040205080304" pitchFamily="49" charset="-128"/>
              </a:rPr>
              <a:t>2</a:t>
            </a:r>
            <a:r>
              <a:rPr lang="en-US" dirty="0" smtClean="0">
                <a:solidFill>
                  <a:srgbClr val="DD0111"/>
                </a:solidFill>
                <a:ea typeface="MS Mincho" panose="02020609040205080304" pitchFamily="49" charset="-128"/>
              </a:rPr>
              <a:t>+c</a:t>
            </a:r>
            <a:r>
              <a:rPr lang="en-US" baseline="-25000" dirty="0" smtClean="0">
                <a:solidFill>
                  <a:srgbClr val="DD0111"/>
                </a:solidFill>
                <a:ea typeface="MS Mincho" panose="02020609040205080304" pitchFamily="49" charset="-128"/>
              </a:rPr>
              <a:t>3</a:t>
            </a:r>
            <a:r>
              <a:rPr lang="en-US" dirty="0" smtClean="0">
                <a:solidFill>
                  <a:srgbClr val="DD0111"/>
                </a:solidFill>
                <a:ea typeface="MS Mincho" panose="02020609040205080304" pitchFamily="49" charset="-128"/>
              </a:rPr>
              <a:t>)N+(c</a:t>
            </a:r>
            <a:r>
              <a:rPr lang="en-US" baseline="-25000" dirty="0" smtClean="0">
                <a:solidFill>
                  <a:srgbClr val="DD0111"/>
                </a:solidFill>
                <a:ea typeface="MS Mincho" panose="02020609040205080304" pitchFamily="49" charset="-128"/>
              </a:rPr>
              <a:t>1</a:t>
            </a:r>
            <a:r>
              <a:rPr lang="en-US" dirty="0" smtClean="0">
                <a:solidFill>
                  <a:srgbClr val="DD0111"/>
                </a:solidFill>
                <a:ea typeface="MS Mincho" panose="02020609040205080304" pitchFamily="49" charset="-128"/>
              </a:rPr>
              <a:t>+c</a:t>
            </a:r>
            <a:r>
              <a:rPr lang="en-US" baseline="-25000" dirty="0" smtClean="0">
                <a:solidFill>
                  <a:srgbClr val="DD0111"/>
                </a:solidFill>
                <a:ea typeface="MS Mincho" panose="02020609040205080304" pitchFamily="49" charset="-128"/>
              </a:rPr>
              <a:t>2</a:t>
            </a:r>
            <a:r>
              <a:rPr lang="en-US" dirty="0" smtClean="0">
                <a:solidFill>
                  <a:srgbClr val="DD0111"/>
                </a:solidFill>
                <a:ea typeface="MS Mincho" panose="02020609040205080304" pitchFamily="49" charset="-128"/>
              </a:rPr>
              <a:t>)</a:t>
            </a:r>
            <a:endParaRPr lang="en-US" dirty="0">
              <a:latin typeface="Courier New" panose="02070309020205020404" pitchFamily="49" charset="0"/>
              <a:cs typeface="Courier New" panose="02070309020205020404" pitchFamily="49" charset="0"/>
            </a:endParaRPr>
          </a:p>
        </p:txBody>
      </p:sp>
      <p:sp>
        <p:nvSpPr>
          <p:cNvPr id="7" name="TextBox 6"/>
          <p:cNvSpPr txBox="1"/>
          <p:nvPr/>
        </p:nvSpPr>
        <p:spPr>
          <a:xfrm>
            <a:off x="4749658" y="4007003"/>
            <a:ext cx="382138" cy="369332"/>
          </a:xfrm>
          <a:prstGeom prst="rect">
            <a:avLst/>
          </a:prstGeom>
          <a:noFill/>
        </p:spPr>
        <p:txBody>
          <a:bodyPr wrap="square" rtlCol="0">
            <a:spAutoFit/>
          </a:bodyPr>
          <a:lstStyle/>
          <a:p>
            <a:r>
              <a:rPr lang="en-US" dirty="0">
                <a:solidFill>
                  <a:srgbClr val="DD0111"/>
                </a:solidFill>
                <a:ea typeface="MS Mincho" panose="02020609040205080304" pitchFamily="49" charset="-128"/>
              </a:rPr>
              <a:t>c</a:t>
            </a:r>
            <a:r>
              <a:rPr lang="en-US" baseline="-25000" dirty="0">
                <a:solidFill>
                  <a:srgbClr val="DD0111"/>
                </a:solidFill>
                <a:ea typeface="MS Mincho" panose="02020609040205080304" pitchFamily="49" charset="-128"/>
              </a:rPr>
              <a:t>1</a:t>
            </a:r>
            <a:endParaRPr lang="en-US" dirty="0"/>
          </a:p>
        </p:txBody>
      </p:sp>
      <p:sp>
        <p:nvSpPr>
          <p:cNvPr id="9" name="TextBox 8"/>
          <p:cNvSpPr txBox="1"/>
          <p:nvPr/>
        </p:nvSpPr>
        <p:spPr>
          <a:xfrm>
            <a:off x="5488911" y="4009813"/>
            <a:ext cx="382138" cy="369332"/>
          </a:xfrm>
          <a:prstGeom prst="rect">
            <a:avLst/>
          </a:prstGeom>
          <a:noFill/>
        </p:spPr>
        <p:txBody>
          <a:bodyPr wrap="square" rtlCol="0">
            <a:spAutoFit/>
          </a:bodyPr>
          <a:lstStyle/>
          <a:p>
            <a:r>
              <a:rPr lang="en-US" dirty="0" smtClean="0">
                <a:solidFill>
                  <a:srgbClr val="DD0111"/>
                </a:solidFill>
                <a:ea typeface="MS Mincho" panose="02020609040205080304" pitchFamily="49" charset="-128"/>
              </a:rPr>
              <a:t>c</a:t>
            </a:r>
            <a:r>
              <a:rPr lang="en-US" baseline="-25000" dirty="0" smtClean="0">
                <a:solidFill>
                  <a:srgbClr val="DD0111"/>
                </a:solidFill>
                <a:ea typeface="MS Mincho" panose="02020609040205080304" pitchFamily="49" charset="-128"/>
              </a:rPr>
              <a:t>2</a:t>
            </a:r>
            <a:endParaRPr lang="en-US" dirty="0"/>
          </a:p>
        </p:txBody>
      </p:sp>
      <p:sp>
        <p:nvSpPr>
          <p:cNvPr id="10" name="TextBox 9"/>
          <p:cNvSpPr txBox="1"/>
          <p:nvPr/>
        </p:nvSpPr>
        <p:spPr>
          <a:xfrm>
            <a:off x="6167320" y="4008039"/>
            <a:ext cx="382138" cy="369332"/>
          </a:xfrm>
          <a:prstGeom prst="rect">
            <a:avLst/>
          </a:prstGeom>
          <a:noFill/>
        </p:spPr>
        <p:txBody>
          <a:bodyPr wrap="square" rtlCol="0">
            <a:spAutoFit/>
          </a:bodyPr>
          <a:lstStyle/>
          <a:p>
            <a:r>
              <a:rPr lang="en-US" dirty="0" smtClean="0">
                <a:solidFill>
                  <a:srgbClr val="DD0111"/>
                </a:solidFill>
                <a:ea typeface="MS Mincho" panose="02020609040205080304" pitchFamily="49" charset="-128"/>
              </a:rPr>
              <a:t>c</a:t>
            </a:r>
            <a:r>
              <a:rPr lang="en-US" baseline="-25000" dirty="0">
                <a:solidFill>
                  <a:srgbClr val="DD0111"/>
                </a:solidFill>
                <a:ea typeface="MS Mincho" panose="02020609040205080304" pitchFamily="49" charset="-128"/>
              </a:rPr>
              <a:t>3</a:t>
            </a:r>
            <a:endParaRPr lang="en-US" dirty="0"/>
          </a:p>
        </p:txBody>
      </p:sp>
      <p:sp>
        <p:nvSpPr>
          <p:cNvPr id="11" name="TextBox 10"/>
          <p:cNvSpPr txBox="1"/>
          <p:nvPr/>
        </p:nvSpPr>
        <p:spPr>
          <a:xfrm>
            <a:off x="1" y="6248396"/>
            <a:ext cx="9143999" cy="646331"/>
          </a:xfrm>
          <a:prstGeom prst="rect">
            <a:avLst/>
          </a:prstGeom>
          <a:noFill/>
        </p:spPr>
        <p:txBody>
          <a:bodyPr wrap="square" rtlCol="0">
            <a:spAutoFit/>
          </a:bodyPr>
          <a:lstStyle/>
          <a:p>
            <a:r>
              <a:rPr lang="en-US" b="1" dirty="0" smtClean="0">
                <a:solidFill>
                  <a:srgbClr val="7030A0"/>
                </a:solidFill>
              </a:rPr>
              <a:t>Observation: </a:t>
            </a:r>
            <a:r>
              <a:rPr lang="en-US" dirty="0" smtClean="0">
                <a:solidFill>
                  <a:srgbClr val="7030A0"/>
                </a:solidFill>
              </a:rPr>
              <a:t>For very large values of N, execution time of both programs is similar. Thus we can say that both of them have roughly the same running time.</a:t>
            </a:r>
            <a:endParaRPr lang="en-US" dirty="0">
              <a:solidFill>
                <a:srgbClr val="7030A0"/>
              </a:solidFill>
            </a:endParaRPr>
          </a:p>
        </p:txBody>
      </p:sp>
    </p:spTree>
    <p:extLst>
      <p:ext uri="{BB962C8B-B14F-4D97-AF65-F5344CB8AC3E}">
        <p14:creationId xmlns:p14="http://schemas.microsoft.com/office/powerpoint/2010/main" val="231681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55575" y="161926"/>
            <a:ext cx="8988425" cy="752473"/>
          </a:xfrm>
        </p:spPr>
        <p:txBody>
          <a:bodyPr>
            <a:normAutofit fontScale="90000"/>
          </a:bodyPr>
          <a:lstStyle/>
          <a:p>
            <a:r>
              <a:rPr lang="en-US" dirty="0"/>
              <a:t>Ideal </a:t>
            </a:r>
            <a:r>
              <a:rPr lang="en-US" dirty="0" smtClean="0"/>
              <a:t>Solution to Express runtime in theory</a:t>
            </a:r>
            <a:endParaRPr lang="en-US" dirty="0"/>
          </a:p>
        </p:txBody>
      </p:sp>
      <p:sp>
        <p:nvSpPr>
          <p:cNvPr id="2" name="Content Placeholder 1"/>
          <p:cNvSpPr>
            <a:spLocks noGrp="1"/>
          </p:cNvSpPr>
          <p:nvPr>
            <p:ph idx="1"/>
          </p:nvPr>
        </p:nvSpPr>
        <p:spPr>
          <a:xfrm>
            <a:off x="197225" y="735106"/>
            <a:ext cx="8946776" cy="6122894"/>
          </a:xfrm>
        </p:spPr>
        <p:txBody>
          <a:bodyPr>
            <a:noAutofit/>
          </a:bodyPr>
          <a:lstStyle/>
          <a:p>
            <a:pPr>
              <a:lnSpc>
                <a:spcPct val="100000"/>
              </a:lnSpc>
            </a:pPr>
            <a:r>
              <a:rPr lang="en-US" sz="2000" dirty="0" smtClean="0">
                <a:latin typeface="Times New Roman" pitchFamily="18" charset="0"/>
                <a:cs typeface="Times New Roman" pitchFamily="18" charset="0"/>
              </a:rPr>
              <a:t>Express runtime </a:t>
            </a:r>
            <a:r>
              <a:rPr lang="en-US" sz="2000" dirty="0">
                <a:latin typeface="Times New Roman" pitchFamily="18" charset="0"/>
                <a:cs typeface="Times New Roman" pitchFamily="18" charset="0"/>
              </a:rPr>
              <a:t>as a function of the input size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(i.e., </a:t>
            </a:r>
            <a:r>
              <a:rPr lang="en-US" sz="2000" i="1" dirty="0">
                <a:solidFill>
                  <a:srgbClr val="DD0111"/>
                </a:solidFill>
                <a:latin typeface="Times New Roman" pitchFamily="18" charset="0"/>
                <a:cs typeface="Times New Roman" pitchFamily="18" charset="0"/>
              </a:rPr>
              <a:t>f(n</a:t>
            </a:r>
            <a:r>
              <a:rPr lang="en-US" sz="2000" i="1" dirty="0" smtClean="0">
                <a:solidFill>
                  <a:srgbClr val="DD0111"/>
                </a:solidFill>
                <a:latin typeface="Times New Roman" pitchFamily="18" charset="0"/>
                <a:cs typeface="Times New Roman" pitchFamily="18" charset="0"/>
              </a:rPr>
              <a:t>)</a:t>
            </a:r>
            <a:r>
              <a:rPr lang="en-US" sz="2000" dirty="0" smtClean="0">
                <a:latin typeface="Times New Roman" pitchFamily="18" charset="0"/>
                <a:cs typeface="Times New Roman" pitchFamily="18" charset="0"/>
              </a:rPr>
              <a:t>)</a:t>
            </a:r>
            <a:r>
              <a:rPr lang="en-US" sz="2000" i="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in order to understand how </a:t>
            </a:r>
            <a:r>
              <a:rPr lang="en-US" sz="2000" i="1" dirty="0" smtClean="0">
                <a:latin typeface="Times New Roman" pitchFamily="18" charset="0"/>
                <a:cs typeface="Times New Roman" pitchFamily="18" charset="0"/>
              </a:rPr>
              <a:t>f(n) </a:t>
            </a:r>
            <a:r>
              <a:rPr lang="en-US" sz="2000" dirty="0" smtClean="0">
                <a:latin typeface="Times New Roman" pitchFamily="18" charset="0"/>
                <a:cs typeface="Times New Roman" pitchFamily="18" charset="0"/>
              </a:rPr>
              <a:t>grows with </a:t>
            </a:r>
            <a:r>
              <a:rPr lang="en-US" sz="2000" i="1" dirty="0" smtClean="0">
                <a:latin typeface="Times New Roman" pitchFamily="18" charset="0"/>
                <a:cs typeface="Times New Roman" pitchFamily="18" charset="0"/>
              </a:rPr>
              <a:t>n </a:t>
            </a:r>
          </a:p>
          <a:p>
            <a:pPr>
              <a:lnSpc>
                <a:spcPct val="100000"/>
              </a:lnSpc>
            </a:pPr>
            <a:r>
              <a:rPr lang="en-US" sz="2000" i="1" dirty="0" smtClean="0">
                <a:latin typeface="Times New Roman" pitchFamily="18" charset="0"/>
                <a:cs typeface="Times New Roman" pitchFamily="18" charset="0"/>
              </a:rPr>
              <a:t>and  </a:t>
            </a:r>
            <a:r>
              <a:rPr lang="en-US" sz="2000" dirty="0" smtClean="0">
                <a:latin typeface="Times New Roman" pitchFamily="18" charset="0"/>
                <a:cs typeface="Times New Roman" pitchFamily="18" charset="0"/>
              </a:rPr>
              <a:t>count only the most significant term of </a:t>
            </a:r>
            <a:r>
              <a:rPr lang="en-US" sz="2000" i="1" dirty="0" smtClean="0">
                <a:latin typeface="Times New Roman" pitchFamily="18" charset="0"/>
                <a:cs typeface="Times New Roman" pitchFamily="18" charset="0"/>
              </a:rPr>
              <a:t>f(n) </a:t>
            </a:r>
            <a:r>
              <a:rPr lang="en-US" sz="2000" dirty="0" smtClean="0">
                <a:latin typeface="Times New Roman" pitchFamily="18" charset="0"/>
                <a:cs typeface="Times New Roman" pitchFamily="18" charset="0"/>
              </a:rPr>
              <a:t>and ignore everything else (because those won’t affect running time much for very large values of n)</a:t>
            </a:r>
            <a:r>
              <a:rPr lang="en-US" sz="2000" i="1" dirty="0" smtClean="0">
                <a:latin typeface="Times New Roman" pitchFamily="18" charset="0"/>
                <a:cs typeface="Times New Roman" pitchFamily="18" charset="0"/>
              </a:rPr>
              <a:t>.</a:t>
            </a:r>
          </a:p>
          <a:p>
            <a:pPr>
              <a:lnSpc>
                <a:spcPct val="100000"/>
              </a:lnSpc>
            </a:pPr>
            <a:endParaRPr lang="en-US" sz="2000" dirty="0" smtClean="0">
              <a:latin typeface="Times New Roman" pitchFamily="18" charset="0"/>
              <a:cs typeface="Times New Roman" pitchFamily="18" charset="0"/>
            </a:endParaRPr>
          </a:p>
          <a:p>
            <a:pPr>
              <a:lnSpc>
                <a:spcPct val="100000"/>
              </a:lnSpc>
            </a:pPr>
            <a:r>
              <a:rPr lang="en-US" sz="2000" dirty="0" smtClean="0">
                <a:latin typeface="Times New Roman" pitchFamily="18" charset="0"/>
                <a:cs typeface="Times New Roman" pitchFamily="18" charset="0"/>
              </a:rPr>
              <a:t>Thus</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running times (called </a:t>
            </a:r>
            <a:r>
              <a:rPr lang="en-US" sz="2000" dirty="0" smtClean="0">
                <a:solidFill>
                  <a:srgbClr val="FF0000"/>
                </a:solidFill>
                <a:latin typeface="Times New Roman" pitchFamily="18" charset="0"/>
                <a:cs typeface="Times New Roman" pitchFamily="18" charset="0"/>
              </a:rPr>
              <a:t>time complexity</a:t>
            </a:r>
            <a:r>
              <a:rPr lang="en-US" sz="2000" dirty="0" smtClean="0">
                <a:latin typeface="Times New Roman" pitchFamily="18" charset="0"/>
                <a:cs typeface="Times New Roman" pitchFamily="18" charset="0"/>
              </a:rPr>
              <a:t>) of the programs of previous slide becomes:</a:t>
            </a:r>
          </a:p>
          <a:p>
            <a:pPr algn="ctr">
              <a:lnSpc>
                <a:spcPct val="100000"/>
              </a:lnSpc>
            </a:pPr>
            <a:r>
              <a:rPr lang="pt-BR" sz="2000" i="1" dirty="0" smtClean="0">
                <a:solidFill>
                  <a:srgbClr val="002060"/>
                </a:solidFill>
                <a:latin typeface="Times New Roman" pitchFamily="18" charset="0"/>
                <a:cs typeface="Times New Roman" pitchFamily="18" charset="0"/>
              </a:rPr>
              <a:t>f(N)= c</a:t>
            </a:r>
            <a:r>
              <a:rPr lang="pt-BR" sz="2000" i="1" baseline="-25000" dirty="0" smtClean="0">
                <a:solidFill>
                  <a:srgbClr val="002060"/>
                </a:solidFill>
                <a:latin typeface="Times New Roman" pitchFamily="18" charset="0"/>
                <a:cs typeface="Times New Roman" pitchFamily="18" charset="0"/>
              </a:rPr>
              <a:t>1</a:t>
            </a:r>
            <a:r>
              <a:rPr lang="pt-BR" sz="2000" i="1" dirty="0" smtClean="0">
                <a:solidFill>
                  <a:srgbClr val="002060"/>
                </a:solidFill>
                <a:latin typeface="Times New Roman" pitchFamily="18" charset="0"/>
                <a:cs typeface="Times New Roman" pitchFamily="18" charset="0"/>
              </a:rPr>
              <a:t>N ≈ N*(some constant)</a:t>
            </a:r>
          </a:p>
          <a:p>
            <a:pPr algn="ctr">
              <a:lnSpc>
                <a:spcPct val="100000"/>
              </a:lnSpc>
            </a:pPr>
            <a:r>
              <a:rPr lang="pt-BR" sz="2000" i="1" dirty="0" smtClean="0">
                <a:solidFill>
                  <a:srgbClr val="002060"/>
                </a:solidFill>
                <a:latin typeface="Times New Roman" pitchFamily="18" charset="0"/>
                <a:cs typeface="Times New Roman" pitchFamily="18" charset="0"/>
              </a:rPr>
              <a:t>g(N) = </a:t>
            </a:r>
            <a:r>
              <a:rPr lang="en-US" sz="2000" i="1" dirty="0" smtClean="0">
                <a:solidFill>
                  <a:srgbClr val="002060"/>
                </a:solidFill>
                <a:latin typeface="Times New Roman" pitchFamily="18" charset="0"/>
                <a:cs typeface="Times New Roman" pitchFamily="18" charset="0"/>
              </a:rPr>
              <a:t>(c1+c2+c3)N+(c1+c2) </a:t>
            </a:r>
            <a:r>
              <a:rPr lang="pt-BR" sz="2000" i="1" dirty="0" smtClean="0">
                <a:solidFill>
                  <a:srgbClr val="002060"/>
                </a:solidFill>
                <a:latin typeface="Times New Roman" pitchFamily="18" charset="0"/>
                <a:cs typeface="Times New Roman" pitchFamily="18" charset="0"/>
              </a:rPr>
              <a:t>≈ N*(some constant)</a:t>
            </a:r>
          </a:p>
          <a:p>
            <a:pPr>
              <a:lnSpc>
                <a:spcPct val="100000"/>
              </a:lnSpc>
            </a:pPr>
            <a:r>
              <a:rPr lang="en-US" sz="2000" dirty="0" smtClean="0">
                <a:latin typeface="Times New Roman" pitchFamily="18" charset="0"/>
                <a:cs typeface="Times New Roman" pitchFamily="18" charset="0"/>
              </a:rPr>
              <a:t>Thus both these functions grows linearly with N and as such both have the same running time (specifically, linear running time). We say that both of them are </a:t>
            </a:r>
            <a:r>
              <a:rPr lang="en-US" sz="2000" dirty="0" smtClean="0">
                <a:solidFill>
                  <a:srgbClr val="FF0000"/>
                </a:solidFill>
                <a:latin typeface="Times New Roman" pitchFamily="18" charset="0"/>
                <a:cs typeface="Times New Roman" pitchFamily="18" charset="0"/>
              </a:rPr>
              <a:t>O(N)</a:t>
            </a:r>
            <a:r>
              <a:rPr lang="en-US" sz="2000" dirty="0" smtClean="0">
                <a:latin typeface="Times New Roman" pitchFamily="18" charset="0"/>
                <a:cs typeface="Times New Roman" pitchFamily="18" charset="0"/>
              </a:rPr>
              <a:t> functions, which means that, the running time of each of these algorithms is a constant multiple of N (we ignore the value of the constant).</a:t>
            </a:r>
          </a:p>
          <a:p>
            <a:pPr>
              <a:lnSpc>
                <a:spcPct val="100000"/>
              </a:lnSpc>
            </a:pPr>
            <a:endParaRPr lang="en-US" sz="2000" dirty="0" smtClean="0">
              <a:latin typeface="Times New Roman" pitchFamily="18" charset="0"/>
              <a:cs typeface="Times New Roman" pitchFamily="18" charset="0"/>
            </a:endParaRPr>
          </a:p>
          <a:p>
            <a:pPr>
              <a:lnSpc>
                <a:spcPct val="100000"/>
              </a:lnSpc>
            </a:pPr>
            <a:r>
              <a:rPr lang="en-US" sz="2000" dirty="0" smtClean="0">
                <a:latin typeface="Times New Roman" pitchFamily="18" charset="0"/>
                <a:cs typeface="Times New Roman" pitchFamily="18" charset="0"/>
              </a:rPr>
              <a:t>We compare running times of different </a:t>
            </a:r>
            <a:r>
              <a:rPr lang="en-US" sz="2000" dirty="0">
                <a:latin typeface="Times New Roman" pitchFamily="18" charset="0"/>
                <a:cs typeface="Times New Roman" pitchFamily="18" charset="0"/>
              </a:rPr>
              <a:t>functions </a:t>
            </a:r>
            <a:r>
              <a:rPr lang="en-US" sz="2000" dirty="0" smtClean="0">
                <a:latin typeface="Times New Roman" pitchFamily="18" charset="0"/>
                <a:cs typeface="Times New Roman" pitchFamily="18" charset="0"/>
              </a:rPr>
              <a:t>in an </a:t>
            </a:r>
            <a:r>
              <a:rPr lang="en-US" sz="2000" i="1" dirty="0" smtClean="0">
                <a:solidFill>
                  <a:srgbClr val="FF0000"/>
                </a:solidFill>
                <a:latin typeface="Times New Roman" pitchFamily="18" charset="0"/>
                <a:cs typeface="Times New Roman" pitchFamily="18" charset="0"/>
              </a:rPr>
              <a:t>asymptotic</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manner (i.e., we check if </a:t>
            </a:r>
            <a:r>
              <a:rPr lang="en-US" sz="2000" i="1" dirty="0" smtClean="0">
                <a:latin typeface="Times New Roman" pitchFamily="18" charset="0"/>
                <a:cs typeface="Times New Roman" pitchFamily="18" charset="0"/>
              </a:rPr>
              <a:t>f(n)</a:t>
            </a:r>
            <a:r>
              <a:rPr lang="en-US" sz="2000" dirty="0" smtClean="0">
                <a:latin typeface="Times New Roman" pitchFamily="18" charset="0"/>
                <a:cs typeface="Times New Roman" pitchFamily="18" charset="0"/>
              </a:rPr>
              <a:t> is &gt; </a:t>
            </a:r>
            <a:r>
              <a:rPr lang="en-US" sz="2000" i="1" dirty="0" smtClean="0">
                <a:latin typeface="Times New Roman" pitchFamily="18" charset="0"/>
                <a:cs typeface="Times New Roman" pitchFamily="18" charset="0"/>
              </a:rPr>
              <a:t>g(n)</a:t>
            </a:r>
            <a:r>
              <a:rPr lang="en-US" sz="2000" dirty="0" smtClean="0">
                <a:latin typeface="Times New Roman" pitchFamily="18" charset="0"/>
                <a:cs typeface="Times New Roman" pitchFamily="18" charset="0"/>
              </a:rPr>
              <a:t> for very large values of n).</a:t>
            </a:r>
            <a:endParaRPr lang="en-US" sz="1800" dirty="0"/>
          </a:p>
        </p:txBody>
      </p:sp>
    </p:spTree>
    <p:extLst>
      <p:ext uri="{BB962C8B-B14F-4D97-AF65-F5344CB8AC3E}">
        <p14:creationId xmlns:p14="http://schemas.microsoft.com/office/powerpoint/2010/main" val="422110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linds(horizontal)">
                                      <p:cBhvr>
                                        <p:cTn id="13" dur="500"/>
                                        <p:tgtEl>
                                          <p:spTgt spid="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blinds(horizontal)">
                                      <p:cBhvr>
                                        <p:cTn id="16" dur="500"/>
                                        <p:tgtEl>
                                          <p:spTgt spid="2">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blinds(horizontal)">
                                      <p:cBhvr>
                                        <p:cTn id="2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Advantage of Time Complexity</a:t>
            </a:r>
            <a:endParaRPr lang="en-US" dirty="0"/>
          </a:p>
        </p:txBody>
      </p:sp>
      <p:sp>
        <p:nvSpPr>
          <p:cNvPr id="3" name="Content Placeholder 2"/>
          <p:cNvSpPr>
            <a:spLocks noGrp="1"/>
          </p:cNvSpPr>
          <p:nvPr>
            <p:ph idx="1"/>
          </p:nvPr>
        </p:nvSpPr>
        <p:spPr>
          <a:xfrm>
            <a:off x="155575" y="939800"/>
            <a:ext cx="8797925" cy="5918200"/>
          </a:xfrm>
        </p:spPr>
        <p:txBody>
          <a:bodyPr>
            <a:normAutofit fontScale="85000" lnSpcReduction="20000"/>
          </a:bodyPr>
          <a:lstStyle/>
          <a:p>
            <a:pPr>
              <a:lnSpc>
                <a:spcPct val="100000"/>
              </a:lnSpc>
            </a:pPr>
            <a:r>
              <a:rPr lang="en-US" dirty="0" smtClean="0">
                <a:latin typeface="Times New Roman" pitchFamily="18" charset="0"/>
                <a:cs typeface="Times New Roman" pitchFamily="18" charset="0"/>
              </a:rPr>
              <a:t>The notion of time complexity is independent of machine type, operating system, programming style, etc. As a result, we can easily compare the performance of two algorithms without thinking about the platform used to implement those algorithms.</a:t>
            </a:r>
          </a:p>
          <a:p>
            <a:pPr>
              <a:lnSpc>
                <a:spcPct val="100000"/>
              </a:lnSpc>
            </a:pPr>
            <a:endParaRPr lang="en-US" dirty="0" smtClean="0">
              <a:latin typeface="Times New Roman" pitchFamily="18" charset="0"/>
              <a:cs typeface="Times New Roman" pitchFamily="18" charset="0"/>
            </a:endParaRPr>
          </a:p>
          <a:p>
            <a:pPr>
              <a:lnSpc>
                <a:spcPct val="100000"/>
              </a:lnSpc>
            </a:pPr>
            <a:r>
              <a:rPr lang="en-US" b="1" dirty="0" smtClean="0">
                <a:latin typeface="Times New Roman" pitchFamily="18" charset="0"/>
                <a:cs typeface="Times New Roman" pitchFamily="18" charset="0"/>
              </a:rPr>
              <a:t>Note: </a:t>
            </a:r>
          </a:p>
          <a:p>
            <a:pPr>
              <a:lnSpc>
                <a:spcPct val="100000"/>
              </a:lnSpc>
            </a:pPr>
            <a:r>
              <a:rPr lang="en-US" dirty="0" smtClean="0">
                <a:latin typeface="Times New Roman" pitchFamily="18" charset="0"/>
                <a:cs typeface="Times New Roman" pitchFamily="18" charset="0"/>
              </a:rPr>
              <a:t>Actual execution time is also important because sometimes we see that one algorithm has lower time complexity but in practice, it performs worse. This may happen, for e.g., in the following case:</a:t>
            </a:r>
          </a:p>
          <a:p>
            <a:pPr algn="ctr">
              <a:lnSpc>
                <a:spcPct val="100000"/>
              </a:lnSpc>
            </a:pPr>
            <a:r>
              <a:rPr lang="pt-BR" i="1" dirty="0" smtClean="0">
                <a:solidFill>
                  <a:srgbClr val="002060"/>
                </a:solidFill>
                <a:latin typeface="Times New Roman" pitchFamily="18" charset="0"/>
                <a:cs typeface="Times New Roman" pitchFamily="18" charset="0"/>
              </a:rPr>
              <a:t>Algorithm A has time complexity f(n)= cn </a:t>
            </a:r>
            <a:r>
              <a:rPr lang="pt-BR" dirty="0" smtClean="0">
                <a:solidFill>
                  <a:srgbClr val="002060"/>
                </a:solidFill>
                <a:latin typeface="Times New Roman" pitchFamily="18" charset="0"/>
                <a:cs typeface="Times New Roman" pitchFamily="18" charset="0"/>
              </a:rPr>
              <a:t>and </a:t>
            </a:r>
          </a:p>
          <a:p>
            <a:pPr algn="ctr">
              <a:lnSpc>
                <a:spcPct val="100000"/>
              </a:lnSpc>
            </a:pPr>
            <a:r>
              <a:rPr lang="pt-BR" i="1" dirty="0" smtClean="0">
                <a:solidFill>
                  <a:srgbClr val="002060"/>
                </a:solidFill>
                <a:latin typeface="Times New Roman" pitchFamily="18" charset="0"/>
                <a:cs typeface="Times New Roman" pitchFamily="18" charset="0"/>
              </a:rPr>
              <a:t>Algorithm B has time complexity g(n) = dn</a:t>
            </a:r>
            <a:r>
              <a:rPr lang="pt-BR" i="1" baseline="30000" dirty="0" smtClean="0">
                <a:solidFill>
                  <a:srgbClr val="002060"/>
                </a:solidFill>
                <a:latin typeface="Times New Roman" pitchFamily="18" charset="0"/>
                <a:cs typeface="Times New Roman" pitchFamily="18" charset="0"/>
              </a:rPr>
              <a:t>2</a:t>
            </a:r>
          </a:p>
          <a:p>
            <a:pPr>
              <a:lnSpc>
                <a:spcPct val="100000"/>
              </a:lnSpc>
            </a:pPr>
            <a:r>
              <a:rPr lang="en-US" dirty="0" smtClean="0">
                <a:latin typeface="Times New Roman" pitchFamily="18" charset="0"/>
                <a:cs typeface="Times New Roman" pitchFamily="18" charset="0"/>
              </a:rPr>
              <a:t>So theoretically, algorithm A is better (takes less time) than B. But it turns out that B takes less time than A for real inputs. This may happen because </a:t>
            </a:r>
          </a:p>
          <a:p>
            <a:pPr>
              <a:lnSpc>
                <a:spcPct val="100000"/>
              </a:lnSpc>
              <a:buFont typeface="Arial" pitchFamily="34" charset="0"/>
              <a:buChar char="•"/>
            </a:pPr>
            <a:r>
              <a:rPr lang="en-US" dirty="0" smtClean="0">
                <a:latin typeface="Times New Roman" pitchFamily="18" charset="0"/>
                <a:cs typeface="Times New Roman" pitchFamily="18" charset="0"/>
              </a:rPr>
              <a:t> n is </a:t>
            </a:r>
            <a:r>
              <a:rPr lang="en-US" smtClean="0">
                <a:latin typeface="Times New Roman" pitchFamily="18" charset="0"/>
                <a:cs typeface="Times New Roman" pitchFamily="18" charset="0"/>
              </a:rPr>
              <a:t>not large </a:t>
            </a:r>
            <a:r>
              <a:rPr lang="en-US" dirty="0" smtClean="0">
                <a:latin typeface="Times New Roman" pitchFamily="18" charset="0"/>
                <a:cs typeface="Times New Roman" pitchFamily="18" charset="0"/>
              </a:rPr>
              <a:t>practice and</a:t>
            </a:r>
          </a:p>
          <a:p>
            <a:pPr>
              <a:lnSpc>
                <a:spcPct val="100000"/>
              </a:lnSpc>
              <a:buFont typeface="Arial" pitchFamily="34" charset="0"/>
              <a:buChar char="•"/>
            </a:pPr>
            <a:r>
              <a:rPr lang="en-US" i="1" dirty="0" smtClean="0">
                <a:latin typeface="Times New Roman" pitchFamily="18" charset="0"/>
                <a:cs typeface="Times New Roman" pitchFamily="18" charset="0"/>
              </a:rPr>
              <a:t> c &gt;&gt; 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2531</TotalTime>
  <Words>1430</Words>
  <Application>Microsoft Office PowerPoint</Application>
  <PresentationFormat>On-screen Show (4:3)</PresentationFormat>
  <Paragraphs>247</Paragraphs>
  <Slides>32</Slides>
  <Notes>9</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52" baseType="lpstr">
      <vt:lpstr>Aharoni</vt:lpstr>
      <vt:lpstr>Arial</vt:lpstr>
      <vt:lpstr>Britannic Bold</vt:lpstr>
      <vt:lpstr>Calibri</vt:lpstr>
      <vt:lpstr>Calibri Light</vt:lpstr>
      <vt:lpstr>Cambria Math</vt:lpstr>
      <vt:lpstr>Comic Sans MS</vt:lpstr>
      <vt:lpstr>Courier New</vt:lpstr>
      <vt:lpstr>Gulim</vt:lpstr>
      <vt:lpstr>Gungsuh</vt:lpstr>
      <vt:lpstr>Impact</vt:lpstr>
      <vt:lpstr>Monotype Corsiva</vt:lpstr>
      <vt:lpstr>Monotype Sorts</vt:lpstr>
      <vt:lpstr>MS Mincho</vt:lpstr>
      <vt:lpstr>Symbol</vt:lpstr>
      <vt:lpstr>Times New Roman</vt:lpstr>
      <vt:lpstr>Verdana</vt:lpstr>
      <vt:lpstr>Office Theme</vt:lpstr>
      <vt:lpstr>Equation</vt:lpstr>
      <vt:lpstr>Paint Shop Pro Image</vt:lpstr>
      <vt:lpstr>Lecture 05 Analysis of algorithms</vt:lpstr>
      <vt:lpstr>Definition</vt:lpstr>
      <vt:lpstr>Algorithm Description : pseudocode vs flowchart</vt:lpstr>
      <vt:lpstr>Analysis of Algorithms</vt:lpstr>
      <vt:lpstr>Analysis of Algorithms</vt:lpstr>
      <vt:lpstr>How Do We Analyze Running Time?</vt:lpstr>
      <vt:lpstr>How Do We Analyze Running Time?</vt:lpstr>
      <vt:lpstr>Ideal Solution to Express runtime in theory</vt:lpstr>
      <vt:lpstr>Advantage of Time Complexity</vt:lpstr>
      <vt:lpstr>Asymptotic Analysis (more examples)</vt:lpstr>
      <vt:lpstr>Big-O Notation</vt:lpstr>
      <vt:lpstr>Visualizing Orders of Growth</vt:lpstr>
      <vt:lpstr>Growth of Functions</vt:lpstr>
      <vt:lpstr>Complexity Graphs</vt:lpstr>
      <vt:lpstr>Complexity Graphs</vt:lpstr>
      <vt:lpstr>Complexity Graphs</vt:lpstr>
      <vt:lpstr>Complexity Graphs (log scale)</vt:lpstr>
      <vt:lpstr>Asymptotic Notations</vt:lpstr>
      <vt:lpstr>Proving Asymptotic Upper Bound</vt:lpstr>
      <vt:lpstr>Proving Asymptotic Upper Bound</vt:lpstr>
      <vt:lpstr>Proving Asymptotic Upper Bound</vt:lpstr>
      <vt:lpstr>Proving Asymptotic Upper Bound</vt:lpstr>
      <vt:lpstr>Big-O Visualization</vt:lpstr>
      <vt:lpstr>Some Examples</vt:lpstr>
      <vt:lpstr>Some Examples</vt:lpstr>
      <vt:lpstr>Some Examples</vt:lpstr>
      <vt:lpstr>Some Examples</vt:lpstr>
      <vt:lpstr>Some Examples</vt:lpstr>
      <vt:lpstr>Some Examples</vt:lpstr>
      <vt:lpstr>Does implementation matter?</vt:lpstr>
      <vt:lpstr>Does implementation matter?</vt:lpstr>
      <vt:lpstr>Does implementation matter?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Windows User</cp:lastModifiedBy>
  <cp:revision>173</cp:revision>
  <dcterms:created xsi:type="dcterms:W3CDTF">2014-09-11T18:03:18Z</dcterms:created>
  <dcterms:modified xsi:type="dcterms:W3CDTF">2018-06-29T06:34:56Z</dcterms:modified>
</cp:coreProperties>
</file>