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40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651217-00BE-4E0F-BFD8-FDABE7B91C5B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00964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651217-00BE-4E0F-BFD8-FDABE7B91C5B}" type="slidenum">
              <a:rPr lang="en-US" sz="1200"/>
              <a:pPr eaLnBrk="1" hangingPunct="1"/>
              <a:t>41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5117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651217-00BE-4E0F-BFD8-FDABE7B91C5B}" type="slidenum">
              <a:rPr lang="en-US" sz="1200"/>
              <a:pPr eaLnBrk="1" hangingPunct="1"/>
              <a:t>42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2850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651217-00BE-4E0F-BFD8-FDABE7B91C5B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94393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651217-00BE-4E0F-BFD8-FDABE7B91C5B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59052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651217-00BE-4E0F-BFD8-FDABE7B91C5B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13663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651217-00BE-4E0F-BFD8-FDABE7B91C5B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44564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651217-00BE-4E0F-BFD8-FDABE7B91C5B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19646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651217-00BE-4E0F-BFD8-FDABE7B91C5B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0711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651217-00BE-4E0F-BFD8-FDABE7B91C5B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7633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76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DFF1-1367-4AF9-851F-6C944E53FA2B}" type="datetime1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61F-3D62-43CE-B156-756D10D2B846}" type="datetime1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FF4D-5272-43A6-8E8A-C44FAA225D23}" type="datetime1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B762-D064-49A1-B61A-C85BB51FD692}" type="datetime1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FD924-3FFB-4477-A864-B413FB4F12EA}" type="datetime1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8B6B-3CF3-49DC-B808-6B1E1F1A4498}" type="datetime1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3E6EE-DB41-4C1B-8F5A-E843AEC2DC3E}" type="datetime1">
              <a:rPr lang="en-US" smtClean="0"/>
              <a:t>5/27/2017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ADE1-8649-409E-99CD-B1B25FA01816}" type="datetime1">
              <a:rPr lang="en-US" smtClean="0"/>
              <a:t>5/27/2017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7EF5-20FC-4A32-A088-02341A003BA8}" type="datetime1">
              <a:rPr lang="en-US" smtClean="0"/>
              <a:t>5/27/2017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4A0B-2898-41AD-9A50-BF25A25A6999}" type="datetime1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86B4-BD19-4155-B531-181B151589C1}" type="datetime1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82DB3-A87E-4E62-B5F4-E887E1F660FF}" type="datetime1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08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/>
              <a:t>Abstract Data Type </a:t>
            </a:r>
            <a:r>
              <a:rPr lang="en-US" sz="3200" dirty="0" smtClean="0"/>
              <a:t>Stack and Queue (</a:t>
            </a:r>
            <a:r>
              <a:rPr lang="en-US" sz="3200" dirty="0" smtClean="0">
                <a:ea typeface="MS Mincho" panose="02020609040205080304" pitchFamily="49" charset="-128"/>
              </a:rPr>
              <a:t>Linked-list-based Implementation</a:t>
            </a:r>
            <a:r>
              <a:rPr lang="en-US" sz="3200" dirty="0"/>
              <a:t>]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CSE225: Data Structures and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stacktype.h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1244600"/>
            <a:ext cx="3668419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STACKTYPE_H_INCLUDED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STACKTYPE_H_INCLUDED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Exception class used by Push when stack is full.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Exception class used by Pop and Top when stack is empty.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02331" y="1244600"/>
            <a:ext cx="3847814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~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void Push(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void Pop();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Top();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// STACKTYPE_H_INCLUDED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232366" y="1244600"/>
            <a:ext cx="0" cy="433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21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stacktype.cpp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1244600"/>
            <a:ext cx="8013235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&gt;::Top()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600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stacktype.cpp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1244600"/>
            <a:ext cx="8013235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&gt;::Top()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473954" y="1770755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473954" y="3319145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473954" y="566801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67449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stacktype.cpp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1244600"/>
            <a:ext cx="8013235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try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catch(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bad_alloc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030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stacktype.cpp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1244600"/>
            <a:ext cx="8013235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try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catch(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bad_alloc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473954" y="2569246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47046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&gt;::Push(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644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&gt;::Push(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01554" y="3956684"/>
            <a:ext cx="236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push(‘A’);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053070" y="5898559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4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&gt;::Push(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053070" y="5898559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3" idx="3"/>
          </p:cNvCxnSpPr>
          <p:nvPr/>
        </p:nvCxnSpPr>
        <p:spPr>
          <a:xfrm>
            <a:off x="6426556" y="5277830"/>
            <a:ext cx="875764" cy="62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01554" y="3956684"/>
            <a:ext cx="236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push(‘A’);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20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&gt;::Push(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location-&gt;info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053070" y="5898559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426556" y="5277830"/>
            <a:ext cx="875764" cy="62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01554" y="3956684"/>
            <a:ext cx="236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push(‘A’);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52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&gt;::Push(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426556" y="5277830"/>
            <a:ext cx="875764" cy="62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" idx="3"/>
            <a:endCxn id="4" idx="1"/>
          </p:cNvCxnSpPr>
          <p:nvPr/>
        </p:nvCxnSpPr>
        <p:spPr>
          <a:xfrm>
            <a:off x="6426556" y="6123939"/>
            <a:ext cx="87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01554" y="3956684"/>
            <a:ext cx="236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push(‘A’);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3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399"/>
            <a:ext cx="7772400" cy="3031901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 smtClean="0">
                <a:cs typeface="Times New Roman" panose="02020603050405020304" pitchFamily="18" charset="0"/>
              </a:rPr>
              <a:t>Array based implementation</a:t>
            </a:r>
          </a:p>
          <a:p>
            <a:pPr lvl="1"/>
            <a:r>
              <a:rPr lang="en-US" sz="2800" dirty="0" smtClean="0">
                <a:cs typeface="Times New Roman" panose="02020603050405020304" pitchFamily="18" charset="0"/>
              </a:rPr>
              <a:t>Static / dynamic array can be used</a:t>
            </a:r>
          </a:p>
          <a:p>
            <a:pPr lvl="1"/>
            <a:r>
              <a:rPr lang="en-US" sz="2800" dirty="0" smtClean="0">
                <a:cs typeface="Times New Roman" panose="02020603050405020304" pitchFamily="18" charset="0"/>
              </a:rPr>
              <a:t>In either case, you need to anticipate the size of stack before you use it</a:t>
            </a:r>
          </a:p>
          <a:p>
            <a:pPr lvl="1"/>
            <a:endParaRPr lang="en-US" sz="2800" dirty="0" smtClean="0">
              <a:cs typeface="Times New Roman" panose="02020603050405020304" pitchFamily="18" charset="0"/>
            </a:endParaRPr>
          </a:p>
          <a:p>
            <a:r>
              <a:rPr lang="en-US" sz="3200" dirty="0" smtClean="0">
                <a:cs typeface="Times New Roman" panose="02020603050405020304" pitchFamily="18" charset="0"/>
              </a:rPr>
              <a:t>What if you could have a stack of unlimited size (or at least the maximum your RAM can support)?</a:t>
            </a:r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5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&gt;::Push(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>
            <a:stCxn id="10" idx="3"/>
            <a:endCxn id="4" idx="1"/>
          </p:cNvCxnSpPr>
          <p:nvPr/>
        </p:nvCxnSpPr>
        <p:spPr>
          <a:xfrm>
            <a:off x="6426556" y="6123939"/>
            <a:ext cx="87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4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&gt;::Push(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>
            <a:stCxn id="10" idx="3"/>
            <a:endCxn id="4" idx="1"/>
          </p:cNvCxnSpPr>
          <p:nvPr/>
        </p:nvCxnSpPr>
        <p:spPr>
          <a:xfrm>
            <a:off x="6426556" y="6123939"/>
            <a:ext cx="87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01554" y="3956684"/>
            <a:ext cx="236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push(‘B’);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50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&gt;::Push(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endCxn id="14" idx="1"/>
          </p:cNvCxnSpPr>
          <p:nvPr/>
        </p:nvCxnSpPr>
        <p:spPr>
          <a:xfrm flipV="1">
            <a:off x="6426556" y="5277829"/>
            <a:ext cx="87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" idx="3"/>
            <a:endCxn id="4" idx="1"/>
          </p:cNvCxnSpPr>
          <p:nvPr/>
        </p:nvCxnSpPr>
        <p:spPr>
          <a:xfrm>
            <a:off x="6426556" y="6123939"/>
            <a:ext cx="87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01554" y="3956684"/>
            <a:ext cx="236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push(‘B’);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02320" y="5052448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8371267" y="5052448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86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&gt;::Push(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location-&gt;info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endCxn id="14" idx="1"/>
          </p:cNvCxnSpPr>
          <p:nvPr/>
        </p:nvCxnSpPr>
        <p:spPr>
          <a:xfrm flipV="1">
            <a:off x="6426556" y="5277829"/>
            <a:ext cx="87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" idx="3"/>
            <a:endCxn id="4" idx="1"/>
          </p:cNvCxnSpPr>
          <p:nvPr/>
        </p:nvCxnSpPr>
        <p:spPr>
          <a:xfrm>
            <a:off x="6426556" y="6123939"/>
            <a:ext cx="87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01554" y="3956684"/>
            <a:ext cx="236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push(‘B’);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02320" y="5052448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8371267" y="5052448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0"/>
          </p:cNvCxnSpPr>
          <p:nvPr/>
        </p:nvCxnSpPr>
        <p:spPr>
          <a:xfrm flipH="1">
            <a:off x="8018386" y="5503209"/>
            <a:ext cx="546065" cy="39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72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&gt;::Push(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endCxn id="14" idx="1"/>
          </p:cNvCxnSpPr>
          <p:nvPr/>
        </p:nvCxnSpPr>
        <p:spPr>
          <a:xfrm flipV="1">
            <a:off x="6426556" y="5277829"/>
            <a:ext cx="87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" idx="3"/>
          </p:cNvCxnSpPr>
          <p:nvPr/>
        </p:nvCxnSpPr>
        <p:spPr>
          <a:xfrm flipV="1">
            <a:off x="6426556" y="5503209"/>
            <a:ext cx="875764" cy="62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01554" y="3956684"/>
            <a:ext cx="236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push(‘B’);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02320" y="5052448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8371267" y="5052448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0"/>
          </p:cNvCxnSpPr>
          <p:nvPr/>
        </p:nvCxnSpPr>
        <p:spPr>
          <a:xfrm flipH="1">
            <a:off x="8018386" y="5503209"/>
            <a:ext cx="546065" cy="39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45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&gt;::Push(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>
            <a:stCxn id="10" idx="3"/>
          </p:cNvCxnSpPr>
          <p:nvPr/>
        </p:nvCxnSpPr>
        <p:spPr>
          <a:xfrm flipV="1">
            <a:off x="6426556" y="5503209"/>
            <a:ext cx="875764" cy="62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302320" y="5052448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8371267" y="5052448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0"/>
          </p:cNvCxnSpPr>
          <p:nvPr/>
        </p:nvCxnSpPr>
        <p:spPr>
          <a:xfrm flipH="1">
            <a:off x="8018386" y="5503209"/>
            <a:ext cx="546065" cy="39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09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&gt;::Push(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802065" y="363982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75932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&gt;::Pop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571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&gt;::Pop()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>
            <a:stCxn id="10" idx="3"/>
          </p:cNvCxnSpPr>
          <p:nvPr/>
        </p:nvCxnSpPr>
        <p:spPr>
          <a:xfrm flipV="1">
            <a:off x="6426556" y="5503209"/>
            <a:ext cx="875764" cy="62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01554" y="3956684"/>
            <a:ext cx="236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pop();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02320" y="5052448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8371267" y="5052448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0"/>
          </p:cNvCxnSpPr>
          <p:nvPr/>
        </p:nvCxnSpPr>
        <p:spPr>
          <a:xfrm flipH="1">
            <a:off x="8018386" y="5503209"/>
            <a:ext cx="546065" cy="39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68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&gt;::Pop()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endCxn id="14" idx="1"/>
          </p:cNvCxnSpPr>
          <p:nvPr/>
        </p:nvCxnSpPr>
        <p:spPr>
          <a:xfrm flipV="1">
            <a:off x="6426556" y="5277829"/>
            <a:ext cx="87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" idx="3"/>
          </p:cNvCxnSpPr>
          <p:nvPr/>
        </p:nvCxnSpPr>
        <p:spPr>
          <a:xfrm flipV="1">
            <a:off x="6426556" y="5503209"/>
            <a:ext cx="875764" cy="62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01554" y="3956684"/>
            <a:ext cx="236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pop();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02320" y="5052448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8371267" y="5052448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0"/>
          </p:cNvCxnSpPr>
          <p:nvPr/>
        </p:nvCxnSpPr>
        <p:spPr>
          <a:xfrm flipH="1">
            <a:off x="8018386" y="5503209"/>
            <a:ext cx="546065" cy="39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02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399"/>
            <a:ext cx="7772400" cy="3031901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cs typeface="Times New Roman" panose="02020603050405020304" pitchFamily="18" charset="0"/>
              </a:rPr>
              <a:t>The elements in the stack now require to be dynamically allocated</a:t>
            </a:r>
          </a:p>
          <a:p>
            <a:pPr marL="274320" lvl="1" indent="0">
              <a:buNone/>
            </a:pPr>
            <a:r>
              <a:rPr lang="en-US" dirty="0">
                <a:latin typeface="Courier" pitchFamily="49" charset="0"/>
              </a:rPr>
              <a:t>// Allocate space for new item.</a:t>
            </a:r>
          </a:p>
          <a:p>
            <a:pPr marL="274320" lvl="1" indent="0">
              <a:buNone/>
            </a:pPr>
            <a:r>
              <a:rPr lang="en-US" dirty="0" smtClean="0">
                <a:latin typeface="Courier" pitchFamily="49" charset="0"/>
              </a:rPr>
              <a:t>char *</a:t>
            </a:r>
            <a:r>
              <a:rPr lang="en-US" dirty="0" err="1" smtClean="0">
                <a:latin typeface="Courier" pitchFamily="49" charset="0"/>
              </a:rPr>
              <a:t>itemPtr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>
                <a:latin typeface="Courier" pitchFamily="49" charset="0"/>
              </a:rPr>
              <a:t>= new </a:t>
            </a:r>
            <a:r>
              <a:rPr lang="en-US" dirty="0" smtClean="0">
                <a:latin typeface="Courier" pitchFamily="49" charset="0"/>
              </a:rPr>
              <a:t>char;</a:t>
            </a:r>
          </a:p>
          <a:p>
            <a:pPr marL="274320" lvl="1" indent="0">
              <a:buNone/>
            </a:pPr>
            <a:r>
              <a:rPr lang="en-US" dirty="0" smtClean="0">
                <a:latin typeface="Courier" pitchFamily="49" charset="0"/>
              </a:rPr>
              <a:t>*</a:t>
            </a:r>
            <a:r>
              <a:rPr lang="en-US" dirty="0" err="1" smtClean="0">
                <a:latin typeface="Courier" pitchFamily="49" charset="0"/>
              </a:rPr>
              <a:t>itemPtr</a:t>
            </a:r>
            <a:r>
              <a:rPr lang="en-US" dirty="0" smtClean="0">
                <a:latin typeface="Courier" pitchFamily="49" charset="0"/>
              </a:rPr>
              <a:t> = ‘E’;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552" y="3626051"/>
            <a:ext cx="5204648" cy="27995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8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&gt;::Pop()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endCxn id="14" idx="1"/>
          </p:cNvCxnSpPr>
          <p:nvPr/>
        </p:nvCxnSpPr>
        <p:spPr>
          <a:xfrm flipV="1">
            <a:off x="6426556" y="5277829"/>
            <a:ext cx="87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" idx="3"/>
            <a:endCxn id="4" idx="1"/>
          </p:cNvCxnSpPr>
          <p:nvPr/>
        </p:nvCxnSpPr>
        <p:spPr>
          <a:xfrm>
            <a:off x="6426556" y="6123939"/>
            <a:ext cx="87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01554" y="3956684"/>
            <a:ext cx="236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pop();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02320" y="5052448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8371267" y="5052448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0"/>
          </p:cNvCxnSpPr>
          <p:nvPr/>
        </p:nvCxnSpPr>
        <p:spPr>
          <a:xfrm flipH="1">
            <a:off x="8018386" y="5503209"/>
            <a:ext cx="546065" cy="39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86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&gt;::Pop()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>
            <a:stCxn id="10" idx="3"/>
          </p:cNvCxnSpPr>
          <p:nvPr/>
        </p:nvCxnSpPr>
        <p:spPr>
          <a:xfrm>
            <a:off x="6426556" y="6123939"/>
            <a:ext cx="875764" cy="19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01554" y="3956684"/>
            <a:ext cx="236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pop();</a:t>
            </a:r>
          </a:p>
        </p:txBody>
      </p:sp>
    </p:spTree>
    <p:extLst>
      <p:ext uri="{BB962C8B-B14F-4D97-AF65-F5344CB8AC3E}">
        <p14:creationId xmlns:p14="http://schemas.microsoft.com/office/powerpoint/2010/main" val="126480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&gt;::Pop()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>
            <a:stCxn id="10" idx="3"/>
          </p:cNvCxnSpPr>
          <p:nvPr/>
        </p:nvCxnSpPr>
        <p:spPr>
          <a:xfrm>
            <a:off x="6426556" y="6123939"/>
            <a:ext cx="875764" cy="19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83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&gt;::Pop()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>
            <a:stCxn id="10" idx="3"/>
          </p:cNvCxnSpPr>
          <p:nvPr/>
        </p:nvCxnSpPr>
        <p:spPr>
          <a:xfrm>
            <a:off x="6426556" y="6123939"/>
            <a:ext cx="875764" cy="19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79584" y="3956684"/>
            <a:ext cx="2949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02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&gt;::Pop()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>
            <a:stCxn id="10" idx="3"/>
          </p:cNvCxnSpPr>
          <p:nvPr/>
        </p:nvCxnSpPr>
        <p:spPr>
          <a:xfrm>
            <a:off x="6426556" y="6123939"/>
            <a:ext cx="875764" cy="19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79584" y="3956684"/>
            <a:ext cx="2949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426556" y="5277829"/>
            <a:ext cx="875764" cy="620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67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&gt;::Pop()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426556" y="5277829"/>
            <a:ext cx="875764" cy="620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063372" y="5894961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79584" y="3956684"/>
            <a:ext cx="2949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71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&gt;::Pop()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063372" y="5894961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79584" y="3956684"/>
            <a:ext cx="2949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53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&gt;::Pop()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063372" y="5894961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17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&gt;::Pop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608882" y="3319145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17699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!=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47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399"/>
            <a:ext cx="7772400" cy="3031901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+mj-lt"/>
                <a:cs typeface="Courier New" panose="02070309020205020404" pitchFamily="49" charset="0"/>
              </a:rPr>
              <a:t>But we are going to have multiple elements in the stack</a:t>
            </a:r>
          </a:p>
          <a:p>
            <a:pPr eaLnBrk="1" hangingPunct="1"/>
            <a:r>
              <a:rPr lang="en-US" dirty="0" smtClean="0">
                <a:latin typeface="+mj-lt"/>
                <a:cs typeface="Courier New" panose="02070309020205020404" pitchFamily="49" charset="0"/>
              </a:rPr>
              <a:t>One pointer for each of the elements allocated dynamically</a:t>
            </a:r>
          </a:p>
          <a:p>
            <a:pPr eaLnBrk="1" hangingPunct="1"/>
            <a:r>
              <a:rPr lang="en-US" dirty="0" smtClean="0">
                <a:latin typeface="+mj-lt"/>
                <a:cs typeface="Courier New" panose="02070309020205020404" pitchFamily="49" charset="0"/>
              </a:rPr>
              <a:t>How do we store these pointers?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477" y="3604416"/>
            <a:ext cx="3990704" cy="296226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!=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797512" y="3319145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3420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399"/>
            <a:ext cx="7772400" cy="3031901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cs typeface="Times New Roman" panose="02020603050405020304" pitchFamily="18" charset="0"/>
              </a:rPr>
              <a:t>Array based implementation</a:t>
            </a:r>
          </a:p>
          <a:p>
            <a:pPr lvl="1"/>
            <a:r>
              <a:rPr lang="en-US" dirty="0" smtClean="0">
                <a:cs typeface="Times New Roman" panose="02020603050405020304" pitchFamily="18" charset="0"/>
              </a:rPr>
              <a:t>Just like stack, you need to anticipate the size of queue beforehand</a:t>
            </a:r>
          </a:p>
          <a:p>
            <a:pPr lvl="1"/>
            <a:r>
              <a:rPr lang="en-US" dirty="0" smtClean="0">
                <a:cs typeface="Times New Roman" panose="02020603050405020304" pitchFamily="18" charset="0"/>
              </a:rPr>
              <a:t>No way to change its size during program execution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Linked list based implementation</a:t>
            </a:r>
          </a:p>
          <a:p>
            <a:pPr lvl="1"/>
            <a:r>
              <a:rPr lang="en-US" dirty="0" smtClean="0">
                <a:cs typeface="Times New Roman" panose="02020603050405020304" pitchFamily="18" charset="0"/>
              </a:rPr>
              <a:t>The queue grows and shrinks on demand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6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998884"/>
            <a:ext cx="4062123" cy="121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info;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next;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406" y="4014641"/>
            <a:ext cx="2790825" cy="2105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784" y="1398617"/>
            <a:ext cx="7194431" cy="1467664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2601532" y="2846231"/>
            <a:ext cx="5203065" cy="1210614"/>
          </a:xfrm>
          <a:custGeom>
            <a:avLst/>
            <a:gdLst>
              <a:gd name="connsiteX0" fmla="*/ 0 w 5203065"/>
              <a:gd name="connsiteY0" fmla="*/ 0 h 1210614"/>
              <a:gd name="connsiteX1" fmla="*/ 2524260 w 5203065"/>
              <a:gd name="connsiteY1" fmla="*/ 1210614 h 1210614"/>
              <a:gd name="connsiteX2" fmla="*/ 5203065 w 5203065"/>
              <a:gd name="connsiteY2" fmla="*/ 1197735 h 1210614"/>
              <a:gd name="connsiteX3" fmla="*/ 1210614 w 5203065"/>
              <a:gd name="connsiteY3" fmla="*/ 0 h 1210614"/>
              <a:gd name="connsiteX4" fmla="*/ 0 w 5203065"/>
              <a:gd name="connsiteY4" fmla="*/ 0 h 1210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3065" h="1210614">
                <a:moveTo>
                  <a:pt x="0" y="0"/>
                </a:moveTo>
                <a:lnTo>
                  <a:pt x="2524260" y="1210614"/>
                </a:lnTo>
                <a:lnTo>
                  <a:pt x="5203065" y="1197735"/>
                </a:lnTo>
                <a:lnTo>
                  <a:pt x="121061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Queue </a:t>
            </a:r>
            <a:r>
              <a:rPr lang="en-US" dirty="0" smtClean="0">
                <a:cs typeface="Times New Roman" panose="02020603050405020304" pitchFamily="18" charset="0"/>
              </a:rPr>
              <a:t>Implemented </a:t>
            </a:r>
            <a:r>
              <a:rPr lang="en-US" dirty="0">
                <a:cs typeface="Times New Roman" panose="02020603050405020304" pitchFamily="18" charset="0"/>
              </a:rPr>
              <a:t>as </a:t>
            </a:r>
            <a:r>
              <a:rPr lang="en-US" dirty="0" smtClean="0">
                <a:cs typeface="Times New Roman" panose="02020603050405020304" pitchFamily="18" charset="0"/>
              </a:rPr>
              <a:t>Linked-List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1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queuetype.h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1244600"/>
            <a:ext cx="3668419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QUEUETYPE_H_INCLUDED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QUEUETYPE_H_INCLUDED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Exception class used by Push when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 is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full.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Exception class used by Pop and Top when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 is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empty.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399940" y="1244600"/>
            <a:ext cx="3950206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~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&gt;*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&gt;* rear;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// QUEUETYPE_H_INCLUDED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241074" y="1244600"/>
            <a:ext cx="0" cy="433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49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queuetype.cpp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1" y="1244600"/>
            <a:ext cx="3866238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front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(front ==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46242" y="1244600"/>
            <a:ext cx="4327302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try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catch(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bad_alloc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404575" y="1244600"/>
            <a:ext cx="12879" cy="479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3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queuetype.cpp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1" y="1244600"/>
            <a:ext cx="3866238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front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(front ==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46242" y="1244600"/>
            <a:ext cx="4327302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try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catch(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bad_alloc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404575" y="1244600"/>
            <a:ext cx="12879" cy="479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202637" y="1925302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202637" y="3980171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734238" y="299847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403660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219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439436" y="325839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439434" y="241228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00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439436" y="325839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439434" y="241228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6" idx="0"/>
          </p:cNvCxnSpPr>
          <p:nvPr/>
        </p:nvCxnSpPr>
        <p:spPr>
          <a:xfrm flipH="1" flipV="1">
            <a:off x="8130753" y="2871816"/>
            <a:ext cx="1" cy="123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944010" y="410449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701198" y="414521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52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439436" y="325839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439434" y="241228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6" idx="0"/>
          </p:cNvCxnSpPr>
          <p:nvPr/>
        </p:nvCxnSpPr>
        <p:spPr>
          <a:xfrm flipH="1" flipV="1">
            <a:off x="8130753" y="2871816"/>
            <a:ext cx="1" cy="123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944010" y="410449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701198" y="414521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8317497" y="2411281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02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399"/>
            <a:ext cx="3847563" cy="480918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600" dirty="0" smtClean="0">
                <a:latin typeface="+mj-lt"/>
                <a:cs typeface="Courier New" panose="02070309020205020404" pitchFamily="49" charset="0"/>
              </a:rPr>
              <a:t>An array for all these pointers???</a:t>
            </a:r>
          </a:p>
          <a:p>
            <a:pPr eaLnBrk="1" hangingPunct="1"/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eaLnBrk="1" hangingPunct="1"/>
            <a:endParaRPr lang="en-US" sz="2400" dirty="0" smtClean="0">
              <a:latin typeface="+mj-lt"/>
              <a:cs typeface="Courier New" panose="02070309020205020404" pitchFamily="49" charset="0"/>
            </a:endParaRPr>
          </a:p>
          <a:p>
            <a:pPr eaLnBrk="1" hangingPunct="1"/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eaLnBrk="1" hangingPunct="1"/>
            <a:endParaRPr lang="en-US" sz="2400" dirty="0" smtClean="0"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363" y="2619690"/>
            <a:ext cx="3924837" cy="39360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4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439436" y="325839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6" idx="0"/>
          </p:cNvCxnSpPr>
          <p:nvPr/>
        </p:nvCxnSpPr>
        <p:spPr>
          <a:xfrm flipH="1" flipV="1">
            <a:off x="8130753" y="2871816"/>
            <a:ext cx="1" cy="123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944010" y="410449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701198" y="414521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8317497" y="2411281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2637661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8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6" idx="0"/>
          </p:cNvCxnSpPr>
          <p:nvPr/>
        </p:nvCxnSpPr>
        <p:spPr>
          <a:xfrm flipH="1" flipV="1">
            <a:off x="8130753" y="2871816"/>
            <a:ext cx="1" cy="123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944010" y="410449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701198" y="414521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8317497" y="2411281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2637661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12922" y="2871816"/>
            <a:ext cx="435628" cy="386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66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17497" y="2411281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2637661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12922" y="2871816"/>
            <a:ext cx="435628" cy="386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25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17497" y="2411281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2637661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12922" y="2871816"/>
            <a:ext cx="435628" cy="386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(‘B’)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87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17497" y="2411281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2637661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12922" y="2871816"/>
            <a:ext cx="435628" cy="386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(‘B’)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58853" y="3257390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3257390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0" idx="0"/>
          </p:cNvCxnSpPr>
          <p:nvPr/>
        </p:nvCxnSpPr>
        <p:spPr>
          <a:xfrm flipH="1" flipV="1">
            <a:off x="8141056" y="3708151"/>
            <a:ext cx="1" cy="123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954313" y="4940833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11501" y="4981547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3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17497" y="2411281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2637661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12922" y="2871816"/>
            <a:ext cx="435628" cy="386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(‘B’)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58853" y="3257390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3257390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0" idx="0"/>
          </p:cNvCxnSpPr>
          <p:nvPr/>
        </p:nvCxnSpPr>
        <p:spPr>
          <a:xfrm flipH="1" flipV="1">
            <a:off x="8141056" y="3708151"/>
            <a:ext cx="1" cy="123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954313" y="4940833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11501" y="4981547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8307194" y="3257389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46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2637661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12922" y="2871816"/>
            <a:ext cx="435628" cy="386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(‘B’)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58853" y="3257390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3257390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0" idx="0"/>
          </p:cNvCxnSpPr>
          <p:nvPr/>
        </p:nvCxnSpPr>
        <p:spPr>
          <a:xfrm flipH="1" flipV="1">
            <a:off x="8141056" y="3708151"/>
            <a:ext cx="1" cy="123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954313" y="4940833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11501" y="4981547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8307194" y="3257389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4" idx="0"/>
          </p:cNvCxnSpPr>
          <p:nvPr/>
        </p:nvCxnSpPr>
        <p:spPr>
          <a:xfrm flipH="1">
            <a:off x="7974919" y="287181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96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2637661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4" idx="1"/>
          </p:cNvCxnSpPr>
          <p:nvPr/>
        </p:nvCxnSpPr>
        <p:spPr>
          <a:xfrm flipV="1">
            <a:off x="6828373" y="3482771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(‘B’)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58853" y="3257390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3257390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0" idx="0"/>
          </p:cNvCxnSpPr>
          <p:nvPr/>
        </p:nvCxnSpPr>
        <p:spPr>
          <a:xfrm flipH="1" flipV="1">
            <a:off x="8141056" y="3708151"/>
            <a:ext cx="1" cy="123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954313" y="4940833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11501" y="4981547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8307194" y="3257389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4" idx="0"/>
          </p:cNvCxnSpPr>
          <p:nvPr/>
        </p:nvCxnSpPr>
        <p:spPr>
          <a:xfrm flipH="1">
            <a:off x="7974919" y="287181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73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2637661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4" idx="1"/>
          </p:cNvCxnSpPr>
          <p:nvPr/>
        </p:nvCxnSpPr>
        <p:spPr>
          <a:xfrm flipV="1">
            <a:off x="6828373" y="3482771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58853" y="3257390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3257390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8307194" y="3257389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4" idx="0"/>
          </p:cNvCxnSpPr>
          <p:nvPr/>
        </p:nvCxnSpPr>
        <p:spPr>
          <a:xfrm flipH="1">
            <a:off x="7974919" y="287181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06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2637661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4" idx="1"/>
          </p:cNvCxnSpPr>
          <p:nvPr/>
        </p:nvCxnSpPr>
        <p:spPr>
          <a:xfrm flipV="1">
            <a:off x="6828373" y="3482771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(‘C’)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58853" y="3257390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3257390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8307194" y="3257389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4" idx="0"/>
          </p:cNvCxnSpPr>
          <p:nvPr/>
        </p:nvCxnSpPr>
        <p:spPr>
          <a:xfrm flipH="1">
            <a:off x="7974919" y="287181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59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399"/>
            <a:ext cx="3847563" cy="4809187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>
                <a:latin typeface="+mj-lt"/>
                <a:cs typeface="Courier New" panose="02070309020205020404" pitchFamily="49" charset="0"/>
              </a:rPr>
              <a:t>An array for all these pointers???</a:t>
            </a:r>
          </a:p>
          <a:p>
            <a:pPr eaLnBrk="1" hangingPunct="1"/>
            <a:endParaRPr lang="en-US" dirty="0">
              <a:latin typeface="+mj-lt"/>
              <a:cs typeface="Courier New" panose="02070309020205020404" pitchFamily="49" charset="0"/>
            </a:endParaRPr>
          </a:p>
          <a:p>
            <a:pPr eaLnBrk="1" hangingPunct="1"/>
            <a:endParaRPr lang="en-US" dirty="0" smtClean="0">
              <a:latin typeface="+mj-lt"/>
              <a:cs typeface="Courier New" panose="02070309020205020404" pitchFamily="49" charset="0"/>
            </a:endParaRPr>
          </a:p>
          <a:p>
            <a:pPr eaLnBrk="1" hangingPunct="1"/>
            <a:endParaRPr lang="en-US" dirty="0">
              <a:latin typeface="+mj-lt"/>
              <a:cs typeface="Courier New" panose="02070309020205020404" pitchFamily="49" charset="0"/>
            </a:endParaRPr>
          </a:p>
          <a:p>
            <a:pPr eaLnBrk="1" hangingPunct="1"/>
            <a:endParaRPr lang="en-US" dirty="0" smtClean="0">
              <a:latin typeface="+mj-lt"/>
              <a:cs typeface="Courier New" panose="02070309020205020404" pitchFamily="49" charset="0"/>
            </a:endParaRPr>
          </a:p>
          <a:p>
            <a:pPr eaLnBrk="1" hangingPunct="1"/>
            <a:r>
              <a:rPr lang="en-US" dirty="0" smtClean="0">
                <a:latin typeface="+mj-lt"/>
                <a:cs typeface="Courier New" panose="02070309020205020404" pitchFamily="49" charset="0"/>
              </a:rPr>
              <a:t>This array can be dynamically allocated too</a:t>
            </a:r>
          </a:p>
          <a:p>
            <a:pPr eaLnBrk="1" hangingPunct="1"/>
            <a:endParaRPr lang="en-US" dirty="0">
              <a:latin typeface="+mj-lt"/>
              <a:cs typeface="Courier New" panose="02070309020205020404" pitchFamily="49" charset="0"/>
            </a:endParaRPr>
          </a:p>
          <a:p>
            <a:pPr eaLnBrk="1" hangingPunct="1"/>
            <a:endParaRPr lang="en-US" dirty="0" smtClean="0">
              <a:latin typeface="+mj-lt"/>
              <a:cs typeface="Courier New" panose="02070309020205020404" pitchFamily="49" charset="0"/>
            </a:endParaRPr>
          </a:p>
          <a:p>
            <a:pPr eaLnBrk="1" hangingPunct="1"/>
            <a:r>
              <a:rPr lang="en-US" dirty="0" smtClean="0">
                <a:latin typeface="+mj-lt"/>
                <a:cs typeface="Courier New" panose="02070309020205020404" pitchFamily="49" charset="0"/>
              </a:rPr>
              <a:t>Still we need to know the size of this array beforehand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363" y="2619690"/>
            <a:ext cx="3924837" cy="3936051"/>
          </a:xfrm>
          <a:prstGeom prst="rect">
            <a:avLst/>
          </a:prstGeom>
        </p:spPr>
      </p:pic>
      <p:sp>
        <p:nvSpPr>
          <p:cNvPr id="4" name="Bent-Up Arrow 3"/>
          <p:cNvSpPr/>
          <p:nvPr/>
        </p:nvSpPr>
        <p:spPr>
          <a:xfrm rot="5400000">
            <a:off x="3277673" y="3450481"/>
            <a:ext cx="476518" cy="203486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91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2637661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4" idx="1"/>
          </p:cNvCxnSpPr>
          <p:nvPr/>
        </p:nvCxnSpPr>
        <p:spPr>
          <a:xfrm flipV="1">
            <a:off x="6828373" y="3482771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(‘C’)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58853" y="3257390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3257390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8307194" y="3257389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4" idx="0"/>
          </p:cNvCxnSpPr>
          <p:nvPr/>
        </p:nvCxnSpPr>
        <p:spPr>
          <a:xfrm flipH="1">
            <a:off x="7974919" y="287181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4105847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4105847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3" idx="0"/>
          </p:cNvCxnSpPr>
          <p:nvPr/>
        </p:nvCxnSpPr>
        <p:spPr>
          <a:xfrm flipH="1" flipV="1">
            <a:off x="8161662" y="4556608"/>
            <a:ext cx="1" cy="123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974919" y="578929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732107" y="5830004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0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2637661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4" idx="1"/>
          </p:cNvCxnSpPr>
          <p:nvPr/>
        </p:nvCxnSpPr>
        <p:spPr>
          <a:xfrm flipV="1">
            <a:off x="6828373" y="3482771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(‘C’)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58853" y="3257390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3257390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8307194" y="3257389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4" idx="0"/>
          </p:cNvCxnSpPr>
          <p:nvPr/>
        </p:nvCxnSpPr>
        <p:spPr>
          <a:xfrm flipH="1">
            <a:off x="7974919" y="287181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4105847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4105847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3" idx="0"/>
          </p:cNvCxnSpPr>
          <p:nvPr/>
        </p:nvCxnSpPr>
        <p:spPr>
          <a:xfrm flipH="1" flipV="1">
            <a:off x="8161662" y="4556608"/>
            <a:ext cx="1" cy="123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974919" y="578929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732107" y="5830004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8327800" y="4105846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89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2637661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4" idx="1"/>
          </p:cNvCxnSpPr>
          <p:nvPr/>
        </p:nvCxnSpPr>
        <p:spPr>
          <a:xfrm flipV="1">
            <a:off x="6828373" y="3482771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(‘C’)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58853" y="3257390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3257390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4" idx="0"/>
          </p:cNvCxnSpPr>
          <p:nvPr/>
        </p:nvCxnSpPr>
        <p:spPr>
          <a:xfrm flipH="1">
            <a:off x="7974919" y="287181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4105847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4105847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3" idx="0"/>
          </p:cNvCxnSpPr>
          <p:nvPr/>
        </p:nvCxnSpPr>
        <p:spPr>
          <a:xfrm flipH="1" flipV="1">
            <a:off x="8161662" y="4556608"/>
            <a:ext cx="1" cy="123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974919" y="578929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732107" y="5830004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8327800" y="4105846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974918" y="3720272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52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4105003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4152" y="4145717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2637661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5902" y="4329385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(‘C’)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58853" y="3257390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3257390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4" idx="0"/>
          </p:cNvCxnSpPr>
          <p:nvPr/>
        </p:nvCxnSpPr>
        <p:spPr>
          <a:xfrm flipH="1">
            <a:off x="7974919" y="287181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4105847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4105847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3" idx="0"/>
          </p:cNvCxnSpPr>
          <p:nvPr/>
        </p:nvCxnSpPr>
        <p:spPr>
          <a:xfrm flipH="1" flipV="1">
            <a:off x="8161662" y="4556608"/>
            <a:ext cx="1" cy="123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974919" y="578929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732107" y="5830004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8327800" y="4105846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974918" y="3720272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53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4105003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4152" y="4145717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2637661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5902" y="4329385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58853" y="3257390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3257390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4" idx="0"/>
          </p:cNvCxnSpPr>
          <p:nvPr/>
        </p:nvCxnSpPr>
        <p:spPr>
          <a:xfrm flipH="1">
            <a:off x="7974919" y="287181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4105847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4105847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327800" y="4105846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974918" y="3720272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5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6924631" y="363982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95867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542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3700164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374087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48550" y="370893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370893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3925545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5902" y="5617269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58853" y="4545274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4545274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4" idx="0"/>
          </p:cNvCxnSpPr>
          <p:nvPr/>
        </p:nvCxnSpPr>
        <p:spPr>
          <a:xfrm flipH="1">
            <a:off x="7974919" y="4159700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5393731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327800" y="539373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974918" y="500815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91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3700164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374087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48550" y="370893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370893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3925545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5902" y="5617269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58853" y="4545274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4545274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4" idx="0"/>
          </p:cNvCxnSpPr>
          <p:nvPr/>
        </p:nvCxnSpPr>
        <p:spPr>
          <a:xfrm flipH="1">
            <a:off x="7974919" y="4159700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5393731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327800" y="539373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974918" y="500815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74492" y="229473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31680" y="233545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>
            <a:stCxn id="22" idx="2"/>
            <a:endCxn id="11" idx="0"/>
          </p:cNvCxnSpPr>
          <p:nvPr/>
        </p:nvCxnSpPr>
        <p:spPr>
          <a:xfrm>
            <a:off x="7961236" y="2745500"/>
            <a:ext cx="3380" cy="963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90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48550" y="370893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370893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</p:cNvCxnSpPr>
          <p:nvPr/>
        </p:nvCxnSpPr>
        <p:spPr>
          <a:xfrm>
            <a:off x="6812922" y="4768929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5902" y="5617269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58853" y="4545274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4545274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4" idx="0"/>
          </p:cNvCxnSpPr>
          <p:nvPr/>
        </p:nvCxnSpPr>
        <p:spPr>
          <a:xfrm flipH="1">
            <a:off x="7974919" y="4159700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5393731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327800" y="539373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974918" y="500815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74492" y="229473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31680" y="233545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>
            <a:stCxn id="22" idx="2"/>
            <a:endCxn id="11" idx="0"/>
          </p:cNvCxnSpPr>
          <p:nvPr/>
        </p:nvCxnSpPr>
        <p:spPr>
          <a:xfrm>
            <a:off x="7961236" y="2745500"/>
            <a:ext cx="3380" cy="963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399"/>
            <a:ext cx="7772400" cy="3031901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+mj-lt"/>
                <a:cs typeface="Courier New" panose="02070309020205020404" pitchFamily="49" charset="0"/>
              </a:rPr>
              <a:t>A better solution is chaining the elements one after another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2137968"/>
            <a:ext cx="4627656" cy="2415659"/>
          </a:xfrm>
          <a:prstGeom prst="rect">
            <a:avLst/>
          </a:prstGeom>
        </p:spPr>
      </p:pic>
      <p:sp>
        <p:nvSpPr>
          <p:cNvPr id="16" name="Bent Arrow 15"/>
          <p:cNvSpPr/>
          <p:nvPr/>
        </p:nvSpPr>
        <p:spPr>
          <a:xfrm>
            <a:off x="1364776" y="2402005"/>
            <a:ext cx="1751911" cy="1569494"/>
          </a:xfrm>
          <a:prstGeom prst="bentArrow">
            <a:avLst>
              <a:gd name="adj1" fmla="val 4102"/>
              <a:gd name="adj2" fmla="val 7102"/>
              <a:gd name="adj3" fmla="val 6250"/>
              <a:gd name="adj4" fmla="val 437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http://seedotnet.files.wordpress.com/2011/04/linked-lis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456" y="2137968"/>
            <a:ext cx="3355080" cy="241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5800" y="480382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do not need to know the size of the stack anymore. All we need is the top pointer.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>
            <a:stCxn id="8" idx="3"/>
          </p:cNvCxnSpPr>
          <p:nvPr/>
        </p:nvCxnSpPr>
        <p:spPr>
          <a:xfrm>
            <a:off x="6812922" y="4768929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5902" y="5617269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58853" y="4545274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4545274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5393731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327800" y="539373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974918" y="500815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74492" y="229473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31680" y="233545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31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>
            <a:stCxn id="8" idx="3"/>
          </p:cNvCxnSpPr>
          <p:nvPr/>
        </p:nvCxnSpPr>
        <p:spPr>
          <a:xfrm>
            <a:off x="6812922" y="4768929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5902" y="5617269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58853" y="4545274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4545274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5393731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327800" y="539373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974918" y="500815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53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>
            <a:stCxn id="8" idx="3"/>
          </p:cNvCxnSpPr>
          <p:nvPr/>
        </p:nvCxnSpPr>
        <p:spPr>
          <a:xfrm>
            <a:off x="6812922" y="4768929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5902" y="5617269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58853" y="4545274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4545274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5393731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327800" y="539373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974918" y="500815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83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>
            <a:stCxn id="8" idx="3"/>
          </p:cNvCxnSpPr>
          <p:nvPr/>
        </p:nvCxnSpPr>
        <p:spPr>
          <a:xfrm>
            <a:off x="6812922" y="4768929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5902" y="5617269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58853" y="4545274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4545274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5393731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327800" y="539373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974918" y="500815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74492" y="3131864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31680" y="3172578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961236" y="3582625"/>
            <a:ext cx="3380" cy="963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30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>
            <a:stCxn id="8" idx="3"/>
          </p:cNvCxnSpPr>
          <p:nvPr/>
        </p:nvCxnSpPr>
        <p:spPr>
          <a:xfrm>
            <a:off x="6812922" y="4768929"/>
            <a:ext cx="473460" cy="623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5902" y="5617269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58853" y="4545274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4545274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5393731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327800" y="539373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974918" y="500815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74492" y="3131864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31680" y="3172578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961236" y="3582625"/>
            <a:ext cx="3380" cy="963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22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>
            <a:stCxn id="8" idx="3"/>
          </p:cNvCxnSpPr>
          <p:nvPr/>
        </p:nvCxnSpPr>
        <p:spPr>
          <a:xfrm>
            <a:off x="6812922" y="4768929"/>
            <a:ext cx="473460" cy="623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5902" y="5617269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5393731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327800" y="539373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74492" y="3131864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31680" y="3172578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81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>
            <a:stCxn id="8" idx="3"/>
          </p:cNvCxnSpPr>
          <p:nvPr/>
        </p:nvCxnSpPr>
        <p:spPr>
          <a:xfrm>
            <a:off x="6812922" y="4768929"/>
            <a:ext cx="473460" cy="623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5902" y="5617269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5393731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327800" y="539373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08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>
            <a:stCxn id="8" idx="3"/>
          </p:cNvCxnSpPr>
          <p:nvPr/>
        </p:nvCxnSpPr>
        <p:spPr>
          <a:xfrm>
            <a:off x="6812922" y="4768929"/>
            <a:ext cx="473460" cy="623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5902" y="5617269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5393731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327800" y="539373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1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>
            <a:stCxn id="8" idx="3"/>
          </p:cNvCxnSpPr>
          <p:nvPr/>
        </p:nvCxnSpPr>
        <p:spPr>
          <a:xfrm>
            <a:off x="6812922" y="4768929"/>
            <a:ext cx="473460" cy="623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5902" y="5617269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5393731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327800" y="539373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74492" y="3981873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31680" y="4022587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961236" y="4432634"/>
            <a:ext cx="3380" cy="963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6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5393731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327800" y="539373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74492" y="3981873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31680" y="4022587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961236" y="4432634"/>
            <a:ext cx="3380" cy="963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434284" y="4543464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855902" y="5617269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76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998884"/>
            <a:ext cx="4062123" cy="121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info;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next;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406" y="4014641"/>
            <a:ext cx="2790825" cy="2105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357559"/>
            <a:ext cx="7786604" cy="1063669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2640169" y="2125014"/>
            <a:ext cx="5164428" cy="1944710"/>
          </a:xfrm>
          <a:custGeom>
            <a:avLst/>
            <a:gdLst>
              <a:gd name="connsiteX0" fmla="*/ 0 w 5164428"/>
              <a:gd name="connsiteY0" fmla="*/ 0 h 1944710"/>
              <a:gd name="connsiteX1" fmla="*/ 2511380 w 5164428"/>
              <a:gd name="connsiteY1" fmla="*/ 1931831 h 1944710"/>
              <a:gd name="connsiteX2" fmla="*/ 5164428 w 5164428"/>
              <a:gd name="connsiteY2" fmla="*/ 1944710 h 1944710"/>
              <a:gd name="connsiteX3" fmla="*/ 1493949 w 5164428"/>
              <a:gd name="connsiteY3" fmla="*/ 12879 h 1944710"/>
              <a:gd name="connsiteX4" fmla="*/ 0 w 5164428"/>
              <a:gd name="connsiteY4" fmla="*/ 0 h 1944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4428" h="1944710">
                <a:moveTo>
                  <a:pt x="0" y="0"/>
                </a:moveTo>
                <a:lnTo>
                  <a:pt x="2511380" y="1931831"/>
                </a:lnTo>
                <a:lnTo>
                  <a:pt x="5164428" y="1944710"/>
                </a:lnTo>
                <a:lnTo>
                  <a:pt x="1493949" y="128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Stack </a:t>
            </a:r>
            <a:r>
              <a:rPr lang="en-US" dirty="0" smtClean="0">
                <a:cs typeface="Times New Roman" panose="02020603050405020304" pitchFamily="18" charset="0"/>
              </a:rPr>
              <a:t>Implemented </a:t>
            </a:r>
            <a:r>
              <a:rPr lang="en-US" dirty="0">
                <a:cs typeface="Times New Roman" panose="02020603050405020304" pitchFamily="18" charset="0"/>
              </a:rPr>
              <a:t>as </a:t>
            </a:r>
            <a:r>
              <a:rPr lang="en-US" dirty="0" smtClean="0">
                <a:cs typeface="Times New Roman" panose="02020603050405020304" pitchFamily="18" charset="0"/>
              </a:rPr>
              <a:t>Linked-List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2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5393731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327800" y="539373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74492" y="3981873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31680" y="4022587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961236" y="4432634"/>
            <a:ext cx="3380" cy="963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434284" y="4543464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482415" y="5391888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2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74492" y="3981873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31680" y="4022587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434284" y="4543464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482415" y="5391888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16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434284" y="4543464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482415" y="5391888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34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6924631" y="363982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31426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queuetype.cpp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(front !=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634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(front !=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4470988" y="2993489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470988" y="5253767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3573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92874"/>
            <a:ext cx="7772400" cy="48435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info;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next;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&lt;char&gt; node, *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&lt;char&gt;;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ode.info = ‘D’;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-&gt;info = ‘L’;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368" y="1492874"/>
            <a:ext cx="2790825" cy="2105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Stack Implemented as Linked-List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95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5680</Words>
  <Application>Microsoft Office PowerPoint</Application>
  <PresentationFormat>On-screen Show (4:3)</PresentationFormat>
  <Paragraphs>1667</Paragraphs>
  <Slides>85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9" baseType="lpstr">
      <vt:lpstr>Aharoni</vt:lpstr>
      <vt:lpstr>Arial</vt:lpstr>
      <vt:lpstr>Britannic Bold</vt:lpstr>
      <vt:lpstr>Calibri</vt:lpstr>
      <vt:lpstr>Calibri Light</vt:lpstr>
      <vt:lpstr>Courier</vt:lpstr>
      <vt:lpstr>Courier New</vt:lpstr>
      <vt:lpstr>Garamond</vt:lpstr>
      <vt:lpstr>Gungsuh</vt:lpstr>
      <vt:lpstr>Impact</vt:lpstr>
      <vt:lpstr>MS Mincho</vt:lpstr>
      <vt:lpstr>Times New Roman</vt:lpstr>
      <vt:lpstr>Verdana</vt:lpstr>
      <vt:lpstr>Office Theme</vt:lpstr>
      <vt:lpstr>Lecture 08 Abstract Data Type Stack and Queue (Linked-list-based Implementation]</vt:lpstr>
      <vt:lpstr>Stack</vt:lpstr>
      <vt:lpstr>Stack</vt:lpstr>
      <vt:lpstr>Stack</vt:lpstr>
      <vt:lpstr>Stack</vt:lpstr>
      <vt:lpstr>Stack</vt:lpstr>
      <vt:lpstr>Stack</vt:lpstr>
      <vt:lpstr>Stack Implemented as Linked-List</vt:lpstr>
      <vt:lpstr>Stack Implemented as Linked-List</vt:lpstr>
      <vt:lpstr>stacktype.h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Queue</vt:lpstr>
      <vt:lpstr>Queue Implemented as Linked-List</vt:lpstr>
      <vt:lpstr>queuetype.h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tmriddle</cp:lastModifiedBy>
  <cp:revision>31</cp:revision>
  <dcterms:created xsi:type="dcterms:W3CDTF">2014-09-11T18:03:18Z</dcterms:created>
  <dcterms:modified xsi:type="dcterms:W3CDTF">2017-05-27T03:51:05Z</dcterms:modified>
</cp:coreProperties>
</file>