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5/27/2017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8</a:t>
            </a:fld>
            <a:endParaRPr lang="en-US"/>
          </a:p>
        </p:txBody>
      </p:sp>
    </p:spTree>
    <p:extLst>
      <p:ext uri="{BB962C8B-B14F-4D97-AF65-F5344CB8AC3E}">
        <p14:creationId xmlns:p14="http://schemas.microsoft.com/office/powerpoint/2010/main" val="238950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EC5ED-2836-4301-8080-4D9182B52C76}" type="slidenum">
              <a:rPr lang="en-US"/>
              <a:pPr/>
              <a:t>39</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117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CDFF8-355A-4B7A-A66A-915C179E9C58}" type="slidenum">
              <a:rPr lang="en-US"/>
              <a:pPr/>
              <a:t>42</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r>
              <a:rPr lang="en-US"/>
              <a:t>See recursion?</a:t>
            </a:r>
          </a:p>
        </p:txBody>
      </p:sp>
    </p:spTree>
    <p:extLst>
      <p:ext uri="{BB962C8B-B14F-4D97-AF65-F5344CB8AC3E}">
        <p14:creationId xmlns:p14="http://schemas.microsoft.com/office/powerpoint/2010/main" val="453274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t>5/27/2017</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audio" Target="file:///C:\Documents%20and%20Settings\mcgivney\Desktop\Music%20for%20Class\Eric%20and%20Ardis\Little%20Bunny%20Foo%20Foo.wav" TargetMode="External"/><Relationship Id="rId5" Type="http://schemas.openxmlformats.org/officeDocument/2006/relationships/image" Target="../media/image10.png"/><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5" Type="http://schemas.openxmlformats.org/officeDocument/2006/relationships/image" Target="../media/image11.jpeg"/><Relationship Id="rId4"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jpeg"/><Relationship Id="rId2"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1" Type="http://schemas.openxmlformats.org/officeDocument/2006/relationships/slideLayout" Target="../slideLayouts/slideLayout6.xml"/><Relationship Id="rId6"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 Id="rId5" Type="http://schemas.openxmlformats.org/officeDocument/2006/relationships/image" Target="../media/image13.jpeg"/><Relationship Id="rId4" Type="http://schemas.openxmlformats.org/officeDocument/2006/relationships/hyperlink" Target="http://images.google.com/imgres?imgurl=http://home1.pacific.net.sg/~siowinc/big_grey_rabbit.jpg&amp;imgrefurl=http://cgi.ebay.com.sg/VERY-RARE-11-HUGE-Sylvanian-Families-Rabbit-pair-NEW_W0QQitemZ270002405663QQihZ017QQcategoryZ2459QQcmdZViewItem&amp;h=389&amp;w=505&amp;sz=54&amp;hl=en&amp;start=16&amp;tbnid=U0ko8sCXT6b3iM:&amp;tbnh=100&amp;tbnw=130&amp;prev=/images?q=rabbits+pair&amp;svnum=10&amp;hl=en&amp;lr=&amp;rls=TSHA,TSHA:2005-13,TSHA:en&amp;sa=N"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1.jpeg"/><Relationship Id="rId2" Type="http://schemas.openxmlformats.org/officeDocument/2006/relationships/hyperlink" Target="http://images.google.com/imgres?imgurl=http://www.designsbydorian.com/images/brown%20rabbits.jpg&amp;imgrefurl=http://www.designsbydorian.com/Dorian/Rabbits_Wedding_Cake_Tops.htm&amp;h=288&amp;w=288&amp;sz=11&amp;hl=en&amp;start=12&amp;tbnid=Ff2ZMY0hjsOMLM:&amp;tbnh=115&amp;tbnw=115&amp;prev=/images?q=rabbits&amp;ndsp=20&amp;svnum=10&amp;hl=en&amp;lr=&amp;rls=TSHA,TSHA:2005-13,TSHA:en&amp;sa=N" TargetMode="External"/><Relationship Id="rId1" Type="http://schemas.openxmlformats.org/officeDocument/2006/relationships/slideLayout" Target="../slideLayouts/slideLayout6.xml"/><Relationship Id="rId6" Type="http://schemas.openxmlformats.org/officeDocument/2006/relationships/hyperlink" Target="http://images.google.com/imgres?imgurl=http://www.rabbits-bunnies.com/pictures-images-photos/rabbits-bunnies-01.jpg&amp;imgrefurl=http://www.rabbits-bunnies.com/&amp;h=158&amp;w=180&amp;sz=12&amp;hl=en&amp;start=3&amp;tbnid=0yPp36sy9-xlIM:&amp;tbnh=89&amp;tbnw=101&amp;prev=/images?q=rabbits&amp;svnum=10&amp;hl=en&amp;lr=&amp;rls=TSHA,TSHA:2005-13,TSHA:en&amp;sa=N" TargetMode="External"/><Relationship Id="rId5" Type="http://schemas.openxmlformats.org/officeDocument/2006/relationships/image" Target="../media/image13.jpeg"/><Relationship Id="rId4" Type="http://schemas.openxmlformats.org/officeDocument/2006/relationships/hyperlink" Target="http://images.google.com/imgres?imgurl=http://home1.pacific.net.sg/~siowinc/big_grey_rabbit.jpg&amp;imgrefurl=http://cgi.ebay.com.sg/VERY-RARE-11-HUGE-Sylvanian-Families-Rabbit-pair-NEW_W0QQitemZ270002405663QQihZ017QQcategoryZ2459QQcmdZViewItem&amp;h=389&amp;w=505&amp;sz=54&amp;hl=en&amp;start=16&amp;tbnid=U0ko8sCXT6b3iM:&amp;tbnh=100&amp;tbnw=130&amp;prev=/images?q=rabbits+pair&amp;svnum=10&amp;hl=en&amp;lr=&amp;rls=TSHA,TSHA:2005-13,TSHA:en&amp;sa=N"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10</a:t>
            </a:r>
            <a:r>
              <a:rPr lang="en-US" dirty="0" smtClean="0"/>
              <a:t/>
            </a:r>
            <a:br>
              <a:rPr lang="en-US" dirty="0" smtClean="0"/>
            </a:br>
            <a:r>
              <a:rPr lang="en-US" sz="3200" dirty="0" smtClean="0"/>
              <a:t>Recursion</a:t>
            </a:r>
            <a:endParaRPr lang="en-US" sz="8000" dirty="0"/>
          </a:p>
        </p:txBody>
      </p:sp>
      <p:sp>
        <p:nvSpPr>
          <p:cNvPr id="3" name="Subtitle 2"/>
          <p:cNvSpPr>
            <a:spLocks noGrp="1"/>
          </p:cNvSpPr>
          <p:nvPr>
            <p:ph type="subTitle" idx="1"/>
          </p:nvPr>
        </p:nvSpPr>
        <p:spPr/>
        <p:txBody>
          <a:bodyPr>
            <a:normAutofit fontScale="70000" lnSpcReduction="20000"/>
          </a:bodyPr>
          <a:lstStyle/>
          <a:p>
            <a:r>
              <a:rPr lang="en-US"/>
              <a:t>CSE225: Data Structures and Algorithms</a:t>
            </a:r>
            <a:endParaRPr lang="en-US" dirty="0"/>
          </a:p>
        </p:txBody>
      </p:sp>
    </p:spTree>
    <p:extLst>
      <p:ext uri="{BB962C8B-B14F-4D97-AF65-F5344CB8AC3E}">
        <p14:creationId xmlns:p14="http://schemas.microsoft.com/office/powerpoint/2010/main" val="410824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304800" y="1219200"/>
            <a:ext cx="8534400" cy="4876800"/>
          </a:xfrm>
        </p:spPr>
        <p:txBody>
          <a:bodyPr>
            <a:normAutofit lnSpcReduction="10000"/>
          </a:bodyPr>
          <a:lstStyle/>
          <a:p>
            <a:pPr algn="just" eaLnBrk="1" hangingPunct="1"/>
            <a:r>
              <a:rPr lang="en-US" smtClean="0">
                <a:cs typeface="Times New Roman" panose="02020603050405020304" pitchFamily="18" charset="0"/>
              </a:rPr>
              <a:t>To define </a:t>
            </a:r>
            <a:r>
              <a:rPr lang="en-US" b="1" i="1" smtClean="0">
                <a:cs typeface="Times New Roman" panose="02020603050405020304" pitchFamily="18" charset="0"/>
              </a:rPr>
              <a:t>n!</a:t>
            </a:r>
            <a:r>
              <a:rPr lang="en-US" smtClean="0">
                <a:cs typeface="Times New Roman" panose="02020603050405020304" pitchFamily="18" charset="0"/>
              </a:rPr>
              <a:t> recursively,  </a:t>
            </a:r>
            <a:r>
              <a:rPr lang="en-US" b="1" i="1" smtClean="0">
                <a:cs typeface="Times New Roman" panose="02020603050405020304" pitchFamily="18" charset="0"/>
              </a:rPr>
              <a:t>n!</a:t>
            </a:r>
            <a:r>
              <a:rPr lang="en-US" smtClean="0">
                <a:cs typeface="Times New Roman" panose="02020603050405020304" pitchFamily="18" charset="0"/>
              </a:rPr>
              <a:t> must be defined  in terms of the factorial of a smaller number.</a:t>
            </a:r>
          </a:p>
          <a:p>
            <a:pPr algn="just" eaLnBrk="1" hangingPunct="1"/>
            <a:r>
              <a:rPr lang="en-US" smtClean="0">
                <a:cs typeface="Times New Roman" panose="02020603050405020304" pitchFamily="18" charset="0"/>
              </a:rPr>
              <a:t>Observation (problem size is reduced):</a:t>
            </a:r>
          </a:p>
          <a:p>
            <a:pPr algn="just" eaLnBrk="1" hangingPunct="1">
              <a:buFontTx/>
              <a:buNone/>
            </a:pPr>
            <a:r>
              <a:rPr lang="en-US" smtClean="0">
                <a:cs typeface="Times New Roman" panose="02020603050405020304" pitchFamily="18" charset="0"/>
              </a:rPr>
              <a:t>		n! = n * (n-1)!			</a:t>
            </a:r>
          </a:p>
          <a:p>
            <a:pPr algn="just" eaLnBrk="1" hangingPunct="1"/>
            <a:r>
              <a:rPr lang="en-US" smtClean="0">
                <a:cs typeface="Times New Roman" panose="02020603050405020304" pitchFamily="18" charset="0"/>
              </a:rPr>
              <a:t>Base case:	0! = 1</a:t>
            </a:r>
          </a:p>
          <a:p>
            <a:pPr algn="just" eaLnBrk="1" hangingPunct="1"/>
            <a:r>
              <a:rPr lang="en-US" smtClean="0">
                <a:cs typeface="Times New Roman" panose="02020603050405020304" pitchFamily="18" charset="0"/>
              </a:rPr>
              <a:t>We can reach the base case, by subtracting 1 from n if n is a positive integer.</a:t>
            </a:r>
          </a:p>
          <a:p>
            <a:pPr algn="just" eaLnBrk="1" hangingPunct="1">
              <a:buFontTx/>
              <a:buNone/>
            </a:pPr>
            <a:endParaRPr lang="en-US" smtClean="0">
              <a:cs typeface="Times New Roman" panose="02020603050405020304" pitchFamily="18" charset="0"/>
            </a:endParaRPr>
          </a:p>
          <a:p>
            <a:pPr algn="just" eaLnBrk="1" hangingPunct="1">
              <a:buFontTx/>
              <a:buNone/>
            </a:pPr>
            <a:r>
              <a:rPr lang="en-US" b="1" i="1" u="sng" smtClean="0">
                <a:cs typeface="Times New Roman" panose="02020603050405020304" pitchFamily="18" charset="0"/>
              </a:rPr>
              <a:t>Recursive Definition:</a:t>
            </a:r>
          </a:p>
          <a:p>
            <a:pPr algn="just" eaLnBrk="1" hangingPunct="1">
              <a:buFontTx/>
              <a:buNone/>
            </a:pPr>
            <a:r>
              <a:rPr lang="en-US" i="1" smtClean="0">
                <a:cs typeface="Times New Roman" panose="02020603050405020304" pitchFamily="18" charset="0"/>
              </a:rPr>
              <a:t>  		n! = 1 			</a:t>
            </a:r>
            <a:r>
              <a:rPr lang="en-US" smtClean="0">
                <a:cs typeface="Times New Roman" panose="02020603050405020304" pitchFamily="18" charset="0"/>
              </a:rPr>
              <a:t>if</a:t>
            </a:r>
            <a:r>
              <a:rPr lang="en-US" i="1" smtClean="0">
                <a:cs typeface="Times New Roman" panose="02020603050405020304" pitchFamily="18" charset="0"/>
              </a:rPr>
              <a:t> n = 0</a:t>
            </a:r>
          </a:p>
          <a:p>
            <a:pPr algn="just" eaLnBrk="1" hangingPunct="1">
              <a:buFontTx/>
              <a:buNone/>
            </a:pPr>
            <a:r>
              <a:rPr lang="en-US" i="1" smtClean="0">
                <a:cs typeface="Times New Roman" panose="02020603050405020304" pitchFamily="18" charset="0"/>
              </a:rPr>
              <a:t>  		n! = n*(n-1)! 		</a:t>
            </a:r>
            <a:r>
              <a:rPr lang="en-US" smtClean="0">
                <a:cs typeface="Times New Roman" panose="02020603050405020304" pitchFamily="18" charset="0"/>
              </a:rPr>
              <a:t>if</a:t>
            </a:r>
            <a:r>
              <a:rPr lang="en-US" i="1" smtClean="0">
                <a:cs typeface="Times New Roman" panose="02020603050405020304" pitchFamily="18" charset="0"/>
              </a:rPr>
              <a:t> n &gt; 0</a:t>
            </a:r>
          </a:p>
          <a:p>
            <a:pPr algn="just" eaLnBrk="1" hangingPunct="1">
              <a:buFontTx/>
              <a:buNone/>
            </a:pPr>
            <a:endParaRPr lang="en-US" i="1" smtClean="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Recursive </a:t>
            </a:r>
            <a:r>
              <a:rPr lang="en-US" dirty="0"/>
              <a:t>Definition</a:t>
            </a:r>
          </a:p>
        </p:txBody>
      </p:sp>
    </p:spTree>
    <p:extLst>
      <p:ext uri="{BB962C8B-B14F-4D97-AF65-F5344CB8AC3E}">
        <p14:creationId xmlns:p14="http://schemas.microsoft.com/office/powerpoint/2010/main" val="1310642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smtClean="0">
                <a:cs typeface="Times New Roman" panose="02020603050405020304" pitchFamily="18" charset="0"/>
              </a:rPr>
              <a:t>One or more simple cases of the problem (called the </a:t>
            </a:r>
            <a:r>
              <a:rPr lang="en-US" sz="2000" i="1" dirty="0" smtClean="0">
                <a:cs typeface="Times New Roman" panose="02020603050405020304" pitchFamily="18" charset="0"/>
              </a:rPr>
              <a:t>stopping cases or base case</a:t>
            </a:r>
            <a:r>
              <a:rPr lang="en-US" sz="2000" dirty="0" smtClean="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smtClean="0">
                <a:cs typeface="Times New Roman" panose="02020603050405020304" pitchFamily="18" charset="0"/>
              </a:rPr>
              <a:t>The other cases (general cases) of the problem can be reduced (</a:t>
            </a:r>
            <a:r>
              <a:rPr lang="en-US" sz="2000" i="1" dirty="0" smtClean="0">
                <a:cs typeface="Times New Roman" panose="02020603050405020304" pitchFamily="18" charset="0"/>
              </a:rPr>
              <a:t>using recursion</a:t>
            </a:r>
            <a:r>
              <a:rPr lang="en-US" sz="2000" dirty="0" smtClean="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smtClean="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b="1" i="1" u="sng" dirty="0" smtClean="0">
                <a:cs typeface="Times New Roman" panose="02020603050405020304" pitchFamily="18" charset="0"/>
              </a:rPr>
              <a:t>In general:</a:t>
            </a:r>
          </a:p>
          <a:p>
            <a:pPr marL="609600" indent="-609600" algn="just" eaLnBrk="1" hangingPunct="1">
              <a:lnSpc>
                <a:spcPct val="90000"/>
              </a:lnSpc>
              <a:buFontTx/>
              <a:buNone/>
            </a:pPr>
            <a:r>
              <a:rPr lang="en-US" sz="2000" dirty="0" smtClean="0">
                <a:cs typeface="Times New Roman" panose="02020603050405020304" pitchFamily="18" charset="0"/>
              </a:rPr>
              <a:t>	if </a:t>
            </a:r>
            <a:r>
              <a:rPr lang="en-US" sz="2000" i="1" dirty="0" smtClean="0">
                <a:cs typeface="Times New Roman" panose="02020603050405020304" pitchFamily="18" charset="0"/>
              </a:rPr>
              <a:t>(base case)</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solve it</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dirty="0" smtClean="0">
                <a:cs typeface="Times New Roman" panose="02020603050405020304" pitchFamily="18" charset="0"/>
              </a:rPr>
              <a:t>	else</a:t>
            </a:r>
            <a:r>
              <a:rPr lang="en-US" sz="2000" i="1" dirty="0" smtClean="0">
                <a:cs typeface="Times New Roman" panose="02020603050405020304" pitchFamily="18" charset="0"/>
              </a:rPr>
              <a:t> </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reduce the problem using recursion </a:t>
            </a:r>
            <a:r>
              <a:rPr lang="en-US" sz="2000" i="1" dirty="0" smtClean="0">
                <a:solidFill>
                  <a:srgbClr val="FF0000"/>
                </a:solidFill>
                <a:cs typeface="Times New Roman" panose="02020603050405020304" pitchFamily="18" charset="0"/>
              </a:rPr>
              <a:t>// general case</a:t>
            </a:r>
            <a:endParaRPr lang="en-US" sz="2000" dirty="0" smtClean="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a:t>
            </a:r>
            <a:r>
              <a:rPr lang="en-US" dirty="0" smtClean="0"/>
              <a:t>of 4 (Recursive)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0!</a:t>
            </a:r>
          </a:p>
          <a:p>
            <a:r>
              <a:rPr lang="en-US" dirty="0" smtClean="0">
                <a:solidFill>
                  <a:schemeClr val="tx1"/>
                </a:solidFill>
                <a:latin typeface="Lucida Handwriting" panose="03010101010101010101" pitchFamily="66" charset="0"/>
                <a:cs typeface="Courier New" panose="02070309020205020404" pitchFamily="49" charset="0"/>
              </a:rPr>
              <a:t>0!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1169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a:t>
            </a:r>
          </a:p>
          <a:p>
            <a:r>
              <a:rPr lang="en-US" dirty="0" smtClean="0">
                <a:solidFill>
                  <a:schemeClr val="tx1"/>
                </a:solidFill>
                <a:latin typeface="Lucida Handwriting" panose="03010101010101010101" pitchFamily="66" charset="0"/>
                <a:cs typeface="Courier New" panose="02070309020205020404" pitchFamily="49" charset="0"/>
              </a:rPr>
              <a:t>1!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93725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426443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smtClean="0">
                <a:solidFill>
                  <a:schemeClr val="tx1"/>
                </a:solidFill>
                <a:latin typeface="Lucida Handwriting" panose="03010101010101010101" pitchFamily="66" charset="0"/>
                <a:cs typeface="Courier New" panose="02070309020205020404" pitchFamily="49" charset="0"/>
              </a:rPr>
              <a:t>3! = 6</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35093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2</a:t>
            </a:fld>
            <a:endParaRPr lang="en-US"/>
          </a:p>
        </p:txBody>
      </p:sp>
      <p:sp>
        <p:nvSpPr>
          <p:cNvPr id="244738" name="Rectangle 2"/>
          <p:cNvSpPr>
            <a:spLocks noGrp="1" noChangeArrowheads="1"/>
          </p:cNvSpPr>
          <p:nvPr>
            <p:ph type="title"/>
          </p:nvPr>
        </p:nvSpPr>
        <p:spPr/>
        <p:txBody>
          <a:bodyPr>
            <a:normAutofit fontScale="90000"/>
          </a:bodyPr>
          <a:lstStyle/>
          <a:p>
            <a:r>
              <a:rPr lang="en-US" dirty="0" smtClean="0"/>
              <a:t>A Look Back at Functions</a:t>
            </a:r>
            <a:endParaRPr lang="en-US" dirty="0"/>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6</a:t>
            </a:r>
          </a:p>
          <a:p>
            <a:r>
              <a:rPr lang="en-US" dirty="0" smtClean="0">
                <a:solidFill>
                  <a:schemeClr val="tx1"/>
                </a:solidFill>
                <a:latin typeface="Lucida Handwriting" panose="03010101010101010101" pitchFamily="66" charset="0"/>
                <a:cs typeface="Courier New" panose="02070309020205020404" pitchFamily="49" charset="0"/>
              </a:rPr>
              <a:t>4! = 24</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589003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a:t>
            </a:r>
            <a:r>
              <a:rPr lang="en-US" dirty="0" smtClean="0"/>
              <a:t>Function</a:t>
            </a:r>
            <a:endParaRPr lang="en-US" dirty="0"/>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smtClean="0">
                <a:latin typeface="Courier New" panose="02070309020205020404" pitchFamily="49" charset="0"/>
                <a:cs typeface="Courier New" panose="02070309020205020404" pitchFamily="49" charset="0"/>
              </a:rPr>
              <a:t>Precondition</a:t>
            </a:r>
            <a:r>
              <a:rPr lang="en-US" sz="1800" dirty="0" smtClean="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err="1" smtClean="0">
                <a:latin typeface="Courier New" panose="02070309020205020404" pitchFamily="49" charset="0"/>
                <a:cs typeface="Courier New" panose="02070309020205020404" pitchFamily="49" charset="0"/>
              </a:rPr>
              <a:t>Postcondition</a:t>
            </a:r>
            <a:r>
              <a:rPr lang="en-US" sz="1800" dirty="0" smtClean="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Factorial(</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if (n ==0)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else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(n * Factorial(n-1));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Tracing Factorial(4)</a:t>
            </a:r>
            <a:endParaRPr lang="en-US" dirty="0"/>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148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8250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4121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080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85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endParaRPr lang="en-US" sz="2000" dirty="0">
              <a:latin typeface="Courier New" panose="02070309020205020404" pitchFamily="49" charset="0"/>
              <a:cs typeface="Courier New" panose="02070309020205020404" pitchFamily="49" charset="0"/>
            </a:endParaRP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405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3</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7193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a:t>
            </a:r>
            <a:endParaRPr lang="en-US" sz="2000" dirty="0">
              <a:latin typeface="Courier New" panose="02070309020205020404" pitchFamily="49" charset="0"/>
              <a:cs typeface="Courier New" panose="02070309020205020404" pitchFamily="49" charset="0"/>
            </a:endParaRP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endParaRPr lang="en-US" sz="2000" dirty="0">
              <a:latin typeface="Courier New" panose="02070309020205020404" pitchFamily="49" charset="0"/>
              <a:cs typeface="Courier New" panose="02070309020205020404" pitchFamily="49" charset="0"/>
            </a:endParaRP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24</a:t>
            </a:r>
            <a:endParaRPr lang="en-US" sz="2000" dirty="0">
              <a:latin typeface="Courier New" panose="02070309020205020404" pitchFamily="49" charset="0"/>
              <a:cs typeface="Courier New" panose="02070309020205020404" pitchFamily="49" charset="0"/>
            </a:endParaRPr>
          </a:p>
        </p:txBody>
      </p:sp>
      <p:grpSp>
        <p:nvGrpSpPr>
          <p:cNvPr id="99" name="Group 11"/>
          <p:cNvGrpSpPr>
            <a:grpSpLocks noChangeAspect="1"/>
          </p:cNvGrpSpPr>
          <p:nvPr/>
        </p:nvGrpSpPr>
        <p:grpSpPr bwMode="auto">
          <a:xfrm>
            <a:off x="4571999" y="3325992"/>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smtClean="0">
                <a:cs typeface="Times New Roman" panose="02020603050405020304" pitchFamily="18" charset="0"/>
              </a:rPr>
              <a:t>A </a:t>
            </a:r>
            <a:r>
              <a:rPr lang="en-US" sz="2800" b="1" dirty="0" smtClean="0">
                <a:cs typeface="Times New Roman" panose="02020603050405020304" pitchFamily="18" charset="0"/>
              </a:rPr>
              <a:t>stack</a:t>
            </a:r>
            <a:r>
              <a:rPr lang="en-US" sz="2800" dirty="0" smtClean="0">
                <a:cs typeface="Times New Roman" panose="02020603050405020304" pitchFamily="18" charset="0"/>
              </a:rPr>
              <a:t> is used to keep track of function calls.</a:t>
            </a:r>
          </a:p>
          <a:p>
            <a:pPr algn="just" eaLnBrk="1" hangingPunct="1"/>
            <a:r>
              <a:rPr lang="en-US" sz="2800" dirty="0" smtClean="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a:t>
            </a:r>
            <a:r>
              <a:rPr lang="en-US" dirty="0" smtClean="0">
                <a:cs typeface="Times New Roman" panose="02020603050405020304" pitchFamily="18" charset="0"/>
              </a:rPr>
              <a:t>Couple </a:t>
            </a:r>
            <a:r>
              <a:rPr lang="en-US" dirty="0">
                <a:cs typeface="Times New Roman" panose="02020603050405020304" pitchFamily="18" charset="0"/>
              </a:rPr>
              <a:t>of </a:t>
            </a:r>
            <a:r>
              <a:rPr lang="en-US" dirty="0" smtClean="0">
                <a:cs typeface="Times New Roman" panose="02020603050405020304" pitchFamily="18" charset="0"/>
              </a:rPr>
              <a:t>Things You Should Know</a:t>
            </a:r>
            <a:endParaRPr lang="en-US" dirty="0"/>
          </a:p>
        </p:txBody>
      </p:sp>
    </p:spTree>
    <p:extLst>
      <p:ext uri="{BB962C8B-B14F-4D97-AF65-F5344CB8AC3E}">
        <p14:creationId xmlns:p14="http://schemas.microsoft.com/office/powerpoint/2010/main" val="812931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4808113"/>
          </a:xfrm>
        </p:spPr>
        <p:txBody>
          <a:bodyPr>
            <a:noAutofit/>
          </a:bodyPr>
          <a:lstStyle/>
          <a:p>
            <a:r>
              <a:rPr lang="en-US" sz="2400" dirty="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p>
          <a:p>
            <a:r>
              <a:rPr lang="en-US" sz="2400" dirty="0"/>
              <a:t>When programming recursively, you need to make sure that the algorithm is moving toward the base case.  Each successive call of the algorithm must be solving 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a:t>
            </a:r>
            <a:r>
              <a:rPr lang="en-US" dirty="0" smtClean="0"/>
              <a:t>Recursion</a:t>
            </a:r>
            <a:endParaRPr lang="en-US" dirty="0"/>
          </a:p>
        </p:txBody>
      </p:sp>
    </p:spTree>
    <p:extLst>
      <p:ext uri="{BB962C8B-B14F-4D97-AF65-F5344CB8AC3E}">
        <p14:creationId xmlns:p14="http://schemas.microsoft.com/office/powerpoint/2010/main" val="291566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Fibonacci’s Problem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35</a:t>
            </a:fld>
            <a:endParaRPr lang="en-US"/>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smtClean="0">
                <a:solidFill>
                  <a:srgbClr val="000000"/>
                </a:solidFill>
              </a:rPr>
              <a:t>“Fibonacci” </a:t>
            </a:r>
            <a:br>
              <a:rPr lang="en-US" sz="2800" dirty="0" smtClean="0">
                <a:solidFill>
                  <a:srgbClr val="000000"/>
                </a:solidFill>
              </a:rPr>
            </a:br>
            <a:r>
              <a:rPr lang="en-US" sz="2800" dirty="0" smtClean="0">
                <a:solidFill>
                  <a:srgbClr val="000000"/>
                </a:solidFill>
              </a:rPr>
              <a:t>(</a:t>
            </a:r>
            <a:r>
              <a:rPr lang="en-US" sz="2000" dirty="0" smtClean="0">
                <a:solidFill>
                  <a:srgbClr val="000000"/>
                </a:solidFill>
              </a:rPr>
              <a:t>Leonardo de Pisa)</a:t>
            </a:r>
            <a:br>
              <a:rPr lang="en-US" sz="2000" dirty="0" smtClean="0">
                <a:solidFill>
                  <a:srgbClr val="000000"/>
                </a:solidFill>
              </a:rPr>
            </a:br>
            <a:r>
              <a:rPr lang="en-US" sz="1800" dirty="0" smtClean="0">
                <a:solidFill>
                  <a:srgbClr val="000000"/>
                </a:solidFill>
              </a:rPr>
              <a:t>1170-1240</a:t>
            </a:r>
            <a:r>
              <a:rPr lang="en-US" sz="1800" dirty="0" smtClean="0"/>
              <a:t> </a:t>
            </a:r>
            <a:endParaRPr lang="en-US" sz="1800" dirty="0"/>
          </a:p>
        </p:txBody>
      </p:sp>
      <p:pic>
        <p:nvPicPr>
          <p:cNvPr id="2050" name="Picture 2" descr="http://www.mathsisfun.com/numbers/images/fibonacci-spir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pic>
        <p:nvPicPr>
          <p:cNvPr id="7" name="Picture 2" descr="j0433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1079500"/>
            <a:ext cx="2209800" cy="1892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09800"/>
            <a:ext cx="1809750" cy="14335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553200" y="2209800"/>
            <a:ext cx="1809750" cy="143351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5"/>
          <p:cNvGrpSpPr>
            <a:grpSpLocks/>
          </p:cNvGrpSpPr>
          <p:nvPr/>
        </p:nvGrpSpPr>
        <p:grpSpPr bwMode="auto">
          <a:xfrm>
            <a:off x="3581400" y="4267200"/>
            <a:ext cx="1676400" cy="649288"/>
            <a:chOff x="2256" y="2688"/>
            <a:chExt cx="1056" cy="409"/>
          </a:xfrm>
        </p:grpSpPr>
        <p:pic>
          <p:nvPicPr>
            <p:cNvPr id="11" name="Picture 6"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2688"/>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880" y="2736"/>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8"/>
          <p:cNvGrpSpPr>
            <a:grpSpLocks/>
          </p:cNvGrpSpPr>
          <p:nvPr/>
        </p:nvGrpSpPr>
        <p:grpSpPr bwMode="auto">
          <a:xfrm>
            <a:off x="5334000" y="4303713"/>
            <a:ext cx="1676400" cy="649287"/>
            <a:chOff x="3360" y="2711"/>
            <a:chExt cx="1056" cy="409"/>
          </a:xfrm>
        </p:grpSpPr>
        <p:pic>
          <p:nvPicPr>
            <p:cNvPr id="14" name="Picture 9"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0" y="271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3984" y="275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1"/>
          <p:cNvGrpSpPr>
            <a:grpSpLocks/>
          </p:cNvGrpSpPr>
          <p:nvPr/>
        </p:nvGrpSpPr>
        <p:grpSpPr bwMode="auto">
          <a:xfrm>
            <a:off x="5410200" y="4913313"/>
            <a:ext cx="1676400" cy="649287"/>
            <a:chOff x="3408" y="3095"/>
            <a:chExt cx="1056" cy="409"/>
          </a:xfrm>
        </p:grpSpPr>
        <p:pic>
          <p:nvPicPr>
            <p:cNvPr id="17" name="Picture 12"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8" y="3095"/>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3"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4032" y="3143"/>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4"/>
          <p:cNvGrpSpPr>
            <a:grpSpLocks/>
          </p:cNvGrpSpPr>
          <p:nvPr/>
        </p:nvGrpSpPr>
        <p:grpSpPr bwMode="auto">
          <a:xfrm>
            <a:off x="3581400" y="5065713"/>
            <a:ext cx="1676400" cy="649287"/>
            <a:chOff x="2256" y="3191"/>
            <a:chExt cx="1056" cy="409"/>
          </a:xfrm>
        </p:grpSpPr>
        <p:pic>
          <p:nvPicPr>
            <p:cNvPr id="20" name="Picture 15"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880"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17"/>
          <p:cNvGrpSpPr>
            <a:grpSpLocks/>
          </p:cNvGrpSpPr>
          <p:nvPr/>
        </p:nvGrpSpPr>
        <p:grpSpPr bwMode="auto">
          <a:xfrm>
            <a:off x="1828800" y="4419600"/>
            <a:ext cx="1676400" cy="649288"/>
            <a:chOff x="1152" y="2784"/>
            <a:chExt cx="1056" cy="409"/>
          </a:xfrm>
        </p:grpSpPr>
        <p:pic>
          <p:nvPicPr>
            <p:cNvPr id="23" name="Picture 18"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2784"/>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2832"/>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0"/>
          <p:cNvGrpSpPr>
            <a:grpSpLocks/>
          </p:cNvGrpSpPr>
          <p:nvPr/>
        </p:nvGrpSpPr>
        <p:grpSpPr bwMode="auto">
          <a:xfrm>
            <a:off x="1828800" y="5065713"/>
            <a:ext cx="1676400" cy="649287"/>
            <a:chOff x="1152" y="3191"/>
            <a:chExt cx="1056" cy="409"/>
          </a:xfrm>
        </p:grpSpPr>
        <p:pic>
          <p:nvPicPr>
            <p:cNvPr id="26" name="Picture 21"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3"/>
          <p:cNvGrpSpPr>
            <a:grpSpLocks/>
          </p:cNvGrpSpPr>
          <p:nvPr/>
        </p:nvGrpSpPr>
        <p:grpSpPr bwMode="auto">
          <a:xfrm>
            <a:off x="1828800" y="5751513"/>
            <a:ext cx="1676400" cy="649287"/>
            <a:chOff x="1152" y="3623"/>
            <a:chExt cx="1056" cy="409"/>
          </a:xfrm>
        </p:grpSpPr>
        <p:pic>
          <p:nvPicPr>
            <p:cNvPr id="29" name="Picture 24"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 y="3623"/>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5"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1776" y="3671"/>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26"/>
          <p:cNvGrpSpPr>
            <a:grpSpLocks/>
          </p:cNvGrpSpPr>
          <p:nvPr/>
        </p:nvGrpSpPr>
        <p:grpSpPr bwMode="auto">
          <a:xfrm>
            <a:off x="3657600" y="5867400"/>
            <a:ext cx="1676400" cy="649288"/>
            <a:chOff x="2304" y="3696"/>
            <a:chExt cx="1056" cy="409"/>
          </a:xfrm>
        </p:grpSpPr>
        <p:pic>
          <p:nvPicPr>
            <p:cNvPr id="32" name="Picture 27"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4" y="3696"/>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8"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2928" y="3744"/>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29"/>
          <p:cNvGrpSpPr>
            <a:grpSpLocks/>
          </p:cNvGrpSpPr>
          <p:nvPr/>
        </p:nvGrpSpPr>
        <p:grpSpPr bwMode="auto">
          <a:xfrm>
            <a:off x="5486400" y="5715000"/>
            <a:ext cx="1676400" cy="649288"/>
            <a:chOff x="3456" y="3600"/>
            <a:chExt cx="1056" cy="409"/>
          </a:xfrm>
        </p:grpSpPr>
        <p:pic>
          <p:nvPicPr>
            <p:cNvPr id="35" name="Picture 30"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6" y="3600"/>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1"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4080" y="3648"/>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2"/>
          <p:cNvGrpSpPr>
            <a:grpSpLocks/>
          </p:cNvGrpSpPr>
          <p:nvPr/>
        </p:nvGrpSpPr>
        <p:grpSpPr bwMode="auto">
          <a:xfrm>
            <a:off x="7239000" y="4267200"/>
            <a:ext cx="1676400" cy="649288"/>
            <a:chOff x="4560" y="2688"/>
            <a:chExt cx="1056" cy="409"/>
          </a:xfrm>
        </p:grpSpPr>
        <p:pic>
          <p:nvPicPr>
            <p:cNvPr id="38" name="Picture 33"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0" y="2688"/>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4"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184" y="2736"/>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5"/>
          <p:cNvGrpSpPr>
            <a:grpSpLocks/>
          </p:cNvGrpSpPr>
          <p:nvPr/>
        </p:nvGrpSpPr>
        <p:grpSpPr bwMode="auto">
          <a:xfrm>
            <a:off x="7315200" y="4876800"/>
            <a:ext cx="1676400" cy="649288"/>
            <a:chOff x="4608" y="3072"/>
            <a:chExt cx="1056" cy="409"/>
          </a:xfrm>
        </p:grpSpPr>
        <p:pic>
          <p:nvPicPr>
            <p:cNvPr id="41" name="Picture 36"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8" y="3072"/>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7"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232" y="3120"/>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38"/>
          <p:cNvGrpSpPr>
            <a:grpSpLocks/>
          </p:cNvGrpSpPr>
          <p:nvPr/>
        </p:nvGrpSpPr>
        <p:grpSpPr bwMode="auto">
          <a:xfrm>
            <a:off x="7391400" y="5678488"/>
            <a:ext cx="1676400" cy="649287"/>
            <a:chOff x="4656" y="3577"/>
            <a:chExt cx="1056" cy="409"/>
          </a:xfrm>
        </p:grpSpPr>
        <p:pic>
          <p:nvPicPr>
            <p:cNvPr id="44" name="Picture 39"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 y="3577"/>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0"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5280" y="3625"/>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1"/>
          <p:cNvGrpSpPr>
            <a:grpSpLocks/>
          </p:cNvGrpSpPr>
          <p:nvPr/>
        </p:nvGrpSpPr>
        <p:grpSpPr bwMode="auto">
          <a:xfrm>
            <a:off x="0" y="4419600"/>
            <a:ext cx="1676400" cy="649288"/>
            <a:chOff x="0" y="2784"/>
            <a:chExt cx="1056" cy="409"/>
          </a:xfrm>
        </p:grpSpPr>
        <p:pic>
          <p:nvPicPr>
            <p:cNvPr id="47" name="Picture 42"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784"/>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3"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2832"/>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4"/>
          <p:cNvGrpSpPr>
            <a:grpSpLocks/>
          </p:cNvGrpSpPr>
          <p:nvPr/>
        </p:nvGrpSpPr>
        <p:grpSpPr bwMode="auto">
          <a:xfrm>
            <a:off x="0" y="5065713"/>
            <a:ext cx="1676400" cy="649287"/>
            <a:chOff x="0" y="3191"/>
            <a:chExt cx="1056" cy="409"/>
          </a:xfrm>
        </p:grpSpPr>
        <p:pic>
          <p:nvPicPr>
            <p:cNvPr id="50" name="Picture 45"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191"/>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6"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3239"/>
              <a:ext cx="432" cy="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47"/>
          <p:cNvGrpSpPr>
            <a:grpSpLocks/>
          </p:cNvGrpSpPr>
          <p:nvPr/>
        </p:nvGrpSpPr>
        <p:grpSpPr bwMode="auto">
          <a:xfrm>
            <a:off x="0" y="5751513"/>
            <a:ext cx="1676400" cy="649287"/>
            <a:chOff x="0" y="3623"/>
            <a:chExt cx="1056" cy="409"/>
          </a:xfrm>
        </p:grpSpPr>
        <p:pic>
          <p:nvPicPr>
            <p:cNvPr id="53" name="Picture 48" descr="j03195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23"/>
              <a:ext cx="516" cy="40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9" descr="j0319546"/>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flipH="1">
              <a:off x="624" y="3671"/>
              <a:ext cx="432" cy="342"/>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Little Bunny Foo Foo.wav">
            <a:hlinkClick r:id="" action="ppaction://media"/>
          </p:cNvPr>
          <p:cNvPicPr>
            <a:picLocks noRot="1" noChangeAspect="1" noChangeArrowheads="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99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5"/>
                                        </p:tgtEl>
                                      </p:cBhvr>
                                    </p:cmd>
                                  </p:childTnLst>
                                </p:cTn>
                              </p:par>
                            </p:childTnLst>
                          </p:cTn>
                        </p:par>
                        <p:par>
                          <p:cTn id="7" fill="hold">
                            <p:stCondLst>
                              <p:cond delay="1"/>
                            </p:stCondLst>
                            <p:childTnLst>
                              <p:par>
                                <p:cTn id="8" presetID="0" presetClass="path" presetSubtype="0" accel="50000" decel="50000" fill="hold" nodeType="afterEffect">
                                  <p:stCondLst>
                                    <p:cond delay="0"/>
                                  </p:stCondLst>
                                  <p:childTnLst>
                                    <p:animMotion origin="layout" path="M 0.09271 0.02058 C 0.09357 0.01225 0.0941 -0.00324 0.09948 -0.00948 C 0.10087 -0.01087 0.10312 -0.01041 0.10469 -0.01179 C 0.10833 -0.01503 0.11163 -0.01827 0.11493 -0.02151 C 0.11684 -0.02289 0.12031 -0.02659 0.12031 -0.02636 C 0.13298 -0.02058 0.11736 -0.02844 0.13073 -0.01896 C 0.13611 -0.01526 0.14444 -0.01503 0.14965 -0.01411 C 0.15035 -0.01018 0.15382 0.00763 0.15312 0.0104 C 0.1526 0.01271 0.14982 0.00855 0.14809 0.00763 C 0.14844 0.0037 0.14792 -0.00116 0.14965 -0.0044 C 0.16146 -0.02497 0.15798 -0.01179 0.16701 -0.01896 C 0.18455 -0.0333 0.17101 -0.0259 0.18264 -0.03122 C 0.18663 -0.03029 0.1908 -0.03029 0.19479 -0.02914 C 0.2092 -0.02266 0.19114 -0.02636 0.20156 -0.01411 C 0.20382 -0.01156 0.20746 -0.01226 0.21024 -0.01179 C 0.21597 0.01225 0.21059 0.00323 0.21892 -0.00694 C 0.22031 -0.00833 0.22239 -0.00833 0.22413 -0.00948 C 0.2276 -0.02289 0.22465 -0.01503 0.23628 -0.03122 C 0.23871 -0.03515 0.2467 -0.0363 0.2467 -0.03607 C 0.27066 -0.0333 0.26528 -0.03769 0.27795 -0.01665 C 0.2816 -0.01041 0.28489 0.00532 0.28489 0.00532 " pathEditMode="relative" rAng="0" ptsTypes="ffffffffffffffffffffA">
                                      <p:cBhvr>
                                        <p:cTn id="9" dur="2000" fill="hold"/>
                                        <p:tgtEl>
                                          <p:spTgt spid="8"/>
                                        </p:tgtEl>
                                        <p:attrNameLst>
                                          <p:attrName>ppt_x</p:attrName>
                                          <p:attrName>ppt_y</p:attrName>
                                        </p:attrNameLst>
                                      </p:cBhvr>
                                      <p:rCtr x="9601" y="-2913"/>
                                    </p:animMotion>
                                  </p:childTnLst>
                                </p:cTn>
                              </p:par>
                              <p:par>
                                <p:cTn id="10" presetID="0" presetClass="path" presetSubtype="0" accel="50000" decel="50000" fill="hold" nodeType="withEffect">
                                  <p:stCondLst>
                                    <p:cond delay="0"/>
                                  </p:stCondLst>
                                  <p:childTnLst>
                                    <p:animMotion origin="layout" path="M 5E-6 -5.20231E-7 C -0.00747 -0.01156 -0.01563 -0.01642 -0.02744 -0.01988 C -0.03941 -0.02798 -0.04462 -0.02636 -0.05902 -0.02428 C -0.06284 -0.02127 -0.06737 -0.01896 -0.07013 -0.01457 C -0.07465 -0.00832 -0.07518 0.00046 -0.07935 0.0074 C -0.09705 -0.00578 -0.07569 0.01179 -0.09062 -0.00485 C -0.09652 -0.0111 -0.10417 -0.01734 -0.11077 -0.02196 C -0.11823 -0.02012 -0.12587 -0.01873 -0.13334 -0.01734 C -0.13698 -0.01618 -0.1448 -0.01457 -0.1448 -0.01433 C -0.14775 -0.00416 -0.15261 -0.00416 -0.15834 0.00486 C -0.16528 -0.00532 -0.17153 -0.01179 -0.18073 -0.01988 C -0.1915 -0.03722 -0.21233 -0.02821 -0.23056 -0.02659 C -0.24705 -0.02058 -0.24063 -0.02566 -0.25087 -0.01457 C -0.25139 -0.01133 -0.25157 -0.00809 -0.25278 -0.00485 C -0.25382 -0.00208 -0.25712 0.00254 -0.25712 0.00301 " pathEditMode="relative" rAng="0" ptsTypes="ffffffffffffffA">
                                      <p:cBhvr>
                                        <p:cTn id="11" dur="2000" fill="hold"/>
                                        <p:tgtEl>
                                          <p:spTgt spid="9"/>
                                        </p:tgtEl>
                                        <p:attrNameLst>
                                          <p:attrName>ppt_x</p:attrName>
                                          <p:attrName>ppt_y</p:attrName>
                                        </p:attrNameLst>
                                      </p:cBhvr>
                                      <p:rCtr x="-12865" y="-1272"/>
                                    </p:animMotion>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1"/>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par>
                          <p:cTn id="20" fill="hold">
                            <p:stCondLst>
                              <p:cond delay="4001"/>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5001"/>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childTnLst>
                          </p:cTn>
                        </p:par>
                        <p:par>
                          <p:cTn id="28" fill="hold">
                            <p:stCondLst>
                              <p:cond delay="6001"/>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childTnLst>
                                </p:cTn>
                              </p:par>
                            </p:childTnLst>
                          </p:cTn>
                        </p:par>
                        <p:par>
                          <p:cTn id="32" fill="hold">
                            <p:stCondLst>
                              <p:cond delay="7001"/>
                            </p:stCondLst>
                            <p:childTnLst>
                              <p:par>
                                <p:cTn id="33" presetID="10"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childTnLst>
                                </p:cTn>
                              </p:par>
                            </p:childTnLst>
                          </p:cTn>
                        </p:par>
                        <p:par>
                          <p:cTn id="36" fill="hold">
                            <p:stCondLst>
                              <p:cond delay="8001"/>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par>
                          <p:cTn id="40" fill="hold">
                            <p:stCondLst>
                              <p:cond delay="9001"/>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10001"/>
                            </p:stCondLst>
                            <p:childTnLst>
                              <p:par>
                                <p:cTn id="45" presetID="10"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11001"/>
                            </p:stCondLst>
                            <p:childTnLst>
                              <p:par>
                                <p:cTn id="49" presetID="10"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1000"/>
                                        <p:tgtEl>
                                          <p:spTgt spid="40"/>
                                        </p:tgtEl>
                                      </p:cBhvr>
                                    </p:animEffect>
                                  </p:childTnLst>
                                </p:cTn>
                              </p:par>
                            </p:childTnLst>
                          </p:cTn>
                        </p:par>
                        <p:par>
                          <p:cTn id="52" fill="hold">
                            <p:stCondLst>
                              <p:cond delay="12001"/>
                            </p:stCondLst>
                            <p:childTnLst>
                              <p:par>
                                <p:cTn id="53" presetID="10" presetClass="entr" presetSubtype="0"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1000"/>
                                        <p:tgtEl>
                                          <p:spTgt spid="49"/>
                                        </p:tgtEl>
                                      </p:cBhvr>
                                    </p:animEffect>
                                  </p:childTnLst>
                                </p:cTn>
                              </p:par>
                            </p:childTnLst>
                          </p:cTn>
                        </p:par>
                        <p:par>
                          <p:cTn id="56" fill="hold">
                            <p:stCondLst>
                              <p:cond delay="13001"/>
                            </p:stCondLst>
                            <p:childTnLst>
                              <p:par>
                                <p:cTn id="57" presetID="10"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childTnLst>
                                </p:cTn>
                              </p:par>
                            </p:childTnLst>
                          </p:cTn>
                        </p:par>
                        <p:par>
                          <p:cTn id="60" fill="hold">
                            <p:stCondLst>
                              <p:cond delay="14001"/>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1000"/>
                                        <p:tgtEl>
                                          <p:spTgt spid="34"/>
                                        </p:tgtEl>
                                      </p:cBhvr>
                                    </p:animEffect>
                                  </p:childTnLst>
                                </p:cTn>
                              </p:par>
                            </p:childTnLst>
                          </p:cTn>
                        </p:par>
                        <p:par>
                          <p:cTn id="64" fill="hold">
                            <p:stCondLst>
                              <p:cond delay="15001"/>
                            </p:stCondLst>
                            <p:childTnLst>
                              <p:par>
                                <p:cTn id="65" presetID="10" presetClass="entr" presetSubtype="0"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childTnLst>
                                </p:cTn>
                              </p:par>
                            </p:childTnLst>
                          </p:cTn>
                        </p:par>
                        <p:par>
                          <p:cTn id="68" fill="hold">
                            <p:stCondLst>
                              <p:cond delay="16001"/>
                            </p:stCondLst>
                            <p:childTnLst>
                              <p:par>
                                <p:cTn id="69" presetID="10" presetClass="entr" presetSubtype="0"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childTnLst>
                                </p:cTn>
                              </p:par>
                            </p:childTnLst>
                          </p:cTn>
                        </p:par>
                        <p:par>
                          <p:cTn id="72" fill="hold">
                            <p:stCondLst>
                              <p:cond delay="17001"/>
                            </p:stCondLst>
                            <p:childTnLst>
                              <p:par>
                                <p:cTn id="73" presetID="10" presetClass="entr" presetSubtype="0" fill="hold"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6" fill="hold" display="0">
                  <p:stCondLst>
                    <p:cond delay="indefinite"/>
                  </p:stCondLst>
                  <p:endCondLst>
                    <p:cond evt="onPrev" delay="0">
                      <p:tgtEl>
                        <p:sldTgt/>
                      </p:tgtEl>
                    </p:cond>
                    <p:cond evt="onStopAudio" delay="0">
                      <p:tgtEl>
                        <p:sldTgt/>
                      </p:tgtEl>
                    </p:cond>
                  </p:endCondLst>
                </p:cTn>
                <p:tgtEl>
                  <p:spTgt spid="55"/>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Rabbit Rules</a:t>
            </a:r>
            <a:endParaRPr lang="en-US" dirty="0"/>
          </a:p>
        </p:txBody>
      </p:sp>
      <p:sp>
        <p:nvSpPr>
          <p:cNvPr id="3" name="Content Placeholder 2"/>
          <p:cNvSpPr>
            <a:spLocks noGrp="1"/>
          </p:cNvSpPr>
          <p:nvPr>
            <p:ph idx="1"/>
          </p:nvPr>
        </p:nvSpPr>
        <p:spPr/>
        <p:txBody>
          <a:bodyPr/>
          <a:lstStyle/>
          <a:p>
            <a:pPr marL="609600" indent="-609600">
              <a:spcBef>
                <a:spcPct val="60000"/>
              </a:spcBef>
              <a:buFontTx/>
              <a:buAutoNum type="arabicPeriod"/>
            </a:pPr>
            <a:r>
              <a:rPr lang="en-US" sz="2400" dirty="0"/>
              <a:t>All pairs of rabbits consist of a male and female</a:t>
            </a:r>
          </a:p>
          <a:p>
            <a:pPr marL="609600" indent="-609600">
              <a:spcBef>
                <a:spcPct val="60000"/>
              </a:spcBef>
              <a:buFontTx/>
              <a:buAutoNum type="arabicPeriod"/>
            </a:pPr>
            <a:r>
              <a:rPr lang="en-US" sz="2400" dirty="0"/>
              <a:t>One pair of newborn rabbits is placed in hutch on  January 1</a:t>
            </a:r>
          </a:p>
          <a:p>
            <a:pPr marL="609600" indent="-609600">
              <a:spcBef>
                <a:spcPct val="60000"/>
              </a:spcBef>
              <a:buFontTx/>
              <a:buAutoNum type="arabicPeriod"/>
            </a:pPr>
            <a:r>
              <a:rPr lang="en-US" sz="2400" dirty="0"/>
              <a:t>When this pair is 2 months old they produce a pair of baby rabbits </a:t>
            </a:r>
          </a:p>
          <a:p>
            <a:pPr marL="609600" indent="-609600">
              <a:spcBef>
                <a:spcPct val="60000"/>
              </a:spcBef>
              <a:buFontTx/>
              <a:buAutoNum type="arabicPeriod"/>
            </a:pPr>
            <a:r>
              <a:rPr lang="en-US" sz="2400" dirty="0"/>
              <a:t>Every month afterwards they produce another pair</a:t>
            </a:r>
          </a:p>
          <a:p>
            <a:pPr marL="609600" indent="-609600">
              <a:spcBef>
                <a:spcPct val="60000"/>
              </a:spcBef>
              <a:buFontTx/>
              <a:buAutoNum type="arabicPeriod"/>
            </a:pPr>
            <a:r>
              <a:rPr lang="en-US" sz="2400" dirty="0"/>
              <a:t>All rabbits produce pairs in the same manner</a:t>
            </a:r>
          </a:p>
          <a:p>
            <a:pPr marL="609600" indent="-609600">
              <a:spcBef>
                <a:spcPct val="60000"/>
              </a:spcBef>
              <a:buFontTx/>
              <a:buAutoNum type="arabicPeriod"/>
            </a:pPr>
            <a:r>
              <a:rPr lang="en-US" sz="2400" dirty="0"/>
              <a:t>Rabbits don’t die </a:t>
            </a:r>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37</a:t>
            </a:fld>
            <a:endParaRPr lang="en-US"/>
          </a:p>
        </p:txBody>
      </p:sp>
    </p:spTree>
    <p:extLst>
      <p:ext uri="{BB962C8B-B14F-4D97-AF65-F5344CB8AC3E}">
        <p14:creationId xmlns:p14="http://schemas.microsoft.com/office/powerpoint/2010/main" val="3269271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sp>
        <p:nvSpPr>
          <p:cNvPr id="3" name="Content Placeholder 2"/>
          <p:cNvSpPr>
            <a:spLocks noGrp="1"/>
          </p:cNvSpPr>
          <p:nvPr>
            <p:ph idx="1"/>
          </p:nvPr>
        </p:nvSpPr>
        <p:spPr/>
        <p:txBody>
          <a:bodyPr/>
          <a:lstStyle/>
          <a:p>
            <a:pPr marL="0" indent="0" algn="ctr">
              <a:spcBef>
                <a:spcPct val="50000"/>
              </a:spcBef>
              <a:buNone/>
            </a:pPr>
            <a:r>
              <a:rPr lang="en-US" sz="3200" b="1" dirty="0">
                <a:latin typeface="Garamond" panose="02020404030301010803" pitchFamily="18" charset="0"/>
              </a:rPr>
              <a:t>How many pairs of rabbits will there be 12 months later?</a:t>
            </a:r>
            <a:r>
              <a:rPr lang="en-US" sz="4000" b="1" dirty="0">
                <a:solidFill>
                  <a:srgbClr val="000000"/>
                </a:solidFill>
                <a:latin typeface="Garamond" panose="02020404030301010803" pitchFamily="18" charset="0"/>
              </a:rPr>
              <a:t>  </a:t>
            </a:r>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38</a:t>
            </a:fld>
            <a:endParaRPr lang="en-US"/>
          </a:p>
        </p:txBody>
      </p:sp>
    </p:spTree>
    <p:extLst>
      <p:ext uri="{BB962C8B-B14F-4D97-AF65-F5344CB8AC3E}">
        <p14:creationId xmlns:p14="http://schemas.microsoft.com/office/powerpoint/2010/main" val="2805346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274638"/>
            <a:ext cx="2682875" cy="541337"/>
          </a:xfrm>
        </p:spPr>
        <p:txBody>
          <a:bodyPr>
            <a:normAutofit fontScale="90000"/>
          </a:bodyPr>
          <a:lstStyle/>
          <a:p>
            <a:pPr algn="l"/>
            <a:r>
              <a:rPr lang="en-US" sz="4000"/>
              <a:t>Jan 1</a:t>
            </a:r>
          </a:p>
        </p:txBody>
      </p:sp>
      <p:pic>
        <p:nvPicPr>
          <p:cNvPr id="288771" name="Picture 3"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322263"/>
            <a:ext cx="1360488" cy="1198562"/>
          </a:xfrm>
          <a:prstGeom prst="rect">
            <a:avLst/>
          </a:prstGeom>
          <a:noFill/>
          <a:extLst>
            <a:ext uri="{909E8E84-426E-40DD-AFC4-6F175D3DCCD1}">
              <a14:hiddenFill xmlns:a14="http://schemas.microsoft.com/office/drawing/2010/main">
                <a:solidFill>
                  <a:srgbClr val="FFFFFF"/>
                </a:solidFill>
              </a14:hiddenFill>
            </a:ext>
          </a:extLst>
        </p:spPr>
      </p:pic>
      <p:sp>
        <p:nvSpPr>
          <p:cNvPr id="288772" name="Rectangle 4"/>
          <p:cNvSpPr>
            <a:spLocks noChangeArrowheads="1"/>
          </p:cNvSpPr>
          <p:nvPr/>
        </p:nvSpPr>
        <p:spPr bwMode="auto">
          <a:xfrm>
            <a:off x="457200" y="2197100"/>
            <a:ext cx="268287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Feb 1</a:t>
            </a:r>
          </a:p>
        </p:txBody>
      </p:sp>
      <p:sp>
        <p:nvSpPr>
          <p:cNvPr id="288773" name="Rectangle 5"/>
          <p:cNvSpPr>
            <a:spLocks noChangeArrowheads="1"/>
          </p:cNvSpPr>
          <p:nvPr/>
        </p:nvSpPr>
        <p:spPr bwMode="auto">
          <a:xfrm>
            <a:off x="457200" y="4421188"/>
            <a:ext cx="200818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Mar 1</a:t>
            </a:r>
          </a:p>
        </p:txBody>
      </p:sp>
      <p:pic>
        <p:nvPicPr>
          <p:cNvPr id="288774" name="Picture 6"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2187575"/>
            <a:ext cx="1360488" cy="1198563"/>
          </a:xfrm>
          <a:prstGeom prst="rect">
            <a:avLst/>
          </a:prstGeom>
          <a:noFill/>
          <a:extLst>
            <a:ext uri="{909E8E84-426E-40DD-AFC4-6F175D3DCCD1}">
              <a14:hiddenFill xmlns:a14="http://schemas.microsoft.com/office/drawing/2010/main">
                <a:solidFill>
                  <a:srgbClr val="FFFFFF"/>
                </a:solidFill>
              </a14:hiddenFill>
            </a:ext>
          </a:extLst>
        </p:spPr>
      </p:pic>
      <p:pic>
        <p:nvPicPr>
          <p:cNvPr id="288775" name="Picture 7" descr="rabbits-bunnies-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4187825"/>
            <a:ext cx="1360488" cy="1198563"/>
          </a:xfrm>
          <a:prstGeom prst="rect">
            <a:avLst/>
          </a:prstGeom>
          <a:noFill/>
          <a:extLst>
            <a:ext uri="{909E8E84-426E-40DD-AFC4-6F175D3DCCD1}">
              <a14:hiddenFill xmlns:a14="http://schemas.microsoft.com/office/drawing/2010/main">
                <a:solidFill>
                  <a:srgbClr val="FFFFFF"/>
                </a:solidFill>
              </a14:hiddenFill>
            </a:ext>
          </a:extLst>
        </p:spPr>
      </p:pic>
      <p:pic>
        <p:nvPicPr>
          <p:cNvPr id="288776" name="Picture 8" descr="brown%2520rabbit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6913" y="4921250"/>
            <a:ext cx="866775" cy="866775"/>
          </a:xfrm>
          <a:prstGeom prst="rect">
            <a:avLst/>
          </a:prstGeom>
          <a:noFill/>
          <a:extLst>
            <a:ext uri="{909E8E84-426E-40DD-AFC4-6F175D3DCCD1}">
              <a14:hiddenFill xmlns:a14="http://schemas.microsoft.com/office/drawing/2010/main">
                <a:solidFill>
                  <a:srgbClr val="FFFFFF"/>
                </a:solidFill>
              </a14:hiddenFill>
            </a:ext>
          </a:extLst>
        </p:spPr>
      </p:pic>
      <p:sp>
        <p:nvSpPr>
          <p:cNvPr id="288777" name="Text Box 9"/>
          <p:cNvSpPr txBox="1">
            <a:spLocks noChangeArrowheads="1"/>
          </p:cNvSpPr>
          <p:nvPr/>
        </p:nvSpPr>
        <p:spPr bwMode="auto">
          <a:xfrm>
            <a:off x="4300538" y="390842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88778" name="Text Box 10"/>
          <p:cNvSpPr txBox="1">
            <a:spLocks noChangeArrowheads="1"/>
          </p:cNvSpPr>
          <p:nvPr/>
        </p:nvSpPr>
        <p:spPr bwMode="auto">
          <a:xfrm>
            <a:off x="4321175" y="163513"/>
            <a:ext cx="39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88779" name="Text Box 11"/>
          <p:cNvSpPr txBox="1">
            <a:spLocks noChangeArrowheads="1"/>
          </p:cNvSpPr>
          <p:nvPr/>
        </p:nvSpPr>
        <p:spPr bwMode="auto">
          <a:xfrm>
            <a:off x="4354513" y="18954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88780" name="Text Box 12"/>
          <p:cNvSpPr txBox="1">
            <a:spLocks noChangeArrowheads="1"/>
          </p:cNvSpPr>
          <p:nvPr/>
        </p:nvSpPr>
        <p:spPr bwMode="auto">
          <a:xfrm>
            <a:off x="5313363" y="4506913"/>
            <a:ext cx="39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Tree>
    <p:custDataLst>
      <p:tags r:id="rId1"/>
    </p:custDataLst>
    <p:extLst>
      <p:ext uri="{BB962C8B-B14F-4D97-AF65-F5344CB8AC3E}">
        <p14:creationId xmlns:p14="http://schemas.microsoft.com/office/powerpoint/2010/main" val="2608659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7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87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877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8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8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7" grpId="0"/>
      <p:bldP spid="288778" grpId="0"/>
      <p:bldP spid="288779" grpId="0"/>
      <p:bldP spid="2887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4</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59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2759710-EDD6-4E88-A94D-DCCDB7208EDF}" type="slidenum">
              <a:rPr lang="en-US" smtClean="0"/>
              <a:pPr>
                <a:defRPr/>
              </a:pPr>
              <a:t>40</a:t>
            </a:fld>
            <a:endParaRPr lang="en-US"/>
          </a:p>
        </p:txBody>
      </p:sp>
      <p:pic>
        <p:nvPicPr>
          <p:cNvPr id="4" name="Picture 2"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452438"/>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big_grey_rabbi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488" y="4595813"/>
            <a:ext cx="709612" cy="546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033463"/>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230188"/>
            <a:ext cx="1290638" cy="1138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3" y="4176713"/>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457200" y="2014538"/>
            <a:ext cx="26828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Apr 1</a:t>
            </a:r>
          </a:p>
        </p:txBody>
      </p:sp>
      <p:pic>
        <p:nvPicPr>
          <p:cNvPr id="10" name="Picture 8"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2151063"/>
            <a:ext cx="1290638" cy="113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57200" y="4013200"/>
            <a:ext cx="268287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May 1</a:t>
            </a:r>
          </a:p>
        </p:txBody>
      </p:sp>
      <p:pic>
        <p:nvPicPr>
          <p:cNvPr id="12" name="Picture 10"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850" y="4016375"/>
            <a:ext cx="1290638" cy="1138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827338"/>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p:cNvSpPr>
            <a:spLocks noChangeArrowheads="1"/>
          </p:cNvSpPr>
          <p:nvPr/>
        </p:nvSpPr>
        <p:spPr bwMode="auto">
          <a:xfrm>
            <a:off x="441325" y="463550"/>
            <a:ext cx="200818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Mar 1</a:t>
            </a:r>
          </a:p>
        </p:txBody>
      </p:sp>
      <p:pic>
        <p:nvPicPr>
          <p:cNvPr id="15" name="Picture 13"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316413"/>
            <a:ext cx="822325" cy="8223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4316413"/>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5"/>
          <p:cNvSpPr txBox="1">
            <a:spLocks noChangeArrowheads="1"/>
          </p:cNvSpPr>
          <p:nvPr/>
        </p:nvSpPr>
        <p:spPr bwMode="auto">
          <a:xfrm>
            <a:off x="4192588" y="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18" name="Text Box 16"/>
          <p:cNvSpPr txBox="1">
            <a:spLocks noChangeArrowheads="1"/>
          </p:cNvSpPr>
          <p:nvPr/>
        </p:nvSpPr>
        <p:spPr bwMode="auto">
          <a:xfrm>
            <a:off x="4192588" y="1958975"/>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19" name="Text Box 18"/>
          <p:cNvSpPr txBox="1">
            <a:spLocks noChangeArrowheads="1"/>
          </p:cNvSpPr>
          <p:nvPr/>
        </p:nvSpPr>
        <p:spPr bwMode="auto">
          <a:xfrm>
            <a:off x="4257675" y="3548063"/>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4</a:t>
            </a:r>
          </a:p>
        </p:txBody>
      </p:sp>
      <p:sp>
        <p:nvSpPr>
          <p:cNvPr id="20" name="Text Box 22"/>
          <p:cNvSpPr txBox="1">
            <a:spLocks noChangeArrowheads="1"/>
          </p:cNvSpPr>
          <p:nvPr/>
        </p:nvSpPr>
        <p:spPr bwMode="auto">
          <a:xfrm>
            <a:off x="5302250" y="63182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1" name="Text Box 25"/>
          <p:cNvSpPr txBox="1">
            <a:spLocks noChangeArrowheads="1"/>
          </p:cNvSpPr>
          <p:nvPr/>
        </p:nvSpPr>
        <p:spPr bwMode="auto">
          <a:xfrm>
            <a:off x="5407025" y="2466975"/>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2" name="Text Box 26"/>
          <p:cNvSpPr txBox="1">
            <a:spLocks noChangeArrowheads="1"/>
          </p:cNvSpPr>
          <p:nvPr/>
        </p:nvSpPr>
        <p:spPr bwMode="auto">
          <a:xfrm>
            <a:off x="5380038" y="4068763"/>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3" name="Text Box 27"/>
          <p:cNvSpPr txBox="1">
            <a:spLocks noChangeArrowheads="1"/>
          </p:cNvSpPr>
          <p:nvPr/>
        </p:nvSpPr>
        <p:spPr bwMode="auto">
          <a:xfrm>
            <a:off x="6699250" y="40703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4" name="Text Box 28"/>
          <p:cNvSpPr txBox="1">
            <a:spLocks noChangeArrowheads="1"/>
          </p:cNvSpPr>
          <p:nvPr/>
        </p:nvSpPr>
        <p:spPr bwMode="auto">
          <a:xfrm>
            <a:off x="6610350" y="2473325"/>
            <a:ext cx="39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5" name="Text Box 29"/>
          <p:cNvSpPr txBox="1">
            <a:spLocks noChangeArrowheads="1"/>
          </p:cNvSpPr>
          <p:nvPr/>
        </p:nvSpPr>
        <p:spPr bwMode="auto">
          <a:xfrm>
            <a:off x="5380038" y="53022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6" name="Text Box 30"/>
          <p:cNvSpPr txBox="1">
            <a:spLocks noChangeArrowheads="1"/>
          </p:cNvSpPr>
          <p:nvPr/>
        </p:nvSpPr>
        <p:spPr bwMode="auto">
          <a:xfrm>
            <a:off x="7996238" y="4070350"/>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pic>
        <p:nvPicPr>
          <p:cNvPr id="27" name="Picture 31"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2422525"/>
            <a:ext cx="866775" cy="8191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3"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4191000"/>
            <a:ext cx="822325" cy="82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27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4.44444E-6 -0.00486 C 0.00746 -0.00162 0.01527 -0.00694 0.02309 -0.00902 C 0.02725 -0.01295 0.03281 -0.01341 0.03697 -0.01735 C 0.06545 -0.04255 0.09791 -0.04486 0.13159 -0.0481 C 0.14305 -0.0474 0.15434 -0.04763 0.16562 -0.04625 C 0.17048 -0.04532 0.175 -0.04209 0.17951 -0.04 C 0.19149 -0.03469 0.20329 -0.0296 0.21527 -0.02544 C 0.22239 -0.01896 0.23177 -0.01642 0.23836 -0.00902 C 0.24878 0.00254 0.25954 0.01595 0.271 0.02612 C 0.27673 0.03745 0.28489 0.04901 0.28975 0.06127 " pathEditMode="relative" rAng="0" ptsTypes="fffffffffA">
                                      <p:cBhvr>
                                        <p:cTn id="18" dur="2000" fill="hold"/>
                                        <p:tgtEl>
                                          <p:spTgt spid="27"/>
                                        </p:tgtEl>
                                        <p:attrNameLst>
                                          <p:attrName>ppt_x</p:attrName>
                                          <p:attrName>ppt_y</p:attrName>
                                        </p:attrNameLst>
                                      </p:cBhvr>
                                      <p:rCtr x="14479" y="1133"/>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100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0"/>
                            </p:stCondLst>
                            <p:childTnLst>
                              <p:par>
                                <p:cTn id="47" presetID="0" presetClass="path" presetSubtype="0" accel="50000" decel="50000" fill="hold" nodeType="afterEffect">
                                  <p:stCondLst>
                                    <p:cond delay="0"/>
                                  </p:stCondLst>
                                  <p:childTnLst>
                                    <p:animMotion origin="layout" path="M 4.72222E-6 -0.04624 C 0.00191 -0.04994 0.0059 -0.05364 0.00642 -0.05896 C 0.00833 -0.07237 0.00642 -0.06705 0.01145 -0.07676 C 0.01961 -0.1089 0.06441 -0.11422 0.08559 -0.11792 C 0.08993 -0.11908 0.09427 -0.12 0.09878 -0.12069 C 0.1059 -0.12116 0.11284 -0.12162 0.12013 -0.12231 C 0.15486 -0.12856 0.13559 -0.12717 0.17795 -0.12486 C 0.2177 -0.11838 0.25694 -0.11376 0.2967 -0.11145 C 0.30972 -0.1089 0.31927 -0.10567 0.33142 -0.10081 C 0.35017 -0.0837 0.32361 -0.10659 0.34114 -0.09387 C 0.35156 -0.08624 0.36111 -0.07676 0.37256 -0.07237 C 0.38506 -0.06058 0.3967 -0.04347 0.41041 -0.03491 C 0.41163 -0.03283 0.4125 -0.03006 0.41388 -0.02844 C 0.41527 -0.0259 0.41736 -0.02428 0.41875 -0.02197 C 0.4243 -0.01133 0.42725 0.00532 0.42725 0.01826 " pathEditMode="relative" rAng="0" ptsTypes="ffffffffffffffA">
                                      <p:cBhvr>
                                        <p:cTn id="48" dur="2000" fill="hold"/>
                                        <p:tgtEl>
                                          <p:spTgt spid="28"/>
                                        </p:tgtEl>
                                        <p:attrNameLst>
                                          <p:attrName>ppt_x</p:attrName>
                                          <p:attrName>ppt_y</p:attrName>
                                        </p:attrNameLst>
                                      </p:cBhvr>
                                      <p:rCtr x="21354" y="-902"/>
                                    </p:animMotion>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20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par>
                                <p:cTn id="56" presetID="42" presetClass="path" presetSubtype="0" accel="50000" decel="50000" fill="hold" nodeType="withEffect">
                                  <p:stCondLst>
                                    <p:cond delay="0"/>
                                  </p:stCondLst>
                                  <p:childTnLst>
                                    <p:animMotion origin="layout" path="M -0.00521 -2.94798E-6 L -0.00573 0.12393 " pathEditMode="relative" rAng="0" ptsTypes="AA">
                                      <p:cBhvr>
                                        <p:cTn id="57" dur="500" fill="hold"/>
                                        <p:tgtEl>
                                          <p:spTgt spid="5"/>
                                        </p:tgtEl>
                                        <p:attrNameLst>
                                          <p:attrName>ppt_x</p:attrName>
                                          <p:attrName>ppt_y</p:attrName>
                                        </p:attrNameLst>
                                      </p:cBhvr>
                                      <p:rCtr x="-35" y="6197"/>
                                    </p:animMotion>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2" grpId="0"/>
      <p:bldP spid="23" grpId="0"/>
      <p:bldP spid="24"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6889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638" y="758825"/>
            <a:ext cx="406400" cy="3127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84800" y="777875"/>
            <a:ext cx="382588" cy="293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347663" y="528638"/>
            <a:ext cx="18415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Apr 1</a:t>
            </a:r>
          </a:p>
        </p:txBody>
      </p:sp>
      <p:sp>
        <p:nvSpPr>
          <p:cNvPr id="8" name="Rectangle 6"/>
          <p:cNvSpPr>
            <a:spLocks noChangeArrowheads="1"/>
          </p:cNvSpPr>
          <p:nvPr/>
        </p:nvSpPr>
        <p:spPr bwMode="auto">
          <a:xfrm>
            <a:off x="347663" y="2068513"/>
            <a:ext cx="18176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May 1</a:t>
            </a:r>
          </a:p>
        </p:txBody>
      </p:sp>
      <p:grpSp>
        <p:nvGrpSpPr>
          <p:cNvPr id="9" name="Group 26"/>
          <p:cNvGrpSpPr>
            <a:grpSpLocks/>
          </p:cNvGrpSpPr>
          <p:nvPr/>
        </p:nvGrpSpPr>
        <p:grpSpPr bwMode="auto">
          <a:xfrm>
            <a:off x="2852738" y="647700"/>
            <a:ext cx="2936875" cy="571500"/>
            <a:chOff x="1797" y="408"/>
            <a:chExt cx="1850" cy="360"/>
          </a:xfrm>
        </p:grpSpPr>
        <p:pic>
          <p:nvPicPr>
            <p:cNvPr id="10" name="Picture 8"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 y="408"/>
              <a:ext cx="408" cy="3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2" y="433"/>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7" y="433"/>
              <a:ext cx="280"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1"/>
          <p:cNvSpPr>
            <a:spLocks noChangeArrowheads="1"/>
          </p:cNvSpPr>
          <p:nvPr/>
        </p:nvSpPr>
        <p:spPr bwMode="auto">
          <a:xfrm>
            <a:off x="447675" y="3724275"/>
            <a:ext cx="157003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b="1">
                <a:solidFill>
                  <a:schemeClr val="tx2"/>
                </a:solidFill>
                <a:latin typeface="Garamond" panose="02020404030301010803" pitchFamily="18" charset="0"/>
              </a:defRPr>
            </a:lvl1pPr>
            <a:lvl2pPr>
              <a:defRPr sz="4400" b="1">
                <a:solidFill>
                  <a:schemeClr val="tx2"/>
                </a:solidFill>
                <a:latin typeface="Garamond" panose="02020404030301010803" pitchFamily="18" charset="0"/>
              </a:defRPr>
            </a:lvl2pPr>
            <a:lvl3pPr>
              <a:defRPr sz="4400" b="1">
                <a:solidFill>
                  <a:schemeClr val="tx2"/>
                </a:solidFill>
                <a:latin typeface="Garamond" panose="02020404030301010803" pitchFamily="18" charset="0"/>
              </a:defRPr>
            </a:lvl3pPr>
            <a:lvl4pPr>
              <a:defRPr sz="4400" b="1">
                <a:solidFill>
                  <a:schemeClr val="tx2"/>
                </a:solidFill>
                <a:latin typeface="Garamond" panose="02020404030301010803" pitchFamily="18" charset="0"/>
              </a:defRPr>
            </a:lvl4pPr>
            <a:lvl5pPr>
              <a:defRPr sz="4400" b="1">
                <a:solidFill>
                  <a:schemeClr val="tx2"/>
                </a:solidFill>
                <a:latin typeface="Garamond" panose="02020404030301010803" pitchFamily="18" charset="0"/>
              </a:defRPr>
            </a:lvl5pPr>
            <a:lvl6pPr marL="457200" algn="ctr" fontAlgn="base">
              <a:spcBef>
                <a:spcPct val="0"/>
              </a:spcBef>
              <a:spcAft>
                <a:spcPct val="0"/>
              </a:spcAft>
              <a:defRPr sz="4400" b="1">
                <a:solidFill>
                  <a:schemeClr val="tx2"/>
                </a:solidFill>
                <a:latin typeface="Garamond" panose="02020404030301010803" pitchFamily="18" charset="0"/>
              </a:defRPr>
            </a:lvl6pPr>
            <a:lvl7pPr marL="914400" algn="ctr" fontAlgn="base">
              <a:spcBef>
                <a:spcPct val="0"/>
              </a:spcBef>
              <a:spcAft>
                <a:spcPct val="0"/>
              </a:spcAft>
              <a:defRPr sz="4400" b="1">
                <a:solidFill>
                  <a:schemeClr val="tx2"/>
                </a:solidFill>
                <a:latin typeface="Garamond" panose="02020404030301010803" pitchFamily="18" charset="0"/>
              </a:defRPr>
            </a:lvl7pPr>
            <a:lvl8pPr marL="1371600" algn="ctr" fontAlgn="base">
              <a:spcBef>
                <a:spcPct val="0"/>
              </a:spcBef>
              <a:spcAft>
                <a:spcPct val="0"/>
              </a:spcAft>
              <a:defRPr sz="4400" b="1">
                <a:solidFill>
                  <a:schemeClr val="tx2"/>
                </a:solidFill>
                <a:latin typeface="Garamond" panose="02020404030301010803" pitchFamily="18" charset="0"/>
              </a:defRPr>
            </a:lvl8pPr>
            <a:lvl9pPr marL="1828800" algn="ctr" fontAlgn="base">
              <a:spcBef>
                <a:spcPct val="0"/>
              </a:spcBef>
              <a:spcAft>
                <a:spcPct val="0"/>
              </a:spcAft>
              <a:defRPr sz="4400" b="1">
                <a:solidFill>
                  <a:schemeClr val="tx2"/>
                </a:solidFill>
                <a:latin typeface="Garamond" panose="02020404030301010803" pitchFamily="18" charset="0"/>
              </a:defRPr>
            </a:lvl9pPr>
          </a:lstStyle>
          <a:p>
            <a:pPr algn="l"/>
            <a:r>
              <a:rPr lang="en-US" sz="4000"/>
              <a:t>June 1</a:t>
            </a:r>
          </a:p>
        </p:txBody>
      </p:sp>
      <p:grpSp>
        <p:nvGrpSpPr>
          <p:cNvPr id="14" name="Group 43"/>
          <p:cNvGrpSpPr>
            <a:grpSpLocks/>
          </p:cNvGrpSpPr>
          <p:nvPr/>
        </p:nvGrpSpPr>
        <p:grpSpPr bwMode="auto">
          <a:xfrm>
            <a:off x="2924175" y="2124075"/>
            <a:ext cx="5111750" cy="569913"/>
            <a:chOff x="1794" y="1266"/>
            <a:chExt cx="3220" cy="359"/>
          </a:xfrm>
        </p:grpSpPr>
        <p:pic>
          <p:nvPicPr>
            <p:cNvPr id="15" name="Picture 19"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 y="1266"/>
              <a:ext cx="407" cy="3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3" y="1294"/>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 y="1294"/>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2" y="1402"/>
              <a:ext cx="242" cy="1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3"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 y="1302"/>
              <a:ext cx="280"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 Box 28"/>
          <p:cNvSpPr txBox="1">
            <a:spLocks noChangeArrowheads="1"/>
          </p:cNvSpPr>
          <p:nvPr/>
        </p:nvSpPr>
        <p:spPr bwMode="auto">
          <a:xfrm>
            <a:off x="3309938"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21" name="Text Box 29"/>
          <p:cNvSpPr txBox="1">
            <a:spLocks noChangeArrowheads="1"/>
          </p:cNvSpPr>
          <p:nvPr/>
        </p:nvSpPr>
        <p:spPr bwMode="auto">
          <a:xfrm>
            <a:off x="4538663"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2" name="Text Box 30"/>
          <p:cNvSpPr txBox="1">
            <a:spLocks noChangeArrowheads="1"/>
          </p:cNvSpPr>
          <p:nvPr/>
        </p:nvSpPr>
        <p:spPr bwMode="auto">
          <a:xfrm>
            <a:off x="5735638" y="2730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3" name="Text Box 31"/>
          <p:cNvSpPr txBox="1">
            <a:spLocks noChangeArrowheads="1"/>
          </p:cNvSpPr>
          <p:nvPr/>
        </p:nvSpPr>
        <p:spPr bwMode="auto">
          <a:xfrm>
            <a:off x="3397250"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4</a:t>
            </a:r>
          </a:p>
        </p:txBody>
      </p:sp>
      <p:sp>
        <p:nvSpPr>
          <p:cNvPr id="24" name="Text Box 32"/>
          <p:cNvSpPr txBox="1">
            <a:spLocks noChangeArrowheads="1"/>
          </p:cNvSpPr>
          <p:nvPr/>
        </p:nvSpPr>
        <p:spPr bwMode="auto">
          <a:xfrm>
            <a:off x="4625975"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25" name="Text Box 33"/>
          <p:cNvSpPr txBox="1">
            <a:spLocks noChangeArrowheads="1"/>
          </p:cNvSpPr>
          <p:nvPr/>
        </p:nvSpPr>
        <p:spPr bwMode="auto">
          <a:xfrm>
            <a:off x="5822950"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26" name="Text Box 34"/>
          <p:cNvSpPr txBox="1">
            <a:spLocks noChangeArrowheads="1"/>
          </p:cNvSpPr>
          <p:nvPr/>
        </p:nvSpPr>
        <p:spPr bwMode="auto">
          <a:xfrm>
            <a:off x="6900863" y="1644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7" name="Text Box 36"/>
          <p:cNvSpPr txBox="1">
            <a:spLocks noChangeArrowheads="1"/>
          </p:cNvSpPr>
          <p:nvPr/>
        </p:nvSpPr>
        <p:spPr bwMode="auto">
          <a:xfrm>
            <a:off x="7954963" y="16652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0</a:t>
            </a:r>
          </a:p>
        </p:txBody>
      </p:sp>
      <p:sp>
        <p:nvSpPr>
          <p:cNvPr id="28" name="Text Box 37"/>
          <p:cNvSpPr txBox="1">
            <a:spLocks noChangeArrowheads="1"/>
          </p:cNvSpPr>
          <p:nvPr/>
        </p:nvSpPr>
        <p:spPr bwMode="auto">
          <a:xfrm>
            <a:off x="3473450"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5</a:t>
            </a:r>
          </a:p>
        </p:txBody>
      </p:sp>
      <p:sp>
        <p:nvSpPr>
          <p:cNvPr id="29" name="Text Box 38"/>
          <p:cNvSpPr txBox="1">
            <a:spLocks noChangeArrowheads="1"/>
          </p:cNvSpPr>
          <p:nvPr/>
        </p:nvSpPr>
        <p:spPr bwMode="auto">
          <a:xfrm>
            <a:off x="4702175"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3</a:t>
            </a:r>
          </a:p>
        </p:txBody>
      </p:sp>
      <p:sp>
        <p:nvSpPr>
          <p:cNvPr id="30" name="Text Box 39"/>
          <p:cNvSpPr txBox="1">
            <a:spLocks noChangeArrowheads="1"/>
          </p:cNvSpPr>
          <p:nvPr/>
        </p:nvSpPr>
        <p:spPr bwMode="auto">
          <a:xfrm>
            <a:off x="5899150"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2</a:t>
            </a:r>
          </a:p>
        </p:txBody>
      </p:sp>
      <p:sp>
        <p:nvSpPr>
          <p:cNvPr id="31" name="Text Box 40"/>
          <p:cNvSpPr txBox="1">
            <a:spLocks noChangeArrowheads="1"/>
          </p:cNvSpPr>
          <p:nvPr/>
        </p:nvSpPr>
        <p:spPr bwMode="auto">
          <a:xfrm>
            <a:off x="6977063" y="3422650"/>
            <a:ext cx="47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sp>
        <p:nvSpPr>
          <p:cNvPr id="32" name="Text Box 41"/>
          <p:cNvSpPr txBox="1">
            <a:spLocks noChangeArrowheads="1"/>
          </p:cNvSpPr>
          <p:nvPr/>
        </p:nvSpPr>
        <p:spPr bwMode="auto">
          <a:xfrm>
            <a:off x="8056563" y="33924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latin typeface="Garamond" panose="02020404030301010803" pitchFamily="18" charset="0"/>
              </a:rPr>
              <a:t>1</a:t>
            </a:r>
          </a:p>
        </p:txBody>
      </p:sp>
      <p:pic>
        <p:nvPicPr>
          <p:cNvPr id="33" name="Picture 42" descr="brown%2520rabbi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75" y="3449638"/>
            <a:ext cx="568325" cy="568325"/>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51"/>
          <p:cNvGrpSpPr>
            <a:grpSpLocks/>
          </p:cNvGrpSpPr>
          <p:nvPr/>
        </p:nvGrpSpPr>
        <p:grpSpPr bwMode="auto">
          <a:xfrm>
            <a:off x="2924175" y="2085975"/>
            <a:ext cx="5111750" cy="569913"/>
            <a:chOff x="1842" y="1314"/>
            <a:chExt cx="3220" cy="359"/>
          </a:xfrm>
        </p:grpSpPr>
        <p:pic>
          <p:nvPicPr>
            <p:cNvPr id="35" name="Picture 45" descr="rabbits-bunnies-0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2" y="1314"/>
              <a:ext cx="407" cy="35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6"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 y="1342"/>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7"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 y="1342"/>
              <a:ext cx="280" cy="2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8"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0" y="1450"/>
              <a:ext cx="242" cy="18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9" descr="brown%2520rabbits">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7" y="1350"/>
              <a:ext cx="280" cy="280"/>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50"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2450" y="3597275"/>
            <a:ext cx="384175" cy="2952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2" descr="big_grey_rabbit">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8450" y="3570288"/>
            <a:ext cx="38417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4.44444E-6 -0.01597 L -0.00139 0.20254 " pathEditMode="relative" rAng="0" ptsTypes="AA">
                                      <p:cBhvr>
                                        <p:cTn id="24" dur="2000" fill="hold"/>
                                        <p:tgtEl>
                                          <p:spTgt spid="14"/>
                                        </p:tgtEl>
                                        <p:attrNameLst>
                                          <p:attrName>ppt_x</p:attrName>
                                          <p:attrName>ppt_y</p:attrName>
                                        </p:attrNameLst>
                                      </p:cBhvr>
                                      <p:rCtr x="-69" y="10926"/>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42" presetClass="path" presetSubtype="0" accel="50000" decel="50000" fill="hold" nodeType="withEffect">
                                  <p:stCondLst>
                                    <p:cond delay="0"/>
                                  </p:stCondLst>
                                  <p:childTnLst>
                                    <p:animMotion origin="layout" path="M 4.16667E-6 -4.44444E-6 L -0.00139 0.20371 " pathEditMode="relative" rAng="0" ptsTypes="AA">
                                      <p:cBhvr>
                                        <p:cTn id="41" dur="2000" fill="hold"/>
                                        <p:tgtEl>
                                          <p:spTgt spid="33"/>
                                        </p:tgtEl>
                                        <p:attrNameLst>
                                          <p:attrName>ppt_x</p:attrName>
                                          <p:attrName>ppt_y</p:attrName>
                                        </p:attrNameLst>
                                      </p:cBhvr>
                                      <p:rCtr x="-69" y="10185"/>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42" presetClass="path" presetSubtype="0" accel="50000" decel="50000" fill="hold" nodeType="withEffect">
                                  <p:stCondLst>
                                    <p:cond delay="0"/>
                                  </p:stCondLst>
                                  <p:childTnLst>
                                    <p:animMotion origin="layout" path="M -0.00694 -3.52601E-6 L -0.00833 0.20185 " pathEditMode="relative" rAng="0" ptsTypes="AA">
                                      <p:cBhvr>
                                        <p:cTn id="47" dur="2000" fill="hold"/>
                                        <p:tgtEl>
                                          <p:spTgt spid="40"/>
                                        </p:tgtEl>
                                        <p:attrNameLst>
                                          <p:attrName>ppt_x</p:attrName>
                                          <p:attrName>ppt_y</p:attrName>
                                        </p:attrNameLst>
                                      </p:cBhvr>
                                      <p:rCtr x="-69" y="1008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0.00851 0.0259 L 0.0066 0.20555 " pathEditMode="relative" rAng="0" ptsTypes="AA">
                                      <p:cBhvr>
                                        <p:cTn id="53" dur="2000" fill="hold"/>
                                        <p:tgtEl>
                                          <p:spTgt spid="41"/>
                                        </p:tgtEl>
                                        <p:attrNameLst>
                                          <p:attrName>ppt_x</p:attrName>
                                          <p:attrName>ppt_y</p:attrName>
                                        </p:attrNameLst>
                                      </p:cBhvr>
                                      <p:rCtr x="-104" y="8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233363" y="2006600"/>
            <a:ext cx="21304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this month</a:t>
            </a:r>
          </a:p>
        </p:txBody>
      </p:sp>
      <p:sp>
        <p:nvSpPr>
          <p:cNvPr id="294915" name="Rectangle 3"/>
          <p:cNvSpPr>
            <a:spLocks noGrp="1" noChangeArrowheads="1"/>
          </p:cNvSpPr>
          <p:nvPr>
            <p:ph type="title"/>
          </p:nvPr>
        </p:nvSpPr>
        <p:spPr/>
        <p:txBody>
          <a:bodyPr>
            <a:normAutofit fontScale="90000"/>
          </a:bodyPr>
          <a:lstStyle/>
          <a:p>
            <a:r>
              <a:rPr lang="en-US" dirty="0" smtClean="0"/>
              <a:t>In General,</a:t>
            </a:r>
            <a:endParaRPr lang="en-US" dirty="0"/>
          </a:p>
        </p:txBody>
      </p:sp>
      <p:sp>
        <p:nvSpPr>
          <p:cNvPr id="294916" name="Text Box 4"/>
          <p:cNvSpPr txBox="1">
            <a:spLocks noChangeArrowheads="1"/>
          </p:cNvSpPr>
          <p:nvPr/>
        </p:nvSpPr>
        <p:spPr bwMode="auto">
          <a:xfrm>
            <a:off x="3295650" y="2006600"/>
            <a:ext cx="226218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last month</a:t>
            </a:r>
          </a:p>
        </p:txBody>
      </p:sp>
      <p:sp>
        <p:nvSpPr>
          <p:cNvPr id="294917" name="Text Box 5"/>
          <p:cNvSpPr txBox="1">
            <a:spLocks noChangeArrowheads="1"/>
          </p:cNvSpPr>
          <p:nvPr/>
        </p:nvSpPr>
        <p:spPr bwMode="auto">
          <a:xfrm>
            <a:off x="6767513" y="2006600"/>
            <a:ext cx="1989137"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of newborns</a:t>
            </a:r>
          </a:p>
        </p:txBody>
      </p:sp>
      <p:sp>
        <p:nvSpPr>
          <p:cNvPr id="294918" name="Text Box 6"/>
          <p:cNvSpPr txBox="1">
            <a:spLocks noChangeArrowheads="1"/>
          </p:cNvSpPr>
          <p:nvPr/>
        </p:nvSpPr>
        <p:spPr bwMode="auto">
          <a:xfrm>
            <a:off x="2624138" y="2222500"/>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19" name="Text Box 7"/>
          <p:cNvSpPr txBox="1">
            <a:spLocks noChangeArrowheads="1"/>
          </p:cNvSpPr>
          <p:nvPr/>
        </p:nvSpPr>
        <p:spPr bwMode="auto">
          <a:xfrm>
            <a:off x="6013450" y="2222500"/>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20" name="Text Box 8"/>
          <p:cNvSpPr txBox="1">
            <a:spLocks noChangeArrowheads="1"/>
          </p:cNvSpPr>
          <p:nvPr/>
        </p:nvSpPr>
        <p:spPr bwMode="auto">
          <a:xfrm>
            <a:off x="233363" y="3506788"/>
            <a:ext cx="21304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this month</a:t>
            </a:r>
          </a:p>
        </p:txBody>
      </p:sp>
      <p:sp>
        <p:nvSpPr>
          <p:cNvPr id="294921" name="Text Box 9"/>
          <p:cNvSpPr txBox="1">
            <a:spLocks noChangeArrowheads="1"/>
          </p:cNvSpPr>
          <p:nvPr/>
        </p:nvSpPr>
        <p:spPr bwMode="auto">
          <a:xfrm>
            <a:off x="3295650" y="3506788"/>
            <a:ext cx="226218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last month</a:t>
            </a:r>
          </a:p>
        </p:txBody>
      </p:sp>
      <p:sp>
        <p:nvSpPr>
          <p:cNvPr id="294922" name="Text Box 10"/>
          <p:cNvSpPr txBox="1">
            <a:spLocks noChangeArrowheads="1"/>
          </p:cNvSpPr>
          <p:nvPr/>
        </p:nvSpPr>
        <p:spPr bwMode="auto">
          <a:xfrm>
            <a:off x="6767513" y="3529013"/>
            <a:ext cx="2014537"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Garamond" panose="02020404030301010803" pitchFamily="18" charset="0"/>
              </a:rPr>
              <a:t>Pairs 2 months ago</a:t>
            </a:r>
          </a:p>
        </p:txBody>
      </p:sp>
      <p:sp>
        <p:nvSpPr>
          <p:cNvPr id="294923" name="Text Box 11"/>
          <p:cNvSpPr txBox="1">
            <a:spLocks noChangeArrowheads="1"/>
          </p:cNvSpPr>
          <p:nvPr/>
        </p:nvSpPr>
        <p:spPr bwMode="auto">
          <a:xfrm>
            <a:off x="2624138" y="3744913"/>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
        <p:nvSpPr>
          <p:cNvPr id="294924" name="Text Box 12"/>
          <p:cNvSpPr txBox="1">
            <a:spLocks noChangeArrowheads="1"/>
          </p:cNvSpPr>
          <p:nvPr/>
        </p:nvSpPr>
        <p:spPr bwMode="auto">
          <a:xfrm>
            <a:off x="6013450" y="3744913"/>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Garamond" panose="02020404030301010803" pitchFamily="18" charset="0"/>
              </a:rPr>
              <a:t>+</a:t>
            </a:r>
          </a:p>
        </p:txBody>
      </p:sp>
    </p:spTree>
    <p:custDataLst>
      <p:tags r:id="rId1"/>
    </p:custDataLst>
    <p:extLst>
      <p:ext uri="{BB962C8B-B14F-4D97-AF65-F5344CB8AC3E}">
        <p14:creationId xmlns:p14="http://schemas.microsoft.com/office/powerpoint/2010/main" val="187617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949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4916"/>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949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49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4920"/>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949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94921"/>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949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94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animBg="1"/>
      <p:bldP spid="294916" grpId="0" animBg="1"/>
      <p:bldP spid="294917" grpId="0" animBg="1"/>
      <p:bldP spid="294918" grpId="0"/>
      <p:bldP spid="294919" grpId="0"/>
      <p:bldP spid="294920" grpId="0" animBg="1"/>
      <p:bldP spid="294921" grpId="0" animBg="1"/>
      <p:bldP spid="294923" grpId="0"/>
      <p:bldP spid="2949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a:t>
            </a:r>
            <a:r>
              <a:rPr lang="en-US" dirty="0" smtClean="0"/>
              <a:t>Numbers</a:t>
            </a:r>
            <a:endParaRPr lang="en-US" dirty="0"/>
          </a:p>
        </p:txBody>
      </p:sp>
      <p:sp>
        <p:nvSpPr>
          <p:cNvPr id="3" name="Content Placeholder 2"/>
          <p:cNvSpPr>
            <a:spLocks noGrp="1"/>
          </p:cNvSpPr>
          <p:nvPr>
            <p:ph idx="1"/>
          </p:nvPr>
        </p:nvSpPr>
        <p:spPr>
          <a:xfrm>
            <a:off x="822324" y="1846263"/>
            <a:ext cx="7864475" cy="4022725"/>
          </a:xfrm>
        </p:spPr>
        <p:txBody>
          <a:bodyPr/>
          <a:lstStyle/>
          <a:p>
            <a:pPr marL="0" indent="0">
              <a:buNone/>
            </a:pPr>
            <a:r>
              <a:rPr lang="en-US" sz="2800" b="1" dirty="0" smtClean="0">
                <a:latin typeface="Courier New" panose="02070309020205020404" pitchFamily="49" charset="0"/>
              </a:rPr>
              <a:t>0</a:t>
            </a:r>
            <a:r>
              <a:rPr lang="en-US" sz="2800" b="1" dirty="0">
                <a:latin typeface="Courier New" panose="02070309020205020404" pitchFamily="49" charset="0"/>
              </a:rPr>
              <a:t>,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43</a:t>
            </a:fld>
            <a:endParaRPr lang="en-US"/>
          </a:p>
        </p:txBody>
      </p:sp>
    </p:spTree>
    <p:extLst>
      <p:ext uri="{BB962C8B-B14F-4D97-AF65-F5344CB8AC3E}">
        <p14:creationId xmlns:p14="http://schemas.microsoft.com/office/powerpoint/2010/main" val="8806874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792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smtClean="0"/>
              <a:t>Base case</a:t>
            </a:r>
            <a:endParaRPr lang="en-US" dirty="0"/>
          </a:p>
        </p:txBody>
      </p:sp>
    </p:spTree>
    <p:extLst>
      <p:ext uri="{BB962C8B-B14F-4D97-AF65-F5344CB8AC3E}">
        <p14:creationId xmlns:p14="http://schemas.microsoft.com/office/powerpoint/2010/main" val="2485122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503661" y="3407019"/>
            <a:ext cx="1259339" cy="646331"/>
          </a:xfrm>
          <a:prstGeom prst="rect">
            <a:avLst/>
          </a:prstGeom>
          <a:noFill/>
        </p:spPr>
        <p:txBody>
          <a:bodyPr wrap="square" rtlCol="0">
            <a:spAutoFit/>
          </a:bodyPr>
          <a:lstStyle/>
          <a:p>
            <a:r>
              <a:rPr lang="en-US" dirty="0" smtClean="0"/>
              <a:t>General</a:t>
            </a:r>
          </a:p>
          <a:p>
            <a:r>
              <a:rPr lang="en-US" dirty="0" smtClean="0"/>
              <a:t> case</a:t>
            </a:r>
            <a:endParaRPr lang="en-US" dirty="0"/>
          </a:p>
        </p:txBody>
      </p:sp>
    </p:spTree>
    <p:extLst>
      <p:ext uri="{BB962C8B-B14F-4D97-AF65-F5344CB8AC3E}">
        <p14:creationId xmlns:p14="http://schemas.microsoft.com/office/powerpoint/2010/main" val="1964672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F(5)</a:t>
            </a:r>
            <a:endParaRPr lang="en-US" sz="2000" dirty="0"/>
          </a:p>
          <a:p>
            <a:pPr algn="l" eaLnBrk="1" hangingPunct="1"/>
            <a:r>
              <a:rPr lang="en-US" sz="2000" dirty="0"/>
              <a:t>Return </a:t>
            </a:r>
            <a:r>
              <a:rPr lang="en-US" sz="2000" dirty="0" smtClean="0"/>
              <a:t>F(4)+F(3)</a:t>
            </a:r>
            <a:endParaRPr lang="en-US" sz="2000" dirty="0"/>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F(4)</a:t>
              </a:r>
              <a:endParaRPr lang="en-US" sz="2000" dirty="0"/>
            </a:p>
            <a:p>
              <a:pPr algn="l" eaLnBrk="1" hangingPunct="1"/>
              <a:r>
                <a:rPr lang="en-US" sz="2000" dirty="0"/>
                <a:t>Return </a:t>
              </a:r>
              <a:r>
                <a:rPr lang="en-US" sz="2000" dirty="0" smtClean="0"/>
                <a:t>F(3)+F(2)</a:t>
              </a:r>
              <a:endParaRPr lang="en-US" sz="2000" dirty="0"/>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71" name="Rectangle 53"/>
          <p:cNvSpPr>
            <a:spLocks noChangeArrowheads="1"/>
          </p:cNvSpPr>
          <p:nvPr/>
        </p:nvSpPr>
        <p:spPr bwMode="auto">
          <a:xfrm>
            <a:off x="5689242" y="16764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85" name="Rectangle 40"/>
          <p:cNvSpPr>
            <a:spLocks noChangeArrowheads="1"/>
          </p:cNvSpPr>
          <p:nvPr/>
        </p:nvSpPr>
        <p:spPr bwMode="auto">
          <a:xfrm>
            <a:off x="1689279" y="44196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87" name="Rectangle 52"/>
          <p:cNvSpPr>
            <a:spLocks noChangeArrowheads="1"/>
          </p:cNvSpPr>
          <p:nvPr/>
        </p:nvSpPr>
        <p:spPr bwMode="auto">
          <a:xfrm>
            <a:off x="1676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88" name="Rectangle 56"/>
          <p:cNvSpPr>
            <a:spLocks noChangeArrowheads="1"/>
          </p:cNvSpPr>
          <p:nvPr/>
        </p:nvSpPr>
        <p:spPr bwMode="auto">
          <a:xfrm>
            <a:off x="2260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1" name="Rectangle 50"/>
          <p:cNvSpPr>
            <a:spLocks noChangeArrowheads="1"/>
          </p:cNvSpPr>
          <p:nvPr/>
        </p:nvSpPr>
        <p:spPr bwMode="auto">
          <a:xfrm>
            <a:off x="6261279" y="35052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3" name="Rectangle 58"/>
          <p:cNvSpPr>
            <a:spLocks noChangeArrowheads="1"/>
          </p:cNvSpPr>
          <p:nvPr/>
        </p:nvSpPr>
        <p:spPr bwMode="auto">
          <a:xfrm>
            <a:off x="73152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4" name="Rectangle 49"/>
          <p:cNvSpPr>
            <a:spLocks noChangeArrowheads="1"/>
          </p:cNvSpPr>
          <p:nvPr/>
        </p:nvSpPr>
        <p:spPr bwMode="auto">
          <a:xfrm>
            <a:off x="7899042"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96" name="Rectangle 48"/>
          <p:cNvSpPr>
            <a:spLocks noChangeArrowheads="1"/>
          </p:cNvSpPr>
          <p:nvPr/>
        </p:nvSpPr>
        <p:spPr bwMode="auto">
          <a:xfrm>
            <a:off x="3492321"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7" name="Rectangle 54"/>
          <p:cNvSpPr>
            <a:spLocks noChangeArrowheads="1"/>
          </p:cNvSpPr>
          <p:nvPr/>
        </p:nvSpPr>
        <p:spPr bwMode="auto">
          <a:xfrm>
            <a:off x="5105400" y="16764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3</a:t>
            </a:r>
            <a:endParaRPr lang="en-US" sz="2000" dirty="0"/>
          </a:p>
        </p:txBody>
      </p:sp>
      <p:sp>
        <p:nvSpPr>
          <p:cNvPr id="17" name="Title 16"/>
          <p:cNvSpPr>
            <a:spLocks noGrp="1"/>
          </p:cNvSpPr>
          <p:nvPr>
            <p:ph type="title"/>
          </p:nvPr>
        </p:nvSpPr>
        <p:spPr/>
        <p:txBody>
          <a:bodyPr>
            <a:normAutofit fontScale="90000"/>
          </a:bodyPr>
          <a:lstStyle/>
          <a:p>
            <a:r>
              <a:rPr lang="en-US" dirty="0"/>
              <a:t>Tracing Fibonacci(5)</a:t>
            </a:r>
          </a:p>
        </p:txBody>
      </p:sp>
      <p:grpSp>
        <p:nvGrpSpPr>
          <p:cNvPr id="21" name="Group 20"/>
          <p:cNvGrpSpPr/>
          <p:nvPr/>
        </p:nvGrpSpPr>
        <p:grpSpPr>
          <a:xfrm>
            <a:off x="2895600" y="1524000"/>
            <a:ext cx="1371600" cy="381000"/>
            <a:chOff x="2895600" y="1524000"/>
            <a:chExt cx="1371600" cy="381000"/>
          </a:xfrm>
        </p:grpSpPr>
        <p:sp>
          <p:nvSpPr>
            <p:cNvPr id="42044" name="Rectangle 60"/>
            <p:cNvSpPr>
              <a:spLocks noChangeArrowheads="1"/>
            </p:cNvSpPr>
            <p:nvPr/>
          </p:nvSpPr>
          <p:spPr bwMode="auto">
            <a:xfrm>
              <a:off x="2895600" y="1524000"/>
              <a:ext cx="533400" cy="381000"/>
            </a:xfrm>
            <a:prstGeom prst="rect">
              <a:avLst/>
            </a:prstGeom>
            <a:no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r" eaLnBrk="1" hangingPunct="1"/>
              <a:r>
                <a:rPr lang="en-US" b="1" dirty="0" smtClean="0"/>
                <a:t>5</a:t>
              </a:r>
              <a:endParaRPr lang="en-US" b="1" dirty="0"/>
            </a:p>
          </p:txBody>
        </p:sp>
        <p:cxnSp>
          <p:nvCxnSpPr>
            <p:cNvPr id="18" name="Straight Arrow Connector 17"/>
            <p:cNvCxnSpPr>
              <a:stCxn id="21509" idx="1"/>
              <a:endCxn id="42044" idx="3"/>
            </p:cNvCxnSpPr>
            <p:nvPr/>
          </p:nvCxnSpPr>
          <p:spPr>
            <a:xfrm flipH="1">
              <a:off x="3429000" y="17145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070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arn(inVertic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barn(inVertical)">
                                      <p:cBhvr>
                                        <p:cTn id="42" dur="500"/>
                                        <p:tgtEl>
                                          <p:spTgt spid="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arn(inVertic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arn(inVertical)">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barn(inVertic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barn(inVertical)">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barn(inVertical)">
                                      <p:cBhvr>
                                        <p:cTn id="87" dur="500"/>
                                        <p:tgtEl>
                                          <p:spTgt spid="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up)">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down)">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up)">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barn(inVertical)">
                                      <p:cBhvr>
                                        <p:cTn id="122" dur="500"/>
                                        <p:tgtEl>
                                          <p:spTgt spid="92"/>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arn(inVertic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up)">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barn(inVertical)">
                                      <p:cBhvr>
                                        <p:cTn id="137" dur="500"/>
                                        <p:tgtEl>
                                          <p:spTgt spid="9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barn(inVertical)">
                                      <p:cBhvr>
                                        <p:cTn id="142" dur="500"/>
                                        <p:tgtEl>
                                          <p:spTgt spid="7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5" grpId="0" animBg="1"/>
      <p:bldP spid="86" grpId="0" animBg="1"/>
      <p:bldP spid="87" grpId="0" animBg="1"/>
      <p:bldP spid="88" grpId="0" animBg="1"/>
      <p:bldP spid="89" grpId="0" animBg="1"/>
      <p:bldP spid="90" grpId="0" animBg="1"/>
      <p:bldP spid="91" grpId="0" animBg="1" autoUpdateAnimBg="0"/>
      <p:bldP spid="92" grpId="0" animBg="1"/>
      <p:bldP spid="93" grpId="0" animBg="1"/>
      <p:bldP spid="94" grpId="0" animBg="1"/>
      <p:bldP spid="95" grpId="0" animBg="1"/>
      <p:bldP spid="96" grpId="0" animBg="1"/>
      <p:bldP spid="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5</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58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6</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68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7</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057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function invoking itself, either directly or indirectly).</a:t>
            </a:r>
          </a:p>
          <a:p>
            <a:pPr algn="just"/>
            <a:r>
              <a:rPr lang="en-US" sz="2400" dirty="0">
                <a:cs typeface="Times New Roman" panose="02020603050405020304" pitchFamily="18" charset="0"/>
              </a:rPr>
              <a:t>Recursion can be used as an 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divide-and-conquer problem solving 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524000"/>
            <a:ext cx="8458200" cy="4572000"/>
          </a:xfrm>
        </p:spPr>
        <p:txBody>
          <a:bodyPr/>
          <a:lstStyle/>
          <a:p>
            <a:pPr eaLnBrk="1" hangingPunct="1">
              <a:buFontTx/>
              <a:buNone/>
            </a:pPr>
            <a:r>
              <a:rPr lang="en-US" sz="2000" smtClean="0">
                <a:cs typeface="Times New Roman" panose="02020603050405020304" pitchFamily="18" charset="0"/>
              </a:rPr>
              <a:t>n! = n * (n-1) * (n-2) *  … * 2 * 1		for any integer n&gt;0</a:t>
            </a:r>
          </a:p>
          <a:p>
            <a:pPr eaLnBrk="1" hangingPunct="1">
              <a:buFontTx/>
              <a:buNone/>
            </a:pPr>
            <a:r>
              <a:rPr lang="en-US" smtClean="0">
                <a:cs typeface="Times New Roman" panose="02020603050405020304" pitchFamily="18" charset="0"/>
              </a:rPr>
              <a:t>0! = 1</a:t>
            </a:r>
          </a:p>
          <a:p>
            <a:pPr eaLnBrk="1" hangingPunct="1">
              <a:buFontTx/>
              <a:buNone/>
            </a:pPr>
            <a:endParaRPr lang="en-US" smtClean="0">
              <a:cs typeface="Times New Roman" panose="02020603050405020304" pitchFamily="18" charset="0"/>
            </a:endParaRPr>
          </a:p>
          <a:p>
            <a:pPr eaLnBrk="1" hangingPunct="1">
              <a:buFontTx/>
              <a:buNone/>
            </a:pPr>
            <a:r>
              <a:rPr lang="en-US" b="1" u="sng" smtClean="0">
                <a:cs typeface="Times New Roman" panose="02020603050405020304" pitchFamily="18" charset="0"/>
              </a:rPr>
              <a:t>Iterative Definition in C:</a:t>
            </a:r>
            <a:endParaRPr lang="en-US" u="sng" smtClean="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1;</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for (i = n; i &gt;= 1; i--)</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fval * i;</a:t>
            </a:r>
            <a:endParaRPr lang="en-US" sz="2000" smtClean="0">
              <a:latin typeface="Courier New" panose="02070309020205020404" pitchFamily="49" charset="0"/>
              <a:cs typeface="Times New Roman" panose="02020603050405020304" pitchFamily="18" charset="0"/>
            </a:endParaRPr>
          </a:p>
          <a:p>
            <a:pPr eaLnBrk="1" hangingPunct="1">
              <a:buFontTx/>
              <a:buNone/>
            </a:pPr>
            <a:endParaRPr lang="en-US" sz="2000" smtClean="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Iterative Definition</a:t>
            </a:r>
            <a:endParaRPr lang="en-US" dirty="0"/>
          </a:p>
        </p:txBody>
      </p:sp>
    </p:spTree>
    <p:extLst>
      <p:ext uri="{BB962C8B-B14F-4D97-AF65-F5344CB8AC3E}">
        <p14:creationId xmlns:p14="http://schemas.microsoft.com/office/powerpoint/2010/main" val="42798025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1951</Words>
  <Application>Microsoft Office PowerPoint</Application>
  <PresentationFormat>On-screen Show (4:3)</PresentationFormat>
  <Paragraphs>644</Paragraphs>
  <Slides>47</Slides>
  <Notes>4</Notes>
  <HiddenSlides>0</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MS PGothic</vt:lpstr>
      <vt:lpstr>Aharoni</vt:lpstr>
      <vt:lpstr>Arial</vt:lpstr>
      <vt:lpstr>Britannic Bold</vt:lpstr>
      <vt:lpstr>Calibri</vt:lpstr>
      <vt:lpstr>Calibri Light</vt:lpstr>
      <vt:lpstr>Courier New</vt:lpstr>
      <vt:lpstr>Garamond</vt:lpstr>
      <vt:lpstr>Gungsuh</vt:lpstr>
      <vt:lpstr>Impact</vt:lpstr>
      <vt:lpstr>Lucida Handwriting</vt:lpstr>
      <vt:lpstr>Monotype Sorts</vt:lpstr>
      <vt:lpstr>Times New Roman</vt:lpstr>
      <vt:lpstr>Verdana</vt:lpstr>
      <vt:lpstr>Office Theme</vt:lpstr>
      <vt:lpstr>Lecture 10 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Fibonacci’s Problem</vt:lpstr>
      <vt:lpstr>Fibonacci’s Problem</vt:lpstr>
      <vt:lpstr>Rabbit Rules</vt:lpstr>
      <vt:lpstr>Fibonacci’s Problem</vt:lpstr>
      <vt:lpstr>Jan 1</vt:lpstr>
      <vt:lpstr>PowerPoint Presentation</vt:lpstr>
      <vt:lpstr>PowerPoint Presentation</vt:lpstr>
      <vt:lpstr>In General,</vt:lpstr>
      <vt:lpstr>Fibonacci Numbers</vt:lpstr>
      <vt:lpstr>Fibonacci Numbers</vt:lpstr>
      <vt:lpstr>Fibonacci Numbers</vt:lpstr>
      <vt:lpstr>Fibonacci Numbers</vt:lpstr>
      <vt:lpstr>Tracing Fibonacci(5)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tmriddle</cp:lastModifiedBy>
  <cp:revision>42</cp:revision>
  <dcterms:created xsi:type="dcterms:W3CDTF">2014-09-11T18:03:18Z</dcterms:created>
  <dcterms:modified xsi:type="dcterms:W3CDTF">2017-05-27T03:51:20Z</dcterms:modified>
</cp:coreProperties>
</file>