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3"/>
  </p:notesMasterIdLst>
  <p:sldIdLst>
    <p:sldId id="256" r:id="rId2"/>
    <p:sldId id="344" r:id="rId3"/>
    <p:sldId id="345" r:id="rId4"/>
    <p:sldId id="34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02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16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60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91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32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33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38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36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83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26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31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61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39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14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00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60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49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99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77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05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11</a:t>
            </a:r>
            <a:br>
              <a:rPr lang="en-US" smtClean="0"/>
            </a:br>
            <a:r>
              <a:rPr lang="en-US" sz="3200" smtClean="0"/>
              <a:t>Recursion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9: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967248" y="278640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(A,9,0,10)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686318" y="356370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(A,9,0,4)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87273" y="31727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4015" y="31511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22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9: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967248" y="278640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(A,9,0,10)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686318" y="356370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(A,9,0,4)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87273" y="31727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4015" y="31511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354945" y="4332899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(A,9,3,4)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79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9: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967248" y="278640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(A,9,0,10)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686318" y="356370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(A,9,0,4)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87273" y="31727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4015" y="31511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354945" y="4332899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(A,9,3,4)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4074015" y="510209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(A,9,4,4)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74970" y="471116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61712" y="468955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977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9: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967248" y="278640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(A,9,0,10)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686318" y="356370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(A,9,0,4)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87273" y="31727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4015" y="31511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354945" y="4332899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(A,9,3,4)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4074015" y="510209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(A,9,4,4)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74970" y="471116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61712" y="468955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6" name="Freeform 5"/>
          <p:cNvSpPr/>
          <p:nvPr/>
        </p:nvSpPr>
        <p:spPr>
          <a:xfrm>
            <a:off x="6581102" y="4524622"/>
            <a:ext cx="1066924" cy="759854"/>
          </a:xfrm>
          <a:custGeom>
            <a:avLst/>
            <a:gdLst>
              <a:gd name="connsiteX0" fmla="*/ 723213 w 1066924"/>
              <a:gd name="connsiteY0" fmla="*/ 759854 h 759854"/>
              <a:gd name="connsiteX1" fmla="*/ 1032306 w 1066924"/>
              <a:gd name="connsiteY1" fmla="*/ 476519 h 759854"/>
              <a:gd name="connsiteX2" fmla="*/ 1996 w 1066924"/>
              <a:gd name="connsiteY2" fmla="*/ 0 h 7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924" h="759854">
                <a:moveTo>
                  <a:pt x="723213" y="759854"/>
                </a:moveTo>
                <a:cubicBezTo>
                  <a:pt x="937861" y="681507"/>
                  <a:pt x="1152509" y="603161"/>
                  <a:pt x="1032306" y="476519"/>
                </a:cubicBezTo>
                <a:cubicBezTo>
                  <a:pt x="912103" y="349877"/>
                  <a:pt x="-49519" y="40783"/>
                  <a:pt x="1996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171773" y="4572660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true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7738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9: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967248" y="278640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(A,9,0,10)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686318" y="356370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(A,9,0,4)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87273" y="31727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4015" y="31511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354945" y="4332899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(A,9,3,4)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4074015" y="510209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(A,9,4,4)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74970" y="471116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61712" y="468955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6" name="Freeform 5"/>
          <p:cNvSpPr/>
          <p:nvPr/>
        </p:nvSpPr>
        <p:spPr>
          <a:xfrm>
            <a:off x="6581102" y="4524622"/>
            <a:ext cx="1066924" cy="759854"/>
          </a:xfrm>
          <a:custGeom>
            <a:avLst/>
            <a:gdLst>
              <a:gd name="connsiteX0" fmla="*/ 723213 w 1066924"/>
              <a:gd name="connsiteY0" fmla="*/ 759854 h 759854"/>
              <a:gd name="connsiteX1" fmla="*/ 1032306 w 1066924"/>
              <a:gd name="connsiteY1" fmla="*/ 476519 h 759854"/>
              <a:gd name="connsiteX2" fmla="*/ 1996 w 1066924"/>
              <a:gd name="connsiteY2" fmla="*/ 0 h 7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924" h="759854">
                <a:moveTo>
                  <a:pt x="723213" y="759854"/>
                </a:moveTo>
                <a:cubicBezTo>
                  <a:pt x="937861" y="681507"/>
                  <a:pt x="1152509" y="603161"/>
                  <a:pt x="1032306" y="476519"/>
                </a:cubicBezTo>
                <a:cubicBezTo>
                  <a:pt x="912103" y="349877"/>
                  <a:pt x="-49519" y="40783"/>
                  <a:pt x="1996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171773" y="4572660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true</a:t>
            </a:r>
            <a:endParaRPr lang="en-US" sz="1200" dirty="0"/>
          </a:p>
        </p:txBody>
      </p:sp>
      <p:sp>
        <p:nvSpPr>
          <p:cNvPr id="19" name="Freeform 18"/>
          <p:cNvSpPr/>
          <p:nvPr/>
        </p:nvSpPr>
        <p:spPr>
          <a:xfrm>
            <a:off x="5884426" y="3700331"/>
            <a:ext cx="1066924" cy="759854"/>
          </a:xfrm>
          <a:custGeom>
            <a:avLst/>
            <a:gdLst>
              <a:gd name="connsiteX0" fmla="*/ 723213 w 1066924"/>
              <a:gd name="connsiteY0" fmla="*/ 759854 h 759854"/>
              <a:gd name="connsiteX1" fmla="*/ 1032306 w 1066924"/>
              <a:gd name="connsiteY1" fmla="*/ 476519 h 759854"/>
              <a:gd name="connsiteX2" fmla="*/ 1996 w 1066924"/>
              <a:gd name="connsiteY2" fmla="*/ 0 h 7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924" h="759854">
                <a:moveTo>
                  <a:pt x="723213" y="759854"/>
                </a:moveTo>
                <a:cubicBezTo>
                  <a:pt x="937861" y="681507"/>
                  <a:pt x="1152509" y="603161"/>
                  <a:pt x="1032306" y="476519"/>
                </a:cubicBezTo>
                <a:cubicBezTo>
                  <a:pt x="912103" y="349877"/>
                  <a:pt x="-49519" y="40783"/>
                  <a:pt x="1996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75097" y="3748369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true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392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9: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967248" y="278640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(A,9,0,10)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686318" y="356370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(A,9,0,4)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87273" y="31727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4015" y="31511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354945" y="4332899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(A,9,3,4)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4074015" y="510209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(A,9,4,4)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74970" y="471116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61712" y="468955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6" name="Freeform 5"/>
          <p:cNvSpPr/>
          <p:nvPr/>
        </p:nvSpPr>
        <p:spPr>
          <a:xfrm>
            <a:off x="6581102" y="4524622"/>
            <a:ext cx="1066924" cy="759854"/>
          </a:xfrm>
          <a:custGeom>
            <a:avLst/>
            <a:gdLst>
              <a:gd name="connsiteX0" fmla="*/ 723213 w 1066924"/>
              <a:gd name="connsiteY0" fmla="*/ 759854 h 759854"/>
              <a:gd name="connsiteX1" fmla="*/ 1032306 w 1066924"/>
              <a:gd name="connsiteY1" fmla="*/ 476519 h 759854"/>
              <a:gd name="connsiteX2" fmla="*/ 1996 w 1066924"/>
              <a:gd name="connsiteY2" fmla="*/ 0 h 7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924" h="759854">
                <a:moveTo>
                  <a:pt x="723213" y="759854"/>
                </a:moveTo>
                <a:cubicBezTo>
                  <a:pt x="937861" y="681507"/>
                  <a:pt x="1152509" y="603161"/>
                  <a:pt x="1032306" y="476519"/>
                </a:cubicBezTo>
                <a:cubicBezTo>
                  <a:pt x="912103" y="349877"/>
                  <a:pt x="-49519" y="40783"/>
                  <a:pt x="1996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171773" y="4572660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true</a:t>
            </a:r>
            <a:endParaRPr lang="en-US" sz="1200" dirty="0"/>
          </a:p>
        </p:txBody>
      </p:sp>
      <p:sp>
        <p:nvSpPr>
          <p:cNvPr id="19" name="Freeform 18"/>
          <p:cNvSpPr/>
          <p:nvPr/>
        </p:nvSpPr>
        <p:spPr>
          <a:xfrm>
            <a:off x="5884426" y="3700331"/>
            <a:ext cx="1066924" cy="759854"/>
          </a:xfrm>
          <a:custGeom>
            <a:avLst/>
            <a:gdLst>
              <a:gd name="connsiteX0" fmla="*/ 723213 w 1066924"/>
              <a:gd name="connsiteY0" fmla="*/ 759854 h 759854"/>
              <a:gd name="connsiteX1" fmla="*/ 1032306 w 1066924"/>
              <a:gd name="connsiteY1" fmla="*/ 476519 h 759854"/>
              <a:gd name="connsiteX2" fmla="*/ 1996 w 1066924"/>
              <a:gd name="connsiteY2" fmla="*/ 0 h 7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924" h="759854">
                <a:moveTo>
                  <a:pt x="723213" y="759854"/>
                </a:moveTo>
                <a:cubicBezTo>
                  <a:pt x="937861" y="681507"/>
                  <a:pt x="1152509" y="603161"/>
                  <a:pt x="1032306" y="476519"/>
                </a:cubicBezTo>
                <a:cubicBezTo>
                  <a:pt x="912103" y="349877"/>
                  <a:pt x="-49519" y="40783"/>
                  <a:pt x="1996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75097" y="3748369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true</a:t>
            </a:r>
            <a:endParaRPr lang="en-US" sz="1200" dirty="0"/>
          </a:p>
        </p:txBody>
      </p:sp>
      <p:sp>
        <p:nvSpPr>
          <p:cNvPr id="21" name="Freeform 20"/>
          <p:cNvSpPr/>
          <p:nvPr/>
        </p:nvSpPr>
        <p:spPr>
          <a:xfrm>
            <a:off x="5193405" y="2899115"/>
            <a:ext cx="1066924" cy="759854"/>
          </a:xfrm>
          <a:custGeom>
            <a:avLst/>
            <a:gdLst>
              <a:gd name="connsiteX0" fmla="*/ 723213 w 1066924"/>
              <a:gd name="connsiteY0" fmla="*/ 759854 h 759854"/>
              <a:gd name="connsiteX1" fmla="*/ 1032306 w 1066924"/>
              <a:gd name="connsiteY1" fmla="*/ 476519 h 759854"/>
              <a:gd name="connsiteX2" fmla="*/ 1996 w 1066924"/>
              <a:gd name="connsiteY2" fmla="*/ 0 h 7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924" h="759854">
                <a:moveTo>
                  <a:pt x="723213" y="759854"/>
                </a:moveTo>
                <a:cubicBezTo>
                  <a:pt x="937861" y="681507"/>
                  <a:pt x="1152509" y="603161"/>
                  <a:pt x="1032306" y="476519"/>
                </a:cubicBezTo>
                <a:cubicBezTo>
                  <a:pt x="912103" y="349877"/>
                  <a:pt x="-49519" y="40783"/>
                  <a:pt x="1996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784076" y="2947153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true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536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9: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967248" y="278640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(A,9,0,10)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686318" y="356370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(A,9,0,4)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87273" y="31727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4015" y="31511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354945" y="4332899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(A,9,3,4)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4074015" y="510209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(A,9,4,4)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74970" y="471116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61712" y="468955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6" name="Freeform 5"/>
          <p:cNvSpPr/>
          <p:nvPr/>
        </p:nvSpPr>
        <p:spPr>
          <a:xfrm>
            <a:off x="6581102" y="4524622"/>
            <a:ext cx="1066924" cy="759854"/>
          </a:xfrm>
          <a:custGeom>
            <a:avLst/>
            <a:gdLst>
              <a:gd name="connsiteX0" fmla="*/ 723213 w 1066924"/>
              <a:gd name="connsiteY0" fmla="*/ 759854 h 759854"/>
              <a:gd name="connsiteX1" fmla="*/ 1032306 w 1066924"/>
              <a:gd name="connsiteY1" fmla="*/ 476519 h 759854"/>
              <a:gd name="connsiteX2" fmla="*/ 1996 w 1066924"/>
              <a:gd name="connsiteY2" fmla="*/ 0 h 7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924" h="759854">
                <a:moveTo>
                  <a:pt x="723213" y="759854"/>
                </a:moveTo>
                <a:cubicBezTo>
                  <a:pt x="937861" y="681507"/>
                  <a:pt x="1152509" y="603161"/>
                  <a:pt x="1032306" y="476519"/>
                </a:cubicBezTo>
                <a:cubicBezTo>
                  <a:pt x="912103" y="349877"/>
                  <a:pt x="-49519" y="40783"/>
                  <a:pt x="1996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171773" y="4572660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true</a:t>
            </a:r>
            <a:endParaRPr lang="en-US" sz="1200" dirty="0"/>
          </a:p>
        </p:txBody>
      </p:sp>
      <p:sp>
        <p:nvSpPr>
          <p:cNvPr id="19" name="Freeform 18"/>
          <p:cNvSpPr/>
          <p:nvPr/>
        </p:nvSpPr>
        <p:spPr>
          <a:xfrm>
            <a:off x="5884426" y="3700331"/>
            <a:ext cx="1066924" cy="759854"/>
          </a:xfrm>
          <a:custGeom>
            <a:avLst/>
            <a:gdLst>
              <a:gd name="connsiteX0" fmla="*/ 723213 w 1066924"/>
              <a:gd name="connsiteY0" fmla="*/ 759854 h 759854"/>
              <a:gd name="connsiteX1" fmla="*/ 1032306 w 1066924"/>
              <a:gd name="connsiteY1" fmla="*/ 476519 h 759854"/>
              <a:gd name="connsiteX2" fmla="*/ 1996 w 1066924"/>
              <a:gd name="connsiteY2" fmla="*/ 0 h 7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924" h="759854">
                <a:moveTo>
                  <a:pt x="723213" y="759854"/>
                </a:moveTo>
                <a:cubicBezTo>
                  <a:pt x="937861" y="681507"/>
                  <a:pt x="1152509" y="603161"/>
                  <a:pt x="1032306" y="476519"/>
                </a:cubicBezTo>
                <a:cubicBezTo>
                  <a:pt x="912103" y="349877"/>
                  <a:pt x="-49519" y="40783"/>
                  <a:pt x="1996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75097" y="3748369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true</a:t>
            </a:r>
            <a:endParaRPr lang="en-US" sz="1200" dirty="0"/>
          </a:p>
        </p:txBody>
      </p:sp>
      <p:sp>
        <p:nvSpPr>
          <p:cNvPr id="21" name="Freeform 20"/>
          <p:cNvSpPr/>
          <p:nvPr/>
        </p:nvSpPr>
        <p:spPr>
          <a:xfrm>
            <a:off x="5193405" y="2899115"/>
            <a:ext cx="1066924" cy="759854"/>
          </a:xfrm>
          <a:custGeom>
            <a:avLst/>
            <a:gdLst>
              <a:gd name="connsiteX0" fmla="*/ 723213 w 1066924"/>
              <a:gd name="connsiteY0" fmla="*/ 759854 h 759854"/>
              <a:gd name="connsiteX1" fmla="*/ 1032306 w 1066924"/>
              <a:gd name="connsiteY1" fmla="*/ 476519 h 759854"/>
              <a:gd name="connsiteX2" fmla="*/ 1996 w 1066924"/>
              <a:gd name="connsiteY2" fmla="*/ 0 h 7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924" h="759854">
                <a:moveTo>
                  <a:pt x="723213" y="759854"/>
                </a:moveTo>
                <a:cubicBezTo>
                  <a:pt x="937861" y="681507"/>
                  <a:pt x="1152509" y="603161"/>
                  <a:pt x="1032306" y="476519"/>
                </a:cubicBezTo>
                <a:cubicBezTo>
                  <a:pt x="912103" y="349877"/>
                  <a:pt x="-49519" y="40783"/>
                  <a:pt x="1996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784076" y="2947153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true</a:t>
            </a:r>
            <a:endParaRPr lang="en-US" sz="1200" dirty="0"/>
          </a:p>
        </p:txBody>
      </p:sp>
      <p:sp>
        <p:nvSpPr>
          <p:cNvPr id="23" name="Freeform 22"/>
          <p:cNvSpPr/>
          <p:nvPr/>
        </p:nvSpPr>
        <p:spPr>
          <a:xfrm>
            <a:off x="4434562" y="2036943"/>
            <a:ext cx="1066924" cy="759854"/>
          </a:xfrm>
          <a:custGeom>
            <a:avLst/>
            <a:gdLst>
              <a:gd name="connsiteX0" fmla="*/ 723213 w 1066924"/>
              <a:gd name="connsiteY0" fmla="*/ 759854 h 759854"/>
              <a:gd name="connsiteX1" fmla="*/ 1032306 w 1066924"/>
              <a:gd name="connsiteY1" fmla="*/ 476519 h 759854"/>
              <a:gd name="connsiteX2" fmla="*/ 1996 w 1066924"/>
              <a:gd name="connsiteY2" fmla="*/ 0 h 7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924" h="759854">
                <a:moveTo>
                  <a:pt x="723213" y="759854"/>
                </a:moveTo>
                <a:cubicBezTo>
                  <a:pt x="937861" y="681507"/>
                  <a:pt x="1152509" y="603161"/>
                  <a:pt x="1032306" y="476519"/>
                </a:cubicBezTo>
                <a:cubicBezTo>
                  <a:pt x="912103" y="349877"/>
                  <a:pt x="-49519" y="40783"/>
                  <a:pt x="1996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482057" y="1919085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true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045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4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20: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97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20: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967248" y="278640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(A,20,0,10)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73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752600"/>
            <a:ext cx="8193157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ea typeface="MS Mincho" panose="02020609040205080304" pitchFamily="49" charset="-128"/>
              </a:rPr>
              <a:t>Given </a:t>
            </a:r>
            <a:r>
              <a:rPr lang="en-US" sz="2400" i="1" dirty="0">
                <a:ea typeface="MS Mincho" panose="02020609040205080304" pitchFamily="49" charset="-128"/>
              </a:rPr>
              <a:t>n</a:t>
            </a:r>
            <a:r>
              <a:rPr lang="en-US" sz="2400" dirty="0">
                <a:ea typeface="MS Mincho" panose="02020609040205080304" pitchFamily="49" charset="-128"/>
              </a:rPr>
              <a:t> things, how many different sets of size </a:t>
            </a:r>
            <a:r>
              <a:rPr lang="en-US" sz="2400" i="1" dirty="0">
                <a:ea typeface="MS Mincho" panose="02020609040205080304" pitchFamily="49" charset="-128"/>
              </a:rPr>
              <a:t>k</a:t>
            </a:r>
            <a:r>
              <a:rPr lang="en-US" sz="2400" dirty="0">
                <a:ea typeface="MS Mincho" panose="02020609040205080304" pitchFamily="49" charset="-128"/>
              </a:rPr>
              <a:t> can be chosen?</a:t>
            </a:r>
          </a:p>
          <a:p>
            <a:pPr>
              <a:lnSpc>
                <a:spcPct val="90000"/>
              </a:lnSpc>
            </a:pPr>
            <a:endParaRPr lang="en-US" dirty="0" smtClean="0">
              <a:ea typeface="MS Mincho" panose="02020609040205080304" pitchFamily="49" charset="-128"/>
            </a:endParaRPr>
          </a:p>
          <a:p>
            <a:pPr>
              <a:lnSpc>
                <a:spcPct val="25000"/>
              </a:lnSpc>
              <a:buFontTx/>
              <a:buNone/>
            </a:pPr>
            <a:endParaRPr lang="en-US" sz="2400" dirty="0">
              <a:ea typeface="MS Mincho" panose="02020609040205080304" pitchFamily="49" charset="-128"/>
            </a:endParaRPr>
          </a:p>
          <a:p>
            <a:pPr>
              <a:lnSpc>
                <a:spcPct val="25000"/>
              </a:lnSpc>
              <a:buFontTx/>
              <a:buNone/>
            </a:pPr>
            <a:endParaRPr lang="en-US" sz="2400" dirty="0" smtClean="0">
              <a:ea typeface="MS Mincho" panose="02020609040205080304" pitchFamily="49" charset="-128"/>
            </a:endParaRPr>
          </a:p>
          <a:p>
            <a:pPr>
              <a:lnSpc>
                <a:spcPct val="25000"/>
              </a:lnSpc>
              <a:buFontTx/>
              <a:buNone/>
            </a:pPr>
            <a:endParaRPr lang="en-US" sz="2400" dirty="0">
              <a:ea typeface="MS Mincho" panose="02020609040205080304" pitchFamily="49" charset="-128"/>
            </a:endParaRPr>
          </a:p>
          <a:p>
            <a:pPr>
              <a:lnSpc>
                <a:spcPct val="25000"/>
              </a:lnSpc>
              <a:buFontTx/>
              <a:buNone/>
            </a:pPr>
            <a:endParaRPr lang="en-US" sz="2400" dirty="0" smtClean="0">
              <a:ea typeface="MS Mincho" panose="02020609040205080304" pitchFamily="49" charset="-128"/>
            </a:endParaRPr>
          </a:p>
          <a:p>
            <a:pPr>
              <a:lnSpc>
                <a:spcPct val="25000"/>
              </a:lnSpc>
              <a:buFontTx/>
              <a:buNone/>
            </a:pPr>
            <a:endParaRPr lang="en-US" sz="2400" dirty="0">
              <a:ea typeface="MS Mincho" panose="02020609040205080304" pitchFamily="49" charset="-128"/>
            </a:endParaRPr>
          </a:p>
          <a:p>
            <a:pPr>
              <a:lnSpc>
                <a:spcPct val="25000"/>
              </a:lnSpc>
              <a:buFontTx/>
              <a:buNone/>
            </a:pPr>
            <a:endParaRPr lang="en-US" sz="2400" dirty="0" smtClean="0">
              <a:ea typeface="MS Mincho" panose="02020609040205080304" pitchFamily="49" charset="-128"/>
            </a:endParaRP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	with base cases:</a:t>
            </a:r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endParaRPr lang="en-US" sz="2400" dirty="0"/>
          </a:p>
          <a:p>
            <a:pPr>
              <a:lnSpc>
                <a:spcPct val="25000"/>
              </a:lnSpc>
              <a:buFontTx/>
              <a:buNone/>
            </a:pPr>
            <a:r>
              <a:rPr lang="en-US" sz="2400" dirty="0"/>
              <a:t>	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858854" y="2512115"/>
          <a:ext cx="5055257" cy="1833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2590560" imgH="939600" progId="Equation.3">
                  <p:embed/>
                </p:oleObj>
              </mc:Choice>
              <mc:Fallback>
                <p:oleObj name="Equation" r:id="rId3" imgW="2590560" imgH="93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8854" y="2512115"/>
                        <a:ext cx="5055257" cy="1833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858854" y="4814196"/>
          <a:ext cx="25781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1320480" imgH="457200" progId="Equation.3">
                  <p:embed/>
                </p:oleObj>
              </mc:Choice>
              <mc:Fallback>
                <p:oleObj name="Equation" r:id="rId5" imgW="13204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8854" y="4814196"/>
                        <a:ext cx="2578100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MS Mincho" panose="02020609040205080304" pitchFamily="49" charset="-128"/>
              </a:rPr>
              <a:t>Another </a:t>
            </a:r>
            <a:r>
              <a:rPr lang="en-US" dirty="0" smtClean="0">
                <a:ea typeface="MS Mincho" panose="02020609040205080304" pitchFamily="49" charset="-128"/>
              </a:rPr>
              <a:t>Example</a:t>
            </a:r>
            <a:r>
              <a:rPr lang="en-US" dirty="0">
                <a:ea typeface="MS Mincho" panose="02020609040205080304" pitchFamily="49" charset="-128"/>
              </a:rPr>
              <a:t>: </a:t>
            </a:r>
            <a:br>
              <a:rPr lang="en-US" dirty="0">
                <a:ea typeface="MS Mincho" panose="02020609040205080304" pitchFamily="49" charset="-128"/>
              </a:rPr>
            </a:br>
            <a:r>
              <a:rPr lang="en-US" i="1" dirty="0">
                <a:solidFill>
                  <a:srgbClr val="FF9933"/>
                </a:solidFill>
                <a:ea typeface="MS Mincho" panose="02020609040205080304" pitchFamily="49" charset="-128"/>
              </a:rPr>
              <a:t>n</a:t>
            </a:r>
            <a:r>
              <a:rPr lang="en-US" dirty="0">
                <a:solidFill>
                  <a:srgbClr val="FF9933"/>
                </a:solidFill>
                <a:ea typeface="MS Mincho" panose="02020609040205080304" pitchFamily="49" charset="-128"/>
              </a:rPr>
              <a:t> choose </a:t>
            </a:r>
            <a:r>
              <a:rPr lang="en-US" i="1" dirty="0">
                <a:solidFill>
                  <a:srgbClr val="FF9933"/>
                </a:solidFill>
                <a:ea typeface="MS Mincho" panose="02020609040205080304" pitchFamily="49" charset="-128"/>
              </a:rPr>
              <a:t>r</a:t>
            </a:r>
            <a:r>
              <a:rPr lang="en-US" dirty="0">
                <a:solidFill>
                  <a:srgbClr val="FF9933"/>
                </a:solidFill>
                <a:ea typeface="MS Mincho" panose="02020609040205080304" pitchFamily="49" charset="-128"/>
              </a:rPr>
              <a:t> (combinations</a:t>
            </a:r>
            <a:r>
              <a:rPr lang="en-US" dirty="0" smtClean="0">
                <a:solidFill>
                  <a:srgbClr val="FF9933"/>
                </a:solidFill>
                <a:ea typeface="MS Mincho" panose="02020609040205080304" pitchFamily="49" charset="-128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20: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967248" y="278640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(A,20,0,10)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2609045" y="356370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10000" y="31727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96742" y="31511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21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20: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967248" y="278640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(A,20,0,10)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2609045" y="356370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10000" y="31727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96742" y="31511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354945" y="4332899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373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20: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967248" y="278640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(A,20,0,10)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2609045" y="356370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10000" y="31727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96742" y="31511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354945" y="4332899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996742" y="510209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(A,20,6,5)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97697" y="471116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84439" y="468955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86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20: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967248" y="278640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(A,20,0,10)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2609045" y="356370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10000" y="31727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96742" y="31511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354945" y="4332899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996742" y="510209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(A,20,6,5)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97697" y="471116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84439" y="468955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591953" y="4655609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false</a:t>
            </a:r>
            <a:endParaRPr lang="en-US" sz="1200" dirty="0"/>
          </a:p>
        </p:txBody>
      </p:sp>
      <p:sp>
        <p:nvSpPr>
          <p:cNvPr id="10" name="Freeform 9"/>
          <p:cNvSpPr/>
          <p:nvPr/>
        </p:nvSpPr>
        <p:spPr>
          <a:xfrm>
            <a:off x="6768877" y="4584879"/>
            <a:ext cx="893203" cy="695459"/>
          </a:xfrm>
          <a:custGeom>
            <a:avLst/>
            <a:gdLst>
              <a:gd name="connsiteX0" fmla="*/ 636475 w 893203"/>
              <a:gd name="connsiteY0" fmla="*/ 695459 h 695459"/>
              <a:gd name="connsiteX1" fmla="*/ 881174 w 893203"/>
              <a:gd name="connsiteY1" fmla="*/ 425003 h 695459"/>
              <a:gd name="connsiteX2" fmla="*/ 765264 w 893203"/>
              <a:gd name="connsiteY2" fmla="*/ 193183 h 695459"/>
              <a:gd name="connsiteX3" fmla="*/ 5410 w 893203"/>
              <a:gd name="connsiteY3" fmla="*/ 0 h 69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203" h="695459">
                <a:moveTo>
                  <a:pt x="636475" y="695459"/>
                </a:moveTo>
                <a:cubicBezTo>
                  <a:pt x="748092" y="602087"/>
                  <a:pt x="859709" y="508716"/>
                  <a:pt x="881174" y="425003"/>
                </a:cubicBezTo>
                <a:cubicBezTo>
                  <a:pt x="902639" y="341290"/>
                  <a:pt x="911225" y="264017"/>
                  <a:pt x="765264" y="193183"/>
                </a:cubicBezTo>
                <a:cubicBezTo>
                  <a:pt x="619303" y="122349"/>
                  <a:pt x="-67570" y="38637"/>
                  <a:pt x="5410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5999408" y="3736108"/>
            <a:ext cx="893203" cy="695459"/>
          </a:xfrm>
          <a:custGeom>
            <a:avLst/>
            <a:gdLst>
              <a:gd name="connsiteX0" fmla="*/ 636475 w 893203"/>
              <a:gd name="connsiteY0" fmla="*/ 695459 h 695459"/>
              <a:gd name="connsiteX1" fmla="*/ 881174 w 893203"/>
              <a:gd name="connsiteY1" fmla="*/ 425003 h 695459"/>
              <a:gd name="connsiteX2" fmla="*/ 765264 w 893203"/>
              <a:gd name="connsiteY2" fmla="*/ 193183 h 695459"/>
              <a:gd name="connsiteX3" fmla="*/ 5410 w 893203"/>
              <a:gd name="connsiteY3" fmla="*/ 0 h 69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203" h="695459">
                <a:moveTo>
                  <a:pt x="636475" y="695459"/>
                </a:moveTo>
                <a:cubicBezTo>
                  <a:pt x="748092" y="602087"/>
                  <a:pt x="859709" y="508716"/>
                  <a:pt x="881174" y="425003"/>
                </a:cubicBezTo>
                <a:cubicBezTo>
                  <a:pt x="902639" y="341290"/>
                  <a:pt x="911225" y="264017"/>
                  <a:pt x="765264" y="193183"/>
                </a:cubicBezTo>
                <a:cubicBezTo>
                  <a:pt x="619303" y="122349"/>
                  <a:pt x="-67570" y="38637"/>
                  <a:pt x="5410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20: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967248" y="278640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(A,20,0,10)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2609045" y="356370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10000" y="31727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96742" y="31511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354945" y="4332899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996742" y="510209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(A,20,6,5)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97697" y="471116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84439" y="468955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591953" y="4655609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false</a:t>
            </a:r>
            <a:endParaRPr lang="en-US" sz="1200" dirty="0"/>
          </a:p>
        </p:txBody>
      </p:sp>
      <p:sp>
        <p:nvSpPr>
          <p:cNvPr id="10" name="Freeform 9"/>
          <p:cNvSpPr/>
          <p:nvPr/>
        </p:nvSpPr>
        <p:spPr>
          <a:xfrm>
            <a:off x="6768877" y="4584879"/>
            <a:ext cx="893203" cy="695459"/>
          </a:xfrm>
          <a:custGeom>
            <a:avLst/>
            <a:gdLst>
              <a:gd name="connsiteX0" fmla="*/ 636475 w 893203"/>
              <a:gd name="connsiteY0" fmla="*/ 695459 h 695459"/>
              <a:gd name="connsiteX1" fmla="*/ 881174 w 893203"/>
              <a:gd name="connsiteY1" fmla="*/ 425003 h 695459"/>
              <a:gd name="connsiteX2" fmla="*/ 765264 w 893203"/>
              <a:gd name="connsiteY2" fmla="*/ 193183 h 695459"/>
              <a:gd name="connsiteX3" fmla="*/ 5410 w 893203"/>
              <a:gd name="connsiteY3" fmla="*/ 0 h 69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203" h="695459">
                <a:moveTo>
                  <a:pt x="636475" y="695459"/>
                </a:moveTo>
                <a:cubicBezTo>
                  <a:pt x="748092" y="602087"/>
                  <a:pt x="859709" y="508716"/>
                  <a:pt x="881174" y="425003"/>
                </a:cubicBezTo>
                <a:cubicBezTo>
                  <a:pt x="902639" y="341290"/>
                  <a:pt x="911225" y="264017"/>
                  <a:pt x="765264" y="193183"/>
                </a:cubicBezTo>
                <a:cubicBezTo>
                  <a:pt x="619303" y="122349"/>
                  <a:pt x="-67570" y="38637"/>
                  <a:pt x="5410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22484" y="3806838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false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458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5999408" y="3736108"/>
            <a:ext cx="893203" cy="695459"/>
          </a:xfrm>
          <a:custGeom>
            <a:avLst/>
            <a:gdLst>
              <a:gd name="connsiteX0" fmla="*/ 636475 w 893203"/>
              <a:gd name="connsiteY0" fmla="*/ 695459 h 695459"/>
              <a:gd name="connsiteX1" fmla="*/ 881174 w 893203"/>
              <a:gd name="connsiteY1" fmla="*/ 425003 h 695459"/>
              <a:gd name="connsiteX2" fmla="*/ 765264 w 893203"/>
              <a:gd name="connsiteY2" fmla="*/ 193183 h 695459"/>
              <a:gd name="connsiteX3" fmla="*/ 5410 w 893203"/>
              <a:gd name="connsiteY3" fmla="*/ 0 h 69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203" h="695459">
                <a:moveTo>
                  <a:pt x="636475" y="695459"/>
                </a:moveTo>
                <a:cubicBezTo>
                  <a:pt x="748092" y="602087"/>
                  <a:pt x="859709" y="508716"/>
                  <a:pt x="881174" y="425003"/>
                </a:cubicBezTo>
                <a:cubicBezTo>
                  <a:pt x="902639" y="341290"/>
                  <a:pt x="911225" y="264017"/>
                  <a:pt x="765264" y="193183"/>
                </a:cubicBezTo>
                <a:cubicBezTo>
                  <a:pt x="619303" y="122349"/>
                  <a:pt x="-67570" y="38637"/>
                  <a:pt x="5410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20: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967248" y="278640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(A,20,0,10)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2609045" y="356370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10000" y="31727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96742" y="31511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354945" y="4332899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996742" y="510209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(A,20,6,5)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97697" y="471116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84439" y="468955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591953" y="4655609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false</a:t>
            </a:r>
            <a:endParaRPr lang="en-US" sz="1200" dirty="0"/>
          </a:p>
        </p:txBody>
      </p:sp>
      <p:sp>
        <p:nvSpPr>
          <p:cNvPr id="10" name="Freeform 9"/>
          <p:cNvSpPr/>
          <p:nvPr/>
        </p:nvSpPr>
        <p:spPr>
          <a:xfrm>
            <a:off x="6768877" y="4584879"/>
            <a:ext cx="893203" cy="695459"/>
          </a:xfrm>
          <a:custGeom>
            <a:avLst/>
            <a:gdLst>
              <a:gd name="connsiteX0" fmla="*/ 636475 w 893203"/>
              <a:gd name="connsiteY0" fmla="*/ 695459 h 695459"/>
              <a:gd name="connsiteX1" fmla="*/ 881174 w 893203"/>
              <a:gd name="connsiteY1" fmla="*/ 425003 h 695459"/>
              <a:gd name="connsiteX2" fmla="*/ 765264 w 893203"/>
              <a:gd name="connsiteY2" fmla="*/ 193183 h 695459"/>
              <a:gd name="connsiteX3" fmla="*/ 5410 w 893203"/>
              <a:gd name="connsiteY3" fmla="*/ 0 h 69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203" h="695459">
                <a:moveTo>
                  <a:pt x="636475" y="695459"/>
                </a:moveTo>
                <a:cubicBezTo>
                  <a:pt x="748092" y="602087"/>
                  <a:pt x="859709" y="508716"/>
                  <a:pt x="881174" y="425003"/>
                </a:cubicBezTo>
                <a:cubicBezTo>
                  <a:pt x="902639" y="341290"/>
                  <a:pt x="911225" y="264017"/>
                  <a:pt x="765264" y="193183"/>
                </a:cubicBezTo>
                <a:cubicBezTo>
                  <a:pt x="619303" y="122349"/>
                  <a:pt x="-67570" y="38637"/>
                  <a:pt x="5410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22484" y="3806838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false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181491" y="2995589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false</a:t>
            </a:r>
            <a:endParaRPr lang="en-US" sz="1200" dirty="0"/>
          </a:p>
        </p:txBody>
      </p:sp>
      <p:sp>
        <p:nvSpPr>
          <p:cNvPr id="25" name="Freeform 24"/>
          <p:cNvSpPr/>
          <p:nvPr/>
        </p:nvSpPr>
        <p:spPr>
          <a:xfrm>
            <a:off x="5358415" y="2924859"/>
            <a:ext cx="893203" cy="695459"/>
          </a:xfrm>
          <a:custGeom>
            <a:avLst/>
            <a:gdLst>
              <a:gd name="connsiteX0" fmla="*/ 636475 w 893203"/>
              <a:gd name="connsiteY0" fmla="*/ 695459 h 695459"/>
              <a:gd name="connsiteX1" fmla="*/ 881174 w 893203"/>
              <a:gd name="connsiteY1" fmla="*/ 425003 h 695459"/>
              <a:gd name="connsiteX2" fmla="*/ 765264 w 893203"/>
              <a:gd name="connsiteY2" fmla="*/ 193183 h 695459"/>
              <a:gd name="connsiteX3" fmla="*/ 5410 w 893203"/>
              <a:gd name="connsiteY3" fmla="*/ 0 h 69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203" h="695459">
                <a:moveTo>
                  <a:pt x="636475" y="695459"/>
                </a:moveTo>
                <a:cubicBezTo>
                  <a:pt x="748092" y="602087"/>
                  <a:pt x="859709" y="508716"/>
                  <a:pt x="881174" y="425003"/>
                </a:cubicBezTo>
                <a:cubicBezTo>
                  <a:pt x="902639" y="341290"/>
                  <a:pt x="911225" y="264017"/>
                  <a:pt x="765264" y="193183"/>
                </a:cubicBezTo>
                <a:cubicBezTo>
                  <a:pt x="619303" y="122349"/>
                  <a:pt x="-67570" y="38637"/>
                  <a:pt x="5410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5999408" y="3736108"/>
            <a:ext cx="893203" cy="695459"/>
          </a:xfrm>
          <a:custGeom>
            <a:avLst/>
            <a:gdLst>
              <a:gd name="connsiteX0" fmla="*/ 636475 w 893203"/>
              <a:gd name="connsiteY0" fmla="*/ 695459 h 695459"/>
              <a:gd name="connsiteX1" fmla="*/ 881174 w 893203"/>
              <a:gd name="connsiteY1" fmla="*/ 425003 h 695459"/>
              <a:gd name="connsiteX2" fmla="*/ 765264 w 893203"/>
              <a:gd name="connsiteY2" fmla="*/ 193183 h 695459"/>
              <a:gd name="connsiteX3" fmla="*/ 5410 w 893203"/>
              <a:gd name="connsiteY3" fmla="*/ 0 h 69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203" h="695459">
                <a:moveTo>
                  <a:pt x="636475" y="695459"/>
                </a:moveTo>
                <a:cubicBezTo>
                  <a:pt x="748092" y="602087"/>
                  <a:pt x="859709" y="508716"/>
                  <a:pt x="881174" y="425003"/>
                </a:cubicBezTo>
                <a:cubicBezTo>
                  <a:pt x="902639" y="341290"/>
                  <a:pt x="911225" y="264017"/>
                  <a:pt x="765264" y="193183"/>
                </a:cubicBezTo>
                <a:cubicBezTo>
                  <a:pt x="619303" y="122349"/>
                  <a:pt x="-67570" y="38637"/>
                  <a:pt x="5410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20: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967248" y="278640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(A,20,0,10)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2609045" y="356370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10000" y="31727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96742" y="31511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354945" y="4332899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55900" y="3941965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42642" y="392036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996742" y="5102094"/>
            <a:ext cx="3390363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(A,20,6,5)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97697" y="471116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84439" y="468955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591953" y="4655609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false</a:t>
            </a:r>
            <a:endParaRPr lang="en-US" sz="1200" dirty="0"/>
          </a:p>
        </p:txBody>
      </p:sp>
      <p:sp>
        <p:nvSpPr>
          <p:cNvPr id="10" name="Freeform 9"/>
          <p:cNvSpPr/>
          <p:nvPr/>
        </p:nvSpPr>
        <p:spPr>
          <a:xfrm>
            <a:off x="6768877" y="4584879"/>
            <a:ext cx="893203" cy="695459"/>
          </a:xfrm>
          <a:custGeom>
            <a:avLst/>
            <a:gdLst>
              <a:gd name="connsiteX0" fmla="*/ 636475 w 893203"/>
              <a:gd name="connsiteY0" fmla="*/ 695459 h 695459"/>
              <a:gd name="connsiteX1" fmla="*/ 881174 w 893203"/>
              <a:gd name="connsiteY1" fmla="*/ 425003 h 695459"/>
              <a:gd name="connsiteX2" fmla="*/ 765264 w 893203"/>
              <a:gd name="connsiteY2" fmla="*/ 193183 h 695459"/>
              <a:gd name="connsiteX3" fmla="*/ 5410 w 893203"/>
              <a:gd name="connsiteY3" fmla="*/ 0 h 69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203" h="695459">
                <a:moveTo>
                  <a:pt x="636475" y="695459"/>
                </a:moveTo>
                <a:cubicBezTo>
                  <a:pt x="748092" y="602087"/>
                  <a:pt x="859709" y="508716"/>
                  <a:pt x="881174" y="425003"/>
                </a:cubicBezTo>
                <a:cubicBezTo>
                  <a:pt x="902639" y="341290"/>
                  <a:pt x="911225" y="264017"/>
                  <a:pt x="765264" y="193183"/>
                </a:cubicBezTo>
                <a:cubicBezTo>
                  <a:pt x="619303" y="122349"/>
                  <a:pt x="-67570" y="38637"/>
                  <a:pt x="5410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22484" y="3806838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false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181491" y="2995589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false</a:t>
            </a:r>
            <a:endParaRPr lang="en-US" sz="1200" dirty="0"/>
          </a:p>
        </p:txBody>
      </p:sp>
      <p:sp>
        <p:nvSpPr>
          <p:cNvPr id="25" name="Freeform 24"/>
          <p:cNvSpPr/>
          <p:nvPr/>
        </p:nvSpPr>
        <p:spPr>
          <a:xfrm>
            <a:off x="5358415" y="2924859"/>
            <a:ext cx="893203" cy="695459"/>
          </a:xfrm>
          <a:custGeom>
            <a:avLst/>
            <a:gdLst>
              <a:gd name="connsiteX0" fmla="*/ 636475 w 893203"/>
              <a:gd name="connsiteY0" fmla="*/ 695459 h 695459"/>
              <a:gd name="connsiteX1" fmla="*/ 881174 w 893203"/>
              <a:gd name="connsiteY1" fmla="*/ 425003 h 695459"/>
              <a:gd name="connsiteX2" fmla="*/ 765264 w 893203"/>
              <a:gd name="connsiteY2" fmla="*/ 193183 h 695459"/>
              <a:gd name="connsiteX3" fmla="*/ 5410 w 893203"/>
              <a:gd name="connsiteY3" fmla="*/ 0 h 69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203" h="695459">
                <a:moveTo>
                  <a:pt x="636475" y="695459"/>
                </a:moveTo>
                <a:cubicBezTo>
                  <a:pt x="748092" y="602087"/>
                  <a:pt x="859709" y="508716"/>
                  <a:pt x="881174" y="425003"/>
                </a:cubicBezTo>
                <a:cubicBezTo>
                  <a:pt x="902639" y="341290"/>
                  <a:pt x="911225" y="264017"/>
                  <a:pt x="765264" y="193183"/>
                </a:cubicBezTo>
                <a:cubicBezTo>
                  <a:pt x="619303" y="122349"/>
                  <a:pt x="-67570" y="38637"/>
                  <a:pt x="5410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774356" y="1997683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eturn false</a:t>
            </a:r>
            <a:endParaRPr lang="en-US" sz="1200" dirty="0"/>
          </a:p>
        </p:txBody>
      </p:sp>
      <p:sp>
        <p:nvSpPr>
          <p:cNvPr id="27" name="Freeform 26"/>
          <p:cNvSpPr/>
          <p:nvPr/>
        </p:nvSpPr>
        <p:spPr>
          <a:xfrm>
            <a:off x="4746804" y="2121800"/>
            <a:ext cx="893203" cy="695459"/>
          </a:xfrm>
          <a:custGeom>
            <a:avLst/>
            <a:gdLst>
              <a:gd name="connsiteX0" fmla="*/ 636475 w 893203"/>
              <a:gd name="connsiteY0" fmla="*/ 695459 h 695459"/>
              <a:gd name="connsiteX1" fmla="*/ 881174 w 893203"/>
              <a:gd name="connsiteY1" fmla="*/ 425003 h 695459"/>
              <a:gd name="connsiteX2" fmla="*/ 765264 w 893203"/>
              <a:gd name="connsiteY2" fmla="*/ 193183 h 695459"/>
              <a:gd name="connsiteX3" fmla="*/ 5410 w 893203"/>
              <a:gd name="connsiteY3" fmla="*/ 0 h 69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203" h="695459">
                <a:moveTo>
                  <a:pt x="636475" y="695459"/>
                </a:moveTo>
                <a:cubicBezTo>
                  <a:pt x="748092" y="602087"/>
                  <a:pt x="859709" y="508716"/>
                  <a:pt x="881174" y="425003"/>
                </a:cubicBezTo>
                <a:cubicBezTo>
                  <a:pt x="902639" y="341290"/>
                  <a:pt x="911225" y="264017"/>
                  <a:pt x="765264" y="193183"/>
                </a:cubicBezTo>
                <a:cubicBezTo>
                  <a:pt x="619303" y="122349"/>
                  <a:pt x="-67570" y="38637"/>
                  <a:pt x="5410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9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572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template&lt;class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void Insert(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NodeType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&gt;*&amp;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listPtr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item)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if (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listPtr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== NULL || item &lt;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listPtr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-&gt;info)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{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// Save current pointer.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NodeType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&gt;*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tempPtr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listPtr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// Get a new node.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listPtr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NodeType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&gt;;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listPtr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-&gt;info = item;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listPtr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-&gt;next =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tempPtr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else Insert(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listPtr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-&gt;next, item);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304800"/>
            <a:ext cx="796558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Recursive </a:t>
            </a:r>
            <a:r>
              <a:rPr lang="en-US" dirty="0" err="1">
                <a:latin typeface="Courier" pitchFamily="49" charset="0"/>
              </a:rPr>
              <a:t>InsertItem</a:t>
            </a:r>
            <a:r>
              <a:rPr lang="en-US" dirty="0"/>
              <a:t> </a:t>
            </a:r>
            <a:r>
              <a:rPr lang="en-US" dirty="0" smtClean="0"/>
              <a:t>(sorted linked list) </a:t>
            </a:r>
          </a:p>
        </p:txBody>
      </p:sp>
    </p:spTree>
    <p:extLst>
      <p:ext uri="{BB962C8B-B14F-4D97-AF65-F5344CB8AC3E}">
        <p14:creationId xmlns:p14="http://schemas.microsoft.com/office/powerpoint/2010/main" val="62863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572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template&lt;class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void Delete(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NodeType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&gt;*&amp;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listPtr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item)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if (item ==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listPtr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-&gt;info)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{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NodeType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&gt;*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tempPtr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listPtr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listPtr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listPtr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-&gt;next;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delete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tempPtr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else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Delete(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listPtr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-&gt;next, item)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304800"/>
            <a:ext cx="796558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Recursive </a:t>
            </a:r>
            <a:r>
              <a:rPr lang="en-US" dirty="0" err="1" smtClean="0">
                <a:latin typeface="Courier" pitchFamily="49" charset="0"/>
              </a:rPr>
              <a:t>DeleteItem</a:t>
            </a:r>
            <a:r>
              <a:rPr lang="en-US" dirty="0" smtClean="0"/>
              <a:t> (sorted linked list) </a:t>
            </a:r>
          </a:p>
        </p:txBody>
      </p:sp>
    </p:spTree>
    <p:extLst>
      <p:ext uri="{BB962C8B-B14F-4D97-AF65-F5344CB8AC3E}">
        <p14:creationId xmlns:p14="http://schemas.microsoft.com/office/powerpoint/2010/main" val="39512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539" y="488047"/>
            <a:ext cx="4639143" cy="5991513"/>
          </a:xfrm>
        </p:spPr>
      </p:pic>
    </p:spTree>
    <p:extLst>
      <p:ext uri="{BB962C8B-B14F-4D97-AF65-F5344CB8AC3E}">
        <p14:creationId xmlns:p14="http://schemas.microsoft.com/office/powerpoint/2010/main" val="373432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Combinations(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 1)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base case 1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n;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else if (n ==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r)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base case 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1;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//general case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return(Combinations(n-1,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r-1)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Combinations(n-1,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r));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>
                <a:ea typeface="MS Mincho" panose="02020609040205080304" pitchFamily="49" charset="-128"/>
              </a:rPr>
              <a:t>n</a:t>
            </a:r>
            <a:r>
              <a:rPr lang="en-US" dirty="0">
                <a:ea typeface="MS Mincho" panose="02020609040205080304" pitchFamily="49" charset="-128"/>
              </a:rPr>
              <a:t> choose </a:t>
            </a:r>
            <a:r>
              <a:rPr lang="en-US" i="1" dirty="0">
                <a:ea typeface="MS Mincho" panose="02020609040205080304" pitchFamily="49" charset="-128"/>
              </a:rPr>
              <a:t>r</a:t>
            </a:r>
            <a:r>
              <a:rPr lang="en-US" dirty="0">
                <a:ea typeface="MS Mincho" panose="02020609040205080304" pitchFamily="49" charset="-128"/>
              </a:rPr>
              <a:t> </a:t>
            </a:r>
            <a:r>
              <a:rPr lang="en-US" dirty="0" smtClean="0">
                <a:ea typeface="MS Mincho" panose="02020609040205080304" pitchFamily="49" charset="-128"/>
              </a:rPr>
              <a:t>(Combinations</a:t>
            </a:r>
            <a:r>
              <a:rPr lang="en-US" dirty="0">
                <a:ea typeface="MS Mincho" panose="02020609040205080304" pitchFamily="49" charset="-128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80" y="3825025"/>
            <a:ext cx="5174501" cy="2845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Tower of Hanoi is a mathematical puzzle invented by a French Mathematician </a:t>
            </a:r>
            <a:r>
              <a:rPr lang="en-US" sz="2400" dirty="0" err="1"/>
              <a:t>Edouard</a:t>
            </a:r>
            <a:r>
              <a:rPr lang="en-US" sz="2400" dirty="0"/>
              <a:t> Lucas in 1883. </a:t>
            </a:r>
          </a:p>
          <a:p>
            <a:pPr>
              <a:defRPr/>
            </a:pPr>
            <a:r>
              <a:rPr lang="en-US" sz="2400" dirty="0"/>
              <a:t>The game starts by having few discs stacked in increasing order of size. The number of discs can vary, but there are </a:t>
            </a:r>
            <a:r>
              <a:rPr lang="en-US" sz="2400" u="sng" dirty="0"/>
              <a:t>only</a:t>
            </a:r>
            <a:r>
              <a:rPr lang="en-US" sz="2400" dirty="0"/>
              <a:t> three pegs.</a:t>
            </a:r>
          </a:p>
        </p:txBody>
      </p:sp>
    </p:spTree>
    <p:extLst>
      <p:ext uri="{BB962C8B-B14F-4D97-AF65-F5344CB8AC3E}">
        <p14:creationId xmlns:p14="http://schemas.microsoft.com/office/powerpoint/2010/main" val="28577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Objective is to transfer the entire tower to one of the other pegs. However you can only move one disk at a time and you can never stack a larger disk onto a smaller disk. Try to solve it in fewest possible moves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79" y="3825025"/>
            <a:ext cx="5174502" cy="284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3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Solve Hanoi with 4 Discs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65" y="2040272"/>
            <a:ext cx="8624268" cy="3368855"/>
          </a:xfrm>
        </p:spPr>
      </p:pic>
    </p:spTree>
    <p:extLst>
      <p:ext uri="{BB962C8B-B14F-4D97-AF65-F5344CB8AC3E}">
        <p14:creationId xmlns:p14="http://schemas.microsoft.com/office/powerpoint/2010/main" val="191934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Solve Hanoi with 4 Discs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65" y="2040272"/>
            <a:ext cx="8624269" cy="3368855"/>
          </a:xfrm>
        </p:spPr>
      </p:pic>
    </p:spTree>
    <p:extLst>
      <p:ext uri="{BB962C8B-B14F-4D97-AF65-F5344CB8AC3E}">
        <p14:creationId xmlns:p14="http://schemas.microsoft.com/office/powerpoint/2010/main" val="103149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Recursive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Move </a:t>
            </a:r>
            <a:r>
              <a:rPr lang="en-US" b="1" dirty="0" smtClean="0"/>
              <a:t>N</a:t>
            </a:r>
            <a:r>
              <a:rPr lang="en-US" dirty="0" smtClean="0"/>
              <a:t> discs from </a:t>
            </a:r>
            <a:r>
              <a:rPr lang="en-US" b="1" dirty="0" smtClean="0"/>
              <a:t>source</a:t>
            </a:r>
            <a:r>
              <a:rPr lang="en-US" dirty="0" smtClean="0"/>
              <a:t> peg to </a:t>
            </a:r>
            <a:r>
              <a:rPr lang="en-US" b="1" dirty="0" smtClean="0"/>
              <a:t>destination</a:t>
            </a:r>
            <a:r>
              <a:rPr lang="en-US" dirty="0" smtClean="0"/>
              <a:t> peg using </a:t>
            </a:r>
            <a:r>
              <a:rPr lang="en-US" b="1" dirty="0" smtClean="0"/>
              <a:t>auxiliary</a:t>
            </a:r>
            <a:r>
              <a:rPr lang="en-US" dirty="0" smtClean="0"/>
              <a:t> peg as via</a:t>
            </a:r>
          </a:p>
          <a:p>
            <a:r>
              <a:rPr lang="en-US" dirty="0" smtClean="0"/>
              <a:t>Base case:</a:t>
            </a:r>
          </a:p>
          <a:p>
            <a:pPr lvl="1"/>
            <a:r>
              <a:rPr lang="en-US" dirty="0" smtClean="0"/>
              <a:t>Move disc from source peg to destination peg (</a:t>
            </a:r>
            <a:r>
              <a:rPr lang="en-US" dirty="0"/>
              <a:t>N = </a:t>
            </a:r>
            <a:r>
              <a:rPr lang="en-US" dirty="0" smtClean="0"/>
              <a:t>1)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549" y="3158550"/>
            <a:ext cx="3370901" cy="334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66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Move </a:t>
            </a:r>
            <a:r>
              <a:rPr lang="en-US" b="1" dirty="0" smtClean="0"/>
              <a:t>N</a:t>
            </a:r>
            <a:r>
              <a:rPr lang="en-US" dirty="0" smtClean="0"/>
              <a:t> discs from </a:t>
            </a:r>
            <a:r>
              <a:rPr lang="en-US" b="1" dirty="0" smtClean="0"/>
              <a:t>source</a:t>
            </a:r>
            <a:r>
              <a:rPr lang="en-US" dirty="0" smtClean="0"/>
              <a:t> peg to </a:t>
            </a:r>
            <a:r>
              <a:rPr lang="en-US" b="1" dirty="0" smtClean="0"/>
              <a:t>destination</a:t>
            </a:r>
            <a:r>
              <a:rPr lang="en-US" dirty="0" smtClean="0"/>
              <a:t> peg using </a:t>
            </a:r>
            <a:r>
              <a:rPr lang="en-US" b="1" dirty="0" smtClean="0"/>
              <a:t>auxiliary</a:t>
            </a:r>
            <a:r>
              <a:rPr lang="en-US" dirty="0" smtClean="0"/>
              <a:t> peg as via</a:t>
            </a:r>
          </a:p>
          <a:p>
            <a:r>
              <a:rPr lang="en-US" dirty="0" smtClean="0"/>
              <a:t>General case:</a:t>
            </a:r>
          </a:p>
          <a:p>
            <a:pPr lvl="1"/>
            <a:r>
              <a:rPr lang="en-US" dirty="0" smtClean="0"/>
              <a:t>Move N-1 discs from source peg to auxiliary peg via destination peg</a:t>
            </a:r>
          </a:p>
          <a:p>
            <a:pPr lvl="1"/>
            <a:r>
              <a:rPr lang="en-US" dirty="0" smtClean="0"/>
              <a:t>Move disc from source peg to destination peg</a:t>
            </a:r>
          </a:p>
          <a:p>
            <a:pPr lvl="1"/>
            <a:r>
              <a:rPr lang="en-US" dirty="0" smtClean="0"/>
              <a:t>Move N-1 discs from auxiliary peg to destination peg via source peg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21" y="4005331"/>
            <a:ext cx="8822765" cy="129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2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425" y="1524000"/>
            <a:ext cx="8747975" cy="457200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hanoi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n, char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, char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, char aux)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   if(n == 1)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("Move disc from peg %c to peg %c\n",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   else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hanoi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(n-1,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, aux,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hanoi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(1,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, aux);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hanoi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(n-1, aux,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main()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hanoi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(4, 'A', 'C', 'B');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	return 0;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Recursive Function for Solving Hanoi</a:t>
            </a:r>
          </a:p>
        </p:txBody>
      </p:sp>
    </p:spTree>
    <p:extLst>
      <p:ext uri="{BB962C8B-B14F-4D97-AF65-F5344CB8AC3E}">
        <p14:creationId xmlns:p14="http://schemas.microsoft.com/office/powerpoint/2010/main" val="75172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Donut 74"/>
          <p:cNvSpPr/>
          <p:nvPr/>
        </p:nvSpPr>
        <p:spPr>
          <a:xfrm>
            <a:off x="237589" y="498020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Donut 75"/>
          <p:cNvSpPr/>
          <p:nvPr/>
        </p:nvSpPr>
        <p:spPr>
          <a:xfrm>
            <a:off x="404475" y="5000830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Donut 76"/>
          <p:cNvSpPr/>
          <p:nvPr/>
        </p:nvSpPr>
        <p:spPr>
          <a:xfrm>
            <a:off x="607318" y="5092218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Donut 77"/>
          <p:cNvSpPr/>
          <p:nvPr/>
        </p:nvSpPr>
        <p:spPr>
          <a:xfrm>
            <a:off x="755425" y="5147559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2" name="Can 81"/>
          <p:cNvSpPr/>
          <p:nvPr/>
        </p:nvSpPr>
        <p:spPr>
          <a:xfrm>
            <a:off x="3037899" y="5092217"/>
            <a:ext cx="86302" cy="1327633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an 82"/>
          <p:cNvSpPr/>
          <p:nvPr/>
        </p:nvSpPr>
        <p:spPr>
          <a:xfrm>
            <a:off x="1040329" y="5092217"/>
            <a:ext cx="87013" cy="889484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an 83"/>
          <p:cNvSpPr/>
          <p:nvPr/>
        </p:nvSpPr>
        <p:spPr>
          <a:xfrm>
            <a:off x="4838794" y="5092218"/>
            <a:ext cx="86302" cy="1237146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endCxn id="33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3"/>
            <a:endCxn id="34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5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7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3"/>
            <a:endCxn id="28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9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0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3"/>
            <a:endCxn id="31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2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5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7" idx="3"/>
            <a:endCxn id="16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7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8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9" idx="3"/>
            <a:endCxn id="19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0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3"/>
            <a:endCxn id="22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1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3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4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2" idx="3"/>
            <a:endCxn id="25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26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76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nut 27"/>
          <p:cNvSpPr/>
          <p:nvPr/>
        </p:nvSpPr>
        <p:spPr>
          <a:xfrm>
            <a:off x="237589" y="498020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Donut 30"/>
          <p:cNvSpPr/>
          <p:nvPr/>
        </p:nvSpPr>
        <p:spPr>
          <a:xfrm>
            <a:off x="404475" y="5000830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607318" y="5092218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755425" y="5147559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7" name="Can 36"/>
          <p:cNvSpPr/>
          <p:nvPr/>
        </p:nvSpPr>
        <p:spPr>
          <a:xfrm>
            <a:off x="3037899" y="5092217"/>
            <a:ext cx="86302" cy="1327633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n 37"/>
          <p:cNvSpPr/>
          <p:nvPr/>
        </p:nvSpPr>
        <p:spPr>
          <a:xfrm>
            <a:off x="1040329" y="5092217"/>
            <a:ext cx="87013" cy="889484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/>
          <p:cNvSpPr/>
          <p:nvPr/>
        </p:nvSpPr>
        <p:spPr>
          <a:xfrm>
            <a:off x="4838794" y="5092218"/>
            <a:ext cx="86302" cy="1237146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/>
          <p:cNvCxnSpPr>
            <a:endCxn id="43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6" idx="3"/>
            <a:endCxn id="44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5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7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3" idx="3"/>
            <a:endCxn id="29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0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3"/>
            <a:endCxn id="41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15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7" idx="3"/>
            <a:endCxn id="16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17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8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0" idx="3"/>
            <a:endCxn id="19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0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0" idx="3"/>
            <a:endCxn id="22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1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3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24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3"/>
            <a:endCxn id="25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26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41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nut 27"/>
          <p:cNvSpPr/>
          <p:nvPr/>
        </p:nvSpPr>
        <p:spPr>
          <a:xfrm>
            <a:off x="237589" y="498020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Donut 30"/>
          <p:cNvSpPr/>
          <p:nvPr/>
        </p:nvSpPr>
        <p:spPr>
          <a:xfrm>
            <a:off x="404475" y="5000830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607318" y="5092218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755425" y="5147559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7" name="Can 36"/>
          <p:cNvSpPr/>
          <p:nvPr/>
        </p:nvSpPr>
        <p:spPr>
          <a:xfrm>
            <a:off x="3037899" y="5092217"/>
            <a:ext cx="86302" cy="1327633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n 37"/>
          <p:cNvSpPr/>
          <p:nvPr/>
        </p:nvSpPr>
        <p:spPr>
          <a:xfrm>
            <a:off x="1040329" y="5092217"/>
            <a:ext cx="87013" cy="889484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/>
          <p:cNvSpPr/>
          <p:nvPr/>
        </p:nvSpPr>
        <p:spPr>
          <a:xfrm>
            <a:off x="4838794" y="5092218"/>
            <a:ext cx="86302" cy="1237146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/>
          <p:cNvCxnSpPr>
            <a:endCxn id="46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47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1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  <a:endCxn id="44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8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3"/>
            <a:endCxn id="19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0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1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3"/>
            <a:endCxn id="22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3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3"/>
            <a:endCxn id="25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24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26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27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3"/>
            <a:endCxn id="29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0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7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18" y="1026471"/>
            <a:ext cx="6282591" cy="53590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Tracing Combinations(4,3)</a:t>
            </a:r>
          </a:p>
        </p:txBody>
      </p:sp>
    </p:spTree>
    <p:extLst>
      <p:ext uri="{BB962C8B-B14F-4D97-AF65-F5344CB8AC3E}">
        <p14:creationId xmlns:p14="http://schemas.microsoft.com/office/powerpoint/2010/main" val="288405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nut 27"/>
          <p:cNvSpPr/>
          <p:nvPr/>
        </p:nvSpPr>
        <p:spPr>
          <a:xfrm>
            <a:off x="237589" y="498020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Donut 30"/>
          <p:cNvSpPr/>
          <p:nvPr/>
        </p:nvSpPr>
        <p:spPr>
          <a:xfrm>
            <a:off x="404475" y="5000830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607318" y="5092218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755425" y="5147559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7" name="Can 36"/>
          <p:cNvSpPr/>
          <p:nvPr/>
        </p:nvSpPr>
        <p:spPr>
          <a:xfrm>
            <a:off x="3037899" y="5092217"/>
            <a:ext cx="86302" cy="1327633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n 37"/>
          <p:cNvSpPr/>
          <p:nvPr/>
        </p:nvSpPr>
        <p:spPr>
          <a:xfrm>
            <a:off x="1040329" y="5092217"/>
            <a:ext cx="87013" cy="889484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/>
          <p:cNvSpPr/>
          <p:nvPr/>
        </p:nvSpPr>
        <p:spPr>
          <a:xfrm>
            <a:off x="4838794" y="5092218"/>
            <a:ext cx="86302" cy="1237146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Straight Arrow Connector 51"/>
          <p:cNvCxnSpPr>
            <a:endCxn id="48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1" idx="3"/>
            <a:endCxn id="49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0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3"/>
            <a:endCxn id="43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4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3"/>
            <a:endCxn id="46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2" idx="3"/>
            <a:endCxn id="20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2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3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4" idx="3"/>
            <a:endCxn id="24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25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5" idx="3"/>
            <a:endCxn id="27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26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29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0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7" idx="3"/>
            <a:endCxn id="40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41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7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nut 27"/>
          <p:cNvSpPr/>
          <p:nvPr/>
        </p:nvSpPr>
        <p:spPr>
          <a:xfrm>
            <a:off x="237589" y="498020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Donut 30"/>
          <p:cNvSpPr/>
          <p:nvPr/>
        </p:nvSpPr>
        <p:spPr>
          <a:xfrm>
            <a:off x="404475" y="5000830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607318" y="5092218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755425" y="5147559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7" name="Can 36"/>
          <p:cNvSpPr/>
          <p:nvPr/>
        </p:nvSpPr>
        <p:spPr>
          <a:xfrm>
            <a:off x="3037899" y="5092217"/>
            <a:ext cx="86302" cy="1327633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n 37"/>
          <p:cNvSpPr/>
          <p:nvPr/>
        </p:nvSpPr>
        <p:spPr>
          <a:xfrm>
            <a:off x="1040329" y="5092217"/>
            <a:ext cx="87013" cy="889484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/>
          <p:cNvSpPr/>
          <p:nvPr/>
        </p:nvSpPr>
        <p:spPr>
          <a:xfrm>
            <a:off x="4838794" y="5092218"/>
            <a:ext cx="86302" cy="1237146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Straight Arrow Connector 51"/>
          <p:cNvCxnSpPr>
            <a:endCxn id="48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1" idx="3"/>
            <a:endCxn id="49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0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3"/>
            <a:endCxn id="43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4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3"/>
            <a:endCxn id="46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2" idx="3"/>
            <a:endCxn id="20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2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3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4" idx="3"/>
            <a:endCxn id="24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25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5" idx="3"/>
            <a:endCxn id="27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26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29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0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7" idx="3"/>
            <a:endCxn id="40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41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9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nut 31"/>
          <p:cNvSpPr/>
          <p:nvPr/>
        </p:nvSpPr>
        <p:spPr>
          <a:xfrm>
            <a:off x="237589" y="498020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4475" y="5000830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Donut 33"/>
          <p:cNvSpPr/>
          <p:nvPr/>
        </p:nvSpPr>
        <p:spPr>
          <a:xfrm>
            <a:off x="607318" y="5092218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Donut 34"/>
          <p:cNvSpPr/>
          <p:nvPr/>
        </p:nvSpPr>
        <p:spPr>
          <a:xfrm>
            <a:off x="2752639" y="5536959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9" name="Can 38"/>
          <p:cNvSpPr/>
          <p:nvPr/>
        </p:nvSpPr>
        <p:spPr>
          <a:xfrm>
            <a:off x="3037899" y="5092217"/>
            <a:ext cx="86302" cy="1282389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n 39"/>
          <p:cNvSpPr/>
          <p:nvPr/>
        </p:nvSpPr>
        <p:spPr>
          <a:xfrm>
            <a:off x="1040329" y="5092217"/>
            <a:ext cx="87013" cy="989294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4838794" y="5092218"/>
            <a:ext cx="86302" cy="1237146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Straight Arrow Connector 51"/>
          <p:cNvCxnSpPr>
            <a:endCxn id="48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1" idx="3"/>
            <a:endCxn id="49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0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3"/>
            <a:endCxn id="43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4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3"/>
            <a:endCxn id="46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2" idx="3"/>
            <a:endCxn id="20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2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3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4" idx="3"/>
            <a:endCxn id="24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25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5" idx="3"/>
            <a:endCxn id="27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26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28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29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7" idx="3"/>
            <a:endCxn id="30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31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90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237589" y="498020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4475" y="5000830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607318" y="5092218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Donut 33"/>
          <p:cNvSpPr/>
          <p:nvPr/>
        </p:nvSpPr>
        <p:spPr>
          <a:xfrm>
            <a:off x="2752639" y="5536959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8" name="Can 37"/>
          <p:cNvSpPr/>
          <p:nvPr/>
        </p:nvSpPr>
        <p:spPr>
          <a:xfrm>
            <a:off x="3037899" y="5092217"/>
            <a:ext cx="86302" cy="1282389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/>
          <p:cNvSpPr/>
          <p:nvPr/>
        </p:nvSpPr>
        <p:spPr>
          <a:xfrm>
            <a:off x="1040329" y="5092217"/>
            <a:ext cx="87013" cy="989294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n 39"/>
          <p:cNvSpPr/>
          <p:nvPr/>
        </p:nvSpPr>
        <p:spPr>
          <a:xfrm>
            <a:off x="4838794" y="5092218"/>
            <a:ext cx="86302" cy="1237146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9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0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4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3"/>
            <a:endCxn id="46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0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1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2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4" idx="3"/>
            <a:endCxn id="24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25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5" idx="3"/>
            <a:endCxn id="27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26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28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29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7" idx="3"/>
            <a:endCxn id="30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41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3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237589" y="498020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4475" y="5000830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607318" y="5092218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Donut 33"/>
          <p:cNvSpPr/>
          <p:nvPr/>
        </p:nvSpPr>
        <p:spPr>
          <a:xfrm>
            <a:off x="2752639" y="5536959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8" name="Can 37"/>
          <p:cNvSpPr/>
          <p:nvPr/>
        </p:nvSpPr>
        <p:spPr>
          <a:xfrm>
            <a:off x="3037899" y="5092217"/>
            <a:ext cx="86302" cy="1282389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/>
          <p:cNvSpPr/>
          <p:nvPr/>
        </p:nvSpPr>
        <p:spPr>
          <a:xfrm>
            <a:off x="1040329" y="5092217"/>
            <a:ext cx="87013" cy="989294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n 39"/>
          <p:cNvSpPr/>
          <p:nvPr/>
        </p:nvSpPr>
        <p:spPr>
          <a:xfrm>
            <a:off x="4838794" y="5092218"/>
            <a:ext cx="86302" cy="1237146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9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0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4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3"/>
            <a:endCxn id="46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0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1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2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4" idx="3"/>
            <a:endCxn id="24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25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5" idx="3"/>
            <a:endCxn id="27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26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28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29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7" idx="3"/>
            <a:endCxn id="30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41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60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nut 27"/>
          <p:cNvSpPr/>
          <p:nvPr/>
        </p:nvSpPr>
        <p:spPr>
          <a:xfrm>
            <a:off x="237589" y="498020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Donut 30"/>
          <p:cNvSpPr/>
          <p:nvPr/>
        </p:nvSpPr>
        <p:spPr>
          <a:xfrm>
            <a:off x="404475" y="5000830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405426" y="5363075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2752639" y="5536959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7" name="Can 36"/>
          <p:cNvSpPr/>
          <p:nvPr/>
        </p:nvSpPr>
        <p:spPr>
          <a:xfrm>
            <a:off x="3037899" y="5092217"/>
            <a:ext cx="86302" cy="1282389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n 37"/>
          <p:cNvSpPr/>
          <p:nvPr/>
        </p:nvSpPr>
        <p:spPr>
          <a:xfrm>
            <a:off x="1040329" y="5092216"/>
            <a:ext cx="87013" cy="1087127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/>
          <p:cNvSpPr/>
          <p:nvPr/>
        </p:nvSpPr>
        <p:spPr>
          <a:xfrm>
            <a:off x="4838794" y="5092217"/>
            <a:ext cx="86302" cy="1255993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9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0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4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3"/>
            <a:endCxn id="46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0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1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2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4" idx="3"/>
            <a:endCxn id="24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25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5" idx="3"/>
            <a:endCxn id="27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26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29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0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7" idx="3"/>
            <a:endCxn id="40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41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75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237589" y="498020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4475" y="5000830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405426" y="5363075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Donut 33"/>
          <p:cNvSpPr/>
          <p:nvPr/>
        </p:nvSpPr>
        <p:spPr>
          <a:xfrm>
            <a:off x="2752639" y="5536959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8" name="Can 37"/>
          <p:cNvSpPr/>
          <p:nvPr/>
        </p:nvSpPr>
        <p:spPr>
          <a:xfrm>
            <a:off x="3037899" y="5092217"/>
            <a:ext cx="86302" cy="1282389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n 39"/>
          <p:cNvSpPr/>
          <p:nvPr/>
        </p:nvSpPr>
        <p:spPr>
          <a:xfrm>
            <a:off x="4838794" y="5092217"/>
            <a:ext cx="86302" cy="1255993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1040329" y="5092216"/>
            <a:ext cx="87013" cy="1087127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Straight Arrow Connector 51"/>
          <p:cNvCxnSpPr>
            <a:endCxn id="48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1" idx="3"/>
            <a:endCxn id="49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0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3"/>
            <a:endCxn id="43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4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3"/>
            <a:endCxn id="46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2" idx="3"/>
            <a:endCxn id="20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2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3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4" idx="3"/>
            <a:endCxn id="24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25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5" idx="3"/>
            <a:endCxn id="27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26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28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29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7" idx="3"/>
            <a:endCxn id="30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39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9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237589" y="498020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4475" y="5000830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405426" y="5363075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Donut 33"/>
          <p:cNvSpPr/>
          <p:nvPr/>
        </p:nvSpPr>
        <p:spPr>
          <a:xfrm>
            <a:off x="2752639" y="5536959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8" name="Can 37"/>
          <p:cNvSpPr/>
          <p:nvPr/>
        </p:nvSpPr>
        <p:spPr>
          <a:xfrm>
            <a:off x="3037899" y="5092217"/>
            <a:ext cx="86302" cy="1282389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n 39"/>
          <p:cNvSpPr/>
          <p:nvPr/>
        </p:nvSpPr>
        <p:spPr>
          <a:xfrm>
            <a:off x="4838794" y="5092217"/>
            <a:ext cx="86302" cy="1255993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1040329" y="5092216"/>
            <a:ext cx="87013" cy="1087127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Straight Arrow Connector 51"/>
          <p:cNvCxnSpPr>
            <a:endCxn id="48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1" idx="3"/>
            <a:endCxn id="49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0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3"/>
            <a:endCxn id="43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4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3"/>
            <a:endCxn id="46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2" idx="3"/>
            <a:endCxn id="20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2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3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4" idx="3"/>
            <a:endCxn id="24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25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5" idx="3"/>
            <a:endCxn id="27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26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28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29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7" idx="3"/>
            <a:endCxn id="30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39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71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nut 27"/>
          <p:cNvSpPr/>
          <p:nvPr/>
        </p:nvSpPr>
        <p:spPr>
          <a:xfrm>
            <a:off x="237589" y="498020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Donut 30"/>
          <p:cNvSpPr/>
          <p:nvPr/>
        </p:nvSpPr>
        <p:spPr>
          <a:xfrm>
            <a:off x="404475" y="5000830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405426" y="5363075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553533" y="5419787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9" name="Can 38"/>
          <p:cNvSpPr/>
          <p:nvPr/>
        </p:nvSpPr>
        <p:spPr>
          <a:xfrm>
            <a:off x="4838794" y="5092218"/>
            <a:ext cx="86302" cy="1165708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n 39"/>
          <p:cNvSpPr/>
          <p:nvPr/>
        </p:nvSpPr>
        <p:spPr>
          <a:xfrm>
            <a:off x="1040329" y="5092216"/>
            <a:ext cx="87013" cy="1087127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3037899" y="5092217"/>
            <a:ext cx="86302" cy="1327633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Straight Arrow Connector 51"/>
          <p:cNvCxnSpPr>
            <a:endCxn id="48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1" idx="3"/>
            <a:endCxn id="49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0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3"/>
            <a:endCxn id="43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4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3"/>
            <a:endCxn id="46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2" idx="3"/>
            <a:endCxn id="20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2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3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4" idx="3"/>
            <a:endCxn id="24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25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5" idx="3"/>
            <a:endCxn id="27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26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29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0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7" idx="3"/>
            <a:endCxn id="37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38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93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nut 24"/>
          <p:cNvSpPr/>
          <p:nvPr/>
        </p:nvSpPr>
        <p:spPr>
          <a:xfrm>
            <a:off x="237589" y="498020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404475" y="5000830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4405426" y="5363075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Donut 30"/>
          <p:cNvSpPr/>
          <p:nvPr/>
        </p:nvSpPr>
        <p:spPr>
          <a:xfrm>
            <a:off x="4553533" y="5419787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7" name="Can 36"/>
          <p:cNvSpPr/>
          <p:nvPr/>
        </p:nvSpPr>
        <p:spPr>
          <a:xfrm>
            <a:off x="4838794" y="5092218"/>
            <a:ext cx="86302" cy="1165708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n 37"/>
          <p:cNvSpPr/>
          <p:nvPr/>
        </p:nvSpPr>
        <p:spPr>
          <a:xfrm>
            <a:off x="1040329" y="5092216"/>
            <a:ext cx="87013" cy="1087127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/>
          <p:cNvSpPr/>
          <p:nvPr/>
        </p:nvSpPr>
        <p:spPr>
          <a:xfrm>
            <a:off x="3037899" y="5092217"/>
            <a:ext cx="86302" cy="1327633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/>
          <p:cNvCxnSpPr>
            <a:endCxn id="46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47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1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  <a:endCxn id="44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7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3"/>
            <a:endCxn id="18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9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0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3"/>
            <a:endCxn id="21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3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3"/>
            <a:endCxn id="27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24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29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0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3"/>
            <a:endCxn id="35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6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3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0813" cy="48006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2800" b="1" dirty="0" smtClean="0">
                <a:cs typeface="Times New Roman" panose="02020603050405020304" pitchFamily="18" charset="0"/>
              </a:rPr>
              <a:t>Base case: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en-US" sz="2400" dirty="0" smtClean="0">
                <a:cs typeface="Times New Roman" panose="02020603050405020304" pitchFamily="18" charset="0"/>
              </a:rPr>
              <a:t>Array is empty: 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item not found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en-US" sz="2400" dirty="0" smtClean="0">
                <a:cs typeface="Times New Roman" panose="02020603050405020304" pitchFamily="18" charset="0"/>
              </a:rPr>
              <a:t>Array is non-empty and item is the middle element: </a:t>
            </a:r>
            <a:r>
              <a:rPr lang="en-US" sz="2400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item is found</a:t>
            </a:r>
          </a:p>
          <a:p>
            <a:pPr algn="just"/>
            <a:r>
              <a:rPr lang="en-US" sz="2800" b="1" dirty="0" smtClean="0">
                <a:cs typeface="Times New Roman" panose="02020603050405020304" pitchFamily="18" charset="0"/>
              </a:rPr>
              <a:t>General case:</a:t>
            </a:r>
          </a:p>
          <a:p>
            <a:pPr lvl="1" algn="just"/>
            <a:r>
              <a:rPr lang="en-US" sz="2400" dirty="0" smtClean="0">
                <a:cs typeface="Times New Roman" panose="02020603050405020304" pitchFamily="18" charset="0"/>
              </a:rPr>
              <a:t>Search either the right half or the left half of the array</a:t>
            </a: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</a:t>
            </a:r>
            <a:r>
              <a:rPr lang="en-US" dirty="0" smtClean="0"/>
              <a:t>Search</a:t>
            </a:r>
            <a:r>
              <a:rPr lang="en-US" dirty="0"/>
              <a:t>: </a:t>
            </a:r>
            <a:r>
              <a:rPr lang="en-US" dirty="0" smtClean="0"/>
              <a:t>The Recursive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nut 24"/>
          <p:cNvSpPr/>
          <p:nvPr/>
        </p:nvSpPr>
        <p:spPr>
          <a:xfrm>
            <a:off x="237589" y="498020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404475" y="5000830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4405426" y="5363075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Donut 30"/>
          <p:cNvSpPr/>
          <p:nvPr/>
        </p:nvSpPr>
        <p:spPr>
          <a:xfrm>
            <a:off x="4553533" y="5419787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7" name="Can 36"/>
          <p:cNvSpPr/>
          <p:nvPr/>
        </p:nvSpPr>
        <p:spPr>
          <a:xfrm>
            <a:off x="4838794" y="5092218"/>
            <a:ext cx="86302" cy="1165708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n 37"/>
          <p:cNvSpPr/>
          <p:nvPr/>
        </p:nvSpPr>
        <p:spPr>
          <a:xfrm>
            <a:off x="1040329" y="5092216"/>
            <a:ext cx="87013" cy="1087127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/>
          <p:cNvSpPr/>
          <p:nvPr/>
        </p:nvSpPr>
        <p:spPr>
          <a:xfrm>
            <a:off x="3037899" y="5092217"/>
            <a:ext cx="86302" cy="1327633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/>
          <p:cNvCxnSpPr>
            <a:endCxn id="46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47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1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  <a:endCxn id="44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7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3"/>
            <a:endCxn id="18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9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0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3"/>
            <a:endCxn id="21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3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3"/>
            <a:endCxn id="27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24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29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0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3"/>
            <a:endCxn id="35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6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7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nut 20"/>
          <p:cNvSpPr/>
          <p:nvPr/>
        </p:nvSpPr>
        <p:spPr>
          <a:xfrm>
            <a:off x="237589" y="498020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2401689" y="5173718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4405426" y="5363075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4553533" y="5419787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260957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n 35"/>
          <p:cNvSpPr/>
          <p:nvPr/>
        </p:nvSpPr>
        <p:spPr>
          <a:xfrm>
            <a:off x="4838794" y="5092218"/>
            <a:ext cx="86302" cy="1165708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n 37"/>
          <p:cNvSpPr/>
          <p:nvPr/>
        </p:nvSpPr>
        <p:spPr>
          <a:xfrm>
            <a:off x="1040329" y="5092216"/>
            <a:ext cx="87013" cy="1213334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/>
          <p:cNvCxnSpPr>
            <a:endCxn id="46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47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1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  <a:endCxn id="44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7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3"/>
            <a:endCxn id="18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9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0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3"/>
            <a:endCxn id="23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4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3"/>
            <a:endCxn id="29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27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0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5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3"/>
            <a:endCxn id="37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5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nut 24"/>
          <p:cNvSpPr/>
          <p:nvPr/>
        </p:nvSpPr>
        <p:spPr>
          <a:xfrm>
            <a:off x="237589" y="498020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2401689" y="5173718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4405426" y="5363075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Donut 30"/>
          <p:cNvSpPr/>
          <p:nvPr/>
        </p:nvSpPr>
        <p:spPr>
          <a:xfrm>
            <a:off x="4553533" y="5419787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Can 34"/>
          <p:cNvSpPr/>
          <p:nvPr/>
        </p:nvSpPr>
        <p:spPr>
          <a:xfrm>
            <a:off x="3037899" y="5092217"/>
            <a:ext cx="86302" cy="1260957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n 35"/>
          <p:cNvSpPr/>
          <p:nvPr/>
        </p:nvSpPr>
        <p:spPr>
          <a:xfrm>
            <a:off x="4838794" y="5092218"/>
            <a:ext cx="86302" cy="1165708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n 37"/>
          <p:cNvSpPr/>
          <p:nvPr/>
        </p:nvSpPr>
        <p:spPr>
          <a:xfrm>
            <a:off x="1040329" y="5092216"/>
            <a:ext cx="87013" cy="1213334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/>
          <p:cNvCxnSpPr>
            <a:endCxn id="46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47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1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  <a:endCxn id="44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7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3"/>
            <a:endCxn id="18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9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0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3"/>
            <a:endCxn id="22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3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3"/>
            <a:endCxn id="27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24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29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0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3"/>
            <a:endCxn id="37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8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237589" y="498020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2401689" y="5173718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4405426" y="5363075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4553533" y="5419787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260957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4838794" y="5092218"/>
            <a:ext cx="86302" cy="1165708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n 36"/>
          <p:cNvSpPr/>
          <p:nvPr/>
        </p:nvSpPr>
        <p:spPr>
          <a:xfrm>
            <a:off x="1040329" y="5092216"/>
            <a:ext cx="87013" cy="1213334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Straight Arrow Connector 51"/>
          <p:cNvCxnSpPr>
            <a:endCxn id="48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1" idx="3"/>
            <a:endCxn id="49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0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3"/>
            <a:endCxn id="43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4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3"/>
            <a:endCxn id="46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2" idx="3"/>
            <a:endCxn id="20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3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4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4" idx="3"/>
            <a:endCxn id="27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29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5" idx="3"/>
            <a:endCxn id="36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0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38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7" idx="3"/>
            <a:endCxn id="40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41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7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237589" y="498020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2401689" y="5173718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4405426" y="5363075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4553533" y="5419787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260957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4838794" y="5092218"/>
            <a:ext cx="86302" cy="1165708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n 36"/>
          <p:cNvSpPr/>
          <p:nvPr/>
        </p:nvSpPr>
        <p:spPr>
          <a:xfrm>
            <a:off x="1040329" y="5092216"/>
            <a:ext cx="87013" cy="1213334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Straight Arrow Connector 51"/>
          <p:cNvCxnSpPr>
            <a:endCxn id="48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1" idx="3"/>
            <a:endCxn id="49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0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3"/>
            <a:endCxn id="43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4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3"/>
            <a:endCxn id="46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2" idx="3"/>
            <a:endCxn id="20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3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4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4" idx="3"/>
            <a:endCxn id="27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29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5" idx="3"/>
            <a:endCxn id="36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0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38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7" idx="3"/>
            <a:endCxn id="40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41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6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237589" y="498020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2401689" y="5173718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4405426" y="5363075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754912" y="5381834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260957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4838794" y="5092218"/>
            <a:ext cx="86302" cy="1260956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n 36"/>
          <p:cNvSpPr/>
          <p:nvPr/>
        </p:nvSpPr>
        <p:spPr>
          <a:xfrm>
            <a:off x="1040329" y="5092216"/>
            <a:ext cx="87013" cy="1122847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Straight Arrow Connector 51"/>
          <p:cNvCxnSpPr>
            <a:endCxn id="48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1" idx="3"/>
            <a:endCxn id="49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0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3"/>
            <a:endCxn id="43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4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3"/>
            <a:endCxn id="46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2" idx="3"/>
            <a:endCxn id="20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3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4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4" idx="3"/>
            <a:endCxn id="27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29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5" idx="3"/>
            <a:endCxn id="36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0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38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7" idx="3"/>
            <a:endCxn id="40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41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4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237589" y="498020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2401689" y="5173718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4405426" y="5363075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754912" y="5381834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260957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/>
          <p:cNvSpPr/>
          <p:nvPr/>
        </p:nvSpPr>
        <p:spPr>
          <a:xfrm>
            <a:off x="4838794" y="5092218"/>
            <a:ext cx="86302" cy="1260956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>
            <a:off x="1040329" y="5092216"/>
            <a:ext cx="87013" cy="1122847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Straight Arrow Connector 52"/>
          <p:cNvCxnSpPr>
            <a:endCxn id="49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3"/>
            <a:endCxn id="50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1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3"/>
            <a:endCxn id="44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6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1" idx="3"/>
            <a:endCxn id="47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8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0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3" idx="3"/>
            <a:endCxn id="27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30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5" idx="3"/>
            <a:endCxn id="35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6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6" idx="3"/>
            <a:endCxn id="38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37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40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3"/>
            <a:endCxn id="41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42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2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237589" y="498020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2401689" y="5173718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4405426" y="5363075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754912" y="5381834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260957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/>
          <p:cNvSpPr/>
          <p:nvPr/>
        </p:nvSpPr>
        <p:spPr>
          <a:xfrm>
            <a:off x="4838794" y="5092218"/>
            <a:ext cx="86302" cy="1260956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>
            <a:off x="1040329" y="5092216"/>
            <a:ext cx="87013" cy="1122847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Straight Arrow Connector 52"/>
          <p:cNvCxnSpPr>
            <a:endCxn id="49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3"/>
            <a:endCxn id="50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1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3"/>
            <a:endCxn id="44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6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1" idx="3"/>
            <a:endCxn id="47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8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0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3" idx="3"/>
            <a:endCxn id="27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30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5" idx="3"/>
            <a:endCxn id="35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6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6" idx="3"/>
            <a:endCxn id="38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37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40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3"/>
            <a:endCxn id="41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42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99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237589" y="498020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2401689" y="5173718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2607092" y="5244013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754912" y="5381834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137133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838794" y="5092217"/>
            <a:ext cx="86302" cy="1362557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/>
          <p:cNvSpPr/>
          <p:nvPr/>
        </p:nvSpPr>
        <p:spPr>
          <a:xfrm>
            <a:off x="1040329" y="5092216"/>
            <a:ext cx="87013" cy="1122847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Straight Arrow Connector 52"/>
          <p:cNvCxnSpPr>
            <a:endCxn id="49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3"/>
            <a:endCxn id="50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1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3"/>
            <a:endCxn id="44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6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1" idx="3"/>
            <a:endCxn id="47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8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4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3" idx="3"/>
            <a:endCxn id="27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30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5" idx="3"/>
            <a:endCxn id="35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6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6" idx="3"/>
            <a:endCxn id="38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37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40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3"/>
            <a:endCxn id="41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42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9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237589" y="498020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2401689" y="5173718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2607092" y="5244013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754912" y="5381834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137133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838794" y="5092217"/>
            <a:ext cx="86302" cy="1362557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>
            <a:off x="1040329" y="5092216"/>
            <a:ext cx="87013" cy="1122847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Straight Arrow Connector 52"/>
          <p:cNvCxnSpPr>
            <a:endCxn id="49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3"/>
            <a:endCxn id="50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1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3"/>
            <a:endCxn id="44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6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1" idx="3"/>
            <a:endCxn id="47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8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3" idx="3"/>
            <a:endCxn id="27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30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5" idx="3"/>
            <a:endCxn id="35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6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6" idx="3"/>
            <a:endCxn id="38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37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40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3"/>
            <a:endCxn id="41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42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2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941" y="1155700"/>
            <a:ext cx="8834907" cy="4755703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info[],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// Base case 1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/ 2;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&lt; info[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(info, item,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(item == info[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  // Base case 2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true;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(info, item,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+ 1,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Search: The Recursive Way</a:t>
            </a:r>
          </a:p>
        </p:txBody>
      </p:sp>
    </p:spTree>
    <p:extLst>
      <p:ext uri="{BB962C8B-B14F-4D97-AF65-F5344CB8AC3E}">
        <p14:creationId xmlns:p14="http://schemas.microsoft.com/office/powerpoint/2010/main" val="24249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237589" y="498020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2401689" y="5173718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2607092" y="5244013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754912" y="5381834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137133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838794" y="5092217"/>
            <a:ext cx="86302" cy="1362557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>
            <a:off x="1040329" y="5092216"/>
            <a:ext cx="87013" cy="1122847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Straight Arrow Connector 52"/>
          <p:cNvCxnSpPr>
            <a:endCxn id="49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3"/>
            <a:endCxn id="50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1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3"/>
            <a:endCxn id="44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6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1" idx="3"/>
            <a:endCxn id="47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8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3" idx="3"/>
            <a:endCxn id="27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30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5" idx="3"/>
            <a:endCxn id="35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6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6" idx="3"/>
            <a:endCxn id="38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37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40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3"/>
            <a:endCxn id="41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42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99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237589" y="498020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2401689" y="5173718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2607092" y="5244013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2759545" y="5287960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029977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838794" y="5092217"/>
            <a:ext cx="86302" cy="1362557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/>
          <p:cNvSpPr/>
          <p:nvPr/>
        </p:nvSpPr>
        <p:spPr>
          <a:xfrm>
            <a:off x="1040329" y="5092216"/>
            <a:ext cx="87013" cy="1216509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Straight Arrow Connector 52"/>
          <p:cNvCxnSpPr>
            <a:endCxn id="49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3"/>
            <a:endCxn id="50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1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3"/>
            <a:endCxn id="44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6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1" idx="3"/>
            <a:endCxn id="47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8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4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3" idx="3"/>
            <a:endCxn id="27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30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5" idx="3"/>
            <a:endCxn id="35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6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6" idx="3"/>
            <a:endCxn id="38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37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40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3"/>
            <a:endCxn id="41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42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76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237589" y="498020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2401689" y="5173718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2607092" y="5244013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2759545" y="5287960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029977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838794" y="5092217"/>
            <a:ext cx="86302" cy="1362557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n 26"/>
          <p:cNvSpPr/>
          <p:nvPr/>
        </p:nvSpPr>
        <p:spPr>
          <a:xfrm>
            <a:off x="1040329" y="5092216"/>
            <a:ext cx="87013" cy="1216509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Straight Arrow Connector 47"/>
          <p:cNvCxnSpPr>
            <a:endCxn id="44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7" idx="3"/>
            <a:endCxn id="45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6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8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4" idx="3"/>
            <a:endCxn id="39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1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2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5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8" idx="3"/>
            <a:endCxn id="16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7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8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0" idx="3"/>
            <a:endCxn id="21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3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1" idx="3"/>
            <a:endCxn id="29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4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30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5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3" idx="3"/>
            <a:endCxn id="36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7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92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237589" y="498020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2401689" y="5173718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2607092" y="5244013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2759545" y="5287960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029977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838794" y="5092217"/>
            <a:ext cx="86302" cy="1362557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n 26"/>
          <p:cNvSpPr/>
          <p:nvPr/>
        </p:nvSpPr>
        <p:spPr>
          <a:xfrm>
            <a:off x="1040329" y="5092216"/>
            <a:ext cx="87013" cy="1216509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Straight Arrow Connector 47"/>
          <p:cNvCxnSpPr>
            <a:endCxn id="44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7" idx="3"/>
            <a:endCxn id="45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6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8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4" idx="3"/>
            <a:endCxn id="39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1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2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5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8" idx="3"/>
            <a:endCxn id="16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7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8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0" idx="3"/>
            <a:endCxn id="21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3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1" idx="3"/>
            <a:endCxn id="29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4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30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5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3" idx="3"/>
            <a:endCxn id="36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7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18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4040209" y="499301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2401689" y="5173718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2607092" y="5244013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2759545" y="5287960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029977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838794" y="5092218"/>
            <a:ext cx="86302" cy="1229208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1040329" y="5092216"/>
            <a:ext cx="87013" cy="1362558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Straight Arrow Connector 47"/>
          <p:cNvCxnSpPr>
            <a:endCxn id="44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7" idx="3"/>
            <a:endCxn id="45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6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8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4" idx="3"/>
            <a:endCxn id="39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1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2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6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8" idx="3"/>
            <a:endCxn id="17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8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1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0" idx="3"/>
            <a:endCxn id="23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4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1" idx="3"/>
            <a:endCxn id="29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7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30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5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3" idx="3"/>
            <a:endCxn id="36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7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0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4040209" y="499301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2401689" y="5173718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2607092" y="5244013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2759545" y="5287960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029977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838794" y="5092218"/>
            <a:ext cx="86302" cy="1229208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1040329" y="5092216"/>
            <a:ext cx="87013" cy="1362558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Straight Arrow Connector 47"/>
          <p:cNvCxnSpPr>
            <a:endCxn id="44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7" idx="3"/>
            <a:endCxn id="45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6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8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4" idx="3"/>
            <a:endCxn id="39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1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2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7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8" idx="3"/>
            <a:endCxn id="18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9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1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0" idx="3"/>
            <a:endCxn id="23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4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1" idx="3"/>
            <a:endCxn id="29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7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30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5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3" idx="3"/>
            <a:endCxn id="36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7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0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4040209" y="499301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2401689" y="5173718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2607092" y="5244013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2759545" y="5287960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029977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838794" y="5092218"/>
            <a:ext cx="86302" cy="1229208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1040329" y="5092216"/>
            <a:ext cx="87013" cy="1362558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" name="Straight Arrow Connector 48"/>
          <p:cNvCxnSpPr>
            <a:endCxn id="45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8" idx="3"/>
            <a:endCxn id="46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7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9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5" idx="3"/>
            <a:endCxn id="40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1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7" idx="3"/>
            <a:endCxn id="43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4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18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9" idx="3"/>
            <a:endCxn id="19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1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3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3"/>
            <a:endCxn id="24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7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3"/>
            <a:endCxn id="30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29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5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6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4" idx="3"/>
            <a:endCxn id="37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38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95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4040209" y="499301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2401689" y="5173718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2607092" y="5244013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2759545" y="5287960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029977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838794" y="5092218"/>
            <a:ext cx="86302" cy="1229208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1040329" y="5092216"/>
            <a:ext cx="87013" cy="1362558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/>
          <p:cNvCxnSpPr>
            <a:endCxn id="46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47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1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  <a:endCxn id="44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3"/>
            <a:endCxn id="21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3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4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3"/>
            <a:endCxn id="27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3"/>
            <a:endCxn id="35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0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6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7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3"/>
            <a:endCxn id="38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32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4040209" y="499301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2401689" y="5173718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2607092" y="5244013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2759545" y="5287960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029977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838794" y="5092218"/>
            <a:ext cx="86302" cy="1229208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1040329" y="5092216"/>
            <a:ext cx="87013" cy="1362558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/>
          <p:cNvCxnSpPr>
            <a:endCxn id="46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47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1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  <a:endCxn id="44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3"/>
            <a:endCxn id="21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3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4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3"/>
            <a:endCxn id="27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3"/>
            <a:endCxn id="35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0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6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7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3"/>
            <a:endCxn id="38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79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4040209" y="499301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2401689" y="5173718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2607092" y="5244013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4553534" y="5377976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143483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838794" y="5092218"/>
            <a:ext cx="86302" cy="1120464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1040329" y="5092216"/>
            <a:ext cx="87013" cy="1362558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/>
          <p:cNvCxnSpPr>
            <a:endCxn id="46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47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1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  <a:endCxn id="44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3"/>
            <a:endCxn id="21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3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4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3"/>
            <a:endCxn id="27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3"/>
            <a:endCxn id="35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0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6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7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3"/>
            <a:endCxn id="38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0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5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4040209" y="499301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2401689" y="5173718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2607092" y="5244013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4553534" y="5377976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143483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838794" y="5092218"/>
            <a:ext cx="86302" cy="1120464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1040329" y="5092216"/>
            <a:ext cx="87013" cy="1362558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/>
          <p:cNvCxnSpPr>
            <a:endCxn id="46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47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1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  <a:endCxn id="44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3"/>
            <a:endCxn id="21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3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4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3"/>
            <a:endCxn id="27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3"/>
            <a:endCxn id="35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0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6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7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3"/>
            <a:endCxn id="38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9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4040209" y="499301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2401689" y="5173718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2607092" y="5244013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4553534" y="5377976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143483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838794" y="5092218"/>
            <a:ext cx="86302" cy="1120464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1040329" y="5092216"/>
            <a:ext cx="87013" cy="1362558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/>
          <p:cNvCxnSpPr>
            <a:endCxn id="46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47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1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  <a:endCxn id="44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3"/>
            <a:endCxn id="21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3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4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3"/>
            <a:endCxn id="27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3"/>
            <a:endCxn id="35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0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6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7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3"/>
            <a:endCxn id="38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43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4040209" y="499301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2401689" y="5173718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606675" y="5370162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4553534" y="5377976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263339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838794" y="5092218"/>
            <a:ext cx="86302" cy="1120464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1040329" y="5092216"/>
            <a:ext cx="87013" cy="1263340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/>
          <p:cNvCxnSpPr>
            <a:endCxn id="46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47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1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  <a:endCxn id="44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3"/>
            <a:endCxn id="21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3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4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3"/>
            <a:endCxn id="27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3"/>
            <a:endCxn id="35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0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6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7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3"/>
            <a:endCxn id="38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3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4040209" y="499301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2401689" y="5173718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606675" y="5370162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4553534" y="5377976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263339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838794" y="5092218"/>
            <a:ext cx="86302" cy="1120464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1040329" y="5092216"/>
            <a:ext cx="87013" cy="1263340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/>
          <p:cNvCxnSpPr>
            <a:endCxn id="46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47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1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  <a:endCxn id="44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3"/>
            <a:endCxn id="21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3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4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3"/>
            <a:endCxn id="27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3"/>
            <a:endCxn id="35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0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6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7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3"/>
            <a:endCxn id="38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15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4040209" y="499301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2401689" y="5173718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606675" y="5370162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4553534" y="5377976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263339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838794" y="5092218"/>
            <a:ext cx="86302" cy="1120464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1040329" y="5092216"/>
            <a:ext cx="87013" cy="1263340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/>
          <p:cNvCxnSpPr>
            <a:endCxn id="46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47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1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  <a:endCxn id="44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3"/>
            <a:endCxn id="21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3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4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3"/>
            <a:endCxn id="27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3"/>
            <a:endCxn id="35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0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6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7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3"/>
            <a:endCxn id="38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2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4040209" y="499301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2401689" y="5173718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606675" y="5370162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754782" y="5408632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263339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838794" y="5092218"/>
            <a:ext cx="86302" cy="1225238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1040329" y="5092216"/>
            <a:ext cx="87013" cy="1153803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/>
          <p:cNvCxnSpPr>
            <a:endCxn id="46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47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1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  <a:endCxn id="44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3"/>
            <a:endCxn id="21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3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4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3"/>
            <a:endCxn id="27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3"/>
            <a:endCxn id="35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0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6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7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3"/>
            <a:endCxn id="38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5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4040209" y="499301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2401689" y="5173718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606675" y="5370162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754782" y="5408632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263339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838794" y="5092218"/>
            <a:ext cx="86302" cy="1225238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1040329" y="5092216"/>
            <a:ext cx="87013" cy="1153803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/>
          <p:cNvCxnSpPr>
            <a:endCxn id="46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47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1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  <a:endCxn id="44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3"/>
            <a:endCxn id="21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3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4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3"/>
            <a:endCxn id="27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3"/>
            <a:endCxn id="35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0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6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7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3"/>
            <a:endCxn id="38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98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4040209" y="499301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2401689" y="5173718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606675" y="5370162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754782" y="5408632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263339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838794" y="5092218"/>
            <a:ext cx="86302" cy="1225238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1040329" y="5092216"/>
            <a:ext cx="87013" cy="1153803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/>
          <p:cNvCxnSpPr>
            <a:endCxn id="46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47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1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  <a:endCxn id="44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3"/>
            <a:endCxn id="21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3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4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3"/>
            <a:endCxn id="27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3"/>
            <a:endCxn id="35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0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6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7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3"/>
            <a:endCxn id="38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82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4040209" y="499301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4202584" y="5027827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606675" y="5370162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754782" y="5408632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282991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838794" y="5092218"/>
            <a:ext cx="86302" cy="1115701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1040329" y="5092216"/>
            <a:ext cx="87013" cy="1153803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/>
          <p:cNvCxnSpPr>
            <a:endCxn id="46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47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1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  <a:endCxn id="44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3"/>
            <a:endCxn id="21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3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4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3"/>
            <a:endCxn id="27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3"/>
            <a:endCxn id="35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0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6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7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3"/>
            <a:endCxn id="38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01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4040209" y="499301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4202584" y="5027827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606675" y="5370162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754782" y="5408632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282991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838794" y="5092218"/>
            <a:ext cx="86302" cy="1115701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1040329" y="5092216"/>
            <a:ext cx="87013" cy="1153803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/>
          <p:cNvCxnSpPr>
            <a:endCxn id="46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47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1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  <a:endCxn id="44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3"/>
            <a:endCxn id="21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3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4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3"/>
            <a:endCxn id="27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3"/>
            <a:endCxn id="35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0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6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7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3"/>
            <a:endCxn id="38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3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9: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1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4040209" y="499301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4202584" y="5027827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606675" y="5370162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754782" y="5408632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282991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838794" y="5092218"/>
            <a:ext cx="86302" cy="1115701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1040329" y="5092216"/>
            <a:ext cx="87013" cy="1153803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/>
          <p:cNvCxnSpPr>
            <a:endCxn id="46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47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1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  <a:endCxn id="44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3"/>
            <a:endCxn id="21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3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4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3"/>
            <a:endCxn id="27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3"/>
            <a:endCxn id="35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0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6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7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3"/>
            <a:endCxn id="38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36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4040209" y="499301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4202584" y="5027827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606675" y="5370162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754782" y="5408632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282991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838794" y="5092218"/>
            <a:ext cx="86302" cy="1115701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1040329" y="5092216"/>
            <a:ext cx="87013" cy="1153803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/>
          <p:cNvCxnSpPr>
            <a:endCxn id="46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47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1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  <a:endCxn id="44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3"/>
            <a:endCxn id="21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3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4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3"/>
            <a:endCxn id="27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3"/>
            <a:endCxn id="35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0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6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7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3"/>
            <a:endCxn id="38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9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4040209" y="499301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4202584" y="5027827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606675" y="5370162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2755248" y="5537920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282991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838794" y="5092218"/>
            <a:ext cx="86302" cy="1115701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1040329" y="5092216"/>
            <a:ext cx="87013" cy="1263340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/>
          <p:cNvCxnSpPr>
            <a:endCxn id="46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47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1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  <a:endCxn id="44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3"/>
            <a:endCxn id="21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3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4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3"/>
            <a:endCxn id="27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3"/>
            <a:endCxn id="35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0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6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7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3"/>
            <a:endCxn id="38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4040209" y="499301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4202584" y="5027827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606675" y="5370162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2755248" y="5537920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282991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838794" y="5092218"/>
            <a:ext cx="86302" cy="1115701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/>
          <p:cNvCxnSpPr>
            <a:endCxn id="46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47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1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  <a:endCxn id="44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3"/>
            <a:endCxn id="21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3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4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3"/>
            <a:endCxn id="27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3"/>
            <a:endCxn id="35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0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6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7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3"/>
            <a:endCxn id="38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n 69"/>
          <p:cNvSpPr/>
          <p:nvPr/>
        </p:nvSpPr>
        <p:spPr>
          <a:xfrm>
            <a:off x="1040329" y="5092216"/>
            <a:ext cx="87013" cy="1263340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4040209" y="499301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4202584" y="5027827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606675" y="5370162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2755248" y="5537920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282991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838794" y="5092218"/>
            <a:ext cx="86302" cy="1115701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/>
          <p:cNvCxnSpPr>
            <a:endCxn id="46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47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1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  <a:endCxn id="44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3"/>
            <a:endCxn id="21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3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4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3"/>
            <a:endCxn id="27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3"/>
            <a:endCxn id="35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0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6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7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3"/>
            <a:endCxn id="38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n 69"/>
          <p:cNvSpPr/>
          <p:nvPr/>
        </p:nvSpPr>
        <p:spPr>
          <a:xfrm>
            <a:off x="1040329" y="5092216"/>
            <a:ext cx="87013" cy="1263340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4040209" y="499301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4202584" y="5027827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4405426" y="5094972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2755248" y="5537920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282991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838794" y="5092219"/>
            <a:ext cx="86302" cy="986514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/>
          <p:cNvCxnSpPr>
            <a:endCxn id="46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47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1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  <a:endCxn id="44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3"/>
            <a:endCxn id="21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3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4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3"/>
            <a:endCxn id="27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3"/>
            <a:endCxn id="35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0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6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7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3"/>
            <a:endCxn id="38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n 69"/>
          <p:cNvSpPr/>
          <p:nvPr/>
        </p:nvSpPr>
        <p:spPr>
          <a:xfrm>
            <a:off x="1040329" y="5092216"/>
            <a:ext cx="87013" cy="1303822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4040209" y="499301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4202584" y="5027827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4405426" y="5094972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2755248" y="5537920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282991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838794" y="5092219"/>
            <a:ext cx="86302" cy="986514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/>
          <p:cNvCxnSpPr>
            <a:endCxn id="46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47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1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  <a:endCxn id="44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3"/>
            <a:endCxn id="21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3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4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3"/>
            <a:endCxn id="27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3"/>
            <a:endCxn id="35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0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6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7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3"/>
            <a:endCxn id="38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n 69"/>
          <p:cNvSpPr/>
          <p:nvPr/>
        </p:nvSpPr>
        <p:spPr>
          <a:xfrm>
            <a:off x="1040329" y="5092216"/>
            <a:ext cx="87013" cy="1303822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7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4040209" y="499301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4202584" y="5027827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4405426" y="5094972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2755248" y="5537920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282991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838794" y="5092219"/>
            <a:ext cx="86302" cy="986514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/>
          <p:cNvCxnSpPr>
            <a:endCxn id="46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47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1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  <a:endCxn id="44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3"/>
            <a:endCxn id="21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3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4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3"/>
            <a:endCxn id="27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3"/>
            <a:endCxn id="35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0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6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7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3"/>
            <a:endCxn id="38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n 69"/>
          <p:cNvSpPr/>
          <p:nvPr/>
        </p:nvSpPr>
        <p:spPr>
          <a:xfrm>
            <a:off x="1040329" y="5092216"/>
            <a:ext cx="87013" cy="1303822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4040209" y="499301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4202584" y="5027827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4405426" y="5094972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4553533" y="5138897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303821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838794" y="5092219"/>
            <a:ext cx="86302" cy="884719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/>
          <p:cNvCxnSpPr>
            <a:endCxn id="46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47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1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  <a:endCxn id="44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3"/>
            <a:endCxn id="21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3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4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3"/>
            <a:endCxn id="27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3"/>
            <a:endCxn id="35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0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6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7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3"/>
            <a:endCxn id="38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n 69"/>
          <p:cNvSpPr/>
          <p:nvPr/>
        </p:nvSpPr>
        <p:spPr>
          <a:xfrm>
            <a:off x="1040329" y="5092216"/>
            <a:ext cx="87013" cy="1303822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nut 21"/>
          <p:cNvSpPr/>
          <p:nvPr/>
        </p:nvSpPr>
        <p:spPr>
          <a:xfrm>
            <a:off x="4040209" y="4993016"/>
            <a:ext cx="1692500" cy="1658154"/>
          </a:xfrm>
          <a:prstGeom prst="donut">
            <a:avLst>
              <a:gd name="adj" fmla="val 44586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4202584" y="5027827"/>
            <a:ext cx="1358722" cy="1347381"/>
          </a:xfrm>
          <a:prstGeom prst="donut">
            <a:avLst>
              <a:gd name="adj" fmla="val 409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4405426" y="5094972"/>
            <a:ext cx="953037" cy="968669"/>
          </a:xfrm>
          <a:prstGeom prst="donut">
            <a:avLst>
              <a:gd name="adj" fmla="val 39216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4553533" y="5138897"/>
            <a:ext cx="656822" cy="661724"/>
          </a:xfrm>
          <a:prstGeom prst="donut">
            <a:avLst>
              <a:gd name="adj" fmla="val 33323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  <a:scene3d>
            <a:camera prst="orthographicFront">
              <a:rot lat="6600000" lon="0" rev="0"/>
            </a:camera>
            <a:lightRig rig="threePt" dir="t"/>
          </a:scene3d>
          <a:sp3d z="577850"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7648" y="50008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194" y="50008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60127" y="500083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Can 33"/>
          <p:cNvSpPr/>
          <p:nvPr/>
        </p:nvSpPr>
        <p:spPr>
          <a:xfrm>
            <a:off x="3037899" y="5092217"/>
            <a:ext cx="86302" cy="1303821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838794" y="5092219"/>
            <a:ext cx="86302" cy="884719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207877" y="25532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7877" y="73638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07877" y="121313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07877" y="170684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7877" y="218790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7877" y="2664646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07877" y="315808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07877" y="363914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07877" y="41158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H(1,C,A,B)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07877" y="460959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07877" y="5090659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7877" y="5567402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99592" y="1715624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99592" y="2196685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99592" y="267342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H(2,C,B,A)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99592" y="3154489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H(2,B,A,C)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99592" y="3635550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99592" y="4112293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H(2,A,C,B)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91307" y="2445987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H(3,A,B,C)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91307" y="292704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H(1,A,C,B)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91307" y="3403791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H(3,B,C,A)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83022" y="2927048"/>
            <a:ext cx="1678116" cy="2493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H(4,A,C,B)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/>
          <p:cNvCxnSpPr>
            <a:endCxn id="46" idx="1"/>
          </p:cNvCxnSpPr>
          <p:nvPr/>
        </p:nvCxnSpPr>
        <p:spPr>
          <a:xfrm flipV="1">
            <a:off x="1961138" y="2570638"/>
            <a:ext cx="630169" cy="3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47" idx="1"/>
          </p:cNvCxnSpPr>
          <p:nvPr/>
        </p:nvCxnSpPr>
        <p:spPr>
          <a:xfrm>
            <a:off x="1961138" y="3051699"/>
            <a:ext cx="63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1961138" y="3176350"/>
            <a:ext cx="63016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 flipV="1">
            <a:off x="4269423" y="1840275"/>
            <a:ext cx="630169" cy="59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1" idx="1"/>
          </p:cNvCxnSpPr>
          <p:nvPr/>
        </p:nvCxnSpPr>
        <p:spPr>
          <a:xfrm flipV="1">
            <a:off x="4269423" y="2321336"/>
            <a:ext cx="630169" cy="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>
            <a:off x="4269423" y="2695289"/>
            <a:ext cx="630169" cy="1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 flipV="1">
            <a:off x="4269423" y="3279140"/>
            <a:ext cx="630169" cy="1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  <a:endCxn id="44" idx="1"/>
          </p:cNvCxnSpPr>
          <p:nvPr/>
        </p:nvCxnSpPr>
        <p:spPr>
          <a:xfrm>
            <a:off x="4269423" y="3528442"/>
            <a:ext cx="630169" cy="23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1"/>
          </p:cNvCxnSpPr>
          <p:nvPr/>
        </p:nvCxnSpPr>
        <p:spPr>
          <a:xfrm>
            <a:off x="4269423" y="3653093"/>
            <a:ext cx="630169" cy="58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9" idx="1"/>
          </p:cNvCxnSpPr>
          <p:nvPr/>
        </p:nvCxnSpPr>
        <p:spPr>
          <a:xfrm flipV="1">
            <a:off x="6577708" y="379978"/>
            <a:ext cx="630169" cy="13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0" idx="3"/>
            <a:endCxn id="21" idx="1"/>
          </p:cNvCxnSpPr>
          <p:nvPr/>
        </p:nvCxnSpPr>
        <p:spPr>
          <a:xfrm flipV="1">
            <a:off x="6577708" y="861039"/>
            <a:ext cx="630169" cy="9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3" idx="1"/>
          </p:cNvCxnSpPr>
          <p:nvPr/>
        </p:nvCxnSpPr>
        <p:spPr>
          <a:xfrm flipV="1">
            <a:off x="6577708" y="1337782"/>
            <a:ext cx="630169" cy="6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4" idx="1"/>
          </p:cNvCxnSpPr>
          <p:nvPr/>
        </p:nvCxnSpPr>
        <p:spPr>
          <a:xfrm flipV="1">
            <a:off x="6577708" y="1831493"/>
            <a:ext cx="630169" cy="8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3"/>
            <a:endCxn id="27" idx="1"/>
          </p:cNvCxnSpPr>
          <p:nvPr/>
        </p:nvCxnSpPr>
        <p:spPr>
          <a:xfrm flipV="1">
            <a:off x="6577708" y="2312554"/>
            <a:ext cx="630169" cy="4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1"/>
          </p:cNvCxnSpPr>
          <p:nvPr/>
        </p:nvCxnSpPr>
        <p:spPr>
          <a:xfrm flipV="1">
            <a:off x="6577708" y="2789297"/>
            <a:ext cx="630169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3"/>
            <a:endCxn id="35" idx="1"/>
          </p:cNvCxnSpPr>
          <p:nvPr/>
        </p:nvCxnSpPr>
        <p:spPr>
          <a:xfrm>
            <a:off x="6577708" y="3279140"/>
            <a:ext cx="630169" cy="48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0" idx="1"/>
          </p:cNvCxnSpPr>
          <p:nvPr/>
        </p:nvCxnSpPr>
        <p:spPr>
          <a:xfrm>
            <a:off x="6577708" y="3154489"/>
            <a:ext cx="630169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6" idx="1"/>
          </p:cNvCxnSpPr>
          <p:nvPr/>
        </p:nvCxnSpPr>
        <p:spPr>
          <a:xfrm>
            <a:off x="6577708" y="3403791"/>
            <a:ext cx="630169" cy="8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7" idx="1"/>
          </p:cNvCxnSpPr>
          <p:nvPr/>
        </p:nvCxnSpPr>
        <p:spPr>
          <a:xfrm>
            <a:off x="6577708" y="4112293"/>
            <a:ext cx="630169" cy="6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3"/>
            <a:endCxn id="38" idx="1"/>
          </p:cNvCxnSpPr>
          <p:nvPr/>
        </p:nvCxnSpPr>
        <p:spPr>
          <a:xfrm>
            <a:off x="6577708" y="4236944"/>
            <a:ext cx="630169" cy="9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9" idx="1"/>
          </p:cNvCxnSpPr>
          <p:nvPr/>
        </p:nvCxnSpPr>
        <p:spPr>
          <a:xfrm>
            <a:off x="6577708" y="4361595"/>
            <a:ext cx="630169" cy="13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n 69"/>
          <p:cNvSpPr/>
          <p:nvPr/>
        </p:nvSpPr>
        <p:spPr>
          <a:xfrm>
            <a:off x="1040329" y="5092216"/>
            <a:ext cx="87013" cy="1303822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88653" y="804572"/>
          <a:ext cx="5844998" cy="805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5798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26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2" y="10045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428" y="2395470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9: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967248" y="2786404"/>
            <a:ext cx="322615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(A,9,0,10)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68203" y="2395470"/>
            <a:ext cx="4121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945" y="237386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80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425" y="990600"/>
            <a:ext cx="8747975" cy="51054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Output:</a:t>
            </a:r>
            <a:endParaRPr lang="en-US" b="1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Move 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disc from peg A to peg B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from peg A to peg C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from peg B to peg C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from peg A to peg B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from peg C to peg A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from peg C to peg B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from peg A to peg B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from peg A to peg C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from peg B to peg C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from peg B to peg A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from peg C to peg A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from peg B to peg C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from peg A to peg B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from peg A to peg C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from peg B to peg C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Recursive Function for Solving Hanoi</a:t>
            </a:r>
          </a:p>
        </p:txBody>
      </p:sp>
    </p:spTree>
    <p:extLst>
      <p:ext uri="{BB962C8B-B14F-4D97-AF65-F5344CB8AC3E}">
        <p14:creationId xmlns:p14="http://schemas.microsoft.com/office/powerpoint/2010/main" val="26455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425" y="990600"/>
            <a:ext cx="8747975" cy="547459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Modify the Hanoi function so that it produces the following output</a:t>
            </a:r>
          </a:p>
          <a:p>
            <a:pPr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1 from peg A to peg B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2 from peg A to peg C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1 from peg B to peg C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3 from peg A to peg B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1 from peg C to peg A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2 from peg C to peg B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1 from peg A to peg B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4 from peg A to peg C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1 from peg B to peg C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2 from peg B to peg A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1 from peg C to peg A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3 from peg B to peg C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1 from peg A to peg B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2 from peg A to peg C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Move disc 1 from peg B to peg C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Home-work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9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4154</Words>
  <Application>Microsoft Office PowerPoint</Application>
  <PresentationFormat>On-screen Show (4:3)</PresentationFormat>
  <Paragraphs>2137</Paragraphs>
  <Slides>91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5" baseType="lpstr">
      <vt:lpstr>Aharoni</vt:lpstr>
      <vt:lpstr>Arial</vt:lpstr>
      <vt:lpstr>Britannic Bold</vt:lpstr>
      <vt:lpstr>Calibri</vt:lpstr>
      <vt:lpstr>Calibri Light</vt:lpstr>
      <vt:lpstr>Courier</vt:lpstr>
      <vt:lpstr>Courier New</vt:lpstr>
      <vt:lpstr>Gungsuh</vt:lpstr>
      <vt:lpstr>Impact</vt:lpstr>
      <vt:lpstr>MS Mincho</vt:lpstr>
      <vt:lpstr>Times New Roman</vt:lpstr>
      <vt:lpstr>Verdana</vt:lpstr>
      <vt:lpstr>Office Theme</vt:lpstr>
      <vt:lpstr>Equation</vt:lpstr>
      <vt:lpstr>Lecture 11 Recursion</vt:lpstr>
      <vt:lpstr>Another Example:  n choose r (combinations)</vt:lpstr>
      <vt:lpstr>n choose r (Combinations)</vt:lpstr>
      <vt:lpstr>Tracing Combinations(4,3)</vt:lpstr>
      <vt:lpstr>Binary Search: The Recursive Way</vt:lpstr>
      <vt:lpstr>Binary Search: The Recursive Way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Puzzle</vt:lpstr>
      <vt:lpstr>The Puzzle</vt:lpstr>
      <vt:lpstr>Solve Hanoi with 4 Discs</vt:lpstr>
      <vt:lpstr>Solve Hanoi with 4 Discs</vt:lpstr>
      <vt:lpstr>Recursive Solution</vt:lpstr>
      <vt:lpstr>Recursive Solution</vt:lpstr>
      <vt:lpstr>Recursive Function for Solving Hanoi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Recursive Function for Solving Hanoi</vt:lpstr>
      <vt:lpstr>Home-work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tmriddle</cp:lastModifiedBy>
  <cp:revision>38</cp:revision>
  <dcterms:created xsi:type="dcterms:W3CDTF">2014-09-11T18:03:18Z</dcterms:created>
  <dcterms:modified xsi:type="dcterms:W3CDTF">2017-05-27T03:51:26Z</dcterms:modified>
</cp:coreProperties>
</file>