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1"/>
  </p:notesMasterIdLst>
  <p:sldIdLst>
    <p:sldId id="256" r:id="rId2"/>
    <p:sldId id="378" r:id="rId3"/>
    <p:sldId id="379" r:id="rId4"/>
    <p:sldId id="380" r:id="rId5"/>
    <p:sldId id="381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3" r:id="rId52"/>
    <p:sldId id="374" r:id="rId53"/>
    <p:sldId id="375" r:id="rId54"/>
    <p:sldId id="376" r:id="rId55"/>
    <p:sldId id="377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5" r:id="rId100"/>
    <p:sldId id="426" r:id="rId101"/>
    <p:sldId id="427" r:id="rId102"/>
    <p:sldId id="428" r:id="rId103"/>
    <p:sldId id="429" r:id="rId104"/>
    <p:sldId id="430" r:id="rId105"/>
    <p:sldId id="431" r:id="rId106"/>
    <p:sldId id="432" r:id="rId107"/>
    <p:sldId id="433" r:id="rId108"/>
    <p:sldId id="434" r:id="rId109"/>
    <p:sldId id="435" r:id="rId110"/>
    <p:sldId id="436" r:id="rId111"/>
    <p:sldId id="437" r:id="rId112"/>
    <p:sldId id="438" r:id="rId113"/>
    <p:sldId id="439" r:id="rId114"/>
    <p:sldId id="440" r:id="rId115"/>
    <p:sldId id="441" r:id="rId116"/>
    <p:sldId id="442" r:id="rId117"/>
    <p:sldId id="443" r:id="rId118"/>
    <p:sldId id="444" r:id="rId119"/>
    <p:sldId id="445" r:id="rId120"/>
    <p:sldId id="446" r:id="rId121"/>
    <p:sldId id="447" r:id="rId122"/>
    <p:sldId id="448" r:id="rId123"/>
    <p:sldId id="449" r:id="rId124"/>
    <p:sldId id="450" r:id="rId125"/>
    <p:sldId id="451" r:id="rId126"/>
    <p:sldId id="452" r:id="rId127"/>
    <p:sldId id="453" r:id="rId128"/>
    <p:sldId id="454" r:id="rId129"/>
    <p:sldId id="455" r:id="rId130"/>
    <p:sldId id="456" r:id="rId131"/>
    <p:sldId id="457" r:id="rId132"/>
    <p:sldId id="458" r:id="rId133"/>
    <p:sldId id="459" r:id="rId134"/>
    <p:sldId id="460" r:id="rId135"/>
    <p:sldId id="461" r:id="rId136"/>
    <p:sldId id="462" r:id="rId137"/>
    <p:sldId id="463" r:id="rId138"/>
    <p:sldId id="464" r:id="rId139"/>
    <p:sldId id="465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7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Binary </a:t>
            </a:r>
            <a:r>
              <a:rPr lang="en-US" sz="3200" smtClean="0"/>
              <a:t>Search Tree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89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993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47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4482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7685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2578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54982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4913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804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4403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8444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98026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21898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2333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775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175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691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9824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719369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4160135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600901" y="5733243"/>
            <a:ext cx="550550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195470" y="5733242"/>
            <a:ext cx="598197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7245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tree-&gt;info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720860" y="2067495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596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4413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leaf node (20).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9125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leaf node (20).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868993" y="381312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3537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one child (18).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4133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796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one child (18).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7122017" y="3189668"/>
            <a:ext cx="1289478" cy="1357565"/>
          </a:xfrm>
          <a:custGeom>
            <a:avLst/>
            <a:gdLst>
              <a:gd name="connsiteX0" fmla="*/ 0 w 1289478"/>
              <a:gd name="connsiteY0" fmla="*/ 4293 h 1357565"/>
              <a:gd name="connsiteX1" fmla="*/ 656822 w 1289478"/>
              <a:gd name="connsiteY1" fmla="*/ 42929 h 1357565"/>
              <a:gd name="connsiteX2" fmla="*/ 1146220 w 1289478"/>
              <a:gd name="connsiteY2" fmla="*/ 313386 h 1357565"/>
              <a:gd name="connsiteX3" fmla="*/ 1287887 w 1289478"/>
              <a:gd name="connsiteY3" fmla="*/ 725509 h 1357565"/>
              <a:gd name="connsiteX4" fmla="*/ 1262129 w 1289478"/>
              <a:gd name="connsiteY4" fmla="*/ 1356574 h 135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478" h="1357565">
                <a:moveTo>
                  <a:pt x="0" y="4293"/>
                </a:moveTo>
                <a:cubicBezTo>
                  <a:pt x="232892" y="-2147"/>
                  <a:pt x="465785" y="-8586"/>
                  <a:pt x="656822" y="42929"/>
                </a:cubicBezTo>
                <a:cubicBezTo>
                  <a:pt x="847859" y="94444"/>
                  <a:pt x="1041043" y="199623"/>
                  <a:pt x="1146220" y="313386"/>
                </a:cubicBezTo>
                <a:cubicBezTo>
                  <a:pt x="1251397" y="427149"/>
                  <a:pt x="1268569" y="551644"/>
                  <a:pt x="1287887" y="725509"/>
                </a:cubicBezTo>
                <a:cubicBezTo>
                  <a:pt x="1307205" y="899374"/>
                  <a:pt x="1141926" y="1382332"/>
                  <a:pt x="1262129" y="1356574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980349" y="3284113"/>
            <a:ext cx="1022431" cy="77273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2435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(9).</a:t>
            </a:r>
            <a:endParaRPr lang="en-US" sz="20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60558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9242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(9).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237978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257063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12534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9" idx="2"/>
            <a:endCxn id="31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37790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8" idx="2"/>
            <a:endCxn id="14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1" idx="2"/>
            <a:endCxn id="25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6" idx="2"/>
            <a:endCxn id="18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" idx="2"/>
            <a:endCxn id="21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8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2"/>
            <a:endCxn id="34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6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7200" y="1222422"/>
            <a:ext cx="3077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Deleting a node with two children (16).</a:t>
            </a:r>
          </a:p>
          <a:p>
            <a:endParaRPr lang="en-US" sz="2000" b="1" dirty="0">
              <a:latin typeface="+mj-lt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Replace it with its predecessor (rightmost nodes in the left </a:t>
            </a:r>
            <a:r>
              <a:rPr lang="en-US" sz="2000" dirty="0" err="1" smtClean="0">
                <a:latin typeface="+mj-lt"/>
                <a:cs typeface="Courier New" panose="02070309020205020404" pitchFamily="49" charset="0"/>
              </a:rPr>
              <a:t>subtree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).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endCxn id="57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518628" y="4262907"/>
            <a:ext cx="444290" cy="1017431"/>
          </a:xfrm>
          <a:custGeom>
            <a:avLst/>
            <a:gdLst>
              <a:gd name="connsiteX0" fmla="*/ 444290 w 444290"/>
              <a:gd name="connsiteY0" fmla="*/ 0 h 1017431"/>
              <a:gd name="connsiteX1" fmla="*/ 19287 w 444290"/>
              <a:gd name="connsiteY1" fmla="*/ 244699 h 1017431"/>
              <a:gd name="connsiteX2" fmla="*/ 6409 w 444290"/>
              <a:gd name="connsiteY2" fmla="*/ 1017431 h 101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290" h="1017431">
                <a:moveTo>
                  <a:pt x="444290" y="0"/>
                </a:moveTo>
                <a:cubicBezTo>
                  <a:pt x="268278" y="37563"/>
                  <a:pt x="92267" y="75127"/>
                  <a:pt x="19287" y="244699"/>
                </a:cubicBezTo>
                <a:cubicBezTo>
                  <a:pt x="-53693" y="414271"/>
                  <a:pt x="111586" y="865031"/>
                  <a:pt x="6409" y="1017431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Deleting a Node</a:t>
            </a:r>
          </a:p>
        </p:txBody>
      </p:sp>
    </p:spTree>
    <p:extLst>
      <p:ext uri="{BB962C8B-B14F-4D97-AF65-F5344CB8AC3E}">
        <p14:creationId xmlns:p14="http://schemas.microsoft.com/office/powerpoint/2010/main" val="447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subDelete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Delete(tree-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&gt;left,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Delete(tree-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&gt;right,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*&amp; tree)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tree;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(tree-&gt;left == NULL &amp;&amp; tree-&gt;right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NULL;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(tree-&gt;left == NULL)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 if (tree-&gt;right == NULL)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tree-&gt;left;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delete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tempPtr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(tree-&gt;left, data);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tree-&gt;info = data;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Delete(tree-&gt;left, data);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GetPredecessor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data)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(tree-&gt;right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tree = tree-&gt;right;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data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err="1"/>
              <a:t>Inorder</a:t>
            </a:r>
            <a:r>
              <a:rPr lang="en-US" sz="2400" b="1" dirty="0"/>
              <a:t> </a:t>
            </a:r>
            <a:r>
              <a:rPr lang="en-US" sz="2400" b="1" dirty="0" smtClean="0"/>
              <a:t>traversal:</a:t>
            </a:r>
            <a:r>
              <a:rPr lang="en-US" sz="2400" dirty="0" smtClean="0"/>
              <a:t> </a:t>
            </a:r>
            <a:r>
              <a:rPr lang="en-US" sz="2400" dirty="0"/>
              <a:t>A systematic way of visiting all nodes in a binary tree that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a node, then visits the node, and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</a:t>
            </a:r>
          </a:p>
          <a:p>
            <a:endParaRPr lang="en-US" sz="2400" dirty="0"/>
          </a:p>
          <a:p>
            <a:r>
              <a:rPr lang="en-US" sz="2400" b="1" dirty="0" err="1"/>
              <a:t>Postorder</a:t>
            </a:r>
            <a:r>
              <a:rPr lang="en-US" sz="2400" b="1" dirty="0"/>
              <a:t> </a:t>
            </a:r>
            <a:r>
              <a:rPr lang="en-US" sz="2400" b="1" dirty="0" smtClean="0"/>
              <a:t>traversal:</a:t>
            </a:r>
            <a:r>
              <a:rPr lang="en-US" sz="2400" dirty="0" smtClean="0"/>
              <a:t> </a:t>
            </a:r>
            <a:r>
              <a:rPr lang="en-US" sz="2400" dirty="0"/>
              <a:t>A systematic way of visiting all nodes in a binary tree that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a node,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node, and then visits the node</a:t>
            </a:r>
          </a:p>
          <a:p>
            <a:endParaRPr lang="en-US" sz="2400" dirty="0"/>
          </a:p>
          <a:p>
            <a:r>
              <a:rPr lang="en-US" sz="2400" b="1" dirty="0"/>
              <a:t>Preorder </a:t>
            </a:r>
            <a:r>
              <a:rPr lang="en-US" sz="2400" b="1" dirty="0" smtClean="0"/>
              <a:t>traversal:</a:t>
            </a:r>
            <a:r>
              <a:rPr lang="en-US" sz="2400" dirty="0" smtClean="0"/>
              <a:t> </a:t>
            </a:r>
            <a:r>
              <a:rPr lang="en-US" sz="2400" dirty="0"/>
              <a:t>A systematic way of visiting all nodes in a binary tree that visits a node, then visits the nodes in the left </a:t>
            </a:r>
            <a:r>
              <a:rPr lang="en-US" sz="2400" dirty="0" err="1"/>
              <a:t>subtree</a:t>
            </a:r>
            <a:r>
              <a:rPr lang="en-US" sz="2400" dirty="0"/>
              <a:t> of the node, and then visits the nodes in the right </a:t>
            </a:r>
            <a:r>
              <a:rPr lang="en-US" sz="2400" dirty="0" err="1"/>
              <a:t>subtree</a:t>
            </a:r>
            <a:r>
              <a:rPr lang="en-US" sz="2400" dirty="0"/>
              <a:t> of the node</a:t>
            </a:r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80304" y="4172754"/>
            <a:ext cx="3904986" cy="2292225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/>
              <a:t>Inorder</a:t>
            </a:r>
            <a:endParaRPr lang="en-US" sz="2400" b="1" dirty="0" smtClean="0"/>
          </a:p>
          <a:p>
            <a:r>
              <a:rPr lang="en-US" sz="2400" dirty="0" smtClean="0"/>
              <a:t>3 4 9 10 12 13 14 16 18 20</a:t>
            </a:r>
            <a:endParaRPr lang="en-US" sz="2400" dirty="0"/>
          </a:p>
          <a:p>
            <a:r>
              <a:rPr lang="en-US" sz="2400" b="1" dirty="0" err="1" smtClean="0"/>
              <a:t>Postorder</a:t>
            </a:r>
            <a:endParaRPr lang="en-US" sz="2400" b="1" dirty="0" smtClean="0"/>
          </a:p>
          <a:p>
            <a:r>
              <a:rPr lang="en-US" sz="2400" dirty="0" smtClean="0"/>
              <a:t>4 3 12 13 14 10 20 18 16 9</a:t>
            </a:r>
            <a:endParaRPr lang="en-US" sz="2400" dirty="0"/>
          </a:p>
          <a:p>
            <a:r>
              <a:rPr lang="en-US" sz="2400" b="1" dirty="0" smtClean="0"/>
              <a:t>Preorder</a:t>
            </a:r>
          </a:p>
          <a:p>
            <a:r>
              <a:rPr lang="en-US" sz="2400" dirty="0" smtClean="0"/>
              <a:t>9 3 4 16 10 14 13 12 18 20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108488" y="23240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9254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0916" y="23240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01953" y="30817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42719" y="30817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34381" y="30817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 flipH="1">
            <a:off x="4022336" y="2774812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3586" y="308176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44352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36014" y="308175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5" idx="2"/>
            <a:endCxn id="12" idx="0"/>
          </p:cNvCxnSpPr>
          <p:nvPr/>
        </p:nvCxnSpPr>
        <p:spPr>
          <a:xfrm>
            <a:off x="5683040" y="2774812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3344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74110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5772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428227" y="381585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868993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160655" y="381585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90008" y="381585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30774" y="381585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022436" y="381585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75727" y="528402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16493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108155" y="528402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62820" y="454994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03586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95248" y="454994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60733" y="454994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501499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93161" y="454994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>
            <a:stCxn id="9" idx="2"/>
            <a:endCxn id="22" idx="0"/>
          </p:cNvCxnSpPr>
          <p:nvPr/>
        </p:nvCxnSpPr>
        <p:spPr>
          <a:xfrm>
            <a:off x="4376505" y="3532519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2"/>
            <a:endCxn id="16" idx="0"/>
          </p:cNvCxnSpPr>
          <p:nvPr/>
        </p:nvCxnSpPr>
        <p:spPr>
          <a:xfrm flipH="1">
            <a:off x="5653727" y="3532518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2"/>
            <a:endCxn id="19" idx="0"/>
          </p:cNvCxnSpPr>
          <p:nvPr/>
        </p:nvCxnSpPr>
        <p:spPr>
          <a:xfrm>
            <a:off x="6978138" y="3532518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5" idx="0"/>
          </p:cNvCxnSpPr>
          <p:nvPr/>
        </p:nvCxnSpPr>
        <p:spPr>
          <a:xfrm flipH="1">
            <a:off x="5596110" y="5000696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2"/>
            <a:endCxn id="29" idx="0"/>
          </p:cNvCxnSpPr>
          <p:nvPr/>
        </p:nvCxnSpPr>
        <p:spPr>
          <a:xfrm>
            <a:off x="6007896" y="4266612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32" idx="0"/>
          </p:cNvCxnSpPr>
          <p:nvPr/>
        </p:nvCxnSpPr>
        <p:spPr>
          <a:xfrm>
            <a:off x="8002779" y="4266612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95085" y="156097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/>
          <p:cNvCxnSpPr>
            <a:stCxn id="41" idx="2"/>
            <a:endCxn id="4" idx="0"/>
          </p:cNvCxnSpPr>
          <p:nvPr/>
        </p:nvCxnSpPr>
        <p:spPr>
          <a:xfrm>
            <a:off x="5328871" y="2011735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549254" y="1614710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3534381" y="3081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402471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726834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160655" y="381585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7793161" y="45499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403586" y="455639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821372" y="528013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501499" y="454605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779576" y="601811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20342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2004" y="601811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5" name="Straight Arrow Connector 54"/>
          <p:cNvCxnSpPr>
            <a:endCxn id="52" idx="0"/>
          </p:cNvCxnSpPr>
          <p:nvPr/>
        </p:nvCxnSpPr>
        <p:spPr>
          <a:xfrm flipH="1">
            <a:off x="4999959" y="5734781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5225221" y="601422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510193" y="602456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161832" y="381845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7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Function prototypes go here.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root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5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8382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!= 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preQue.Enqueue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(tree-&gt;info);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07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ResetTree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244698" y="990600"/>
            <a:ext cx="8628845" cy="529300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order,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finished)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finished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(order)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PRE_ORDER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IN_ORDER   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 POST_ORDER: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postQue.IsEmpty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finished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break;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Traversal Techniques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5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5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, and less than the value of the key of any element in its right </a:t>
                      </a:r>
                      <a:r>
                        <a:rPr lang="en-US" dirty="0" err="1" smtClean="0"/>
                        <a:t>subtree</a:t>
                      </a:r>
                      <a:r>
                        <a:rPr lang="en-US" dirty="0" smtClean="0"/>
                        <a:t>.</a:t>
                      </a:r>
                      <a:endParaRPr lang="en-US" b="0" dirty="0" smtClean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Initializes tree to empty state.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Tree exists and is empty.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empty.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empty and false otherwise.</a:t>
                      </a:r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Determines whether tree is full.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Returns true if tree is full and false otherwise.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90248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37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0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1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6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2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0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item.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item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Key member of item is initialized.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otherwise, found = false and item is unchanged. Tree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Tree is not full. item is not in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tree. Binary search property is maintained.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3109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3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1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6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3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1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8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0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 member of item is initialized. One and only one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tree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Prints the values in the tree in ascending key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 in the tree are printed in ascending key order.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260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5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8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/>
                <a:gridCol w="6259131"/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ResetTree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tree in </a:t>
                      </a:r>
                      <a:r>
                        <a:rPr lang="en-US" dirty="0" err="1" smtClean="0"/>
                        <a:t>OrderType</a:t>
                      </a:r>
                      <a:r>
                        <a:rPr lang="en-US" dirty="0" smtClean="0"/>
                        <a:t> order.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root of tree.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order, Boolean&amp; finished)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Gets the next element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Precondition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defined. Element at current position is not last in tree.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Current position is one position beyond current position at entry to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. finished = (current position is last in tree). item is a copy of element at current position.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270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6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17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71221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46841" y="467931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78786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09426" y="395167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682448" y="318710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13065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20495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40710" y="466709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544149" y="54194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6583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697709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977214" y="397742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997395" y="467931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34594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40228" y="541730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703659" y="46832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97800" y="39774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414431" y="318669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040710" y="152423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6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191867" y="1414790"/>
            <a:ext cx="963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b="1" dirty="0" smtClean="0"/>
              <a:t>O(N)</a:t>
            </a:r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3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Find the target node recursively</a:t>
            </a:r>
          </a:p>
          <a:p>
            <a:pPr lvl="1"/>
            <a:r>
              <a:rPr lang="en-US" sz="2400" dirty="0" smtClean="0"/>
              <a:t>If tree is empty </a:t>
            </a:r>
            <a:r>
              <a:rPr lang="en-US" sz="2400" dirty="0"/>
              <a:t>(base </a:t>
            </a:r>
            <a:r>
              <a:rPr lang="en-US" sz="2400" dirty="0" smtClean="0"/>
              <a:t>case 1)</a:t>
            </a:r>
          </a:p>
          <a:p>
            <a:pPr lvl="2"/>
            <a:r>
              <a:rPr lang="en-US" sz="2000" dirty="0" smtClean="0"/>
              <a:t>Item </a:t>
            </a:r>
            <a:r>
              <a:rPr lang="en-US" sz="2000" dirty="0"/>
              <a:t>is not found in the </a:t>
            </a:r>
            <a:r>
              <a:rPr lang="en-US" sz="2000" dirty="0" smtClean="0"/>
              <a:t>tree</a:t>
            </a:r>
          </a:p>
          <a:p>
            <a:pPr lvl="1"/>
            <a:r>
              <a:rPr lang="en-US" sz="2400" dirty="0" smtClean="0"/>
              <a:t>Item == </a:t>
            </a:r>
            <a:r>
              <a:rPr lang="en-US" sz="2400" dirty="0" err="1" smtClean="0"/>
              <a:t>current_node_info</a:t>
            </a:r>
            <a:r>
              <a:rPr lang="en-US" sz="2400" dirty="0" smtClean="0"/>
              <a:t> (base </a:t>
            </a:r>
            <a:r>
              <a:rPr lang="en-US" sz="2400" dirty="0"/>
              <a:t>case </a:t>
            </a:r>
            <a:r>
              <a:rPr lang="en-US" sz="2400" dirty="0" smtClean="0"/>
              <a:t>2)</a:t>
            </a:r>
            <a:endParaRPr lang="en-US" sz="2400" dirty="0"/>
          </a:p>
          <a:p>
            <a:pPr lvl="2"/>
            <a:r>
              <a:rPr lang="en-US" sz="2000" dirty="0" smtClean="0"/>
              <a:t>Item is found</a:t>
            </a:r>
          </a:p>
          <a:p>
            <a:pPr lvl="1"/>
            <a:r>
              <a:rPr lang="en-US" sz="2400" dirty="0" smtClean="0"/>
              <a:t>Item &lt; </a:t>
            </a:r>
            <a:r>
              <a:rPr lang="en-US" sz="2400" dirty="0" err="1" smtClean="0"/>
              <a:t>current_node_info</a:t>
            </a:r>
            <a:r>
              <a:rPr lang="en-US" sz="2400" dirty="0" smtClean="0"/>
              <a:t> (general case 1)</a:t>
            </a:r>
          </a:p>
          <a:p>
            <a:pPr lvl="2"/>
            <a:r>
              <a:rPr lang="en-US" sz="2000" dirty="0" smtClean="0"/>
              <a:t>Search the left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/>
            <a:r>
              <a:rPr lang="en-US" sz="2400" dirty="0"/>
              <a:t>Item </a:t>
            </a:r>
            <a:r>
              <a:rPr lang="en-US" sz="2400" dirty="0" smtClean="0"/>
              <a:t>&gt; </a:t>
            </a:r>
            <a:r>
              <a:rPr lang="en-US" sz="2400" dirty="0" err="1"/>
              <a:t>current_node_info</a:t>
            </a:r>
            <a:r>
              <a:rPr lang="en-US" sz="2400" dirty="0"/>
              <a:t> (general case </a:t>
            </a:r>
            <a:r>
              <a:rPr lang="en-US" sz="2400" dirty="0" smtClean="0"/>
              <a:t>2)</a:t>
            </a:r>
          </a:p>
          <a:p>
            <a:pPr lvl="2"/>
            <a:r>
              <a:rPr lang="en-US" sz="2000" dirty="0" smtClean="0"/>
              <a:t>Search the right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1"/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1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6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9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Calculate the number of nodes in the tree recursively</a:t>
            </a:r>
          </a:p>
          <a:p>
            <a:r>
              <a:rPr lang="en-US" sz="2400" dirty="0" smtClean="0"/>
              <a:t>If tree is empty </a:t>
            </a:r>
            <a:r>
              <a:rPr lang="en-US" sz="2400" dirty="0"/>
              <a:t>(base case)</a:t>
            </a:r>
            <a:endParaRPr lang="en-US" sz="2400" dirty="0" smtClean="0"/>
          </a:p>
          <a:p>
            <a:pPr lvl="1"/>
            <a:r>
              <a:rPr lang="en-US" sz="2000" dirty="0" smtClean="0"/>
              <a:t>length = 0</a:t>
            </a:r>
          </a:p>
          <a:p>
            <a:r>
              <a:rPr lang="en-US" sz="2400" dirty="0" smtClean="0"/>
              <a:t>If tree is non-empty (general case)</a:t>
            </a:r>
          </a:p>
          <a:p>
            <a:pPr lvl="1"/>
            <a:r>
              <a:rPr lang="en-US" sz="2000" dirty="0" smtClean="0"/>
              <a:t>Length = number of nodes in the left </a:t>
            </a:r>
            <a:r>
              <a:rPr lang="en-US" sz="2000" dirty="0" err="1" smtClean="0"/>
              <a:t>subtree</a:t>
            </a:r>
            <a:r>
              <a:rPr lang="en-US" sz="2000" dirty="0" smtClean="0"/>
              <a:t> + </a:t>
            </a:r>
            <a:r>
              <a:rPr lang="en-US" sz="2000" dirty="0"/>
              <a:t>number of nodes in the </a:t>
            </a:r>
            <a:r>
              <a:rPr lang="en-US" sz="2000" dirty="0" smtClean="0"/>
              <a:t>right </a:t>
            </a:r>
            <a:r>
              <a:rPr lang="en-US" sz="2000" dirty="0" err="1"/>
              <a:t>subtree</a:t>
            </a:r>
            <a:r>
              <a:rPr lang="en-US" sz="2000" dirty="0"/>
              <a:t> +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162861" y="3901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32484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6"/>
          <p:cNvSpPr>
            <a:spLocks noChangeArrowheads="1"/>
          </p:cNvSpPr>
          <p:nvPr/>
        </p:nvSpPr>
        <p:spPr bwMode="auto">
          <a:xfrm>
            <a:off x="5077261" y="47401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37056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rrowheads="1"/>
          </p:cNvSpPr>
          <p:nvPr/>
        </p:nvSpPr>
        <p:spPr bwMode="auto">
          <a:xfrm>
            <a:off x="55344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2"/>
          <p:cNvCxnSpPr>
            <a:cxnSpLocks noChangeShapeType="1"/>
            <a:stCxn id="30" idx="4"/>
            <a:endCxn id="32" idx="0"/>
          </p:cNvCxnSpPr>
          <p:nvPr/>
        </p:nvCxnSpPr>
        <p:spPr bwMode="auto">
          <a:xfrm>
            <a:off x="36294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14"/>
          <p:cNvCxnSpPr>
            <a:cxnSpLocks noChangeShapeType="1"/>
            <a:stCxn id="31" idx="4"/>
            <a:endCxn id="33" idx="0"/>
          </p:cNvCxnSpPr>
          <p:nvPr/>
        </p:nvCxnSpPr>
        <p:spPr bwMode="auto">
          <a:xfrm>
            <a:off x="54582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15"/>
          <p:cNvCxnSpPr>
            <a:cxnSpLocks noChangeShapeType="1"/>
            <a:stCxn id="29" idx="4"/>
            <a:endCxn id="31" idx="0"/>
          </p:cNvCxnSpPr>
          <p:nvPr/>
        </p:nvCxnSpPr>
        <p:spPr bwMode="auto">
          <a:xfrm>
            <a:off x="45438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6"/>
          <p:cNvCxnSpPr>
            <a:cxnSpLocks noChangeShapeType="1"/>
            <a:stCxn id="29" idx="4"/>
            <a:endCxn id="30" idx="0"/>
          </p:cNvCxnSpPr>
          <p:nvPr/>
        </p:nvCxnSpPr>
        <p:spPr bwMode="auto">
          <a:xfrm flipH="1">
            <a:off x="3629461" y="4311557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9"/>
          <p:cNvSpPr>
            <a:spLocks noChangeArrowheads="1"/>
          </p:cNvSpPr>
          <p:nvPr/>
        </p:nvSpPr>
        <p:spPr bwMode="auto">
          <a:xfrm>
            <a:off x="4620061" y="54259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13"/>
          <p:cNvCxnSpPr>
            <a:cxnSpLocks noChangeShapeType="1"/>
            <a:endCxn id="50" idx="0"/>
          </p:cNvCxnSpPr>
          <p:nvPr/>
        </p:nvCxnSpPr>
        <p:spPr bwMode="auto">
          <a:xfrm flipH="1">
            <a:off x="5001061" y="51497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Oval 9"/>
          <p:cNvSpPr>
            <a:spLocks noChangeArrowheads="1"/>
          </p:cNvSpPr>
          <p:nvPr/>
        </p:nvSpPr>
        <p:spPr bwMode="auto">
          <a:xfrm>
            <a:off x="4188082" y="611178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3" name="AutoShape 13"/>
          <p:cNvCxnSpPr>
            <a:cxnSpLocks noChangeShapeType="1"/>
            <a:endCxn id="52" idx="0"/>
          </p:cNvCxnSpPr>
          <p:nvPr/>
        </p:nvCxnSpPr>
        <p:spPr bwMode="auto">
          <a:xfrm flipH="1">
            <a:off x="4569082" y="583555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>
          <a:xfrm rot="2628887">
            <a:off x="3059311" y="4776784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63594" y="3521200"/>
            <a:ext cx="8535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nodes in left </a:t>
            </a:r>
            <a:r>
              <a:rPr lang="en-US" b="1" dirty="0" err="1" smtClean="0"/>
              <a:t>subtree</a:t>
            </a:r>
            <a:r>
              <a:rPr lang="en-US" b="1" dirty="0" smtClean="0"/>
              <a:t>    </a:t>
            </a:r>
            <a:r>
              <a:rPr lang="en-US" b="1" dirty="0"/>
              <a:t>+   1   </a:t>
            </a:r>
            <a:r>
              <a:rPr lang="en-US" b="1" dirty="0" smtClean="0"/>
              <a:t>+   Number </a:t>
            </a:r>
            <a:r>
              <a:rPr lang="en-US" b="1" dirty="0"/>
              <a:t>of nodes in </a:t>
            </a:r>
            <a:r>
              <a:rPr lang="en-US" b="1" dirty="0" smtClean="0"/>
              <a:t>right </a:t>
            </a:r>
            <a:r>
              <a:rPr lang="en-US" b="1" dirty="0" err="1"/>
              <a:t>subtree</a:t>
            </a:r>
            <a:endParaRPr lang="en-US" b="1" dirty="0"/>
          </a:p>
          <a:p>
            <a:endParaRPr lang="en-US" b="1" dirty="0"/>
          </a:p>
        </p:txBody>
      </p:sp>
      <p:cxnSp>
        <p:nvCxnSpPr>
          <p:cNvPr id="57" name="Straight Arrow Connector 56"/>
          <p:cNvCxnSpPr>
            <a:endCxn id="59" idx="12"/>
          </p:cNvCxnSpPr>
          <p:nvPr/>
        </p:nvCxnSpPr>
        <p:spPr>
          <a:xfrm flipH="1">
            <a:off x="5949805" y="3871656"/>
            <a:ext cx="764126" cy="901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2"/>
          </p:cNvCxnSpPr>
          <p:nvPr/>
        </p:nvCxnSpPr>
        <p:spPr>
          <a:xfrm>
            <a:off x="2240921" y="3871656"/>
            <a:ext cx="1039198" cy="839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58"/>
          <p:cNvSpPr/>
          <p:nvPr/>
        </p:nvSpPr>
        <p:spPr>
          <a:xfrm>
            <a:off x="4025841" y="4566915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9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1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0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8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case 2</a:t>
            </a:r>
            <a:endParaRPr lang="en-US" dirty="0"/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0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0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 + 1;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CountNodes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5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3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5211519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652285" y="27367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943947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04984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345750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37412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4125367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506617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47383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39045" y="349446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5786071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536375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977141" y="4228561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26880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31258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972024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263686" y="4228561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393039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833805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125467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943947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384713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676375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065851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506617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798279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8163764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604530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96192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4479536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5756758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7081169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5164330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6110927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8105810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8116" y="1973684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5431902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652285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3637412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12774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82986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7263686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896192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506617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797222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89592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74564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8604530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751641" y="1322265"/>
            <a:ext cx="1120461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10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44143" y="2012029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44143" y="2777474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18086" y="3535180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General case 1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318085" y="4269273"/>
            <a:ext cx="196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case 1</a:t>
            </a:r>
            <a:endParaRPr lang="en-US" dirty="0"/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9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Retrieve(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==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false;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Retrieve(tree-&gt;left,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(item &gt;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Retrieve(tree-&gt;right,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item = tree-&gt;info;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true;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Retrieve(root, item, found);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25400" y="2131889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 smtClean="0"/>
              <a:t>Worst case:</a:t>
            </a:r>
            <a:r>
              <a:rPr lang="en-US" sz="2800" b="1" dirty="0" smtClean="0"/>
              <a:t> O(N)</a:t>
            </a:r>
          </a:p>
          <a:p>
            <a:pPr eaLnBrk="1" hangingPunct="1"/>
            <a:r>
              <a:rPr lang="en-US" sz="2800" dirty="0" smtClean="0"/>
              <a:t>Best case:</a:t>
            </a:r>
            <a:r>
              <a:rPr lang="en-US" sz="2800" b="1" dirty="0" smtClean="0"/>
              <a:t> O(</a:t>
            </a:r>
            <a:r>
              <a:rPr lang="en-US" sz="2800" b="1" dirty="0" err="1" smtClean="0"/>
              <a:t>logN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7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Print the items in the tree (in sorted order) recursively</a:t>
            </a:r>
          </a:p>
          <a:p>
            <a:pPr lvl="1"/>
            <a:r>
              <a:rPr lang="en-US" sz="2400" dirty="0" smtClean="0"/>
              <a:t>If tree is empty </a:t>
            </a:r>
            <a:r>
              <a:rPr lang="en-US" sz="2400" dirty="0"/>
              <a:t>(base </a:t>
            </a:r>
            <a:r>
              <a:rPr lang="en-US" sz="2400" dirty="0" smtClean="0"/>
              <a:t>case)</a:t>
            </a:r>
          </a:p>
          <a:p>
            <a:pPr lvl="2"/>
            <a:r>
              <a:rPr lang="en-US" sz="2000" dirty="0" smtClean="0"/>
              <a:t>Nothing to print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tree is </a:t>
            </a:r>
            <a:r>
              <a:rPr lang="en-US" sz="2400" dirty="0" smtClean="0"/>
              <a:t>non-empty (general case)</a:t>
            </a:r>
          </a:p>
          <a:p>
            <a:pPr lvl="2"/>
            <a:r>
              <a:rPr lang="en-US" sz="2000" dirty="0" smtClean="0"/>
              <a:t>Print the items in the left </a:t>
            </a:r>
            <a:r>
              <a:rPr lang="en-US" sz="2000" dirty="0" err="1" smtClean="0"/>
              <a:t>subtree</a:t>
            </a:r>
            <a:endParaRPr lang="en-US" sz="2000" dirty="0" smtClean="0"/>
          </a:p>
          <a:p>
            <a:pPr lvl="2"/>
            <a:r>
              <a:rPr lang="en-US" sz="2000" dirty="0" smtClean="0"/>
              <a:t>Print the item at the current node</a:t>
            </a:r>
            <a:endParaRPr lang="en-US" sz="2400" dirty="0"/>
          </a:p>
          <a:p>
            <a:pPr lvl="2"/>
            <a:r>
              <a:rPr lang="en-US" sz="2000" dirty="0"/>
              <a:t>Print the items in the </a:t>
            </a:r>
            <a:r>
              <a:rPr lang="en-US" sz="2000" dirty="0" smtClean="0"/>
              <a:t>right </a:t>
            </a:r>
            <a:r>
              <a:rPr lang="en-US" sz="2000" dirty="0" err="1" smtClean="0"/>
              <a:t>subtree</a:t>
            </a:r>
            <a:endParaRPr lang="en-US" sz="2000" dirty="0"/>
          </a:p>
          <a:p>
            <a:pPr lvl="2"/>
            <a:endParaRPr lang="en-US" sz="20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6506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tree)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(tree != NULL)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(tree-&gt;left);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tree-&gt;info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(tree-&gt;right);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::Print()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45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7073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9519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340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5778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25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7101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08607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8990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3722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3136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3962268" y="27367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03034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694696" y="27367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55733" y="349446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096499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388161" y="349446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/>
          <p:cNvCxnSpPr>
            <a:stCxn id="57" idx="2"/>
            <a:endCxn id="58" idx="0"/>
          </p:cNvCxnSpPr>
          <p:nvPr/>
        </p:nvCxnSpPr>
        <p:spPr>
          <a:xfrm flipH="1">
            <a:off x="2876116" y="318752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7366" y="349446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698132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89794" y="349446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5" name="Straight Arrow Connector 64"/>
          <p:cNvCxnSpPr>
            <a:stCxn id="56" idx="2"/>
            <a:endCxn id="62" idx="0"/>
          </p:cNvCxnSpPr>
          <p:nvPr/>
        </p:nvCxnSpPr>
        <p:spPr>
          <a:xfrm>
            <a:off x="4536820" y="318752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287124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27890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19552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82007" y="422856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722773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014435" y="422856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143788" y="422856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584554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76216" y="422856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694696" y="496265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135462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427124" y="496265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16600" y="496265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257366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549028" y="496264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14513" y="496264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355279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46941" y="496264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4" name="Straight Arrow Connector 83"/>
          <p:cNvCxnSpPr>
            <a:stCxn id="59" idx="2"/>
            <a:endCxn id="72" idx="0"/>
          </p:cNvCxnSpPr>
          <p:nvPr/>
        </p:nvCxnSpPr>
        <p:spPr>
          <a:xfrm>
            <a:off x="3230285" y="394522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4" idx="2"/>
            <a:endCxn id="66" idx="0"/>
          </p:cNvCxnSpPr>
          <p:nvPr/>
        </p:nvCxnSpPr>
        <p:spPr>
          <a:xfrm flipH="1">
            <a:off x="4507507" y="394522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3" idx="2"/>
            <a:endCxn id="69" idx="0"/>
          </p:cNvCxnSpPr>
          <p:nvPr/>
        </p:nvCxnSpPr>
        <p:spPr>
          <a:xfrm>
            <a:off x="5831918" y="394522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8" idx="2"/>
            <a:endCxn id="75" idx="0"/>
          </p:cNvCxnSpPr>
          <p:nvPr/>
        </p:nvCxnSpPr>
        <p:spPr>
          <a:xfrm flipH="1">
            <a:off x="3915079" y="467932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7" idx="2"/>
            <a:endCxn id="78" idx="0"/>
          </p:cNvCxnSpPr>
          <p:nvPr/>
        </p:nvCxnSpPr>
        <p:spPr>
          <a:xfrm>
            <a:off x="4861676" y="467932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0" idx="2"/>
            <a:endCxn id="81" idx="0"/>
          </p:cNvCxnSpPr>
          <p:nvPr/>
        </p:nvCxnSpPr>
        <p:spPr>
          <a:xfrm>
            <a:off x="6856559" y="467932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048865" y="1973684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1" name="Straight Arrow Connector 90"/>
          <p:cNvCxnSpPr>
            <a:stCxn id="90" idx="2"/>
            <a:endCxn id="55" idx="0"/>
          </p:cNvCxnSpPr>
          <p:nvPr/>
        </p:nvCxnSpPr>
        <p:spPr>
          <a:xfrm>
            <a:off x="4182651" y="242444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403034" y="202741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3" name="Straight Connector 92"/>
          <p:cNvCxnSpPr/>
          <p:nvPr/>
        </p:nvCxnSpPr>
        <p:spPr>
          <a:xfrm flipH="1">
            <a:off x="2388161" y="349446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287849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580614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014435" y="422856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6646941" y="496264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5257366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547971" y="496264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4140341" y="495875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425313" y="496910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7355279" y="495875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63082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9629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629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158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91590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72573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7638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8309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1160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88781" y="22860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29547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321209" y="22860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282246" y="304370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723012" y="3043707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014674" y="304370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>
            <a:stCxn id="56" idx="2"/>
            <a:endCxn id="57" idx="0"/>
          </p:cNvCxnSpPr>
          <p:nvPr/>
        </p:nvCxnSpPr>
        <p:spPr>
          <a:xfrm flipH="1">
            <a:off x="2502629" y="2736759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883879" y="304370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324645" y="304370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616307" y="3043706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4" name="Straight Arrow Connector 63"/>
          <p:cNvCxnSpPr>
            <a:stCxn id="55" idx="2"/>
            <a:endCxn id="61" idx="0"/>
          </p:cNvCxnSpPr>
          <p:nvPr/>
        </p:nvCxnSpPr>
        <p:spPr>
          <a:xfrm>
            <a:off x="4163333" y="2736759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913637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354403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6065" y="3777800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908520" y="377780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49286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40948" y="377780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770301" y="377780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11067" y="377779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502729" y="377779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321209" y="451189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761975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53637" y="4511889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443113" y="451188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3879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75541" y="451188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541026" y="451188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981792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273454" y="451188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3" name="Straight Arrow Connector 82"/>
          <p:cNvCxnSpPr>
            <a:stCxn id="58" idx="2"/>
            <a:endCxn id="71" idx="0"/>
          </p:cNvCxnSpPr>
          <p:nvPr/>
        </p:nvCxnSpPr>
        <p:spPr>
          <a:xfrm>
            <a:off x="2856798" y="3494466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3" idx="2"/>
            <a:endCxn id="65" idx="0"/>
          </p:cNvCxnSpPr>
          <p:nvPr/>
        </p:nvCxnSpPr>
        <p:spPr>
          <a:xfrm flipH="1">
            <a:off x="4134020" y="3494465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2" idx="2"/>
            <a:endCxn id="68" idx="0"/>
          </p:cNvCxnSpPr>
          <p:nvPr/>
        </p:nvCxnSpPr>
        <p:spPr>
          <a:xfrm>
            <a:off x="5458431" y="3494465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7" idx="2"/>
            <a:endCxn id="74" idx="0"/>
          </p:cNvCxnSpPr>
          <p:nvPr/>
        </p:nvCxnSpPr>
        <p:spPr>
          <a:xfrm flipH="1">
            <a:off x="3541592" y="4228559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77" idx="0"/>
          </p:cNvCxnSpPr>
          <p:nvPr/>
        </p:nvCxnSpPr>
        <p:spPr>
          <a:xfrm>
            <a:off x="4488189" y="4228559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80" idx="0"/>
          </p:cNvCxnSpPr>
          <p:nvPr/>
        </p:nvCxnSpPr>
        <p:spPr>
          <a:xfrm>
            <a:off x="6483072" y="4228559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675378" y="1522923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0" name="Straight Arrow Connector 89"/>
          <p:cNvCxnSpPr>
            <a:stCxn id="89" idx="2"/>
            <a:endCxn id="54" idx="0"/>
          </p:cNvCxnSpPr>
          <p:nvPr/>
        </p:nvCxnSpPr>
        <p:spPr>
          <a:xfrm>
            <a:off x="3809164" y="1973682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29547" y="1576657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2014674" y="304370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250500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207127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5640948" y="377779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6273454" y="451188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4883879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174484" y="451188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766854" y="450799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3051826" y="451834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6981792" y="450799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513641" y="5733246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56305" y="5733245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397071" y="5733244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837837" y="5733243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278603" y="5743981"/>
            <a:ext cx="440766" cy="45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41894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4047</Words>
  <Application>Microsoft Office PowerPoint</Application>
  <PresentationFormat>On-screen Show (4:3)</PresentationFormat>
  <Paragraphs>2298</Paragraphs>
  <Slides>139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50" baseType="lpstr">
      <vt:lpstr>Aharoni</vt:lpstr>
      <vt:lpstr>Arial</vt:lpstr>
      <vt:lpstr>Britannic Bold</vt:lpstr>
      <vt:lpstr>Calibri</vt:lpstr>
      <vt:lpstr>Calibri Light</vt:lpstr>
      <vt:lpstr>Courier New</vt:lpstr>
      <vt:lpstr>Gungsuh</vt:lpstr>
      <vt:lpstr>Impact</vt:lpstr>
      <vt:lpstr>Times New Roman</vt:lpstr>
      <vt:lpstr>Verdana</vt:lpstr>
      <vt:lpstr>Office Theme</vt:lpstr>
      <vt:lpstr>Lecture 13 Binary Search Tree</vt:lpstr>
      <vt:lpstr>Binary Search Tree Specification</vt:lpstr>
      <vt:lpstr>Binary Search Tree Specification</vt:lpstr>
      <vt:lpstr>Binary Search Tree Specification</vt:lpstr>
      <vt:lpstr>Binary Search Tree Specification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LengthIs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RetrieveItem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Function Print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Deleting a Node</vt:lpstr>
      <vt:lpstr>Function DeleteItem</vt:lpstr>
      <vt:lpstr>Function DeleteItem</vt:lpstr>
      <vt:lpstr>Function DeleteItem</vt:lpstr>
      <vt:lpstr>Traversal Techniques</vt:lpstr>
      <vt:lpstr>Traversal Techniques</vt:lpstr>
      <vt:lpstr>Traversal Techniques</vt:lpstr>
      <vt:lpstr>Traversal Techniques</vt:lpstr>
      <vt:lpstr>Traversal Techniques</vt:lpstr>
      <vt:lpstr>Traversal Techniques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43</cp:revision>
  <dcterms:created xsi:type="dcterms:W3CDTF">2014-09-11T18:03:18Z</dcterms:created>
  <dcterms:modified xsi:type="dcterms:W3CDTF">2017-05-27T03:51:41Z</dcterms:modified>
</cp:coreProperties>
</file>