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3" r:id="rId16"/>
    <p:sldId id="274" r:id="rId17"/>
    <p:sldId id="277" r:id="rId18"/>
    <p:sldId id="278" r:id="rId19"/>
    <p:sldId id="280" r:id="rId20"/>
    <p:sldId id="281" r:id="rId21"/>
    <p:sldId id="282" r:id="rId22"/>
    <p:sldId id="283" r:id="rId23"/>
    <p:sldId id="285" r:id="rId24"/>
    <p:sldId id="286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3D3"/>
    <a:srgbClr val="F8FCF4"/>
    <a:srgbClr val="CFD5EA"/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5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Heaps and Priority Queues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</a:t>
            </a:r>
            <a:r>
              <a:rPr lang="en-US" sz="2000" dirty="0" smtClean="0"/>
              <a:t>tree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of the elements contains a value that is </a:t>
            </a:r>
            <a:r>
              <a:rPr lang="en-US" sz="2000" dirty="0" smtClean="0"/>
              <a:t>less than </a:t>
            </a:r>
            <a:r>
              <a:rPr lang="en-US" sz="2000" dirty="0"/>
              <a:t>or equal to the value of each of its children (</a:t>
            </a:r>
            <a:r>
              <a:rPr lang="en-US" sz="2000" dirty="0" smtClean="0"/>
              <a:t>Min-heap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C000">
                <a:alpha val="3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Max-heap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3"/>
              <a:endCxn id="56" idx="7"/>
            </p:cNvCxnSpPr>
            <p:nvPr/>
          </p:nvCxnSpPr>
          <p:spPr>
            <a:xfrm flipH="1">
              <a:off x="6228421" y="3238261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5"/>
              <a:endCxn id="61" idx="1"/>
            </p:cNvCxnSpPr>
            <p:nvPr/>
          </p:nvCxnSpPr>
          <p:spPr>
            <a:xfrm>
              <a:off x="7171503" y="3238261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3"/>
            </p:cNvCxnSpPr>
            <p:nvPr/>
          </p:nvCxnSpPr>
          <p:spPr>
            <a:xfrm flipH="1">
              <a:off x="5628346" y="3887550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5"/>
            </p:cNvCxnSpPr>
            <p:nvPr/>
          </p:nvCxnSpPr>
          <p:spPr>
            <a:xfrm>
              <a:off x="6228421" y="3887550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4" name="Straight Arrow Connector 63"/>
            <p:cNvCxnSpPr>
              <a:stCxn id="61" idx="3"/>
              <a:endCxn id="63" idx="7"/>
            </p:cNvCxnSpPr>
            <p:nvPr/>
          </p:nvCxnSpPr>
          <p:spPr>
            <a:xfrm flipH="1">
              <a:off x="7523461" y="3889347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5"/>
              <a:endCxn id="62" idx="1"/>
            </p:cNvCxnSpPr>
            <p:nvPr/>
          </p:nvCxnSpPr>
          <p:spPr>
            <a:xfrm>
              <a:off x="8123536" y="3889347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>
            <a:xfrm flipH="1">
              <a:off x="5208549" y="4557623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5"/>
              <a:endCxn id="67" idx="0"/>
            </p:cNvCxnSpPr>
            <p:nvPr/>
          </p:nvCxnSpPr>
          <p:spPr>
            <a:xfrm>
              <a:off x="5675579" y="455762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3" name="Straight Arrow Connector 72"/>
            <p:cNvCxnSpPr>
              <a:stCxn id="71" idx="3"/>
              <a:endCxn id="72" idx="0"/>
            </p:cNvCxnSpPr>
            <p:nvPr/>
          </p:nvCxnSpPr>
          <p:spPr>
            <a:xfrm flipH="1">
              <a:off x="6335911" y="4557623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Min-heap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1030668"/>
            <a:ext cx="2647949" cy="2647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03964" y="1021630"/>
            <a:ext cx="1959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Shape property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6" idx="1"/>
            <a:endCxn id="3" idx="3"/>
          </p:cNvCxnSpPr>
          <p:nvPr/>
        </p:nvCxnSpPr>
        <p:spPr>
          <a:xfrm flipH="1" flipV="1">
            <a:off x="3257549" y="1163034"/>
            <a:ext cx="3746415" cy="2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765637" y="1948321"/>
            <a:ext cx="2898131" cy="28767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6154" y="2248415"/>
            <a:ext cx="4183344" cy="26618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04422" y="2966677"/>
            <a:ext cx="169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Order property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/>
          <p:cNvCxnSpPr>
            <a:stCxn id="78" idx="0"/>
            <a:endCxn id="77" idx="2"/>
          </p:cNvCxnSpPr>
          <p:nvPr/>
        </p:nvCxnSpPr>
        <p:spPr>
          <a:xfrm flipH="1" flipV="1">
            <a:off x="3137826" y="2514600"/>
            <a:ext cx="1311747" cy="452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6368" y="5654985"/>
            <a:ext cx="81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shape of all heaps with a given number of elements is the </a:t>
            </a:r>
            <a:r>
              <a:rPr lang="en-US" dirty="0" smtClean="0"/>
              <a:t>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root node always contains the largest value in the </a:t>
            </a:r>
            <a:r>
              <a:rPr lang="en-US" dirty="0" smtClean="0"/>
              <a:t>heap (in addition, the </a:t>
            </a:r>
            <a:r>
              <a:rPr lang="en-US" dirty="0" err="1" smtClean="0"/>
              <a:t>subtrees</a:t>
            </a:r>
            <a:r>
              <a:rPr lang="en-US" dirty="0" smtClean="0"/>
              <a:t> are heaps as well).</a:t>
            </a:r>
            <a:endParaRPr lang="en-US" dirty="0"/>
          </a:p>
        </p:txBody>
      </p:sp>
      <p:sp>
        <p:nvSpPr>
          <p:cNvPr id="5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4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that, the order property is violated by the </a:t>
            </a:r>
            <a:r>
              <a:rPr lang="en-US" sz="2000" b="1" dirty="0" smtClean="0"/>
              <a:t>root node</a:t>
            </a:r>
            <a:r>
              <a:rPr lang="en-US" sz="2000" dirty="0" smtClean="0"/>
              <a:t> only (not any other node, they are in place)</a:t>
            </a:r>
          </a:p>
          <a:p>
            <a:r>
              <a:rPr lang="en-US" sz="2000" dirty="0" smtClean="0"/>
              <a:t>Repair the structure so that it becomes a heap again (called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 smtClean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61568" y="3594594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029623" y="4143816"/>
            <a:ext cx="2946308" cy="1985634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 rot="19548232">
            <a:off x="4096678" y="4059034"/>
            <a:ext cx="1779021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18143" y="322166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swap</a:t>
            </a:r>
            <a:endParaRPr lang="en-US" b="1" dirty="0"/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61568" y="3594594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3029623" y="4143816"/>
            <a:ext cx="2946308" cy="1985634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15164" y="4231155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4193454" y="4781137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2908750">
            <a:off x="3932793" y="4684042"/>
            <a:ext cx="1571054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609499" y="381558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swap</a:t>
            </a:r>
            <a:endParaRPr lang="en-US" b="1" dirty="0"/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15164" y="4231155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193454" y="4781137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88318" y="4916716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4193455" y="5560604"/>
            <a:ext cx="1124920" cy="557566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8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17796458">
            <a:off x="4288989" y="5394016"/>
            <a:ext cx="1224176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82153" y="4575481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swap</a:t>
            </a:r>
            <a:endParaRPr lang="en-US" b="1" dirty="0"/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688318" y="4916716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193455" y="5560604"/>
            <a:ext cx="1124920" cy="557566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2605835" y="3310634"/>
            <a:ext cx="5640985" cy="2847787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that, the order property is violated by the </a:t>
            </a:r>
            <a:r>
              <a:rPr lang="en-US" sz="2000" b="1" dirty="0" smtClean="0"/>
              <a:t>last leaf node</a:t>
            </a:r>
            <a:r>
              <a:rPr lang="en-US" sz="2000" dirty="0" smtClean="0"/>
              <a:t> only (not any other node, they are in place)</a:t>
            </a:r>
          </a:p>
          <a:p>
            <a:r>
              <a:rPr lang="en-US" sz="2000" dirty="0" smtClean="0"/>
              <a:t>Repair the structure so that it becomes a heap again (called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 smtClean="0"/>
              <a:t> operation)</a:t>
            </a:r>
          </a:p>
          <a:p>
            <a:pPr lvl="1"/>
            <a:r>
              <a:rPr lang="en-US" dirty="0"/>
              <a:t>move the element </a:t>
            </a:r>
            <a:r>
              <a:rPr lang="en-US" dirty="0" smtClean="0"/>
              <a:t>up in the tree </a:t>
            </a:r>
            <a:r>
              <a:rPr lang="en-US" dirty="0"/>
              <a:t>until it ends up in </a:t>
            </a:r>
            <a:r>
              <a:rPr lang="en-US" dirty="0" smtClean="0"/>
              <a:t>its correct position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Items can be added and deleted (like queues)</a:t>
            </a:r>
          </a:p>
          <a:p>
            <a:pPr lvl="1"/>
            <a:r>
              <a:rPr lang="en-US" sz="1800" dirty="0" smtClean="0"/>
              <a:t>Not necessarily maintains the First In First Out order</a:t>
            </a:r>
          </a:p>
          <a:p>
            <a:pPr lvl="1"/>
            <a:endParaRPr lang="en-US" sz="2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Priority Queues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that, the order property is violated by the </a:t>
            </a:r>
            <a:r>
              <a:rPr lang="en-US" sz="2000" b="1" dirty="0" smtClean="0"/>
              <a:t>last leaf node</a:t>
            </a:r>
            <a:r>
              <a:rPr lang="en-US" sz="2000" dirty="0" smtClean="0"/>
              <a:t> only (not any other node, they are in place)</a:t>
            </a:r>
          </a:p>
          <a:p>
            <a:r>
              <a:rPr lang="en-US" sz="2000" dirty="0" smtClean="0"/>
              <a:t>Repair the structure so that it becomes a heap again (called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 smtClean="0"/>
              <a:t> operation)</a:t>
            </a:r>
          </a:p>
          <a:p>
            <a:pPr lvl="1"/>
            <a:r>
              <a:rPr lang="en-US" dirty="0"/>
              <a:t>move the element </a:t>
            </a:r>
            <a:r>
              <a:rPr lang="en-US" dirty="0" smtClean="0"/>
              <a:t>up in the tree </a:t>
            </a:r>
            <a:r>
              <a:rPr lang="en-US" dirty="0"/>
              <a:t>until it ends up in </a:t>
            </a:r>
            <a:r>
              <a:rPr lang="en-US" dirty="0" smtClean="0"/>
              <a:t>its correct position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3178630" y="3310634"/>
            <a:ext cx="4511040" cy="2231179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3179028" y="5541511"/>
            <a:ext cx="1339813" cy="674800"/>
          </a:xfrm>
          <a:prstGeom prst="flowChartProcess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454089" y="5620833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that, the order property is violated by the </a:t>
            </a:r>
            <a:r>
              <a:rPr lang="en-US" sz="2000" b="1" dirty="0" smtClean="0"/>
              <a:t>last leaf node</a:t>
            </a:r>
            <a:r>
              <a:rPr lang="en-US" sz="2000" dirty="0" smtClean="0"/>
              <a:t> only (not any other node, they are in place)</a:t>
            </a:r>
          </a:p>
          <a:p>
            <a:r>
              <a:rPr lang="en-US" sz="2000" dirty="0" smtClean="0"/>
              <a:t>Repair the structure so that it becomes a heap again (called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 smtClean="0"/>
              <a:t> operation)</a:t>
            </a:r>
          </a:p>
          <a:p>
            <a:pPr lvl="1"/>
            <a:r>
              <a:rPr lang="en-US" dirty="0"/>
              <a:t>move the element </a:t>
            </a:r>
            <a:r>
              <a:rPr lang="en-US" dirty="0" smtClean="0"/>
              <a:t>up in the tree </a:t>
            </a:r>
            <a:r>
              <a:rPr lang="en-US" dirty="0"/>
              <a:t>until it ends up in </a:t>
            </a:r>
            <a:r>
              <a:rPr lang="en-US" dirty="0" smtClean="0"/>
              <a:t>its correct position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 rot="17796458">
            <a:off x="4288989" y="5394016"/>
            <a:ext cx="1224176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82153" y="4575481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swap</a:t>
            </a:r>
            <a:endParaRPr lang="en-US" b="1" dirty="0"/>
          </a:p>
        </p:txBody>
      </p:sp>
      <p:sp>
        <p:nvSpPr>
          <p:cNvPr id="3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3178630" y="3310634"/>
            <a:ext cx="4511040" cy="2231179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3179028" y="5541511"/>
            <a:ext cx="1339813" cy="674800"/>
          </a:xfrm>
          <a:prstGeom prst="flowChartProcess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54089" y="5620833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that, the order property is violated by the </a:t>
            </a:r>
            <a:r>
              <a:rPr lang="en-US" sz="2000" b="1" dirty="0" smtClean="0"/>
              <a:t>last leaf node</a:t>
            </a:r>
            <a:r>
              <a:rPr lang="en-US" sz="2000" dirty="0" smtClean="0"/>
              <a:t> only (not any other node, they are in place)</a:t>
            </a:r>
          </a:p>
          <a:p>
            <a:r>
              <a:rPr lang="en-US" sz="2000" dirty="0" smtClean="0"/>
              <a:t>Repair the structure so that it becomes a heap again (called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 smtClean="0"/>
              <a:t> operation)</a:t>
            </a:r>
          </a:p>
          <a:p>
            <a:pPr lvl="1"/>
            <a:r>
              <a:rPr lang="en-US" dirty="0"/>
              <a:t>move the element </a:t>
            </a:r>
            <a:r>
              <a:rPr lang="en-US" dirty="0" smtClean="0"/>
              <a:t>up in the tree </a:t>
            </a:r>
            <a:r>
              <a:rPr lang="en-US" dirty="0"/>
              <a:t>until it ends up in </a:t>
            </a:r>
            <a:r>
              <a:rPr lang="en-US" dirty="0" smtClean="0"/>
              <a:t>its correct position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3732760" y="4937715"/>
            <a:ext cx="581295" cy="674800"/>
          </a:xfrm>
          <a:prstGeom prst="flowChartProcess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68207" y="4965491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732760" y="3310635"/>
            <a:ext cx="3427891" cy="1627080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that, the order property is violated by the </a:t>
            </a:r>
            <a:r>
              <a:rPr lang="en-US" sz="2000" b="1" dirty="0" smtClean="0"/>
              <a:t>last leaf node</a:t>
            </a:r>
            <a:r>
              <a:rPr lang="en-US" sz="2000" dirty="0" smtClean="0"/>
              <a:t> only (not any other node, they are in place)</a:t>
            </a:r>
          </a:p>
          <a:p>
            <a:r>
              <a:rPr lang="en-US" sz="2000" dirty="0" smtClean="0"/>
              <a:t>Repair the structure so that it becomes a heap again (called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 smtClean="0"/>
              <a:t> operation)</a:t>
            </a:r>
          </a:p>
          <a:p>
            <a:pPr lvl="1"/>
            <a:r>
              <a:rPr lang="en-US" dirty="0"/>
              <a:t>move the element </a:t>
            </a:r>
            <a:r>
              <a:rPr lang="en-US" dirty="0" smtClean="0"/>
              <a:t>up in the tree </a:t>
            </a:r>
            <a:r>
              <a:rPr lang="en-US" dirty="0"/>
              <a:t>until it ends up in </a:t>
            </a:r>
            <a:r>
              <a:rPr lang="en-US" dirty="0" smtClean="0"/>
              <a:t>its correct position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2908750">
            <a:off x="3932793" y="4684042"/>
            <a:ext cx="1571054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609499" y="381558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swap</a:t>
            </a:r>
            <a:endParaRPr lang="en-US" b="1" dirty="0"/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68207" y="4965491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3732760" y="4937715"/>
            <a:ext cx="581295" cy="674800"/>
          </a:xfrm>
          <a:prstGeom prst="flowChartProcess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3732760" y="3310635"/>
            <a:ext cx="3427891" cy="1627080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that, the order property is violated by the </a:t>
            </a:r>
            <a:r>
              <a:rPr lang="en-US" sz="2000" b="1" dirty="0" smtClean="0"/>
              <a:t>last leaf node</a:t>
            </a:r>
            <a:r>
              <a:rPr lang="en-US" sz="2000" dirty="0" smtClean="0"/>
              <a:t> only (not any other node, they are in place)</a:t>
            </a:r>
          </a:p>
          <a:p>
            <a:r>
              <a:rPr lang="en-US" sz="2000" dirty="0" smtClean="0"/>
              <a:t>Repair the structure so that it becomes a heap again (called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 smtClean="0"/>
              <a:t> operation)</a:t>
            </a:r>
          </a:p>
          <a:p>
            <a:pPr lvl="1"/>
            <a:r>
              <a:rPr lang="en-US" dirty="0"/>
              <a:t>move the element </a:t>
            </a:r>
            <a:r>
              <a:rPr lang="en-US" dirty="0" smtClean="0"/>
              <a:t>up in the tree </a:t>
            </a:r>
            <a:r>
              <a:rPr lang="en-US" dirty="0"/>
              <a:t>until it ends up in </a:t>
            </a:r>
            <a:r>
              <a:rPr lang="en-US" dirty="0" smtClean="0"/>
              <a:t>its correct position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202693" y="4293621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406537" y="3310635"/>
            <a:ext cx="2111580" cy="989812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that, the order property is violated by the </a:t>
            </a:r>
            <a:r>
              <a:rPr lang="en-US" sz="2000" b="1" dirty="0" smtClean="0"/>
              <a:t>last leaf node</a:t>
            </a:r>
            <a:r>
              <a:rPr lang="en-US" sz="2000" dirty="0" smtClean="0"/>
              <a:t> only (not any other node, they are in place)</a:t>
            </a:r>
          </a:p>
          <a:p>
            <a:r>
              <a:rPr lang="en-US" sz="2000" dirty="0" smtClean="0"/>
              <a:t>Repair the structure so that it becomes a heap again (called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 smtClean="0"/>
              <a:t> operation)</a:t>
            </a:r>
          </a:p>
          <a:p>
            <a:pPr lvl="1"/>
            <a:r>
              <a:rPr lang="en-US" dirty="0"/>
              <a:t>move the element </a:t>
            </a:r>
            <a:r>
              <a:rPr lang="en-US" dirty="0" smtClean="0"/>
              <a:t>up in the tree </a:t>
            </a:r>
            <a:r>
              <a:rPr lang="en-US" dirty="0"/>
              <a:t>until it ends up in </a:t>
            </a:r>
            <a:r>
              <a:rPr lang="en-US" dirty="0" smtClean="0"/>
              <a:t>its correct position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19548232">
            <a:off x="4096678" y="4059034"/>
            <a:ext cx="1779021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118143" y="322166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swap</a:t>
            </a:r>
            <a:endParaRPr lang="en-US" b="1" dirty="0"/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202693" y="4293621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406537" y="3310635"/>
            <a:ext cx="2111580" cy="989812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Suppose that, the order property is violated by the </a:t>
            </a:r>
            <a:r>
              <a:rPr lang="en-US" sz="2000" b="1" dirty="0" smtClean="0"/>
              <a:t>last leaf node</a:t>
            </a:r>
            <a:r>
              <a:rPr lang="en-US" sz="2000" dirty="0" smtClean="0"/>
              <a:t> only (not any other node, they are in place)</a:t>
            </a:r>
          </a:p>
          <a:p>
            <a:r>
              <a:rPr lang="en-US" sz="2000" dirty="0" smtClean="0"/>
              <a:t>Repair the structure so that it becomes a heap again (called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 smtClean="0"/>
              <a:t> operation)</a:t>
            </a:r>
          </a:p>
          <a:p>
            <a:pPr lvl="1"/>
            <a:r>
              <a:rPr lang="en-US" dirty="0"/>
              <a:t>move the element </a:t>
            </a:r>
            <a:r>
              <a:rPr lang="en-US" dirty="0" smtClean="0"/>
              <a:t>up in the tree </a:t>
            </a:r>
            <a:r>
              <a:rPr lang="en-US" dirty="0"/>
              <a:t>until it ends up in </a:t>
            </a:r>
            <a:r>
              <a:rPr lang="en-US" dirty="0" smtClean="0"/>
              <a:t>its correct position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2605835" y="3310634"/>
            <a:ext cx="5640985" cy="2847787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do not need linked structures to store a heap (since the tree is complete, there are not any “holes” in the tree)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(Implementation Issue)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do not need linked structures to store a heap (since the tree is complete, there are not any “holes” in the tree)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84551" y="4190290"/>
            <a:ext cx="4937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arrays in order to store heaps.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Root at index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any value at index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Left child at index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2i+1</a:t>
            </a:r>
            <a:r>
              <a:rPr lang="en-US" dirty="0" smtClean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</a:t>
            </a:r>
            <a:r>
              <a:rPr lang="en-US" dirty="0"/>
              <a:t>child at index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2i+2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For any value at index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cs typeface="Courier New" panose="02070309020205020404" pitchFamily="49" charset="0"/>
              </a:rPr>
              <a:t>Parent is at index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(i-1)/2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916959" y="1932408"/>
          <a:ext cx="1687132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566"/>
                <a:gridCol w="843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(Implementation Issue)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do not need linked structures to store a heap (since the tree is complete, there are not any “holes” in the tree)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268233" y="4324367"/>
            <a:ext cx="5195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elements;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916959" y="1932408"/>
          <a:ext cx="1687132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566"/>
                <a:gridCol w="8435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(Implementation Issue)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Items can be added and deleted (like queues)</a:t>
            </a:r>
          </a:p>
          <a:p>
            <a:pPr lvl="1"/>
            <a:r>
              <a:rPr lang="en-US" sz="1800" dirty="0" smtClean="0"/>
              <a:t>Not necessarily maintains the First In First Out order</a:t>
            </a:r>
          </a:p>
          <a:p>
            <a:pPr lvl="1"/>
            <a:r>
              <a:rPr lang="en-US" sz="1800" dirty="0" smtClean="0"/>
              <a:t>Items can be added in any order</a:t>
            </a:r>
          </a:p>
          <a:p>
            <a:pPr lvl="1"/>
            <a:r>
              <a:rPr lang="en-US" sz="1800" dirty="0" smtClean="0"/>
              <a:t>Always, the item with the highest priority is deleted</a:t>
            </a:r>
          </a:p>
          <a:p>
            <a:pPr lvl="1"/>
            <a:endParaRPr lang="en-US" sz="2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Priority Queues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one,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two)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temp = one;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one = two;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two =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(bottom &gt; root)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parent = (bottom-1) / 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(elements[parent] &lt; elements[bottom])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Swap(elements[parent], elements[bottom]);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(root, parent);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one,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two)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temp = one;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one = two;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two =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(bottom &gt; root)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parent = (bottom-1) / 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(elements[parent] &lt; elements[bottom])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Swap(elements[parent], elements[bottom]);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(root, parent);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39947" y="1783634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39947" y="5466992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</a:t>
            </a:r>
            <a:r>
              <a:rPr lang="en-US" sz="3600" b="1" dirty="0" err="1" smtClean="0"/>
              <a:t>logN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root*2+2,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root*2+1;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bottom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//there is at least one child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bottom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//it is the only child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//there are two children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&lt;=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(elements[root] &lt;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Swap(elements[root],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bottom);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root*2+2,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root*2+1;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bottom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//there is at least one child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bottom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//it is the only child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//there are two children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&lt;=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(elements[root] &lt;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Swap(elements[root],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bottom);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39947" y="5260928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</a:t>
            </a:r>
            <a:r>
              <a:rPr lang="en-US" sz="3600" b="1" dirty="0" err="1" smtClean="0"/>
              <a:t>logN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PQTYPE_H_INCLUDED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PQTYPE_H_INCLUDED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items;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PQTYPE_H_INCLUDED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pqtype.h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[max];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pqtype.cpp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 ==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[max];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36904" y="1783634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36904" y="349897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36904" y="489364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 ==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36904" y="156469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36904" y="301785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5"/>
              <a:endCxn id="41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1" idx="3"/>
              <a:endCxn id="45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5"/>
              <a:endCxn id="44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1" name="Straight Arrow Connector 50"/>
            <p:cNvCxnSpPr>
              <a:stCxn id="48" idx="3"/>
              <a:endCxn id="50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5"/>
              <a:endCxn id="49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4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8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rgbClr val="E9E7D8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Items can be added and deleted (like queues)</a:t>
            </a:r>
          </a:p>
          <a:p>
            <a:pPr lvl="1"/>
            <a:r>
              <a:rPr lang="en-US" sz="1800" dirty="0" smtClean="0"/>
              <a:t>Not necessarily maintains the First In First Out order</a:t>
            </a:r>
          </a:p>
          <a:p>
            <a:pPr lvl="1"/>
            <a:r>
              <a:rPr lang="en-US" sz="1800" dirty="0" smtClean="0"/>
              <a:t>Items can be added in any order</a:t>
            </a:r>
          </a:p>
          <a:p>
            <a:pPr lvl="1"/>
            <a:r>
              <a:rPr lang="en-US" sz="1800" dirty="0" smtClean="0"/>
              <a:t>Always, the item with the highest priority is deleted</a:t>
            </a:r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93" y="2982383"/>
            <a:ext cx="5560395" cy="3052657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Priority Queues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5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Increment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5"/>
              <a:endCxn id="41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1" idx="3"/>
              <a:endCxn id="45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5"/>
              <a:endCxn id="44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1" name="Straight Arrow Connector 50"/>
            <p:cNvCxnSpPr>
              <a:stCxn id="48" idx="3"/>
              <a:endCxn id="50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5"/>
              <a:endCxn id="49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4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rgbClr val="E9E7D8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Increment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5"/>
              <a:endCxn id="41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1" idx="3"/>
              <a:endCxn id="45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5"/>
              <a:endCxn id="44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1" name="Straight Arrow Connector 50"/>
            <p:cNvCxnSpPr>
              <a:stCxn id="48" idx="3"/>
              <a:endCxn id="50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5"/>
              <a:endCxn id="49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4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2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rgbClr val="E9E7D8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0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5"/>
              <a:endCxn id="41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1" idx="3"/>
              <a:endCxn id="45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5"/>
              <a:endCxn id="44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1" name="Straight Arrow Connector 50"/>
            <p:cNvCxnSpPr>
              <a:stCxn id="48" idx="3"/>
              <a:endCxn id="50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5"/>
              <a:endCxn id="49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4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rgbClr val="E9E7D8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 smtClean="0"/>
              <a:t>Perform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 smtClean="0"/>
              <a:t> operation</a:t>
            </a:r>
            <a:endParaRPr lang="en-US" sz="2000" dirty="0"/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332282"/>
              </p:ext>
            </p:extLst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67380"/>
              </p:ext>
            </p:extLst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732284"/>
              </p:ext>
            </p:extLst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376687"/>
              </p:ext>
            </p:extLst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priority queue is arranged to support access to the highest-priority item.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the queue to an empty state.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 is empty.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 whether the queue is empty.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queue is empty and false otherwise.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Tests whether the queue is full.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queue is full and false otherwise.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Priority Queue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0225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504672"/>
              </p:ext>
            </p:extLst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119271"/>
              </p:ext>
            </p:extLst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  <a:gridCol w="463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(length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[length-1]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(length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[length-1]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505851" y="3020004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</a:t>
            </a:r>
            <a:r>
              <a:rPr lang="en-US" sz="3600" b="1" dirty="0" err="1" smtClean="0"/>
              <a:t>logN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pqtype.cpp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5"/>
              <a:endCxn id="41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1" idx="3"/>
              <a:endCxn id="45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5"/>
              <a:endCxn id="44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1" name="Straight Arrow Connector 50"/>
            <p:cNvCxnSpPr>
              <a:stCxn id="48" idx="3"/>
              <a:endCxn id="50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5"/>
              <a:endCxn id="49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>
              <a:stCxn id="53" idx="3"/>
              <a:endCxn id="54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Replace the root with the last leaf node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26" idx="3"/>
              <a:endCxn id="2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5"/>
              <a:endCxn id="39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>
              <a:stCxn id="39" idx="3"/>
              <a:endCxn id="44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9" idx="5"/>
              <a:endCxn id="4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0" name="Straight Arrow Connector 49"/>
            <p:cNvCxnSpPr>
              <a:stCxn id="47" idx="3"/>
              <a:endCxn id="49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7" idx="5"/>
              <a:endCxn id="48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stCxn id="52" idx="3"/>
              <a:endCxn id="53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1963495" y="6578622"/>
            <a:ext cx="4099337" cy="31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062832" y="6342878"/>
            <a:ext cx="2381" cy="2357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1958733" y="6342878"/>
            <a:ext cx="2381" cy="2357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Replace the root with the last leaf node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1963495" y="6578622"/>
            <a:ext cx="4099337" cy="31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62832" y="6342878"/>
            <a:ext cx="2381" cy="2357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958733" y="6342878"/>
            <a:ext cx="2381" cy="2357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Replace the root with the last leaf node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95485"/>
              </p:ext>
            </p:extLst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Replace the root with the last leaf node</a:t>
            </a:r>
          </a:p>
          <a:p>
            <a:r>
              <a:rPr lang="en-US" sz="2000" dirty="0" smtClean="0"/>
              <a:t>Decrement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 smtClean="0"/>
              <a:t> (the last leaf node is out of the tree now)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8" name="Straight Arrow Connector 57"/>
            <p:cNvCxnSpPr>
              <a:stCxn id="56" idx="3"/>
              <a:endCxn id="57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626611"/>
              </p:ext>
            </p:extLst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2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Replace the root with the last leaf node</a:t>
            </a:r>
          </a:p>
          <a:p>
            <a:r>
              <a:rPr lang="en-US" sz="2000" dirty="0" smtClean="0"/>
              <a:t>Decrement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 smtClean="0"/>
              <a:t> (the last leaf node is out of the tree now)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5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467648"/>
              </p:ext>
            </p:extLst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303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Enqueue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to the queue.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(the priority queue is full), exception </a:t>
                      </a:r>
                      <a:r>
                        <a:rPr lang="en-US" dirty="0" err="1" smtClean="0"/>
                        <a:t>FullPQ</a:t>
                      </a:r>
                      <a:r>
                        <a:rPr lang="en-US" dirty="0" smtClean="0"/>
                        <a:t> is thrown;</a:t>
                      </a:r>
                    </a:p>
                    <a:p>
                      <a:r>
                        <a:rPr lang="en-US" dirty="0" smtClean="0"/>
                        <a:t>else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is in the queue.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Dequeue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element with highest priority and returns it in item.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(the priority queue is empty), exception </a:t>
                      </a:r>
                      <a:r>
                        <a:rPr lang="en-US" dirty="0" err="1" smtClean="0"/>
                        <a:t>EmptyPQ</a:t>
                      </a:r>
                      <a:r>
                        <a:rPr lang="en-US" dirty="0" smtClean="0"/>
                        <a:t> is thrown;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else highest priority element has been removed from queue. item is a copy of removed element.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Priority Queue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0445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Replace the root with the last leaf node</a:t>
            </a:r>
          </a:p>
          <a:p>
            <a:r>
              <a:rPr lang="en-US" sz="2000" dirty="0" smtClean="0"/>
              <a:t>Decrement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 smtClean="0"/>
              <a:t> (the last leaf node is out of the tree now)</a:t>
            </a:r>
          </a:p>
          <a:p>
            <a:r>
              <a:rPr lang="en-US" sz="2000" dirty="0" smtClean="0"/>
              <a:t>Perform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 smtClean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5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158560"/>
              </p:ext>
            </p:extLst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Replace the root with the last leaf node</a:t>
            </a:r>
          </a:p>
          <a:p>
            <a:r>
              <a:rPr lang="en-US" sz="2000" dirty="0" smtClean="0"/>
              <a:t>Decrement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 smtClean="0"/>
              <a:t> (the last leaf node is out of the tree now)</a:t>
            </a:r>
          </a:p>
          <a:p>
            <a:r>
              <a:rPr lang="en-US" sz="2000" dirty="0" smtClean="0"/>
              <a:t>Perform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 smtClean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57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Replace the root with the last leaf node</a:t>
            </a:r>
          </a:p>
          <a:p>
            <a:r>
              <a:rPr lang="en-US" sz="2000" dirty="0" smtClean="0"/>
              <a:t>Decrement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 smtClean="0"/>
              <a:t> (the last leaf node is out of the tree now)</a:t>
            </a:r>
          </a:p>
          <a:p>
            <a:r>
              <a:rPr lang="en-US" sz="2000" dirty="0" smtClean="0"/>
              <a:t>Perform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 smtClean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24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4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Replace the root with the last leaf node</a:t>
            </a:r>
          </a:p>
          <a:p>
            <a:r>
              <a:rPr lang="en-US" sz="2000" dirty="0" smtClean="0"/>
              <a:t>Decrement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 smtClean="0"/>
              <a:t> (the last leaf node is out of the tree now)</a:t>
            </a:r>
          </a:p>
          <a:p>
            <a:r>
              <a:rPr lang="en-US" sz="2000" dirty="0" smtClean="0"/>
              <a:t>Perform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 smtClean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2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300668"/>
              </p:ext>
            </p:extLst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Replace the root with the last leaf node</a:t>
            </a:r>
          </a:p>
          <a:p>
            <a:r>
              <a:rPr lang="en-US" sz="2000" dirty="0" smtClean="0"/>
              <a:t>Decrement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 smtClean="0"/>
              <a:t> (the last leaf node is out of the tree now)</a:t>
            </a:r>
          </a:p>
          <a:p>
            <a:r>
              <a:rPr lang="en-US" sz="2000" dirty="0" smtClean="0"/>
              <a:t>Perform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 smtClean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2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396386"/>
              </p:ext>
            </p:extLst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Replace the root with the last leaf node</a:t>
            </a:r>
          </a:p>
          <a:p>
            <a:r>
              <a:rPr lang="en-US" sz="2000" dirty="0" smtClean="0"/>
              <a:t>Decrement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 smtClean="0"/>
              <a:t> (the last leaf node is out of the tree now)</a:t>
            </a:r>
          </a:p>
          <a:p>
            <a:r>
              <a:rPr lang="en-US" sz="2000" dirty="0" smtClean="0"/>
              <a:t>Perform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 smtClean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2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174295"/>
              </p:ext>
            </p:extLst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Index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value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(length ==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[length-1];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(length ==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[length-1];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505851" y="3264705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</a:t>
            </a:r>
            <a:r>
              <a:rPr lang="en-US" sz="3600" b="1" dirty="0" err="1" smtClean="0"/>
              <a:t>logN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</a:t>
            </a:r>
            <a:r>
              <a:rPr lang="en-US" sz="2000" dirty="0" smtClean="0"/>
              <a:t>tree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of the elements contains a value that is </a:t>
            </a:r>
            <a:r>
              <a:rPr lang="en-US" sz="2000" dirty="0" smtClean="0"/>
              <a:t>less than </a:t>
            </a:r>
            <a:r>
              <a:rPr lang="en-US" sz="2000" dirty="0"/>
              <a:t>or equal to the value of each of its children (</a:t>
            </a:r>
            <a:r>
              <a:rPr lang="en-US" sz="2000" dirty="0" smtClean="0"/>
              <a:t>Min-heap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</a:t>
            </a:r>
            <a:r>
              <a:rPr lang="en-US" sz="2000" dirty="0" smtClean="0"/>
              <a:t>tree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of the elements contains a value that is </a:t>
            </a:r>
            <a:r>
              <a:rPr lang="en-US" sz="2000" dirty="0" smtClean="0"/>
              <a:t>less than </a:t>
            </a:r>
            <a:r>
              <a:rPr lang="en-US" sz="2000" dirty="0"/>
              <a:t>or equal to the value of each of its children (</a:t>
            </a:r>
            <a:r>
              <a:rPr lang="en-US" sz="2000" dirty="0" smtClean="0"/>
              <a:t>Min-heap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Max-heap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3"/>
              <a:endCxn id="56" idx="7"/>
            </p:cNvCxnSpPr>
            <p:nvPr/>
          </p:nvCxnSpPr>
          <p:spPr>
            <a:xfrm flipH="1">
              <a:off x="6228421" y="3238261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5"/>
              <a:endCxn id="61" idx="1"/>
            </p:cNvCxnSpPr>
            <p:nvPr/>
          </p:nvCxnSpPr>
          <p:spPr>
            <a:xfrm>
              <a:off x="7171503" y="3238261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3"/>
            </p:cNvCxnSpPr>
            <p:nvPr/>
          </p:nvCxnSpPr>
          <p:spPr>
            <a:xfrm flipH="1">
              <a:off x="5628346" y="3887550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5"/>
            </p:cNvCxnSpPr>
            <p:nvPr/>
          </p:nvCxnSpPr>
          <p:spPr>
            <a:xfrm>
              <a:off x="6228421" y="3887550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4" name="Straight Arrow Connector 63"/>
            <p:cNvCxnSpPr>
              <a:stCxn id="61" idx="3"/>
              <a:endCxn id="63" idx="7"/>
            </p:cNvCxnSpPr>
            <p:nvPr/>
          </p:nvCxnSpPr>
          <p:spPr>
            <a:xfrm flipH="1">
              <a:off x="7523461" y="3889347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5"/>
              <a:endCxn id="62" idx="1"/>
            </p:cNvCxnSpPr>
            <p:nvPr/>
          </p:nvCxnSpPr>
          <p:spPr>
            <a:xfrm>
              <a:off x="8123536" y="3889347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>
            <a:xfrm flipH="1">
              <a:off x="5208549" y="4557623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5"/>
              <a:endCxn id="67" idx="0"/>
            </p:cNvCxnSpPr>
            <p:nvPr/>
          </p:nvCxnSpPr>
          <p:spPr>
            <a:xfrm>
              <a:off x="5675579" y="455762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3" name="Straight Arrow Connector 72"/>
            <p:cNvCxnSpPr>
              <a:stCxn id="71" idx="3"/>
              <a:endCxn id="72" idx="0"/>
            </p:cNvCxnSpPr>
            <p:nvPr/>
          </p:nvCxnSpPr>
          <p:spPr>
            <a:xfrm flipH="1">
              <a:off x="6335911" y="4557623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Min-heap</a:t>
              </a:r>
              <a:endParaRPr lang="en-US" dirty="0"/>
            </a:p>
          </p:txBody>
        </p:sp>
      </p:grpSp>
      <p:sp>
        <p:nvSpPr>
          <p:cNvPr id="4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</a:t>
            </a:r>
            <a:r>
              <a:rPr lang="en-US" sz="2000" dirty="0" smtClean="0"/>
              <a:t>tree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of the elements contains a value that is </a:t>
            </a:r>
            <a:r>
              <a:rPr lang="en-US" sz="2000" dirty="0" smtClean="0"/>
              <a:t>less than </a:t>
            </a:r>
            <a:r>
              <a:rPr lang="en-US" sz="2000" dirty="0"/>
              <a:t>or equal to the value of each of its children (</a:t>
            </a:r>
            <a:r>
              <a:rPr lang="en-US" sz="2000" dirty="0" smtClean="0"/>
              <a:t>Min-heap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Max-heap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5" idx="3"/>
              <a:endCxn id="56" idx="7"/>
            </p:cNvCxnSpPr>
            <p:nvPr/>
          </p:nvCxnSpPr>
          <p:spPr>
            <a:xfrm flipH="1">
              <a:off x="6228421" y="3238261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5"/>
              <a:endCxn id="61" idx="1"/>
            </p:cNvCxnSpPr>
            <p:nvPr/>
          </p:nvCxnSpPr>
          <p:spPr>
            <a:xfrm>
              <a:off x="7171503" y="3238261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3"/>
            </p:cNvCxnSpPr>
            <p:nvPr/>
          </p:nvCxnSpPr>
          <p:spPr>
            <a:xfrm flipH="1">
              <a:off x="5628346" y="3887550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5"/>
            </p:cNvCxnSpPr>
            <p:nvPr/>
          </p:nvCxnSpPr>
          <p:spPr>
            <a:xfrm>
              <a:off x="6228421" y="3887550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4" name="Straight Arrow Connector 63"/>
            <p:cNvCxnSpPr>
              <a:stCxn id="61" idx="3"/>
              <a:endCxn id="63" idx="7"/>
            </p:cNvCxnSpPr>
            <p:nvPr/>
          </p:nvCxnSpPr>
          <p:spPr>
            <a:xfrm flipH="1">
              <a:off x="7523461" y="3889347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5"/>
              <a:endCxn id="62" idx="1"/>
            </p:cNvCxnSpPr>
            <p:nvPr/>
          </p:nvCxnSpPr>
          <p:spPr>
            <a:xfrm>
              <a:off x="8123536" y="3889347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>
            <a:xfrm flipH="1">
              <a:off x="5208549" y="4557623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5"/>
              <a:endCxn id="67" idx="0"/>
            </p:cNvCxnSpPr>
            <p:nvPr/>
          </p:nvCxnSpPr>
          <p:spPr>
            <a:xfrm>
              <a:off x="5675579" y="455762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3" name="Straight Arrow Connector 72"/>
            <p:cNvCxnSpPr>
              <a:stCxn id="71" idx="3"/>
              <a:endCxn id="72" idx="0"/>
            </p:cNvCxnSpPr>
            <p:nvPr/>
          </p:nvCxnSpPr>
          <p:spPr>
            <a:xfrm flipH="1">
              <a:off x="6335911" y="4557623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Min-heap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1030668"/>
            <a:ext cx="2647949" cy="2647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03964" y="1021630"/>
            <a:ext cx="1959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Shape property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>
            <a:stCxn id="6" idx="1"/>
            <a:endCxn id="3" idx="3"/>
          </p:cNvCxnSpPr>
          <p:nvPr/>
        </p:nvCxnSpPr>
        <p:spPr>
          <a:xfrm flipH="1" flipV="1">
            <a:off x="3257549" y="1163034"/>
            <a:ext cx="3746415" cy="2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6368" y="5654985"/>
            <a:ext cx="81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shape of all heaps with a given number of elements is the </a:t>
            </a:r>
            <a:r>
              <a:rPr lang="en-US" dirty="0" smtClean="0"/>
              <a:t>same.</a:t>
            </a:r>
          </a:p>
        </p:txBody>
      </p:sp>
      <p:sp>
        <p:nvSpPr>
          <p:cNvPr id="51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3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4300</Words>
  <Application>Microsoft Office PowerPoint</Application>
  <PresentationFormat>On-screen Show (4:3)</PresentationFormat>
  <Paragraphs>1653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Times New Roman</vt:lpstr>
      <vt:lpstr>Verdana</vt:lpstr>
      <vt:lpstr>Office Theme</vt:lpstr>
      <vt:lpstr>Lecture 14 Heaps and Priority Queues</vt:lpstr>
      <vt:lpstr>Priority Queues</vt:lpstr>
      <vt:lpstr>Priority Queues</vt:lpstr>
      <vt:lpstr>Priority Queues</vt:lpstr>
      <vt:lpstr>Priority Queue Specification</vt:lpstr>
      <vt:lpstr>Priority Queue Specification</vt:lpstr>
      <vt:lpstr>Heaps</vt:lpstr>
      <vt:lpstr>Heaps</vt:lpstr>
      <vt:lpstr>Heaps</vt:lpstr>
      <vt:lpstr>Heaps</vt:lpstr>
      <vt:lpstr>The ReheapDown operation</vt:lpstr>
      <vt:lpstr>The ReheapDown operation</vt:lpstr>
      <vt:lpstr>The ReheapDown operation</vt:lpstr>
      <vt:lpstr>The ReheapDown operation</vt:lpstr>
      <vt:lpstr>The ReheapDown operation</vt:lpstr>
      <vt:lpstr>The ReheapDown operation</vt:lpstr>
      <vt:lpstr>The ReheapDown operation</vt:lpstr>
      <vt:lpstr>The ReheapDown operation</vt:lpstr>
      <vt:lpstr>The ReheapUp operation</vt:lpstr>
      <vt:lpstr>The ReheapUp operation</vt:lpstr>
      <vt:lpstr>The ReheapUp operation</vt:lpstr>
      <vt:lpstr>The ReheapUp operation</vt:lpstr>
      <vt:lpstr>The ReheapUp operation</vt:lpstr>
      <vt:lpstr>The ReheapUp operation</vt:lpstr>
      <vt:lpstr>The ReheapUp operation</vt:lpstr>
      <vt:lpstr>The ReheapUp operation</vt:lpstr>
      <vt:lpstr>Heaps (Implementation Issue)</vt:lpstr>
      <vt:lpstr>Heaps (Implementation Issue)</vt:lpstr>
      <vt:lpstr>Heaps (Implementation Issue)</vt:lpstr>
      <vt:lpstr>heap.cpp</vt:lpstr>
      <vt:lpstr>heap.cpp</vt:lpstr>
      <vt:lpstr>heap.cpp</vt:lpstr>
      <vt:lpstr>heap.cpp</vt:lpstr>
      <vt:lpstr>pqtype.h</vt:lpstr>
      <vt:lpstr>pqtype.cpp</vt:lpstr>
      <vt:lpstr>pqtype.cpp</vt:lpstr>
      <vt:lpstr>pqtype.cpp</vt:lpstr>
      <vt:lpstr>pqtype.cpp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pqtype.cpp</vt:lpstr>
      <vt:lpstr>pqtype.cpp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pqtype.cpp</vt:lpstr>
      <vt:lpstr>pqtype.cpp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51</cp:revision>
  <dcterms:created xsi:type="dcterms:W3CDTF">2014-09-11T18:03:18Z</dcterms:created>
  <dcterms:modified xsi:type="dcterms:W3CDTF">2017-05-27T03:51:46Z</dcterms:modified>
</cp:coreProperties>
</file>