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12456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264213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27315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9795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22629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77855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96206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Hashing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Issues with Linear Probing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But the location must not be left as an ordinary "empty spot" since that could interfere with searches.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The location must be marked in some special way so that a search can tell that the spot used to have something in 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83" y="2890044"/>
            <a:ext cx="5058233" cy="37623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33366" y="4423503"/>
            <a:ext cx="3065172" cy="41212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Rehashing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Resolving a collision by computing a new hash location from a hash function that manipulates the original location rather than the element's </a:t>
            </a:r>
            <a:r>
              <a:rPr lang="en-US" sz="2400" dirty="0" smtClean="0"/>
              <a:t>key</a:t>
            </a:r>
          </a:p>
          <a:p>
            <a:pPr marL="548640" lvl="2" indent="0">
              <a:lnSpc>
                <a:spcPct val="95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i="1" dirty="0" smtClean="0"/>
              <a:t>	</a:t>
            </a:r>
            <a:r>
              <a:rPr lang="en-US" sz="2400" i="1" dirty="0" smtClean="0"/>
              <a:t>(</a:t>
            </a:r>
            <a:r>
              <a:rPr lang="en-US" sz="2400" i="1" dirty="0" err="1"/>
              <a:t>HashValue</a:t>
            </a:r>
            <a:r>
              <a:rPr lang="en-US" sz="2400" i="1" dirty="0"/>
              <a:t> + constant) % array-size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/>
              <a:t>Quadratic probing</a:t>
            </a:r>
            <a:r>
              <a:rPr lang="en-US" sz="2000" dirty="0"/>
              <a:t> Resolving a hash collision by using the rehashing formula (</a:t>
            </a:r>
            <a:r>
              <a:rPr lang="en-US" sz="2000" dirty="0" err="1"/>
              <a:t>HashValue</a:t>
            </a:r>
            <a:r>
              <a:rPr lang="en-US" sz="2000" dirty="0"/>
              <a:t> ± </a:t>
            </a:r>
            <a:r>
              <a:rPr lang="en-US" sz="2000" i="1" dirty="0"/>
              <a:t>I</a:t>
            </a:r>
            <a:r>
              <a:rPr lang="en-US" sz="2000" baseline="30000" dirty="0"/>
              <a:t>2</a:t>
            </a:r>
            <a:r>
              <a:rPr lang="en-US" sz="2000" dirty="0"/>
              <a:t>) </a:t>
            </a:r>
            <a:r>
              <a:rPr lang="en-US" sz="2000" i="1" dirty="0"/>
              <a:t>%</a:t>
            </a:r>
            <a:r>
              <a:rPr lang="en-US" sz="2000" dirty="0"/>
              <a:t> array-size, where </a:t>
            </a:r>
            <a:r>
              <a:rPr lang="en-US" sz="2000" i="1" dirty="0"/>
              <a:t>I</a:t>
            </a:r>
            <a:r>
              <a:rPr lang="en-US" sz="2000" dirty="0"/>
              <a:t> is the number of times that the rehash function has been </a:t>
            </a:r>
            <a:r>
              <a:rPr lang="en-US" sz="2000" dirty="0" smtClean="0"/>
              <a:t>applied</a:t>
            </a:r>
            <a:endParaRPr lang="en-GB" sz="2000" dirty="0"/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/>
              <a:t>Random probing</a:t>
            </a:r>
            <a:r>
              <a:rPr lang="en-US" sz="2000" dirty="0"/>
              <a:t> Resolving </a:t>
            </a:r>
            <a:r>
              <a:rPr lang="en-US" sz="2000" i="1" dirty="0"/>
              <a:t>a</a:t>
            </a:r>
            <a:r>
              <a:rPr lang="en-US" sz="2000" dirty="0"/>
              <a:t> hash collision by generating pseudo-random hash values in successive applications of the rehash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0767" y="5615265"/>
            <a:ext cx="758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Caution</a:t>
            </a:r>
            <a:r>
              <a:rPr lang="en-US" dirty="0" smtClean="0"/>
              <a:t>: Constant and array size must be relatively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Buckets and Chaining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Bucket:</a:t>
            </a:r>
            <a:r>
              <a:rPr lang="en-US" sz="2400" dirty="0" smtClean="0"/>
              <a:t> </a:t>
            </a:r>
            <a:r>
              <a:rPr lang="en-US" sz="2400" dirty="0"/>
              <a:t>A collection of elements associated with a particular hash </a:t>
            </a:r>
            <a:r>
              <a:rPr lang="en-US" sz="2400" dirty="0" smtClean="0"/>
              <a:t>location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8" y="2929968"/>
            <a:ext cx="8736169" cy="27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Buckets and Chaining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Chain:</a:t>
            </a:r>
            <a:r>
              <a:rPr lang="en-US" sz="2400" dirty="0"/>
              <a:t> A </a:t>
            </a:r>
            <a:r>
              <a:rPr lang="en-US" sz="2400" dirty="0" smtClean="0"/>
              <a:t>linked list </a:t>
            </a:r>
            <a:r>
              <a:rPr lang="en-US" sz="2400" dirty="0"/>
              <a:t>of elements that share the same hash location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7" y="2727835"/>
            <a:ext cx="8715719" cy="30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 smtClean="0"/>
              <a:t>Comparison Between Linear Probing and Chaining</a:t>
            </a:r>
            <a:endParaRPr lang="en-US" sz="36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>
          <a:xfrm>
            <a:off x="155575" y="1323833"/>
            <a:ext cx="8797925" cy="485313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Insertion order</a:t>
            </a:r>
            <a:r>
              <a:rPr lang="en-US" sz="2400" dirty="0"/>
              <a:t>: 45300, 20006, 50002, 40000, 25001, 13000, 65905, 30001, </a:t>
            </a:r>
            <a:r>
              <a:rPr lang="en-US" sz="2400" dirty="0" smtClean="0"/>
              <a:t>95000 (search for 30001)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1" y="2272516"/>
            <a:ext cx="8633138" cy="43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Folding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A hash method that breaks the key into several pieces and concatenates or exclusive-ORs some of the pieces to form the hash </a:t>
            </a:r>
            <a:r>
              <a:rPr lang="en-US" sz="2000" dirty="0" smtClean="0"/>
              <a:t>value</a:t>
            </a:r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Example: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Key is a 32 bit integer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Array size is 256</a:t>
            </a:r>
          </a:p>
          <a:p>
            <a:pPr lvl="2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So we need 8 bits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Break the key into four bit strings of 8 bits each,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Exclusive-OR the first and last bit strings,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Exclusive-OR the two middle bit strings, 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Exclusive-OR the results of steps 2 and 3 to produce the 8-bit index into the array.</a:t>
            </a:r>
          </a:p>
          <a:p>
            <a:pPr lvl="1"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40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Folding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We illustrate this scheme using the key 618403. The binary representation of this key </a:t>
            </a:r>
            <a:r>
              <a:rPr lang="en-US" sz="2000" dirty="0" smtClean="0"/>
              <a:t>is</a:t>
            </a:r>
          </a:p>
          <a:p>
            <a:pPr marL="0" indent="0" algn="ctr">
              <a:lnSpc>
                <a:spcPct val="95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00000000000010010110111110100011</a:t>
            </a:r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65357"/>
            <a:ext cx="3317715" cy="1570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52" y="2870937"/>
            <a:ext cx="2058391" cy="1436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452" y="2870937"/>
            <a:ext cx="2019920" cy="1436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90" y="4450801"/>
            <a:ext cx="1937091" cy="1359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452" y="5957832"/>
            <a:ext cx="823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binary number is equivalent to the decimal number 197, so the key 618403 hashes into the index 197.</a:t>
            </a:r>
          </a:p>
        </p:txBody>
      </p:sp>
    </p:spTree>
    <p:extLst>
      <p:ext uri="{BB962C8B-B14F-4D97-AF65-F5344CB8AC3E}">
        <p14:creationId xmlns:p14="http://schemas.microsoft.com/office/powerpoint/2010/main" val="519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Consider the problem of searching an array for a given value</a:t>
            </a:r>
          </a:p>
          <a:p>
            <a:pPr lvl="1"/>
            <a:r>
              <a:rPr lang="en-US" sz="2800" dirty="0"/>
              <a:t>If the array is not sorted, the search requires O(n) time</a:t>
            </a:r>
          </a:p>
          <a:p>
            <a:pPr lvl="2"/>
            <a:r>
              <a:rPr lang="en-US" sz="2400" dirty="0"/>
              <a:t>If the value isn’t there, we need to search all n elements</a:t>
            </a:r>
          </a:p>
          <a:p>
            <a:pPr lvl="2"/>
            <a:r>
              <a:rPr lang="en-US" sz="2400" dirty="0"/>
              <a:t>If the value is there, we search n/2 elements on average</a:t>
            </a:r>
          </a:p>
          <a:p>
            <a:pPr lvl="1"/>
            <a:r>
              <a:rPr lang="en-US" sz="2800" dirty="0"/>
              <a:t>If the array is sorted, we can do a binary search</a:t>
            </a:r>
          </a:p>
          <a:p>
            <a:pPr lvl="2"/>
            <a:r>
              <a:rPr lang="en-US" sz="2400" dirty="0"/>
              <a:t>A binary search requires O(log n) time</a:t>
            </a:r>
          </a:p>
          <a:p>
            <a:pPr lvl="2"/>
            <a:r>
              <a:rPr lang="en-US" sz="2400" dirty="0"/>
              <a:t>About equally fast whether the element is found or not</a:t>
            </a:r>
          </a:p>
          <a:p>
            <a:pPr lvl="1"/>
            <a:r>
              <a:rPr lang="en-US" sz="2800" dirty="0"/>
              <a:t>It doesn’t seem like we could do much better</a:t>
            </a:r>
          </a:p>
          <a:p>
            <a:pPr lvl="2"/>
            <a:r>
              <a:rPr lang="en-US" sz="2400" dirty="0"/>
              <a:t>How about an O(1), that is, constant time search?</a:t>
            </a:r>
          </a:p>
          <a:p>
            <a:pPr lvl="2"/>
            <a:r>
              <a:rPr lang="en-US" sz="2400" dirty="0"/>
              <a:t>We can do it </a:t>
            </a:r>
            <a:r>
              <a:rPr lang="en-US" sz="2400" i="1" dirty="0"/>
              <a:t>if</a:t>
            </a:r>
            <a:r>
              <a:rPr lang="en-US" sz="2400" dirty="0"/>
              <a:t> the array is organized in a particular way</a:t>
            </a:r>
          </a:p>
        </p:txBody>
      </p:sp>
    </p:spTree>
    <p:extLst>
      <p:ext uri="{BB962C8B-B14F-4D97-AF65-F5344CB8AC3E}">
        <p14:creationId xmlns:p14="http://schemas.microsoft.com/office/powerpoint/2010/main" val="24768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were to come up with a “magic function” that, given a value to search for, would tell us exactly where in the array to look</a:t>
            </a:r>
          </a:p>
          <a:p>
            <a:pPr lvl="1"/>
            <a:r>
              <a:rPr lang="en-US" sz="2400" dirty="0"/>
              <a:t>If it’s in that location, it’s in the array</a:t>
            </a:r>
          </a:p>
          <a:p>
            <a:pPr lvl="1"/>
            <a:r>
              <a:rPr lang="en-US" sz="2400" dirty="0"/>
              <a:t>If it’s not in that location, it’s not in the array</a:t>
            </a:r>
          </a:p>
          <a:p>
            <a:r>
              <a:rPr lang="en-US" sz="2800" dirty="0"/>
              <a:t>This function would have no other purpose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function is called a </a:t>
            </a:r>
            <a:r>
              <a:rPr lang="en-US" sz="2800" b="1" dirty="0">
                <a:solidFill>
                  <a:schemeClr val="tx2"/>
                </a:solidFill>
              </a:rPr>
              <a:t>hash function</a:t>
            </a:r>
            <a:r>
              <a:rPr lang="en-US" sz="2800" dirty="0"/>
              <a:t> because it “makes hash” of its 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2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item has a </a:t>
            </a:r>
            <a:r>
              <a:rPr lang="en-US" sz="2800" b="1" dirty="0" smtClean="0"/>
              <a:t>key</a:t>
            </a:r>
          </a:p>
          <a:p>
            <a:r>
              <a:rPr lang="en-US" sz="2800" dirty="0" smtClean="0"/>
              <a:t>A </a:t>
            </a:r>
            <a:r>
              <a:rPr lang="en-US" sz="2800" dirty="0">
                <a:solidFill>
                  <a:schemeClr val="tx2"/>
                </a:solidFill>
              </a:rPr>
              <a:t>hash function</a:t>
            </a:r>
            <a:r>
              <a:rPr lang="en-US" sz="2800" dirty="0"/>
              <a:t> is a function that: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dirty="0" smtClean="0"/>
              <a:t>an key, </a:t>
            </a:r>
            <a:r>
              <a:rPr lang="en-US" sz="2400" dirty="0"/>
              <a:t>returns a number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i="1" dirty="0"/>
              <a:t>equal</a:t>
            </a:r>
            <a:r>
              <a:rPr lang="en-US" sz="2400" dirty="0"/>
              <a:t> </a:t>
            </a:r>
            <a:r>
              <a:rPr lang="en-US" sz="2400" dirty="0" smtClean="0"/>
              <a:t>keys, </a:t>
            </a:r>
            <a:r>
              <a:rPr lang="en-US" sz="2400" dirty="0"/>
              <a:t>returns the </a:t>
            </a:r>
            <a:r>
              <a:rPr lang="en-US" sz="2400" i="1" dirty="0"/>
              <a:t>same</a:t>
            </a:r>
            <a:r>
              <a:rPr lang="en-US" sz="2400" dirty="0"/>
              <a:t> number for each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i="1" dirty="0"/>
              <a:t>unequal</a:t>
            </a:r>
            <a:r>
              <a:rPr lang="en-US" sz="2400" dirty="0"/>
              <a:t> </a:t>
            </a:r>
            <a:r>
              <a:rPr lang="en-US" sz="2400" dirty="0" smtClean="0"/>
              <a:t>keys, </a:t>
            </a:r>
            <a:r>
              <a:rPr lang="en-US" sz="2400" dirty="0"/>
              <a:t>is </a:t>
            </a:r>
            <a:r>
              <a:rPr lang="en-US" sz="2400" i="1" dirty="0"/>
              <a:t>very unlikely</a:t>
            </a:r>
            <a:r>
              <a:rPr lang="en-US" sz="2400" dirty="0"/>
              <a:t> to return the same number for each</a:t>
            </a:r>
          </a:p>
          <a:p>
            <a:r>
              <a:rPr lang="en-US" sz="2800" dirty="0"/>
              <a:t>Hash functions turn out to be very important for searching, that is, looking things up fast</a:t>
            </a:r>
          </a:p>
          <a:p>
            <a:r>
              <a:rPr lang="en-US" sz="2800" dirty="0"/>
              <a:t>This is their story</a:t>
            </a:r>
            <a:r>
              <a:rPr lang="en-US" sz="2800" dirty="0" smtClean="0"/>
              <a:t>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8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Hash table using direct addressing:</a:t>
            </a:r>
          </a:p>
          <a:p>
            <a:pPr lvl="1"/>
            <a:r>
              <a:rPr lang="en-US" sz="2200" dirty="0" smtClean="0"/>
              <a:t>Use the key itself for indexing</a:t>
            </a:r>
          </a:p>
          <a:p>
            <a:pPr lvl="2"/>
            <a:r>
              <a:rPr lang="en-US" sz="2000" dirty="0" smtClean="0"/>
              <a:t>The record with key </a:t>
            </a:r>
            <a:r>
              <a:rPr lang="en-US" sz="2000" dirty="0" err="1" smtClean="0"/>
              <a:t>i</a:t>
            </a:r>
            <a:r>
              <a:rPr lang="en-US" sz="2000" dirty="0" smtClean="0"/>
              <a:t> is stored at the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index of the array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44892"/>
              </p:ext>
            </p:extLst>
          </p:nvPr>
        </p:nvGraphicFramePr>
        <p:xfrm>
          <a:off x="1663890" y="2337179"/>
          <a:ext cx="465034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4511"/>
                <a:gridCol w="1940835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</a:t>
                      </a:r>
                      <a:r>
                        <a:rPr lang="en-US" baseline="0" dirty="0" smtClean="0"/>
                        <a:t>(key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Secret Agent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Inferno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Vanguard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Wolfhound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Firefly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Panzer Division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Iron Horse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7895" y="5737624"/>
            <a:ext cx="76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used the agent’s cell phone number as key? We would need an array of 10</a:t>
            </a:r>
            <a:r>
              <a:rPr lang="en-US" baseline="30000" dirty="0" smtClean="0"/>
              <a:t>11</a:t>
            </a:r>
            <a:r>
              <a:rPr lang="en-US" dirty="0" smtClean="0"/>
              <a:t> elements just to store 7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Solution: Modify the hash </a:t>
            </a:r>
            <a:r>
              <a:rPr lang="en-US" sz="2400" dirty="0"/>
              <a:t>function as (Key % 100</a:t>
            </a:r>
            <a:r>
              <a:rPr lang="en-US" sz="240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6"/>
          <a:stretch/>
        </p:blipFill>
        <p:spPr>
          <a:xfrm>
            <a:off x="2131164" y="2331076"/>
            <a:ext cx="4204765" cy="4136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6370" y="1666782"/>
            <a:ext cx="137804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size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335929" y="1375975"/>
            <a:ext cx="940441" cy="4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U</a:t>
            </a:r>
          </a:p>
          <a:p>
            <a:pPr algn="ctr" eaLnBrk="1" hangingPunct="1"/>
            <a:r>
              <a:rPr lang="en-US"/>
              <a:t>(universe of keys)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  <a:p>
            <a:pPr algn="ctr" eaLnBrk="1" hangingPunct="1"/>
            <a:r>
              <a:rPr lang="en-US"/>
              <a:t>(actual</a:t>
            </a:r>
          </a:p>
          <a:p>
            <a:pPr algn="ctr" eaLnBrk="1" hangingPunct="1"/>
            <a:r>
              <a:rPr lang="en-US"/>
              <a:t>keys)</a:t>
            </a:r>
          </a:p>
        </p:txBody>
      </p:sp>
      <p:graphicFrame>
        <p:nvGraphicFramePr>
          <p:cNvPr id="15" name="Group 8"/>
          <p:cNvGraphicFramePr>
            <a:graphicFrameLocks/>
          </p:cNvGraphicFramePr>
          <p:nvPr/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 - 1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h(k</a:t>
            </a:r>
            <a:r>
              <a:rPr lang="en-US" baseline="-25000" dirty="0"/>
              <a:t>2</a:t>
            </a:r>
            <a:r>
              <a:rPr lang="en-US" dirty="0"/>
              <a:t>) = h(k</a:t>
            </a:r>
            <a:r>
              <a:rPr lang="en-US" baseline="-25000" dirty="0"/>
              <a:t>5</a:t>
            </a:r>
            <a:r>
              <a:rPr lang="en-US" dirty="0"/>
              <a:t>) 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1370013" y="4835525"/>
            <a:ext cx="35464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h : U → {0, 1, . . . , m - 1}</a:t>
            </a: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5572125" y="540226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hash table size: </a:t>
            </a:r>
            <a:r>
              <a:rPr lang="en-US" sz="2400" b="1"/>
              <a:t>m</a:t>
            </a:r>
          </a:p>
        </p:txBody>
      </p:sp>
      <p:sp>
        <p:nvSpPr>
          <p:cNvPr id="34" name="Oval 33"/>
          <p:cNvSpPr/>
          <p:nvPr/>
        </p:nvSpPr>
        <p:spPr>
          <a:xfrm>
            <a:off x="6524598" y="3121026"/>
            <a:ext cx="1887882" cy="41212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77003</a:t>
            </a:r>
          </a:p>
          <a:p>
            <a:pPr lvl="1"/>
            <a:r>
              <a:rPr lang="en-US" dirty="0" smtClean="0"/>
              <a:t>Collision occurs</a:t>
            </a:r>
          </a:p>
          <a:p>
            <a:pPr lvl="1"/>
            <a:r>
              <a:rPr lang="en-US" dirty="0"/>
              <a:t>Insert </a:t>
            </a:r>
            <a:r>
              <a:rPr lang="en-US" dirty="0" smtClean="0"/>
              <a:t>77003 at the next available spot (treat the array in a circular way)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4" y="2471895"/>
            <a:ext cx="6336406" cy="4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Leads to problem of clustering.  Elements tend to cluster in dense intervals in the array.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Search efficiency problem remains.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Deletion becomes trickier….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537" y="1912961"/>
            <a:ext cx="6858000" cy="762000"/>
          </a:xfrm>
          <a:prstGeom prst="rect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            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Linear </a:t>
            </a:r>
            <a:r>
              <a:rPr lang="en-US" dirty="0" smtClean="0"/>
              <a:t>Probing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1296</Words>
  <Application>Microsoft Office PowerPoint</Application>
  <PresentationFormat>On-screen Show (4:3)</PresentationFormat>
  <Paragraphs>155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 Unicode MS</vt:lpstr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Symbol</vt:lpstr>
      <vt:lpstr>Verdana</vt:lpstr>
      <vt:lpstr>Office Theme</vt:lpstr>
      <vt:lpstr>Lecture 17 Hashing</vt:lpstr>
      <vt:lpstr>Searching</vt:lpstr>
      <vt:lpstr>Hashing</vt:lpstr>
      <vt:lpstr>Hashing</vt:lpstr>
      <vt:lpstr>Hashing</vt:lpstr>
      <vt:lpstr>Hashing</vt:lpstr>
      <vt:lpstr>Collision</vt:lpstr>
      <vt:lpstr>Linear Probing</vt:lpstr>
      <vt:lpstr>Issues with Linear Probing</vt:lpstr>
      <vt:lpstr>Issues with Linear Probing</vt:lpstr>
      <vt:lpstr>Rehashing</vt:lpstr>
      <vt:lpstr>Buckets and Chaining</vt:lpstr>
      <vt:lpstr>Buckets and Chaining</vt:lpstr>
      <vt:lpstr>Comparison Between Linear Probing and Chaining</vt:lpstr>
      <vt:lpstr>Folding</vt:lpstr>
      <vt:lpstr>Folding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58</cp:revision>
  <dcterms:created xsi:type="dcterms:W3CDTF">2014-09-11T18:03:18Z</dcterms:created>
  <dcterms:modified xsi:type="dcterms:W3CDTF">2017-05-27T03:52:05Z</dcterms:modified>
</cp:coreProperties>
</file>