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78" r:id="rId28"/>
    <p:sldId id="284" r:id="rId29"/>
    <p:sldId id="27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184C-1844-4F28-8982-4085EF5FAD1F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ECA1-5167-41A4-869A-621F84010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4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17EF-EB61-4338-95C2-924B4C337231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74CE-7EB3-4E37-B3F5-1AA6CA32C1E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A5CF-A48F-4B98-9F10-9CDA8FCF8467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7A0D-7E8C-4C9E-A932-2AF92C689CAA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8347-44BA-4CC3-8877-635E537458A5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C097-318A-403D-8DDB-8D928F9FF96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90C-2632-4E3E-B150-586794597EF3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3E9-1A6F-456D-B309-C9DE1FBF1AFB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CE6F-083F-4184-9076-069F6E69282F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8D7-13B4-47F2-A5D7-DD0FB3ABA823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79E9-AD3B-4F0B-AABE-462D1F1C80F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C28F-C593-40DA-8F5A-DFF013980FAD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1801-37B5-4643-9E12-B17EFE44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procedure returns the successor of </a:t>
            </a:r>
            <a:r>
              <a:rPr lang="en-US" sz="2600" dirty="0" smtClean="0"/>
              <a:t>a node </a:t>
            </a:r>
            <a:r>
              <a:rPr lang="en-US" sz="2600" dirty="0"/>
              <a:t>x in a binary search tree if it exists, and NIL if x has the largest key in </a:t>
            </a:r>
            <a:r>
              <a:rPr lang="en-US" sz="2600" dirty="0" smtClean="0"/>
              <a:t>the tree</a:t>
            </a:r>
            <a:r>
              <a:rPr lang="en-US" sz="2600" dirty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24200"/>
            <a:ext cx="4782073" cy="2771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Successor and </a:t>
            </a:r>
            <a:r>
              <a:rPr lang="en-US" sz="3600" b="1" dirty="0" smtClean="0"/>
              <a:t>Predecessor in BST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We break the code for TREE-SUCCESSOR into two cases. If the right </a:t>
            </a:r>
            <a:r>
              <a:rPr lang="en-US" sz="2500" dirty="0" smtClean="0"/>
              <a:t>sub-tree of </a:t>
            </a:r>
            <a:r>
              <a:rPr lang="en-US" sz="2500" dirty="0"/>
              <a:t>node x is nonempty, then the successor of x is just the leftmost node in </a:t>
            </a:r>
            <a:r>
              <a:rPr lang="en-US" sz="2500" dirty="0" err="1" smtClean="0"/>
              <a:t>x’s</a:t>
            </a:r>
            <a:r>
              <a:rPr lang="en-US" sz="2500" dirty="0" smtClean="0"/>
              <a:t> right sub-tree</a:t>
            </a:r>
            <a:r>
              <a:rPr lang="en-US" sz="2500" dirty="0"/>
              <a:t>, which we find in line 2 by calling </a:t>
            </a:r>
            <a:r>
              <a:rPr lang="en-US" sz="2500" dirty="0" smtClean="0"/>
              <a:t>TREE-MINIMUM(</a:t>
            </a:r>
            <a:r>
              <a:rPr lang="en-US" sz="2500" dirty="0" err="1" smtClean="0"/>
              <a:t>x.</a:t>
            </a:r>
            <a:r>
              <a:rPr lang="en-US" sz="2500" i="1" dirty="0" err="1" smtClean="0"/>
              <a:t>right</a:t>
            </a:r>
            <a:r>
              <a:rPr lang="en-US" sz="2500" i="1" dirty="0" smtClean="0"/>
              <a:t>). </a:t>
            </a:r>
          </a:p>
          <a:p>
            <a:pPr algn="just"/>
            <a:r>
              <a:rPr lang="en-US" sz="2500" i="1" dirty="0" smtClean="0"/>
              <a:t>For </a:t>
            </a:r>
            <a:r>
              <a:rPr lang="en-US" sz="2500" dirty="0" smtClean="0"/>
              <a:t>example</a:t>
            </a:r>
            <a:r>
              <a:rPr lang="en-US" sz="2500" dirty="0"/>
              <a:t>, the successor of the node with key 15 in </a:t>
            </a:r>
            <a:r>
              <a:rPr lang="en-US" sz="2500" dirty="0" smtClean="0"/>
              <a:t>Figure </a:t>
            </a:r>
            <a:r>
              <a:rPr lang="en-US" sz="2500" dirty="0"/>
              <a:t>is the node </a:t>
            </a:r>
            <a:r>
              <a:rPr lang="en-US" sz="2500" dirty="0" smtClean="0"/>
              <a:t>with key </a:t>
            </a:r>
            <a:r>
              <a:rPr lang="en-US" sz="2500" dirty="0"/>
              <a:t>17.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087776"/>
            <a:ext cx="4200433" cy="277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Successor and </a:t>
            </a:r>
            <a:r>
              <a:rPr lang="en-US" sz="3600" b="1" dirty="0" smtClean="0"/>
              <a:t>Predecessor in BST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On the other hand, </a:t>
            </a:r>
            <a:r>
              <a:rPr lang="en-US" sz="2600" dirty="0" smtClean="0"/>
              <a:t>if </a:t>
            </a:r>
            <a:r>
              <a:rPr lang="en-US" sz="2600" dirty="0"/>
              <a:t>the right </a:t>
            </a:r>
            <a:r>
              <a:rPr lang="en-US" sz="2600" dirty="0" smtClean="0"/>
              <a:t>sub-tree of node </a:t>
            </a:r>
            <a:r>
              <a:rPr lang="en-US" sz="2600" dirty="0"/>
              <a:t>x is empty and x has a successor y, then y is the lowest ancestor of x </a:t>
            </a:r>
            <a:r>
              <a:rPr lang="en-US" sz="2600" dirty="0" smtClean="0"/>
              <a:t>whose left </a:t>
            </a:r>
            <a:r>
              <a:rPr lang="en-US" sz="2600" dirty="0"/>
              <a:t>child is also an ancestor of x. In </a:t>
            </a:r>
            <a:r>
              <a:rPr lang="en-US" sz="2600" dirty="0" smtClean="0"/>
              <a:t>the figure, </a:t>
            </a:r>
            <a:r>
              <a:rPr lang="en-US" sz="2600" dirty="0"/>
              <a:t>the successor of the node </a:t>
            </a:r>
            <a:r>
              <a:rPr lang="en-US" sz="2600" dirty="0" smtClean="0"/>
              <a:t>with key </a:t>
            </a:r>
            <a:r>
              <a:rPr lang="en-US" sz="2600" dirty="0"/>
              <a:t>13 is the node with key 15. </a:t>
            </a:r>
            <a:r>
              <a:rPr lang="en-US" sz="2600" dirty="0" smtClean="0"/>
              <a:t>To find </a:t>
            </a:r>
            <a:r>
              <a:rPr lang="en-US" sz="2600" dirty="0"/>
              <a:t>y, we simply go up the tree from x until </a:t>
            </a:r>
            <a:r>
              <a:rPr lang="en-US" sz="2600" dirty="0" smtClean="0"/>
              <a:t>we encounter </a:t>
            </a:r>
            <a:r>
              <a:rPr lang="en-US" sz="2600" dirty="0"/>
              <a:t>a node that is the left child of its parent; lines 3–7 of </a:t>
            </a:r>
            <a:r>
              <a:rPr lang="en-US" sz="2600" dirty="0" smtClean="0"/>
              <a:t>TREE-SUCCESSOR handle </a:t>
            </a:r>
            <a:r>
              <a:rPr lang="en-US" sz="2600" dirty="0"/>
              <a:t>this case.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087776"/>
            <a:ext cx="4200433" cy="277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Successor and </a:t>
            </a:r>
            <a:r>
              <a:rPr lang="en-US" sz="3600" b="1" dirty="0" smtClean="0"/>
              <a:t>Predecessor in BST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running time of TREE-SUCCESSOR on a tree of height h is </a:t>
            </a:r>
            <a:r>
              <a:rPr lang="en-US" sz="2600" dirty="0" smtClean="0"/>
              <a:t>O(h), </a:t>
            </a:r>
            <a:r>
              <a:rPr lang="en-US" sz="2600" dirty="0"/>
              <a:t>since </a:t>
            </a:r>
            <a:r>
              <a:rPr lang="en-US" sz="2600" dirty="0" smtClean="0"/>
              <a:t>we either </a:t>
            </a:r>
            <a:r>
              <a:rPr lang="en-US" sz="2600" dirty="0"/>
              <a:t>follow a simple path up the tree or follow a simple path down the tree. </a:t>
            </a:r>
            <a:r>
              <a:rPr lang="en-US" sz="2600" dirty="0" smtClean="0"/>
              <a:t>The procedure </a:t>
            </a:r>
            <a:r>
              <a:rPr lang="en-US" sz="2600" dirty="0"/>
              <a:t>TREE-PREDECESSOR, which is symmetric to TREE-SUCCESSOR, </a:t>
            </a:r>
            <a:r>
              <a:rPr lang="en-US" sz="2600" dirty="0" smtClean="0"/>
              <a:t>also runs </a:t>
            </a:r>
            <a:r>
              <a:rPr lang="en-US" sz="2600" dirty="0"/>
              <a:t>in time </a:t>
            </a:r>
            <a:r>
              <a:rPr lang="en-US" sz="2600" dirty="0" smtClean="0"/>
              <a:t>O(h).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Successor and </a:t>
            </a:r>
            <a:r>
              <a:rPr lang="en-US" sz="3600" b="1" dirty="0" smtClean="0"/>
              <a:t>Predecessor in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Insertion </a:t>
            </a:r>
            <a:r>
              <a:rPr lang="en-US" sz="3600" b="1" dirty="0" smtClean="0"/>
              <a:t>in BST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8" y="1676399"/>
            <a:ext cx="4038600" cy="420574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To insert a new value  into a binary search tree T , we use the procedure </a:t>
            </a:r>
            <a:r>
              <a:rPr lang="en-US" sz="2600" dirty="0" smtClean="0"/>
              <a:t>TREE-INSERT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 procedure takes a node z</a:t>
            </a:r>
            <a:r>
              <a:rPr lang="en-US" sz="2600" dirty="0" smtClean="0"/>
              <a:t> </a:t>
            </a:r>
            <a:r>
              <a:rPr lang="en-US" sz="2600" dirty="0"/>
              <a:t>for which </a:t>
            </a:r>
            <a:r>
              <a:rPr lang="en-US" sz="2600" dirty="0" err="1" smtClean="0"/>
              <a:t>z.</a:t>
            </a:r>
            <a:r>
              <a:rPr lang="en-US" sz="2600" i="1" dirty="0" err="1" smtClean="0"/>
              <a:t>key</a:t>
            </a:r>
            <a:r>
              <a:rPr lang="en-US" sz="2600" i="1" dirty="0" smtClean="0"/>
              <a:t>=v </a:t>
            </a:r>
            <a:r>
              <a:rPr lang="en-US" sz="2600" i="1" dirty="0"/>
              <a:t>, </a:t>
            </a:r>
            <a:r>
              <a:rPr lang="en-US" sz="2600" i="1" dirty="0" err="1" smtClean="0"/>
              <a:t>z.left</a:t>
            </a:r>
            <a:r>
              <a:rPr lang="en-US" sz="2600" i="1" dirty="0" smtClean="0"/>
              <a:t> =NIL, </a:t>
            </a:r>
            <a:r>
              <a:rPr lang="en-US" sz="2600" dirty="0" smtClean="0"/>
              <a:t>and </a:t>
            </a:r>
            <a:r>
              <a:rPr lang="en-US" sz="2600" dirty="0" err="1" smtClean="0"/>
              <a:t>z.</a:t>
            </a:r>
            <a:r>
              <a:rPr lang="en-US" sz="2600" i="1" dirty="0" err="1" smtClean="0"/>
              <a:t>right</a:t>
            </a:r>
            <a:r>
              <a:rPr lang="en-US" sz="2600" i="1" dirty="0" smtClean="0"/>
              <a:t>=NIL</a:t>
            </a:r>
            <a:r>
              <a:rPr lang="en-US" sz="2600" i="1" dirty="0"/>
              <a:t>. It modifies T and some of the attributes of </a:t>
            </a:r>
            <a:r>
              <a:rPr lang="en-US" sz="2600" i="1" dirty="0" smtClean="0"/>
              <a:t>z in </a:t>
            </a:r>
            <a:r>
              <a:rPr lang="en-US" sz="2600" i="1" dirty="0"/>
              <a:t>such a way </a:t>
            </a:r>
            <a:r>
              <a:rPr lang="en-US" sz="2600" i="1" dirty="0" smtClean="0"/>
              <a:t>that </a:t>
            </a:r>
            <a:r>
              <a:rPr lang="en-US" sz="2600" dirty="0" smtClean="0"/>
              <a:t>it </a:t>
            </a:r>
            <a:r>
              <a:rPr lang="en-US" sz="2600" dirty="0"/>
              <a:t>inserts </a:t>
            </a:r>
            <a:r>
              <a:rPr lang="en-US" sz="2600" dirty="0" smtClean="0"/>
              <a:t>z </a:t>
            </a:r>
            <a:r>
              <a:rPr lang="en-US" sz="2600" dirty="0"/>
              <a:t>into an appropriate position in the tree.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8674" y="1676400"/>
            <a:ext cx="4801082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67576"/>
            <a:ext cx="554814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283095"/>
            <a:ext cx="7620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Inserting an item with key 13 into a binary search tree. Lightly shaded nodes </a:t>
            </a:r>
            <a:r>
              <a:rPr lang="en-US" sz="2300" dirty="0" smtClean="0"/>
              <a:t>indicate the </a:t>
            </a:r>
            <a:r>
              <a:rPr lang="en-US" sz="2300" dirty="0"/>
              <a:t>simple path from the root down to the position where the item is inserted. The dashed </a:t>
            </a:r>
            <a:r>
              <a:rPr lang="en-US" sz="2300" dirty="0" smtClean="0"/>
              <a:t>line indicates </a:t>
            </a:r>
            <a:r>
              <a:rPr lang="en-US" sz="2300" dirty="0"/>
              <a:t>the link in the tree that is added to insert the item.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Insertion </a:t>
            </a:r>
            <a:r>
              <a:rPr lang="en-US" sz="3600" b="1" dirty="0" smtClean="0"/>
              <a:t>in BST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 smtClean="0"/>
              <a:t>Explanation:</a:t>
            </a:r>
          </a:p>
          <a:p>
            <a:pPr algn="just"/>
            <a:r>
              <a:rPr lang="en-US" sz="2400" dirty="0" smtClean="0"/>
              <a:t>TREE-INSERT </a:t>
            </a:r>
            <a:r>
              <a:rPr lang="en-US" sz="2400" dirty="0"/>
              <a:t>begins at the root of </a:t>
            </a:r>
            <a:r>
              <a:rPr lang="en-US" sz="2400" dirty="0" smtClean="0"/>
              <a:t>the tree </a:t>
            </a:r>
            <a:r>
              <a:rPr lang="en-US" sz="2400" dirty="0"/>
              <a:t>and the pointer x traces a simple path downward looking for a NIL to </a:t>
            </a:r>
            <a:r>
              <a:rPr lang="en-US" sz="2400" dirty="0" smtClean="0"/>
              <a:t>replace with </a:t>
            </a:r>
            <a:r>
              <a:rPr lang="en-US" sz="2400" dirty="0"/>
              <a:t>the input item </a:t>
            </a:r>
            <a:r>
              <a:rPr lang="en-US" sz="2400" dirty="0" smtClean="0"/>
              <a:t>z. </a:t>
            </a:r>
            <a:r>
              <a:rPr lang="en-US" sz="2400" dirty="0"/>
              <a:t>The procedure maintains the </a:t>
            </a:r>
            <a:r>
              <a:rPr lang="en-US" sz="2400" b="1" i="1" dirty="0"/>
              <a:t>trailing pointer y as the </a:t>
            </a:r>
            <a:r>
              <a:rPr lang="en-US" sz="2400" b="1" i="1" dirty="0" smtClean="0"/>
              <a:t>parent </a:t>
            </a:r>
            <a:r>
              <a:rPr lang="en-US" sz="2400" dirty="0" smtClean="0"/>
              <a:t>of </a:t>
            </a:r>
            <a:r>
              <a:rPr lang="en-US" sz="2400" dirty="0"/>
              <a:t>x. </a:t>
            </a:r>
            <a:endParaRPr lang="en-US" sz="2400" dirty="0" smtClean="0"/>
          </a:p>
          <a:p>
            <a:pPr algn="just"/>
            <a:r>
              <a:rPr lang="en-US" sz="2400" dirty="0" smtClean="0"/>
              <a:t>After </a:t>
            </a:r>
            <a:r>
              <a:rPr lang="en-US" sz="2400" dirty="0"/>
              <a:t>initialization, the </a:t>
            </a:r>
            <a:r>
              <a:rPr lang="en-US" sz="2400" b="1" dirty="0"/>
              <a:t>while loop in lines 3–7 causes these two </a:t>
            </a:r>
            <a:r>
              <a:rPr lang="en-US" sz="2400" b="1" dirty="0" smtClean="0"/>
              <a:t>pointers </a:t>
            </a:r>
            <a:r>
              <a:rPr lang="en-US" sz="2400" dirty="0" smtClean="0"/>
              <a:t>to </a:t>
            </a:r>
            <a:r>
              <a:rPr lang="en-US" sz="2400" dirty="0"/>
              <a:t>move down the tree, going left or right depending on the comparison of </a:t>
            </a:r>
            <a:r>
              <a:rPr lang="en-US" sz="2400" dirty="0" err="1" smtClean="0"/>
              <a:t>z.</a:t>
            </a:r>
            <a:r>
              <a:rPr lang="en-US" sz="2400" i="1" dirty="0" err="1" smtClean="0"/>
              <a:t>key</a:t>
            </a:r>
            <a:r>
              <a:rPr lang="en-US" sz="2400" i="1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 err="1" smtClean="0"/>
              <a:t>x.</a:t>
            </a:r>
            <a:r>
              <a:rPr lang="en-US" sz="2400" i="1" dirty="0" err="1" smtClean="0"/>
              <a:t>key</a:t>
            </a:r>
            <a:r>
              <a:rPr lang="en-US" sz="2400" i="1" dirty="0"/>
              <a:t>, until x becomes NIL. This NIL occupies the position where we wish </a:t>
            </a:r>
            <a:r>
              <a:rPr lang="en-US" sz="2400" i="1" dirty="0" smtClean="0"/>
              <a:t>to </a:t>
            </a:r>
            <a:r>
              <a:rPr lang="en-US" sz="2400" dirty="0" smtClean="0"/>
              <a:t>place </a:t>
            </a:r>
            <a:r>
              <a:rPr lang="en-US" sz="2400" dirty="0"/>
              <a:t>the input item </a:t>
            </a:r>
            <a:r>
              <a:rPr lang="en-US" sz="2400" dirty="0" smtClean="0"/>
              <a:t>z. </a:t>
            </a:r>
            <a:r>
              <a:rPr lang="en-US" sz="2400" dirty="0"/>
              <a:t>We need the trailing pointer y, because by the time we </a:t>
            </a:r>
            <a:r>
              <a:rPr lang="en-US" sz="2400" dirty="0" smtClean="0"/>
              <a:t>find the </a:t>
            </a:r>
            <a:r>
              <a:rPr lang="en-US" sz="2400" dirty="0"/>
              <a:t>NIL where </a:t>
            </a:r>
            <a:r>
              <a:rPr lang="en-US" sz="2400" dirty="0" smtClean="0"/>
              <a:t>z </a:t>
            </a:r>
            <a:r>
              <a:rPr lang="en-US" sz="2400" dirty="0"/>
              <a:t>belongs, the search has proceeded one step beyond the node </a:t>
            </a:r>
            <a:r>
              <a:rPr lang="en-US" sz="2400" dirty="0" smtClean="0"/>
              <a:t>that needs </a:t>
            </a:r>
            <a:r>
              <a:rPr lang="en-US" sz="2400" dirty="0"/>
              <a:t>to be changed. Lines 8–13 set the pointers that cause ’ to be inserted.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Insertion </a:t>
            </a:r>
            <a:r>
              <a:rPr lang="en-US" sz="3600" b="1" dirty="0" smtClean="0"/>
              <a:t>in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eletion in BST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8" y="1524000"/>
            <a:ext cx="9053512" cy="40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procedure for deleting a given node ’ from a binary search tree T takes </a:t>
            </a:r>
            <a:r>
              <a:rPr lang="en-US" sz="2600" dirty="0" smtClean="0"/>
              <a:t>as arguments </a:t>
            </a:r>
            <a:r>
              <a:rPr lang="en-US" sz="2600" dirty="0"/>
              <a:t>pointers to T and </a:t>
            </a:r>
            <a:r>
              <a:rPr lang="en-US" sz="2600" dirty="0" smtClean="0"/>
              <a:t>z. Consider the </a:t>
            </a:r>
            <a:r>
              <a:rPr lang="en-US" sz="2600" dirty="0"/>
              <a:t>four </a:t>
            </a:r>
            <a:r>
              <a:rPr lang="en-US" sz="2600" dirty="0" smtClean="0"/>
              <a:t>cases to delete z.</a:t>
            </a:r>
          </a:p>
          <a:p>
            <a:pPr algn="just">
              <a:buNone/>
            </a:pPr>
            <a:r>
              <a:rPr lang="en-US" sz="2600" b="1" dirty="0" smtClean="0"/>
              <a:t>Case 1:</a:t>
            </a:r>
          </a:p>
          <a:p>
            <a:pPr algn="just"/>
            <a:r>
              <a:rPr lang="en-US" sz="2600" dirty="0"/>
              <a:t>If </a:t>
            </a:r>
            <a:r>
              <a:rPr lang="en-US" sz="2600" dirty="0" smtClean="0"/>
              <a:t>z </a:t>
            </a:r>
            <a:r>
              <a:rPr lang="en-US" sz="2600" dirty="0"/>
              <a:t>has no left child (part (a) of the figure), then we replace </a:t>
            </a:r>
            <a:r>
              <a:rPr lang="en-US" sz="2600" dirty="0" smtClean="0"/>
              <a:t>z </a:t>
            </a:r>
            <a:r>
              <a:rPr lang="en-US" sz="2600" dirty="0"/>
              <a:t>by its right </a:t>
            </a:r>
            <a:r>
              <a:rPr lang="en-US" sz="2600" dirty="0" smtClean="0"/>
              <a:t>child, which </a:t>
            </a:r>
            <a:r>
              <a:rPr lang="en-US" sz="2600" dirty="0"/>
              <a:t>may or may not be NIL. When </a:t>
            </a:r>
            <a:r>
              <a:rPr lang="en-US" sz="2600" dirty="0" err="1"/>
              <a:t>z</a:t>
            </a:r>
            <a:r>
              <a:rPr lang="en-US" sz="2600" dirty="0" err="1" smtClean="0"/>
              <a:t>’s</a:t>
            </a:r>
            <a:r>
              <a:rPr lang="en-US" sz="2600" dirty="0" smtClean="0"/>
              <a:t> </a:t>
            </a:r>
            <a:r>
              <a:rPr lang="en-US" sz="2600" dirty="0"/>
              <a:t>right child is NIL, this case deals </a:t>
            </a:r>
            <a:r>
              <a:rPr lang="en-US" sz="2600" dirty="0" smtClean="0"/>
              <a:t>with the </a:t>
            </a:r>
            <a:r>
              <a:rPr lang="en-US" sz="2600" dirty="0"/>
              <a:t>situation in which </a:t>
            </a:r>
            <a:r>
              <a:rPr lang="en-US" sz="2600" dirty="0" smtClean="0"/>
              <a:t>z </a:t>
            </a:r>
            <a:r>
              <a:rPr lang="en-US" sz="2600" dirty="0"/>
              <a:t>has no children. When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is non-NIL, </a:t>
            </a:r>
            <a:r>
              <a:rPr lang="en-US" sz="2600" dirty="0" smtClean="0"/>
              <a:t>this case </a:t>
            </a:r>
            <a:r>
              <a:rPr lang="en-US" sz="2600" dirty="0"/>
              <a:t>handles the situation in which </a:t>
            </a:r>
            <a:r>
              <a:rPr lang="en-US" sz="2600" dirty="0" smtClean="0"/>
              <a:t>z </a:t>
            </a:r>
            <a:r>
              <a:rPr lang="en-US" sz="2600" dirty="0"/>
              <a:t>has just one child, which is its right child.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eletion in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 smtClean="0"/>
              <a:t>Case 2:</a:t>
            </a:r>
          </a:p>
          <a:p>
            <a:pPr algn="just"/>
            <a:r>
              <a:rPr lang="en-US" sz="2600" dirty="0"/>
              <a:t>If </a:t>
            </a:r>
            <a:r>
              <a:rPr lang="en-US" sz="2600" dirty="0" smtClean="0"/>
              <a:t>z </a:t>
            </a:r>
            <a:r>
              <a:rPr lang="en-US" sz="2600" dirty="0"/>
              <a:t>has just one child, which is its left child (part (b) of the figure), then </a:t>
            </a:r>
            <a:r>
              <a:rPr lang="en-US" sz="2600" dirty="0" smtClean="0"/>
              <a:t>we replace z </a:t>
            </a:r>
            <a:r>
              <a:rPr lang="en-US" sz="2600" dirty="0"/>
              <a:t>by its left child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600" b="1" dirty="0" smtClean="0"/>
              <a:t>Case 3 and 4:</a:t>
            </a:r>
          </a:p>
          <a:p>
            <a:pPr algn="just"/>
            <a:r>
              <a:rPr lang="en-US" sz="2600" dirty="0"/>
              <a:t>Otherwise, </a:t>
            </a:r>
            <a:r>
              <a:rPr lang="en-US" sz="2600" dirty="0" smtClean="0"/>
              <a:t>z </a:t>
            </a:r>
            <a:r>
              <a:rPr lang="en-US" sz="2600" dirty="0"/>
              <a:t>has both a left and a right child. We find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successor y, </a:t>
            </a:r>
            <a:r>
              <a:rPr lang="en-US" sz="2600" dirty="0" smtClean="0"/>
              <a:t>which lies </a:t>
            </a:r>
            <a:r>
              <a:rPr lang="en-US" sz="2600" dirty="0"/>
              <a:t>in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</a:t>
            </a:r>
            <a:r>
              <a:rPr lang="en-US" sz="2600" dirty="0" smtClean="0"/>
              <a:t>sub-tree </a:t>
            </a:r>
            <a:r>
              <a:rPr lang="en-US" sz="2600" dirty="0"/>
              <a:t>and has no left </a:t>
            </a:r>
            <a:r>
              <a:rPr lang="en-US" sz="2600" dirty="0" smtClean="0"/>
              <a:t>child. </a:t>
            </a:r>
            <a:r>
              <a:rPr lang="en-US" sz="2600" dirty="0"/>
              <a:t>We want </a:t>
            </a:r>
            <a:r>
              <a:rPr lang="en-US" sz="2600" dirty="0" smtClean="0"/>
              <a:t>to splice </a:t>
            </a:r>
            <a:r>
              <a:rPr lang="en-US" sz="2600" dirty="0"/>
              <a:t>y out of its current location and have it replace ’ in the tree.</a:t>
            </a:r>
          </a:p>
          <a:p>
            <a:pPr algn="just"/>
            <a:r>
              <a:rPr lang="en-US" sz="2600" dirty="0"/>
              <a:t> If y is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(part (c)), then we </a:t>
            </a:r>
            <a:r>
              <a:rPr lang="en-US" sz="2600" dirty="0" smtClean="0"/>
              <a:t>replace z </a:t>
            </a:r>
            <a:r>
              <a:rPr lang="en-US" sz="2600" dirty="0"/>
              <a:t>by y, leaving </a:t>
            </a:r>
            <a:r>
              <a:rPr lang="en-US" sz="2600" dirty="0" err="1"/>
              <a:t>y’s</a:t>
            </a:r>
            <a:r>
              <a:rPr lang="en-US" sz="2600" dirty="0"/>
              <a:t> </a:t>
            </a:r>
            <a:r>
              <a:rPr lang="en-US" sz="2600" dirty="0" smtClean="0"/>
              <a:t>right child </a:t>
            </a:r>
            <a:r>
              <a:rPr lang="en-US" sz="2600" dirty="0"/>
              <a:t>alone.</a:t>
            </a:r>
          </a:p>
          <a:p>
            <a:pPr algn="just"/>
            <a:r>
              <a:rPr lang="en-US" sz="2600" dirty="0"/>
              <a:t> Otherwise, y lies within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</a:t>
            </a:r>
            <a:r>
              <a:rPr lang="en-US" sz="2600" dirty="0" smtClean="0"/>
              <a:t>sub-tree </a:t>
            </a:r>
            <a:r>
              <a:rPr lang="en-US" sz="2600" dirty="0"/>
              <a:t>but is not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(part (d</a:t>
            </a:r>
            <a:r>
              <a:rPr lang="en-US" sz="2600" dirty="0" smtClean="0"/>
              <a:t>)). In </a:t>
            </a:r>
            <a:r>
              <a:rPr lang="en-US" sz="2600" dirty="0"/>
              <a:t>this case, we first replace y by its own right child, and then we replace </a:t>
            </a:r>
            <a:r>
              <a:rPr lang="en-US" sz="2600" dirty="0" smtClean="0"/>
              <a:t>z by </a:t>
            </a:r>
            <a:r>
              <a:rPr lang="en-US" sz="2600" dirty="0"/>
              <a:t>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eletion in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Querying a binary search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SEARCH operation,</a:t>
            </a:r>
          </a:p>
          <a:p>
            <a:r>
              <a:rPr lang="en-US" sz="2600" dirty="0" smtClean="0"/>
              <a:t>MINIMUM</a:t>
            </a:r>
            <a:r>
              <a:rPr lang="en-US" sz="2600" dirty="0"/>
              <a:t>,</a:t>
            </a:r>
          </a:p>
          <a:p>
            <a:r>
              <a:rPr lang="en-US" sz="2600" dirty="0"/>
              <a:t>MAXIMUM, </a:t>
            </a:r>
            <a:endParaRPr lang="en-US" sz="2600" dirty="0" smtClean="0"/>
          </a:p>
          <a:p>
            <a:r>
              <a:rPr lang="en-US" sz="2600" dirty="0" smtClean="0"/>
              <a:t>SUCCESSOR</a:t>
            </a:r>
            <a:r>
              <a:rPr lang="en-US" sz="2600" dirty="0"/>
              <a:t>, and </a:t>
            </a:r>
            <a:endParaRPr lang="en-US" sz="2600" dirty="0" smtClean="0"/>
          </a:p>
          <a:p>
            <a:r>
              <a:rPr lang="en-US" sz="2600" dirty="0" smtClean="0"/>
              <a:t>PREDECESSOR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524000"/>
            <a:ext cx="63955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eletion in BST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7256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eletion in BST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Deleting a node </a:t>
            </a:r>
            <a:r>
              <a:rPr lang="en-US" sz="2400" dirty="0" smtClean="0"/>
              <a:t>z </a:t>
            </a:r>
            <a:r>
              <a:rPr lang="en-US" sz="2400" dirty="0"/>
              <a:t>from a binary search tree.  </a:t>
            </a:r>
            <a:r>
              <a:rPr lang="en-US" sz="2400" dirty="0" smtClean="0"/>
              <a:t>Node z </a:t>
            </a:r>
            <a:r>
              <a:rPr lang="en-US" sz="2400" dirty="0"/>
              <a:t>may be the root, a left child </a:t>
            </a:r>
            <a:r>
              <a:rPr lang="en-US" sz="2400" dirty="0" smtClean="0"/>
              <a:t>of node </a:t>
            </a:r>
            <a:r>
              <a:rPr lang="en-US" sz="2400" dirty="0"/>
              <a:t>q, or a right child of q.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a) Node </a:t>
            </a:r>
            <a:r>
              <a:rPr lang="en-US" sz="2400" b="1" dirty="0" smtClean="0"/>
              <a:t>z </a:t>
            </a:r>
            <a:r>
              <a:rPr lang="en-US" sz="2400" b="1" dirty="0"/>
              <a:t>has no left child. We replace </a:t>
            </a:r>
            <a:r>
              <a:rPr lang="en-US" sz="2400" b="1" dirty="0" smtClean="0"/>
              <a:t>z </a:t>
            </a:r>
            <a:r>
              <a:rPr lang="en-US" sz="2400" b="1" dirty="0"/>
              <a:t>by its right child r, </a:t>
            </a:r>
            <a:r>
              <a:rPr lang="en-US" sz="2400" b="1" dirty="0" smtClean="0"/>
              <a:t>which </a:t>
            </a:r>
            <a:r>
              <a:rPr lang="en-US" sz="2400" dirty="0" smtClean="0"/>
              <a:t>may </a:t>
            </a:r>
            <a:r>
              <a:rPr lang="en-US" sz="2400" dirty="0"/>
              <a:t>or may not be NIL.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b) Node </a:t>
            </a:r>
            <a:r>
              <a:rPr lang="en-US" sz="2400" b="1" dirty="0" smtClean="0"/>
              <a:t>z </a:t>
            </a:r>
            <a:r>
              <a:rPr lang="en-US" sz="2400" b="1" dirty="0"/>
              <a:t>has a left child l but no right child. We replace </a:t>
            </a:r>
            <a:r>
              <a:rPr lang="en-US" sz="2400" b="1" dirty="0" smtClean="0"/>
              <a:t>z </a:t>
            </a:r>
            <a:r>
              <a:rPr lang="en-US" sz="2400" b="1" dirty="0"/>
              <a:t>by l . </a:t>
            </a:r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c) </a:t>
            </a:r>
            <a:r>
              <a:rPr lang="en-US" sz="2400" b="1" dirty="0" smtClean="0"/>
              <a:t>Node z </a:t>
            </a:r>
            <a:r>
              <a:rPr lang="en-US" sz="2400" dirty="0" smtClean="0"/>
              <a:t>has </a:t>
            </a:r>
            <a:r>
              <a:rPr lang="en-US" sz="2400" dirty="0"/>
              <a:t>two children; its left child is node l , its right child is its successor y, and </a:t>
            </a:r>
            <a:r>
              <a:rPr lang="en-US" sz="2400" dirty="0" err="1"/>
              <a:t>y’s</a:t>
            </a:r>
            <a:r>
              <a:rPr lang="en-US" sz="2400" dirty="0"/>
              <a:t> right child is node </a:t>
            </a:r>
            <a:r>
              <a:rPr lang="en-US" sz="2400" dirty="0" smtClean="0"/>
              <a:t>x. We </a:t>
            </a:r>
            <a:r>
              <a:rPr lang="en-US" sz="2400" dirty="0"/>
              <a:t>replace </a:t>
            </a:r>
            <a:r>
              <a:rPr lang="en-US" sz="2400" dirty="0" smtClean="0"/>
              <a:t>z </a:t>
            </a:r>
            <a:r>
              <a:rPr lang="en-US" sz="2400" dirty="0"/>
              <a:t>by y, updating </a:t>
            </a:r>
            <a:r>
              <a:rPr lang="en-US" sz="2400" dirty="0" err="1"/>
              <a:t>y’s</a:t>
            </a:r>
            <a:r>
              <a:rPr lang="en-US" sz="2400" dirty="0"/>
              <a:t> left child to become l, but leaving x as </a:t>
            </a:r>
            <a:r>
              <a:rPr lang="en-US" sz="2400" dirty="0" err="1"/>
              <a:t>y’s</a:t>
            </a:r>
            <a:r>
              <a:rPr lang="en-US" sz="2400" dirty="0"/>
              <a:t> right child.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d) </a:t>
            </a:r>
            <a:r>
              <a:rPr lang="en-US" sz="2400" b="1" dirty="0" smtClean="0"/>
              <a:t>Node z </a:t>
            </a:r>
            <a:r>
              <a:rPr lang="en-US" sz="2400" dirty="0" smtClean="0"/>
              <a:t>has </a:t>
            </a:r>
            <a:r>
              <a:rPr lang="en-US" sz="2400" dirty="0"/>
              <a:t>two children (left child l and right child r), and its successor </a:t>
            </a:r>
            <a:r>
              <a:rPr lang="en-US" sz="2400" dirty="0" smtClean="0"/>
              <a:t>y≠ </a:t>
            </a:r>
            <a:r>
              <a:rPr lang="en-US" sz="2400" dirty="0"/>
              <a:t>r lies within the </a:t>
            </a:r>
            <a:r>
              <a:rPr lang="en-US" sz="2400" dirty="0" smtClean="0"/>
              <a:t>sub-tree rooted at </a:t>
            </a:r>
            <a:r>
              <a:rPr lang="en-US" sz="2400" dirty="0"/>
              <a:t>r. We replace y by its own right child x, and we set y to be </a:t>
            </a:r>
            <a:r>
              <a:rPr lang="en-US" sz="2400" dirty="0" err="1"/>
              <a:t>r’s</a:t>
            </a:r>
            <a:r>
              <a:rPr lang="en-US" sz="2400" dirty="0"/>
              <a:t> parent. Then, we set y to be </a:t>
            </a:r>
            <a:r>
              <a:rPr lang="en-US" sz="2400" dirty="0" err="1" smtClean="0"/>
              <a:t>q’s</a:t>
            </a:r>
            <a:r>
              <a:rPr lang="en-US" sz="2400" dirty="0" smtClean="0"/>
              <a:t> child </a:t>
            </a:r>
            <a:r>
              <a:rPr lang="en-US" sz="2400" dirty="0"/>
              <a:t>and the parent of l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Binary Search Tree - Worst Time</a:t>
            </a:r>
            <a:endParaRPr lang="en-US" sz="36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>
                <a:sym typeface="Symbol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ym typeface="Symbol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Problem: Lack of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compare depths of left and right </a:t>
            </a:r>
            <a:r>
              <a:rPr lang="en-US" dirty="0" smtClean="0">
                <a:sym typeface="Symbol" pitchFamily="18" charset="2"/>
              </a:rPr>
              <a:t>sub-tree</a:t>
            </a:r>
            <a:endParaRPr lang="en-US" dirty="0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Unbalanced degenerate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Balanced and unbalanced BST</a:t>
            </a:r>
            <a:endParaRPr lang="en-US" sz="36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9" name="AutoShape 11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12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3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4"/>
          <p:cNvCxnSpPr>
            <a:cxnSpLocks noChangeShapeType="1"/>
            <a:stCxn id="5" idx="5"/>
            <a:endCxn id="8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20" name="AutoShape 24"/>
          <p:cNvCxnSpPr>
            <a:cxnSpLocks noChangeShapeType="1"/>
            <a:stCxn id="16" idx="5"/>
            <a:endCxn id="14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" name="AutoShape 25"/>
          <p:cNvCxnSpPr>
            <a:cxnSpLocks noChangeShapeType="1"/>
            <a:stCxn id="13" idx="5"/>
            <a:endCxn id="15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26"/>
          <p:cNvCxnSpPr>
            <a:cxnSpLocks noChangeShapeType="1"/>
            <a:stCxn id="19" idx="5"/>
            <a:endCxn id="18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27"/>
          <p:cNvCxnSpPr>
            <a:cxnSpLocks noChangeShapeType="1"/>
            <a:stCxn id="14" idx="5"/>
            <a:endCxn id="19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28"/>
          <p:cNvCxnSpPr>
            <a:cxnSpLocks noChangeShapeType="1"/>
            <a:stCxn id="17" idx="5"/>
            <a:endCxn id="16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9"/>
          <p:cNvCxnSpPr>
            <a:cxnSpLocks noChangeShapeType="1"/>
            <a:stCxn id="15" idx="5"/>
            <a:endCxn id="17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2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33" name="AutoShape 39"/>
          <p:cNvCxnSpPr>
            <a:cxnSpLocks noChangeShapeType="1"/>
            <a:stCxn id="26" idx="3"/>
            <a:endCxn id="27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40"/>
          <p:cNvCxnSpPr>
            <a:cxnSpLocks noChangeShapeType="1"/>
            <a:stCxn id="26" idx="5"/>
            <a:endCxn id="28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41"/>
          <p:cNvCxnSpPr>
            <a:cxnSpLocks noChangeShapeType="1"/>
            <a:stCxn id="27" idx="3"/>
            <a:endCxn id="31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42"/>
          <p:cNvCxnSpPr>
            <a:cxnSpLocks noChangeShapeType="1"/>
            <a:stCxn id="27" idx="5"/>
            <a:endCxn id="32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43"/>
          <p:cNvCxnSpPr>
            <a:cxnSpLocks noChangeShapeType="1"/>
            <a:stCxn id="28" idx="3"/>
            <a:endCxn id="29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4"/>
          <p:cNvCxnSpPr>
            <a:cxnSpLocks noChangeShapeType="1"/>
            <a:stCxn id="28" idx="5"/>
            <a:endCxn id="30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19319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this “balanced”?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Balancing Binary Search Trees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Many algorithms exist for keeping binary search trees balanced</a:t>
            </a:r>
          </a:p>
          <a:p>
            <a:pPr lvl="1"/>
            <a:r>
              <a:rPr lang="en-US" sz="2600" dirty="0" err="1" smtClean="0"/>
              <a:t>Adelson-Velskii</a:t>
            </a:r>
            <a:r>
              <a:rPr lang="en-US" sz="2600" dirty="0" smtClean="0"/>
              <a:t> and Landis (</a:t>
            </a:r>
            <a:r>
              <a:rPr lang="en-US" sz="2600" dirty="0" smtClean="0">
                <a:solidFill>
                  <a:schemeClr val="accent2"/>
                </a:solidFill>
              </a:rPr>
              <a:t>AVL) trees</a:t>
            </a:r>
            <a:r>
              <a:rPr lang="en-US" sz="2600" dirty="0" smtClean="0"/>
              <a:t> (height-balanced trees) 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Splay trees</a:t>
            </a:r>
            <a:r>
              <a:rPr lang="en-US" sz="2600" dirty="0" smtClean="0"/>
              <a:t> and other self-adjusting trees</a:t>
            </a:r>
          </a:p>
          <a:p>
            <a:pPr lvl="1"/>
            <a:r>
              <a:rPr lang="en-US" sz="2600" dirty="0" smtClean="0">
                <a:solidFill>
                  <a:schemeClr val="accent2"/>
                </a:solidFill>
              </a:rPr>
              <a:t>B-trees</a:t>
            </a:r>
            <a:r>
              <a:rPr lang="en-US" sz="2600" dirty="0" smtClean="0"/>
              <a:t> and other </a:t>
            </a:r>
            <a:r>
              <a:rPr lang="en-US" sz="2600" dirty="0" err="1" smtClean="0"/>
              <a:t>multiway</a:t>
            </a:r>
            <a:r>
              <a:rPr lang="en-US" sz="2600" dirty="0" smtClean="0"/>
              <a:t> search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Perfect Balance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Want a </a:t>
            </a:r>
            <a:r>
              <a:rPr lang="en-US" sz="2600" dirty="0" smtClean="0">
                <a:solidFill>
                  <a:srgbClr val="0000FF"/>
                </a:solidFill>
              </a:rPr>
              <a:t>complete tree</a:t>
            </a:r>
            <a:r>
              <a:rPr lang="en-US" sz="2600" dirty="0" smtClean="0"/>
              <a:t> after every operation</a:t>
            </a:r>
          </a:p>
          <a:p>
            <a:pPr lvl="1"/>
            <a:r>
              <a:rPr lang="en-US" sz="2600" dirty="0" smtClean="0"/>
              <a:t>tree is full except possibly in the lower right</a:t>
            </a:r>
          </a:p>
          <a:p>
            <a:r>
              <a:rPr lang="en-US" sz="2600" dirty="0" smtClean="0"/>
              <a:t>This is expensive</a:t>
            </a:r>
          </a:p>
          <a:p>
            <a:pPr lvl="1"/>
            <a:r>
              <a:rPr lang="en-US" sz="2600" dirty="0" smtClean="0"/>
              <a:t>For example, insert 2 in the tree on the left and then rebuild as a complete tree</a:t>
            </a:r>
          </a:p>
          <a:p>
            <a:endParaRPr lang="en-US" dirty="0"/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Insert 2 &amp;</a:t>
            </a:r>
          </a:p>
          <a:p>
            <a:r>
              <a:rPr lang="en-US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1" name="AutoShape 50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51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2"/>
          <p:cNvCxnSpPr>
            <a:cxnSpLocks noChangeShapeType="1"/>
            <a:stCxn id="6" idx="3"/>
            <a:endCxn id="9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3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54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7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9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1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23" name="AutoShape 63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64"/>
          <p:cNvCxnSpPr>
            <a:cxnSpLocks noChangeShapeType="1"/>
            <a:stCxn id="16" idx="5"/>
            <a:endCxn id="18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65"/>
          <p:cNvCxnSpPr>
            <a:cxnSpLocks noChangeShapeType="1"/>
            <a:stCxn id="17" idx="3"/>
            <a:endCxn id="21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66"/>
          <p:cNvCxnSpPr>
            <a:cxnSpLocks noChangeShapeType="1"/>
            <a:stCxn id="17" idx="5"/>
            <a:endCxn id="22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67"/>
          <p:cNvCxnSpPr>
            <a:cxnSpLocks noChangeShapeType="1"/>
            <a:stCxn id="18" idx="3"/>
            <a:endCxn id="19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68"/>
          <p:cNvCxnSpPr>
            <a:cxnSpLocks noChangeShapeType="1"/>
            <a:stCxn id="18" idx="5"/>
            <a:endCxn id="20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✔ An </a:t>
            </a:r>
            <a:r>
              <a:rPr lang="en-US" sz="2600" dirty="0"/>
              <a:t>AVL tree is a balanced binary search tree. Named </a:t>
            </a:r>
            <a:r>
              <a:rPr lang="en-US" sz="2600" dirty="0" smtClean="0"/>
              <a:t>after their </a:t>
            </a:r>
            <a:r>
              <a:rPr lang="en-US" sz="2600" dirty="0"/>
              <a:t>inventors, </a:t>
            </a:r>
            <a:r>
              <a:rPr lang="en-US" sz="2600" dirty="0" err="1"/>
              <a:t>Adelson-Velskii</a:t>
            </a:r>
            <a:r>
              <a:rPr lang="en-US" sz="2600" dirty="0"/>
              <a:t> and Landis</a:t>
            </a:r>
          </a:p>
          <a:p>
            <a:pPr algn="just">
              <a:buNone/>
            </a:pPr>
            <a:r>
              <a:rPr lang="en-US" sz="2600" dirty="0" smtClean="0"/>
              <a:t>✔ They </a:t>
            </a:r>
            <a:r>
              <a:rPr lang="en-US" sz="2600" dirty="0"/>
              <a:t>are not perfectly balanced, but pairs of sub-trees </a:t>
            </a:r>
            <a:r>
              <a:rPr lang="en-US" sz="2600" dirty="0" smtClean="0"/>
              <a:t>differ in </a:t>
            </a:r>
            <a:r>
              <a:rPr lang="en-US" sz="2600" dirty="0"/>
              <a:t>height by at most 1, maintaining an O(</a:t>
            </a:r>
            <a:r>
              <a:rPr lang="en-US" sz="2600" dirty="0" err="1"/>
              <a:t>logn</a:t>
            </a:r>
            <a:r>
              <a:rPr lang="en-US" sz="2600" dirty="0"/>
              <a:t>) search </a:t>
            </a:r>
            <a:r>
              <a:rPr lang="en-US" sz="2600" dirty="0" smtClean="0"/>
              <a:t>time. Addition </a:t>
            </a:r>
            <a:r>
              <a:rPr lang="en-US" sz="2600" dirty="0"/>
              <a:t>and deletion operations also take O(</a:t>
            </a:r>
            <a:r>
              <a:rPr lang="en-US" sz="2600" dirty="0" err="1"/>
              <a:t>logn</a:t>
            </a:r>
            <a:r>
              <a:rPr lang="en-US" sz="2600" dirty="0"/>
              <a:t>) time.</a:t>
            </a:r>
          </a:p>
          <a:p>
            <a:pPr algn="just">
              <a:buNone/>
            </a:pPr>
            <a:r>
              <a:rPr lang="en-US" sz="2600" dirty="0" smtClean="0"/>
              <a:t>✔ An </a:t>
            </a:r>
            <a:r>
              <a:rPr lang="en-US" sz="2600" dirty="0"/>
              <a:t>AVL tree is a binary search tree which has the </a:t>
            </a:r>
            <a:r>
              <a:rPr lang="en-US" sz="2600" dirty="0" smtClean="0"/>
              <a:t>following properties: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1. </a:t>
            </a:r>
            <a:r>
              <a:rPr lang="en-US" sz="2400" dirty="0" smtClean="0"/>
              <a:t>The </a:t>
            </a:r>
            <a:r>
              <a:rPr lang="en-US" sz="2400" dirty="0"/>
              <a:t>sub-trees of every node differ in height by at </a:t>
            </a:r>
            <a:r>
              <a:rPr lang="en-US" sz="2400" dirty="0" smtClean="0"/>
              <a:t>most one.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2.  Every </a:t>
            </a:r>
            <a:r>
              <a:rPr lang="en-US" sz="2400" dirty="0"/>
              <a:t>sub-tree is an AVL tree.</a:t>
            </a:r>
          </a:p>
          <a:p>
            <a:pPr algn="just">
              <a:buNone/>
            </a:pPr>
            <a:r>
              <a:rPr lang="en-US" sz="2600" dirty="0"/>
              <a:t>✔What if the input to binary search tree comes in </a:t>
            </a:r>
            <a:r>
              <a:rPr lang="en-US" sz="2600" dirty="0" smtClean="0"/>
              <a:t>sorted (ascending </a:t>
            </a:r>
            <a:r>
              <a:rPr lang="en-US" sz="2600" dirty="0"/>
              <a:t>or descending) manner?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AVL - Good but not Perfect Balance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Balance factor</a:t>
            </a:r>
            <a:r>
              <a:rPr lang="en-US" sz="2600" dirty="0" smtClean="0"/>
              <a:t> of a node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height(left sub-tree) - height(right sub-tree)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For every node, heights of left and right sub-tree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Store current heights in each node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An AVL tree is a binary search tree in which</a:t>
            </a:r>
          </a:p>
          <a:p>
            <a:pPr lvl="1"/>
            <a:r>
              <a:rPr lang="en-US" sz="2600" dirty="0" smtClean="0"/>
              <a:t>for </a:t>
            </a:r>
            <a:r>
              <a:rPr lang="en-US" sz="2600" i="1" dirty="0" smtClean="0"/>
              <a:t>every</a:t>
            </a:r>
            <a:r>
              <a:rPr lang="en-US" sz="2600" dirty="0" smtClean="0"/>
              <a:t> node in the tree, the height of the left and right </a:t>
            </a:r>
            <a:r>
              <a:rPr lang="en-US" sz="2600" dirty="0" err="1" smtClean="0"/>
              <a:t>subtrees</a:t>
            </a:r>
            <a:r>
              <a:rPr lang="en-US" sz="2600" dirty="0" smtClean="0"/>
              <a:t> differ by </a:t>
            </a:r>
            <a:r>
              <a:rPr lang="en-US" sz="2600" dirty="0" smtClean="0">
                <a:solidFill>
                  <a:srgbClr val="00FF00"/>
                </a:solidFill>
              </a:rPr>
              <a:t>at most 1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4" descr="fig4_32"/>
          <p:cNvPicPr>
            <a:picLocks noChangeAspect="1" noChangeArrowheads="1"/>
          </p:cNvPicPr>
          <p:nvPr/>
        </p:nvPicPr>
        <p:blipFill>
          <a:blip r:embed="rId2">
            <a:lum bright="-20000" contrast="60000"/>
          </a:blip>
          <a:srcRect/>
          <a:stretch>
            <a:fillRect/>
          </a:stretch>
        </p:blipFill>
        <p:spPr bwMode="auto">
          <a:xfrm>
            <a:off x="1066799" y="3428999"/>
            <a:ext cx="7710293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101348" y="3657600"/>
            <a:ext cx="3048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10200" y="3505200"/>
            <a:ext cx="1676400" cy="5810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AVL property violated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AVL - Good but not Perfect Balance</a:t>
            </a:r>
            <a:endParaRPr lang="en-US" sz="3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Searching in a BST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following procedure to search for a node with a given key in a </a:t>
            </a:r>
            <a:r>
              <a:rPr lang="en-US" sz="2600" dirty="0" smtClean="0"/>
              <a:t>binary search </a:t>
            </a:r>
            <a:r>
              <a:rPr lang="en-US" sz="2600" dirty="0"/>
              <a:t>tree. Given a pointer to the root of the tree and a key k, </a:t>
            </a:r>
            <a:r>
              <a:rPr lang="en-US" sz="2600" dirty="0" smtClean="0"/>
              <a:t>TREE-SEARCH returns </a:t>
            </a:r>
            <a:r>
              <a:rPr lang="en-US" sz="2600" dirty="0"/>
              <a:t>a pointer to a node with key k if one exists; otherwise, it returns NIL.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5389809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Insert and Rotation in AVL Trees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So after the Insert, </a:t>
            </a:r>
            <a:r>
              <a:rPr lang="en-US" sz="2600" dirty="0" smtClean="0">
                <a:solidFill>
                  <a:schemeClr val="accent2"/>
                </a:solidFill>
              </a:rPr>
              <a:t>go back up</a:t>
            </a:r>
            <a:r>
              <a:rPr lang="en-US" sz="2600" dirty="0" smtClean="0"/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If a new balance factor (the difference </a:t>
            </a:r>
            <a:r>
              <a:rPr lang="en-US" sz="2600" dirty="0" err="1" smtClean="0">
                <a:solidFill>
                  <a:srgbClr val="0000FF"/>
                </a:solidFill>
              </a:rPr>
              <a:t>h</a:t>
            </a:r>
            <a:r>
              <a:rPr lang="en-US" sz="2600" baseline="-25000" dirty="0" err="1" smtClean="0">
                <a:solidFill>
                  <a:srgbClr val="0000FF"/>
                </a:solidFill>
              </a:rPr>
              <a:t>left</a:t>
            </a:r>
            <a:r>
              <a:rPr lang="en-US" sz="2600" dirty="0" err="1" smtClean="0">
                <a:solidFill>
                  <a:srgbClr val="0000FF"/>
                </a:solidFill>
              </a:rPr>
              <a:t>-h</a:t>
            </a:r>
            <a:r>
              <a:rPr lang="en-US" sz="2600" baseline="-25000" dirty="0" err="1" smtClean="0">
                <a:solidFill>
                  <a:srgbClr val="0000FF"/>
                </a:solidFill>
              </a:rPr>
              <a:t>right</a:t>
            </a:r>
            <a:r>
              <a:rPr lang="en-US" sz="2600" dirty="0" smtClean="0">
                <a:solidFill>
                  <a:srgbClr val="0000FF"/>
                </a:solidFill>
              </a:rPr>
              <a:t>) is 2 or –2, adjust tree by </a:t>
            </a:r>
            <a:r>
              <a:rPr lang="en-US" sz="2600" i="1" dirty="0" smtClean="0">
                <a:solidFill>
                  <a:srgbClr val="0000FF"/>
                </a:solidFill>
              </a:rPr>
              <a:t>rotation</a:t>
            </a:r>
            <a:r>
              <a:rPr lang="en-US" sz="2600" dirty="0" smtClean="0">
                <a:solidFill>
                  <a:srgbClr val="0000FF"/>
                </a:solidFill>
              </a:rPr>
              <a:t> around the node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0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2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3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4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5" name="AutoShape 67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68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69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70"/>
          <p:cNvCxnSpPr>
            <a:cxnSpLocks noChangeShapeType="1"/>
            <a:stCxn id="10" idx="5"/>
            <a:endCxn id="14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71"/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" name="AutoShape 75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9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1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32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3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35" name="AutoShape 88"/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89"/>
          <p:cNvCxnSpPr>
            <a:cxnSpLocks noChangeShapeType="1"/>
            <a:stCxn id="29" idx="5"/>
            <a:endCxn id="32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90"/>
          <p:cNvCxnSpPr>
            <a:cxnSpLocks noChangeShapeType="1"/>
            <a:stCxn id="30" idx="3"/>
            <a:endCxn id="33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91"/>
          <p:cNvCxnSpPr>
            <a:cxnSpLocks noChangeShapeType="1"/>
            <a:stCxn id="30" idx="5"/>
            <a:endCxn id="34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92"/>
          <p:cNvCxnSpPr>
            <a:cxnSpLocks noChangeShapeType="1"/>
            <a:stCxn id="31" idx="0"/>
            <a:endCxn id="32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43" name="AutoShape 96"/>
          <p:cNvCxnSpPr>
            <a:cxnSpLocks noChangeShapeType="1"/>
            <a:stCxn id="32" idx="3"/>
            <a:endCxn id="42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Oval 97"/>
          <p:cNvSpPr>
            <a:spLocks noChangeArrowheads="1"/>
          </p:cNvSpPr>
          <p:nvPr/>
        </p:nvSpPr>
        <p:spPr bwMode="auto">
          <a:xfrm rot="189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34" y="1828800"/>
            <a:ext cx="894977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499" y="1828800"/>
            <a:ext cx="8631901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83" y="1524000"/>
            <a:ext cx="8731417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17" y="1066800"/>
            <a:ext cx="8505583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9702"/>
            <a:ext cx="8229600" cy="6508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58175" cy="557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16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Single Rotation in an AVL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8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procedure begins its search at the root and traces a simple path downward </a:t>
            </a:r>
            <a:r>
              <a:rPr lang="en-US" sz="2500" dirty="0" smtClean="0"/>
              <a:t>in the </a:t>
            </a:r>
            <a:r>
              <a:rPr lang="en-US" sz="2500" dirty="0"/>
              <a:t>tree, as shown in </a:t>
            </a:r>
            <a:r>
              <a:rPr lang="en-US" sz="2500" dirty="0" smtClean="0"/>
              <a:t>Figure (next slide). </a:t>
            </a:r>
          </a:p>
          <a:p>
            <a:pPr algn="just"/>
            <a:r>
              <a:rPr lang="en-US" sz="2500" dirty="0" smtClean="0"/>
              <a:t>For </a:t>
            </a:r>
            <a:r>
              <a:rPr lang="en-US" sz="2500" dirty="0"/>
              <a:t>each </a:t>
            </a:r>
            <a:r>
              <a:rPr lang="en-US" sz="2500" dirty="0">
                <a:solidFill>
                  <a:srgbClr val="FF0000"/>
                </a:solidFill>
              </a:rPr>
              <a:t>node x</a:t>
            </a:r>
            <a:r>
              <a:rPr lang="en-US" sz="2500" dirty="0"/>
              <a:t> it encounters, it compares </a:t>
            </a:r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key </a:t>
            </a:r>
            <a:r>
              <a:rPr lang="en-US" sz="2500" dirty="0">
                <a:solidFill>
                  <a:srgbClr val="FF0000"/>
                </a:solidFill>
              </a:rPr>
              <a:t>k</a:t>
            </a:r>
            <a:r>
              <a:rPr lang="en-US" sz="2500" dirty="0"/>
              <a:t> with </a:t>
            </a:r>
            <a:r>
              <a:rPr lang="en-US" sz="2500" b="1" dirty="0" err="1" smtClean="0">
                <a:solidFill>
                  <a:srgbClr val="FF0000"/>
                </a:solidFill>
              </a:rPr>
              <a:t>x.key</a:t>
            </a:r>
            <a:r>
              <a:rPr lang="en-US" sz="2500" i="1" dirty="0"/>
              <a:t>. If the two keys are equal, the search terminates. </a:t>
            </a:r>
            <a:endParaRPr lang="en-US" sz="2500" i="1" dirty="0" smtClean="0"/>
          </a:p>
          <a:p>
            <a:pPr algn="just"/>
            <a:r>
              <a:rPr lang="en-US" sz="2500" i="1" dirty="0" smtClean="0"/>
              <a:t>If </a:t>
            </a:r>
            <a:r>
              <a:rPr lang="en-US" sz="2500" i="1" dirty="0">
                <a:solidFill>
                  <a:srgbClr val="FF0000"/>
                </a:solidFill>
              </a:rPr>
              <a:t>k</a:t>
            </a:r>
            <a:r>
              <a:rPr lang="en-US" sz="2500" i="1" dirty="0"/>
              <a:t> is </a:t>
            </a:r>
            <a:r>
              <a:rPr lang="en-US" sz="2500" i="1" dirty="0" smtClean="0"/>
              <a:t>smaller </a:t>
            </a:r>
            <a:r>
              <a:rPr lang="en-US" sz="2500" dirty="0" smtClean="0"/>
              <a:t>than </a:t>
            </a:r>
            <a:r>
              <a:rPr lang="en-US" sz="2500" b="1" dirty="0" err="1" smtClean="0">
                <a:solidFill>
                  <a:srgbClr val="FF0000"/>
                </a:solidFill>
              </a:rPr>
              <a:t>x.</a:t>
            </a:r>
            <a:r>
              <a:rPr lang="en-US" sz="2500" b="1" i="1" dirty="0" err="1" smtClean="0">
                <a:solidFill>
                  <a:srgbClr val="FF0000"/>
                </a:solidFill>
              </a:rPr>
              <a:t>key</a:t>
            </a:r>
            <a:r>
              <a:rPr lang="en-US" sz="2500" i="1" dirty="0"/>
              <a:t>, the search continues in the left </a:t>
            </a:r>
            <a:r>
              <a:rPr lang="en-US" sz="2500" i="1" dirty="0" smtClean="0"/>
              <a:t>sub-tree </a:t>
            </a:r>
            <a:r>
              <a:rPr lang="en-US" sz="2500" i="1" dirty="0"/>
              <a:t>of </a:t>
            </a:r>
            <a:r>
              <a:rPr lang="en-US" sz="2500" i="1" dirty="0" smtClean="0"/>
              <a:t>x.</a:t>
            </a:r>
            <a:r>
              <a:rPr lang="en-US" sz="2500" dirty="0" smtClean="0"/>
              <a:t> </a:t>
            </a:r>
          </a:p>
          <a:p>
            <a:pPr algn="just"/>
            <a:r>
              <a:rPr lang="en-US" sz="2500" dirty="0" smtClean="0"/>
              <a:t>Symmetrically, if </a:t>
            </a:r>
            <a:r>
              <a:rPr lang="en-US" sz="2500" b="1" dirty="0">
                <a:solidFill>
                  <a:srgbClr val="FF0000"/>
                </a:solidFill>
              </a:rPr>
              <a:t>k</a:t>
            </a:r>
            <a:r>
              <a:rPr lang="en-US" sz="2500" dirty="0"/>
              <a:t> is larger than </a:t>
            </a:r>
            <a:r>
              <a:rPr lang="en-US" sz="2500" b="1" dirty="0" err="1" smtClean="0">
                <a:solidFill>
                  <a:srgbClr val="FF0000"/>
                </a:solidFill>
              </a:rPr>
              <a:t>x.</a:t>
            </a:r>
            <a:r>
              <a:rPr lang="en-US" sz="2500" b="1" i="1" dirty="0" err="1" smtClean="0">
                <a:solidFill>
                  <a:srgbClr val="FF0000"/>
                </a:solidFill>
              </a:rPr>
              <a:t>key</a:t>
            </a:r>
            <a:r>
              <a:rPr lang="en-US" sz="2500" i="1" dirty="0"/>
              <a:t>, the search continues in the right </a:t>
            </a:r>
            <a:r>
              <a:rPr lang="en-US" sz="2500" i="1" dirty="0" smtClean="0"/>
              <a:t>sub-tree.</a:t>
            </a:r>
          </a:p>
          <a:p>
            <a:pPr algn="just"/>
            <a:r>
              <a:rPr lang="en-US" sz="2500" dirty="0"/>
              <a:t>The </a:t>
            </a:r>
            <a:r>
              <a:rPr lang="en-US" sz="2500" dirty="0" smtClean="0"/>
              <a:t>nodes encountered </a:t>
            </a:r>
            <a:r>
              <a:rPr lang="en-US" sz="2500" dirty="0"/>
              <a:t>during the recursion form a simple path downward from the root </a:t>
            </a:r>
            <a:r>
              <a:rPr lang="en-US" sz="2500" dirty="0" smtClean="0"/>
              <a:t>of the </a:t>
            </a:r>
            <a:r>
              <a:rPr lang="en-US" sz="2500" dirty="0"/>
              <a:t>tree, and thus the running time of TREE-SEARCH is </a:t>
            </a:r>
            <a:r>
              <a:rPr lang="en-US" sz="2500" dirty="0" smtClean="0"/>
              <a:t>O(h), </a:t>
            </a:r>
            <a:r>
              <a:rPr lang="en-US" sz="2500" dirty="0"/>
              <a:t>where h is the </a:t>
            </a:r>
            <a:r>
              <a:rPr lang="en-US" sz="2500" dirty="0" smtClean="0"/>
              <a:t>height of </a:t>
            </a:r>
            <a:r>
              <a:rPr lang="en-US" sz="2500" dirty="0"/>
              <a:t>the tree.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Searching in a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5376"/>
            <a:ext cx="5210175" cy="343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574008"/>
            <a:ext cx="8686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To search for the key 13 in the tree, we follow the </a:t>
            </a:r>
            <a:r>
              <a:rPr lang="en-US" sz="2200" dirty="0" smtClean="0"/>
              <a:t>path 15 </a:t>
            </a:r>
            <a:r>
              <a:rPr lang="en-US" sz="2200" dirty="0">
                <a:latin typeface="Arial"/>
                <a:cs typeface="Arial"/>
              </a:rPr>
              <a:t>→</a:t>
            </a:r>
            <a:r>
              <a:rPr lang="en-US" sz="2200" dirty="0" smtClean="0"/>
              <a:t>6  </a:t>
            </a:r>
            <a:r>
              <a:rPr lang="en-US" sz="2200" dirty="0" smtClean="0">
                <a:latin typeface="Arial"/>
                <a:cs typeface="Arial"/>
              </a:rPr>
              <a:t>→</a:t>
            </a:r>
            <a:r>
              <a:rPr lang="en-US" sz="2200" dirty="0" smtClean="0"/>
              <a:t>7  </a:t>
            </a:r>
            <a:r>
              <a:rPr lang="en-US" sz="2200" dirty="0" smtClean="0">
                <a:latin typeface="Arial"/>
                <a:cs typeface="Arial"/>
              </a:rPr>
              <a:t>→</a:t>
            </a:r>
            <a:r>
              <a:rPr lang="en-US" sz="2200" dirty="0" smtClean="0"/>
              <a:t>13 </a:t>
            </a:r>
            <a:r>
              <a:rPr lang="en-US" sz="2200" dirty="0"/>
              <a:t>from the root. The minimum key in the tree is 2, which is found by </a:t>
            </a:r>
            <a:r>
              <a:rPr lang="en-US" sz="2200" dirty="0" smtClean="0"/>
              <a:t>following </a:t>
            </a:r>
            <a:r>
              <a:rPr lang="en-US" sz="2200" i="1" dirty="0" smtClean="0"/>
              <a:t>left </a:t>
            </a:r>
            <a:r>
              <a:rPr lang="en-US" sz="2200" i="1" dirty="0"/>
              <a:t>pointers from the root. The maximum key 20 is found by following right pointers from the </a:t>
            </a:r>
            <a:r>
              <a:rPr lang="en-US" sz="2200" i="1" dirty="0" smtClean="0"/>
              <a:t>root. </a:t>
            </a:r>
            <a:r>
              <a:rPr lang="en-US" sz="2200" dirty="0" smtClean="0"/>
              <a:t>The </a:t>
            </a:r>
            <a:r>
              <a:rPr lang="en-US" sz="2200" dirty="0"/>
              <a:t>successor of the node with key 15 is the node with key 17, since it is the minimum key in </a:t>
            </a:r>
            <a:r>
              <a:rPr lang="en-US" sz="2200" dirty="0" smtClean="0"/>
              <a:t>the right </a:t>
            </a:r>
            <a:r>
              <a:rPr lang="en-US" sz="2200" dirty="0" err="1"/>
              <a:t>subtree</a:t>
            </a:r>
            <a:r>
              <a:rPr lang="en-US" sz="2200" dirty="0"/>
              <a:t> of 15. The node with key 13 has no right </a:t>
            </a:r>
            <a:r>
              <a:rPr lang="en-US" sz="2200" dirty="0" err="1"/>
              <a:t>subtree</a:t>
            </a:r>
            <a:r>
              <a:rPr lang="en-US" sz="2200" dirty="0"/>
              <a:t>, and thus its successor is its </a:t>
            </a:r>
            <a:r>
              <a:rPr lang="en-US" sz="2200" dirty="0" smtClean="0"/>
              <a:t>lowest ancestor </a:t>
            </a:r>
            <a:r>
              <a:rPr lang="en-US" sz="2200" dirty="0"/>
              <a:t>whose left child is also an ancestor. In this case, the node with key 15 is its successor.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35213" y="228600"/>
            <a:ext cx="2514600" cy="11430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Searching in a BST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Minimum and M</a:t>
            </a:r>
            <a:r>
              <a:rPr lang="en-US" sz="3600" b="1" dirty="0" smtClean="0"/>
              <a:t>aximum in BST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procedure returns a pointer to the minimum element </a:t>
            </a:r>
            <a:r>
              <a:rPr lang="en-US" sz="2600" dirty="0" smtClean="0"/>
              <a:t>in the sub-tree </a:t>
            </a:r>
            <a:r>
              <a:rPr lang="en-US" sz="2600" dirty="0"/>
              <a:t>rooted at a given node x, which we assume to be non-NIL: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352800"/>
            <a:ext cx="2971800" cy="16225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If </a:t>
            </a:r>
            <a:r>
              <a:rPr lang="en-US" sz="2600" dirty="0" smtClean="0"/>
              <a:t>a node </a:t>
            </a:r>
            <a:r>
              <a:rPr lang="en-US" sz="2600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has no left </a:t>
            </a:r>
            <a:r>
              <a:rPr lang="en-US" sz="2600" dirty="0" smtClean="0"/>
              <a:t>sub-tree</a:t>
            </a:r>
            <a:r>
              <a:rPr lang="en-US" sz="2600" dirty="0"/>
              <a:t>, then since every key in the right </a:t>
            </a:r>
            <a:r>
              <a:rPr lang="en-US" sz="2600" dirty="0" smtClean="0"/>
              <a:t>sub-tree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FF0000"/>
                </a:solidFill>
              </a:rPr>
              <a:t>x </a:t>
            </a:r>
            <a:r>
              <a:rPr lang="en-US" sz="2600" dirty="0"/>
              <a:t>is at least </a:t>
            </a:r>
            <a:r>
              <a:rPr lang="en-US" sz="2600" dirty="0" smtClean="0"/>
              <a:t>as large </a:t>
            </a:r>
            <a:r>
              <a:rPr lang="en-US" sz="2600" dirty="0"/>
              <a:t>as </a:t>
            </a:r>
            <a:r>
              <a:rPr lang="en-US" sz="2600" dirty="0" err="1" smtClean="0">
                <a:solidFill>
                  <a:srgbClr val="FF0000"/>
                </a:solidFill>
              </a:rPr>
              <a:t>x.</a:t>
            </a:r>
            <a:r>
              <a:rPr lang="en-US" sz="2600" i="1" dirty="0" err="1" smtClean="0">
                <a:solidFill>
                  <a:srgbClr val="FF0000"/>
                </a:solidFill>
              </a:rPr>
              <a:t>key</a:t>
            </a:r>
            <a:r>
              <a:rPr lang="en-US" sz="2600" i="1" dirty="0"/>
              <a:t>, the minimum key in the </a:t>
            </a:r>
            <a:r>
              <a:rPr lang="en-US" sz="2600" i="1" dirty="0" smtClean="0"/>
              <a:t>sub-tree </a:t>
            </a:r>
            <a:r>
              <a:rPr lang="en-US" sz="2600" i="1" dirty="0"/>
              <a:t>rooted at 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  <a:r>
              <a:rPr lang="en-US" sz="2600" i="1" dirty="0"/>
              <a:t> is </a:t>
            </a:r>
            <a:r>
              <a:rPr lang="en-US" sz="2600" i="1" dirty="0" err="1" smtClean="0">
                <a:solidFill>
                  <a:srgbClr val="FF0000"/>
                </a:solidFill>
              </a:rPr>
              <a:t>x.key</a:t>
            </a:r>
            <a:r>
              <a:rPr lang="en-US" sz="2600" i="1" dirty="0"/>
              <a:t>. </a:t>
            </a:r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r>
              <a:rPr lang="en-US" sz="2600" i="1" dirty="0" smtClean="0"/>
              <a:t>If </a:t>
            </a:r>
            <a:r>
              <a:rPr lang="en-US" sz="2600" i="1" dirty="0"/>
              <a:t>node 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  <a:r>
              <a:rPr lang="en-US" sz="2600" i="1" dirty="0"/>
              <a:t> </a:t>
            </a:r>
            <a:r>
              <a:rPr lang="en-US" sz="2600" i="1" dirty="0" smtClean="0"/>
              <a:t>has </a:t>
            </a:r>
            <a:r>
              <a:rPr lang="en-US" sz="2600" dirty="0" smtClean="0"/>
              <a:t>a </a:t>
            </a:r>
            <a:r>
              <a:rPr lang="en-US" sz="2600" dirty="0"/>
              <a:t>left </a:t>
            </a:r>
            <a:r>
              <a:rPr lang="en-US" sz="2600" dirty="0" smtClean="0"/>
              <a:t>sub-tree</a:t>
            </a:r>
            <a:r>
              <a:rPr lang="en-US" sz="2600" dirty="0"/>
              <a:t>, then since no key in the right </a:t>
            </a:r>
            <a:r>
              <a:rPr lang="en-US" sz="2600" dirty="0" smtClean="0"/>
              <a:t>sub-tree </a:t>
            </a:r>
            <a:r>
              <a:rPr lang="en-US" sz="2600" dirty="0"/>
              <a:t>is smaller than </a:t>
            </a:r>
            <a:r>
              <a:rPr lang="en-US" sz="2600" dirty="0" err="1" smtClean="0">
                <a:solidFill>
                  <a:srgbClr val="FF0000"/>
                </a:solidFill>
              </a:rPr>
              <a:t>x.</a:t>
            </a:r>
            <a:r>
              <a:rPr lang="en-US" sz="2600" i="1" dirty="0" err="1" smtClean="0">
                <a:solidFill>
                  <a:srgbClr val="FF0000"/>
                </a:solidFill>
              </a:rPr>
              <a:t>key</a:t>
            </a:r>
            <a:r>
              <a:rPr lang="en-US" sz="2600" i="1" dirty="0" smtClean="0"/>
              <a:t> </a:t>
            </a:r>
            <a:r>
              <a:rPr lang="en-US" sz="2600" i="1" dirty="0"/>
              <a:t>and </a:t>
            </a:r>
            <a:r>
              <a:rPr lang="en-US" sz="2600" i="1" dirty="0" smtClean="0"/>
              <a:t>every </a:t>
            </a:r>
            <a:r>
              <a:rPr lang="en-US" sz="2600" dirty="0" smtClean="0"/>
              <a:t>key </a:t>
            </a:r>
            <a:r>
              <a:rPr lang="en-US" sz="2600" dirty="0"/>
              <a:t>in the left </a:t>
            </a:r>
            <a:r>
              <a:rPr lang="en-US" sz="2600" dirty="0" smtClean="0"/>
              <a:t>sub-tree </a:t>
            </a:r>
            <a:r>
              <a:rPr lang="en-US" sz="2600" dirty="0"/>
              <a:t>is not larger than </a:t>
            </a:r>
            <a:r>
              <a:rPr lang="en-US" sz="2600" dirty="0" err="1" smtClean="0">
                <a:solidFill>
                  <a:srgbClr val="FF0000"/>
                </a:solidFill>
              </a:rPr>
              <a:t>x.</a:t>
            </a:r>
            <a:r>
              <a:rPr lang="en-US" sz="2600" i="1" dirty="0" err="1" smtClean="0">
                <a:solidFill>
                  <a:srgbClr val="FF0000"/>
                </a:solidFill>
              </a:rPr>
              <a:t>key</a:t>
            </a:r>
            <a:r>
              <a:rPr lang="en-US" sz="2600" i="1" dirty="0"/>
              <a:t>, the minimum key in the </a:t>
            </a:r>
            <a:r>
              <a:rPr lang="en-US" sz="2600" i="1" dirty="0" smtClean="0"/>
              <a:t>sub-tree </a:t>
            </a:r>
            <a:r>
              <a:rPr lang="en-US" sz="2600" dirty="0" smtClean="0"/>
              <a:t>rooted </a:t>
            </a:r>
            <a:r>
              <a:rPr lang="en-US" sz="2600" dirty="0"/>
              <a:t>at </a:t>
            </a:r>
            <a:r>
              <a:rPr lang="en-US" sz="2600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resides in the </a:t>
            </a:r>
            <a:r>
              <a:rPr lang="en-US" sz="2600" dirty="0" smtClean="0"/>
              <a:t>sub-tree </a:t>
            </a:r>
            <a:r>
              <a:rPr lang="en-US" sz="2600" dirty="0"/>
              <a:t>rooted at </a:t>
            </a:r>
            <a:r>
              <a:rPr lang="en-US" sz="2600" dirty="0" err="1" smtClean="0">
                <a:solidFill>
                  <a:srgbClr val="FF0000"/>
                </a:solidFill>
              </a:rPr>
              <a:t>x.</a:t>
            </a:r>
            <a:r>
              <a:rPr lang="en-US" sz="2600" i="1" dirty="0" err="1" smtClean="0">
                <a:solidFill>
                  <a:srgbClr val="FF0000"/>
                </a:solidFill>
              </a:rPr>
              <a:t>left</a:t>
            </a:r>
            <a:r>
              <a:rPr lang="en-US" sz="2600" i="1" dirty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Minimum and M</a:t>
            </a:r>
            <a:r>
              <a:rPr lang="en-US" sz="3600" b="1" dirty="0" smtClean="0"/>
              <a:t>aximum in BST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The following procedure returns a pointer to the maximum element in the sub-tree rooted at a given node x, which we assume to be non-NIL: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Both of these procedures run in </a:t>
            </a:r>
            <a:r>
              <a:rPr lang="en-US" sz="2600" dirty="0" smtClean="0"/>
              <a:t>O(h) </a:t>
            </a:r>
            <a:r>
              <a:rPr lang="en-US" sz="2600" dirty="0"/>
              <a:t>time on a tree of height h since, as in </a:t>
            </a:r>
            <a:r>
              <a:rPr lang="en-US" sz="2600" dirty="0" smtClean="0"/>
              <a:t>TREESEARCH, the </a:t>
            </a:r>
            <a:r>
              <a:rPr lang="en-US" sz="2600" dirty="0"/>
              <a:t>sequence of nodes encountered forms a simple path downward </a:t>
            </a:r>
            <a:r>
              <a:rPr lang="en-US" sz="2600" dirty="0" smtClean="0"/>
              <a:t>from the </a:t>
            </a:r>
            <a:r>
              <a:rPr lang="en-US" sz="2600" dirty="0"/>
              <a:t>root.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038475" cy="17111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Minimum and M</a:t>
            </a:r>
            <a:r>
              <a:rPr lang="en-US" sz="3600" b="1" dirty="0" smtClean="0"/>
              <a:t>aximum in BST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Successor and </a:t>
            </a:r>
            <a:r>
              <a:rPr lang="en-US" sz="3600" b="1" dirty="0" smtClean="0"/>
              <a:t>Predecessor in BST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Given a node in a binary search tree, sometimes we need to find its successor </a:t>
            </a:r>
            <a:r>
              <a:rPr lang="en-US" sz="2600" dirty="0" smtClean="0"/>
              <a:t>in the </a:t>
            </a:r>
            <a:r>
              <a:rPr lang="en-US" sz="2600" dirty="0"/>
              <a:t>sorted order determined by an </a:t>
            </a:r>
            <a:r>
              <a:rPr lang="en-US" sz="2600" dirty="0" smtClean="0"/>
              <a:t>in-order </a:t>
            </a:r>
            <a:r>
              <a:rPr lang="en-US" sz="2600" dirty="0"/>
              <a:t>tree walk.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all keys are distinct, </a:t>
            </a:r>
            <a:r>
              <a:rPr lang="en-US" sz="2600" dirty="0" smtClean="0"/>
              <a:t>the </a:t>
            </a:r>
            <a:r>
              <a:rPr lang="en-US" sz="2600" dirty="0"/>
              <a:t>successor of a </a:t>
            </a:r>
            <a:r>
              <a:rPr lang="en-US" sz="2600" dirty="0">
                <a:solidFill>
                  <a:srgbClr val="FF0000"/>
                </a:solidFill>
              </a:rPr>
              <a:t>node x </a:t>
            </a:r>
            <a:r>
              <a:rPr lang="en-US" sz="2600" dirty="0"/>
              <a:t>is the node with the smallest key greater than </a:t>
            </a:r>
            <a:r>
              <a:rPr lang="en-US" sz="2600" dirty="0" err="1" smtClean="0">
                <a:solidFill>
                  <a:srgbClr val="FF0000"/>
                </a:solidFill>
              </a:rPr>
              <a:t>x.</a:t>
            </a:r>
            <a:r>
              <a:rPr lang="en-US" sz="2600" i="1" dirty="0" err="1" smtClean="0">
                <a:solidFill>
                  <a:srgbClr val="FF0000"/>
                </a:solidFill>
              </a:rPr>
              <a:t>key</a:t>
            </a:r>
            <a:r>
              <a:rPr lang="en-US" sz="2600" i="1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2116</Words>
  <Application>Microsoft Office PowerPoint</Application>
  <PresentationFormat>On-screen Show (4:3)</PresentationFormat>
  <Paragraphs>225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 and Algorithm CSE-225</vt:lpstr>
      <vt:lpstr>Querying a binary search tree</vt:lpstr>
      <vt:lpstr>Searching in a BST</vt:lpstr>
      <vt:lpstr>Searching in a BST</vt:lpstr>
      <vt:lpstr>Searching in a BST</vt:lpstr>
      <vt:lpstr>Minimum and Maximum in BST</vt:lpstr>
      <vt:lpstr>Minimum and Maximum in BST</vt:lpstr>
      <vt:lpstr>Minimum and Maximum in BST</vt:lpstr>
      <vt:lpstr>Successor and Predecessor in BST</vt:lpstr>
      <vt:lpstr>Successor and Predecessor in BST</vt:lpstr>
      <vt:lpstr>Successor and Predecessor in BST</vt:lpstr>
      <vt:lpstr>Successor and Predecessor in BST</vt:lpstr>
      <vt:lpstr>Successor and Predecessor in BST</vt:lpstr>
      <vt:lpstr>Insertion in BST</vt:lpstr>
      <vt:lpstr>Insertion in BST</vt:lpstr>
      <vt:lpstr>Insertion in BST</vt:lpstr>
      <vt:lpstr>Deletion in BST</vt:lpstr>
      <vt:lpstr>Deletion in BST</vt:lpstr>
      <vt:lpstr>Deletion in BST</vt:lpstr>
      <vt:lpstr>Deletion in BST</vt:lpstr>
      <vt:lpstr>Deletion in BST</vt:lpstr>
      <vt:lpstr>Slide 22</vt:lpstr>
      <vt:lpstr>Binary Search Tree - Worst Time</vt:lpstr>
      <vt:lpstr>Balanced and unbalanced BST</vt:lpstr>
      <vt:lpstr>Balancing Binary Search Trees</vt:lpstr>
      <vt:lpstr>Perfect Balance</vt:lpstr>
      <vt:lpstr>AVL TREE</vt:lpstr>
      <vt:lpstr>AVL - Good but not Perfect Balance</vt:lpstr>
      <vt:lpstr>AVL - Good but not Perfect Balance</vt:lpstr>
      <vt:lpstr>Insert and Rotation in AVL Trees</vt:lpstr>
      <vt:lpstr>Single Rotation in an AVL Tree</vt:lpstr>
      <vt:lpstr>Single Rotation in an AVL Tree</vt:lpstr>
      <vt:lpstr>Single Rotation in an AVL Tree</vt:lpstr>
      <vt:lpstr>Single Rotation in an AVL Tree</vt:lpstr>
      <vt:lpstr>Single Rotation in an AVL Tree</vt:lpstr>
      <vt:lpstr>Single Rotation in an AVL Tree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42</cp:revision>
  <dcterms:created xsi:type="dcterms:W3CDTF">2016-10-28T17:12:41Z</dcterms:created>
  <dcterms:modified xsi:type="dcterms:W3CDTF">2016-11-06T05:27:39Z</dcterms:modified>
</cp:coreProperties>
</file>