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0" r:id="rId2"/>
    <p:sldId id="257" r:id="rId3"/>
    <p:sldId id="258" r:id="rId4"/>
    <p:sldId id="262" r:id="rId5"/>
    <p:sldId id="261" r:id="rId6"/>
    <p:sldId id="263" r:id="rId7"/>
    <p:sldId id="260" r:id="rId8"/>
    <p:sldId id="259" r:id="rId9"/>
    <p:sldId id="264" r:id="rId10"/>
    <p:sldId id="265" r:id="rId11"/>
    <p:sldId id="266" r:id="rId12"/>
    <p:sldId id="267" r:id="rId13"/>
    <p:sldId id="268" r:id="rId14"/>
    <p:sldId id="308" r:id="rId15"/>
    <p:sldId id="309" r:id="rId16"/>
    <p:sldId id="302" r:id="rId17"/>
    <p:sldId id="303" r:id="rId18"/>
    <p:sldId id="307" r:id="rId19"/>
    <p:sldId id="305" r:id="rId20"/>
    <p:sldId id="306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15" autoAdjust="0"/>
  </p:normalViewPr>
  <p:slideViewPr>
    <p:cSldViewPr>
      <p:cViewPr>
        <p:scale>
          <a:sx n="65" d="100"/>
          <a:sy n="65" d="100"/>
        </p:scale>
        <p:origin x="-152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DF49-8EE1-4B78-8C4F-E90FE50FF30B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8B35C-B3AA-4BA4-8CFF-78ADBB377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098C-EC78-4498-99E8-D3E1B9D38F73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F38-CB62-4A2D-AAA5-946B7D299F3C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12C-190A-48B0-8F69-CC6194C6AC4A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41D0-AA6E-47D3-A2BD-1B9CB36D24B6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CDFE-D814-4F49-B29F-742B11A5B09F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41F1-B6C9-474C-A31E-3899A1F058D2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069D-2014-4454-947C-A3C17A6471DE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B5E9-D1EC-46BF-A14D-718B2B295EC8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F68-BE6F-437E-9CD3-0E2A16C98C45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DAEC-BCE5-40D6-B8B1-9E00D57F31F2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2979-32C5-4DC5-87AE-A190D1BF8F3B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A7E76-66C5-407C-8ACC-F42443649AFE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CSE- 225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10</a:t>
            </a:r>
            <a:endParaRPr lang="en-US" b="1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3036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037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3038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3040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041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042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Dijkstra’s</a:t>
            </a:r>
            <a:r>
              <a:rPr lang="en-US" sz="3600" b="1" dirty="0" smtClean="0"/>
              <a:t> algorithm: </a:t>
            </a:r>
            <a:r>
              <a:rPr lang="en-US" sz="3600" dirty="0" smtClean="0"/>
              <a:t>Example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14</a:t>
            </a:r>
            <a:endParaRPr lang="en-US" b="1"/>
          </a:p>
        </p:txBody>
      </p:sp>
      <p:sp>
        <p:nvSpPr>
          <p:cNvPr id="44041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4057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4058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059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4060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61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4062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4063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4064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65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4066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Dijkstra’s algorithm: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13</a:t>
            </a:r>
            <a:endParaRPr lang="en-US" b="1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5081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5082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Dijkstra’s</a:t>
            </a:r>
            <a:r>
              <a:rPr lang="en-US" sz="3600" b="1" dirty="0" smtClean="0"/>
              <a:t> algorithm: </a:t>
            </a:r>
            <a:r>
              <a:rPr lang="en-US" sz="3600" dirty="0" smtClean="0"/>
              <a:t>Example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9</a:t>
            </a:r>
            <a:endParaRPr lang="en-US" b="1"/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6105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6106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09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Dijkstra’s algorithm: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8077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/>
              <a:t>If </a:t>
            </a:r>
            <a:r>
              <a:rPr lang="en-US" sz="2600" dirty="0"/>
              <a:t>a graph G = (V, E) contains a </a:t>
            </a:r>
            <a:r>
              <a:rPr lang="en-US" sz="2600" dirty="0" smtClean="0"/>
              <a:t>negative weight </a:t>
            </a:r>
            <a:r>
              <a:rPr lang="en-US" sz="2600" dirty="0"/>
              <a:t>cycle, then some shortest paths may not exist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r>
              <a:rPr lang="en-US" sz="2600" b="1" dirty="0"/>
              <a:t>Bellman-Ford algorithm: </a:t>
            </a:r>
            <a:r>
              <a:rPr lang="en-US" sz="2600" dirty="0"/>
              <a:t>Finds all shortest-path lengths from a source s ∈ V to all v ∈ V or determines that a negative-weight cycle exists.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6030046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452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981200"/>
            <a:ext cx="7848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/>
              <a:t>Bellman-Ford algorithm is designed for directed graphs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600" dirty="0"/>
              <a:t>If G is undirected, replace every edge (</a:t>
            </a:r>
            <a:r>
              <a:rPr lang="en-US" sz="2600" dirty="0" err="1"/>
              <a:t>u,v</a:t>
            </a:r>
            <a:r>
              <a:rPr lang="en-US" sz="2600" dirty="0"/>
              <a:t>) with two directed edges (</a:t>
            </a:r>
            <a:r>
              <a:rPr lang="en-US" sz="2600" dirty="0" err="1"/>
              <a:t>u,v</a:t>
            </a:r>
            <a:r>
              <a:rPr lang="en-US" sz="2600" dirty="0"/>
              <a:t>) and (</a:t>
            </a:r>
            <a:r>
              <a:rPr lang="en-US" sz="2600" dirty="0" err="1"/>
              <a:t>v,u</a:t>
            </a:r>
            <a:r>
              <a:rPr lang="en-US" sz="2600" dirty="0"/>
              <a:t>), both with weight w(</a:t>
            </a:r>
            <a:r>
              <a:rPr lang="en-US" sz="2600" dirty="0" err="1"/>
              <a:t>u,v</a:t>
            </a:r>
            <a:r>
              <a:rPr lang="en-US" sz="2600" dirty="0"/>
              <a:t>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057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9720" y="1443841"/>
            <a:ext cx="8458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 smtClean="0"/>
              <a:t>The </a:t>
            </a:r>
            <a:r>
              <a:rPr lang="en-US" sz="2600" b="1" i="1" dirty="0" smtClean="0"/>
              <a:t>Bellman-Ford algorithm solves the single-source shortest-paths problem in </a:t>
            </a:r>
            <a:r>
              <a:rPr lang="en-US" sz="2600" dirty="0" smtClean="0"/>
              <a:t>the general case in which edge weights may be negative. </a:t>
            </a:r>
          </a:p>
          <a:p>
            <a:pPr algn="just"/>
            <a:endParaRPr lang="en-US" sz="26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 smtClean="0"/>
              <a:t>Given a weighted, directed graph G =(V,E) with source </a:t>
            </a:r>
            <a:r>
              <a:rPr lang="en-US" sz="2600" b="1" dirty="0" smtClean="0"/>
              <a:t>s</a:t>
            </a:r>
            <a:r>
              <a:rPr lang="en-US" sz="2600" dirty="0" smtClean="0"/>
              <a:t> and weight w, the Bellman-Ford algorithm returns a </a:t>
            </a:r>
            <a:r>
              <a:rPr lang="en-US" sz="2600" dirty="0" err="1" smtClean="0"/>
              <a:t>boolean</a:t>
            </a:r>
            <a:r>
              <a:rPr lang="en-US" sz="2600" dirty="0" smtClean="0"/>
              <a:t> value indicating whether or not there is a negative-weight cycle that is reachable from the source. </a:t>
            </a:r>
          </a:p>
          <a:p>
            <a:pPr algn="just"/>
            <a:endParaRPr lang="en-US" sz="26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 smtClean="0"/>
              <a:t>If there is such a cycle, the algorithm indicates that no solution exists. If there is no such cycle, the algorithm produces the shortest paths and their weights.</a:t>
            </a:r>
            <a:endParaRPr lang="en-US"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 smtClean="0"/>
              <a:t>The algorithm relaxes edges, progressively decreasing an estimate </a:t>
            </a:r>
            <a:r>
              <a:rPr lang="en-US" sz="2600" dirty="0" err="1" smtClean="0"/>
              <a:t>v.</a:t>
            </a:r>
            <a:r>
              <a:rPr lang="en-US" sz="2600" i="1" dirty="0" err="1" smtClean="0"/>
              <a:t>d</a:t>
            </a:r>
            <a:r>
              <a:rPr lang="en-US" sz="2600" i="1" dirty="0" smtClean="0"/>
              <a:t> on the </a:t>
            </a:r>
            <a:r>
              <a:rPr lang="en-US" sz="2600" dirty="0" smtClean="0"/>
              <a:t>weight of a shortest path from the source s to each vertex v until it achieves the actual shortest-path weight δ(</a:t>
            </a:r>
            <a:r>
              <a:rPr lang="en-US" sz="2600" dirty="0" err="1" smtClean="0"/>
              <a:t>s,v</a:t>
            </a:r>
            <a:r>
              <a:rPr lang="en-US" sz="2600" dirty="0" smtClean="0"/>
              <a:t>). 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600" dirty="0" smtClean="0"/>
              <a:t>The algorithm returns TRUE if and only if the graph contains no negative-weight cycles that are reachable from the source.</a:t>
            </a:r>
            <a:endParaRPr lang="en-US" sz="2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572" y="1966427"/>
            <a:ext cx="449580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BELLMAN-FORD(</a:t>
            </a:r>
            <a:r>
              <a:rPr lang="en-US" sz="2400" dirty="0" err="1"/>
              <a:t>G,w,s</a:t>
            </a:r>
            <a:r>
              <a:rPr lang="en-US" sz="2400" dirty="0"/>
              <a:t>) </a:t>
            </a: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INITIALIZE-SINGLE-SOURCE(G,s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smtClean="0"/>
              <a:t>2</a:t>
            </a:r>
            <a:r>
              <a:rPr lang="en-US" sz="2400" dirty="0"/>
              <a:t>. </a:t>
            </a:r>
            <a:r>
              <a:rPr lang="en-US" sz="2400" dirty="0" smtClean="0"/>
              <a:t>  for </a:t>
            </a:r>
            <a:r>
              <a:rPr lang="en-US" sz="2400" dirty="0"/>
              <a:t>i = 1 to |G.V|-1 </a:t>
            </a:r>
            <a:endParaRPr lang="en-US" sz="2400" dirty="0" smtClean="0"/>
          </a:p>
          <a:p>
            <a:r>
              <a:rPr lang="en-US" sz="2400" dirty="0" smtClean="0"/>
              <a:t>3.          </a:t>
            </a:r>
            <a:r>
              <a:rPr lang="en-US" sz="2400" dirty="0"/>
              <a:t>for each edge (</a:t>
            </a:r>
            <a:r>
              <a:rPr lang="en-US" sz="2400" dirty="0" err="1"/>
              <a:t>u,v</a:t>
            </a:r>
            <a:r>
              <a:rPr lang="en-US" sz="2400" dirty="0"/>
              <a:t>) ∈ G.E </a:t>
            </a:r>
            <a:endParaRPr lang="en-US" sz="2400" dirty="0" smtClean="0"/>
          </a:p>
          <a:p>
            <a:r>
              <a:rPr lang="en-US" sz="2400" dirty="0" smtClean="0"/>
              <a:t>4</a:t>
            </a:r>
            <a:r>
              <a:rPr lang="en-US" sz="2400" dirty="0"/>
              <a:t>. </a:t>
            </a:r>
            <a:r>
              <a:rPr lang="en-US" sz="2400" dirty="0" smtClean="0"/>
              <a:t>                RELAX(</a:t>
            </a:r>
            <a:r>
              <a:rPr lang="en-US" sz="2400" dirty="0" err="1" smtClean="0"/>
              <a:t>u,v,w</a:t>
            </a:r>
            <a:r>
              <a:rPr lang="en-US" sz="2400" dirty="0"/>
              <a:t>) </a:t>
            </a:r>
            <a:endParaRPr lang="en-US" sz="2400" dirty="0" smtClean="0"/>
          </a:p>
          <a:p>
            <a:pPr marL="457200" indent="-457200">
              <a:buAutoNum type="arabicPeriod" startAt="5"/>
            </a:pPr>
            <a:r>
              <a:rPr lang="en-US" sz="2400" dirty="0" smtClean="0"/>
              <a:t>for </a:t>
            </a:r>
            <a:r>
              <a:rPr lang="en-US" sz="2400" dirty="0"/>
              <a:t>each edge (</a:t>
            </a:r>
            <a:r>
              <a:rPr lang="en-US" sz="2400" dirty="0" err="1"/>
              <a:t>u,v</a:t>
            </a:r>
            <a:r>
              <a:rPr lang="en-US" sz="2400" dirty="0"/>
              <a:t>) ∈ G.E </a:t>
            </a:r>
            <a:r>
              <a:rPr lang="en-US" sz="2400" dirty="0" smtClean="0"/>
              <a:t> </a:t>
            </a:r>
          </a:p>
          <a:p>
            <a:pPr marL="457200" indent="-457200">
              <a:buAutoNum type="arabicPeriod" startAt="5"/>
            </a:pPr>
            <a:r>
              <a:rPr lang="en-US" sz="2400" dirty="0" smtClean="0"/>
              <a:t>       if </a:t>
            </a:r>
            <a:r>
              <a:rPr lang="en-US" sz="2400" dirty="0" err="1"/>
              <a:t>v.d</a:t>
            </a:r>
            <a:r>
              <a:rPr lang="en-US" sz="2400" dirty="0"/>
              <a:t> &gt; </a:t>
            </a:r>
            <a:r>
              <a:rPr lang="en-US" sz="2400" dirty="0" err="1"/>
              <a:t>u.d</a:t>
            </a:r>
            <a:r>
              <a:rPr lang="en-US" sz="2400" dirty="0"/>
              <a:t> + w(</a:t>
            </a:r>
            <a:r>
              <a:rPr lang="en-US" sz="2400" dirty="0" err="1"/>
              <a:t>u,v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smtClean="0"/>
              <a:t>7</a:t>
            </a:r>
            <a:r>
              <a:rPr lang="en-US" sz="2400" dirty="0"/>
              <a:t>. </a:t>
            </a:r>
            <a:r>
              <a:rPr lang="en-US" sz="2400" dirty="0" smtClean="0"/>
              <a:t>                 return </a:t>
            </a:r>
            <a:r>
              <a:rPr lang="en-US" sz="2400" dirty="0"/>
              <a:t>FALSE </a:t>
            </a:r>
            <a:endParaRPr lang="en-US" sz="2400" dirty="0" smtClean="0"/>
          </a:p>
          <a:p>
            <a:r>
              <a:rPr lang="en-US" sz="2400" dirty="0" smtClean="0"/>
              <a:t>8</a:t>
            </a:r>
            <a:r>
              <a:rPr lang="en-US" sz="2400" dirty="0"/>
              <a:t>. </a:t>
            </a:r>
            <a:r>
              <a:rPr lang="en-US" sz="2400" dirty="0" smtClean="0"/>
              <a:t>  return </a:t>
            </a:r>
            <a:r>
              <a:rPr lang="en-US" sz="2400" dirty="0"/>
              <a:t>TRUE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800600" y="1966427"/>
            <a:ext cx="411480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INITIALIZE-SINGLE-SOURCE(G,s) </a:t>
            </a:r>
          </a:p>
          <a:p>
            <a:pPr marL="342900" indent="-342900">
              <a:buAutoNum type="arabicPeriod"/>
            </a:pPr>
            <a:r>
              <a:rPr lang="en-US" sz="2400" dirty="0"/>
              <a:t>for each vertex v ∈ G.V </a:t>
            </a:r>
          </a:p>
          <a:p>
            <a:pPr marL="342900" indent="-342900">
              <a:buAutoNum type="arabicPeriod"/>
            </a:pPr>
            <a:r>
              <a:rPr lang="en-US" sz="2400" dirty="0"/>
              <a:t>          </a:t>
            </a:r>
            <a:r>
              <a:rPr lang="en-US" sz="2400" dirty="0" err="1"/>
              <a:t>v.d</a:t>
            </a:r>
            <a:r>
              <a:rPr lang="en-US" sz="2400" dirty="0"/>
              <a:t> = ∞ </a:t>
            </a:r>
          </a:p>
          <a:p>
            <a:pPr marL="342900" indent="-342900">
              <a:buAutoNum type="arabicPeriod"/>
            </a:pPr>
            <a:r>
              <a:rPr lang="en-US" sz="2400" dirty="0"/>
              <a:t>          </a:t>
            </a:r>
            <a:r>
              <a:rPr lang="en-US" sz="2400" dirty="0" err="1" smtClean="0"/>
              <a:t>v.pi</a:t>
            </a:r>
            <a:r>
              <a:rPr lang="en-US" sz="2400" dirty="0" smtClean="0"/>
              <a:t> </a:t>
            </a:r>
            <a:r>
              <a:rPr lang="en-US" sz="2400" dirty="0"/>
              <a:t>= NIL 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s.d</a:t>
            </a:r>
            <a:r>
              <a:rPr lang="en-US" sz="2400" dirty="0"/>
              <a:t> = 0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/>
              <a:t>RELAX(</a:t>
            </a:r>
            <a:r>
              <a:rPr lang="en-US" sz="2400" dirty="0" err="1"/>
              <a:t>u,v,w</a:t>
            </a:r>
            <a:r>
              <a:rPr lang="en-US" sz="2400" dirty="0"/>
              <a:t>) </a:t>
            </a:r>
          </a:p>
          <a:p>
            <a:pPr marL="342900" indent="-342900"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v.d</a:t>
            </a:r>
            <a:r>
              <a:rPr lang="en-US" sz="2400" dirty="0"/>
              <a:t> &gt; </a:t>
            </a:r>
            <a:r>
              <a:rPr lang="en-US" sz="2400" dirty="0" err="1"/>
              <a:t>u.d</a:t>
            </a:r>
            <a:r>
              <a:rPr lang="en-US" sz="2400" dirty="0"/>
              <a:t> + w(</a:t>
            </a:r>
            <a:r>
              <a:rPr lang="en-US" sz="2400" dirty="0" err="1"/>
              <a:t>u,v</a:t>
            </a:r>
            <a:r>
              <a:rPr lang="en-US" sz="2400" dirty="0"/>
              <a:t>) </a:t>
            </a:r>
          </a:p>
          <a:p>
            <a:pPr marL="342900" indent="-342900">
              <a:buAutoNum type="arabicPeriod"/>
            </a:pPr>
            <a:r>
              <a:rPr lang="en-US" sz="2400" dirty="0"/>
              <a:t>        </a:t>
            </a:r>
            <a:r>
              <a:rPr lang="en-US" sz="2400" dirty="0" err="1"/>
              <a:t>v.d</a:t>
            </a:r>
            <a:r>
              <a:rPr lang="en-US" sz="2400" dirty="0"/>
              <a:t> = </a:t>
            </a:r>
            <a:r>
              <a:rPr lang="en-US" sz="2400" dirty="0" err="1"/>
              <a:t>u.d</a:t>
            </a:r>
            <a:r>
              <a:rPr lang="en-US" sz="2400" dirty="0"/>
              <a:t> + w(</a:t>
            </a:r>
            <a:r>
              <a:rPr lang="en-US" sz="2400" dirty="0" err="1"/>
              <a:t>u,v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       </a:t>
            </a:r>
            <a:r>
              <a:rPr lang="en-US" sz="2400" dirty="0" err="1"/>
              <a:t>v.pi</a:t>
            </a:r>
            <a:r>
              <a:rPr lang="en-US" sz="2400" dirty="0"/>
              <a:t> = u</a:t>
            </a:r>
            <a:endParaRPr lang="en-US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445163" y="5867400"/>
            <a:ext cx="3890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Step 2 to 4: Find shortest path</a:t>
            </a:r>
          </a:p>
          <a:p>
            <a:r>
              <a:rPr lang="en-US" dirty="0" smtClean="0"/>
              <a:t>Step 5 to 7:Check negative </a:t>
            </a:r>
            <a:r>
              <a:rPr lang="en-US" dirty="0"/>
              <a:t>weight cycle</a:t>
            </a:r>
          </a:p>
        </p:txBody>
      </p:sp>
    </p:spTree>
    <p:extLst>
      <p:ext uri="{BB962C8B-B14F-4D97-AF65-F5344CB8AC3E}">
        <p14:creationId xmlns:p14="http://schemas.microsoft.com/office/powerpoint/2010/main" val="232245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610600" cy="45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8077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/>
              <a:t>Bellman</a:t>
            </a:r>
            <a:r>
              <a:rPr lang="en-US" sz="2600" dirty="0"/>
              <a:t>–</a:t>
            </a:r>
            <a:r>
              <a:rPr lang="en-US" sz="2600" b="1" dirty="0"/>
              <a:t>Ford algorithm</a:t>
            </a:r>
            <a:r>
              <a:rPr lang="en-US" sz="2600" dirty="0"/>
              <a:t> is slower </a:t>
            </a:r>
            <a:r>
              <a:rPr lang="en-US" sz="2600" dirty="0" smtClean="0"/>
              <a:t>than </a:t>
            </a:r>
            <a:r>
              <a:rPr lang="en-US" sz="2600" dirty="0" err="1" smtClean="0"/>
              <a:t>Dijkstra's</a:t>
            </a:r>
            <a:r>
              <a:rPr lang="en-US" sz="2600" dirty="0"/>
              <a:t> </a:t>
            </a:r>
            <a:r>
              <a:rPr lang="en-US" sz="2600" dirty="0" smtClean="0"/>
              <a:t> </a:t>
            </a:r>
            <a:r>
              <a:rPr lang="en-US" sz="2600" b="1" dirty="0" smtClean="0"/>
              <a:t>Algorithm</a:t>
            </a:r>
            <a:r>
              <a:rPr lang="en-US" sz="2600" dirty="0"/>
              <a:t> but it is capable of handling negative weights edges in the graph unlike </a:t>
            </a:r>
            <a:r>
              <a:rPr lang="en-US" sz="2600" dirty="0" err="1"/>
              <a:t>Dijkstra's</a:t>
            </a:r>
            <a:endParaRPr lang="en-US" sz="2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275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48" y="1828800"/>
            <a:ext cx="8976852" cy="415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+mj-lt"/>
              </a:rPr>
              <a:t>we shall focus on the </a:t>
            </a:r>
            <a:r>
              <a:rPr lang="en-US" sz="2600" b="1" i="1" dirty="0" smtClean="0">
                <a:latin typeface="+mj-lt"/>
              </a:rPr>
              <a:t>single-source shortest-paths problem: given </a:t>
            </a:r>
            <a:r>
              <a:rPr lang="en-US" sz="2600" dirty="0" smtClean="0">
                <a:latin typeface="+mj-lt"/>
              </a:rPr>
              <a:t>a graph G =(V, E), we want to find a shortest path from a given </a:t>
            </a:r>
            <a:r>
              <a:rPr lang="en-US" sz="2600" b="1" i="1" dirty="0" smtClean="0">
                <a:latin typeface="+mj-lt"/>
              </a:rPr>
              <a:t>source vertex </a:t>
            </a:r>
            <a:r>
              <a:rPr lang="en-US" sz="2600" dirty="0" smtClean="0">
                <a:latin typeface="+mj-lt"/>
              </a:rPr>
              <a:t>s </a:t>
            </a:r>
            <a:r>
              <a:rPr lang="en-US" sz="2600" dirty="0" smtClean="0">
                <a:latin typeface="+mj-lt"/>
                <a:cs typeface="Arial"/>
              </a:rPr>
              <a:t>ϵ</a:t>
            </a:r>
            <a:r>
              <a:rPr lang="en-US" sz="2600" dirty="0" smtClean="0">
                <a:latin typeface="+mj-lt"/>
              </a:rPr>
              <a:t> V to each vertex  v </a:t>
            </a:r>
            <a:r>
              <a:rPr lang="en-US" sz="2600" dirty="0" smtClean="0">
                <a:latin typeface="+mj-lt"/>
                <a:cs typeface="Arial"/>
              </a:rPr>
              <a:t>ϵ</a:t>
            </a:r>
            <a:r>
              <a:rPr lang="en-US" sz="2600" dirty="0" smtClean="0">
                <a:latin typeface="+mj-lt"/>
              </a:rPr>
              <a:t> V .</a:t>
            </a:r>
            <a:endParaRPr lang="en-US" sz="2600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Relaxation: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38400"/>
            <a:ext cx="874020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191000"/>
            <a:ext cx="3981693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71600" y="5943600"/>
            <a:ext cx="624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/>
              <a:t>Here, each vertex  v </a:t>
            </a:r>
            <a:r>
              <a:rPr lang="en-US" sz="2100" dirty="0" smtClean="0">
                <a:latin typeface="Arial"/>
                <a:cs typeface="Arial"/>
              </a:rPr>
              <a:t>ϵ</a:t>
            </a:r>
            <a:r>
              <a:rPr lang="en-US" sz="2100" dirty="0" smtClean="0"/>
              <a:t> V a </a:t>
            </a:r>
            <a:r>
              <a:rPr lang="en-US" sz="2100" b="1" i="1" dirty="0" smtClean="0"/>
              <a:t>predecessor v.</a:t>
            </a:r>
            <a:r>
              <a:rPr lang="el-GR" sz="2100" b="1" i="1" dirty="0" smtClean="0">
                <a:latin typeface="Arial"/>
                <a:cs typeface="Arial"/>
              </a:rPr>
              <a:t>π</a:t>
            </a:r>
            <a:r>
              <a:rPr lang="en-US" sz="2100" b="1" i="1" dirty="0" smtClean="0"/>
              <a:t> that is either another vertex or NIL.</a:t>
            </a:r>
            <a:endParaRPr lang="en-US" sz="21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484572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043" y="2362200"/>
            <a:ext cx="8610601" cy="63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490511"/>
            <a:ext cx="3429000" cy="15039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458555"/>
            <a:ext cx="4953000" cy="21040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 err="1" smtClean="0"/>
              <a:t>Dijkstra’s</a:t>
            </a:r>
            <a:r>
              <a:rPr lang="en-US" sz="2600" b="1" dirty="0" smtClean="0"/>
              <a:t> algorithm:</a:t>
            </a:r>
          </a:p>
          <a:p>
            <a:pPr algn="just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Dijkstra’s</a:t>
            </a:r>
            <a:r>
              <a:rPr lang="en-US" sz="2600" dirty="0" smtClean="0"/>
              <a:t> algorithm solves the single-source shortest-paths problem on a weighted, directed graph G = (V,E) for the case in which all edge weights are nonnegative.</a:t>
            </a:r>
            <a:endParaRPr lang="en-US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429000"/>
            <a:ext cx="4708594" cy="32167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76400"/>
            <a:ext cx="8843962" cy="439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Dijkstra’s</a:t>
            </a:r>
            <a:r>
              <a:rPr lang="en-US" sz="3600" b="1" dirty="0" smtClean="0"/>
              <a:t> algorithm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Dijkstra’s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algorithm:</a:t>
            </a:r>
            <a:r>
              <a:rPr lang="en-US" sz="3600" dirty="0" err="1" smtClean="0"/>
              <a:t>Example</a:t>
            </a:r>
            <a:endParaRPr lang="en-US" sz="3600" dirty="0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594</Words>
  <Application>Microsoft Office PowerPoint</Application>
  <PresentationFormat>On-screen Show (4:3)</PresentationFormat>
  <Paragraphs>192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Structure and Algorithm CSE- 225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Dijkstra’s algorithm</vt:lpstr>
      <vt:lpstr>Dijkstra’s algorithm:Example</vt:lpstr>
      <vt:lpstr>Dijkstra’s algorithm: Example</vt:lpstr>
      <vt:lpstr>PowerPoint Presentation</vt:lpstr>
      <vt:lpstr>Dijkstra’s algorithm: Example</vt:lpstr>
      <vt:lpstr>PowerPoint Presentation</vt:lpstr>
      <vt:lpstr>The Bellman-Ford algorithm</vt:lpstr>
      <vt:lpstr>The Bellman-Ford algorithm</vt:lpstr>
      <vt:lpstr>The Bellman-Ford algorithm</vt:lpstr>
      <vt:lpstr>The Bellman-Ford algorithm</vt:lpstr>
      <vt:lpstr>The Bellman-Ford algorithm</vt:lpstr>
      <vt:lpstr>The Bellman-Ford algorithm</vt:lpstr>
      <vt:lpstr>The Bellman-Ford algorithm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46</cp:revision>
  <dcterms:created xsi:type="dcterms:W3CDTF">2016-11-11T15:02:15Z</dcterms:created>
  <dcterms:modified xsi:type="dcterms:W3CDTF">2017-08-01T06:53:59Z</dcterms:modified>
</cp:coreProperties>
</file>