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9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594D3-3F14-49D7-9CC1-FAAF380D57A4}" type="datetimeFigureOut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2C48-E655-4542-B13A-1CB5C0618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D9C6-B9BB-4E66-AEA8-D69C5EA7C928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4F17-B017-4BAD-80DC-E191AFF9104D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4453-79EC-4E10-8274-5F6C440AAC4E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5CE-8D7B-4472-96AA-A203E77F0D3C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D9A-9263-46E6-8C45-6ED2A5DA87D9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1E5-4311-4654-A4A0-181BEAB05329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8DE5-F3CA-405C-A3AE-0C20922904DE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3A3-EB58-45A1-B82E-5F7E98013037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226E-2371-46AF-9046-4A8086A41540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1B4C-F302-4155-A797-EA7DD79EFC82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13C9-738C-4CA8-B0CD-3CED4A8CDC88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05CB-9632-45EE-A000-E8D6A6528A73}" type="datetime1">
              <a:rPr lang="en-US" smtClean="0"/>
              <a:pPr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Pop an item off the top of the stack (delete an item)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15706"/>
            <a:ext cx="6324600" cy="49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Pop Operation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Pop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Pop an item off the top of the stack (delete an item)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" y="2438400"/>
            <a:ext cx="9122887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76600"/>
            <a:ext cx="847578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762000"/>
            <a:ext cx="883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Here are the minimal operations we'd need for an abstract stack (and their </a:t>
            </a:r>
            <a:r>
              <a:rPr lang="en-US" sz="2200" dirty="0" smtClean="0"/>
              <a:t>typical names</a:t>
            </a:r>
            <a:r>
              <a:rPr lang="en-US" sz="2200" dirty="0"/>
              <a:t>):</a:t>
            </a:r>
          </a:p>
          <a:p>
            <a:r>
              <a:rPr lang="en-US" sz="2200" dirty="0"/>
              <a:t>o </a:t>
            </a:r>
            <a:r>
              <a:rPr lang="en-US" sz="2200" b="1" dirty="0" smtClean="0"/>
              <a:t>Push</a:t>
            </a:r>
            <a:r>
              <a:rPr lang="en-US" sz="2200" dirty="0" smtClean="0"/>
              <a:t>: </a:t>
            </a:r>
            <a:r>
              <a:rPr lang="en-US" sz="2200" dirty="0"/>
              <a:t>Places an element/value on </a:t>
            </a:r>
            <a:r>
              <a:rPr lang="en-US" sz="2200" i="1" dirty="0"/>
              <a:t>top of the stack.</a:t>
            </a:r>
          </a:p>
          <a:p>
            <a:r>
              <a:rPr lang="en-US" sz="2200" dirty="0"/>
              <a:t>o </a:t>
            </a:r>
            <a:r>
              <a:rPr lang="en-US" sz="2200" b="1" dirty="0"/>
              <a:t>Pop</a:t>
            </a:r>
            <a:r>
              <a:rPr lang="en-US" sz="2200" dirty="0"/>
              <a:t>: Removes value/element from </a:t>
            </a:r>
            <a:r>
              <a:rPr lang="en-US" sz="2200" i="1" dirty="0"/>
              <a:t>top of the stack.</a:t>
            </a:r>
          </a:p>
          <a:p>
            <a:r>
              <a:rPr lang="en-US" sz="2200" dirty="0"/>
              <a:t>o </a:t>
            </a:r>
            <a:r>
              <a:rPr lang="en-US" sz="2200" b="1" dirty="0" err="1"/>
              <a:t>IsEmpty</a:t>
            </a:r>
            <a:r>
              <a:rPr lang="en-US" sz="2200" b="1" dirty="0"/>
              <a:t>: </a:t>
            </a:r>
            <a:r>
              <a:rPr lang="en-US" sz="2200" dirty="0"/>
              <a:t>Reports whether the stack is Empty or not.</a:t>
            </a:r>
          </a:p>
          <a:p>
            <a:r>
              <a:rPr lang="en-US" sz="2200" dirty="0"/>
              <a:t>o </a:t>
            </a:r>
            <a:r>
              <a:rPr lang="en-US" sz="2200" b="1" dirty="0" err="1"/>
              <a:t>IsFull</a:t>
            </a:r>
            <a:r>
              <a:rPr lang="en-US" sz="2200" b="1" dirty="0"/>
              <a:t>: </a:t>
            </a:r>
            <a:r>
              <a:rPr lang="en-US" sz="2200" dirty="0"/>
              <a:t>Reports whether the stack is Full or not.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8432"/>
            <a:ext cx="7994543" cy="608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461" y="144891"/>
            <a:ext cx="7696200" cy="667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Application of the Stack (Arithmetic Expressions)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600" dirty="0" smtClean="0"/>
              <a:t>INFIX </a:t>
            </a:r>
            <a:r>
              <a:rPr lang="pt-BR" sz="2600" dirty="0"/>
              <a:t>, </a:t>
            </a:r>
            <a:r>
              <a:rPr lang="pt-BR" sz="2600" dirty="0" smtClean="0"/>
              <a:t>POST FIX AND PRE FIX NOTATIONS :</a:t>
            </a:r>
          </a:p>
          <a:p>
            <a:pPr algn="just"/>
            <a:endParaRPr lang="pt-BR" sz="2600" dirty="0"/>
          </a:p>
          <a:p>
            <a:pPr algn="just"/>
            <a:endParaRPr lang="pt-BR" sz="2600" dirty="0" smtClean="0"/>
          </a:p>
          <a:p>
            <a:pPr algn="just"/>
            <a:endParaRPr lang="pt-BR" sz="2600" dirty="0"/>
          </a:p>
          <a:p>
            <a:pPr algn="just">
              <a:buNone/>
            </a:pPr>
            <a:r>
              <a:rPr lang="pt-BR" sz="2600" dirty="0" smtClean="0"/>
              <a:t>Example: 3+4 (infix), 3 4 + (postfix), + 3 4 (prefix)</a:t>
            </a:r>
          </a:p>
          <a:p>
            <a:pPr algn="just">
              <a:buNone/>
            </a:pPr>
            <a:endParaRPr lang="pt-BR" sz="2600" dirty="0" smtClean="0"/>
          </a:p>
          <a:p>
            <a:pPr algn="just"/>
            <a:r>
              <a:rPr lang="en-US" sz="2600" dirty="0" smtClean="0"/>
              <a:t>Stacks </a:t>
            </a:r>
            <a:r>
              <a:rPr lang="en-US" sz="2600" dirty="0"/>
              <a:t>are used by compilers to help in the process of converting infix to </a:t>
            </a:r>
            <a:r>
              <a:rPr lang="en-US" sz="2600" dirty="0" smtClean="0"/>
              <a:t>postfix arithmetic </a:t>
            </a:r>
            <a:r>
              <a:rPr lang="en-US" sz="2600" dirty="0"/>
              <a:t>expressions and also evaluating arithmetic expressions. </a:t>
            </a:r>
            <a:endParaRPr lang="en-US" sz="2600" dirty="0" smtClean="0"/>
          </a:p>
          <a:p>
            <a:pPr algn="just"/>
            <a:r>
              <a:rPr lang="en-US" sz="2600" dirty="0" smtClean="0"/>
              <a:t>Arithmetic expressions </a:t>
            </a:r>
            <a:r>
              <a:rPr lang="en-US" sz="2600" dirty="0"/>
              <a:t>consisting variables, constants, arithmetic operators and parentheses.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57425"/>
            <a:ext cx="8184016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To evaluate a complex infix expression, a compiler would first convert the </a:t>
            </a:r>
            <a:r>
              <a:rPr lang="en-US" sz="2600" dirty="0" smtClean="0"/>
              <a:t>expression to </a:t>
            </a:r>
            <a:r>
              <a:rPr lang="en-US" sz="2600" dirty="0"/>
              <a:t>postfix notation, and then evaluate the postfix version of the expression. </a:t>
            </a:r>
            <a:endParaRPr lang="en-US" sz="2600" dirty="0" smtClean="0"/>
          </a:p>
          <a:p>
            <a:r>
              <a:rPr lang="en-US" sz="2600" dirty="0" smtClean="0"/>
              <a:t>We use the </a:t>
            </a:r>
            <a:r>
              <a:rPr lang="en-US" sz="2600" dirty="0"/>
              <a:t>following three levels of precedence for the five binary operations.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91000"/>
            <a:ext cx="86584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Application of the Stack (Arithmetic Expressions)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Example:</a:t>
            </a:r>
          </a:p>
          <a:p>
            <a:pPr>
              <a:buNone/>
            </a:pPr>
            <a:r>
              <a:rPr lang="en-US" sz="2600" dirty="0" smtClean="0"/>
              <a:t>				(</a:t>
            </a:r>
            <a:r>
              <a:rPr lang="en-US" sz="2600" dirty="0"/>
              <a:t>66 + 2) * 5 – 567 / 42</a:t>
            </a:r>
          </a:p>
          <a:p>
            <a:pPr>
              <a:buNone/>
            </a:pPr>
            <a:r>
              <a:rPr lang="en-US" sz="2600" b="1" dirty="0" smtClean="0"/>
              <a:t>					to </a:t>
            </a:r>
            <a:r>
              <a:rPr lang="en-US" sz="2600" b="1" dirty="0"/>
              <a:t>postfix</a:t>
            </a:r>
          </a:p>
          <a:p>
            <a:pPr>
              <a:buNone/>
            </a:pPr>
            <a:r>
              <a:rPr lang="en-US" sz="2600" dirty="0" smtClean="0"/>
              <a:t>				66  </a:t>
            </a:r>
            <a:r>
              <a:rPr lang="en-US" sz="2600" dirty="0"/>
              <a:t>22 + 5 * </a:t>
            </a:r>
            <a:r>
              <a:rPr lang="en-US" sz="2600" dirty="0" smtClean="0"/>
              <a:t>567  </a:t>
            </a:r>
            <a:r>
              <a:rPr lang="en-US" sz="2600" dirty="0"/>
              <a:t>42 / –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Application of the Stack (Arithmetic Expressions)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Transforming Infix Expression into Postfix 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following algorithm transform the infix expression </a:t>
            </a:r>
            <a:r>
              <a:rPr lang="en-US" sz="2600" b="1" dirty="0"/>
              <a:t>Q into its </a:t>
            </a:r>
            <a:r>
              <a:rPr lang="en-US" sz="2600" b="1" dirty="0" smtClean="0"/>
              <a:t>equivalent </a:t>
            </a:r>
            <a:r>
              <a:rPr lang="en-US" sz="2600" dirty="0" smtClean="0"/>
              <a:t>postfix </a:t>
            </a:r>
            <a:r>
              <a:rPr lang="en-US" sz="2600" dirty="0"/>
              <a:t>expression </a:t>
            </a:r>
            <a:r>
              <a:rPr lang="en-US" sz="2600" b="1" dirty="0"/>
              <a:t>P. It uses a stack to temporary hold the operators and </a:t>
            </a:r>
            <a:r>
              <a:rPr lang="en-US" sz="2600" b="1" dirty="0" smtClean="0"/>
              <a:t>left </a:t>
            </a:r>
            <a:r>
              <a:rPr lang="en-US" sz="2600" dirty="0" smtClean="0"/>
              <a:t>parenthesis.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postfix expression will be constructed from left to right using operands from </a:t>
            </a:r>
            <a:r>
              <a:rPr lang="en-US" sz="2600" b="1" dirty="0" smtClean="0"/>
              <a:t>Q </a:t>
            </a:r>
            <a:r>
              <a:rPr lang="en-US" sz="2600" dirty="0" smtClean="0"/>
              <a:t>and </a:t>
            </a:r>
            <a:r>
              <a:rPr lang="en-US" sz="2600" dirty="0"/>
              <a:t>operators popped from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920" y="1295400"/>
            <a:ext cx="9128312" cy="564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Transforming Infix Expression into Postfix Expression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b="1" dirty="0"/>
              <a:t>STACKS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Convert </a:t>
            </a:r>
            <a:r>
              <a:rPr lang="en-US" sz="2200" b="1" dirty="0"/>
              <a:t>Q: A+( B * C – ( D / E ^ F ) * G ) * H </a:t>
            </a:r>
            <a:r>
              <a:rPr lang="en-US" sz="2200" dirty="0"/>
              <a:t>into postfix form showing stack status .</a:t>
            </a:r>
          </a:p>
          <a:p>
            <a:r>
              <a:rPr lang="en-US" sz="2200" dirty="0"/>
              <a:t>Now add </a:t>
            </a:r>
            <a:r>
              <a:rPr lang="en-US" sz="2200" b="1" dirty="0">
                <a:solidFill>
                  <a:srgbClr val="FF0000"/>
                </a:solidFill>
              </a:rPr>
              <a:t>“)”</a:t>
            </a:r>
            <a:r>
              <a:rPr lang="en-US" sz="2200" b="1" dirty="0"/>
              <a:t> </a:t>
            </a:r>
            <a:r>
              <a:rPr lang="en-US" sz="2200" dirty="0"/>
              <a:t>at the end of expression </a:t>
            </a:r>
            <a:endParaRPr lang="en-US" sz="2200" dirty="0" smtClean="0"/>
          </a:p>
          <a:p>
            <a:pPr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A</a:t>
            </a:r>
            <a:r>
              <a:rPr lang="en-US" sz="2200" b="1" dirty="0"/>
              <a:t>+( B * C – ( D / E ^ F ) * G ) * H </a:t>
            </a:r>
            <a:r>
              <a:rPr lang="en-US" sz="2200" b="1" dirty="0" smtClean="0">
                <a:solidFill>
                  <a:srgbClr val="FF0000"/>
                </a:solidFill>
              </a:rPr>
              <a:t>)</a:t>
            </a:r>
            <a:r>
              <a:rPr lang="en-US" sz="2200" b="1" dirty="0" smtClean="0"/>
              <a:t> </a:t>
            </a:r>
            <a:r>
              <a:rPr lang="en-US" sz="2200" dirty="0" smtClean="0"/>
              <a:t>and </a:t>
            </a:r>
            <a:r>
              <a:rPr lang="en-US" sz="2200" dirty="0"/>
              <a:t>also Push a </a:t>
            </a:r>
            <a:r>
              <a:rPr lang="en-US" sz="2200" b="1" dirty="0">
                <a:solidFill>
                  <a:srgbClr val="FF0000"/>
                </a:solidFill>
              </a:rPr>
              <a:t>“(“</a:t>
            </a:r>
            <a:r>
              <a:rPr lang="en-US" sz="2200" b="1" dirty="0"/>
              <a:t> </a:t>
            </a:r>
            <a:r>
              <a:rPr lang="en-US" sz="2200" dirty="0"/>
              <a:t>on Stack</a:t>
            </a:r>
            <a:r>
              <a:rPr lang="en-US" sz="2200" b="1" dirty="0"/>
              <a:t>.</a:t>
            </a:r>
            <a:endParaRPr lang="en-US" sz="2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1"/>
            <a:ext cx="65758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4064913"/>
            <a:ext cx="11430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E</a:t>
            </a:r>
            <a:r>
              <a:rPr lang="en-US" sz="2200" dirty="0" smtClean="0"/>
              <a:t>xample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Evaluation of Postfix </a:t>
            </a:r>
            <a:r>
              <a:rPr lang="en-US" sz="3200" b="1" dirty="0" smtClean="0"/>
              <a:t>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If </a:t>
            </a:r>
            <a:r>
              <a:rPr lang="en-US" sz="2600" dirty="0">
                <a:solidFill>
                  <a:srgbClr val="FF0000"/>
                </a:solidFill>
              </a:rPr>
              <a:t>P</a:t>
            </a:r>
            <a:r>
              <a:rPr lang="en-US" sz="2600" dirty="0"/>
              <a:t> is an arithmetic expression written </a:t>
            </a:r>
            <a:r>
              <a:rPr lang="en-US" sz="2600" b="1" dirty="0"/>
              <a:t>in </a:t>
            </a:r>
            <a:r>
              <a:rPr lang="en-US" sz="2600" b="1" dirty="0">
                <a:solidFill>
                  <a:srgbClr val="FF0000"/>
                </a:solidFill>
              </a:rPr>
              <a:t>postfix notation</a:t>
            </a:r>
            <a:r>
              <a:rPr lang="en-US" sz="2600" b="1" dirty="0"/>
              <a:t>. This </a:t>
            </a:r>
            <a:r>
              <a:rPr lang="en-US" sz="2600" b="1" dirty="0" smtClean="0"/>
              <a:t>algorithm </a:t>
            </a:r>
            <a:r>
              <a:rPr lang="en-US" sz="2600" dirty="0" smtClean="0"/>
              <a:t>uses </a:t>
            </a:r>
            <a:r>
              <a:rPr lang="en-US" sz="2600" dirty="0"/>
              <a:t>STACK to hold operands, and evaluate </a:t>
            </a:r>
            <a:r>
              <a:rPr lang="en-US" sz="2600" b="1" dirty="0"/>
              <a:t>P.</a:t>
            </a:r>
            <a:endParaRPr lang="en-US" sz="2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590800"/>
            <a:ext cx="9145243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4" y="1798426"/>
            <a:ext cx="7019926" cy="26211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Evaluation of Postfix </a:t>
            </a:r>
            <a:r>
              <a:rPr lang="en-US" sz="3200" b="1" dirty="0" smtClean="0"/>
              <a:t>Expression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4792"/>
            <a:ext cx="8706287" cy="5734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704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Evaluation of Postfix </a:t>
            </a:r>
            <a:r>
              <a:rPr lang="en-US" sz="3200" b="1" dirty="0" smtClean="0"/>
              <a:t>Expression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It is an ordered group of homogeneous items of elements. Elements are added </a:t>
            </a:r>
            <a:r>
              <a:rPr lang="en-US" sz="2600" dirty="0" smtClean="0"/>
              <a:t>to and </a:t>
            </a:r>
            <a:r>
              <a:rPr lang="en-US" sz="2600" dirty="0"/>
              <a:t>removed from the top of the stack (the most recently added items are at </a:t>
            </a:r>
            <a:r>
              <a:rPr lang="en-US" sz="2600" dirty="0" smtClean="0"/>
              <a:t>the top </a:t>
            </a:r>
            <a:r>
              <a:rPr lang="en-US" sz="2600" dirty="0"/>
              <a:t>of the stack). The last element to be added is the first to be removed (</a:t>
            </a:r>
            <a:r>
              <a:rPr lang="en-US" sz="2600" dirty="0" smtClean="0"/>
              <a:t>LIFO: Last </a:t>
            </a:r>
            <a:r>
              <a:rPr lang="en-US" sz="2600" dirty="0"/>
              <a:t>In, First Out</a:t>
            </a:r>
            <a:r>
              <a:rPr lang="en-US" sz="2600" dirty="0" smtClean="0"/>
              <a:t>).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 stack is a list of elements in which an element may be inserted or deleted only </a:t>
            </a:r>
            <a:r>
              <a:rPr lang="en-US" sz="2600" dirty="0" smtClean="0"/>
              <a:t>at one </a:t>
            </a:r>
            <a:r>
              <a:rPr lang="en-US" sz="2600" dirty="0"/>
              <a:t>end, called </a:t>
            </a:r>
            <a:r>
              <a:rPr lang="en-US" sz="2600" b="1" i="1" dirty="0"/>
              <a:t>TOP of the stack. The elements are removed in reverse order of </a:t>
            </a:r>
            <a:r>
              <a:rPr lang="en-US" sz="2600" b="1" i="1" dirty="0" smtClean="0"/>
              <a:t>that </a:t>
            </a:r>
            <a:r>
              <a:rPr lang="en-US" sz="2600" dirty="0" smtClean="0"/>
              <a:t>in </a:t>
            </a:r>
            <a:r>
              <a:rPr lang="en-US" sz="2600" dirty="0"/>
              <a:t>which they were inserted into the stack.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is STACKS ?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784" y="2286000"/>
            <a:ext cx="8153400" cy="326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is STACKS ?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Basic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These </a:t>
            </a:r>
            <a:r>
              <a:rPr lang="en-US" sz="2600" dirty="0"/>
              <a:t>are two basic operations associated with stack:</a:t>
            </a:r>
          </a:p>
          <a:p>
            <a:pPr lvl="1" algn="just"/>
            <a:r>
              <a:rPr lang="en-US" sz="2600" b="1" i="1" dirty="0" smtClean="0">
                <a:solidFill>
                  <a:srgbClr val="FF0000"/>
                </a:solidFill>
              </a:rPr>
              <a:t>Push</a:t>
            </a:r>
            <a:r>
              <a:rPr lang="en-US" sz="2600" b="1" i="1" dirty="0">
                <a:solidFill>
                  <a:srgbClr val="FF0000"/>
                </a:solidFill>
              </a:rPr>
              <a:t>() </a:t>
            </a:r>
            <a:r>
              <a:rPr lang="en-US" sz="2600" b="1" i="1" dirty="0"/>
              <a:t>is the term used to insert/add an element into a stack.</a:t>
            </a:r>
          </a:p>
          <a:p>
            <a:pPr lvl="1" algn="just"/>
            <a:r>
              <a:rPr lang="en-US" sz="2600" b="1" i="1" dirty="0" smtClean="0">
                <a:solidFill>
                  <a:srgbClr val="FF0000"/>
                </a:solidFill>
              </a:rPr>
              <a:t>Pop</a:t>
            </a:r>
            <a:r>
              <a:rPr lang="en-US" sz="2600" b="1" i="1" dirty="0">
                <a:solidFill>
                  <a:srgbClr val="FF0000"/>
                </a:solidFill>
              </a:rPr>
              <a:t>() </a:t>
            </a:r>
            <a:r>
              <a:rPr lang="en-US" sz="2600" b="1" i="1" dirty="0"/>
              <a:t>is the term used to delete/remove an element from a stack.</a:t>
            </a:r>
          </a:p>
          <a:p>
            <a:pPr algn="just"/>
            <a:r>
              <a:rPr lang="en-US" sz="2600" dirty="0" smtClean="0"/>
              <a:t>There </a:t>
            </a:r>
            <a:r>
              <a:rPr lang="en-US" sz="2600" dirty="0"/>
              <a:t>are two ways to represent </a:t>
            </a:r>
            <a:r>
              <a:rPr lang="en-US" sz="2600" i="1" dirty="0"/>
              <a:t>Stack in memory. One is using array and other </a:t>
            </a:r>
            <a:r>
              <a:rPr lang="en-US" sz="2600" i="1" dirty="0" smtClean="0"/>
              <a:t>is </a:t>
            </a:r>
            <a:r>
              <a:rPr lang="en-US" sz="2600" dirty="0" smtClean="0"/>
              <a:t>using </a:t>
            </a:r>
            <a:r>
              <a:rPr lang="en-US" sz="2600" dirty="0"/>
              <a:t>linked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Array representation of stacks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Usually the stacks are represented in the computer by a linear array. </a:t>
            </a:r>
            <a:endParaRPr lang="en-US" sz="2600" dirty="0" smtClean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the </a:t>
            </a:r>
            <a:r>
              <a:rPr lang="en-US" sz="2600" dirty="0" smtClean="0"/>
              <a:t>following algorithms/procedures </a:t>
            </a:r>
            <a:r>
              <a:rPr lang="en-US" sz="2600" dirty="0"/>
              <a:t>of pushing and popping an item from the stacks, we </a:t>
            </a:r>
            <a:r>
              <a:rPr lang="en-US" sz="2600" dirty="0" smtClean="0"/>
              <a:t>have considered</a:t>
            </a:r>
            <a:r>
              <a:rPr lang="en-US" sz="2600" dirty="0"/>
              <a:t>, a </a:t>
            </a:r>
            <a:r>
              <a:rPr lang="en-US" sz="2600" dirty="0">
                <a:solidFill>
                  <a:srgbClr val="FF0000"/>
                </a:solidFill>
              </a:rPr>
              <a:t>linear array STACK</a:t>
            </a:r>
            <a:r>
              <a:rPr lang="en-US" sz="2600" dirty="0"/>
              <a:t>, a </a:t>
            </a:r>
            <a:r>
              <a:rPr lang="en-US" sz="2600" dirty="0">
                <a:solidFill>
                  <a:srgbClr val="FF0000"/>
                </a:solidFill>
              </a:rPr>
              <a:t>variable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TOP</a:t>
            </a:r>
            <a:r>
              <a:rPr lang="en-US" sz="2600" dirty="0"/>
              <a:t> which contain the location of </a:t>
            </a:r>
            <a:r>
              <a:rPr lang="en-US" sz="2600" dirty="0" smtClean="0"/>
              <a:t>the top </a:t>
            </a:r>
            <a:r>
              <a:rPr lang="en-US" sz="2600" dirty="0"/>
              <a:t>element of the stack; and a </a:t>
            </a:r>
            <a:r>
              <a:rPr lang="en-US" sz="2600" dirty="0">
                <a:solidFill>
                  <a:srgbClr val="FF0000"/>
                </a:solidFill>
              </a:rPr>
              <a:t>variable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STACKSIZE</a:t>
            </a:r>
            <a:r>
              <a:rPr lang="en-US" sz="2600" dirty="0"/>
              <a:t> which gives the </a:t>
            </a:r>
            <a:r>
              <a:rPr lang="en-US" sz="2600" dirty="0" smtClean="0"/>
              <a:t>maximum number </a:t>
            </a:r>
            <a:r>
              <a:rPr lang="en-US" sz="2600" dirty="0"/>
              <a:t>of elements that can be hold by the stack.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029200"/>
            <a:ext cx="6858000" cy="156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29600" cy="484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Array representation of stacks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Push an item onto the top of the stack (insert an item)</a:t>
            </a:r>
          </a:p>
          <a:p>
            <a:endParaRPr lang="en-US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7277100" cy="496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Push Operation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Push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Push an item onto the top of the stack (insert an item)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590800"/>
            <a:ext cx="8991601" cy="246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676</Words>
  <Application>Microsoft Office PowerPoint</Application>
  <PresentationFormat>On-screen Show (4:3)</PresentationFormat>
  <Paragraphs>87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 and Algorithm CSE-225</vt:lpstr>
      <vt:lpstr>STACKS</vt:lpstr>
      <vt:lpstr>What is STACKS ?</vt:lpstr>
      <vt:lpstr>What is STACKS ?</vt:lpstr>
      <vt:lpstr>Basic operations</vt:lpstr>
      <vt:lpstr>Array representation of stacks</vt:lpstr>
      <vt:lpstr>Array representation of stacks</vt:lpstr>
      <vt:lpstr>Push Operation</vt:lpstr>
      <vt:lpstr>Push Operation</vt:lpstr>
      <vt:lpstr>Pop Operation</vt:lpstr>
      <vt:lpstr>Pop Operation</vt:lpstr>
      <vt:lpstr>Slide 12</vt:lpstr>
      <vt:lpstr>Slide 13</vt:lpstr>
      <vt:lpstr>Slide 14</vt:lpstr>
      <vt:lpstr>Application of the Stack (Arithmetic Expressions)</vt:lpstr>
      <vt:lpstr>Application of the Stack (Arithmetic Expressions)</vt:lpstr>
      <vt:lpstr>Application of the Stack (Arithmetic Expressions)</vt:lpstr>
      <vt:lpstr>Transforming Infix Expression into Postfix Expression</vt:lpstr>
      <vt:lpstr>Transforming Infix Expression into Postfix Expression</vt:lpstr>
      <vt:lpstr>Slide 20</vt:lpstr>
      <vt:lpstr>Evaluation of Postfix Expression</vt:lpstr>
      <vt:lpstr>Evaluation of Postfix Expression</vt:lpstr>
      <vt:lpstr>Evaluation of Postfix Expression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28</cp:revision>
  <dcterms:created xsi:type="dcterms:W3CDTF">2016-09-02T13:36:16Z</dcterms:created>
  <dcterms:modified xsi:type="dcterms:W3CDTF">2017-02-19T01:34:13Z</dcterms:modified>
</cp:coreProperties>
</file>